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8">
  <p:sldMasterIdLst>
    <p:sldMasterId id="2147483648" r:id="rId1"/>
  </p:sldMasterIdLst>
  <p:notesMasterIdLst>
    <p:notesMasterId r:id="rId10"/>
  </p:notesMasterIdLst>
  <p:handoutMasterIdLst>
    <p:handoutMasterId r:id="rId11"/>
  </p:handoutMasterIdLst>
  <p:sldIdLst>
    <p:sldId id="256" r:id="rId2"/>
    <p:sldId id="361" r:id="rId3"/>
    <p:sldId id="363" r:id="rId4"/>
    <p:sldId id="469" r:id="rId5"/>
    <p:sldId id="471" r:id="rId6"/>
    <p:sldId id="470" r:id="rId7"/>
    <p:sldId id="472" r:id="rId8"/>
    <p:sldId id="473" r:id="rId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951" autoAdjust="0"/>
    <p:restoredTop sz="94713" autoAdjust="0"/>
  </p:normalViewPr>
  <p:slideViewPr>
    <p:cSldViewPr>
      <p:cViewPr varScale="1">
        <p:scale>
          <a:sx n="110" d="100"/>
          <a:sy n="110" d="100"/>
        </p:scale>
        <p:origin x="-187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r>
              <a:rPr lang="fa-IR" smtClean="0"/>
              <a:t>تولید برق در نیروگاه ها</a:t>
            </a:r>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A5DEA69D-D631-4A99-AA26-3992DC3D165C}" type="datetime8">
              <a:rPr lang="fa-IR" smtClean="0"/>
              <a:pPr/>
              <a:t>فوريه 13، 16</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5D8FB057-4C44-4E0E-8147-67779B48F61B}" type="slidenum">
              <a:rPr lang="fa-IR" smtClean="0"/>
              <a:pPr/>
              <a:t>‹#›</a:t>
            </a:fld>
            <a:endParaRPr lang="fa-I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r>
              <a:rPr lang="fa-IR" smtClean="0"/>
              <a:t>تولید برق در نیروگاه ها</a:t>
            </a: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72EC339-A5AA-4C73-9F15-D5440FD913BB}" type="datetime8">
              <a:rPr lang="fa-IR" smtClean="0"/>
              <a:pPr/>
              <a:t>فوريه 13، 16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D7A95FD-88E7-4B0B-BD2F-AFC7AF95ACFA}" type="slidenum">
              <a:rPr lang="fa-IR" smtClean="0"/>
              <a:pPr/>
              <a:t>‹#›</a:t>
            </a:fld>
            <a:endParaRPr lang="fa-IR"/>
          </a:p>
        </p:txBody>
      </p:sp>
    </p:spTree>
  </p:cSld>
  <p:clrMap bg1="lt1" tx1="dk1" bg2="lt2" tx2="dk2" accent1="accent1" accent2="accent2" accent3="accent3" accent4="accent4" accent5="accent5" accent6="accent6" hlink="hlink" folHlink="folHlink"/>
  <p:hf/>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Footer Placeholder 3"/>
          <p:cNvSpPr>
            <a:spLocks noGrp="1"/>
          </p:cNvSpPr>
          <p:nvPr>
            <p:ph type="ftr" sz="quarter" idx="10"/>
          </p:nvPr>
        </p:nvSpPr>
        <p:spPr/>
        <p:txBody>
          <a:bodyPr/>
          <a:lstStyle/>
          <a:p>
            <a:endParaRPr lang="fa-IR"/>
          </a:p>
        </p:txBody>
      </p:sp>
      <p:sp>
        <p:nvSpPr>
          <p:cNvPr id="5" name="Slide Number Placeholder 4"/>
          <p:cNvSpPr>
            <a:spLocks noGrp="1"/>
          </p:cNvSpPr>
          <p:nvPr>
            <p:ph type="sldNum" sz="quarter" idx="11"/>
          </p:nvPr>
        </p:nvSpPr>
        <p:spPr/>
        <p:txBody>
          <a:bodyPr/>
          <a:lstStyle/>
          <a:p>
            <a:fld id="{3D7A95FD-88E7-4B0B-BD2F-AFC7AF95ACFA}" type="slidenum">
              <a:rPr lang="fa-IR" smtClean="0"/>
              <a:pPr/>
              <a:t>1</a:t>
            </a:fld>
            <a:endParaRPr lang="fa-IR"/>
          </a:p>
        </p:txBody>
      </p:sp>
      <p:sp>
        <p:nvSpPr>
          <p:cNvPr id="6" name="Date Placeholder 5"/>
          <p:cNvSpPr>
            <a:spLocks noGrp="1"/>
          </p:cNvSpPr>
          <p:nvPr>
            <p:ph type="dt" idx="12"/>
          </p:nvPr>
        </p:nvSpPr>
        <p:spPr/>
        <p:txBody>
          <a:bodyPr/>
          <a:lstStyle/>
          <a:p>
            <a:fld id="{999B86D5-F883-4CC5-ABF6-FFBE09D71260}" type="datetime8">
              <a:rPr lang="fa-IR" smtClean="0"/>
              <a:pPr/>
              <a:t>فوريه 13، 16</a:t>
            </a:fld>
            <a:endParaRPr lang="fa-IR"/>
          </a:p>
        </p:txBody>
      </p:sp>
      <p:sp>
        <p:nvSpPr>
          <p:cNvPr id="7" name="Header Placeholder 6"/>
          <p:cNvSpPr>
            <a:spLocks noGrp="1"/>
          </p:cNvSpPr>
          <p:nvPr>
            <p:ph type="hdr" sz="quarter" idx="13"/>
          </p:nvPr>
        </p:nvSpPr>
        <p:spPr/>
        <p:txBody>
          <a:bodyPr/>
          <a:lstStyle/>
          <a:p>
            <a:r>
              <a:rPr lang="fa-IR" smtClean="0"/>
              <a:t>تولید برق در نیروگاه ها</a:t>
            </a:r>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42844" y="6357959"/>
            <a:ext cx="1857388" cy="357190"/>
          </a:xfrm>
          <a:prstGeom prst="rect">
            <a:avLst/>
          </a:prstGeom>
          <a:noFill/>
          <a:ln>
            <a:solidFill>
              <a:schemeClr val="tx1">
                <a:alpha val="85000"/>
              </a:schemeClr>
            </a:solidFill>
          </a:ln>
        </p:spPr>
        <p:txBody>
          <a:bodyPr vert="horz" lIns="91440" tIns="45720" rIns="91440" bIns="45720" rtlCol="1" anchor="ctr"/>
          <a:lstStyle>
            <a:lvl1pPr algn="ctr">
              <a:defRPr sz="1050" b="1">
                <a:solidFill>
                  <a:srgbClr val="3333FF"/>
                </a:solidFill>
                <a:cs typeface="B Nazanin" pitchFamily="2" charset="-78"/>
              </a:defRPr>
            </a:lvl1pPr>
          </a:lstStyle>
          <a:p>
            <a:r>
              <a:rPr lang="fa-IR" smtClean="0"/>
              <a:t>بهمن 94</a:t>
            </a:r>
            <a:endParaRPr lang="fa-IR" dirty="0"/>
          </a:p>
        </p:txBody>
      </p:sp>
      <p:sp>
        <p:nvSpPr>
          <p:cNvPr id="5" name="Footer Placeholder 4"/>
          <p:cNvSpPr>
            <a:spLocks noGrp="1"/>
          </p:cNvSpPr>
          <p:nvPr>
            <p:ph type="ftr" sz="quarter" idx="3"/>
          </p:nvPr>
        </p:nvSpPr>
        <p:spPr>
          <a:xfrm>
            <a:off x="2000232" y="6350023"/>
            <a:ext cx="5715040" cy="365125"/>
          </a:xfrm>
          <a:prstGeom prst="rect">
            <a:avLst/>
          </a:prstGeom>
          <a:noFill/>
          <a:ln>
            <a:solidFill>
              <a:schemeClr val="tx1">
                <a:alpha val="77000"/>
              </a:schemeClr>
            </a:solidFill>
          </a:ln>
        </p:spPr>
        <p:txBody>
          <a:bodyPr vert="horz" lIns="91440" tIns="45720" rIns="91440" bIns="45720" rtlCol="1" anchor="ctr"/>
          <a:lstStyle>
            <a:lvl1pPr algn="ctr">
              <a:defRPr sz="1000" b="1">
                <a:solidFill>
                  <a:srgbClr val="3333FF"/>
                </a:solidFill>
                <a:cs typeface="B Nazanin" pitchFamily="2" charset="-78"/>
              </a:defRPr>
            </a:lvl1pPr>
          </a:lstStyle>
          <a:p>
            <a:r>
              <a:rPr lang="fa-IR" smtClean="0"/>
              <a:t>بهرآور - دانشکده مهندسی برق دانشگاه یادگار امام</a:t>
            </a:r>
            <a:endParaRPr lang="fa-IR" dirty="0"/>
          </a:p>
        </p:txBody>
      </p:sp>
      <p:sp>
        <p:nvSpPr>
          <p:cNvPr id="6" name="Slide Number Placeholder 5"/>
          <p:cNvSpPr>
            <a:spLocks noGrp="1"/>
          </p:cNvSpPr>
          <p:nvPr>
            <p:ph type="sldNum" sz="quarter" idx="4"/>
          </p:nvPr>
        </p:nvSpPr>
        <p:spPr>
          <a:xfrm>
            <a:off x="7715272" y="6357959"/>
            <a:ext cx="1133468" cy="357190"/>
          </a:xfrm>
          <a:prstGeom prst="rect">
            <a:avLst/>
          </a:prstGeom>
          <a:noFill/>
          <a:ln>
            <a:solidFill>
              <a:schemeClr val="tx1">
                <a:alpha val="79000"/>
              </a:schemeClr>
            </a:solidFill>
          </a:ln>
        </p:spPr>
        <p:txBody>
          <a:bodyPr vert="horz" lIns="91440" tIns="45720" rIns="91440" bIns="45720" rtlCol="1" anchor="ctr"/>
          <a:lstStyle>
            <a:lvl1pPr algn="ctr">
              <a:defRPr sz="1100">
                <a:solidFill>
                  <a:srgbClr val="3333FF"/>
                </a:solidFill>
              </a:defRPr>
            </a:lvl1pPr>
          </a:lstStyle>
          <a:p>
            <a:fld id="{46F2D423-878A-458B-8B0B-3FF86CE9C79F}" type="slidenum">
              <a:rPr lang="fa-IR" smtClean="0"/>
              <a:pPr/>
              <a:t>‹#›</a:t>
            </a:fld>
            <a:endParaRPr lang="fa-IR" dirty="0"/>
          </a:p>
        </p:txBody>
      </p:sp>
      <p:pic>
        <p:nvPicPr>
          <p:cNvPr id="1026" name="Picture 2"/>
          <p:cNvPicPr>
            <a:picLocks noChangeAspect="1" noChangeArrowheads="1"/>
          </p:cNvPicPr>
          <p:nvPr userDrawn="1"/>
        </p:nvPicPr>
        <p:blipFill>
          <a:blip r:embed="rId14" cstate="print"/>
          <a:srcRect/>
          <a:stretch>
            <a:fillRect/>
          </a:stretch>
        </p:blipFill>
        <p:spPr bwMode="auto">
          <a:xfrm>
            <a:off x="285720" y="142852"/>
            <a:ext cx="8858280" cy="1238249"/>
          </a:xfrm>
          <a:prstGeom prst="rect">
            <a:avLst/>
          </a:prstGeom>
          <a:noFill/>
          <a:ln w="9525">
            <a:noFill/>
            <a:miter lim="800000"/>
            <a:headEnd/>
            <a:tailEnd/>
          </a:ln>
          <a:effectLst/>
        </p:spPr>
      </p:pic>
      <p:pic>
        <p:nvPicPr>
          <p:cNvPr id="1028" name="Picture 4" descr="http://upload.wikimedia.org/wikipedia/fa/e/e1/Kntu.jpg"/>
          <p:cNvPicPr>
            <a:picLocks noChangeAspect="1" noChangeArrowheads="1"/>
          </p:cNvPicPr>
          <p:nvPr userDrawn="1"/>
        </p:nvPicPr>
        <p:blipFill>
          <a:blip r:embed="rId15" cstate="print"/>
          <a:srcRect/>
          <a:stretch>
            <a:fillRect/>
          </a:stretch>
        </p:blipFill>
        <p:spPr bwMode="auto">
          <a:xfrm>
            <a:off x="0" y="0"/>
            <a:ext cx="1071538" cy="1093846"/>
          </a:xfrm>
          <a:prstGeom prst="rect">
            <a:avLst/>
          </a:prstGeom>
          <a:noFill/>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20121124102012!Azad_University_logo.png"/>
          <p:cNvPicPr>
            <a:picLocks noChangeAspect="1"/>
          </p:cNvPicPr>
          <p:nvPr/>
        </p:nvPicPr>
        <p:blipFill>
          <a:blip r:embed="rId3" cstate="print"/>
          <a:stretch>
            <a:fillRect/>
          </a:stretch>
        </p:blipFill>
        <p:spPr>
          <a:xfrm>
            <a:off x="255310" y="142852"/>
            <a:ext cx="744790" cy="1137347"/>
          </a:xfrm>
          <a:prstGeom prst="rect">
            <a:avLst/>
          </a:prstGeom>
        </p:spPr>
      </p:pic>
      <p:sp>
        <p:nvSpPr>
          <p:cNvPr id="2" name="Title 1"/>
          <p:cNvSpPr>
            <a:spLocks noGrp="1"/>
          </p:cNvSpPr>
          <p:nvPr>
            <p:ph type="title"/>
          </p:nvPr>
        </p:nvSpPr>
        <p:spPr>
          <a:xfrm>
            <a:off x="428596" y="714356"/>
            <a:ext cx="8229600" cy="5572164"/>
          </a:xfrm>
        </p:spPr>
        <p:txBody>
          <a:bodyPr/>
          <a:lstStyle/>
          <a:p>
            <a:pPr algn="r"/>
            <a:r>
              <a:rPr lang="fa-IR" sz="2000" b="1" dirty="0" smtClean="0">
                <a:solidFill>
                  <a:srgbClr val="FF0000"/>
                </a:solidFill>
                <a:cs typeface="B Nazanin" pitchFamily="2" charset="-78"/>
              </a:rPr>
              <a:t>فهرست</a:t>
            </a:r>
            <a:r>
              <a:rPr lang="fa-IR" sz="1800" dirty="0" smtClean="0">
                <a:cs typeface="B Nazanin" pitchFamily="2" charset="-78"/>
              </a:rPr>
              <a:t/>
            </a:r>
            <a:br>
              <a:rPr lang="fa-IR" sz="1800" dirty="0" smtClean="0">
                <a:cs typeface="B Nazanin" pitchFamily="2" charset="-78"/>
              </a:rPr>
            </a:br>
            <a:r>
              <a:rPr lang="fa-IR" sz="1800" dirty="0" smtClean="0">
                <a:cs typeface="B Nazanin" pitchFamily="2" charset="-78"/>
              </a:rPr>
              <a:t>فصل1 </a:t>
            </a:r>
            <a:r>
              <a:rPr lang="fa-IR" sz="1800" dirty="0" smtClean="0">
                <a:cs typeface="B Nazanin" pitchFamily="2" charset="-78"/>
              </a:rPr>
              <a:t>انواع گشتاور الکتریکی و میدان مغناطیسی در ماشین های الکتریکی</a:t>
            </a:r>
            <a:br>
              <a:rPr lang="fa-IR" sz="1800" dirty="0" smtClean="0">
                <a:cs typeface="B Nazanin" pitchFamily="2" charset="-78"/>
              </a:rPr>
            </a:br>
            <a:r>
              <a:rPr lang="fa-IR" sz="1800" dirty="0" smtClean="0">
                <a:cs typeface="B Nazanin" pitchFamily="2" charset="-78"/>
              </a:rPr>
              <a:t>1-1-مقدمه</a:t>
            </a:r>
            <a:r>
              <a:rPr lang="fa-IR" sz="1800" dirty="0" smtClean="0">
                <a:cs typeface="B Nazanin" pitchFamily="2" charset="-78"/>
              </a:rPr>
              <a:t>..........................................................................................................................................................................................3</a:t>
            </a:r>
            <a:br>
              <a:rPr lang="fa-IR" sz="1800" dirty="0" smtClean="0">
                <a:cs typeface="B Nazanin" pitchFamily="2" charset="-78"/>
              </a:rPr>
            </a:br>
            <a:r>
              <a:rPr lang="fa-IR" sz="1800" dirty="0" smtClean="0">
                <a:cs typeface="B Nazanin" pitchFamily="2" charset="-78"/>
              </a:rPr>
              <a:t>1-2-اصول فیزیکی تولید گشتاور الکتریکی................................................................................................................................</a:t>
            </a:r>
            <a:r>
              <a:rPr lang="fa-IR" sz="1800" dirty="0" smtClean="0">
                <a:cs typeface="B Nazanin" pitchFamily="2" charset="-78"/>
              </a:rPr>
              <a:t>3</a:t>
            </a:r>
            <a:br>
              <a:rPr lang="fa-IR" sz="1800" dirty="0" smtClean="0">
                <a:cs typeface="B Nazanin" pitchFamily="2" charset="-78"/>
              </a:rPr>
            </a:br>
            <a:r>
              <a:rPr lang="fa-IR" sz="1800" dirty="0" smtClean="0">
                <a:cs typeface="B Nazanin" pitchFamily="2" charset="-78"/>
              </a:rPr>
              <a:t>  </a:t>
            </a:r>
            <a:r>
              <a:rPr lang="fa-IR" sz="1800" dirty="0" smtClean="0">
                <a:cs typeface="B Nazanin" pitchFamily="2" charset="-78"/>
              </a:rPr>
              <a:t>1-2-1-گشتاور الکترومغناطیسی(تداخلی)...............................................................................................................................4 </a:t>
            </a:r>
            <a:r>
              <a:rPr lang="fa-IR" sz="1800" dirty="0" smtClean="0">
                <a:cs typeface="B Nazanin" pitchFamily="2" charset="-78"/>
              </a:rPr>
              <a:t/>
            </a:r>
            <a:br>
              <a:rPr lang="fa-IR" sz="1800" dirty="0" smtClean="0">
                <a:cs typeface="B Nazanin" pitchFamily="2" charset="-78"/>
              </a:rPr>
            </a:br>
            <a:r>
              <a:rPr lang="fa-IR" sz="1800" dirty="0" smtClean="0">
                <a:cs typeface="B Nazanin" pitchFamily="2" charset="-78"/>
              </a:rPr>
              <a:t>  </a:t>
            </a:r>
            <a:r>
              <a:rPr lang="fa-IR" sz="1800" dirty="0" smtClean="0">
                <a:cs typeface="B Nazanin" pitchFamily="2" charset="-78"/>
              </a:rPr>
              <a:t>1-2-2-گشتاور رلوکتانسی............................................................................................................................................................6 </a:t>
            </a:r>
            <a:r>
              <a:rPr lang="fa-IR" sz="1800" dirty="0" smtClean="0">
                <a:cs typeface="B Nazanin" pitchFamily="2" charset="-78"/>
              </a:rPr>
              <a:t/>
            </a:r>
            <a:br>
              <a:rPr lang="fa-IR" sz="1800" dirty="0" smtClean="0">
                <a:cs typeface="B Nazanin" pitchFamily="2" charset="-78"/>
              </a:rPr>
            </a:br>
            <a:r>
              <a:rPr lang="fa-IR" sz="1800" dirty="0" smtClean="0">
                <a:cs typeface="B Nazanin" pitchFamily="2" charset="-78"/>
              </a:rPr>
              <a:t>  </a:t>
            </a:r>
            <a:r>
              <a:rPr lang="fa-IR" sz="1800" dirty="0" smtClean="0">
                <a:cs typeface="B Nazanin" pitchFamily="2" charset="-78"/>
              </a:rPr>
              <a:t>1-2-3-گشتاور هیسترزیس..........................................................................................................................................................7 </a:t>
            </a:r>
            <a:r>
              <a:rPr lang="fa-IR" sz="1800" dirty="0" smtClean="0">
                <a:cs typeface="B Nazanin" pitchFamily="2" charset="-78"/>
              </a:rPr>
              <a:t/>
            </a:r>
            <a:br>
              <a:rPr lang="fa-IR" sz="1800" dirty="0" smtClean="0">
                <a:cs typeface="B Nazanin" pitchFamily="2" charset="-78"/>
              </a:rPr>
            </a:br>
            <a:r>
              <a:rPr lang="fa-IR" sz="1800" dirty="0" smtClean="0">
                <a:cs typeface="B Nazanin" pitchFamily="2" charset="-78"/>
              </a:rPr>
              <a:t> </a:t>
            </a:r>
            <a:r>
              <a:rPr lang="fa-IR" sz="1800" dirty="0" smtClean="0">
                <a:cs typeface="B Nazanin" pitchFamily="2" charset="-78"/>
              </a:rPr>
              <a:t>1-2-3-1-حلقه هیسترزیس..........................................................................................................................................................7 </a:t>
            </a:r>
            <a:r>
              <a:rPr lang="fa-IR" sz="1800" dirty="0" smtClean="0">
                <a:cs typeface="B Nazanin" pitchFamily="2" charset="-78"/>
              </a:rPr>
              <a:t/>
            </a:r>
            <a:br>
              <a:rPr lang="fa-IR" sz="1800" dirty="0" smtClean="0">
                <a:cs typeface="B Nazanin" pitchFamily="2" charset="-78"/>
              </a:rPr>
            </a:br>
            <a:r>
              <a:rPr lang="fa-IR" sz="1800" dirty="0" smtClean="0">
                <a:cs typeface="B Nazanin" pitchFamily="2" charset="-78"/>
              </a:rPr>
              <a:t>  </a:t>
            </a:r>
            <a:r>
              <a:rPr lang="fa-IR" sz="1800" dirty="0" smtClean="0">
                <a:cs typeface="B Nazanin" pitchFamily="2" charset="-78"/>
              </a:rPr>
              <a:t>1-2-3-2-چگونگی ایجاد گشتاور هیسترزیسی......................................................................................................................7</a:t>
            </a:r>
            <a:br>
              <a:rPr lang="fa-IR" sz="1800" dirty="0" smtClean="0">
                <a:cs typeface="B Nazanin" pitchFamily="2" charset="-78"/>
              </a:rPr>
            </a:br>
            <a:r>
              <a:rPr lang="fa-IR" sz="1800" dirty="0" smtClean="0">
                <a:cs typeface="B Nazanin" pitchFamily="2" charset="-78"/>
              </a:rPr>
              <a:t>1-3-انواع میدان های مغناطیسی................................................................................................................................................. </a:t>
            </a:r>
            <a:r>
              <a:rPr lang="fa-IR" sz="1800" dirty="0" smtClean="0">
                <a:cs typeface="B Nazanin" pitchFamily="2" charset="-78"/>
              </a:rPr>
              <a:t/>
            </a:r>
            <a:br>
              <a:rPr lang="fa-IR" sz="1800" dirty="0" smtClean="0">
                <a:cs typeface="B Nazanin" pitchFamily="2" charset="-78"/>
              </a:rPr>
            </a:br>
            <a:r>
              <a:rPr lang="fa-IR" sz="1800" dirty="0" smtClean="0">
                <a:cs typeface="B Nazanin" pitchFamily="2" charset="-78"/>
              </a:rPr>
              <a:t>  </a:t>
            </a:r>
            <a:r>
              <a:rPr lang="fa-IR" sz="1800" dirty="0" smtClean="0">
                <a:cs typeface="B Nazanin" pitchFamily="2" charset="-78"/>
              </a:rPr>
              <a:t/>
            </a:r>
            <a:br>
              <a:rPr lang="fa-IR" sz="1800" dirty="0" smtClean="0">
                <a:cs typeface="B Nazanin" pitchFamily="2" charset="-78"/>
              </a:rPr>
            </a:br>
            <a:r>
              <a:rPr lang="fa-IR" sz="1800" dirty="0" smtClean="0">
                <a:cs typeface="B Nazanin" pitchFamily="2" charset="-78"/>
              </a:rPr>
              <a:t/>
            </a:r>
            <a:br>
              <a:rPr lang="fa-IR" sz="1800" dirty="0" smtClean="0">
                <a:cs typeface="B Nazanin" pitchFamily="2" charset="-78"/>
              </a:rPr>
            </a:br>
            <a:r>
              <a:rPr lang="fa-IR" sz="1800" dirty="0" smtClean="0">
                <a:cs typeface="B Nazanin" pitchFamily="2" charset="-78"/>
              </a:rPr>
              <a:t/>
            </a:r>
            <a:br>
              <a:rPr lang="fa-IR" sz="1800" dirty="0" smtClean="0">
                <a:cs typeface="B Nazanin" pitchFamily="2" charset="-78"/>
              </a:rPr>
            </a:br>
            <a:r>
              <a:rPr lang="fa-IR" sz="1800" dirty="0" smtClean="0">
                <a:cs typeface="B Nazanin" pitchFamily="2" charset="-78"/>
              </a:rPr>
              <a:t/>
            </a:r>
            <a:br>
              <a:rPr lang="fa-IR" sz="1800" dirty="0" smtClean="0">
                <a:cs typeface="B Nazanin" pitchFamily="2" charset="-78"/>
              </a:rPr>
            </a:br>
            <a:r>
              <a:rPr lang="fa-IR" sz="1800" dirty="0" smtClean="0">
                <a:cs typeface="B Nazanin" pitchFamily="2" charset="-78"/>
              </a:rPr>
              <a:t/>
            </a:r>
            <a:br>
              <a:rPr lang="fa-IR" sz="1800" dirty="0" smtClean="0">
                <a:cs typeface="B Nazanin" pitchFamily="2" charset="-78"/>
              </a:rPr>
            </a:br>
            <a:r>
              <a:rPr lang="fa-IR" sz="1800" dirty="0" smtClean="0">
                <a:cs typeface="B Nazanin" pitchFamily="2" charset="-78"/>
              </a:rPr>
              <a:t/>
            </a:r>
            <a:br>
              <a:rPr lang="fa-IR" sz="1800" dirty="0" smtClean="0">
                <a:cs typeface="B Nazanin" pitchFamily="2" charset="-78"/>
              </a:rPr>
            </a:br>
            <a:r>
              <a:rPr lang="fa-IR" sz="1800" dirty="0" smtClean="0">
                <a:cs typeface="B Nazanin" pitchFamily="2" charset="-78"/>
              </a:rPr>
              <a:t/>
            </a:r>
            <a:br>
              <a:rPr lang="fa-IR" sz="1800" dirty="0" smtClean="0">
                <a:cs typeface="B Nazanin" pitchFamily="2" charset="-78"/>
              </a:rPr>
            </a:br>
            <a:r>
              <a:rPr lang="fa-IR" sz="1800" dirty="0" smtClean="0">
                <a:cs typeface="B Nazanin" pitchFamily="2" charset="-78"/>
              </a:rPr>
              <a:t/>
            </a:r>
            <a:br>
              <a:rPr lang="fa-IR" sz="1800" dirty="0" smtClean="0">
                <a:cs typeface="B Nazanin" pitchFamily="2" charset="-78"/>
              </a:rPr>
            </a:br>
            <a:r>
              <a:rPr lang="fa-IR" sz="1800" dirty="0" smtClean="0">
                <a:cs typeface="B Nazanin" pitchFamily="2" charset="-78"/>
              </a:rPr>
              <a:t/>
            </a:r>
            <a:br>
              <a:rPr lang="fa-IR" sz="1800" dirty="0" smtClean="0">
                <a:cs typeface="B Nazanin" pitchFamily="2" charset="-78"/>
              </a:rPr>
            </a:br>
            <a:r>
              <a:rPr lang="fa-IR" sz="1800" dirty="0" smtClean="0">
                <a:cs typeface="B Nazanin" pitchFamily="2" charset="-78"/>
              </a:rPr>
              <a:t>  مرجع............................................................................................................................................................................................... </a:t>
            </a:r>
            <a:br>
              <a:rPr lang="fa-IR" sz="1800" dirty="0" smtClean="0">
                <a:cs typeface="B Nazanin" pitchFamily="2" charset="-78"/>
              </a:rPr>
            </a:br>
            <a:r>
              <a:rPr lang="fa-IR" sz="1800" dirty="0" smtClean="0">
                <a:cs typeface="B Nazanin" pitchFamily="2" charset="-78"/>
              </a:rPr>
              <a:t/>
            </a:r>
            <a:br>
              <a:rPr lang="fa-IR" sz="1800" dirty="0" smtClean="0">
                <a:cs typeface="B Nazanin" pitchFamily="2" charset="-78"/>
              </a:rPr>
            </a:br>
            <a:endParaRPr lang="fa-IR" sz="1800" dirty="0">
              <a:cs typeface="B Nazanin" pitchFamily="2" charset="-78"/>
            </a:endParaRP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1</a:t>
            </a:fld>
            <a:endParaRPr lang="fa-IR" dirty="0"/>
          </a:p>
        </p:txBody>
      </p:sp>
      <p:sp>
        <p:nvSpPr>
          <p:cNvPr id="12290" name="AutoShape 2" descr="Afficher l'image d'origin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12292" name="AutoShape 4" descr="Afficher l'image d'origin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142984"/>
            <a:ext cx="8229600" cy="4643470"/>
          </a:xfrm>
        </p:spPr>
        <p:txBody>
          <a:bodyPr/>
          <a:lstStyle/>
          <a:p>
            <a:r>
              <a:rPr lang="fa-IR" sz="4000" dirty="0" smtClean="0">
                <a:solidFill>
                  <a:srgbClr val="FF0000"/>
                </a:solidFill>
                <a:cs typeface="B Nazanin" pitchFamily="2" charset="-78"/>
              </a:rPr>
              <a:t/>
            </a:r>
            <a:br>
              <a:rPr lang="fa-IR" sz="4000" dirty="0" smtClean="0">
                <a:solidFill>
                  <a:srgbClr val="FF0000"/>
                </a:solidFill>
                <a:cs typeface="B Nazanin" pitchFamily="2" charset="-78"/>
              </a:rPr>
            </a:br>
            <a:r>
              <a:rPr lang="fa-IR" sz="4000" dirty="0" smtClean="0">
                <a:solidFill>
                  <a:srgbClr val="FF0000"/>
                </a:solidFill>
                <a:cs typeface="B Nazanin" pitchFamily="2" charset="-78"/>
              </a:rPr>
              <a:t/>
            </a:r>
            <a:br>
              <a:rPr lang="fa-IR" sz="4000" dirty="0" smtClean="0">
                <a:solidFill>
                  <a:srgbClr val="FF0000"/>
                </a:solidFill>
                <a:cs typeface="B Nazanin" pitchFamily="2" charset="-78"/>
              </a:rPr>
            </a:br>
            <a:r>
              <a:rPr lang="fa-IR" sz="4000" dirty="0" smtClean="0">
                <a:solidFill>
                  <a:srgbClr val="FF0000"/>
                </a:solidFill>
                <a:cs typeface="B Nazanin" pitchFamily="2" charset="-78"/>
              </a:rPr>
              <a:t>فصل1</a:t>
            </a:r>
            <a:br>
              <a:rPr lang="fa-IR" sz="4000" dirty="0" smtClean="0">
                <a:solidFill>
                  <a:srgbClr val="FF0000"/>
                </a:solidFill>
                <a:cs typeface="B Nazanin" pitchFamily="2" charset="-78"/>
              </a:rPr>
            </a:br>
            <a:r>
              <a:rPr lang="fa-IR" sz="4000" dirty="0" smtClean="0">
                <a:solidFill>
                  <a:srgbClr val="FF0000"/>
                </a:solidFill>
                <a:cs typeface="B Nazanin" pitchFamily="2" charset="-78"/>
              </a:rPr>
              <a:t> </a:t>
            </a:r>
            <a:r>
              <a:rPr lang="fa-IR" sz="4000" dirty="0" smtClean="0">
                <a:solidFill>
                  <a:srgbClr val="FF0000"/>
                </a:solidFill>
                <a:cs typeface="B Nazanin" pitchFamily="2" charset="-78"/>
              </a:rPr>
              <a:t>انواع گشتاور الکتریکی و میدان مغناطیسی در ماشین های الکتریکی</a:t>
            </a:r>
            <a:r>
              <a:rPr lang="fa-IR" sz="4000" dirty="0" smtClean="0">
                <a:solidFill>
                  <a:srgbClr val="FF0000"/>
                </a:solidFill>
                <a:cs typeface="B Nazanin" pitchFamily="2" charset="-78"/>
              </a:rPr>
              <a:t/>
            </a:r>
            <a:br>
              <a:rPr lang="fa-IR" sz="4000" dirty="0" smtClean="0">
                <a:solidFill>
                  <a:srgbClr val="FF0000"/>
                </a:solidFill>
                <a:cs typeface="B Nazanin" pitchFamily="2" charset="-78"/>
              </a:rPr>
            </a:br>
            <a:r>
              <a:rPr lang="fa-IR" sz="4000" dirty="0" smtClean="0">
                <a:solidFill>
                  <a:srgbClr val="FF0000"/>
                </a:solidFill>
                <a:cs typeface="B Nazanin" pitchFamily="2" charset="-78"/>
              </a:rPr>
              <a:t> </a:t>
            </a:r>
            <a:br>
              <a:rPr lang="fa-IR" sz="4000" dirty="0" smtClean="0">
                <a:solidFill>
                  <a:srgbClr val="FF0000"/>
                </a:solidFill>
                <a:cs typeface="B Nazanin" pitchFamily="2" charset="-78"/>
              </a:rPr>
            </a:br>
            <a:endParaRPr lang="fa-IR" sz="4000" dirty="0">
              <a:solidFill>
                <a:srgbClr val="FF0000"/>
              </a:solidFill>
              <a:cs typeface="B Nazanin" pitchFamily="2" charset="-78"/>
            </a:endParaRP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2</a:t>
            </a:fld>
            <a:endParaRPr lang="fa-IR" dirty="0"/>
          </a:p>
        </p:txBody>
      </p:sp>
      <p:sp>
        <p:nvSpPr>
          <p:cNvPr id="6" name="Title 1"/>
          <p:cNvSpPr txBox="1">
            <a:spLocks/>
          </p:cNvSpPr>
          <p:nvPr/>
        </p:nvSpPr>
        <p:spPr>
          <a:xfrm>
            <a:off x="500034" y="1928802"/>
            <a:ext cx="8229600" cy="4286280"/>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400" b="0" i="0" u="none" strike="noStrike" kern="1200" cap="none" spc="0" normalizeH="0" baseline="0" noProof="0" dirty="0" smtClean="0">
                <a:ln>
                  <a:noFill/>
                </a:ln>
                <a:solidFill>
                  <a:schemeClr val="tx1"/>
                </a:solidFill>
                <a:effectLst/>
                <a:uLnTx/>
                <a:uFillTx/>
                <a:latin typeface="+mj-lt"/>
                <a:ea typeface="+mj-ea"/>
                <a:cs typeface="+mj-cs"/>
              </a:rPr>
              <a:t/>
            </a:r>
            <a:br>
              <a:rPr kumimoji="0" lang="fa-IR" sz="4400" b="0" i="0" u="none" strike="noStrike" kern="1200" cap="none" spc="0" normalizeH="0" baseline="0" noProof="0" dirty="0" smtClean="0">
                <a:ln>
                  <a:noFill/>
                </a:ln>
                <a:solidFill>
                  <a:schemeClr val="tx1"/>
                </a:solidFill>
                <a:effectLst/>
                <a:uLnTx/>
                <a:uFillTx/>
                <a:latin typeface="+mj-lt"/>
                <a:ea typeface="+mj-ea"/>
                <a:cs typeface="+mj-cs"/>
              </a:rPr>
            </a:br>
            <a:endParaRPr kumimoji="0" lang="fa-I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descr="20121124102012!Azad_University_logo.png"/>
          <p:cNvPicPr>
            <a:picLocks noChangeAspect="1"/>
          </p:cNvPicPr>
          <p:nvPr/>
        </p:nvPicPr>
        <p:blipFill>
          <a:blip r:embed="rId2" cstate="print"/>
          <a:stretch>
            <a:fillRect/>
          </a:stretch>
        </p:blipFill>
        <p:spPr>
          <a:xfrm>
            <a:off x="255310" y="142852"/>
            <a:ext cx="744790" cy="113734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785794"/>
            <a:ext cx="8229600" cy="285752"/>
          </a:xfrm>
        </p:spPr>
        <p:txBody>
          <a:bodyPr/>
          <a:lstStyle/>
          <a:p>
            <a:pPr algn="r"/>
            <a:r>
              <a:rPr lang="fa-IR" sz="1800" dirty="0" smtClean="0">
                <a:solidFill>
                  <a:srgbClr val="FF0000"/>
                </a:solidFill>
                <a:cs typeface="B Nazanin" pitchFamily="2" charset="-78"/>
              </a:rPr>
              <a:t>1-1-مقدمه</a:t>
            </a:r>
            <a:br>
              <a:rPr lang="fa-IR" sz="1800" dirty="0" smtClean="0">
                <a:solidFill>
                  <a:srgbClr val="FF0000"/>
                </a:solidFill>
                <a:cs typeface="B Nazanin" pitchFamily="2" charset="-78"/>
              </a:rPr>
            </a:br>
            <a:endParaRPr lang="fa-IR" sz="1800" dirty="0">
              <a:solidFill>
                <a:srgbClr val="FF0000"/>
              </a:solidFill>
              <a:cs typeface="B Nazanin" pitchFamily="2" charset="-78"/>
            </a:endParaRP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3</a:t>
            </a:fld>
            <a:endParaRPr lang="fa-IR" dirty="0"/>
          </a:p>
        </p:txBody>
      </p:sp>
      <p:sp>
        <p:nvSpPr>
          <p:cNvPr id="6" name="Title 1"/>
          <p:cNvSpPr txBox="1">
            <a:spLocks/>
          </p:cNvSpPr>
          <p:nvPr/>
        </p:nvSpPr>
        <p:spPr>
          <a:xfrm>
            <a:off x="500034" y="1928802"/>
            <a:ext cx="8229600" cy="4286280"/>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400" b="0" i="0" u="none" strike="noStrike" kern="1200" cap="none" spc="0" normalizeH="0" baseline="0" noProof="0" dirty="0" smtClean="0">
                <a:ln>
                  <a:noFill/>
                </a:ln>
                <a:solidFill>
                  <a:schemeClr val="tx1"/>
                </a:solidFill>
                <a:effectLst/>
                <a:uLnTx/>
                <a:uFillTx/>
                <a:latin typeface="+mj-lt"/>
                <a:ea typeface="+mj-ea"/>
                <a:cs typeface="+mj-cs"/>
              </a:rPr>
              <a:t/>
            </a:r>
            <a:br>
              <a:rPr kumimoji="0" lang="fa-IR" sz="4400" b="0" i="0" u="none" strike="noStrike" kern="1200" cap="none" spc="0" normalizeH="0" baseline="0" noProof="0" dirty="0" smtClean="0">
                <a:ln>
                  <a:noFill/>
                </a:ln>
                <a:solidFill>
                  <a:schemeClr val="tx1"/>
                </a:solidFill>
                <a:effectLst/>
                <a:uLnTx/>
                <a:uFillTx/>
                <a:latin typeface="+mj-lt"/>
                <a:ea typeface="+mj-ea"/>
                <a:cs typeface="+mj-cs"/>
              </a:rPr>
            </a:br>
            <a:endParaRPr kumimoji="0" lang="fa-I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Content Placeholder 2"/>
          <p:cNvSpPr txBox="1">
            <a:spLocks/>
          </p:cNvSpPr>
          <p:nvPr/>
        </p:nvSpPr>
        <p:spPr>
          <a:xfrm>
            <a:off x="428596" y="1214422"/>
            <a:ext cx="8229600" cy="928694"/>
          </a:xfrm>
          <a:prstGeom prst="rect">
            <a:avLst/>
          </a:prstGeom>
        </p:spPr>
        <p:txBody>
          <a:bodyPr>
            <a:noAutofit/>
          </a:bodyPr>
          <a:lstStyle/>
          <a:p>
            <a:pPr algn="just">
              <a:lnSpc>
                <a:spcPct val="150000"/>
              </a:lnSpc>
            </a:pPr>
            <a:r>
              <a:rPr lang="fa-IR" sz="1200" dirty="0" smtClean="0">
                <a:cs typeface="B Nazanin" pitchFamily="2" charset="-78"/>
              </a:rPr>
              <a:t>اصول عملکرد ماشینهای الکتریکی AC</a:t>
            </a:r>
            <a:r>
              <a:rPr lang="en-US" sz="1200" dirty="0" smtClean="0">
                <a:cs typeface="B Nazanin" pitchFamily="2" charset="-78"/>
              </a:rPr>
              <a:t>, </a:t>
            </a:r>
            <a:r>
              <a:rPr lang="fa-IR" sz="1200" dirty="0" smtClean="0">
                <a:cs typeface="B Nazanin" pitchFamily="2" charset="-78"/>
              </a:rPr>
              <a:t>DC یکسان است و اختلاف در شکل نهایی و روابط گشتاور تولیدی می باشد و نوع میدان مغناطیسی ایجاد  شده به شکل ساختمان و نحوه تحریک سیم بندی وابسته می باشد.</a:t>
            </a:r>
            <a:endParaRPr lang="fa-IR" sz="1200" dirty="0" smtClean="0">
              <a:cs typeface="B Nazanin" pitchFamily="2" charset="-78"/>
            </a:endParaRPr>
          </a:p>
        </p:txBody>
      </p:sp>
      <p:sp>
        <p:nvSpPr>
          <p:cNvPr id="9" name="Title 1"/>
          <p:cNvSpPr txBox="1">
            <a:spLocks/>
          </p:cNvSpPr>
          <p:nvPr/>
        </p:nvSpPr>
        <p:spPr>
          <a:xfrm>
            <a:off x="500034" y="2928934"/>
            <a:ext cx="8229600" cy="357190"/>
          </a:xfrm>
          <a:prstGeom prst="rect">
            <a:avLst/>
          </a:prstGeom>
        </p:spPr>
        <p:txBody>
          <a:bodyPr/>
          <a:lstStyle/>
          <a:p>
            <a:pPr lvl="0">
              <a:spcBef>
                <a:spcPct val="0"/>
              </a:spcBef>
            </a:pPr>
            <a:r>
              <a:rPr kumimoji="0" lang="fa-IR" b="0" i="0" u="none" strike="noStrike" kern="1200" cap="none" spc="0" normalizeH="0" baseline="0" noProof="0" dirty="0" smtClean="0">
                <a:ln>
                  <a:noFill/>
                </a:ln>
                <a:solidFill>
                  <a:srgbClr val="FF0000"/>
                </a:solidFill>
                <a:effectLst/>
                <a:uLnTx/>
                <a:uFillTx/>
                <a:latin typeface="+mj-lt"/>
                <a:ea typeface="+mj-ea"/>
                <a:cs typeface="B Nazanin" pitchFamily="2" charset="-78"/>
              </a:rPr>
              <a:t>1-2-</a:t>
            </a:r>
            <a:r>
              <a:rPr lang="fa-IR" dirty="0" smtClean="0">
                <a:solidFill>
                  <a:srgbClr val="FF0000"/>
                </a:solidFill>
                <a:cs typeface="B Nazanin" pitchFamily="2" charset="-78"/>
              </a:rPr>
              <a:t>اصول فیزیکی تولید گشتاور الکتریکی</a:t>
            </a:r>
            <a:r>
              <a:rPr kumimoji="0" lang="fa-IR" b="0" i="0" u="none" strike="noStrike" kern="1200" cap="none" spc="0" normalizeH="0" baseline="0" noProof="0" dirty="0" smtClean="0">
                <a:ln>
                  <a:noFill/>
                </a:ln>
                <a:solidFill>
                  <a:srgbClr val="FF0000"/>
                </a:solidFill>
                <a:effectLst/>
                <a:uLnTx/>
                <a:uFillTx/>
                <a:latin typeface="+mj-lt"/>
                <a:ea typeface="+mj-ea"/>
                <a:cs typeface="B Nazanin" pitchFamily="2" charset="-78"/>
              </a:rPr>
              <a:t/>
            </a:r>
            <a:br>
              <a:rPr kumimoji="0" lang="fa-IR" b="0" i="0" u="none" strike="noStrike" kern="1200" cap="none" spc="0" normalizeH="0" baseline="0" noProof="0" dirty="0" smtClean="0">
                <a:ln>
                  <a:noFill/>
                </a:ln>
                <a:solidFill>
                  <a:srgbClr val="FF0000"/>
                </a:solidFill>
                <a:effectLst/>
                <a:uLnTx/>
                <a:uFillTx/>
                <a:latin typeface="+mj-lt"/>
                <a:ea typeface="+mj-ea"/>
                <a:cs typeface="B Nazanin" pitchFamily="2" charset="-78"/>
              </a:rPr>
            </a:br>
            <a:endParaRPr kumimoji="0" lang="fa-IR" b="0" i="0" u="none" strike="noStrike" kern="1200" cap="none" spc="0" normalizeH="0" baseline="0" noProof="0" dirty="0">
              <a:ln>
                <a:noFill/>
              </a:ln>
              <a:solidFill>
                <a:srgbClr val="FF0000"/>
              </a:solidFill>
              <a:effectLst/>
              <a:uLnTx/>
              <a:uFillTx/>
              <a:latin typeface="+mj-lt"/>
              <a:ea typeface="+mj-ea"/>
              <a:cs typeface="B Nazanin" pitchFamily="2" charset="-78"/>
            </a:endParaRPr>
          </a:p>
        </p:txBody>
      </p:sp>
      <p:sp>
        <p:nvSpPr>
          <p:cNvPr id="7169" name="Rectangle 1"/>
          <p:cNvSpPr>
            <a:spLocks noChangeArrowheads="1"/>
          </p:cNvSpPr>
          <p:nvPr/>
        </p:nvSpPr>
        <p:spPr bwMode="auto">
          <a:xfrm>
            <a:off x="0" y="3429000"/>
            <a:ext cx="892975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lang="fa-IR" sz="1200" dirty="0" smtClean="0">
                <a:latin typeface="Naza"/>
                <a:cs typeface="B Nazanin" pitchFamily="2" charset="-78"/>
              </a:rPr>
              <a:t>در حالت کلی گشتاور تولیدی ماشین های دوار به سه طریق مختلف تولید می شود:</a:t>
            </a:r>
          </a:p>
          <a:p>
            <a:pPr marL="0" marR="0" lvl="0" indent="0" algn="r" defTabSz="914400" rtl="1" eaLnBrk="1" fontAlgn="base" latinLnBrk="0" hangingPunct="1">
              <a:lnSpc>
                <a:spcPct val="150000"/>
              </a:lnSpc>
              <a:spcBef>
                <a:spcPct val="0"/>
              </a:spcBef>
              <a:spcAft>
                <a:spcPct val="0"/>
              </a:spcAft>
              <a:buClrTx/>
              <a:buSzTx/>
              <a:buFontTx/>
              <a:buNone/>
              <a:tabLst/>
            </a:pPr>
            <a:r>
              <a:rPr kumimoji="0" lang="fa-IR" sz="1200" b="0" i="0" u="none" strike="noStrike" cap="none" normalizeH="0" dirty="0" smtClean="0">
                <a:ln>
                  <a:noFill/>
                </a:ln>
                <a:solidFill>
                  <a:schemeClr val="tx1"/>
                </a:solidFill>
                <a:effectLst/>
                <a:latin typeface="Naza"/>
                <a:cs typeface="B Nazanin" pitchFamily="2" charset="-78"/>
              </a:rPr>
              <a:t>1- تداخل دو میدان مغناطیسی مجزا از هم که نسبت به یکدیگر ساکن بوده و دارای قطب های یکسان باشند.در این حالت گشتاور تولیدی را </a:t>
            </a:r>
            <a:r>
              <a:rPr kumimoji="0" lang="fa-IR" sz="1200" b="0" i="0" u="none" strike="noStrike" cap="none" normalizeH="0" dirty="0" smtClean="0">
                <a:ln>
                  <a:noFill/>
                </a:ln>
                <a:solidFill>
                  <a:srgbClr val="FF0000"/>
                </a:solidFill>
                <a:effectLst/>
                <a:latin typeface="Naza"/>
                <a:cs typeface="B Nazanin" pitchFamily="2" charset="-78"/>
              </a:rPr>
              <a:t>گشتاور الکترومغناطیسی تداخلی یا تقابلی </a:t>
            </a:r>
          </a:p>
          <a:p>
            <a:pPr marL="0" marR="0" lvl="0" indent="0" algn="r" defTabSz="914400" rtl="1" eaLnBrk="1" fontAlgn="base" latinLnBrk="0" hangingPunct="1">
              <a:lnSpc>
                <a:spcPct val="150000"/>
              </a:lnSpc>
              <a:spcBef>
                <a:spcPct val="0"/>
              </a:spcBef>
              <a:spcAft>
                <a:spcPct val="0"/>
              </a:spcAft>
              <a:buClrTx/>
              <a:buSzTx/>
              <a:buFontTx/>
              <a:buNone/>
              <a:tabLst/>
            </a:pPr>
            <a:r>
              <a:rPr kumimoji="0" lang="fa-IR" sz="1200" b="0" i="0" u="none" strike="noStrike" cap="none" normalizeH="0" dirty="0" smtClean="0">
                <a:ln>
                  <a:noFill/>
                </a:ln>
                <a:solidFill>
                  <a:schemeClr val="tx1"/>
                </a:solidFill>
                <a:effectLst/>
                <a:latin typeface="Naza"/>
                <a:cs typeface="B Nazanin" pitchFamily="2" charset="-78"/>
              </a:rPr>
              <a:t>می نامند.</a:t>
            </a:r>
          </a:p>
          <a:p>
            <a:pPr marL="0" marR="0" lvl="0" indent="0" algn="r" defTabSz="914400" rtl="1" eaLnBrk="1" fontAlgn="base" latinLnBrk="0" hangingPunct="1">
              <a:lnSpc>
                <a:spcPct val="150000"/>
              </a:lnSpc>
              <a:spcBef>
                <a:spcPct val="0"/>
              </a:spcBef>
              <a:spcAft>
                <a:spcPct val="0"/>
              </a:spcAft>
              <a:buClrTx/>
              <a:buSzTx/>
              <a:buFontTx/>
              <a:buNone/>
              <a:tabLst/>
            </a:pPr>
            <a:r>
              <a:rPr lang="fa-IR" sz="1200" dirty="0" smtClean="0">
                <a:latin typeface="Naza"/>
                <a:cs typeface="B Nazanin" pitchFamily="2" charset="-78"/>
              </a:rPr>
              <a:t>2- متغییر بودن رلوکتانس دیده شده توسط شار عمل کننده با حرکت رتور که گشتاور به وجود آورنده را </a:t>
            </a:r>
            <a:r>
              <a:rPr lang="fa-IR" sz="1200" dirty="0" smtClean="0">
                <a:solidFill>
                  <a:srgbClr val="FF0000"/>
                </a:solidFill>
                <a:latin typeface="Naza"/>
                <a:cs typeface="B Nazanin" pitchFamily="2" charset="-78"/>
              </a:rPr>
              <a:t>گشتاور رلوکتانسی </a:t>
            </a:r>
            <a:r>
              <a:rPr lang="fa-IR" sz="1200" dirty="0" smtClean="0">
                <a:latin typeface="Naza"/>
                <a:cs typeface="B Nazanin" pitchFamily="2" charset="-78"/>
              </a:rPr>
              <a:t>می نامند.</a:t>
            </a:r>
          </a:p>
          <a:p>
            <a:pPr marL="0" marR="0" lvl="0" indent="0" algn="r" defTabSz="914400" rtl="1" eaLnBrk="1" fontAlgn="base" latinLnBrk="0" hangingPunct="1">
              <a:lnSpc>
                <a:spcPct val="150000"/>
              </a:lnSpc>
              <a:spcBef>
                <a:spcPct val="0"/>
              </a:spcBef>
              <a:spcAft>
                <a:spcPct val="0"/>
              </a:spcAft>
              <a:buClrTx/>
              <a:buSzTx/>
              <a:buFontTx/>
              <a:buNone/>
              <a:tabLst/>
            </a:pPr>
            <a:r>
              <a:rPr kumimoji="0" lang="fa-IR" sz="1200" b="0" i="0" u="none" strike="noStrike" cap="none" normalizeH="0" dirty="0" smtClean="0">
                <a:ln>
                  <a:noFill/>
                </a:ln>
                <a:solidFill>
                  <a:schemeClr val="tx1"/>
                </a:solidFill>
                <a:effectLst/>
                <a:latin typeface="Naza"/>
                <a:cs typeface="B Nazanin" pitchFamily="2" charset="-78"/>
              </a:rPr>
              <a:t>3- تاخیر فاز مابین چگالی شار القا شده در هسته رتور و شدت میدان به وجود آورنده آن ، این نوع گشتاور که منشا تولید  آن وجود تلف هیسترزیس در رتور است را </a:t>
            </a:r>
            <a:r>
              <a:rPr kumimoji="0" lang="fa-IR" sz="1200" b="0" i="0" u="none" strike="noStrike" cap="none" normalizeH="0" dirty="0" smtClean="0">
                <a:ln>
                  <a:noFill/>
                </a:ln>
                <a:solidFill>
                  <a:srgbClr val="FF0000"/>
                </a:solidFill>
                <a:effectLst/>
                <a:latin typeface="Naza"/>
                <a:cs typeface="B Nazanin" pitchFamily="2" charset="-78"/>
              </a:rPr>
              <a:t>گشتاور هیسترزیسی</a:t>
            </a:r>
            <a:r>
              <a:rPr kumimoji="0" lang="fa-IR" sz="1200" b="0" i="0" u="none" strike="noStrike" cap="none" normalizeH="0" dirty="0" smtClean="0">
                <a:ln>
                  <a:noFill/>
                </a:ln>
                <a:solidFill>
                  <a:schemeClr val="tx1"/>
                </a:solidFill>
                <a:effectLst/>
                <a:latin typeface="Naza"/>
                <a:cs typeface="B Nazanin" pitchFamily="2" charset="-78"/>
              </a:rPr>
              <a:t> گویند.</a:t>
            </a:r>
            <a:endParaRPr kumimoji="0" lang="fa-IR" sz="1200" b="0" i="0" u="none" strike="noStrike" cap="none" normalizeH="0" dirty="0" smtClean="0">
              <a:ln>
                <a:noFill/>
              </a:ln>
              <a:solidFill>
                <a:schemeClr val="tx1"/>
              </a:solidFill>
              <a:effectLst/>
              <a:latin typeface="Naza"/>
              <a:cs typeface="B Nazanin" pitchFamily="2" charset="-78"/>
            </a:endParaRPr>
          </a:p>
          <a:p>
            <a:pPr marL="0" marR="0" lvl="0" indent="0" defTabSz="914400" rtl="1" eaLnBrk="1" fontAlgn="base" latinLnBrk="0" hangingPunct="1">
              <a:lnSpc>
                <a:spcPct val="150000"/>
              </a:lnSpc>
              <a:spcBef>
                <a:spcPct val="0"/>
              </a:spcBef>
              <a:spcAft>
                <a:spcPct val="0"/>
              </a:spcAft>
              <a:buClrTx/>
              <a:buSzTx/>
              <a:buFontTx/>
              <a:buNone/>
              <a:tabLst/>
            </a:pPr>
            <a:endParaRPr kumimoji="0" lang="fa-IR" sz="12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12" name="Picture 11" descr="20121124102012!Azad_University_logo.png"/>
          <p:cNvPicPr>
            <a:picLocks noChangeAspect="1"/>
          </p:cNvPicPr>
          <p:nvPr/>
        </p:nvPicPr>
        <p:blipFill>
          <a:blip r:embed="rId2" cstate="print"/>
          <a:stretch>
            <a:fillRect/>
          </a:stretch>
        </p:blipFill>
        <p:spPr>
          <a:xfrm>
            <a:off x="255310" y="142852"/>
            <a:ext cx="744790" cy="113734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785794"/>
            <a:ext cx="8229600" cy="285752"/>
          </a:xfrm>
        </p:spPr>
        <p:txBody>
          <a:bodyPr/>
          <a:lstStyle/>
          <a:p>
            <a:pPr algn="r"/>
            <a:r>
              <a:rPr lang="fa-IR" sz="1800" dirty="0" smtClean="0">
                <a:solidFill>
                  <a:srgbClr val="FF0000"/>
                </a:solidFill>
                <a:cs typeface="B Nazanin" pitchFamily="2" charset="-78"/>
              </a:rPr>
              <a:t>1-2-1-گشتاور الکترومغناطیسی (تداخلی)</a:t>
            </a:r>
            <a:r>
              <a:rPr lang="fa-IR" sz="1800" dirty="0" smtClean="0">
                <a:solidFill>
                  <a:srgbClr val="FF0000"/>
                </a:solidFill>
                <a:cs typeface="B Nazanin" pitchFamily="2" charset="-78"/>
              </a:rPr>
              <a:t/>
            </a:r>
            <a:br>
              <a:rPr lang="fa-IR" sz="1800" dirty="0" smtClean="0">
                <a:solidFill>
                  <a:srgbClr val="FF0000"/>
                </a:solidFill>
                <a:cs typeface="B Nazanin" pitchFamily="2" charset="-78"/>
              </a:rPr>
            </a:br>
            <a:endParaRPr lang="fa-IR" sz="1800" dirty="0">
              <a:solidFill>
                <a:srgbClr val="FF0000"/>
              </a:solidFill>
              <a:cs typeface="B Nazanin" pitchFamily="2" charset="-78"/>
            </a:endParaRP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4</a:t>
            </a:fld>
            <a:endParaRPr lang="fa-IR" dirty="0"/>
          </a:p>
        </p:txBody>
      </p:sp>
      <p:sp>
        <p:nvSpPr>
          <p:cNvPr id="6" name="Title 1"/>
          <p:cNvSpPr txBox="1">
            <a:spLocks/>
          </p:cNvSpPr>
          <p:nvPr/>
        </p:nvSpPr>
        <p:spPr>
          <a:xfrm>
            <a:off x="500034" y="1928802"/>
            <a:ext cx="8229600" cy="4286280"/>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400" b="0" i="0" u="none" strike="noStrike" kern="1200" cap="none" spc="0" normalizeH="0" baseline="0" noProof="0" dirty="0" smtClean="0">
                <a:ln>
                  <a:noFill/>
                </a:ln>
                <a:solidFill>
                  <a:schemeClr val="tx1"/>
                </a:solidFill>
                <a:effectLst/>
                <a:uLnTx/>
                <a:uFillTx/>
                <a:latin typeface="+mj-lt"/>
                <a:ea typeface="+mj-ea"/>
                <a:cs typeface="+mj-cs"/>
              </a:rPr>
              <a:t/>
            </a:r>
            <a:br>
              <a:rPr kumimoji="0" lang="fa-IR" sz="4400" b="0" i="0" u="none" strike="noStrike" kern="1200" cap="none" spc="0" normalizeH="0" baseline="0" noProof="0" dirty="0" smtClean="0">
                <a:ln>
                  <a:noFill/>
                </a:ln>
                <a:solidFill>
                  <a:schemeClr val="tx1"/>
                </a:solidFill>
                <a:effectLst/>
                <a:uLnTx/>
                <a:uFillTx/>
                <a:latin typeface="+mj-lt"/>
                <a:ea typeface="+mj-ea"/>
                <a:cs typeface="+mj-cs"/>
              </a:rPr>
            </a:br>
            <a:endParaRPr kumimoji="0" lang="fa-I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Content Placeholder 2"/>
          <p:cNvSpPr txBox="1">
            <a:spLocks/>
          </p:cNvSpPr>
          <p:nvPr/>
        </p:nvSpPr>
        <p:spPr>
          <a:xfrm>
            <a:off x="428596" y="1214422"/>
            <a:ext cx="8229600" cy="928694"/>
          </a:xfrm>
          <a:prstGeom prst="rect">
            <a:avLst/>
          </a:prstGeom>
        </p:spPr>
        <p:txBody>
          <a:bodyPr>
            <a:noAutofit/>
          </a:bodyPr>
          <a:lstStyle/>
          <a:p>
            <a:pPr algn="just">
              <a:lnSpc>
                <a:spcPct val="150000"/>
              </a:lnSpc>
            </a:pPr>
            <a:r>
              <a:rPr lang="fa-IR" sz="1200" dirty="0" smtClean="0">
                <a:cs typeface="B Nazanin" pitchFamily="2" charset="-78"/>
              </a:rPr>
              <a:t>در شکل الف یک استاتور قطب برجسته با دو قطب و یک رتور استوانه ای با یک هادی نشان داده شده است. مسیرهای شار مغناطیسی حاصل از تغذیه جداگانه استاتور و رتور و تغذیه هم زمان استاتور و رتور در شکلهای الف و ب و ج نشان داده شده است.</a:t>
            </a:r>
            <a:endParaRPr lang="fa-IR" sz="1200" dirty="0" smtClean="0">
              <a:cs typeface="B Nazanin" pitchFamily="2" charset="-78"/>
            </a:endParaRPr>
          </a:p>
        </p:txBody>
      </p:sp>
      <p:pic>
        <p:nvPicPr>
          <p:cNvPr id="12" name="Picture 11" descr="20121124102012!Azad_University_logo.png"/>
          <p:cNvPicPr>
            <a:picLocks noChangeAspect="1"/>
          </p:cNvPicPr>
          <p:nvPr/>
        </p:nvPicPr>
        <p:blipFill>
          <a:blip r:embed="rId2" cstate="print"/>
          <a:stretch>
            <a:fillRect/>
          </a:stretch>
        </p:blipFill>
        <p:spPr>
          <a:xfrm>
            <a:off x="255310" y="142852"/>
            <a:ext cx="744790" cy="1137347"/>
          </a:xfrm>
          <a:prstGeom prst="rect">
            <a:avLst/>
          </a:prstGeom>
        </p:spPr>
      </p:pic>
      <p:pic>
        <p:nvPicPr>
          <p:cNvPr id="1027" name="Picture 3"/>
          <p:cNvPicPr>
            <a:picLocks noChangeAspect="1" noChangeArrowheads="1"/>
          </p:cNvPicPr>
          <p:nvPr/>
        </p:nvPicPr>
        <p:blipFill>
          <a:blip r:embed="rId3" cstate="print"/>
          <a:srcRect/>
          <a:stretch>
            <a:fillRect/>
          </a:stretch>
        </p:blipFill>
        <p:spPr bwMode="auto">
          <a:xfrm>
            <a:off x="6429388" y="1928802"/>
            <a:ext cx="1421442" cy="187641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3428992" y="2500306"/>
            <a:ext cx="2386168" cy="1262057"/>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928662" y="2571744"/>
            <a:ext cx="1988299" cy="1128706"/>
          </a:xfrm>
          <a:prstGeom prst="rect">
            <a:avLst/>
          </a:prstGeom>
          <a:noFill/>
          <a:ln w="9525">
            <a:noFill/>
            <a:miter lim="800000"/>
            <a:headEnd/>
            <a:tailEnd/>
          </a:ln>
          <a:effectLst/>
        </p:spPr>
      </p:pic>
      <p:sp>
        <p:nvSpPr>
          <p:cNvPr id="16" name="Content Placeholder 2"/>
          <p:cNvSpPr txBox="1">
            <a:spLocks/>
          </p:cNvSpPr>
          <p:nvPr/>
        </p:nvSpPr>
        <p:spPr>
          <a:xfrm>
            <a:off x="571472" y="3786190"/>
            <a:ext cx="8229600" cy="1785950"/>
          </a:xfrm>
          <a:prstGeom prst="rect">
            <a:avLst/>
          </a:prstGeom>
        </p:spPr>
        <p:txBody>
          <a:bodyPr>
            <a:noAutofit/>
          </a:bodyPr>
          <a:lstStyle/>
          <a:p>
            <a:pPr algn="just">
              <a:lnSpc>
                <a:spcPct val="150000"/>
              </a:lnSpc>
            </a:pPr>
            <a:r>
              <a:rPr lang="fa-IR" sz="1200" dirty="0" smtClean="0">
                <a:cs typeface="B Nazanin" pitchFamily="2" charset="-78"/>
              </a:rPr>
              <a:t>طبق قانون دست راست نیرویی به سمت بالا بر هادی رتور وارد می گردد . گشتاور راست گردی که در نتیجه تداخل میدان های استاتور و رتور تولید شده گشتاور الکترومغناطیسی یا گشتاور تداخلی نامیده می شود.</a:t>
            </a:r>
          </a:p>
          <a:p>
            <a:pPr algn="just">
              <a:lnSpc>
                <a:spcPct val="150000"/>
              </a:lnSpc>
            </a:pPr>
            <a:r>
              <a:rPr lang="fa-IR" sz="1200" dirty="0" smtClean="0">
                <a:cs typeface="B Nazanin" pitchFamily="2" charset="-78"/>
              </a:rPr>
              <a:t>حال اگر رتور مطابق شکل مقابق حامل جریان باشد که وجود جریان سبب تولید شار رتور و دو قطب در رتور تولید می شود که قطب </a:t>
            </a:r>
            <a:r>
              <a:rPr lang="en-US" sz="1200" dirty="0" smtClean="0">
                <a:cs typeface="B Nazanin" pitchFamily="2" charset="-78"/>
              </a:rPr>
              <a:t>S</a:t>
            </a:r>
            <a:r>
              <a:rPr lang="fa-IR" sz="1200" dirty="0" smtClean="0">
                <a:cs typeface="B Nazanin" pitchFamily="2" charset="-78"/>
              </a:rPr>
              <a:t> استاتور قطب </a:t>
            </a:r>
            <a:r>
              <a:rPr lang="en-US" sz="1200" dirty="0" smtClean="0">
                <a:cs typeface="B Nazanin" pitchFamily="2" charset="-78"/>
              </a:rPr>
              <a:t>N</a:t>
            </a:r>
            <a:r>
              <a:rPr lang="fa-IR" sz="1200" dirty="0" smtClean="0">
                <a:cs typeface="B Nazanin" pitchFamily="2" charset="-78"/>
              </a:rPr>
              <a:t> رتور را جذب و قطب </a:t>
            </a:r>
            <a:r>
              <a:rPr lang="en-US" sz="1200" dirty="0" smtClean="0">
                <a:cs typeface="B Nazanin" pitchFamily="2" charset="-78"/>
              </a:rPr>
              <a:t>S</a:t>
            </a:r>
            <a:r>
              <a:rPr lang="fa-IR" sz="1200" dirty="0" smtClean="0">
                <a:cs typeface="B Nazanin" pitchFamily="2" charset="-78"/>
              </a:rPr>
              <a:t> رتور را دفع می کند که یک گشتاور راستگرد ایجاد می شود.</a:t>
            </a:r>
            <a:r>
              <a:rPr lang="fa-IR" sz="1200" dirty="0" smtClean="0">
                <a:cs typeface="B Nazanin" pitchFamily="2" charset="-78"/>
              </a:rPr>
              <a:t> قطب </a:t>
            </a:r>
            <a:r>
              <a:rPr lang="en-US" sz="1200" dirty="0" smtClean="0">
                <a:cs typeface="B Nazanin" pitchFamily="2" charset="-78"/>
              </a:rPr>
              <a:t>N</a:t>
            </a:r>
            <a:r>
              <a:rPr lang="fa-IR" sz="1200" dirty="0" smtClean="0">
                <a:cs typeface="B Nazanin" pitchFamily="2" charset="-78"/>
              </a:rPr>
              <a:t>استاتور </a:t>
            </a:r>
            <a:r>
              <a:rPr lang="fa-IR" sz="1200" dirty="0" smtClean="0">
                <a:cs typeface="B Nazanin" pitchFamily="2" charset="-78"/>
              </a:rPr>
              <a:t>قطب </a:t>
            </a:r>
            <a:r>
              <a:rPr lang="en-US" sz="1200" dirty="0" smtClean="0">
                <a:cs typeface="B Nazanin" pitchFamily="2" charset="-78"/>
              </a:rPr>
              <a:t>S</a:t>
            </a:r>
            <a:r>
              <a:rPr lang="fa-IR" sz="1200" dirty="0" smtClean="0">
                <a:cs typeface="B Nazanin" pitchFamily="2" charset="-78"/>
              </a:rPr>
              <a:t>رتور </a:t>
            </a:r>
            <a:r>
              <a:rPr lang="fa-IR" sz="1200" dirty="0" smtClean="0">
                <a:cs typeface="B Nazanin" pitchFamily="2" charset="-78"/>
              </a:rPr>
              <a:t>را جذب و قطب </a:t>
            </a:r>
            <a:r>
              <a:rPr lang="en-US" sz="1200" dirty="0" smtClean="0">
                <a:cs typeface="B Nazanin" pitchFamily="2" charset="-78"/>
              </a:rPr>
              <a:t>N</a:t>
            </a:r>
            <a:r>
              <a:rPr lang="fa-IR" sz="1200" dirty="0" smtClean="0">
                <a:cs typeface="B Nazanin" pitchFamily="2" charset="-78"/>
              </a:rPr>
              <a:t>رتور </a:t>
            </a:r>
            <a:r>
              <a:rPr lang="fa-IR" sz="1200" dirty="0" smtClean="0">
                <a:cs typeface="B Nazanin" pitchFamily="2" charset="-78"/>
              </a:rPr>
              <a:t>را دفع می کند که </a:t>
            </a:r>
            <a:r>
              <a:rPr lang="fa-IR" sz="1200" dirty="0" smtClean="0">
                <a:cs typeface="B Nazanin" pitchFamily="2" charset="-78"/>
              </a:rPr>
              <a:t>مجددا یک </a:t>
            </a:r>
            <a:r>
              <a:rPr lang="fa-IR" sz="1200" dirty="0" smtClean="0">
                <a:cs typeface="B Nazanin" pitchFamily="2" charset="-78"/>
              </a:rPr>
              <a:t>گشتاور راستگرد ایجاد می شود</a:t>
            </a:r>
            <a:r>
              <a:rPr lang="fa-IR" sz="1200" dirty="0" smtClean="0">
                <a:cs typeface="B Nazanin" pitchFamily="2" charset="-78"/>
              </a:rPr>
              <a:t>.</a:t>
            </a:r>
          </a:p>
          <a:p>
            <a:pPr algn="just">
              <a:lnSpc>
                <a:spcPct val="150000"/>
              </a:lnSpc>
            </a:pPr>
            <a:r>
              <a:rPr lang="fa-IR" sz="1200" dirty="0" smtClean="0">
                <a:cs typeface="B Nazanin" pitchFamily="2" charset="-78"/>
              </a:rPr>
              <a:t>گشتاور برآیندی که ایجاد می گردد را تداخلی می نامند.</a:t>
            </a:r>
            <a:endParaRPr lang="fa-IR" sz="1200" dirty="0" smtClean="0">
              <a:cs typeface="B Nazanin" pitchFamily="2" charset="-78"/>
            </a:endParaRPr>
          </a:p>
        </p:txBody>
      </p:sp>
      <p:pic>
        <p:nvPicPr>
          <p:cNvPr id="1030" name="Picture 6"/>
          <p:cNvPicPr>
            <a:picLocks noChangeAspect="1" noChangeArrowheads="1"/>
          </p:cNvPicPr>
          <p:nvPr/>
        </p:nvPicPr>
        <p:blipFill>
          <a:blip r:embed="rId6" cstate="print"/>
          <a:srcRect/>
          <a:stretch>
            <a:fillRect/>
          </a:stretch>
        </p:blipFill>
        <p:spPr bwMode="auto">
          <a:xfrm>
            <a:off x="1071538" y="5143512"/>
            <a:ext cx="2133902" cy="11858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0" y="357166"/>
            <a:ext cx="4500594" cy="285752"/>
          </a:xfrm>
        </p:spPr>
        <p:txBody>
          <a:bodyPr/>
          <a:lstStyle/>
          <a:p>
            <a:r>
              <a:rPr lang="fa-IR" sz="1800" dirty="0" smtClean="0">
                <a:solidFill>
                  <a:srgbClr val="FF0000"/>
                </a:solidFill>
                <a:cs typeface="B Nazanin" pitchFamily="2" charset="-78"/>
              </a:rPr>
              <a:t>گشتاور الکترومغناطیسی (تداخلی)</a:t>
            </a:r>
            <a:r>
              <a:rPr lang="fa-IR" sz="1800" dirty="0" smtClean="0">
                <a:solidFill>
                  <a:srgbClr val="FF0000"/>
                </a:solidFill>
                <a:cs typeface="B Nazanin" pitchFamily="2" charset="-78"/>
              </a:rPr>
              <a:t/>
            </a:r>
            <a:br>
              <a:rPr lang="fa-IR" sz="1800" dirty="0" smtClean="0">
                <a:solidFill>
                  <a:srgbClr val="FF0000"/>
                </a:solidFill>
                <a:cs typeface="B Nazanin" pitchFamily="2" charset="-78"/>
              </a:rPr>
            </a:br>
            <a:endParaRPr lang="fa-IR" sz="1800" dirty="0">
              <a:solidFill>
                <a:srgbClr val="FF0000"/>
              </a:solidFill>
              <a:cs typeface="B Nazanin" pitchFamily="2" charset="-78"/>
            </a:endParaRP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5</a:t>
            </a:fld>
            <a:endParaRPr lang="fa-IR" dirty="0"/>
          </a:p>
        </p:txBody>
      </p:sp>
      <p:sp>
        <p:nvSpPr>
          <p:cNvPr id="6" name="Title 1"/>
          <p:cNvSpPr txBox="1">
            <a:spLocks/>
          </p:cNvSpPr>
          <p:nvPr/>
        </p:nvSpPr>
        <p:spPr>
          <a:xfrm>
            <a:off x="500034" y="1928802"/>
            <a:ext cx="8229600" cy="4286280"/>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400" b="0" i="0" u="none" strike="noStrike" kern="1200" cap="none" spc="0" normalizeH="0" baseline="0" noProof="0" dirty="0" smtClean="0">
                <a:ln>
                  <a:noFill/>
                </a:ln>
                <a:solidFill>
                  <a:schemeClr val="tx1"/>
                </a:solidFill>
                <a:effectLst/>
                <a:uLnTx/>
                <a:uFillTx/>
                <a:latin typeface="+mj-lt"/>
                <a:ea typeface="+mj-ea"/>
                <a:cs typeface="+mj-cs"/>
              </a:rPr>
              <a:t/>
            </a:r>
            <a:br>
              <a:rPr kumimoji="0" lang="fa-IR" sz="4400" b="0" i="0" u="none" strike="noStrike" kern="1200" cap="none" spc="0" normalizeH="0" baseline="0" noProof="0" dirty="0" smtClean="0">
                <a:ln>
                  <a:noFill/>
                </a:ln>
                <a:solidFill>
                  <a:schemeClr val="tx1"/>
                </a:solidFill>
                <a:effectLst/>
                <a:uLnTx/>
                <a:uFillTx/>
                <a:latin typeface="+mj-lt"/>
                <a:ea typeface="+mj-ea"/>
                <a:cs typeface="+mj-cs"/>
              </a:rPr>
            </a:br>
            <a:endParaRPr kumimoji="0" lang="fa-I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Content Placeholder 2"/>
          <p:cNvSpPr txBox="1">
            <a:spLocks/>
          </p:cNvSpPr>
          <p:nvPr/>
        </p:nvSpPr>
        <p:spPr>
          <a:xfrm>
            <a:off x="428596" y="1000108"/>
            <a:ext cx="8229600" cy="4643470"/>
          </a:xfrm>
          <a:prstGeom prst="rect">
            <a:avLst/>
          </a:prstGeom>
        </p:spPr>
        <p:txBody>
          <a:bodyPr>
            <a:noAutofit/>
          </a:bodyPr>
          <a:lstStyle/>
          <a:p>
            <a:pPr algn="just">
              <a:lnSpc>
                <a:spcPct val="150000"/>
              </a:lnSpc>
            </a:pPr>
            <a:r>
              <a:rPr lang="fa-IR" sz="1200" dirty="0" smtClean="0">
                <a:cs typeface="B Nazanin" pitchFamily="2" charset="-78"/>
              </a:rPr>
              <a:t>در شکل زیر  یک قطعه مغناطیس دایم که میتواند آزادانه حول محوری دوران کند در میدان مغناطیسی یک آهنربای ساکن قرار گرفته است.تمایل دو میدان برای همجهت شدن موجب ایجاد گشتاور تداخلی می شود و زاویه بین محورهای میدان های مغناطیسی استاتور و رتور زاویه گشتاور نامیده میشود.</a:t>
            </a:r>
          </a:p>
          <a:p>
            <a:pPr algn="just">
              <a:lnSpc>
                <a:spcPct val="150000"/>
              </a:lnSpc>
            </a:pPr>
            <a:endParaRPr lang="fa-IR" sz="1200" dirty="0" smtClean="0">
              <a:cs typeface="B Nazanin" pitchFamily="2" charset="-78"/>
            </a:endParaRPr>
          </a:p>
          <a:p>
            <a:pPr algn="just">
              <a:lnSpc>
                <a:spcPct val="150000"/>
              </a:lnSpc>
            </a:pPr>
            <a:endParaRPr lang="fa-IR" sz="1200" dirty="0" smtClean="0">
              <a:cs typeface="B Nazanin" pitchFamily="2" charset="-78"/>
            </a:endParaRPr>
          </a:p>
          <a:p>
            <a:pPr algn="just">
              <a:lnSpc>
                <a:spcPct val="150000"/>
              </a:lnSpc>
            </a:pPr>
            <a:endParaRPr lang="fa-IR" sz="1200" dirty="0" smtClean="0">
              <a:cs typeface="B Nazanin" pitchFamily="2" charset="-78"/>
            </a:endParaRPr>
          </a:p>
          <a:p>
            <a:pPr algn="just">
              <a:lnSpc>
                <a:spcPct val="150000"/>
              </a:lnSpc>
            </a:pPr>
            <a:endParaRPr lang="fa-IR" sz="1200" dirty="0" smtClean="0">
              <a:cs typeface="B Nazanin" pitchFamily="2" charset="-78"/>
            </a:endParaRPr>
          </a:p>
          <a:p>
            <a:pPr algn="just">
              <a:lnSpc>
                <a:spcPct val="150000"/>
              </a:lnSpc>
            </a:pPr>
            <a:endParaRPr lang="fa-IR" sz="1200" dirty="0" smtClean="0">
              <a:cs typeface="B Nazanin" pitchFamily="2" charset="-78"/>
            </a:endParaRPr>
          </a:p>
          <a:p>
            <a:pPr algn="just">
              <a:lnSpc>
                <a:spcPct val="150000"/>
              </a:lnSpc>
            </a:pPr>
            <a:endParaRPr lang="fa-IR" sz="1200" dirty="0" smtClean="0">
              <a:cs typeface="B Nazanin" pitchFamily="2" charset="-78"/>
            </a:endParaRPr>
          </a:p>
          <a:p>
            <a:pPr algn="just">
              <a:lnSpc>
                <a:spcPct val="150000"/>
              </a:lnSpc>
            </a:pPr>
            <a:endParaRPr lang="fa-IR" sz="1200" dirty="0" smtClean="0">
              <a:cs typeface="B Nazanin" pitchFamily="2" charset="-78"/>
            </a:endParaRPr>
          </a:p>
          <a:p>
            <a:pPr algn="just">
              <a:lnSpc>
                <a:spcPct val="150000"/>
              </a:lnSpc>
            </a:pPr>
            <a:endParaRPr lang="fa-IR" sz="1200" dirty="0" smtClean="0">
              <a:cs typeface="B Nazanin" pitchFamily="2" charset="-78"/>
            </a:endParaRPr>
          </a:p>
          <a:p>
            <a:pPr algn="just">
              <a:lnSpc>
                <a:spcPct val="150000"/>
              </a:lnSpc>
            </a:pPr>
            <a:endParaRPr lang="fa-IR" sz="1200" dirty="0" smtClean="0">
              <a:cs typeface="B Nazanin" pitchFamily="2" charset="-78"/>
            </a:endParaRPr>
          </a:p>
          <a:p>
            <a:pPr algn="just">
              <a:lnSpc>
                <a:spcPct val="150000"/>
              </a:lnSpc>
            </a:pPr>
            <a:r>
              <a:rPr lang="fa-IR" sz="1200" dirty="0" smtClean="0">
                <a:cs typeface="B Nazanin" pitchFamily="2" charset="-78"/>
              </a:rPr>
              <a:t>اندازه گشتاور الکترو مغفناطیسی در تمام ماشین های گردان متناسب است با:</a:t>
            </a:r>
          </a:p>
          <a:p>
            <a:pPr algn="just">
              <a:lnSpc>
                <a:spcPct val="150000"/>
              </a:lnSpc>
            </a:pPr>
            <a:endParaRPr lang="fa-IR" sz="1200" dirty="0" smtClean="0">
              <a:cs typeface="B Nazanin" pitchFamily="2" charset="-78"/>
            </a:endParaRPr>
          </a:p>
          <a:p>
            <a:pPr algn="just">
              <a:lnSpc>
                <a:spcPct val="150000"/>
              </a:lnSpc>
            </a:pPr>
            <a:endParaRPr lang="fa-IR" sz="1200" dirty="0" smtClean="0">
              <a:cs typeface="B Nazanin" pitchFamily="2" charset="-78"/>
            </a:endParaRPr>
          </a:p>
          <a:p>
            <a:pPr algn="just">
              <a:lnSpc>
                <a:spcPct val="150000"/>
              </a:lnSpc>
            </a:pPr>
            <a:endParaRPr lang="fa-IR" sz="1200" dirty="0" smtClean="0">
              <a:cs typeface="B Nazanin" pitchFamily="2" charset="-78"/>
            </a:endParaRPr>
          </a:p>
          <a:p>
            <a:pPr algn="just">
              <a:lnSpc>
                <a:spcPct val="150000"/>
              </a:lnSpc>
            </a:pPr>
            <a:r>
              <a:rPr lang="fa-IR" sz="1200" dirty="0" smtClean="0">
                <a:solidFill>
                  <a:srgbClr val="FF0000"/>
                </a:solidFill>
                <a:cs typeface="B Nazanin" pitchFamily="2" charset="-78"/>
              </a:rPr>
              <a:t>تمرین: </a:t>
            </a:r>
            <a:r>
              <a:rPr lang="fa-IR" sz="1200" dirty="0" smtClean="0">
                <a:cs typeface="B Nazanin" pitchFamily="2" charset="-78"/>
              </a:rPr>
              <a:t>یک ماشین گردان با استاتور دو قطبی و رتور چهار قطبی مفروض است. صابت کنید گشتاور الکترومغناطیسی برآیند در این ماشین برابر صفر است.</a:t>
            </a:r>
            <a:endParaRPr lang="fa-IR" sz="1200" dirty="0" smtClean="0">
              <a:cs typeface="B Nazanin" pitchFamily="2" charset="-78"/>
            </a:endParaRPr>
          </a:p>
        </p:txBody>
      </p:sp>
      <p:pic>
        <p:nvPicPr>
          <p:cNvPr id="12" name="Picture 11" descr="20121124102012!Azad_University_logo.png"/>
          <p:cNvPicPr>
            <a:picLocks noChangeAspect="1"/>
          </p:cNvPicPr>
          <p:nvPr/>
        </p:nvPicPr>
        <p:blipFill>
          <a:blip r:embed="rId2" cstate="print"/>
          <a:stretch>
            <a:fillRect/>
          </a:stretch>
        </p:blipFill>
        <p:spPr>
          <a:xfrm>
            <a:off x="255310" y="142852"/>
            <a:ext cx="744790" cy="1137347"/>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3000364" y="2000240"/>
            <a:ext cx="3504231" cy="1750108"/>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3214678" y="3786190"/>
            <a:ext cx="517520" cy="184098"/>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1071538" y="4429132"/>
            <a:ext cx="2952735" cy="3421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0" y="357166"/>
            <a:ext cx="4500594" cy="285752"/>
          </a:xfrm>
        </p:spPr>
        <p:txBody>
          <a:bodyPr/>
          <a:lstStyle/>
          <a:p>
            <a:r>
              <a:rPr lang="fa-IR" sz="1800" dirty="0" smtClean="0">
                <a:solidFill>
                  <a:srgbClr val="FF0000"/>
                </a:solidFill>
                <a:cs typeface="B Nazanin" pitchFamily="2" charset="-78"/>
              </a:rPr>
              <a:t>گشتاور الکترومغناطیسی (تداخلی)</a:t>
            </a:r>
            <a:r>
              <a:rPr lang="fa-IR" sz="1800" dirty="0" smtClean="0">
                <a:solidFill>
                  <a:srgbClr val="FF0000"/>
                </a:solidFill>
                <a:cs typeface="B Nazanin" pitchFamily="2" charset="-78"/>
              </a:rPr>
              <a:t/>
            </a:r>
            <a:br>
              <a:rPr lang="fa-IR" sz="1800" dirty="0" smtClean="0">
                <a:solidFill>
                  <a:srgbClr val="FF0000"/>
                </a:solidFill>
                <a:cs typeface="B Nazanin" pitchFamily="2" charset="-78"/>
              </a:rPr>
            </a:br>
            <a:endParaRPr lang="fa-IR" sz="1800" dirty="0">
              <a:solidFill>
                <a:srgbClr val="FF0000"/>
              </a:solidFill>
              <a:cs typeface="B Nazanin" pitchFamily="2" charset="-78"/>
            </a:endParaRP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6</a:t>
            </a:fld>
            <a:endParaRPr lang="fa-IR" dirty="0"/>
          </a:p>
        </p:txBody>
      </p:sp>
      <p:sp>
        <p:nvSpPr>
          <p:cNvPr id="6" name="Title 1"/>
          <p:cNvSpPr txBox="1">
            <a:spLocks/>
          </p:cNvSpPr>
          <p:nvPr/>
        </p:nvSpPr>
        <p:spPr>
          <a:xfrm>
            <a:off x="500034" y="1928802"/>
            <a:ext cx="8229600" cy="4286280"/>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400" b="0" i="0" u="none" strike="noStrike" kern="1200" cap="none" spc="0" normalizeH="0" baseline="0" noProof="0" dirty="0" smtClean="0">
                <a:ln>
                  <a:noFill/>
                </a:ln>
                <a:solidFill>
                  <a:schemeClr val="tx1"/>
                </a:solidFill>
                <a:effectLst/>
                <a:uLnTx/>
                <a:uFillTx/>
                <a:latin typeface="+mj-lt"/>
                <a:ea typeface="+mj-ea"/>
                <a:cs typeface="+mj-cs"/>
              </a:rPr>
              <a:t/>
            </a:r>
            <a:br>
              <a:rPr kumimoji="0" lang="fa-IR" sz="4400" b="0" i="0" u="none" strike="noStrike" kern="1200" cap="none" spc="0" normalizeH="0" baseline="0" noProof="0" dirty="0" smtClean="0">
                <a:ln>
                  <a:noFill/>
                </a:ln>
                <a:solidFill>
                  <a:schemeClr val="tx1"/>
                </a:solidFill>
                <a:effectLst/>
                <a:uLnTx/>
                <a:uFillTx/>
                <a:latin typeface="+mj-lt"/>
                <a:ea typeface="+mj-ea"/>
                <a:cs typeface="+mj-cs"/>
              </a:rPr>
            </a:br>
            <a:endParaRPr kumimoji="0" lang="fa-I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Content Placeholder 2"/>
          <p:cNvSpPr txBox="1">
            <a:spLocks/>
          </p:cNvSpPr>
          <p:nvPr/>
        </p:nvSpPr>
        <p:spPr>
          <a:xfrm>
            <a:off x="428596" y="1000108"/>
            <a:ext cx="8229600" cy="1214446"/>
          </a:xfrm>
          <a:prstGeom prst="rect">
            <a:avLst/>
          </a:prstGeom>
        </p:spPr>
        <p:txBody>
          <a:bodyPr>
            <a:noAutofit/>
          </a:bodyPr>
          <a:lstStyle/>
          <a:p>
            <a:pPr algn="just">
              <a:lnSpc>
                <a:spcPct val="150000"/>
              </a:lnSpc>
            </a:pPr>
            <a:r>
              <a:rPr lang="fa-IR" sz="1200" dirty="0" smtClean="0">
                <a:cs typeface="B Nazanin" pitchFamily="2" charset="-78"/>
              </a:rPr>
              <a:t>به طور کلی 3 شرط برای ایجاد گشتاور تداخلی پایدار در ماشین های الکتریکی لازم است:</a:t>
            </a:r>
          </a:p>
          <a:p>
            <a:pPr algn="just">
              <a:lnSpc>
                <a:spcPct val="150000"/>
              </a:lnSpc>
            </a:pPr>
            <a:r>
              <a:rPr lang="fa-IR" sz="1200" dirty="0" smtClean="0">
                <a:cs typeface="B Nazanin" pitchFamily="2" charset="-78"/>
              </a:rPr>
              <a:t>1- دو میدان مغناطیسی ،  یکی در رتور و دیگری در استاتور وجود داشته باشد.</a:t>
            </a:r>
          </a:p>
          <a:p>
            <a:pPr algn="just">
              <a:lnSpc>
                <a:spcPct val="150000"/>
              </a:lnSpc>
            </a:pPr>
            <a:r>
              <a:rPr lang="fa-IR" sz="1200" dirty="0" smtClean="0">
                <a:cs typeface="B Nazanin" pitchFamily="2" charset="-78"/>
              </a:rPr>
              <a:t>2- این دو میدان نسبت به هم ساکن باشند.</a:t>
            </a:r>
          </a:p>
          <a:p>
            <a:pPr algn="just">
              <a:lnSpc>
                <a:spcPct val="150000"/>
              </a:lnSpc>
            </a:pPr>
            <a:r>
              <a:rPr lang="fa-IR" sz="1200" dirty="0" smtClean="0">
                <a:cs typeface="B Nazanin" pitchFamily="2" charset="-78"/>
              </a:rPr>
              <a:t>3- تعداد قطبهای استاتور و رتور با هم یکی باشد.</a:t>
            </a:r>
          </a:p>
        </p:txBody>
      </p:sp>
      <p:pic>
        <p:nvPicPr>
          <p:cNvPr id="12" name="Picture 11" descr="20121124102012!Azad_University_logo.png"/>
          <p:cNvPicPr>
            <a:picLocks noChangeAspect="1"/>
          </p:cNvPicPr>
          <p:nvPr/>
        </p:nvPicPr>
        <p:blipFill>
          <a:blip r:embed="rId2" cstate="print"/>
          <a:stretch>
            <a:fillRect/>
          </a:stretch>
        </p:blipFill>
        <p:spPr>
          <a:xfrm>
            <a:off x="255310" y="142852"/>
            <a:ext cx="744790" cy="1137347"/>
          </a:xfrm>
          <a:prstGeom prst="rect">
            <a:avLst/>
          </a:prstGeom>
        </p:spPr>
      </p:pic>
      <p:sp>
        <p:nvSpPr>
          <p:cNvPr id="17" name="Title 1"/>
          <p:cNvSpPr txBox="1">
            <a:spLocks/>
          </p:cNvSpPr>
          <p:nvPr/>
        </p:nvSpPr>
        <p:spPr>
          <a:xfrm>
            <a:off x="428596" y="2643182"/>
            <a:ext cx="8229600" cy="285752"/>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1800" b="0" i="0" u="none" strike="noStrike" kern="1200" cap="none" spc="0" normalizeH="0" baseline="0" noProof="0" dirty="0" smtClean="0">
                <a:ln>
                  <a:noFill/>
                </a:ln>
                <a:solidFill>
                  <a:srgbClr val="FF0000"/>
                </a:solidFill>
                <a:effectLst/>
                <a:uLnTx/>
                <a:uFillTx/>
                <a:latin typeface="+mj-lt"/>
                <a:ea typeface="+mj-ea"/>
                <a:cs typeface="B Nazanin" pitchFamily="2" charset="-78"/>
              </a:rPr>
              <a:t>1-2-2-گشتاور رلوکتانسی</a:t>
            </a:r>
            <a:br>
              <a:rPr kumimoji="0" lang="fa-IR" sz="1800" b="0" i="0" u="none" strike="noStrike" kern="1200" cap="none" spc="0" normalizeH="0" baseline="0" noProof="0" dirty="0" smtClean="0">
                <a:ln>
                  <a:noFill/>
                </a:ln>
                <a:solidFill>
                  <a:srgbClr val="FF0000"/>
                </a:solidFill>
                <a:effectLst/>
                <a:uLnTx/>
                <a:uFillTx/>
                <a:latin typeface="+mj-lt"/>
                <a:ea typeface="+mj-ea"/>
                <a:cs typeface="B Nazanin" pitchFamily="2" charset="-78"/>
              </a:rPr>
            </a:br>
            <a:endParaRPr kumimoji="0" lang="fa-IR" sz="1800" b="0" i="0" u="none" strike="noStrike" kern="1200" cap="none" spc="0" normalizeH="0" baseline="0" noProof="0" dirty="0">
              <a:ln>
                <a:noFill/>
              </a:ln>
              <a:solidFill>
                <a:srgbClr val="FF0000"/>
              </a:solidFill>
              <a:effectLst/>
              <a:uLnTx/>
              <a:uFillTx/>
              <a:latin typeface="+mj-lt"/>
              <a:ea typeface="+mj-ea"/>
              <a:cs typeface="B Nazanin" pitchFamily="2" charset="-78"/>
            </a:endParaRPr>
          </a:p>
        </p:txBody>
      </p:sp>
      <p:sp>
        <p:nvSpPr>
          <p:cNvPr id="18" name="Content Placeholder 2"/>
          <p:cNvSpPr txBox="1">
            <a:spLocks/>
          </p:cNvSpPr>
          <p:nvPr/>
        </p:nvSpPr>
        <p:spPr>
          <a:xfrm>
            <a:off x="571472" y="3071810"/>
            <a:ext cx="8229600" cy="1428760"/>
          </a:xfrm>
          <a:prstGeom prst="rect">
            <a:avLst/>
          </a:prstGeom>
        </p:spPr>
        <p:txBody>
          <a:bodyPr>
            <a:noAutofit/>
          </a:bodyPr>
          <a:lstStyle/>
          <a:p>
            <a:pPr algn="just">
              <a:lnSpc>
                <a:spcPct val="150000"/>
              </a:lnSpc>
            </a:pPr>
            <a:r>
              <a:rPr lang="fa-IR" sz="1200" dirty="0" smtClean="0">
                <a:cs typeface="B Nazanin" pitchFamily="2" charset="-78"/>
              </a:rPr>
              <a:t>در شکل الف مسیر شار مغناطیسی هنگامیکه پیچک های استاتور حامل جریان باشند نشان داده شده است. اگر یک رتور فرو مغناطیس را به صورت مناسبی در این میدان قرار دهیم مطابق شکل زیر مسیر شار استاتور به نحو قابل ملاحظه ای تحت تاثیر قرار می گیرد.</a:t>
            </a:r>
          </a:p>
          <a:p>
            <a:pPr algn="just">
              <a:lnSpc>
                <a:spcPct val="150000"/>
              </a:lnSpc>
            </a:pPr>
            <a:r>
              <a:rPr lang="fa-IR" sz="1200" dirty="0" smtClean="0">
                <a:cs typeface="B Nazanin" pitchFamily="2" charset="-78"/>
              </a:rPr>
              <a:t>شار مغناطیسی تمایل به عبور از مسیری با حداقل رلوکتانس را دارد ، رتور تحت تاثیر یک گشتاور چپگرد قرار می گیرد که گشتاور رلوکتانسی نامیده میشود. اگر محور طولی رتور با محور قطبهای استاتور همسو شود اندازه گشتاور رلوکتانسی صفر می شود. گشتاور رلوکتانسی زمانی به وجود می آید که رلوکتانس دیده شده توسط شار عمل کننده با حرکت رتور تغییر کند.</a:t>
            </a:r>
          </a:p>
        </p:txBody>
      </p:sp>
      <p:pic>
        <p:nvPicPr>
          <p:cNvPr id="19" name="Picture 3"/>
          <p:cNvPicPr>
            <a:picLocks noChangeAspect="1" noChangeArrowheads="1"/>
          </p:cNvPicPr>
          <p:nvPr/>
        </p:nvPicPr>
        <p:blipFill>
          <a:blip r:embed="rId3" cstate="print"/>
          <a:srcRect/>
          <a:stretch>
            <a:fillRect/>
          </a:stretch>
        </p:blipFill>
        <p:spPr bwMode="auto">
          <a:xfrm>
            <a:off x="5857884" y="4357694"/>
            <a:ext cx="1421442" cy="1876416"/>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srcRect/>
          <a:stretch>
            <a:fillRect/>
          </a:stretch>
        </p:blipFill>
        <p:spPr bwMode="auto">
          <a:xfrm>
            <a:off x="2143108" y="4500570"/>
            <a:ext cx="2102869" cy="15060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7</a:t>
            </a:fld>
            <a:endParaRPr lang="fa-IR" dirty="0"/>
          </a:p>
        </p:txBody>
      </p:sp>
      <p:sp>
        <p:nvSpPr>
          <p:cNvPr id="6" name="Title 1"/>
          <p:cNvSpPr txBox="1">
            <a:spLocks/>
          </p:cNvSpPr>
          <p:nvPr/>
        </p:nvSpPr>
        <p:spPr>
          <a:xfrm>
            <a:off x="500034" y="1928802"/>
            <a:ext cx="8229600" cy="4286280"/>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400" b="0" i="0" u="none" strike="noStrike" kern="1200" cap="none" spc="0" normalizeH="0" baseline="0" noProof="0" dirty="0" smtClean="0">
                <a:ln>
                  <a:noFill/>
                </a:ln>
                <a:solidFill>
                  <a:schemeClr val="tx1"/>
                </a:solidFill>
                <a:effectLst/>
                <a:uLnTx/>
                <a:uFillTx/>
                <a:latin typeface="+mj-lt"/>
                <a:ea typeface="+mj-ea"/>
                <a:cs typeface="+mj-cs"/>
              </a:rPr>
              <a:t/>
            </a:r>
            <a:br>
              <a:rPr kumimoji="0" lang="fa-IR" sz="4400" b="0" i="0" u="none" strike="noStrike" kern="1200" cap="none" spc="0" normalizeH="0" baseline="0" noProof="0" dirty="0" smtClean="0">
                <a:ln>
                  <a:noFill/>
                </a:ln>
                <a:solidFill>
                  <a:schemeClr val="tx1"/>
                </a:solidFill>
                <a:effectLst/>
                <a:uLnTx/>
                <a:uFillTx/>
                <a:latin typeface="+mj-lt"/>
                <a:ea typeface="+mj-ea"/>
                <a:cs typeface="+mj-cs"/>
              </a:rPr>
            </a:br>
            <a:endParaRPr kumimoji="0" lang="fa-I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2" name="Picture 11" descr="20121124102012!Azad_University_logo.png"/>
          <p:cNvPicPr>
            <a:picLocks noChangeAspect="1"/>
          </p:cNvPicPr>
          <p:nvPr/>
        </p:nvPicPr>
        <p:blipFill>
          <a:blip r:embed="rId2" cstate="print"/>
          <a:stretch>
            <a:fillRect/>
          </a:stretch>
        </p:blipFill>
        <p:spPr>
          <a:xfrm>
            <a:off x="255310" y="142852"/>
            <a:ext cx="744790" cy="1137347"/>
          </a:xfrm>
          <a:prstGeom prst="rect">
            <a:avLst/>
          </a:prstGeom>
        </p:spPr>
      </p:pic>
      <p:sp>
        <p:nvSpPr>
          <p:cNvPr id="17" name="Title 1"/>
          <p:cNvSpPr txBox="1">
            <a:spLocks/>
          </p:cNvSpPr>
          <p:nvPr/>
        </p:nvSpPr>
        <p:spPr>
          <a:xfrm>
            <a:off x="571472" y="714356"/>
            <a:ext cx="8229600" cy="285752"/>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1800" b="0" i="0" u="none" strike="noStrike" kern="1200" cap="none" spc="0" normalizeH="0" baseline="0" noProof="0" dirty="0" smtClean="0">
                <a:ln>
                  <a:noFill/>
                </a:ln>
                <a:solidFill>
                  <a:srgbClr val="FF0000"/>
                </a:solidFill>
                <a:effectLst/>
                <a:uLnTx/>
                <a:uFillTx/>
                <a:latin typeface="+mj-lt"/>
                <a:ea typeface="+mj-ea"/>
                <a:cs typeface="B Nazanin" pitchFamily="2" charset="-78"/>
              </a:rPr>
              <a:t>1-2-3-گشتاور هیسترزیسی</a:t>
            </a:r>
            <a:br>
              <a:rPr kumimoji="0" lang="fa-IR" sz="1800" b="0" i="0" u="none" strike="noStrike" kern="1200" cap="none" spc="0" normalizeH="0" baseline="0" noProof="0" dirty="0" smtClean="0">
                <a:ln>
                  <a:noFill/>
                </a:ln>
                <a:solidFill>
                  <a:srgbClr val="FF0000"/>
                </a:solidFill>
                <a:effectLst/>
                <a:uLnTx/>
                <a:uFillTx/>
                <a:latin typeface="+mj-lt"/>
                <a:ea typeface="+mj-ea"/>
                <a:cs typeface="B Nazanin" pitchFamily="2" charset="-78"/>
              </a:rPr>
            </a:br>
            <a:endParaRPr kumimoji="0" lang="fa-IR" sz="1800" b="0" i="0" u="none" strike="noStrike" kern="1200" cap="none" spc="0" normalizeH="0" baseline="0" noProof="0" dirty="0">
              <a:ln>
                <a:noFill/>
              </a:ln>
              <a:solidFill>
                <a:srgbClr val="FF0000"/>
              </a:solidFill>
              <a:effectLst/>
              <a:uLnTx/>
              <a:uFillTx/>
              <a:latin typeface="+mj-lt"/>
              <a:ea typeface="+mj-ea"/>
              <a:cs typeface="B Nazanin" pitchFamily="2" charset="-78"/>
            </a:endParaRPr>
          </a:p>
        </p:txBody>
      </p:sp>
      <p:sp>
        <p:nvSpPr>
          <p:cNvPr id="18" name="Content Placeholder 2"/>
          <p:cNvSpPr txBox="1">
            <a:spLocks/>
          </p:cNvSpPr>
          <p:nvPr/>
        </p:nvSpPr>
        <p:spPr>
          <a:xfrm>
            <a:off x="571472" y="1714488"/>
            <a:ext cx="8229600" cy="1428760"/>
          </a:xfrm>
          <a:prstGeom prst="rect">
            <a:avLst/>
          </a:prstGeom>
        </p:spPr>
        <p:txBody>
          <a:bodyPr>
            <a:noAutofit/>
          </a:bodyPr>
          <a:lstStyle/>
          <a:p>
            <a:pPr algn="just">
              <a:lnSpc>
                <a:spcPct val="150000"/>
              </a:lnSpc>
            </a:pPr>
            <a:r>
              <a:rPr lang="fa-IR" sz="1200" dirty="0" smtClean="0">
                <a:cs typeface="B Nazanin" pitchFamily="2" charset="-78"/>
              </a:rPr>
              <a:t>مطابق شکل زیر با اعمال جریان متناوب به سیم پیچ هسته و فرض اینکه شار هسته ابتدا صفر و با افزایش جریان زیاد می شود شار هسته مسیر </a:t>
            </a:r>
            <a:r>
              <a:rPr lang="en-US" sz="1200" dirty="0" err="1" smtClean="0">
                <a:cs typeface="B Nazanin" pitchFamily="2" charset="-78"/>
              </a:rPr>
              <a:t>ab</a:t>
            </a:r>
            <a:r>
              <a:rPr lang="fa-IR" sz="1200" dirty="0" smtClean="0">
                <a:cs typeface="B Nazanin" pitchFamily="2" charset="-78"/>
              </a:rPr>
              <a:t> را می پیماید ولی با کاهش جریان،  شار در مسیری غیر مسیر افزایش ، کاهش می یابد. یعنی شار همواره از جریان مغناطیس کنندگی عقب تر است.بنابراین شار هسته تنها به جریان سیم پیچ بستگی ندارد و به شار قبلی هسته نیز وابسته می باشد. چنانچه یک سیکل کامل از جریان به سیم پیچ اعمال گردد حلقه بسته ای مطابق شکل زیر ایجاد میشود که به آن حلقه هیسترزیس می گویند.</a:t>
            </a:r>
          </a:p>
        </p:txBody>
      </p:sp>
      <p:sp>
        <p:nvSpPr>
          <p:cNvPr id="14" name="Title 1"/>
          <p:cNvSpPr txBox="1">
            <a:spLocks/>
          </p:cNvSpPr>
          <p:nvPr/>
        </p:nvSpPr>
        <p:spPr>
          <a:xfrm>
            <a:off x="642910" y="1285860"/>
            <a:ext cx="8229600" cy="285752"/>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1800" b="0" i="0" u="none" strike="noStrike" kern="1200" cap="none" spc="0" normalizeH="0" baseline="0" noProof="0" dirty="0" smtClean="0">
                <a:ln>
                  <a:noFill/>
                </a:ln>
                <a:solidFill>
                  <a:srgbClr val="FF0000"/>
                </a:solidFill>
                <a:effectLst/>
                <a:uLnTx/>
                <a:uFillTx/>
                <a:latin typeface="+mj-lt"/>
                <a:ea typeface="+mj-ea"/>
                <a:cs typeface="B Nazanin" pitchFamily="2" charset="-78"/>
              </a:rPr>
              <a:t>1-2-3-1-حلقه هیسترزیس</a:t>
            </a:r>
            <a:br>
              <a:rPr kumimoji="0" lang="fa-IR" sz="1800" b="0" i="0" u="none" strike="noStrike" kern="1200" cap="none" spc="0" normalizeH="0" baseline="0" noProof="0" dirty="0" smtClean="0">
                <a:ln>
                  <a:noFill/>
                </a:ln>
                <a:solidFill>
                  <a:srgbClr val="FF0000"/>
                </a:solidFill>
                <a:effectLst/>
                <a:uLnTx/>
                <a:uFillTx/>
                <a:latin typeface="+mj-lt"/>
                <a:ea typeface="+mj-ea"/>
                <a:cs typeface="B Nazanin" pitchFamily="2" charset="-78"/>
              </a:rPr>
            </a:br>
            <a:endParaRPr kumimoji="0" lang="fa-IR" sz="1800" b="0" i="0" u="none" strike="noStrike" kern="1200" cap="none" spc="0" normalizeH="0" baseline="0" noProof="0" dirty="0">
              <a:ln>
                <a:noFill/>
              </a:ln>
              <a:solidFill>
                <a:srgbClr val="FF0000"/>
              </a:solidFill>
              <a:effectLst/>
              <a:uLnTx/>
              <a:uFillTx/>
              <a:latin typeface="+mj-lt"/>
              <a:ea typeface="+mj-ea"/>
              <a:cs typeface="B Nazanin" pitchFamily="2" charset="-78"/>
            </a:endParaRPr>
          </a:p>
        </p:txBody>
      </p:sp>
      <p:pic>
        <p:nvPicPr>
          <p:cNvPr id="3074" name="Picture 2"/>
          <p:cNvPicPr>
            <a:picLocks noChangeAspect="1" noChangeArrowheads="1"/>
          </p:cNvPicPr>
          <p:nvPr/>
        </p:nvPicPr>
        <p:blipFill>
          <a:blip r:embed="rId3" cstate="print"/>
          <a:srcRect/>
          <a:stretch>
            <a:fillRect/>
          </a:stretch>
        </p:blipFill>
        <p:spPr bwMode="auto">
          <a:xfrm>
            <a:off x="3428992" y="2786058"/>
            <a:ext cx="2377747" cy="1547804"/>
          </a:xfrm>
          <a:prstGeom prst="rect">
            <a:avLst/>
          </a:prstGeom>
          <a:noFill/>
          <a:ln w="9525">
            <a:noFill/>
            <a:miter lim="800000"/>
            <a:headEnd/>
            <a:tailEnd/>
          </a:ln>
          <a:effectLst/>
        </p:spPr>
      </p:pic>
      <p:sp>
        <p:nvSpPr>
          <p:cNvPr id="16" name="Title 1"/>
          <p:cNvSpPr txBox="1">
            <a:spLocks/>
          </p:cNvSpPr>
          <p:nvPr/>
        </p:nvSpPr>
        <p:spPr>
          <a:xfrm>
            <a:off x="571472" y="4429132"/>
            <a:ext cx="8229600" cy="285752"/>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1800" b="0" i="0" u="none" strike="noStrike" kern="1200" cap="none" spc="0" normalizeH="0" baseline="0" noProof="0" dirty="0" smtClean="0">
                <a:ln>
                  <a:noFill/>
                </a:ln>
                <a:solidFill>
                  <a:srgbClr val="FF0000"/>
                </a:solidFill>
                <a:effectLst/>
                <a:uLnTx/>
                <a:uFillTx/>
                <a:latin typeface="+mj-lt"/>
                <a:ea typeface="+mj-ea"/>
                <a:cs typeface="B Nazanin" pitchFamily="2" charset="-78"/>
              </a:rPr>
              <a:t>1-2-3-2-چگونگی ایجاد گشتاور هیسترزیسی</a:t>
            </a:r>
            <a:br>
              <a:rPr kumimoji="0" lang="fa-IR" sz="1800" b="0" i="0" u="none" strike="noStrike" kern="1200" cap="none" spc="0" normalizeH="0" baseline="0" noProof="0" dirty="0" smtClean="0">
                <a:ln>
                  <a:noFill/>
                </a:ln>
                <a:solidFill>
                  <a:srgbClr val="FF0000"/>
                </a:solidFill>
                <a:effectLst/>
                <a:uLnTx/>
                <a:uFillTx/>
                <a:latin typeface="+mj-lt"/>
                <a:ea typeface="+mj-ea"/>
                <a:cs typeface="B Nazanin" pitchFamily="2" charset="-78"/>
              </a:rPr>
            </a:br>
            <a:endParaRPr kumimoji="0" lang="fa-IR" sz="1800" b="0" i="0" u="none" strike="noStrike" kern="1200" cap="none" spc="0" normalizeH="0" baseline="0" noProof="0" dirty="0">
              <a:ln>
                <a:noFill/>
              </a:ln>
              <a:solidFill>
                <a:srgbClr val="FF0000"/>
              </a:solidFill>
              <a:effectLst/>
              <a:uLnTx/>
              <a:uFillTx/>
              <a:latin typeface="+mj-lt"/>
              <a:ea typeface="+mj-ea"/>
              <a:cs typeface="B Nazanin" pitchFamily="2" charset="-78"/>
            </a:endParaRPr>
          </a:p>
        </p:txBody>
      </p:sp>
      <p:sp>
        <p:nvSpPr>
          <p:cNvPr id="20" name="Content Placeholder 2"/>
          <p:cNvSpPr txBox="1">
            <a:spLocks/>
          </p:cNvSpPr>
          <p:nvPr/>
        </p:nvSpPr>
        <p:spPr>
          <a:xfrm>
            <a:off x="571472" y="4786322"/>
            <a:ext cx="8229600" cy="1428760"/>
          </a:xfrm>
          <a:prstGeom prst="rect">
            <a:avLst/>
          </a:prstGeom>
        </p:spPr>
        <p:txBody>
          <a:bodyPr>
            <a:noAutofit/>
          </a:bodyPr>
          <a:lstStyle/>
          <a:p>
            <a:pPr algn="just">
              <a:lnSpc>
                <a:spcPct val="150000"/>
              </a:lnSpc>
            </a:pPr>
            <a:r>
              <a:rPr lang="fa-IR" sz="1200" dirty="0" smtClean="0">
                <a:cs typeface="B Nazanin" pitchFamily="2" charset="-78"/>
              </a:rPr>
              <a:t>فرض کنید رتور از یک ماده مغناطیسی دارای حلقه هیسترزیس مناسب تشکیل شده است.با اعمال ولتاژ مناسب به سیم پیچ استاتور یک میدان دوار ناشی از تحریک استاتور ایجاد میگردد.این میدان دوار در فاصله هوایی سبب مغناطیس شدن رتور میگردد و یا به عبارتی میدان دومی در رتور القا می شود که عقب تر از میدان دوار استاتور است .این اختلاف زاویه سبب ایجاد گشتاور هیسترزیسی که تا حدودی شبیه گشتاور تداخلی است می شود و رتور بدنبال میدان گردان فاصله هوایی ناشی از استاتور به حرکت در می آید.</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8</a:t>
            </a:fld>
            <a:endParaRPr lang="fa-IR" dirty="0"/>
          </a:p>
        </p:txBody>
      </p:sp>
      <p:sp>
        <p:nvSpPr>
          <p:cNvPr id="6" name="Title 1"/>
          <p:cNvSpPr txBox="1">
            <a:spLocks/>
          </p:cNvSpPr>
          <p:nvPr/>
        </p:nvSpPr>
        <p:spPr>
          <a:xfrm>
            <a:off x="500034" y="1928802"/>
            <a:ext cx="8229600" cy="4286280"/>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400" b="0" i="0" u="none" strike="noStrike" kern="1200" cap="none" spc="0" normalizeH="0" baseline="0" noProof="0" dirty="0" smtClean="0">
                <a:ln>
                  <a:noFill/>
                </a:ln>
                <a:solidFill>
                  <a:schemeClr val="tx1"/>
                </a:solidFill>
                <a:effectLst/>
                <a:uLnTx/>
                <a:uFillTx/>
                <a:latin typeface="+mj-lt"/>
                <a:ea typeface="+mj-ea"/>
                <a:cs typeface="+mj-cs"/>
              </a:rPr>
              <a:t/>
            </a:r>
            <a:br>
              <a:rPr kumimoji="0" lang="fa-IR" sz="4400" b="0" i="0" u="none" strike="noStrike" kern="1200" cap="none" spc="0" normalizeH="0" baseline="0" noProof="0" dirty="0" smtClean="0">
                <a:ln>
                  <a:noFill/>
                </a:ln>
                <a:solidFill>
                  <a:schemeClr val="tx1"/>
                </a:solidFill>
                <a:effectLst/>
                <a:uLnTx/>
                <a:uFillTx/>
                <a:latin typeface="+mj-lt"/>
                <a:ea typeface="+mj-ea"/>
                <a:cs typeface="+mj-cs"/>
              </a:rPr>
            </a:br>
            <a:endParaRPr kumimoji="0" lang="fa-I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2" name="Picture 11" descr="20121124102012!Azad_University_logo.png"/>
          <p:cNvPicPr>
            <a:picLocks noChangeAspect="1"/>
          </p:cNvPicPr>
          <p:nvPr/>
        </p:nvPicPr>
        <p:blipFill>
          <a:blip r:embed="rId2" cstate="print"/>
          <a:stretch>
            <a:fillRect/>
          </a:stretch>
        </p:blipFill>
        <p:spPr>
          <a:xfrm>
            <a:off x="255310" y="142852"/>
            <a:ext cx="744790" cy="1137347"/>
          </a:xfrm>
          <a:prstGeom prst="rect">
            <a:avLst/>
          </a:prstGeom>
        </p:spPr>
      </p:pic>
      <p:sp>
        <p:nvSpPr>
          <p:cNvPr id="16" name="Title 1"/>
          <p:cNvSpPr txBox="1">
            <a:spLocks/>
          </p:cNvSpPr>
          <p:nvPr/>
        </p:nvSpPr>
        <p:spPr>
          <a:xfrm>
            <a:off x="2786050" y="500042"/>
            <a:ext cx="4014758" cy="285752"/>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1800" b="0" i="0" u="none" strike="noStrike" kern="1200" cap="none" spc="0" normalizeH="0" baseline="0" noProof="0" dirty="0" smtClean="0">
                <a:ln>
                  <a:noFill/>
                </a:ln>
                <a:solidFill>
                  <a:srgbClr val="FF0000"/>
                </a:solidFill>
                <a:effectLst/>
                <a:uLnTx/>
                <a:uFillTx/>
                <a:latin typeface="+mj-lt"/>
                <a:ea typeface="+mj-ea"/>
                <a:cs typeface="B Nazanin" pitchFamily="2" charset="-78"/>
              </a:rPr>
              <a:t>چگونگی ایجاد گشتاور هیسترزیسی</a:t>
            </a:r>
            <a:br>
              <a:rPr kumimoji="0" lang="fa-IR" sz="1800" b="0" i="0" u="none" strike="noStrike" kern="1200" cap="none" spc="0" normalizeH="0" baseline="0" noProof="0" dirty="0" smtClean="0">
                <a:ln>
                  <a:noFill/>
                </a:ln>
                <a:solidFill>
                  <a:srgbClr val="FF0000"/>
                </a:solidFill>
                <a:effectLst/>
                <a:uLnTx/>
                <a:uFillTx/>
                <a:latin typeface="+mj-lt"/>
                <a:ea typeface="+mj-ea"/>
                <a:cs typeface="B Nazanin" pitchFamily="2" charset="-78"/>
              </a:rPr>
            </a:br>
            <a:endParaRPr kumimoji="0" lang="fa-IR" sz="1800" b="0" i="0" u="none" strike="noStrike" kern="1200" cap="none" spc="0" normalizeH="0" baseline="0" noProof="0" dirty="0">
              <a:ln>
                <a:noFill/>
              </a:ln>
              <a:solidFill>
                <a:srgbClr val="FF0000"/>
              </a:solidFill>
              <a:effectLst/>
              <a:uLnTx/>
              <a:uFillTx/>
              <a:latin typeface="+mj-lt"/>
              <a:ea typeface="+mj-ea"/>
              <a:cs typeface="B Nazanin" pitchFamily="2" charset="-78"/>
            </a:endParaRPr>
          </a:p>
        </p:txBody>
      </p:sp>
      <p:sp>
        <p:nvSpPr>
          <p:cNvPr id="20" name="Content Placeholder 2"/>
          <p:cNvSpPr txBox="1">
            <a:spLocks/>
          </p:cNvSpPr>
          <p:nvPr/>
        </p:nvSpPr>
        <p:spPr>
          <a:xfrm>
            <a:off x="642910" y="1000108"/>
            <a:ext cx="8229600" cy="1428760"/>
          </a:xfrm>
          <a:prstGeom prst="rect">
            <a:avLst/>
          </a:prstGeom>
        </p:spPr>
        <p:txBody>
          <a:bodyPr>
            <a:noAutofit/>
          </a:bodyPr>
          <a:lstStyle/>
          <a:p>
            <a:pPr algn="just">
              <a:lnSpc>
                <a:spcPct val="150000"/>
              </a:lnSpc>
            </a:pPr>
            <a:r>
              <a:rPr lang="fa-IR" sz="1200" dirty="0" smtClean="0">
                <a:cs typeface="B Nazanin" pitchFamily="2" charset="-78"/>
              </a:rPr>
              <a:t>شکل ب زیر منحنی چگالی شار </a:t>
            </a:r>
            <a:r>
              <a:rPr lang="en-US" sz="1200" dirty="0" smtClean="0">
                <a:cs typeface="B Nazanin" pitchFamily="2" charset="-78"/>
              </a:rPr>
              <a:t>B</a:t>
            </a:r>
            <a:r>
              <a:rPr lang="fa-IR" sz="1200" dirty="0" smtClean="0">
                <a:cs typeface="B Nazanin" pitchFamily="2" charset="-78"/>
              </a:rPr>
              <a:t> می باشد که به کمک نقطه یابی از منحنی الف شکل زیر بدست آمده است. </a:t>
            </a:r>
            <a:r>
              <a:rPr lang="en-US" sz="1200" dirty="0" smtClean="0">
                <a:cs typeface="B Nazanin" pitchFamily="2" charset="-78"/>
              </a:rPr>
              <a:t>H</a:t>
            </a:r>
            <a:r>
              <a:rPr lang="fa-IR" sz="1200" dirty="0" smtClean="0">
                <a:cs typeface="B Nazanin" pitchFamily="2" charset="-78"/>
              </a:rPr>
              <a:t> نماینده میدان دوار استاتور و </a:t>
            </a:r>
            <a:r>
              <a:rPr lang="en-US" sz="1200" dirty="0" smtClean="0">
                <a:cs typeface="B Nazanin" pitchFamily="2" charset="-78"/>
              </a:rPr>
              <a:t>B</a:t>
            </a:r>
            <a:r>
              <a:rPr lang="fa-IR" sz="1200" dirty="0" smtClean="0">
                <a:cs typeface="B Nazanin" pitchFamily="2" charset="-78"/>
              </a:rPr>
              <a:t> نماینده شار القا شده در رتور توسط این میدان دوار می باشد. با در نظر گرفتن هارمونیک اصلی </a:t>
            </a:r>
            <a:r>
              <a:rPr lang="en-US" sz="1200" dirty="0" smtClean="0">
                <a:cs typeface="B Nazanin" pitchFamily="2" charset="-78"/>
              </a:rPr>
              <a:t>B</a:t>
            </a:r>
            <a:r>
              <a:rPr lang="fa-IR" sz="1200" dirty="0" smtClean="0">
                <a:cs typeface="B Nazanin" pitchFamily="2" charset="-78"/>
              </a:rPr>
              <a:t> شکل ب به صورت شکل ج در می آید. اختلاف فاز       ایجاد شده در اثر پدیده هیسترزیس دلیل تولید گشتاور در این نوع ماشین می باشد.</a:t>
            </a:r>
          </a:p>
        </p:txBody>
      </p:sp>
      <p:pic>
        <p:nvPicPr>
          <p:cNvPr id="4098" name="Picture 2"/>
          <p:cNvPicPr>
            <a:picLocks noChangeAspect="1" noChangeArrowheads="1"/>
          </p:cNvPicPr>
          <p:nvPr/>
        </p:nvPicPr>
        <p:blipFill>
          <a:blip r:embed="rId3" cstate="print"/>
          <a:srcRect/>
          <a:stretch>
            <a:fillRect/>
          </a:stretch>
        </p:blipFill>
        <p:spPr bwMode="auto">
          <a:xfrm>
            <a:off x="3000364" y="1428736"/>
            <a:ext cx="126390" cy="214314"/>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2643174" y="2000240"/>
            <a:ext cx="3999963" cy="1928826"/>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cstate="print"/>
          <a:srcRect/>
          <a:stretch>
            <a:fillRect/>
          </a:stretch>
        </p:blipFill>
        <p:spPr bwMode="auto">
          <a:xfrm>
            <a:off x="3214678" y="4143380"/>
            <a:ext cx="2668617" cy="1643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7853</TotalTime>
  <Words>987</Words>
  <Application>Microsoft Office PowerPoint</Application>
  <PresentationFormat>On-screen Show (4:3)</PresentationFormat>
  <Paragraphs>80</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Custom Design</vt:lpstr>
      <vt:lpstr>فهرست فصل1 انواع گشتاور الکتریکی و میدان مغناطیسی در ماشین های الکتریکی 1-1-مقدمه..........................................................................................................................................................................................3 1-2-اصول فیزیکی تولید گشتاور الکتریکی................................................................................................................................3   1-2-1-گشتاور الکترومغناطیسی(تداخلی)...............................................................................................................................4    1-2-2-گشتاور رلوکتانسی............................................................................................................................................................6    1-2-3-گشتاور هیسترزیس..........................................................................................................................................................7   1-2-3-1-حلقه هیسترزیس..........................................................................................................................................................7    1-2-3-2-چگونگی ایجاد گشتاور هیسترزیسی......................................................................................................................7 1-3-انواع میدان های مغناطیسی.................................................................................................................................................               مرجع...............................................................................................................................................................................................   </vt:lpstr>
      <vt:lpstr>  فصل1  انواع گشتاور الکتریکی و میدان مغناطیسی در ماشین های الکتریکی   </vt:lpstr>
      <vt:lpstr>1-1-مقدمه </vt:lpstr>
      <vt:lpstr>1-2-1-گشتاور الکترومغناطیسی (تداخلی) </vt:lpstr>
      <vt:lpstr>گشتاور الکترومغناطیسی (تداخلی) </vt:lpstr>
      <vt:lpstr>گشتاور الکترومغناطیسی (تداخلی) </vt:lpstr>
      <vt:lpstr>Slide 7</vt:lpstr>
      <vt:lpstr>Slide 8</vt:lpstr>
    </vt:vector>
  </TitlesOfParts>
  <Company>Faham.ir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Introduction to Electrical Drives451</dc:title>
  <dc:creator>SoftGozar.com-july2009</dc:creator>
  <cp:lastModifiedBy>PARAND</cp:lastModifiedBy>
  <cp:revision>294</cp:revision>
  <dcterms:created xsi:type="dcterms:W3CDTF">2014-07-15T09:50:32Z</dcterms:created>
  <dcterms:modified xsi:type="dcterms:W3CDTF">2016-02-13T16:57:22Z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1 Introduction to Electrical Drives451</vt:lpwstr>
  </property>
  <property fmtid="{D5CDD505-2E9C-101B-9397-08002B2CF9AE}" pid="3" name="SlideDescription">
    <vt:lpwstr/>
  </property>
</Properties>
</file>