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83" r:id="rId2"/>
    <p:sldId id="256" r:id="rId3"/>
    <p:sldId id="257" r:id="rId4"/>
    <p:sldId id="258" r:id="rId5"/>
    <p:sldId id="259" r:id="rId6"/>
    <p:sldId id="260" r:id="rId7"/>
    <p:sldId id="261" r:id="rId8"/>
    <p:sldId id="262" r:id="rId9"/>
    <p:sldId id="297"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98" r:id="rId26"/>
    <p:sldId id="281" r:id="rId27"/>
    <p:sldId id="282" r:id="rId28"/>
    <p:sldId id="299" r:id="rId29"/>
    <p:sldId id="285" r:id="rId30"/>
    <p:sldId id="286" r:id="rId31"/>
    <p:sldId id="287" r:id="rId32"/>
    <p:sldId id="288" r:id="rId33"/>
    <p:sldId id="289" r:id="rId34"/>
    <p:sldId id="290" r:id="rId35"/>
    <p:sldId id="296" r:id="rId36"/>
    <p:sldId id="291" r:id="rId37"/>
    <p:sldId id="292" r:id="rId38"/>
    <p:sldId id="293" r:id="rId39"/>
    <p:sldId id="295" r:id="rId40"/>
    <p:sldId id="294" r:id="rId41"/>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0452" autoAdjust="0"/>
    <p:restoredTop sz="94660"/>
  </p:normalViewPr>
  <p:slideViewPr>
    <p:cSldViewPr snapToGrid="0">
      <p:cViewPr varScale="1">
        <p:scale>
          <a:sx n="61" d="100"/>
          <a:sy n="61" d="100"/>
        </p:scale>
        <p:origin x="90" y="3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1F2959-0952-4ABE-97A1-D38E5FBED5D4}" type="doc">
      <dgm:prSet loTypeId="urn:microsoft.com/office/officeart/2005/8/layout/process2" loCatId="process" qsTypeId="urn:microsoft.com/office/officeart/2005/8/quickstyle/simple1" qsCatId="simple" csTypeId="urn:microsoft.com/office/officeart/2005/8/colors/colorful5" csCatId="colorful" phldr="1"/>
      <dgm:spPr/>
    </dgm:pt>
    <dgm:pt modelId="{2676A0F5-4149-46B5-81DE-45D215C23594}">
      <dgm:prSet phldrT="[Text]"/>
      <dgm:spPr>
        <a:solidFill>
          <a:srgbClr val="00B0F0"/>
        </a:solidFill>
      </dgm:spPr>
      <dgm:t>
        <a:bodyPr/>
        <a:lstStyle/>
        <a:p>
          <a:pPr rtl="1"/>
          <a:r>
            <a:rPr lang="en-US" b="1" dirty="0" smtClean="0"/>
            <a:t>M</a:t>
          </a:r>
          <a:endParaRPr lang="fa-IR" b="1" dirty="0"/>
        </a:p>
      </dgm:t>
    </dgm:pt>
    <dgm:pt modelId="{B336A862-CBA4-4D8E-A3CE-7267C14E1B03}" type="parTrans" cxnId="{B1047F42-F2AA-4820-AE0E-6232D5D1DF8D}">
      <dgm:prSet/>
      <dgm:spPr/>
      <dgm:t>
        <a:bodyPr/>
        <a:lstStyle/>
        <a:p>
          <a:pPr rtl="1"/>
          <a:endParaRPr lang="fa-IR"/>
        </a:p>
      </dgm:t>
    </dgm:pt>
    <dgm:pt modelId="{C2770D5E-36BE-4D2F-B362-42D53A872B3E}" type="sibTrans" cxnId="{B1047F42-F2AA-4820-AE0E-6232D5D1DF8D}">
      <dgm:prSet/>
      <dgm:spPr/>
      <dgm:t>
        <a:bodyPr/>
        <a:lstStyle/>
        <a:p>
          <a:pPr rtl="1"/>
          <a:endParaRPr lang="fa-IR"/>
        </a:p>
      </dgm:t>
    </dgm:pt>
    <dgm:pt modelId="{1CADCF5E-C465-4A10-BCD2-E493EE601BC5}" type="pres">
      <dgm:prSet presAssocID="{431F2959-0952-4ABE-97A1-D38E5FBED5D4}" presName="linearFlow" presStyleCnt="0">
        <dgm:presLayoutVars>
          <dgm:resizeHandles val="exact"/>
        </dgm:presLayoutVars>
      </dgm:prSet>
      <dgm:spPr/>
    </dgm:pt>
    <dgm:pt modelId="{C742958B-1CC9-41C7-8F84-289B66F67B7B}" type="pres">
      <dgm:prSet presAssocID="{2676A0F5-4149-46B5-81DE-45D215C23594}" presName="node" presStyleLbl="node1" presStyleIdx="0" presStyleCnt="1" custScaleX="113884" custLinFactNeighborX="11595" custLinFactNeighborY="-10064">
        <dgm:presLayoutVars>
          <dgm:bulletEnabled val="1"/>
        </dgm:presLayoutVars>
      </dgm:prSet>
      <dgm:spPr/>
      <dgm:t>
        <a:bodyPr/>
        <a:lstStyle/>
        <a:p>
          <a:pPr rtl="1"/>
          <a:endParaRPr lang="fa-IR"/>
        </a:p>
      </dgm:t>
    </dgm:pt>
  </dgm:ptLst>
  <dgm:cxnLst>
    <dgm:cxn modelId="{B1047F42-F2AA-4820-AE0E-6232D5D1DF8D}" srcId="{431F2959-0952-4ABE-97A1-D38E5FBED5D4}" destId="{2676A0F5-4149-46B5-81DE-45D215C23594}" srcOrd="0" destOrd="0" parTransId="{B336A862-CBA4-4D8E-A3CE-7267C14E1B03}" sibTransId="{C2770D5E-36BE-4D2F-B362-42D53A872B3E}"/>
    <dgm:cxn modelId="{82ACE5FC-2281-4930-A56A-5BE0A47C648C}" type="presOf" srcId="{431F2959-0952-4ABE-97A1-D38E5FBED5D4}" destId="{1CADCF5E-C465-4A10-BCD2-E493EE601BC5}" srcOrd="0" destOrd="0" presId="urn:microsoft.com/office/officeart/2005/8/layout/process2"/>
    <dgm:cxn modelId="{454B2064-E04B-4B54-AF17-595CE0EF71A9}" type="presOf" srcId="{2676A0F5-4149-46B5-81DE-45D215C23594}" destId="{C742958B-1CC9-41C7-8F84-289B66F67B7B}" srcOrd="0" destOrd="0" presId="urn:microsoft.com/office/officeart/2005/8/layout/process2"/>
    <dgm:cxn modelId="{9FF25A71-F893-43E0-915B-A2908B7F4439}" type="presParOf" srcId="{1CADCF5E-C465-4A10-BCD2-E493EE601BC5}" destId="{C742958B-1CC9-41C7-8F84-289B66F67B7B}"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31F2959-0952-4ABE-97A1-D38E5FBED5D4}" type="doc">
      <dgm:prSet loTypeId="urn:microsoft.com/office/officeart/2005/8/layout/process2" loCatId="process" qsTypeId="urn:microsoft.com/office/officeart/2005/8/quickstyle/simple1" qsCatId="simple" csTypeId="urn:microsoft.com/office/officeart/2005/8/colors/accent1_2" csCatId="accent1" phldr="1"/>
      <dgm:spPr/>
    </dgm:pt>
    <dgm:pt modelId="{2676A0F5-4149-46B5-81DE-45D215C23594}">
      <dgm:prSet phldrT="[Text]"/>
      <dgm:spPr>
        <a:solidFill>
          <a:srgbClr val="00B0F0"/>
        </a:solidFill>
      </dgm:spPr>
      <dgm:t>
        <a:bodyPr/>
        <a:lstStyle/>
        <a:p>
          <a:pPr rtl="1"/>
          <a:r>
            <a:rPr lang="en-US" b="1" dirty="0" smtClean="0"/>
            <a:t>M</a:t>
          </a:r>
          <a:endParaRPr lang="fa-IR" b="1" dirty="0"/>
        </a:p>
      </dgm:t>
    </dgm:pt>
    <dgm:pt modelId="{B336A862-CBA4-4D8E-A3CE-7267C14E1B03}" type="parTrans" cxnId="{B1047F42-F2AA-4820-AE0E-6232D5D1DF8D}">
      <dgm:prSet/>
      <dgm:spPr/>
      <dgm:t>
        <a:bodyPr/>
        <a:lstStyle/>
        <a:p>
          <a:pPr rtl="1"/>
          <a:endParaRPr lang="fa-IR"/>
        </a:p>
      </dgm:t>
    </dgm:pt>
    <dgm:pt modelId="{C2770D5E-36BE-4D2F-B362-42D53A872B3E}" type="sibTrans" cxnId="{B1047F42-F2AA-4820-AE0E-6232D5D1DF8D}">
      <dgm:prSet/>
      <dgm:spPr>
        <a:solidFill>
          <a:schemeClr val="accent6">
            <a:lumMod val="50000"/>
          </a:schemeClr>
        </a:solidFill>
      </dgm:spPr>
      <dgm:t>
        <a:bodyPr/>
        <a:lstStyle/>
        <a:p>
          <a:pPr rtl="1"/>
          <a:endParaRPr lang="fa-IR" dirty="0"/>
        </a:p>
      </dgm:t>
    </dgm:pt>
    <dgm:pt modelId="{DE32C6F1-27AE-41A9-8E21-773BA9457237}">
      <dgm:prSet phldrT="[Text]" custT="1"/>
      <dgm:spPr>
        <a:solidFill>
          <a:schemeClr val="accent3"/>
        </a:solidFill>
      </dgm:spPr>
      <dgm:t>
        <a:bodyPr/>
        <a:lstStyle/>
        <a:p>
          <a:pPr rtl="1"/>
          <a:r>
            <a:rPr lang="en-US" sz="3200" b="1" dirty="0" smtClean="0"/>
            <a:t>MSF</a:t>
          </a:r>
          <a:endParaRPr lang="fa-IR" sz="3200" b="1" dirty="0"/>
        </a:p>
      </dgm:t>
    </dgm:pt>
    <dgm:pt modelId="{3F0632AA-4119-4B00-ACDA-D402BA33CBC5}" type="parTrans" cxnId="{E9B31F03-508B-4382-BD11-8E998517D92F}">
      <dgm:prSet/>
      <dgm:spPr/>
      <dgm:t>
        <a:bodyPr/>
        <a:lstStyle/>
        <a:p>
          <a:pPr rtl="1"/>
          <a:endParaRPr lang="fa-IR"/>
        </a:p>
      </dgm:t>
    </dgm:pt>
    <dgm:pt modelId="{E3AF1FE7-3DF0-4D18-BCCE-D60A1B6DC11F}" type="sibTrans" cxnId="{E9B31F03-508B-4382-BD11-8E998517D92F}">
      <dgm:prSet/>
      <dgm:spPr/>
      <dgm:t>
        <a:bodyPr/>
        <a:lstStyle/>
        <a:p>
          <a:pPr rtl="1"/>
          <a:endParaRPr lang="fa-IR"/>
        </a:p>
      </dgm:t>
    </dgm:pt>
    <dgm:pt modelId="{1CADCF5E-C465-4A10-BCD2-E493EE601BC5}" type="pres">
      <dgm:prSet presAssocID="{431F2959-0952-4ABE-97A1-D38E5FBED5D4}" presName="linearFlow" presStyleCnt="0">
        <dgm:presLayoutVars>
          <dgm:resizeHandles val="exact"/>
        </dgm:presLayoutVars>
      </dgm:prSet>
      <dgm:spPr/>
    </dgm:pt>
    <dgm:pt modelId="{C742958B-1CC9-41C7-8F84-289B66F67B7B}" type="pres">
      <dgm:prSet presAssocID="{2676A0F5-4149-46B5-81DE-45D215C23594}" presName="node" presStyleLbl="node1" presStyleIdx="0" presStyleCnt="2" custScaleY="101609" custLinFactNeighborX="-3712" custLinFactNeighborY="6466">
        <dgm:presLayoutVars>
          <dgm:bulletEnabled val="1"/>
        </dgm:presLayoutVars>
      </dgm:prSet>
      <dgm:spPr/>
      <dgm:t>
        <a:bodyPr/>
        <a:lstStyle/>
        <a:p>
          <a:pPr rtl="1"/>
          <a:endParaRPr lang="fa-IR"/>
        </a:p>
      </dgm:t>
    </dgm:pt>
    <dgm:pt modelId="{CC5D9165-3E8B-4145-B21F-9901616F4E08}" type="pres">
      <dgm:prSet presAssocID="{C2770D5E-36BE-4D2F-B362-42D53A872B3E}" presName="sibTrans" presStyleLbl="sibTrans2D1" presStyleIdx="0" presStyleCnt="1"/>
      <dgm:spPr/>
      <dgm:t>
        <a:bodyPr/>
        <a:lstStyle/>
        <a:p>
          <a:pPr rtl="1"/>
          <a:endParaRPr lang="fa-IR"/>
        </a:p>
      </dgm:t>
    </dgm:pt>
    <dgm:pt modelId="{0AF6600A-F8E1-4794-8E09-0E10C8EA3ED5}" type="pres">
      <dgm:prSet presAssocID="{C2770D5E-36BE-4D2F-B362-42D53A872B3E}" presName="connectorText" presStyleLbl="sibTrans2D1" presStyleIdx="0" presStyleCnt="1"/>
      <dgm:spPr/>
      <dgm:t>
        <a:bodyPr/>
        <a:lstStyle/>
        <a:p>
          <a:pPr rtl="1"/>
          <a:endParaRPr lang="fa-IR"/>
        </a:p>
      </dgm:t>
    </dgm:pt>
    <dgm:pt modelId="{FEA873F8-F09B-4379-AB91-DDBD24045DB6}" type="pres">
      <dgm:prSet presAssocID="{DE32C6F1-27AE-41A9-8E21-773BA9457237}" presName="node" presStyleLbl="node1" presStyleIdx="1" presStyleCnt="2">
        <dgm:presLayoutVars>
          <dgm:bulletEnabled val="1"/>
        </dgm:presLayoutVars>
      </dgm:prSet>
      <dgm:spPr/>
      <dgm:t>
        <a:bodyPr/>
        <a:lstStyle/>
        <a:p>
          <a:pPr rtl="1"/>
          <a:endParaRPr lang="fa-IR"/>
        </a:p>
      </dgm:t>
    </dgm:pt>
  </dgm:ptLst>
  <dgm:cxnLst>
    <dgm:cxn modelId="{700213E6-F7EB-49DA-8C6A-0498E4819B9B}" type="presOf" srcId="{DE32C6F1-27AE-41A9-8E21-773BA9457237}" destId="{FEA873F8-F09B-4379-AB91-DDBD24045DB6}" srcOrd="0" destOrd="0" presId="urn:microsoft.com/office/officeart/2005/8/layout/process2"/>
    <dgm:cxn modelId="{B1047F42-F2AA-4820-AE0E-6232D5D1DF8D}" srcId="{431F2959-0952-4ABE-97A1-D38E5FBED5D4}" destId="{2676A0F5-4149-46B5-81DE-45D215C23594}" srcOrd="0" destOrd="0" parTransId="{B336A862-CBA4-4D8E-A3CE-7267C14E1B03}" sibTransId="{C2770D5E-36BE-4D2F-B362-42D53A872B3E}"/>
    <dgm:cxn modelId="{CD20C5B3-1420-4D3D-89E4-7BE14B0BA172}" type="presOf" srcId="{C2770D5E-36BE-4D2F-B362-42D53A872B3E}" destId="{0AF6600A-F8E1-4794-8E09-0E10C8EA3ED5}" srcOrd="1" destOrd="0" presId="urn:microsoft.com/office/officeart/2005/8/layout/process2"/>
    <dgm:cxn modelId="{E9B31F03-508B-4382-BD11-8E998517D92F}" srcId="{431F2959-0952-4ABE-97A1-D38E5FBED5D4}" destId="{DE32C6F1-27AE-41A9-8E21-773BA9457237}" srcOrd="1" destOrd="0" parTransId="{3F0632AA-4119-4B00-ACDA-D402BA33CBC5}" sibTransId="{E3AF1FE7-3DF0-4D18-BCCE-D60A1B6DC11F}"/>
    <dgm:cxn modelId="{6ACD6DF9-CE8F-47BE-9B95-3988595A6979}" type="presOf" srcId="{2676A0F5-4149-46B5-81DE-45D215C23594}" destId="{C742958B-1CC9-41C7-8F84-289B66F67B7B}" srcOrd="0" destOrd="0" presId="urn:microsoft.com/office/officeart/2005/8/layout/process2"/>
    <dgm:cxn modelId="{6C837C70-5980-4F10-B7E8-468B012083E9}" type="presOf" srcId="{431F2959-0952-4ABE-97A1-D38E5FBED5D4}" destId="{1CADCF5E-C465-4A10-BCD2-E493EE601BC5}" srcOrd="0" destOrd="0" presId="urn:microsoft.com/office/officeart/2005/8/layout/process2"/>
    <dgm:cxn modelId="{C400DA5D-4800-497E-ACEF-00EB190CADD8}" type="presOf" srcId="{C2770D5E-36BE-4D2F-B362-42D53A872B3E}" destId="{CC5D9165-3E8B-4145-B21F-9901616F4E08}" srcOrd="0" destOrd="0" presId="urn:microsoft.com/office/officeart/2005/8/layout/process2"/>
    <dgm:cxn modelId="{6623EBA6-ABB7-4AE5-B9D4-C8D688FF1EBB}" type="presParOf" srcId="{1CADCF5E-C465-4A10-BCD2-E493EE601BC5}" destId="{C742958B-1CC9-41C7-8F84-289B66F67B7B}" srcOrd="0" destOrd="0" presId="urn:microsoft.com/office/officeart/2005/8/layout/process2"/>
    <dgm:cxn modelId="{217D2A65-EF05-4305-A949-716FC7BD7D4E}" type="presParOf" srcId="{1CADCF5E-C465-4A10-BCD2-E493EE601BC5}" destId="{CC5D9165-3E8B-4145-B21F-9901616F4E08}" srcOrd="1" destOrd="0" presId="urn:microsoft.com/office/officeart/2005/8/layout/process2"/>
    <dgm:cxn modelId="{5C8F3C59-23BC-4541-B608-B0A39725AA49}" type="presParOf" srcId="{CC5D9165-3E8B-4145-B21F-9901616F4E08}" destId="{0AF6600A-F8E1-4794-8E09-0E10C8EA3ED5}" srcOrd="0" destOrd="0" presId="urn:microsoft.com/office/officeart/2005/8/layout/process2"/>
    <dgm:cxn modelId="{7000F832-CAF0-46C3-BA8E-5F853FF3C0FA}" type="presParOf" srcId="{1CADCF5E-C465-4A10-BCD2-E493EE601BC5}" destId="{FEA873F8-F09B-4379-AB91-DDBD24045DB6}" srcOrd="2" destOrd="0" presId="urn:microsoft.com/office/officeart/2005/8/layout/process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31F2959-0952-4ABE-97A1-D38E5FBED5D4}" type="doc">
      <dgm:prSet loTypeId="urn:microsoft.com/office/officeart/2005/8/layout/process2" loCatId="process" qsTypeId="urn:microsoft.com/office/officeart/2005/8/quickstyle/simple1" qsCatId="simple" csTypeId="urn:microsoft.com/office/officeart/2005/8/colors/accent1_2" csCatId="accent1" phldr="1"/>
      <dgm:spPr/>
    </dgm:pt>
    <dgm:pt modelId="{2676A0F5-4149-46B5-81DE-45D215C23594}">
      <dgm:prSet phldrT="[Text]"/>
      <dgm:spPr>
        <a:solidFill>
          <a:srgbClr val="00B0F0"/>
        </a:solidFill>
      </dgm:spPr>
      <dgm:t>
        <a:bodyPr/>
        <a:lstStyle/>
        <a:p>
          <a:pPr rtl="1"/>
          <a:r>
            <a:rPr lang="en-US" b="1" dirty="0" smtClean="0"/>
            <a:t>M</a:t>
          </a:r>
          <a:endParaRPr lang="fa-IR" b="1" dirty="0"/>
        </a:p>
      </dgm:t>
    </dgm:pt>
    <dgm:pt modelId="{B336A862-CBA4-4D8E-A3CE-7267C14E1B03}" type="parTrans" cxnId="{B1047F42-F2AA-4820-AE0E-6232D5D1DF8D}">
      <dgm:prSet/>
      <dgm:spPr/>
      <dgm:t>
        <a:bodyPr/>
        <a:lstStyle/>
        <a:p>
          <a:pPr rtl="1"/>
          <a:endParaRPr lang="fa-IR"/>
        </a:p>
      </dgm:t>
    </dgm:pt>
    <dgm:pt modelId="{C2770D5E-36BE-4D2F-B362-42D53A872B3E}" type="sibTrans" cxnId="{B1047F42-F2AA-4820-AE0E-6232D5D1DF8D}">
      <dgm:prSet/>
      <dgm:spPr>
        <a:solidFill>
          <a:schemeClr val="accent6">
            <a:lumMod val="50000"/>
          </a:schemeClr>
        </a:solidFill>
      </dgm:spPr>
      <dgm:t>
        <a:bodyPr/>
        <a:lstStyle/>
        <a:p>
          <a:pPr rtl="1"/>
          <a:endParaRPr lang="fa-IR"/>
        </a:p>
      </dgm:t>
    </dgm:pt>
    <dgm:pt modelId="{DE32C6F1-27AE-41A9-8E21-773BA9457237}">
      <dgm:prSet phldrT="[Text]" custT="1"/>
      <dgm:spPr>
        <a:solidFill>
          <a:schemeClr val="accent3"/>
        </a:solidFill>
      </dgm:spPr>
      <dgm:t>
        <a:bodyPr/>
        <a:lstStyle/>
        <a:p>
          <a:pPr rtl="1"/>
          <a:r>
            <a:rPr lang="en-US" sz="3200" b="1" dirty="0" smtClean="0"/>
            <a:t>A</a:t>
          </a:r>
          <a:r>
            <a:rPr lang="fa-IR" sz="3200" b="1" dirty="0" smtClean="0"/>
            <a:t>یا</a:t>
          </a:r>
          <a:r>
            <a:rPr lang="en-US" sz="3200" b="1" dirty="0" smtClean="0"/>
            <a:t>D</a:t>
          </a:r>
          <a:endParaRPr lang="fa-IR" sz="3200" b="1" dirty="0"/>
        </a:p>
      </dgm:t>
    </dgm:pt>
    <dgm:pt modelId="{3F0632AA-4119-4B00-ACDA-D402BA33CBC5}" type="parTrans" cxnId="{E9B31F03-508B-4382-BD11-8E998517D92F}">
      <dgm:prSet/>
      <dgm:spPr/>
      <dgm:t>
        <a:bodyPr/>
        <a:lstStyle/>
        <a:p>
          <a:pPr rtl="1"/>
          <a:endParaRPr lang="fa-IR"/>
        </a:p>
      </dgm:t>
    </dgm:pt>
    <dgm:pt modelId="{E3AF1FE7-3DF0-4D18-BCCE-D60A1B6DC11F}" type="sibTrans" cxnId="{E9B31F03-508B-4382-BD11-8E998517D92F}">
      <dgm:prSet/>
      <dgm:spPr/>
      <dgm:t>
        <a:bodyPr/>
        <a:lstStyle/>
        <a:p>
          <a:pPr rtl="1"/>
          <a:endParaRPr lang="fa-IR"/>
        </a:p>
      </dgm:t>
    </dgm:pt>
    <dgm:pt modelId="{1CADCF5E-C465-4A10-BCD2-E493EE601BC5}" type="pres">
      <dgm:prSet presAssocID="{431F2959-0952-4ABE-97A1-D38E5FBED5D4}" presName="linearFlow" presStyleCnt="0">
        <dgm:presLayoutVars>
          <dgm:resizeHandles val="exact"/>
        </dgm:presLayoutVars>
      </dgm:prSet>
      <dgm:spPr/>
    </dgm:pt>
    <dgm:pt modelId="{C742958B-1CC9-41C7-8F84-289B66F67B7B}" type="pres">
      <dgm:prSet presAssocID="{2676A0F5-4149-46B5-81DE-45D215C23594}" presName="node" presStyleLbl="node1" presStyleIdx="0" presStyleCnt="2" custScaleX="122537" custScaleY="109149" custLinFactNeighborX="-3712" custLinFactNeighborY="6466">
        <dgm:presLayoutVars>
          <dgm:bulletEnabled val="1"/>
        </dgm:presLayoutVars>
      </dgm:prSet>
      <dgm:spPr/>
      <dgm:t>
        <a:bodyPr/>
        <a:lstStyle/>
        <a:p>
          <a:pPr rtl="1"/>
          <a:endParaRPr lang="fa-IR"/>
        </a:p>
      </dgm:t>
    </dgm:pt>
    <dgm:pt modelId="{CC5D9165-3E8B-4145-B21F-9901616F4E08}" type="pres">
      <dgm:prSet presAssocID="{C2770D5E-36BE-4D2F-B362-42D53A872B3E}" presName="sibTrans" presStyleLbl="sibTrans2D1" presStyleIdx="0" presStyleCnt="1"/>
      <dgm:spPr/>
      <dgm:t>
        <a:bodyPr/>
        <a:lstStyle/>
        <a:p>
          <a:pPr rtl="1"/>
          <a:endParaRPr lang="fa-IR"/>
        </a:p>
      </dgm:t>
    </dgm:pt>
    <dgm:pt modelId="{0AF6600A-F8E1-4794-8E09-0E10C8EA3ED5}" type="pres">
      <dgm:prSet presAssocID="{C2770D5E-36BE-4D2F-B362-42D53A872B3E}" presName="connectorText" presStyleLbl="sibTrans2D1" presStyleIdx="0" presStyleCnt="1"/>
      <dgm:spPr/>
      <dgm:t>
        <a:bodyPr/>
        <a:lstStyle/>
        <a:p>
          <a:pPr rtl="1"/>
          <a:endParaRPr lang="fa-IR"/>
        </a:p>
      </dgm:t>
    </dgm:pt>
    <dgm:pt modelId="{FEA873F8-F09B-4379-AB91-DDBD24045DB6}" type="pres">
      <dgm:prSet presAssocID="{DE32C6F1-27AE-41A9-8E21-773BA9457237}" presName="node" presStyleLbl="node1" presStyleIdx="1" presStyleCnt="2">
        <dgm:presLayoutVars>
          <dgm:bulletEnabled val="1"/>
        </dgm:presLayoutVars>
      </dgm:prSet>
      <dgm:spPr/>
      <dgm:t>
        <a:bodyPr/>
        <a:lstStyle/>
        <a:p>
          <a:pPr rtl="1"/>
          <a:endParaRPr lang="fa-IR"/>
        </a:p>
      </dgm:t>
    </dgm:pt>
  </dgm:ptLst>
  <dgm:cxnLst>
    <dgm:cxn modelId="{579D2822-3CDE-48F2-B8B3-9E917F0376DC}" type="presOf" srcId="{DE32C6F1-27AE-41A9-8E21-773BA9457237}" destId="{FEA873F8-F09B-4379-AB91-DDBD24045DB6}" srcOrd="0" destOrd="0" presId="urn:microsoft.com/office/officeart/2005/8/layout/process2"/>
    <dgm:cxn modelId="{4E45A90C-3D5B-43CB-9A42-F101C2B1BDAA}" type="presOf" srcId="{431F2959-0952-4ABE-97A1-D38E5FBED5D4}" destId="{1CADCF5E-C465-4A10-BCD2-E493EE601BC5}" srcOrd="0" destOrd="0" presId="urn:microsoft.com/office/officeart/2005/8/layout/process2"/>
    <dgm:cxn modelId="{2B5E6106-3672-45AA-881E-4D3118AB138D}" type="presOf" srcId="{2676A0F5-4149-46B5-81DE-45D215C23594}" destId="{C742958B-1CC9-41C7-8F84-289B66F67B7B}" srcOrd="0" destOrd="0" presId="urn:microsoft.com/office/officeart/2005/8/layout/process2"/>
    <dgm:cxn modelId="{B1047F42-F2AA-4820-AE0E-6232D5D1DF8D}" srcId="{431F2959-0952-4ABE-97A1-D38E5FBED5D4}" destId="{2676A0F5-4149-46B5-81DE-45D215C23594}" srcOrd="0" destOrd="0" parTransId="{B336A862-CBA4-4D8E-A3CE-7267C14E1B03}" sibTransId="{C2770D5E-36BE-4D2F-B362-42D53A872B3E}"/>
    <dgm:cxn modelId="{E9B31F03-508B-4382-BD11-8E998517D92F}" srcId="{431F2959-0952-4ABE-97A1-D38E5FBED5D4}" destId="{DE32C6F1-27AE-41A9-8E21-773BA9457237}" srcOrd="1" destOrd="0" parTransId="{3F0632AA-4119-4B00-ACDA-D402BA33CBC5}" sibTransId="{E3AF1FE7-3DF0-4D18-BCCE-D60A1B6DC11F}"/>
    <dgm:cxn modelId="{80BFC3E9-AD1D-4B33-91A3-591CE65EA68C}" type="presOf" srcId="{C2770D5E-36BE-4D2F-B362-42D53A872B3E}" destId="{CC5D9165-3E8B-4145-B21F-9901616F4E08}" srcOrd="0" destOrd="0" presId="urn:microsoft.com/office/officeart/2005/8/layout/process2"/>
    <dgm:cxn modelId="{86B8E42F-FD39-4A0F-AB3A-EC4A3F0A9BA3}" type="presOf" srcId="{C2770D5E-36BE-4D2F-B362-42D53A872B3E}" destId="{0AF6600A-F8E1-4794-8E09-0E10C8EA3ED5}" srcOrd="1" destOrd="0" presId="urn:microsoft.com/office/officeart/2005/8/layout/process2"/>
    <dgm:cxn modelId="{14D6FEEF-A889-4314-B1E7-09516E341560}" type="presParOf" srcId="{1CADCF5E-C465-4A10-BCD2-E493EE601BC5}" destId="{C742958B-1CC9-41C7-8F84-289B66F67B7B}" srcOrd="0" destOrd="0" presId="urn:microsoft.com/office/officeart/2005/8/layout/process2"/>
    <dgm:cxn modelId="{8247B239-DB16-4FFA-B719-115FA72E94AF}" type="presParOf" srcId="{1CADCF5E-C465-4A10-BCD2-E493EE601BC5}" destId="{CC5D9165-3E8B-4145-B21F-9901616F4E08}" srcOrd="1" destOrd="0" presId="urn:microsoft.com/office/officeart/2005/8/layout/process2"/>
    <dgm:cxn modelId="{40B7CC05-B40F-42DD-BAE6-12CAF5CA237E}" type="presParOf" srcId="{CC5D9165-3E8B-4145-B21F-9901616F4E08}" destId="{0AF6600A-F8E1-4794-8E09-0E10C8EA3ED5}" srcOrd="0" destOrd="0" presId="urn:microsoft.com/office/officeart/2005/8/layout/process2"/>
    <dgm:cxn modelId="{A2C0C9CB-17A7-4D33-ABEF-64C62D30C7B8}" type="presParOf" srcId="{1CADCF5E-C465-4A10-BCD2-E493EE601BC5}" destId="{FEA873F8-F09B-4379-AB91-DDBD24045DB6}" srcOrd="2" destOrd="0" presId="urn:microsoft.com/office/officeart/2005/8/layout/process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31F2959-0952-4ABE-97A1-D38E5FBED5D4}" type="doc">
      <dgm:prSet loTypeId="urn:microsoft.com/office/officeart/2005/8/layout/process2" loCatId="process" qsTypeId="urn:microsoft.com/office/officeart/2005/8/quickstyle/simple1" qsCatId="simple" csTypeId="urn:microsoft.com/office/officeart/2005/8/colors/accent1_2" csCatId="accent1" phldr="1"/>
      <dgm:spPr/>
    </dgm:pt>
    <dgm:pt modelId="{2676A0F5-4149-46B5-81DE-45D215C23594}">
      <dgm:prSet phldrT="[Text]"/>
      <dgm:spPr>
        <a:solidFill>
          <a:srgbClr val="00B0F0"/>
        </a:solidFill>
      </dgm:spPr>
      <dgm:t>
        <a:bodyPr/>
        <a:lstStyle/>
        <a:p>
          <a:pPr algn="ctr" rtl="1"/>
          <a:r>
            <a:rPr lang="en-US" b="1" dirty="0" smtClean="0"/>
            <a:t>M</a:t>
          </a:r>
          <a:endParaRPr lang="fa-IR" b="1" dirty="0"/>
        </a:p>
      </dgm:t>
    </dgm:pt>
    <dgm:pt modelId="{B336A862-CBA4-4D8E-A3CE-7267C14E1B03}" type="parTrans" cxnId="{B1047F42-F2AA-4820-AE0E-6232D5D1DF8D}">
      <dgm:prSet/>
      <dgm:spPr/>
      <dgm:t>
        <a:bodyPr/>
        <a:lstStyle/>
        <a:p>
          <a:pPr rtl="1"/>
          <a:endParaRPr lang="fa-IR"/>
        </a:p>
      </dgm:t>
    </dgm:pt>
    <dgm:pt modelId="{C2770D5E-36BE-4D2F-B362-42D53A872B3E}" type="sibTrans" cxnId="{B1047F42-F2AA-4820-AE0E-6232D5D1DF8D}">
      <dgm:prSet/>
      <dgm:spPr/>
      <dgm:t>
        <a:bodyPr/>
        <a:lstStyle/>
        <a:p>
          <a:pPr rtl="1"/>
          <a:endParaRPr lang="fa-IR"/>
        </a:p>
      </dgm:t>
    </dgm:pt>
    <dgm:pt modelId="{1CADCF5E-C465-4A10-BCD2-E493EE601BC5}" type="pres">
      <dgm:prSet presAssocID="{431F2959-0952-4ABE-97A1-D38E5FBED5D4}" presName="linearFlow" presStyleCnt="0">
        <dgm:presLayoutVars>
          <dgm:resizeHandles val="exact"/>
        </dgm:presLayoutVars>
      </dgm:prSet>
      <dgm:spPr/>
    </dgm:pt>
    <dgm:pt modelId="{C742958B-1CC9-41C7-8F84-289B66F67B7B}" type="pres">
      <dgm:prSet presAssocID="{2676A0F5-4149-46B5-81DE-45D215C23594}" presName="node" presStyleLbl="node1" presStyleIdx="0" presStyleCnt="1" custScaleX="129240" custLinFactNeighborX="-28290" custLinFactNeighborY="-9171">
        <dgm:presLayoutVars>
          <dgm:bulletEnabled val="1"/>
        </dgm:presLayoutVars>
      </dgm:prSet>
      <dgm:spPr/>
      <dgm:t>
        <a:bodyPr/>
        <a:lstStyle/>
        <a:p>
          <a:pPr rtl="1"/>
          <a:endParaRPr lang="fa-IR"/>
        </a:p>
      </dgm:t>
    </dgm:pt>
  </dgm:ptLst>
  <dgm:cxnLst>
    <dgm:cxn modelId="{B1047F42-F2AA-4820-AE0E-6232D5D1DF8D}" srcId="{431F2959-0952-4ABE-97A1-D38E5FBED5D4}" destId="{2676A0F5-4149-46B5-81DE-45D215C23594}" srcOrd="0" destOrd="0" parTransId="{B336A862-CBA4-4D8E-A3CE-7267C14E1B03}" sibTransId="{C2770D5E-36BE-4D2F-B362-42D53A872B3E}"/>
    <dgm:cxn modelId="{4BB75BD1-C5E0-49B9-81A7-04676EF393C0}" type="presOf" srcId="{431F2959-0952-4ABE-97A1-D38E5FBED5D4}" destId="{1CADCF5E-C465-4A10-BCD2-E493EE601BC5}" srcOrd="0" destOrd="0" presId="urn:microsoft.com/office/officeart/2005/8/layout/process2"/>
    <dgm:cxn modelId="{1F6A2195-301E-43B8-885F-C981CEB29DA7}" type="presOf" srcId="{2676A0F5-4149-46B5-81DE-45D215C23594}" destId="{C742958B-1CC9-41C7-8F84-289B66F67B7B}" srcOrd="0" destOrd="0" presId="urn:microsoft.com/office/officeart/2005/8/layout/process2"/>
    <dgm:cxn modelId="{F01C2E10-0CFF-4AA5-AF03-49D3461C6482}" type="presParOf" srcId="{1CADCF5E-C465-4A10-BCD2-E493EE601BC5}" destId="{C742958B-1CC9-41C7-8F84-289B66F67B7B}" srcOrd="0" destOrd="0" presId="urn:microsoft.com/office/officeart/2005/8/layout/process2"/>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31F2959-0952-4ABE-97A1-D38E5FBED5D4}" type="doc">
      <dgm:prSet loTypeId="urn:microsoft.com/office/officeart/2005/8/layout/process2" loCatId="process" qsTypeId="urn:microsoft.com/office/officeart/2005/8/quickstyle/simple1" qsCatId="simple" csTypeId="urn:microsoft.com/office/officeart/2005/8/colors/accent1_2" csCatId="accent1" phldr="1"/>
      <dgm:spPr/>
    </dgm:pt>
    <dgm:pt modelId="{1CADCF5E-C465-4A10-BCD2-E493EE601BC5}" type="pres">
      <dgm:prSet presAssocID="{431F2959-0952-4ABE-97A1-D38E5FBED5D4}" presName="linearFlow" presStyleCnt="0">
        <dgm:presLayoutVars>
          <dgm:resizeHandles val="exact"/>
        </dgm:presLayoutVars>
      </dgm:prSet>
      <dgm:spPr/>
    </dgm:pt>
  </dgm:ptLst>
  <dgm:cxnLst>
    <dgm:cxn modelId="{3A37860C-DBB8-4988-A098-B15F1694403A}" type="presOf" srcId="{431F2959-0952-4ABE-97A1-D38E5FBED5D4}" destId="{1CADCF5E-C465-4A10-BCD2-E493EE601BC5}" srcOrd="0" destOrd="0" presId="urn:microsoft.com/office/officeart/2005/8/layout/process2"/>
  </dgm:cxnLst>
  <dgm:bg/>
  <dgm:whole/>
  <dgm:extLst>
    <a:ext uri="http://schemas.microsoft.com/office/drawing/2008/diagram">
      <dsp:dataModelExt xmlns:dsp="http://schemas.microsoft.com/office/drawing/2008/diagram" relId="rId2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14FCFC8-4090-4A83-82C9-EE307B2ABAF4}" type="doc">
      <dgm:prSet loTypeId="urn:microsoft.com/office/officeart/2005/8/layout/cycle4" loCatId="matrix" qsTypeId="urn:microsoft.com/office/officeart/2005/8/quickstyle/simple1" qsCatId="simple" csTypeId="urn:microsoft.com/office/officeart/2005/8/colors/accent1_2" csCatId="accent1" phldr="1"/>
      <dgm:spPr/>
      <dgm:t>
        <a:bodyPr/>
        <a:lstStyle/>
        <a:p>
          <a:pPr rtl="1"/>
          <a:endParaRPr lang="fa-IR"/>
        </a:p>
      </dgm:t>
    </dgm:pt>
    <dgm:pt modelId="{5415D91E-0042-483C-9343-A704FADA81E9}">
      <dgm:prSet phldrT="[Text]" custT="1"/>
      <dgm:spPr>
        <a:solidFill>
          <a:srgbClr val="FFC000"/>
        </a:solidFill>
      </dgm:spPr>
      <dgm:t>
        <a:bodyPr/>
        <a:lstStyle/>
        <a:p>
          <a:pPr rtl="1"/>
          <a:r>
            <a:rPr lang="fa-IR" sz="2000" b="1" i="1" dirty="0" smtClean="0">
              <a:solidFill>
                <a:schemeClr val="tx1"/>
              </a:solidFill>
            </a:rPr>
            <a:t>بنتون </a:t>
          </a:r>
        </a:p>
        <a:p>
          <a:pPr rtl="1"/>
          <a:r>
            <a:rPr lang="fa-IR" sz="2000" b="1" i="1" dirty="0" smtClean="0">
              <a:solidFill>
                <a:schemeClr val="tx1"/>
              </a:solidFill>
            </a:rPr>
            <a:t>ایلیکا </a:t>
          </a:r>
        </a:p>
        <a:p>
          <a:pPr rtl="1"/>
          <a:r>
            <a:rPr lang="fa-IR" sz="2000" b="1" i="1" dirty="0" smtClean="0">
              <a:solidFill>
                <a:schemeClr val="tx1"/>
              </a:solidFill>
            </a:rPr>
            <a:t>گپ</a:t>
          </a:r>
          <a:endParaRPr lang="fa-IR" sz="2000" b="1" i="1" dirty="0">
            <a:solidFill>
              <a:schemeClr val="tx1"/>
            </a:solidFill>
          </a:endParaRPr>
        </a:p>
      </dgm:t>
    </dgm:pt>
    <dgm:pt modelId="{3F43BBD7-3210-4D7C-93DA-EA68769DAC99}" type="parTrans" cxnId="{807BE210-364F-45A2-B960-C51F160FEFEF}">
      <dgm:prSet/>
      <dgm:spPr/>
      <dgm:t>
        <a:bodyPr/>
        <a:lstStyle/>
        <a:p>
          <a:pPr rtl="1"/>
          <a:endParaRPr lang="fa-IR"/>
        </a:p>
      </dgm:t>
    </dgm:pt>
    <dgm:pt modelId="{456582E2-E442-4AC3-AD29-FCEA8D3A4779}" type="sibTrans" cxnId="{807BE210-364F-45A2-B960-C51F160FEFEF}">
      <dgm:prSet/>
      <dgm:spPr/>
      <dgm:t>
        <a:bodyPr/>
        <a:lstStyle/>
        <a:p>
          <a:pPr rtl="1"/>
          <a:endParaRPr lang="fa-IR"/>
        </a:p>
      </dgm:t>
    </dgm:pt>
    <dgm:pt modelId="{7C037A7F-5EA1-4C31-B4E0-350AC8139036}">
      <dgm:prSet phldrT="[Text]"/>
      <dgm:spPr/>
      <dgm:t>
        <a:bodyPr/>
        <a:lstStyle/>
        <a:p>
          <a:pPr rtl="1"/>
          <a:r>
            <a:rPr lang="fa-IR" dirty="0" smtClean="0">
              <a:solidFill>
                <a:srgbClr val="FF0000"/>
              </a:solidFill>
            </a:rPr>
            <a:t>الف </a:t>
          </a:r>
          <a:endParaRPr lang="fa-IR" dirty="0">
            <a:solidFill>
              <a:srgbClr val="FF0000"/>
            </a:solidFill>
          </a:endParaRPr>
        </a:p>
      </dgm:t>
    </dgm:pt>
    <dgm:pt modelId="{7B133ADF-FC2D-4AC0-9C6A-2A7B8871BE45}" type="parTrans" cxnId="{D135BA74-8476-472A-A382-A32D94289300}">
      <dgm:prSet/>
      <dgm:spPr/>
      <dgm:t>
        <a:bodyPr/>
        <a:lstStyle/>
        <a:p>
          <a:pPr rtl="1"/>
          <a:endParaRPr lang="fa-IR"/>
        </a:p>
      </dgm:t>
    </dgm:pt>
    <dgm:pt modelId="{08A1498E-A817-4105-8D91-00101AC7949D}" type="sibTrans" cxnId="{D135BA74-8476-472A-A382-A32D94289300}">
      <dgm:prSet/>
      <dgm:spPr/>
      <dgm:t>
        <a:bodyPr/>
        <a:lstStyle/>
        <a:p>
          <a:pPr rtl="1"/>
          <a:endParaRPr lang="fa-IR"/>
        </a:p>
      </dgm:t>
    </dgm:pt>
    <dgm:pt modelId="{D2FB36F0-7264-4DFF-986D-F5783CA870C1}">
      <dgm:prSet phldrT="[Text]" custT="1"/>
      <dgm:spPr>
        <a:solidFill>
          <a:srgbClr val="0070C0"/>
        </a:solidFill>
      </dgm:spPr>
      <dgm:t>
        <a:bodyPr/>
        <a:lstStyle/>
        <a:p>
          <a:pPr rtl="1"/>
          <a:r>
            <a:rPr lang="fa-IR" sz="1800" b="1" i="1" dirty="0" smtClean="0">
              <a:solidFill>
                <a:schemeClr val="tx1"/>
              </a:solidFill>
            </a:rPr>
            <a:t>تویز آر اس</a:t>
          </a:r>
        </a:p>
        <a:p>
          <a:pPr rtl="1"/>
          <a:r>
            <a:rPr lang="fa-IR" sz="1800" b="1" i="1" dirty="0" smtClean="0">
              <a:solidFill>
                <a:schemeClr val="tx1"/>
              </a:solidFill>
            </a:rPr>
            <a:t>ویرجین</a:t>
          </a:r>
        </a:p>
        <a:p>
          <a:pPr rtl="1"/>
          <a:endParaRPr lang="fa-IR" sz="1600" dirty="0"/>
        </a:p>
      </dgm:t>
    </dgm:pt>
    <dgm:pt modelId="{A3FFC451-3011-4A8D-9DED-CC38275554EA}" type="parTrans" cxnId="{CEED1719-CFAD-4018-821C-4F37B6257732}">
      <dgm:prSet/>
      <dgm:spPr/>
      <dgm:t>
        <a:bodyPr/>
        <a:lstStyle/>
        <a:p>
          <a:pPr rtl="1"/>
          <a:endParaRPr lang="fa-IR"/>
        </a:p>
      </dgm:t>
    </dgm:pt>
    <dgm:pt modelId="{1AB41B18-CC47-4D93-9FF9-3149D3933FA1}" type="sibTrans" cxnId="{CEED1719-CFAD-4018-821C-4F37B6257732}">
      <dgm:prSet/>
      <dgm:spPr/>
      <dgm:t>
        <a:bodyPr/>
        <a:lstStyle/>
        <a:p>
          <a:pPr rtl="1"/>
          <a:endParaRPr lang="fa-IR"/>
        </a:p>
      </dgm:t>
    </dgm:pt>
    <dgm:pt modelId="{483D893A-9414-4E43-9F23-D50A41FFBC47}">
      <dgm:prSet phldrT="[Text]"/>
      <dgm:spPr/>
      <dgm:t>
        <a:bodyPr/>
        <a:lstStyle/>
        <a:p>
          <a:pPr rtl="1"/>
          <a:r>
            <a:rPr lang="fa-IR" dirty="0" smtClean="0">
              <a:solidFill>
                <a:srgbClr val="FF0000"/>
              </a:solidFill>
            </a:rPr>
            <a:t>د</a:t>
          </a:r>
          <a:endParaRPr lang="fa-IR" dirty="0">
            <a:solidFill>
              <a:srgbClr val="FF0000"/>
            </a:solidFill>
          </a:endParaRPr>
        </a:p>
      </dgm:t>
    </dgm:pt>
    <dgm:pt modelId="{CFDBE8E7-EABA-4D0B-AED1-E11388281187}" type="parTrans" cxnId="{ADFDB180-FCE9-4E9D-8141-650596E29615}">
      <dgm:prSet/>
      <dgm:spPr/>
      <dgm:t>
        <a:bodyPr/>
        <a:lstStyle/>
        <a:p>
          <a:pPr rtl="1"/>
          <a:endParaRPr lang="fa-IR"/>
        </a:p>
      </dgm:t>
    </dgm:pt>
    <dgm:pt modelId="{03518440-6D49-4E50-9E7E-DA8719382494}" type="sibTrans" cxnId="{ADFDB180-FCE9-4E9D-8141-650596E29615}">
      <dgm:prSet/>
      <dgm:spPr/>
      <dgm:t>
        <a:bodyPr/>
        <a:lstStyle/>
        <a:p>
          <a:pPr rtl="1"/>
          <a:endParaRPr lang="fa-IR"/>
        </a:p>
      </dgm:t>
    </dgm:pt>
    <dgm:pt modelId="{2FDEA90E-F026-4B48-BE4B-CFDFE1A7DA8A}">
      <dgm:prSet phldrT="[Text]" custT="1"/>
      <dgm:spPr>
        <a:solidFill>
          <a:srgbClr val="00B0F0"/>
        </a:solidFill>
      </dgm:spPr>
      <dgm:t>
        <a:bodyPr/>
        <a:lstStyle/>
        <a:p>
          <a:pPr rtl="1"/>
          <a:r>
            <a:rPr lang="fa-IR" sz="2400" b="1" i="1" dirty="0" smtClean="0">
              <a:solidFill>
                <a:schemeClr val="tx1"/>
              </a:solidFill>
            </a:rPr>
            <a:t>کارفور</a:t>
          </a:r>
          <a:endParaRPr lang="fa-IR" sz="2400" b="1" i="1" dirty="0">
            <a:solidFill>
              <a:schemeClr val="tx1"/>
            </a:solidFill>
          </a:endParaRPr>
        </a:p>
      </dgm:t>
    </dgm:pt>
    <dgm:pt modelId="{F071BA8C-A9F4-43D5-9370-B726100F05FE}" type="parTrans" cxnId="{3F844E4D-AB7E-4BAD-93DF-02836D3E3684}">
      <dgm:prSet/>
      <dgm:spPr/>
      <dgm:t>
        <a:bodyPr/>
        <a:lstStyle/>
        <a:p>
          <a:pPr rtl="1"/>
          <a:endParaRPr lang="fa-IR"/>
        </a:p>
      </dgm:t>
    </dgm:pt>
    <dgm:pt modelId="{E1D32A45-C768-40B4-87F1-550B41C408C6}" type="sibTrans" cxnId="{3F844E4D-AB7E-4BAD-93DF-02836D3E3684}">
      <dgm:prSet/>
      <dgm:spPr/>
      <dgm:t>
        <a:bodyPr/>
        <a:lstStyle/>
        <a:p>
          <a:pPr rtl="1"/>
          <a:endParaRPr lang="fa-IR"/>
        </a:p>
      </dgm:t>
    </dgm:pt>
    <dgm:pt modelId="{D309B1A7-DCB4-4398-A996-871726741979}">
      <dgm:prSet phldrT="[Text]"/>
      <dgm:spPr/>
      <dgm:t>
        <a:bodyPr/>
        <a:lstStyle/>
        <a:p>
          <a:pPr rtl="1"/>
          <a:r>
            <a:rPr lang="fa-IR" dirty="0" smtClean="0">
              <a:solidFill>
                <a:srgbClr val="FF0000"/>
              </a:solidFill>
            </a:rPr>
            <a:t>ج</a:t>
          </a:r>
          <a:endParaRPr lang="fa-IR" dirty="0">
            <a:solidFill>
              <a:srgbClr val="FF0000"/>
            </a:solidFill>
          </a:endParaRPr>
        </a:p>
      </dgm:t>
    </dgm:pt>
    <dgm:pt modelId="{E91E3245-2F43-48AE-B5AF-2D3DBFDC9BD5}" type="parTrans" cxnId="{C9245677-A3F9-40D5-A7B6-ADEC2B29CD48}">
      <dgm:prSet/>
      <dgm:spPr/>
      <dgm:t>
        <a:bodyPr/>
        <a:lstStyle/>
        <a:p>
          <a:pPr rtl="1"/>
          <a:endParaRPr lang="fa-IR"/>
        </a:p>
      </dgm:t>
    </dgm:pt>
    <dgm:pt modelId="{96BB5741-896E-43DF-B3B8-C2F46CEB4634}" type="sibTrans" cxnId="{C9245677-A3F9-40D5-A7B6-ADEC2B29CD48}">
      <dgm:prSet/>
      <dgm:spPr/>
      <dgm:t>
        <a:bodyPr/>
        <a:lstStyle/>
        <a:p>
          <a:pPr rtl="1"/>
          <a:endParaRPr lang="fa-IR"/>
        </a:p>
      </dgm:t>
    </dgm:pt>
    <dgm:pt modelId="{F4D83CB2-0CD1-437C-9558-FC19E788CA92}">
      <dgm:prSet phldrT="[Text]" custT="1"/>
      <dgm:spPr>
        <a:solidFill>
          <a:schemeClr val="accent2">
            <a:lumMod val="60000"/>
            <a:lumOff val="40000"/>
          </a:schemeClr>
        </a:solidFill>
      </dgm:spPr>
      <dgm:t>
        <a:bodyPr/>
        <a:lstStyle/>
        <a:p>
          <a:pPr rtl="1"/>
          <a:r>
            <a:rPr lang="fa-IR" sz="1600" b="1" i="1" dirty="0" smtClean="0">
              <a:solidFill>
                <a:schemeClr val="tx1"/>
              </a:solidFill>
            </a:rPr>
            <a:t>مارک و اسپنسر</a:t>
          </a:r>
        </a:p>
        <a:p>
          <a:pPr rtl="1"/>
          <a:r>
            <a:rPr lang="fa-IR" sz="1600" b="1" i="1" dirty="0" smtClean="0">
              <a:solidFill>
                <a:schemeClr val="tx1"/>
              </a:solidFill>
            </a:rPr>
            <a:t>میکروس</a:t>
          </a:r>
          <a:endParaRPr lang="fa-IR" sz="1600" b="1" i="1" dirty="0">
            <a:solidFill>
              <a:schemeClr val="tx1"/>
            </a:solidFill>
          </a:endParaRPr>
        </a:p>
      </dgm:t>
    </dgm:pt>
    <dgm:pt modelId="{05D3706E-08D4-4178-99B4-49F9DC5E5E4D}" type="parTrans" cxnId="{3CB4983C-D1AC-424A-BB7B-EB376AB9CCB4}">
      <dgm:prSet/>
      <dgm:spPr/>
      <dgm:t>
        <a:bodyPr/>
        <a:lstStyle/>
        <a:p>
          <a:pPr rtl="1"/>
          <a:endParaRPr lang="fa-IR"/>
        </a:p>
      </dgm:t>
    </dgm:pt>
    <dgm:pt modelId="{78503CA4-BEE2-46BD-9F83-A532F87EC766}" type="sibTrans" cxnId="{3CB4983C-D1AC-424A-BB7B-EB376AB9CCB4}">
      <dgm:prSet/>
      <dgm:spPr/>
      <dgm:t>
        <a:bodyPr/>
        <a:lstStyle/>
        <a:p>
          <a:pPr rtl="1"/>
          <a:endParaRPr lang="fa-IR"/>
        </a:p>
      </dgm:t>
    </dgm:pt>
    <dgm:pt modelId="{1DDAECA7-FD02-461A-B96E-1B4CEEE89EBC}">
      <dgm:prSet phldrT="[Text]"/>
      <dgm:spPr/>
      <dgm:t>
        <a:bodyPr/>
        <a:lstStyle/>
        <a:p>
          <a:pPr rtl="1"/>
          <a:r>
            <a:rPr lang="fa-IR" dirty="0" smtClean="0">
              <a:solidFill>
                <a:srgbClr val="FF0000"/>
              </a:solidFill>
            </a:rPr>
            <a:t>ب</a:t>
          </a:r>
          <a:endParaRPr lang="fa-IR" dirty="0">
            <a:solidFill>
              <a:srgbClr val="FF0000"/>
            </a:solidFill>
          </a:endParaRPr>
        </a:p>
      </dgm:t>
    </dgm:pt>
    <dgm:pt modelId="{6523CA20-3AE1-4D82-915A-9F6CC5865F47}" type="parTrans" cxnId="{30158C73-D6E9-485A-BCC1-AE8AA9791111}">
      <dgm:prSet/>
      <dgm:spPr/>
      <dgm:t>
        <a:bodyPr/>
        <a:lstStyle/>
        <a:p>
          <a:pPr rtl="1"/>
          <a:endParaRPr lang="fa-IR"/>
        </a:p>
      </dgm:t>
    </dgm:pt>
    <dgm:pt modelId="{0822B537-24CD-464E-99A4-8B08E47E22C7}" type="sibTrans" cxnId="{30158C73-D6E9-485A-BCC1-AE8AA9791111}">
      <dgm:prSet/>
      <dgm:spPr/>
      <dgm:t>
        <a:bodyPr/>
        <a:lstStyle/>
        <a:p>
          <a:pPr rtl="1"/>
          <a:endParaRPr lang="fa-IR"/>
        </a:p>
      </dgm:t>
    </dgm:pt>
    <dgm:pt modelId="{F0B2279C-7028-4ECC-87D9-047E2E0183BD}" type="pres">
      <dgm:prSet presAssocID="{814FCFC8-4090-4A83-82C9-EE307B2ABAF4}" presName="cycleMatrixDiagram" presStyleCnt="0">
        <dgm:presLayoutVars>
          <dgm:chMax val="1"/>
          <dgm:dir/>
          <dgm:animLvl val="lvl"/>
          <dgm:resizeHandles val="exact"/>
        </dgm:presLayoutVars>
      </dgm:prSet>
      <dgm:spPr/>
    </dgm:pt>
    <dgm:pt modelId="{4BAC0A96-5D4A-48E6-A56D-AA0B18959B39}" type="pres">
      <dgm:prSet presAssocID="{814FCFC8-4090-4A83-82C9-EE307B2ABAF4}" presName="children" presStyleCnt="0"/>
      <dgm:spPr/>
    </dgm:pt>
    <dgm:pt modelId="{17033161-D09A-4BE0-83A3-39DD836AFE84}" type="pres">
      <dgm:prSet presAssocID="{814FCFC8-4090-4A83-82C9-EE307B2ABAF4}" presName="child1group" presStyleCnt="0"/>
      <dgm:spPr/>
    </dgm:pt>
    <dgm:pt modelId="{2FE47F43-58A3-40F7-869B-72B3064894C0}" type="pres">
      <dgm:prSet presAssocID="{814FCFC8-4090-4A83-82C9-EE307B2ABAF4}" presName="child1" presStyleLbl="bgAcc1" presStyleIdx="0" presStyleCnt="4" custLinFactNeighborX="-22806" custLinFactNeighborY="-2608"/>
      <dgm:spPr/>
    </dgm:pt>
    <dgm:pt modelId="{F4CFCA2C-6274-4374-A313-5060B632F49D}" type="pres">
      <dgm:prSet presAssocID="{814FCFC8-4090-4A83-82C9-EE307B2ABAF4}" presName="child1Text" presStyleLbl="bgAcc1" presStyleIdx="0" presStyleCnt="4">
        <dgm:presLayoutVars>
          <dgm:bulletEnabled val="1"/>
        </dgm:presLayoutVars>
      </dgm:prSet>
      <dgm:spPr/>
    </dgm:pt>
    <dgm:pt modelId="{31EB3452-7459-425D-B14D-3B114C4826DB}" type="pres">
      <dgm:prSet presAssocID="{814FCFC8-4090-4A83-82C9-EE307B2ABAF4}" presName="child2group" presStyleCnt="0"/>
      <dgm:spPr/>
    </dgm:pt>
    <dgm:pt modelId="{A6DF46A7-D898-4150-B0F9-FC8442C9647E}" type="pres">
      <dgm:prSet presAssocID="{814FCFC8-4090-4A83-82C9-EE307B2ABAF4}" presName="child2" presStyleLbl="bgAcc1" presStyleIdx="1" presStyleCnt="4" custLinFactNeighborX="16048" custLinFactNeighborY="-1182"/>
      <dgm:spPr/>
    </dgm:pt>
    <dgm:pt modelId="{55877A69-2553-4FCA-ACC7-C559F2A7A870}" type="pres">
      <dgm:prSet presAssocID="{814FCFC8-4090-4A83-82C9-EE307B2ABAF4}" presName="child2Text" presStyleLbl="bgAcc1" presStyleIdx="1" presStyleCnt="4">
        <dgm:presLayoutVars>
          <dgm:bulletEnabled val="1"/>
        </dgm:presLayoutVars>
      </dgm:prSet>
      <dgm:spPr/>
    </dgm:pt>
    <dgm:pt modelId="{7821D876-BF57-4329-BA4D-C47928FB23A3}" type="pres">
      <dgm:prSet presAssocID="{814FCFC8-4090-4A83-82C9-EE307B2ABAF4}" presName="child3group" presStyleCnt="0"/>
      <dgm:spPr/>
    </dgm:pt>
    <dgm:pt modelId="{F4B4297F-E342-4DB3-9119-3D6D4C7EC885}" type="pres">
      <dgm:prSet presAssocID="{814FCFC8-4090-4A83-82C9-EE307B2ABAF4}" presName="child3" presStyleLbl="bgAcc1" presStyleIdx="2" presStyleCnt="4" custLinFactNeighborX="16894" custLinFactNeighborY="10432"/>
      <dgm:spPr/>
    </dgm:pt>
    <dgm:pt modelId="{1B346157-7A48-45E7-B392-6728B8EFB6A2}" type="pres">
      <dgm:prSet presAssocID="{814FCFC8-4090-4A83-82C9-EE307B2ABAF4}" presName="child3Text" presStyleLbl="bgAcc1" presStyleIdx="2" presStyleCnt="4">
        <dgm:presLayoutVars>
          <dgm:bulletEnabled val="1"/>
        </dgm:presLayoutVars>
      </dgm:prSet>
      <dgm:spPr/>
    </dgm:pt>
    <dgm:pt modelId="{14003066-80D4-4BB1-A04F-9460DBDB71A0}" type="pres">
      <dgm:prSet presAssocID="{814FCFC8-4090-4A83-82C9-EE307B2ABAF4}" presName="child4group" presStyleCnt="0"/>
      <dgm:spPr/>
    </dgm:pt>
    <dgm:pt modelId="{29D9A517-3F02-4BC5-9114-A38081728E6E}" type="pres">
      <dgm:prSet presAssocID="{814FCFC8-4090-4A83-82C9-EE307B2ABAF4}" presName="child4" presStyleLbl="bgAcc1" presStyleIdx="3" presStyleCnt="4" custLinFactNeighborX="-26184" custLinFactNeighborY="19143"/>
      <dgm:spPr/>
    </dgm:pt>
    <dgm:pt modelId="{E136D86D-11CB-4DC0-8595-77D84CECE384}" type="pres">
      <dgm:prSet presAssocID="{814FCFC8-4090-4A83-82C9-EE307B2ABAF4}" presName="child4Text" presStyleLbl="bgAcc1" presStyleIdx="3" presStyleCnt="4">
        <dgm:presLayoutVars>
          <dgm:bulletEnabled val="1"/>
        </dgm:presLayoutVars>
      </dgm:prSet>
      <dgm:spPr/>
    </dgm:pt>
    <dgm:pt modelId="{B618B882-4584-4EB6-90BF-94F28CD09693}" type="pres">
      <dgm:prSet presAssocID="{814FCFC8-4090-4A83-82C9-EE307B2ABAF4}" presName="childPlaceholder" presStyleCnt="0"/>
      <dgm:spPr/>
    </dgm:pt>
    <dgm:pt modelId="{B5AAD554-F80F-469E-83BC-33E1F19EBFEA}" type="pres">
      <dgm:prSet presAssocID="{814FCFC8-4090-4A83-82C9-EE307B2ABAF4}" presName="circle" presStyleCnt="0"/>
      <dgm:spPr/>
    </dgm:pt>
    <dgm:pt modelId="{4227C1AC-3856-4EE4-9059-C0CC76AE314A}" type="pres">
      <dgm:prSet presAssocID="{814FCFC8-4090-4A83-82C9-EE307B2ABAF4}" presName="quadrant1" presStyleLbl="node1" presStyleIdx="0" presStyleCnt="4" custScaleX="206710" custLinFactNeighborX="-50111" custLinFactNeighborY="2891">
        <dgm:presLayoutVars>
          <dgm:chMax val="1"/>
          <dgm:bulletEnabled val="1"/>
        </dgm:presLayoutVars>
      </dgm:prSet>
      <dgm:spPr/>
    </dgm:pt>
    <dgm:pt modelId="{2930B37C-5113-4072-B14F-21855440EAEF}" type="pres">
      <dgm:prSet presAssocID="{814FCFC8-4090-4A83-82C9-EE307B2ABAF4}" presName="quadrant2" presStyleLbl="node1" presStyleIdx="1" presStyleCnt="4" custScaleX="201901" custLinFactNeighborX="51075" custLinFactNeighborY="1927">
        <dgm:presLayoutVars>
          <dgm:chMax val="1"/>
          <dgm:bulletEnabled val="1"/>
        </dgm:presLayoutVars>
      </dgm:prSet>
      <dgm:spPr/>
    </dgm:pt>
    <dgm:pt modelId="{2C5FFF64-ADB9-4473-AC7E-B4830944140E}" type="pres">
      <dgm:prSet presAssocID="{814FCFC8-4090-4A83-82C9-EE307B2ABAF4}" presName="quadrant3" presStyleLbl="node1" presStyleIdx="2" presStyleCnt="4" custScaleX="203748" custLinFactNeighborX="51075">
        <dgm:presLayoutVars>
          <dgm:chMax val="1"/>
          <dgm:bulletEnabled val="1"/>
        </dgm:presLayoutVars>
      </dgm:prSet>
      <dgm:spPr/>
    </dgm:pt>
    <dgm:pt modelId="{02983A09-95EF-4F2E-AA42-EDD3B79395DD}" type="pres">
      <dgm:prSet presAssocID="{814FCFC8-4090-4A83-82C9-EE307B2ABAF4}" presName="quadrant4" presStyleLbl="node1" presStyleIdx="3" presStyleCnt="4" custScaleX="205868" custLinFactNeighborX="-51074" custLinFactNeighborY="-964">
        <dgm:presLayoutVars>
          <dgm:chMax val="1"/>
          <dgm:bulletEnabled val="1"/>
        </dgm:presLayoutVars>
      </dgm:prSet>
      <dgm:spPr/>
    </dgm:pt>
    <dgm:pt modelId="{AA9AD1DE-AF7B-4202-B538-85AD16464087}" type="pres">
      <dgm:prSet presAssocID="{814FCFC8-4090-4A83-82C9-EE307B2ABAF4}" presName="quadrantPlaceholder" presStyleCnt="0"/>
      <dgm:spPr/>
    </dgm:pt>
    <dgm:pt modelId="{0D468575-FA2F-4966-9C21-4C1454465656}" type="pres">
      <dgm:prSet presAssocID="{814FCFC8-4090-4A83-82C9-EE307B2ABAF4}" presName="center1" presStyleLbl="fgShp" presStyleIdx="0" presStyleCnt="2" custAng="16200000" custFlipVert="1" custScaleX="194438" custScaleY="277440" custLinFactNeighborX="2791" custLinFactNeighborY="35308"/>
      <dgm:spPr/>
    </dgm:pt>
    <dgm:pt modelId="{FDBF089C-FD4C-4C3F-92C1-F0C55FC5AD1A}" type="pres">
      <dgm:prSet presAssocID="{814FCFC8-4090-4A83-82C9-EE307B2ABAF4}" presName="center2" presStyleLbl="fgShp" presStyleIdx="1" presStyleCnt="2" custAng="16200000" custFlipVert="1" custFlipHor="0" custScaleX="200115" custScaleY="261801" custLinFactNeighborX="25120" custLinFactNeighborY="1"/>
      <dgm:spPr/>
    </dgm:pt>
  </dgm:ptLst>
  <dgm:cxnLst>
    <dgm:cxn modelId="{ADFDB180-FCE9-4E9D-8141-650596E29615}" srcId="{D2FB36F0-7264-4DFF-986D-F5783CA870C1}" destId="{483D893A-9414-4E43-9F23-D50A41FFBC47}" srcOrd="0" destOrd="0" parTransId="{CFDBE8E7-EABA-4D0B-AED1-E11388281187}" sibTransId="{03518440-6D49-4E50-9E7E-DA8719382494}"/>
    <dgm:cxn modelId="{00669D7D-1753-49AF-A665-337795762400}" type="presOf" srcId="{483D893A-9414-4E43-9F23-D50A41FFBC47}" destId="{A6DF46A7-D898-4150-B0F9-FC8442C9647E}" srcOrd="0" destOrd="0" presId="urn:microsoft.com/office/officeart/2005/8/layout/cycle4"/>
    <dgm:cxn modelId="{723EA7ED-CC5C-404D-8972-BE7832A95E37}" type="presOf" srcId="{483D893A-9414-4E43-9F23-D50A41FFBC47}" destId="{55877A69-2553-4FCA-ACC7-C559F2A7A870}" srcOrd="1" destOrd="0" presId="urn:microsoft.com/office/officeart/2005/8/layout/cycle4"/>
    <dgm:cxn modelId="{D135BA74-8476-472A-A382-A32D94289300}" srcId="{5415D91E-0042-483C-9343-A704FADA81E9}" destId="{7C037A7F-5EA1-4C31-B4E0-350AC8139036}" srcOrd="0" destOrd="0" parTransId="{7B133ADF-FC2D-4AC0-9C6A-2A7B8871BE45}" sibTransId="{08A1498E-A817-4105-8D91-00101AC7949D}"/>
    <dgm:cxn modelId="{27732247-40A8-45E9-99CB-9A72D8172365}" type="presOf" srcId="{7C037A7F-5EA1-4C31-B4E0-350AC8139036}" destId="{2FE47F43-58A3-40F7-869B-72B3064894C0}" srcOrd="0" destOrd="0" presId="urn:microsoft.com/office/officeart/2005/8/layout/cycle4"/>
    <dgm:cxn modelId="{3F844E4D-AB7E-4BAD-93DF-02836D3E3684}" srcId="{814FCFC8-4090-4A83-82C9-EE307B2ABAF4}" destId="{2FDEA90E-F026-4B48-BE4B-CFDFE1A7DA8A}" srcOrd="2" destOrd="0" parTransId="{F071BA8C-A9F4-43D5-9370-B726100F05FE}" sibTransId="{E1D32A45-C768-40B4-87F1-550B41C408C6}"/>
    <dgm:cxn modelId="{50EB2C67-B7DD-4565-83BE-D1F533D7FB08}" type="presOf" srcId="{F4D83CB2-0CD1-437C-9558-FC19E788CA92}" destId="{02983A09-95EF-4F2E-AA42-EDD3B79395DD}" srcOrd="0" destOrd="0" presId="urn:microsoft.com/office/officeart/2005/8/layout/cycle4"/>
    <dgm:cxn modelId="{D43ABBF9-EDAD-4E57-968C-0233E60299CE}" type="presOf" srcId="{1DDAECA7-FD02-461A-B96E-1B4CEEE89EBC}" destId="{29D9A517-3F02-4BC5-9114-A38081728E6E}" srcOrd="0" destOrd="0" presId="urn:microsoft.com/office/officeart/2005/8/layout/cycle4"/>
    <dgm:cxn modelId="{CBE1BF68-9E95-4321-AFC1-CDBC83D02C44}" type="presOf" srcId="{1DDAECA7-FD02-461A-B96E-1B4CEEE89EBC}" destId="{E136D86D-11CB-4DC0-8595-77D84CECE384}" srcOrd="1" destOrd="0" presId="urn:microsoft.com/office/officeart/2005/8/layout/cycle4"/>
    <dgm:cxn modelId="{C9245677-A3F9-40D5-A7B6-ADEC2B29CD48}" srcId="{2FDEA90E-F026-4B48-BE4B-CFDFE1A7DA8A}" destId="{D309B1A7-DCB4-4398-A996-871726741979}" srcOrd="0" destOrd="0" parTransId="{E91E3245-2F43-48AE-B5AF-2D3DBFDC9BD5}" sibTransId="{96BB5741-896E-43DF-B3B8-C2F46CEB4634}"/>
    <dgm:cxn modelId="{FD6A9A04-EE2A-48C5-B0CD-8186CB4B8A27}" type="presOf" srcId="{D309B1A7-DCB4-4398-A996-871726741979}" destId="{F4B4297F-E342-4DB3-9119-3D6D4C7EC885}" srcOrd="0" destOrd="0" presId="urn:microsoft.com/office/officeart/2005/8/layout/cycle4"/>
    <dgm:cxn modelId="{30158C73-D6E9-485A-BCC1-AE8AA9791111}" srcId="{F4D83CB2-0CD1-437C-9558-FC19E788CA92}" destId="{1DDAECA7-FD02-461A-B96E-1B4CEEE89EBC}" srcOrd="0" destOrd="0" parTransId="{6523CA20-3AE1-4D82-915A-9F6CC5865F47}" sibTransId="{0822B537-24CD-464E-99A4-8B08E47E22C7}"/>
    <dgm:cxn modelId="{3CB4983C-D1AC-424A-BB7B-EB376AB9CCB4}" srcId="{814FCFC8-4090-4A83-82C9-EE307B2ABAF4}" destId="{F4D83CB2-0CD1-437C-9558-FC19E788CA92}" srcOrd="3" destOrd="0" parTransId="{05D3706E-08D4-4178-99B4-49F9DC5E5E4D}" sibTransId="{78503CA4-BEE2-46BD-9F83-A532F87EC766}"/>
    <dgm:cxn modelId="{CEED1719-CFAD-4018-821C-4F37B6257732}" srcId="{814FCFC8-4090-4A83-82C9-EE307B2ABAF4}" destId="{D2FB36F0-7264-4DFF-986D-F5783CA870C1}" srcOrd="1" destOrd="0" parTransId="{A3FFC451-3011-4A8D-9DED-CC38275554EA}" sibTransId="{1AB41B18-CC47-4D93-9FF9-3149D3933FA1}"/>
    <dgm:cxn modelId="{416B5719-A57B-4AA9-9A28-AE31691FF439}" type="presOf" srcId="{7C037A7F-5EA1-4C31-B4E0-350AC8139036}" destId="{F4CFCA2C-6274-4374-A313-5060B632F49D}" srcOrd="1" destOrd="0" presId="urn:microsoft.com/office/officeart/2005/8/layout/cycle4"/>
    <dgm:cxn modelId="{95D237CC-89A7-4EF0-820F-37B79A1D49E7}" type="presOf" srcId="{D2FB36F0-7264-4DFF-986D-F5783CA870C1}" destId="{2930B37C-5113-4072-B14F-21855440EAEF}" srcOrd="0" destOrd="0" presId="urn:microsoft.com/office/officeart/2005/8/layout/cycle4"/>
    <dgm:cxn modelId="{86D1B4F9-32C8-4964-950D-B71AF3819FF3}" type="presOf" srcId="{5415D91E-0042-483C-9343-A704FADA81E9}" destId="{4227C1AC-3856-4EE4-9059-C0CC76AE314A}" srcOrd="0" destOrd="0" presId="urn:microsoft.com/office/officeart/2005/8/layout/cycle4"/>
    <dgm:cxn modelId="{0F0999B4-AD49-4953-AF1C-635A3CF768DD}" type="presOf" srcId="{814FCFC8-4090-4A83-82C9-EE307B2ABAF4}" destId="{F0B2279C-7028-4ECC-87D9-047E2E0183BD}" srcOrd="0" destOrd="0" presId="urn:microsoft.com/office/officeart/2005/8/layout/cycle4"/>
    <dgm:cxn modelId="{F959FCD9-0B1E-48B0-8A0E-60706F4A6E8B}" type="presOf" srcId="{D309B1A7-DCB4-4398-A996-871726741979}" destId="{1B346157-7A48-45E7-B392-6728B8EFB6A2}" srcOrd="1" destOrd="0" presId="urn:microsoft.com/office/officeart/2005/8/layout/cycle4"/>
    <dgm:cxn modelId="{807BE210-364F-45A2-B960-C51F160FEFEF}" srcId="{814FCFC8-4090-4A83-82C9-EE307B2ABAF4}" destId="{5415D91E-0042-483C-9343-A704FADA81E9}" srcOrd="0" destOrd="0" parTransId="{3F43BBD7-3210-4D7C-93DA-EA68769DAC99}" sibTransId="{456582E2-E442-4AC3-AD29-FCEA8D3A4779}"/>
    <dgm:cxn modelId="{6788B947-7003-4237-BE8E-B2E214CC8C0F}" type="presOf" srcId="{2FDEA90E-F026-4B48-BE4B-CFDFE1A7DA8A}" destId="{2C5FFF64-ADB9-4473-AC7E-B4830944140E}" srcOrd="0" destOrd="0" presId="urn:microsoft.com/office/officeart/2005/8/layout/cycle4"/>
    <dgm:cxn modelId="{299453A3-8FC8-409C-B398-7A8B74B425C0}" type="presParOf" srcId="{F0B2279C-7028-4ECC-87D9-047E2E0183BD}" destId="{4BAC0A96-5D4A-48E6-A56D-AA0B18959B39}" srcOrd="0" destOrd="0" presId="urn:microsoft.com/office/officeart/2005/8/layout/cycle4"/>
    <dgm:cxn modelId="{3C5F8D5C-644F-4E0A-863D-9A7A270A811C}" type="presParOf" srcId="{4BAC0A96-5D4A-48E6-A56D-AA0B18959B39}" destId="{17033161-D09A-4BE0-83A3-39DD836AFE84}" srcOrd="0" destOrd="0" presId="urn:microsoft.com/office/officeart/2005/8/layout/cycle4"/>
    <dgm:cxn modelId="{9AD6D874-5CCC-491B-9510-6A62E375A09A}" type="presParOf" srcId="{17033161-D09A-4BE0-83A3-39DD836AFE84}" destId="{2FE47F43-58A3-40F7-869B-72B3064894C0}" srcOrd="0" destOrd="0" presId="urn:microsoft.com/office/officeart/2005/8/layout/cycle4"/>
    <dgm:cxn modelId="{F15CCA19-8A96-452F-93B5-21B02E97D7E0}" type="presParOf" srcId="{17033161-D09A-4BE0-83A3-39DD836AFE84}" destId="{F4CFCA2C-6274-4374-A313-5060B632F49D}" srcOrd="1" destOrd="0" presId="urn:microsoft.com/office/officeart/2005/8/layout/cycle4"/>
    <dgm:cxn modelId="{47AC335A-3A79-4ED8-8B8A-71E58E4CFED8}" type="presParOf" srcId="{4BAC0A96-5D4A-48E6-A56D-AA0B18959B39}" destId="{31EB3452-7459-425D-B14D-3B114C4826DB}" srcOrd="1" destOrd="0" presId="urn:microsoft.com/office/officeart/2005/8/layout/cycle4"/>
    <dgm:cxn modelId="{2C8BBA12-C534-4D40-82F7-832076EE8D79}" type="presParOf" srcId="{31EB3452-7459-425D-B14D-3B114C4826DB}" destId="{A6DF46A7-D898-4150-B0F9-FC8442C9647E}" srcOrd="0" destOrd="0" presId="urn:microsoft.com/office/officeart/2005/8/layout/cycle4"/>
    <dgm:cxn modelId="{553AD2B6-73DA-455F-A0B8-F0FA569532A3}" type="presParOf" srcId="{31EB3452-7459-425D-B14D-3B114C4826DB}" destId="{55877A69-2553-4FCA-ACC7-C559F2A7A870}" srcOrd="1" destOrd="0" presId="urn:microsoft.com/office/officeart/2005/8/layout/cycle4"/>
    <dgm:cxn modelId="{8E72C359-F150-4D08-A5E7-29CCA2391B45}" type="presParOf" srcId="{4BAC0A96-5D4A-48E6-A56D-AA0B18959B39}" destId="{7821D876-BF57-4329-BA4D-C47928FB23A3}" srcOrd="2" destOrd="0" presId="urn:microsoft.com/office/officeart/2005/8/layout/cycle4"/>
    <dgm:cxn modelId="{FA645C99-D8DD-45AF-869F-86769C9EE67C}" type="presParOf" srcId="{7821D876-BF57-4329-BA4D-C47928FB23A3}" destId="{F4B4297F-E342-4DB3-9119-3D6D4C7EC885}" srcOrd="0" destOrd="0" presId="urn:microsoft.com/office/officeart/2005/8/layout/cycle4"/>
    <dgm:cxn modelId="{1458654A-1711-45B8-B6D7-F34BCB143428}" type="presParOf" srcId="{7821D876-BF57-4329-BA4D-C47928FB23A3}" destId="{1B346157-7A48-45E7-B392-6728B8EFB6A2}" srcOrd="1" destOrd="0" presId="urn:microsoft.com/office/officeart/2005/8/layout/cycle4"/>
    <dgm:cxn modelId="{9413F0A2-CEA4-4DE3-A1ED-83F0518DD077}" type="presParOf" srcId="{4BAC0A96-5D4A-48E6-A56D-AA0B18959B39}" destId="{14003066-80D4-4BB1-A04F-9460DBDB71A0}" srcOrd="3" destOrd="0" presId="urn:microsoft.com/office/officeart/2005/8/layout/cycle4"/>
    <dgm:cxn modelId="{24E52D1E-C6F6-4BF8-8B41-1A1A949605F4}" type="presParOf" srcId="{14003066-80D4-4BB1-A04F-9460DBDB71A0}" destId="{29D9A517-3F02-4BC5-9114-A38081728E6E}" srcOrd="0" destOrd="0" presId="urn:microsoft.com/office/officeart/2005/8/layout/cycle4"/>
    <dgm:cxn modelId="{8F07AE58-A1D8-4BE4-BB69-E3C19EF0A4AF}" type="presParOf" srcId="{14003066-80D4-4BB1-A04F-9460DBDB71A0}" destId="{E136D86D-11CB-4DC0-8595-77D84CECE384}" srcOrd="1" destOrd="0" presId="urn:microsoft.com/office/officeart/2005/8/layout/cycle4"/>
    <dgm:cxn modelId="{463CA591-1B62-45D9-898A-6C52B866DF75}" type="presParOf" srcId="{4BAC0A96-5D4A-48E6-A56D-AA0B18959B39}" destId="{B618B882-4584-4EB6-90BF-94F28CD09693}" srcOrd="4" destOrd="0" presId="urn:microsoft.com/office/officeart/2005/8/layout/cycle4"/>
    <dgm:cxn modelId="{D9564355-F990-4CB0-B627-C7C98C4D58DD}" type="presParOf" srcId="{F0B2279C-7028-4ECC-87D9-047E2E0183BD}" destId="{B5AAD554-F80F-469E-83BC-33E1F19EBFEA}" srcOrd="1" destOrd="0" presId="urn:microsoft.com/office/officeart/2005/8/layout/cycle4"/>
    <dgm:cxn modelId="{00D009C9-5834-4251-A037-27F20B406288}" type="presParOf" srcId="{B5AAD554-F80F-469E-83BC-33E1F19EBFEA}" destId="{4227C1AC-3856-4EE4-9059-C0CC76AE314A}" srcOrd="0" destOrd="0" presId="urn:microsoft.com/office/officeart/2005/8/layout/cycle4"/>
    <dgm:cxn modelId="{31A71336-0800-43D7-8931-61B23EAAD74F}" type="presParOf" srcId="{B5AAD554-F80F-469E-83BC-33E1F19EBFEA}" destId="{2930B37C-5113-4072-B14F-21855440EAEF}" srcOrd="1" destOrd="0" presId="urn:microsoft.com/office/officeart/2005/8/layout/cycle4"/>
    <dgm:cxn modelId="{6995E973-3DF9-496F-BA77-649A04E5D9BF}" type="presParOf" srcId="{B5AAD554-F80F-469E-83BC-33E1F19EBFEA}" destId="{2C5FFF64-ADB9-4473-AC7E-B4830944140E}" srcOrd="2" destOrd="0" presId="urn:microsoft.com/office/officeart/2005/8/layout/cycle4"/>
    <dgm:cxn modelId="{512F095F-FF53-4393-A032-32C19EF3E45C}" type="presParOf" srcId="{B5AAD554-F80F-469E-83BC-33E1F19EBFEA}" destId="{02983A09-95EF-4F2E-AA42-EDD3B79395DD}" srcOrd="3" destOrd="0" presId="urn:microsoft.com/office/officeart/2005/8/layout/cycle4"/>
    <dgm:cxn modelId="{00F8592A-C933-411E-8765-62A83C40E434}" type="presParOf" srcId="{B5AAD554-F80F-469E-83BC-33E1F19EBFEA}" destId="{AA9AD1DE-AF7B-4202-B538-85AD16464087}" srcOrd="4" destOrd="0" presId="urn:microsoft.com/office/officeart/2005/8/layout/cycle4"/>
    <dgm:cxn modelId="{962E77F5-581D-4E4D-B3EA-06724343AE96}" type="presParOf" srcId="{F0B2279C-7028-4ECC-87D9-047E2E0183BD}" destId="{0D468575-FA2F-4966-9C21-4C1454465656}" srcOrd="2" destOrd="0" presId="urn:microsoft.com/office/officeart/2005/8/layout/cycle4"/>
    <dgm:cxn modelId="{A80867FE-B816-49F1-8172-78642BE656C9}" type="presParOf" srcId="{F0B2279C-7028-4ECC-87D9-047E2E0183BD}" destId="{FDBF089C-FD4C-4C3F-92C1-F0C55FC5AD1A}"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14FCFC8-4090-4A83-82C9-EE307B2ABAF4}" type="doc">
      <dgm:prSet loTypeId="urn:microsoft.com/office/officeart/2005/8/layout/cycle4" loCatId="matrix" qsTypeId="urn:microsoft.com/office/officeart/2005/8/quickstyle/simple1" qsCatId="simple" csTypeId="urn:microsoft.com/office/officeart/2005/8/colors/accent1_2" csCatId="accent1" phldr="1"/>
      <dgm:spPr/>
      <dgm:t>
        <a:bodyPr/>
        <a:lstStyle/>
        <a:p>
          <a:pPr rtl="1"/>
          <a:endParaRPr lang="fa-IR"/>
        </a:p>
      </dgm:t>
    </dgm:pt>
    <dgm:pt modelId="{5415D91E-0042-483C-9343-A704FADA81E9}">
      <dgm:prSet phldrT="[Text]" custT="1"/>
      <dgm:spPr>
        <a:solidFill>
          <a:srgbClr val="FFC000"/>
        </a:solidFill>
      </dgm:spPr>
      <dgm:t>
        <a:bodyPr/>
        <a:lstStyle/>
        <a:p>
          <a:pPr rtl="1"/>
          <a:r>
            <a:rPr lang="fa-IR" sz="2800" b="1" i="1" dirty="0" smtClean="0">
              <a:solidFill>
                <a:schemeClr val="tx1"/>
              </a:solidFill>
            </a:rPr>
            <a:t>رشد پویا</a:t>
          </a:r>
          <a:endParaRPr lang="fa-IR" sz="2800" b="1" i="1" dirty="0">
            <a:solidFill>
              <a:schemeClr val="tx1"/>
            </a:solidFill>
          </a:endParaRPr>
        </a:p>
      </dgm:t>
    </dgm:pt>
    <dgm:pt modelId="{3F43BBD7-3210-4D7C-93DA-EA68769DAC99}" type="parTrans" cxnId="{807BE210-364F-45A2-B960-C51F160FEFEF}">
      <dgm:prSet/>
      <dgm:spPr/>
      <dgm:t>
        <a:bodyPr/>
        <a:lstStyle/>
        <a:p>
          <a:pPr rtl="1"/>
          <a:endParaRPr lang="fa-IR"/>
        </a:p>
      </dgm:t>
    </dgm:pt>
    <dgm:pt modelId="{456582E2-E442-4AC3-AD29-FCEA8D3A4779}" type="sibTrans" cxnId="{807BE210-364F-45A2-B960-C51F160FEFEF}">
      <dgm:prSet/>
      <dgm:spPr/>
      <dgm:t>
        <a:bodyPr/>
        <a:lstStyle/>
        <a:p>
          <a:pPr rtl="1"/>
          <a:endParaRPr lang="fa-IR"/>
        </a:p>
      </dgm:t>
    </dgm:pt>
    <dgm:pt modelId="{7C037A7F-5EA1-4C31-B4E0-350AC8139036}">
      <dgm:prSet phldrT="[Text]"/>
      <dgm:spPr/>
      <dgm:t>
        <a:bodyPr/>
        <a:lstStyle/>
        <a:p>
          <a:pPr rtl="1"/>
          <a:r>
            <a:rPr lang="fa-IR" dirty="0" smtClean="0">
              <a:solidFill>
                <a:srgbClr val="FF0000"/>
              </a:solidFill>
            </a:rPr>
            <a:t>د </a:t>
          </a:r>
          <a:endParaRPr lang="fa-IR" dirty="0">
            <a:solidFill>
              <a:srgbClr val="FF0000"/>
            </a:solidFill>
          </a:endParaRPr>
        </a:p>
      </dgm:t>
    </dgm:pt>
    <dgm:pt modelId="{7B133ADF-FC2D-4AC0-9C6A-2A7B8871BE45}" type="parTrans" cxnId="{D135BA74-8476-472A-A382-A32D94289300}">
      <dgm:prSet/>
      <dgm:spPr/>
      <dgm:t>
        <a:bodyPr/>
        <a:lstStyle/>
        <a:p>
          <a:pPr rtl="1"/>
          <a:endParaRPr lang="fa-IR"/>
        </a:p>
      </dgm:t>
    </dgm:pt>
    <dgm:pt modelId="{08A1498E-A817-4105-8D91-00101AC7949D}" type="sibTrans" cxnId="{D135BA74-8476-472A-A382-A32D94289300}">
      <dgm:prSet/>
      <dgm:spPr/>
      <dgm:t>
        <a:bodyPr/>
        <a:lstStyle/>
        <a:p>
          <a:pPr rtl="1"/>
          <a:endParaRPr lang="fa-IR"/>
        </a:p>
      </dgm:t>
    </dgm:pt>
    <dgm:pt modelId="{D2FB36F0-7264-4DFF-986D-F5783CA870C1}">
      <dgm:prSet phldrT="[Text]" custT="1"/>
      <dgm:spPr>
        <a:solidFill>
          <a:srgbClr val="0070C0"/>
        </a:solidFill>
      </dgm:spPr>
      <dgm:t>
        <a:bodyPr/>
        <a:lstStyle/>
        <a:p>
          <a:pPr rtl="1"/>
          <a:r>
            <a:rPr lang="fa-IR" sz="2400" b="1" i="1" dirty="0" smtClean="0">
              <a:solidFill>
                <a:schemeClr val="tx1"/>
              </a:solidFill>
            </a:rPr>
            <a:t>خرید شرکت</a:t>
          </a:r>
        </a:p>
        <a:p>
          <a:pPr rtl="1"/>
          <a:r>
            <a:rPr lang="fa-IR" sz="2400" b="1" i="1" dirty="0" smtClean="0">
              <a:solidFill>
                <a:schemeClr val="tx1"/>
              </a:solidFill>
            </a:rPr>
            <a:t> دیگر</a:t>
          </a:r>
        </a:p>
        <a:p>
          <a:pPr rtl="1"/>
          <a:endParaRPr lang="fa-IR" sz="1600" dirty="0"/>
        </a:p>
      </dgm:t>
    </dgm:pt>
    <dgm:pt modelId="{A3FFC451-3011-4A8D-9DED-CC38275554EA}" type="parTrans" cxnId="{CEED1719-CFAD-4018-821C-4F37B6257732}">
      <dgm:prSet/>
      <dgm:spPr/>
      <dgm:t>
        <a:bodyPr/>
        <a:lstStyle/>
        <a:p>
          <a:pPr rtl="1"/>
          <a:endParaRPr lang="fa-IR"/>
        </a:p>
      </dgm:t>
    </dgm:pt>
    <dgm:pt modelId="{1AB41B18-CC47-4D93-9FF9-3149D3933FA1}" type="sibTrans" cxnId="{CEED1719-CFAD-4018-821C-4F37B6257732}">
      <dgm:prSet/>
      <dgm:spPr/>
      <dgm:t>
        <a:bodyPr/>
        <a:lstStyle/>
        <a:p>
          <a:pPr rtl="1"/>
          <a:endParaRPr lang="fa-IR"/>
        </a:p>
      </dgm:t>
    </dgm:pt>
    <dgm:pt modelId="{483D893A-9414-4E43-9F23-D50A41FFBC47}">
      <dgm:prSet phldrT="[Text]"/>
      <dgm:spPr/>
      <dgm:t>
        <a:bodyPr/>
        <a:lstStyle/>
        <a:p>
          <a:pPr rtl="1"/>
          <a:r>
            <a:rPr lang="fa-IR" dirty="0" smtClean="0">
              <a:solidFill>
                <a:srgbClr val="FF0000"/>
              </a:solidFill>
            </a:rPr>
            <a:t>الف</a:t>
          </a:r>
          <a:endParaRPr lang="fa-IR" dirty="0">
            <a:solidFill>
              <a:srgbClr val="FF0000"/>
            </a:solidFill>
          </a:endParaRPr>
        </a:p>
      </dgm:t>
    </dgm:pt>
    <dgm:pt modelId="{CFDBE8E7-EABA-4D0B-AED1-E11388281187}" type="parTrans" cxnId="{ADFDB180-FCE9-4E9D-8141-650596E29615}">
      <dgm:prSet/>
      <dgm:spPr/>
      <dgm:t>
        <a:bodyPr/>
        <a:lstStyle/>
        <a:p>
          <a:pPr rtl="1"/>
          <a:endParaRPr lang="fa-IR"/>
        </a:p>
      </dgm:t>
    </dgm:pt>
    <dgm:pt modelId="{03518440-6D49-4E50-9E7E-DA8719382494}" type="sibTrans" cxnId="{ADFDB180-FCE9-4E9D-8141-650596E29615}">
      <dgm:prSet/>
      <dgm:spPr/>
      <dgm:t>
        <a:bodyPr/>
        <a:lstStyle/>
        <a:p>
          <a:pPr rtl="1"/>
          <a:endParaRPr lang="fa-IR"/>
        </a:p>
      </dgm:t>
    </dgm:pt>
    <dgm:pt modelId="{2FDEA90E-F026-4B48-BE4B-CFDFE1A7DA8A}">
      <dgm:prSet phldrT="[Text]" custT="1"/>
      <dgm:spPr>
        <a:solidFill>
          <a:srgbClr val="00B0F0"/>
        </a:solidFill>
      </dgm:spPr>
      <dgm:t>
        <a:bodyPr/>
        <a:lstStyle/>
        <a:p>
          <a:pPr rtl="1"/>
          <a:endParaRPr lang="fa-IR" sz="2000" b="1" i="1" dirty="0" smtClean="0">
            <a:solidFill>
              <a:schemeClr val="tx1"/>
            </a:solidFill>
          </a:endParaRPr>
        </a:p>
        <a:p>
          <a:pPr rtl="1"/>
          <a:r>
            <a:rPr lang="fa-IR" sz="2000" b="1" i="1" dirty="0" smtClean="0">
              <a:solidFill>
                <a:schemeClr val="tx1"/>
              </a:solidFill>
            </a:rPr>
            <a:t>سرمایه گذاری </a:t>
          </a:r>
        </a:p>
        <a:p>
          <a:pPr rtl="1"/>
          <a:r>
            <a:rPr lang="fa-IR" sz="2000" b="1" i="1" dirty="0" smtClean="0">
              <a:solidFill>
                <a:schemeClr val="tx1"/>
              </a:solidFill>
            </a:rPr>
            <a:t>مشترک</a:t>
          </a:r>
          <a:endParaRPr lang="fa-IR" sz="2000" b="1" i="1" dirty="0">
            <a:solidFill>
              <a:schemeClr val="tx1"/>
            </a:solidFill>
          </a:endParaRPr>
        </a:p>
      </dgm:t>
    </dgm:pt>
    <dgm:pt modelId="{F071BA8C-A9F4-43D5-9370-B726100F05FE}" type="parTrans" cxnId="{3F844E4D-AB7E-4BAD-93DF-02836D3E3684}">
      <dgm:prSet/>
      <dgm:spPr/>
      <dgm:t>
        <a:bodyPr/>
        <a:lstStyle/>
        <a:p>
          <a:pPr rtl="1"/>
          <a:endParaRPr lang="fa-IR"/>
        </a:p>
      </dgm:t>
    </dgm:pt>
    <dgm:pt modelId="{E1D32A45-C768-40B4-87F1-550B41C408C6}" type="sibTrans" cxnId="{3F844E4D-AB7E-4BAD-93DF-02836D3E3684}">
      <dgm:prSet/>
      <dgm:spPr/>
      <dgm:t>
        <a:bodyPr/>
        <a:lstStyle/>
        <a:p>
          <a:pPr rtl="1"/>
          <a:endParaRPr lang="fa-IR"/>
        </a:p>
      </dgm:t>
    </dgm:pt>
    <dgm:pt modelId="{D309B1A7-DCB4-4398-A996-871726741979}">
      <dgm:prSet phldrT="[Text]"/>
      <dgm:spPr/>
      <dgm:t>
        <a:bodyPr/>
        <a:lstStyle/>
        <a:p>
          <a:pPr rtl="1"/>
          <a:r>
            <a:rPr lang="fa-IR" dirty="0" smtClean="0">
              <a:solidFill>
                <a:srgbClr val="FF0000"/>
              </a:solidFill>
            </a:rPr>
            <a:t>ب</a:t>
          </a:r>
          <a:endParaRPr lang="fa-IR" dirty="0">
            <a:solidFill>
              <a:srgbClr val="FF0000"/>
            </a:solidFill>
          </a:endParaRPr>
        </a:p>
      </dgm:t>
    </dgm:pt>
    <dgm:pt modelId="{E91E3245-2F43-48AE-B5AF-2D3DBFDC9BD5}" type="parTrans" cxnId="{C9245677-A3F9-40D5-A7B6-ADEC2B29CD48}">
      <dgm:prSet/>
      <dgm:spPr/>
      <dgm:t>
        <a:bodyPr/>
        <a:lstStyle/>
        <a:p>
          <a:pPr rtl="1"/>
          <a:endParaRPr lang="fa-IR"/>
        </a:p>
      </dgm:t>
    </dgm:pt>
    <dgm:pt modelId="{96BB5741-896E-43DF-B3B8-C2F46CEB4634}" type="sibTrans" cxnId="{C9245677-A3F9-40D5-A7B6-ADEC2B29CD48}">
      <dgm:prSet/>
      <dgm:spPr/>
      <dgm:t>
        <a:bodyPr/>
        <a:lstStyle/>
        <a:p>
          <a:pPr rtl="1"/>
          <a:endParaRPr lang="fa-IR"/>
        </a:p>
      </dgm:t>
    </dgm:pt>
    <dgm:pt modelId="{F4D83CB2-0CD1-437C-9558-FC19E788CA92}">
      <dgm:prSet phldrT="[Text]" custT="1"/>
      <dgm:spPr>
        <a:solidFill>
          <a:schemeClr val="accent2">
            <a:lumMod val="60000"/>
            <a:lumOff val="40000"/>
          </a:schemeClr>
        </a:solidFill>
      </dgm:spPr>
      <dgm:t>
        <a:bodyPr/>
        <a:lstStyle/>
        <a:p>
          <a:pPr rtl="1"/>
          <a:r>
            <a:rPr lang="fa-IR" sz="2800" b="1" i="1" dirty="0" smtClean="0">
              <a:solidFill>
                <a:schemeClr val="tx1"/>
              </a:solidFill>
            </a:rPr>
            <a:t>فرنچایزینگ</a:t>
          </a:r>
          <a:endParaRPr lang="fa-IR" sz="2800" b="1" i="1" dirty="0">
            <a:solidFill>
              <a:schemeClr val="tx1"/>
            </a:solidFill>
          </a:endParaRPr>
        </a:p>
      </dgm:t>
    </dgm:pt>
    <dgm:pt modelId="{05D3706E-08D4-4178-99B4-49F9DC5E5E4D}" type="parTrans" cxnId="{3CB4983C-D1AC-424A-BB7B-EB376AB9CCB4}">
      <dgm:prSet/>
      <dgm:spPr/>
      <dgm:t>
        <a:bodyPr/>
        <a:lstStyle/>
        <a:p>
          <a:pPr rtl="1"/>
          <a:endParaRPr lang="fa-IR"/>
        </a:p>
      </dgm:t>
    </dgm:pt>
    <dgm:pt modelId="{78503CA4-BEE2-46BD-9F83-A532F87EC766}" type="sibTrans" cxnId="{3CB4983C-D1AC-424A-BB7B-EB376AB9CCB4}">
      <dgm:prSet/>
      <dgm:spPr/>
      <dgm:t>
        <a:bodyPr/>
        <a:lstStyle/>
        <a:p>
          <a:pPr rtl="1"/>
          <a:endParaRPr lang="fa-IR"/>
        </a:p>
      </dgm:t>
    </dgm:pt>
    <dgm:pt modelId="{1DDAECA7-FD02-461A-B96E-1B4CEEE89EBC}">
      <dgm:prSet phldrT="[Text]"/>
      <dgm:spPr/>
      <dgm:t>
        <a:bodyPr/>
        <a:lstStyle/>
        <a:p>
          <a:pPr rtl="1"/>
          <a:r>
            <a:rPr lang="fa-IR" dirty="0" smtClean="0">
              <a:solidFill>
                <a:srgbClr val="FF0000"/>
              </a:solidFill>
            </a:rPr>
            <a:t>ج</a:t>
          </a:r>
          <a:endParaRPr lang="fa-IR" dirty="0">
            <a:solidFill>
              <a:srgbClr val="FF0000"/>
            </a:solidFill>
          </a:endParaRPr>
        </a:p>
      </dgm:t>
    </dgm:pt>
    <dgm:pt modelId="{6523CA20-3AE1-4D82-915A-9F6CC5865F47}" type="parTrans" cxnId="{30158C73-D6E9-485A-BCC1-AE8AA9791111}">
      <dgm:prSet/>
      <dgm:spPr/>
      <dgm:t>
        <a:bodyPr/>
        <a:lstStyle/>
        <a:p>
          <a:pPr rtl="1"/>
          <a:endParaRPr lang="fa-IR"/>
        </a:p>
      </dgm:t>
    </dgm:pt>
    <dgm:pt modelId="{0822B537-24CD-464E-99A4-8B08E47E22C7}" type="sibTrans" cxnId="{30158C73-D6E9-485A-BCC1-AE8AA9791111}">
      <dgm:prSet/>
      <dgm:spPr/>
      <dgm:t>
        <a:bodyPr/>
        <a:lstStyle/>
        <a:p>
          <a:pPr rtl="1"/>
          <a:endParaRPr lang="fa-IR"/>
        </a:p>
      </dgm:t>
    </dgm:pt>
    <dgm:pt modelId="{F0B2279C-7028-4ECC-87D9-047E2E0183BD}" type="pres">
      <dgm:prSet presAssocID="{814FCFC8-4090-4A83-82C9-EE307B2ABAF4}" presName="cycleMatrixDiagram" presStyleCnt="0">
        <dgm:presLayoutVars>
          <dgm:chMax val="1"/>
          <dgm:dir/>
          <dgm:animLvl val="lvl"/>
          <dgm:resizeHandles val="exact"/>
        </dgm:presLayoutVars>
      </dgm:prSet>
      <dgm:spPr/>
    </dgm:pt>
    <dgm:pt modelId="{4BAC0A96-5D4A-48E6-A56D-AA0B18959B39}" type="pres">
      <dgm:prSet presAssocID="{814FCFC8-4090-4A83-82C9-EE307B2ABAF4}" presName="children" presStyleCnt="0"/>
      <dgm:spPr/>
    </dgm:pt>
    <dgm:pt modelId="{17033161-D09A-4BE0-83A3-39DD836AFE84}" type="pres">
      <dgm:prSet presAssocID="{814FCFC8-4090-4A83-82C9-EE307B2ABAF4}" presName="child1group" presStyleCnt="0"/>
      <dgm:spPr/>
    </dgm:pt>
    <dgm:pt modelId="{2FE47F43-58A3-40F7-869B-72B3064894C0}" type="pres">
      <dgm:prSet presAssocID="{814FCFC8-4090-4A83-82C9-EE307B2ABAF4}" presName="child1" presStyleLbl="bgAcc1" presStyleIdx="0" presStyleCnt="4" custLinFactNeighborX="-22806" custLinFactNeighborY="-2608"/>
      <dgm:spPr/>
    </dgm:pt>
    <dgm:pt modelId="{F4CFCA2C-6274-4374-A313-5060B632F49D}" type="pres">
      <dgm:prSet presAssocID="{814FCFC8-4090-4A83-82C9-EE307B2ABAF4}" presName="child1Text" presStyleLbl="bgAcc1" presStyleIdx="0" presStyleCnt="4">
        <dgm:presLayoutVars>
          <dgm:bulletEnabled val="1"/>
        </dgm:presLayoutVars>
      </dgm:prSet>
      <dgm:spPr/>
    </dgm:pt>
    <dgm:pt modelId="{31EB3452-7459-425D-B14D-3B114C4826DB}" type="pres">
      <dgm:prSet presAssocID="{814FCFC8-4090-4A83-82C9-EE307B2ABAF4}" presName="child2group" presStyleCnt="0"/>
      <dgm:spPr/>
    </dgm:pt>
    <dgm:pt modelId="{A6DF46A7-D898-4150-B0F9-FC8442C9647E}" type="pres">
      <dgm:prSet presAssocID="{814FCFC8-4090-4A83-82C9-EE307B2ABAF4}" presName="child2" presStyleLbl="bgAcc1" presStyleIdx="1" presStyleCnt="4" custLinFactNeighborX="29563"/>
      <dgm:spPr/>
    </dgm:pt>
    <dgm:pt modelId="{55877A69-2553-4FCA-ACC7-C559F2A7A870}" type="pres">
      <dgm:prSet presAssocID="{814FCFC8-4090-4A83-82C9-EE307B2ABAF4}" presName="child2Text" presStyleLbl="bgAcc1" presStyleIdx="1" presStyleCnt="4">
        <dgm:presLayoutVars>
          <dgm:bulletEnabled val="1"/>
        </dgm:presLayoutVars>
      </dgm:prSet>
      <dgm:spPr/>
    </dgm:pt>
    <dgm:pt modelId="{7821D876-BF57-4329-BA4D-C47928FB23A3}" type="pres">
      <dgm:prSet presAssocID="{814FCFC8-4090-4A83-82C9-EE307B2ABAF4}" presName="child3group" presStyleCnt="0"/>
      <dgm:spPr/>
    </dgm:pt>
    <dgm:pt modelId="{F4B4297F-E342-4DB3-9119-3D6D4C7EC885}" type="pres">
      <dgm:prSet presAssocID="{814FCFC8-4090-4A83-82C9-EE307B2ABAF4}" presName="child3" presStyleLbl="bgAcc1" presStyleIdx="2" presStyleCnt="4" custLinFactNeighborX="19459" custLinFactNeighborY="-6623"/>
      <dgm:spPr/>
    </dgm:pt>
    <dgm:pt modelId="{1B346157-7A48-45E7-B392-6728B8EFB6A2}" type="pres">
      <dgm:prSet presAssocID="{814FCFC8-4090-4A83-82C9-EE307B2ABAF4}" presName="child3Text" presStyleLbl="bgAcc1" presStyleIdx="2" presStyleCnt="4">
        <dgm:presLayoutVars>
          <dgm:bulletEnabled val="1"/>
        </dgm:presLayoutVars>
      </dgm:prSet>
      <dgm:spPr/>
    </dgm:pt>
    <dgm:pt modelId="{14003066-80D4-4BB1-A04F-9460DBDB71A0}" type="pres">
      <dgm:prSet presAssocID="{814FCFC8-4090-4A83-82C9-EE307B2ABAF4}" presName="child4group" presStyleCnt="0"/>
      <dgm:spPr/>
    </dgm:pt>
    <dgm:pt modelId="{29D9A517-3F02-4BC5-9114-A38081728E6E}" type="pres">
      <dgm:prSet presAssocID="{814FCFC8-4090-4A83-82C9-EE307B2ABAF4}" presName="child4" presStyleLbl="bgAcc1" presStyleIdx="3" presStyleCnt="4" custLinFactNeighborX="-32097" custLinFactNeighborY="6520"/>
      <dgm:spPr/>
    </dgm:pt>
    <dgm:pt modelId="{E136D86D-11CB-4DC0-8595-77D84CECE384}" type="pres">
      <dgm:prSet presAssocID="{814FCFC8-4090-4A83-82C9-EE307B2ABAF4}" presName="child4Text" presStyleLbl="bgAcc1" presStyleIdx="3" presStyleCnt="4">
        <dgm:presLayoutVars>
          <dgm:bulletEnabled val="1"/>
        </dgm:presLayoutVars>
      </dgm:prSet>
      <dgm:spPr/>
    </dgm:pt>
    <dgm:pt modelId="{B618B882-4584-4EB6-90BF-94F28CD09693}" type="pres">
      <dgm:prSet presAssocID="{814FCFC8-4090-4A83-82C9-EE307B2ABAF4}" presName="childPlaceholder" presStyleCnt="0"/>
      <dgm:spPr/>
    </dgm:pt>
    <dgm:pt modelId="{B5AAD554-F80F-469E-83BC-33E1F19EBFEA}" type="pres">
      <dgm:prSet presAssocID="{814FCFC8-4090-4A83-82C9-EE307B2ABAF4}" presName="circle" presStyleCnt="0"/>
      <dgm:spPr/>
    </dgm:pt>
    <dgm:pt modelId="{4227C1AC-3856-4EE4-9059-C0CC76AE314A}" type="pres">
      <dgm:prSet presAssocID="{814FCFC8-4090-4A83-82C9-EE307B2ABAF4}" presName="quadrant1" presStyleLbl="node1" presStyleIdx="0" presStyleCnt="4" custScaleX="206710" custLinFactNeighborX="-51431" custLinFactNeighborY="173">
        <dgm:presLayoutVars>
          <dgm:chMax val="1"/>
          <dgm:bulletEnabled val="1"/>
        </dgm:presLayoutVars>
      </dgm:prSet>
      <dgm:spPr/>
    </dgm:pt>
    <dgm:pt modelId="{2930B37C-5113-4072-B14F-21855440EAEF}" type="pres">
      <dgm:prSet presAssocID="{814FCFC8-4090-4A83-82C9-EE307B2ABAF4}" presName="quadrant2" presStyleLbl="node1" presStyleIdx="1" presStyleCnt="4" custScaleX="201901" custLinFactNeighborX="50177" custLinFactNeighborY="173">
        <dgm:presLayoutVars>
          <dgm:chMax val="1"/>
          <dgm:bulletEnabled val="1"/>
        </dgm:presLayoutVars>
      </dgm:prSet>
      <dgm:spPr/>
    </dgm:pt>
    <dgm:pt modelId="{2C5FFF64-ADB9-4473-AC7E-B4830944140E}" type="pres">
      <dgm:prSet presAssocID="{814FCFC8-4090-4A83-82C9-EE307B2ABAF4}" presName="quadrant3" presStyleLbl="node1" presStyleIdx="2" presStyleCnt="4" custScaleX="203748" custLinFactNeighborX="50176" custLinFactNeighborY="785">
        <dgm:presLayoutVars>
          <dgm:chMax val="1"/>
          <dgm:bulletEnabled val="1"/>
        </dgm:presLayoutVars>
      </dgm:prSet>
      <dgm:spPr/>
    </dgm:pt>
    <dgm:pt modelId="{02983A09-95EF-4F2E-AA42-EDD3B79395DD}" type="pres">
      <dgm:prSet presAssocID="{814FCFC8-4090-4A83-82C9-EE307B2ABAF4}" presName="quadrant4" presStyleLbl="node1" presStyleIdx="3" presStyleCnt="4" custScaleX="205868" custLinFactNeighborX="-51074" custLinFactNeighborY="-964">
        <dgm:presLayoutVars>
          <dgm:chMax val="1"/>
          <dgm:bulletEnabled val="1"/>
        </dgm:presLayoutVars>
      </dgm:prSet>
      <dgm:spPr/>
    </dgm:pt>
    <dgm:pt modelId="{AA9AD1DE-AF7B-4202-B538-85AD16464087}" type="pres">
      <dgm:prSet presAssocID="{814FCFC8-4090-4A83-82C9-EE307B2ABAF4}" presName="quadrantPlaceholder" presStyleCnt="0"/>
      <dgm:spPr/>
    </dgm:pt>
    <dgm:pt modelId="{0D468575-FA2F-4966-9C21-4C1454465656}" type="pres">
      <dgm:prSet presAssocID="{814FCFC8-4090-4A83-82C9-EE307B2ABAF4}" presName="center1" presStyleLbl="fgShp" presStyleIdx="0" presStyleCnt="2" custAng="16200000" custFlipVert="1" custScaleX="194438" custScaleY="277440" custLinFactNeighborX="2791" custLinFactNeighborY="35308"/>
      <dgm:spPr/>
    </dgm:pt>
    <dgm:pt modelId="{FDBF089C-FD4C-4C3F-92C1-F0C55FC5AD1A}" type="pres">
      <dgm:prSet presAssocID="{814FCFC8-4090-4A83-82C9-EE307B2ABAF4}" presName="center2" presStyleLbl="fgShp" presStyleIdx="1" presStyleCnt="2" custAng="16200000" custFlipVert="1" custFlipHor="0" custScaleX="200115" custScaleY="261801" custLinFactNeighborX="25120" custLinFactNeighborY="1"/>
      <dgm:spPr/>
    </dgm:pt>
  </dgm:ptLst>
  <dgm:cxnLst>
    <dgm:cxn modelId="{ADFDB180-FCE9-4E9D-8141-650596E29615}" srcId="{D2FB36F0-7264-4DFF-986D-F5783CA870C1}" destId="{483D893A-9414-4E43-9F23-D50A41FFBC47}" srcOrd="0" destOrd="0" parTransId="{CFDBE8E7-EABA-4D0B-AED1-E11388281187}" sibTransId="{03518440-6D49-4E50-9E7E-DA8719382494}"/>
    <dgm:cxn modelId="{4FA1ACB5-117C-4AF1-B9AF-A389D6D45498}" type="presOf" srcId="{D309B1A7-DCB4-4398-A996-871726741979}" destId="{1B346157-7A48-45E7-B392-6728B8EFB6A2}" srcOrd="1" destOrd="0" presId="urn:microsoft.com/office/officeart/2005/8/layout/cycle4"/>
    <dgm:cxn modelId="{B388A670-F99B-46F0-91BF-423D4D77A949}" type="presOf" srcId="{D309B1A7-DCB4-4398-A996-871726741979}" destId="{F4B4297F-E342-4DB3-9119-3D6D4C7EC885}" srcOrd="0" destOrd="0" presId="urn:microsoft.com/office/officeart/2005/8/layout/cycle4"/>
    <dgm:cxn modelId="{D135BA74-8476-472A-A382-A32D94289300}" srcId="{5415D91E-0042-483C-9343-A704FADA81E9}" destId="{7C037A7F-5EA1-4C31-B4E0-350AC8139036}" srcOrd="0" destOrd="0" parTransId="{7B133ADF-FC2D-4AC0-9C6A-2A7B8871BE45}" sibTransId="{08A1498E-A817-4105-8D91-00101AC7949D}"/>
    <dgm:cxn modelId="{1960D271-B42C-49ED-83BF-4BDDBD4354C3}" type="presOf" srcId="{7C037A7F-5EA1-4C31-B4E0-350AC8139036}" destId="{F4CFCA2C-6274-4374-A313-5060B632F49D}" srcOrd="1" destOrd="0" presId="urn:microsoft.com/office/officeart/2005/8/layout/cycle4"/>
    <dgm:cxn modelId="{3F844E4D-AB7E-4BAD-93DF-02836D3E3684}" srcId="{814FCFC8-4090-4A83-82C9-EE307B2ABAF4}" destId="{2FDEA90E-F026-4B48-BE4B-CFDFE1A7DA8A}" srcOrd="2" destOrd="0" parTransId="{F071BA8C-A9F4-43D5-9370-B726100F05FE}" sibTransId="{E1D32A45-C768-40B4-87F1-550B41C408C6}"/>
    <dgm:cxn modelId="{7D3A6D3C-834C-4887-BFAE-ED43285E221A}" type="presOf" srcId="{1DDAECA7-FD02-461A-B96E-1B4CEEE89EBC}" destId="{E136D86D-11CB-4DC0-8595-77D84CECE384}" srcOrd="1" destOrd="0" presId="urn:microsoft.com/office/officeart/2005/8/layout/cycle4"/>
    <dgm:cxn modelId="{C9245677-A3F9-40D5-A7B6-ADEC2B29CD48}" srcId="{2FDEA90E-F026-4B48-BE4B-CFDFE1A7DA8A}" destId="{D309B1A7-DCB4-4398-A996-871726741979}" srcOrd="0" destOrd="0" parTransId="{E91E3245-2F43-48AE-B5AF-2D3DBFDC9BD5}" sibTransId="{96BB5741-896E-43DF-B3B8-C2F46CEB4634}"/>
    <dgm:cxn modelId="{AEDA7705-524B-41D0-B4B8-257E4C6D3136}" type="presOf" srcId="{483D893A-9414-4E43-9F23-D50A41FFBC47}" destId="{A6DF46A7-D898-4150-B0F9-FC8442C9647E}" srcOrd="0" destOrd="0" presId="urn:microsoft.com/office/officeart/2005/8/layout/cycle4"/>
    <dgm:cxn modelId="{22C3D686-BCB1-447B-9573-5FC344448457}" type="presOf" srcId="{5415D91E-0042-483C-9343-A704FADA81E9}" destId="{4227C1AC-3856-4EE4-9059-C0CC76AE314A}" srcOrd="0" destOrd="0" presId="urn:microsoft.com/office/officeart/2005/8/layout/cycle4"/>
    <dgm:cxn modelId="{CBC2D024-E508-4B6B-B55F-59F4E50081A3}" type="presOf" srcId="{D2FB36F0-7264-4DFF-986D-F5783CA870C1}" destId="{2930B37C-5113-4072-B14F-21855440EAEF}" srcOrd="0" destOrd="0" presId="urn:microsoft.com/office/officeart/2005/8/layout/cycle4"/>
    <dgm:cxn modelId="{30158C73-D6E9-485A-BCC1-AE8AA9791111}" srcId="{F4D83CB2-0CD1-437C-9558-FC19E788CA92}" destId="{1DDAECA7-FD02-461A-B96E-1B4CEEE89EBC}" srcOrd="0" destOrd="0" parTransId="{6523CA20-3AE1-4D82-915A-9F6CC5865F47}" sibTransId="{0822B537-24CD-464E-99A4-8B08E47E22C7}"/>
    <dgm:cxn modelId="{3CB4983C-D1AC-424A-BB7B-EB376AB9CCB4}" srcId="{814FCFC8-4090-4A83-82C9-EE307B2ABAF4}" destId="{F4D83CB2-0CD1-437C-9558-FC19E788CA92}" srcOrd="3" destOrd="0" parTransId="{05D3706E-08D4-4178-99B4-49F9DC5E5E4D}" sibTransId="{78503CA4-BEE2-46BD-9F83-A532F87EC766}"/>
    <dgm:cxn modelId="{56FE488C-B40F-4C44-8CA3-A751062F8801}" type="presOf" srcId="{1DDAECA7-FD02-461A-B96E-1B4CEEE89EBC}" destId="{29D9A517-3F02-4BC5-9114-A38081728E6E}" srcOrd="0" destOrd="0" presId="urn:microsoft.com/office/officeart/2005/8/layout/cycle4"/>
    <dgm:cxn modelId="{CEED1719-CFAD-4018-821C-4F37B6257732}" srcId="{814FCFC8-4090-4A83-82C9-EE307B2ABAF4}" destId="{D2FB36F0-7264-4DFF-986D-F5783CA870C1}" srcOrd="1" destOrd="0" parTransId="{A3FFC451-3011-4A8D-9DED-CC38275554EA}" sibTransId="{1AB41B18-CC47-4D93-9FF9-3149D3933FA1}"/>
    <dgm:cxn modelId="{1C716B11-1E71-471C-9A87-D44005FB6B17}" type="presOf" srcId="{483D893A-9414-4E43-9F23-D50A41FFBC47}" destId="{55877A69-2553-4FCA-ACC7-C559F2A7A870}" srcOrd="1" destOrd="0" presId="urn:microsoft.com/office/officeart/2005/8/layout/cycle4"/>
    <dgm:cxn modelId="{B9A58E7A-5D56-4C2E-B85C-AD40EF6BE4B8}" type="presOf" srcId="{814FCFC8-4090-4A83-82C9-EE307B2ABAF4}" destId="{F0B2279C-7028-4ECC-87D9-047E2E0183BD}" srcOrd="0" destOrd="0" presId="urn:microsoft.com/office/officeart/2005/8/layout/cycle4"/>
    <dgm:cxn modelId="{807BE210-364F-45A2-B960-C51F160FEFEF}" srcId="{814FCFC8-4090-4A83-82C9-EE307B2ABAF4}" destId="{5415D91E-0042-483C-9343-A704FADA81E9}" srcOrd="0" destOrd="0" parTransId="{3F43BBD7-3210-4D7C-93DA-EA68769DAC99}" sibTransId="{456582E2-E442-4AC3-AD29-FCEA8D3A4779}"/>
    <dgm:cxn modelId="{4F379E62-F78F-414D-A10A-7AA4DEA4FD75}" type="presOf" srcId="{2FDEA90E-F026-4B48-BE4B-CFDFE1A7DA8A}" destId="{2C5FFF64-ADB9-4473-AC7E-B4830944140E}" srcOrd="0" destOrd="0" presId="urn:microsoft.com/office/officeart/2005/8/layout/cycle4"/>
    <dgm:cxn modelId="{619B24A6-29BC-4608-BDA4-13FFC196AAEE}" type="presOf" srcId="{7C037A7F-5EA1-4C31-B4E0-350AC8139036}" destId="{2FE47F43-58A3-40F7-869B-72B3064894C0}" srcOrd="0" destOrd="0" presId="urn:microsoft.com/office/officeart/2005/8/layout/cycle4"/>
    <dgm:cxn modelId="{A1A8C04D-D8FE-4C29-B7E1-C0A0815CEA83}" type="presOf" srcId="{F4D83CB2-0CD1-437C-9558-FC19E788CA92}" destId="{02983A09-95EF-4F2E-AA42-EDD3B79395DD}" srcOrd="0" destOrd="0" presId="urn:microsoft.com/office/officeart/2005/8/layout/cycle4"/>
    <dgm:cxn modelId="{4754A7C6-22E6-4704-98F6-03ABF05260DE}" type="presParOf" srcId="{F0B2279C-7028-4ECC-87D9-047E2E0183BD}" destId="{4BAC0A96-5D4A-48E6-A56D-AA0B18959B39}" srcOrd="0" destOrd="0" presId="urn:microsoft.com/office/officeart/2005/8/layout/cycle4"/>
    <dgm:cxn modelId="{9C2E9F4A-B5F8-4A39-AD04-1912DEF52A63}" type="presParOf" srcId="{4BAC0A96-5D4A-48E6-A56D-AA0B18959B39}" destId="{17033161-D09A-4BE0-83A3-39DD836AFE84}" srcOrd="0" destOrd="0" presId="urn:microsoft.com/office/officeart/2005/8/layout/cycle4"/>
    <dgm:cxn modelId="{D4EE121C-1629-4116-8D4B-2548514744E8}" type="presParOf" srcId="{17033161-D09A-4BE0-83A3-39DD836AFE84}" destId="{2FE47F43-58A3-40F7-869B-72B3064894C0}" srcOrd="0" destOrd="0" presId="urn:microsoft.com/office/officeart/2005/8/layout/cycle4"/>
    <dgm:cxn modelId="{1A59E2B2-5F96-4B8A-A50D-8DABEDE6460E}" type="presParOf" srcId="{17033161-D09A-4BE0-83A3-39DD836AFE84}" destId="{F4CFCA2C-6274-4374-A313-5060B632F49D}" srcOrd="1" destOrd="0" presId="urn:microsoft.com/office/officeart/2005/8/layout/cycle4"/>
    <dgm:cxn modelId="{A5E31F0A-7E57-467D-91BD-148ECE93CD99}" type="presParOf" srcId="{4BAC0A96-5D4A-48E6-A56D-AA0B18959B39}" destId="{31EB3452-7459-425D-B14D-3B114C4826DB}" srcOrd="1" destOrd="0" presId="urn:microsoft.com/office/officeart/2005/8/layout/cycle4"/>
    <dgm:cxn modelId="{A9A4815D-556F-4004-A164-9D79EB771D18}" type="presParOf" srcId="{31EB3452-7459-425D-B14D-3B114C4826DB}" destId="{A6DF46A7-D898-4150-B0F9-FC8442C9647E}" srcOrd="0" destOrd="0" presId="urn:microsoft.com/office/officeart/2005/8/layout/cycle4"/>
    <dgm:cxn modelId="{A335A406-93A6-4731-82BA-A8C64E53477B}" type="presParOf" srcId="{31EB3452-7459-425D-B14D-3B114C4826DB}" destId="{55877A69-2553-4FCA-ACC7-C559F2A7A870}" srcOrd="1" destOrd="0" presId="urn:microsoft.com/office/officeart/2005/8/layout/cycle4"/>
    <dgm:cxn modelId="{970EA46C-BAA5-49E8-BC00-597990EE4AD7}" type="presParOf" srcId="{4BAC0A96-5D4A-48E6-A56D-AA0B18959B39}" destId="{7821D876-BF57-4329-BA4D-C47928FB23A3}" srcOrd="2" destOrd="0" presId="urn:microsoft.com/office/officeart/2005/8/layout/cycle4"/>
    <dgm:cxn modelId="{5F14F78F-BF71-40B7-944E-C5D6D970B1C7}" type="presParOf" srcId="{7821D876-BF57-4329-BA4D-C47928FB23A3}" destId="{F4B4297F-E342-4DB3-9119-3D6D4C7EC885}" srcOrd="0" destOrd="0" presId="urn:microsoft.com/office/officeart/2005/8/layout/cycle4"/>
    <dgm:cxn modelId="{3210EB23-D4DD-4DC7-9F2B-45089C3E66CD}" type="presParOf" srcId="{7821D876-BF57-4329-BA4D-C47928FB23A3}" destId="{1B346157-7A48-45E7-B392-6728B8EFB6A2}" srcOrd="1" destOrd="0" presId="urn:microsoft.com/office/officeart/2005/8/layout/cycle4"/>
    <dgm:cxn modelId="{30E8D774-C4DE-4E3C-AD1B-DC5956063884}" type="presParOf" srcId="{4BAC0A96-5D4A-48E6-A56D-AA0B18959B39}" destId="{14003066-80D4-4BB1-A04F-9460DBDB71A0}" srcOrd="3" destOrd="0" presId="urn:microsoft.com/office/officeart/2005/8/layout/cycle4"/>
    <dgm:cxn modelId="{D5C73472-09D9-434A-8AE0-574D5CD0D38E}" type="presParOf" srcId="{14003066-80D4-4BB1-A04F-9460DBDB71A0}" destId="{29D9A517-3F02-4BC5-9114-A38081728E6E}" srcOrd="0" destOrd="0" presId="urn:microsoft.com/office/officeart/2005/8/layout/cycle4"/>
    <dgm:cxn modelId="{216F0152-17F1-44C1-977B-B855B35FF486}" type="presParOf" srcId="{14003066-80D4-4BB1-A04F-9460DBDB71A0}" destId="{E136D86D-11CB-4DC0-8595-77D84CECE384}" srcOrd="1" destOrd="0" presId="urn:microsoft.com/office/officeart/2005/8/layout/cycle4"/>
    <dgm:cxn modelId="{752858CF-CE8F-490D-8D5C-F51484AF4A5C}" type="presParOf" srcId="{4BAC0A96-5D4A-48E6-A56D-AA0B18959B39}" destId="{B618B882-4584-4EB6-90BF-94F28CD09693}" srcOrd="4" destOrd="0" presId="urn:microsoft.com/office/officeart/2005/8/layout/cycle4"/>
    <dgm:cxn modelId="{0C9EAB37-9EDD-49E3-BC40-3C25583EFAC4}" type="presParOf" srcId="{F0B2279C-7028-4ECC-87D9-047E2E0183BD}" destId="{B5AAD554-F80F-469E-83BC-33E1F19EBFEA}" srcOrd="1" destOrd="0" presId="urn:microsoft.com/office/officeart/2005/8/layout/cycle4"/>
    <dgm:cxn modelId="{0021CD11-49D4-498E-8E31-500642183CE6}" type="presParOf" srcId="{B5AAD554-F80F-469E-83BC-33E1F19EBFEA}" destId="{4227C1AC-3856-4EE4-9059-C0CC76AE314A}" srcOrd="0" destOrd="0" presId="urn:microsoft.com/office/officeart/2005/8/layout/cycle4"/>
    <dgm:cxn modelId="{CF2C0FC8-9664-4453-86A8-929F79AE11A6}" type="presParOf" srcId="{B5AAD554-F80F-469E-83BC-33E1F19EBFEA}" destId="{2930B37C-5113-4072-B14F-21855440EAEF}" srcOrd="1" destOrd="0" presId="urn:microsoft.com/office/officeart/2005/8/layout/cycle4"/>
    <dgm:cxn modelId="{847CE4E9-D3E8-42F8-AA4A-C19047FFDAF4}" type="presParOf" srcId="{B5AAD554-F80F-469E-83BC-33E1F19EBFEA}" destId="{2C5FFF64-ADB9-4473-AC7E-B4830944140E}" srcOrd="2" destOrd="0" presId="urn:microsoft.com/office/officeart/2005/8/layout/cycle4"/>
    <dgm:cxn modelId="{EBCE9485-FB33-470F-92E9-67CE30F72C94}" type="presParOf" srcId="{B5AAD554-F80F-469E-83BC-33E1F19EBFEA}" destId="{02983A09-95EF-4F2E-AA42-EDD3B79395DD}" srcOrd="3" destOrd="0" presId="urn:microsoft.com/office/officeart/2005/8/layout/cycle4"/>
    <dgm:cxn modelId="{1ADD9031-3CB7-40A4-A00D-E8C375BC749C}" type="presParOf" srcId="{B5AAD554-F80F-469E-83BC-33E1F19EBFEA}" destId="{AA9AD1DE-AF7B-4202-B538-85AD16464087}" srcOrd="4" destOrd="0" presId="urn:microsoft.com/office/officeart/2005/8/layout/cycle4"/>
    <dgm:cxn modelId="{E97EB931-0BB3-4D5D-ABD3-72827E8BBFC2}" type="presParOf" srcId="{F0B2279C-7028-4ECC-87D9-047E2E0183BD}" destId="{0D468575-FA2F-4966-9C21-4C1454465656}" srcOrd="2" destOrd="0" presId="urn:microsoft.com/office/officeart/2005/8/layout/cycle4"/>
    <dgm:cxn modelId="{841CA3DF-8A0C-405E-9B83-D4D74B6696CE}" type="presParOf" srcId="{F0B2279C-7028-4ECC-87D9-047E2E0183BD}" destId="{FDBF089C-FD4C-4C3F-92C1-F0C55FC5AD1A}"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42958B-1CC9-41C7-8F84-289B66F67B7B}">
      <dsp:nvSpPr>
        <dsp:cNvPr id="0" name=""/>
        <dsp:cNvSpPr/>
      </dsp:nvSpPr>
      <dsp:spPr>
        <a:xfrm>
          <a:off x="350333" y="0"/>
          <a:ext cx="1293201" cy="630857"/>
        </a:xfrm>
        <a:prstGeom prst="roundRect">
          <a:avLst>
            <a:gd name="adj" fmla="val 10000"/>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rtl="1">
            <a:lnSpc>
              <a:spcPct val="90000"/>
            </a:lnSpc>
            <a:spcBef>
              <a:spcPct val="0"/>
            </a:spcBef>
            <a:spcAft>
              <a:spcPct val="35000"/>
            </a:spcAft>
          </a:pPr>
          <a:r>
            <a:rPr lang="en-US" sz="2700" b="1" kern="1200" dirty="0" smtClean="0"/>
            <a:t>M</a:t>
          </a:r>
          <a:endParaRPr lang="fa-IR" sz="2700" b="1" kern="1200" dirty="0"/>
        </a:p>
      </dsp:txBody>
      <dsp:txXfrm>
        <a:off x="368810" y="18477"/>
        <a:ext cx="1256247" cy="5939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42958B-1CC9-41C7-8F84-289B66F67B7B}">
      <dsp:nvSpPr>
        <dsp:cNvPr id="0" name=""/>
        <dsp:cNvSpPr/>
      </dsp:nvSpPr>
      <dsp:spPr>
        <a:xfrm>
          <a:off x="1176486" y="23009"/>
          <a:ext cx="1181697" cy="667061"/>
        </a:xfrm>
        <a:prstGeom prst="roundRect">
          <a:avLst>
            <a:gd name="adj" fmla="val 10000"/>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en-US" sz="2800" b="1" kern="1200" dirty="0" smtClean="0"/>
            <a:t>M</a:t>
          </a:r>
          <a:endParaRPr lang="fa-IR" sz="2800" b="1" kern="1200" dirty="0"/>
        </a:p>
      </dsp:txBody>
      <dsp:txXfrm>
        <a:off x="1196024" y="42547"/>
        <a:ext cx="1142621" cy="627985"/>
      </dsp:txXfrm>
    </dsp:sp>
    <dsp:sp modelId="{CC5D9165-3E8B-4145-B21F-9901616F4E08}">
      <dsp:nvSpPr>
        <dsp:cNvPr id="0" name=""/>
        <dsp:cNvSpPr/>
      </dsp:nvSpPr>
      <dsp:spPr>
        <a:xfrm rot="5244455">
          <a:off x="1674135" y="695871"/>
          <a:ext cx="230504" cy="295424"/>
        </a:xfrm>
        <a:prstGeom prst="rightArrow">
          <a:avLst>
            <a:gd name="adj1" fmla="val 60000"/>
            <a:gd name="adj2" fmla="val 50000"/>
          </a:avLst>
        </a:prstGeom>
        <a:solidFill>
          <a:schemeClr val="accent6">
            <a:lumMod val="5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rtl="1">
            <a:lnSpc>
              <a:spcPct val="90000"/>
            </a:lnSpc>
            <a:spcBef>
              <a:spcPct val="0"/>
            </a:spcBef>
            <a:spcAft>
              <a:spcPct val="35000"/>
            </a:spcAft>
          </a:pPr>
          <a:endParaRPr lang="fa-IR" sz="1100" kern="1200" dirty="0"/>
        </a:p>
      </dsp:txBody>
      <dsp:txXfrm rot="-5400000">
        <a:off x="1699197" y="728366"/>
        <a:ext cx="177254" cy="161353"/>
      </dsp:txXfrm>
    </dsp:sp>
    <dsp:sp modelId="{FEA873F8-F09B-4379-AB91-DDBD24045DB6}">
      <dsp:nvSpPr>
        <dsp:cNvPr id="0" name=""/>
        <dsp:cNvSpPr/>
      </dsp:nvSpPr>
      <dsp:spPr>
        <a:xfrm>
          <a:off x="1220351" y="997095"/>
          <a:ext cx="1181697" cy="656498"/>
        </a:xfrm>
        <a:prstGeom prst="roundRect">
          <a:avLst>
            <a:gd name="adj" fmla="val 10000"/>
          </a:avLst>
        </a:prstGeom>
        <a:solidFill>
          <a:schemeClr val="accent3"/>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en-US" sz="3200" b="1" kern="1200" dirty="0" smtClean="0"/>
            <a:t>MSF</a:t>
          </a:r>
          <a:endParaRPr lang="fa-IR" sz="3200" b="1" kern="1200" dirty="0"/>
        </a:p>
      </dsp:txBody>
      <dsp:txXfrm>
        <a:off x="1239579" y="1016323"/>
        <a:ext cx="1143241" cy="6180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42958B-1CC9-41C7-8F84-289B66F67B7B}">
      <dsp:nvSpPr>
        <dsp:cNvPr id="0" name=""/>
        <dsp:cNvSpPr/>
      </dsp:nvSpPr>
      <dsp:spPr>
        <a:xfrm>
          <a:off x="1027955" y="22804"/>
          <a:ext cx="1477002" cy="730905"/>
        </a:xfrm>
        <a:prstGeom prst="roundRect">
          <a:avLst>
            <a:gd name="adj" fmla="val 10000"/>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1">
            <a:lnSpc>
              <a:spcPct val="90000"/>
            </a:lnSpc>
            <a:spcBef>
              <a:spcPct val="0"/>
            </a:spcBef>
            <a:spcAft>
              <a:spcPct val="35000"/>
            </a:spcAft>
          </a:pPr>
          <a:r>
            <a:rPr lang="en-US" sz="3000" b="1" kern="1200" dirty="0" smtClean="0"/>
            <a:t>M</a:t>
          </a:r>
          <a:endParaRPr lang="fa-IR" sz="3000" b="1" kern="1200" dirty="0"/>
        </a:p>
      </dsp:txBody>
      <dsp:txXfrm>
        <a:off x="1049362" y="44211"/>
        <a:ext cx="1434188" cy="688091"/>
      </dsp:txXfrm>
    </dsp:sp>
    <dsp:sp modelId="{CC5D9165-3E8B-4145-B21F-9901616F4E08}">
      <dsp:nvSpPr>
        <dsp:cNvPr id="0" name=""/>
        <dsp:cNvSpPr/>
      </dsp:nvSpPr>
      <dsp:spPr>
        <a:xfrm rot="5248325">
          <a:off x="1671951" y="759626"/>
          <a:ext cx="235106" cy="301338"/>
        </a:xfrm>
        <a:prstGeom prst="rightArrow">
          <a:avLst>
            <a:gd name="adj1" fmla="val 60000"/>
            <a:gd name="adj2" fmla="val 50000"/>
          </a:avLst>
        </a:prstGeom>
        <a:solidFill>
          <a:schemeClr val="accent6">
            <a:lumMod val="5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rtl="1">
            <a:lnSpc>
              <a:spcPct val="90000"/>
            </a:lnSpc>
            <a:spcBef>
              <a:spcPct val="0"/>
            </a:spcBef>
            <a:spcAft>
              <a:spcPct val="35000"/>
            </a:spcAft>
          </a:pPr>
          <a:endParaRPr lang="fa-IR" sz="1100" kern="1200"/>
        </a:p>
      </dsp:txBody>
      <dsp:txXfrm rot="-5400000">
        <a:off x="1697548" y="792776"/>
        <a:ext cx="180802" cy="164574"/>
      </dsp:txXfrm>
    </dsp:sp>
    <dsp:sp modelId="{FEA873F8-F09B-4379-AB91-DDBD24045DB6}">
      <dsp:nvSpPr>
        <dsp:cNvPr id="0" name=""/>
        <dsp:cNvSpPr/>
      </dsp:nvSpPr>
      <dsp:spPr>
        <a:xfrm>
          <a:off x="1208523" y="1066880"/>
          <a:ext cx="1205352" cy="669640"/>
        </a:xfrm>
        <a:prstGeom prst="roundRect">
          <a:avLst>
            <a:gd name="adj" fmla="val 10000"/>
          </a:avLst>
        </a:prstGeom>
        <a:solidFill>
          <a:schemeClr val="accent3"/>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en-US" sz="3200" b="1" kern="1200" dirty="0" smtClean="0"/>
            <a:t>A</a:t>
          </a:r>
          <a:r>
            <a:rPr lang="fa-IR" sz="3200" b="1" kern="1200" dirty="0" smtClean="0"/>
            <a:t>یا</a:t>
          </a:r>
          <a:r>
            <a:rPr lang="en-US" sz="3200" b="1" kern="1200" dirty="0" smtClean="0"/>
            <a:t>D</a:t>
          </a:r>
          <a:endParaRPr lang="fa-IR" sz="3200" b="1" kern="1200" dirty="0"/>
        </a:p>
      </dsp:txBody>
      <dsp:txXfrm>
        <a:off x="1228136" y="1086493"/>
        <a:ext cx="1166126" cy="63041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42958B-1CC9-41C7-8F84-289B66F67B7B}">
      <dsp:nvSpPr>
        <dsp:cNvPr id="0" name=""/>
        <dsp:cNvSpPr/>
      </dsp:nvSpPr>
      <dsp:spPr>
        <a:xfrm>
          <a:off x="0" y="0"/>
          <a:ext cx="1499309" cy="704581"/>
        </a:xfrm>
        <a:prstGeom prst="roundRect">
          <a:avLst>
            <a:gd name="adj" fmla="val 10000"/>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1">
            <a:lnSpc>
              <a:spcPct val="90000"/>
            </a:lnSpc>
            <a:spcBef>
              <a:spcPct val="0"/>
            </a:spcBef>
            <a:spcAft>
              <a:spcPct val="35000"/>
            </a:spcAft>
          </a:pPr>
          <a:r>
            <a:rPr lang="en-US" sz="3000" b="1" kern="1200" dirty="0" smtClean="0"/>
            <a:t>M</a:t>
          </a:r>
          <a:endParaRPr lang="fa-IR" sz="3000" b="1" kern="1200" dirty="0"/>
        </a:p>
      </dsp:txBody>
      <dsp:txXfrm>
        <a:off x="20636" y="20636"/>
        <a:ext cx="1458037" cy="66330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B4297F-E342-4DB3-9119-3D6D4C7EC885}">
      <dsp:nvSpPr>
        <dsp:cNvPr id="0" name=""/>
        <dsp:cNvSpPr/>
      </dsp:nvSpPr>
      <dsp:spPr>
        <a:xfrm>
          <a:off x="5362425" y="2569209"/>
          <a:ext cx="1866455" cy="1209040"/>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t" anchorCtr="0">
          <a:noAutofit/>
        </a:bodyPr>
        <a:lstStyle/>
        <a:p>
          <a:pPr marL="285750" lvl="1" indent="-285750" algn="r" defTabSz="1511300" rtl="1">
            <a:lnSpc>
              <a:spcPct val="90000"/>
            </a:lnSpc>
            <a:spcBef>
              <a:spcPct val="0"/>
            </a:spcBef>
            <a:spcAft>
              <a:spcPct val="15000"/>
            </a:spcAft>
            <a:buChar char="••"/>
          </a:pPr>
          <a:r>
            <a:rPr lang="fa-IR" sz="3400" kern="1200" dirty="0" smtClean="0">
              <a:solidFill>
                <a:srgbClr val="FF0000"/>
              </a:solidFill>
            </a:rPr>
            <a:t>ج</a:t>
          </a:r>
          <a:endParaRPr lang="fa-IR" sz="3400" kern="1200" dirty="0">
            <a:solidFill>
              <a:srgbClr val="FF0000"/>
            </a:solidFill>
          </a:endParaRPr>
        </a:p>
      </dsp:txBody>
      <dsp:txXfrm>
        <a:off x="5948921" y="2898028"/>
        <a:ext cx="1253400" cy="853662"/>
      </dsp:txXfrm>
    </dsp:sp>
    <dsp:sp modelId="{29D9A517-3F02-4BC5-9114-A38081728E6E}">
      <dsp:nvSpPr>
        <dsp:cNvPr id="0" name=""/>
        <dsp:cNvSpPr/>
      </dsp:nvSpPr>
      <dsp:spPr>
        <a:xfrm>
          <a:off x="1513124" y="2569209"/>
          <a:ext cx="1866455" cy="1209040"/>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t" anchorCtr="0">
          <a:noAutofit/>
        </a:bodyPr>
        <a:lstStyle/>
        <a:p>
          <a:pPr marL="285750" lvl="1" indent="-285750" algn="r" defTabSz="1511300" rtl="1">
            <a:lnSpc>
              <a:spcPct val="90000"/>
            </a:lnSpc>
            <a:spcBef>
              <a:spcPct val="0"/>
            </a:spcBef>
            <a:spcAft>
              <a:spcPct val="15000"/>
            </a:spcAft>
            <a:buChar char="••"/>
          </a:pPr>
          <a:r>
            <a:rPr lang="fa-IR" sz="3400" kern="1200" dirty="0" smtClean="0">
              <a:solidFill>
                <a:srgbClr val="FF0000"/>
              </a:solidFill>
            </a:rPr>
            <a:t>ب</a:t>
          </a:r>
          <a:endParaRPr lang="fa-IR" sz="3400" kern="1200" dirty="0">
            <a:solidFill>
              <a:srgbClr val="FF0000"/>
            </a:solidFill>
          </a:endParaRPr>
        </a:p>
      </dsp:txBody>
      <dsp:txXfrm>
        <a:off x="1539683" y="2898028"/>
        <a:ext cx="1253400" cy="853662"/>
      </dsp:txXfrm>
    </dsp:sp>
    <dsp:sp modelId="{A6DF46A7-D898-4150-B0F9-FC8442C9647E}">
      <dsp:nvSpPr>
        <dsp:cNvPr id="0" name=""/>
        <dsp:cNvSpPr/>
      </dsp:nvSpPr>
      <dsp:spPr>
        <a:xfrm>
          <a:off x="5346635" y="0"/>
          <a:ext cx="1866455" cy="1209040"/>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t" anchorCtr="0">
          <a:noAutofit/>
        </a:bodyPr>
        <a:lstStyle/>
        <a:p>
          <a:pPr marL="285750" lvl="1" indent="-285750" algn="r" defTabSz="1511300" rtl="1">
            <a:lnSpc>
              <a:spcPct val="90000"/>
            </a:lnSpc>
            <a:spcBef>
              <a:spcPct val="0"/>
            </a:spcBef>
            <a:spcAft>
              <a:spcPct val="15000"/>
            </a:spcAft>
            <a:buChar char="••"/>
          </a:pPr>
          <a:r>
            <a:rPr lang="fa-IR" sz="3400" kern="1200" dirty="0" smtClean="0">
              <a:solidFill>
                <a:srgbClr val="FF0000"/>
              </a:solidFill>
            </a:rPr>
            <a:t>د</a:t>
          </a:r>
          <a:endParaRPr lang="fa-IR" sz="3400" kern="1200" dirty="0">
            <a:solidFill>
              <a:srgbClr val="FF0000"/>
            </a:solidFill>
          </a:endParaRPr>
        </a:p>
      </dsp:txBody>
      <dsp:txXfrm>
        <a:off x="5933131" y="26559"/>
        <a:ext cx="1253400" cy="853662"/>
      </dsp:txXfrm>
    </dsp:sp>
    <dsp:sp modelId="{2FE47F43-58A3-40F7-869B-72B3064894C0}">
      <dsp:nvSpPr>
        <dsp:cNvPr id="0" name=""/>
        <dsp:cNvSpPr/>
      </dsp:nvSpPr>
      <dsp:spPr>
        <a:xfrm>
          <a:off x="1576173" y="0"/>
          <a:ext cx="1866455" cy="1209040"/>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t" anchorCtr="0">
          <a:noAutofit/>
        </a:bodyPr>
        <a:lstStyle/>
        <a:p>
          <a:pPr marL="285750" lvl="1" indent="-285750" algn="r" defTabSz="1511300" rtl="1">
            <a:lnSpc>
              <a:spcPct val="90000"/>
            </a:lnSpc>
            <a:spcBef>
              <a:spcPct val="0"/>
            </a:spcBef>
            <a:spcAft>
              <a:spcPct val="15000"/>
            </a:spcAft>
            <a:buChar char="••"/>
          </a:pPr>
          <a:r>
            <a:rPr lang="fa-IR" sz="3400" kern="1200" dirty="0" smtClean="0">
              <a:solidFill>
                <a:srgbClr val="FF0000"/>
              </a:solidFill>
            </a:rPr>
            <a:t>الف </a:t>
          </a:r>
          <a:endParaRPr lang="fa-IR" sz="3400" kern="1200" dirty="0">
            <a:solidFill>
              <a:srgbClr val="FF0000"/>
            </a:solidFill>
          </a:endParaRPr>
        </a:p>
      </dsp:txBody>
      <dsp:txXfrm>
        <a:off x="1602732" y="26559"/>
        <a:ext cx="1253400" cy="853662"/>
      </dsp:txXfrm>
    </dsp:sp>
    <dsp:sp modelId="{4227C1AC-3856-4EE4-9059-C0CC76AE314A}">
      <dsp:nvSpPr>
        <dsp:cNvPr id="0" name=""/>
        <dsp:cNvSpPr/>
      </dsp:nvSpPr>
      <dsp:spPr>
        <a:xfrm>
          <a:off x="1103364" y="262656"/>
          <a:ext cx="3381738" cy="1635982"/>
        </a:xfrm>
        <a:prstGeom prst="pieWedge">
          <a:avLst/>
        </a:prstGeom>
        <a:solidFill>
          <a:srgbClr val="FFC00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1">
            <a:lnSpc>
              <a:spcPct val="90000"/>
            </a:lnSpc>
            <a:spcBef>
              <a:spcPct val="0"/>
            </a:spcBef>
            <a:spcAft>
              <a:spcPct val="35000"/>
            </a:spcAft>
          </a:pPr>
          <a:r>
            <a:rPr lang="fa-IR" sz="2000" b="1" i="1" kern="1200" dirty="0" smtClean="0">
              <a:solidFill>
                <a:schemeClr val="tx1"/>
              </a:solidFill>
            </a:rPr>
            <a:t>بنتون </a:t>
          </a:r>
        </a:p>
        <a:p>
          <a:pPr lvl="0" algn="ctr" defTabSz="889000" rtl="1">
            <a:lnSpc>
              <a:spcPct val="90000"/>
            </a:lnSpc>
            <a:spcBef>
              <a:spcPct val="0"/>
            </a:spcBef>
            <a:spcAft>
              <a:spcPct val="35000"/>
            </a:spcAft>
          </a:pPr>
          <a:r>
            <a:rPr lang="fa-IR" sz="2000" b="1" i="1" kern="1200" dirty="0" smtClean="0">
              <a:solidFill>
                <a:schemeClr val="tx1"/>
              </a:solidFill>
            </a:rPr>
            <a:t>ایلیکا </a:t>
          </a:r>
        </a:p>
        <a:p>
          <a:pPr lvl="0" algn="ctr" defTabSz="889000" rtl="1">
            <a:lnSpc>
              <a:spcPct val="90000"/>
            </a:lnSpc>
            <a:spcBef>
              <a:spcPct val="0"/>
            </a:spcBef>
            <a:spcAft>
              <a:spcPct val="35000"/>
            </a:spcAft>
          </a:pPr>
          <a:r>
            <a:rPr lang="fa-IR" sz="2000" b="1" i="1" kern="1200" dirty="0" smtClean="0">
              <a:solidFill>
                <a:schemeClr val="tx1"/>
              </a:solidFill>
            </a:rPr>
            <a:t>گپ</a:t>
          </a:r>
          <a:endParaRPr lang="fa-IR" sz="2000" b="1" i="1" kern="1200" dirty="0">
            <a:solidFill>
              <a:schemeClr val="tx1"/>
            </a:solidFill>
          </a:endParaRPr>
        </a:p>
      </dsp:txBody>
      <dsp:txXfrm>
        <a:off x="2093852" y="741824"/>
        <a:ext cx="2391250" cy="1156814"/>
      </dsp:txXfrm>
    </dsp:sp>
    <dsp:sp modelId="{2930B37C-5113-4072-B14F-21855440EAEF}">
      <dsp:nvSpPr>
        <dsp:cNvPr id="0" name=""/>
        <dsp:cNvSpPr/>
      </dsp:nvSpPr>
      <dsp:spPr>
        <a:xfrm rot="5400000">
          <a:off x="5343174" y="-586655"/>
          <a:ext cx="1635982" cy="3303064"/>
        </a:xfrm>
        <a:prstGeom prst="pieWedge">
          <a:avLst/>
        </a:prstGeom>
        <a:solidFill>
          <a:srgbClr val="0070C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1">
            <a:lnSpc>
              <a:spcPct val="90000"/>
            </a:lnSpc>
            <a:spcBef>
              <a:spcPct val="0"/>
            </a:spcBef>
            <a:spcAft>
              <a:spcPct val="35000"/>
            </a:spcAft>
          </a:pPr>
          <a:r>
            <a:rPr lang="fa-IR" sz="1800" b="1" i="1" kern="1200" dirty="0" smtClean="0">
              <a:solidFill>
                <a:schemeClr val="tx1"/>
              </a:solidFill>
            </a:rPr>
            <a:t>تویز آر اس</a:t>
          </a:r>
        </a:p>
        <a:p>
          <a:pPr lvl="0" algn="ctr" defTabSz="800100" rtl="1">
            <a:lnSpc>
              <a:spcPct val="90000"/>
            </a:lnSpc>
            <a:spcBef>
              <a:spcPct val="0"/>
            </a:spcBef>
            <a:spcAft>
              <a:spcPct val="35000"/>
            </a:spcAft>
          </a:pPr>
          <a:r>
            <a:rPr lang="fa-IR" sz="1800" b="1" i="1" kern="1200" dirty="0" smtClean="0">
              <a:solidFill>
                <a:schemeClr val="tx1"/>
              </a:solidFill>
            </a:rPr>
            <a:t>ویرجین</a:t>
          </a:r>
        </a:p>
        <a:p>
          <a:pPr lvl="0" algn="ctr" defTabSz="800100" rtl="1">
            <a:lnSpc>
              <a:spcPct val="90000"/>
            </a:lnSpc>
            <a:spcBef>
              <a:spcPct val="0"/>
            </a:spcBef>
            <a:spcAft>
              <a:spcPct val="35000"/>
            </a:spcAft>
          </a:pPr>
          <a:endParaRPr lang="fa-IR" sz="1600" kern="1200" dirty="0"/>
        </a:p>
      </dsp:txBody>
      <dsp:txXfrm rot="-5400000">
        <a:off x="4509634" y="726054"/>
        <a:ext cx="2335619" cy="1156814"/>
      </dsp:txXfrm>
    </dsp:sp>
    <dsp:sp modelId="{2C5FFF64-ADB9-4473-AC7E-B4830944140E}">
      <dsp:nvSpPr>
        <dsp:cNvPr id="0" name=""/>
        <dsp:cNvSpPr/>
      </dsp:nvSpPr>
      <dsp:spPr>
        <a:xfrm rot="10800000">
          <a:off x="4494525" y="1926907"/>
          <a:ext cx="3333281" cy="1635982"/>
        </a:xfrm>
        <a:prstGeom prst="pieWedge">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1">
            <a:lnSpc>
              <a:spcPct val="90000"/>
            </a:lnSpc>
            <a:spcBef>
              <a:spcPct val="0"/>
            </a:spcBef>
            <a:spcAft>
              <a:spcPct val="35000"/>
            </a:spcAft>
          </a:pPr>
          <a:r>
            <a:rPr lang="fa-IR" sz="2400" b="1" i="1" kern="1200" dirty="0" smtClean="0">
              <a:solidFill>
                <a:schemeClr val="tx1"/>
              </a:solidFill>
            </a:rPr>
            <a:t>کارفور</a:t>
          </a:r>
          <a:endParaRPr lang="fa-IR" sz="2400" b="1" i="1" kern="1200" dirty="0">
            <a:solidFill>
              <a:schemeClr val="tx1"/>
            </a:solidFill>
          </a:endParaRPr>
        </a:p>
      </dsp:txBody>
      <dsp:txXfrm rot="10800000">
        <a:off x="4494525" y="1926907"/>
        <a:ext cx="2356986" cy="1156814"/>
      </dsp:txXfrm>
    </dsp:sp>
    <dsp:sp modelId="{02983A09-95EF-4F2E-AA42-EDD3B79395DD}">
      <dsp:nvSpPr>
        <dsp:cNvPr id="0" name=""/>
        <dsp:cNvSpPr/>
      </dsp:nvSpPr>
      <dsp:spPr>
        <a:xfrm rot="16200000">
          <a:off x="1960488" y="1045145"/>
          <a:ext cx="1635982" cy="3367963"/>
        </a:xfrm>
        <a:prstGeom prst="pieWedge">
          <a:avLst/>
        </a:prstGeom>
        <a:solidFill>
          <a:schemeClr val="accent2">
            <a:lumMod val="60000"/>
            <a:lumOff val="4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rtl="1">
            <a:lnSpc>
              <a:spcPct val="90000"/>
            </a:lnSpc>
            <a:spcBef>
              <a:spcPct val="0"/>
            </a:spcBef>
            <a:spcAft>
              <a:spcPct val="35000"/>
            </a:spcAft>
          </a:pPr>
          <a:r>
            <a:rPr lang="fa-IR" sz="1600" b="1" i="1" kern="1200" dirty="0" smtClean="0">
              <a:solidFill>
                <a:schemeClr val="tx1"/>
              </a:solidFill>
            </a:rPr>
            <a:t>مارک و اسپنسر</a:t>
          </a:r>
        </a:p>
        <a:p>
          <a:pPr lvl="0" algn="ctr" defTabSz="711200" rtl="1">
            <a:lnSpc>
              <a:spcPct val="90000"/>
            </a:lnSpc>
            <a:spcBef>
              <a:spcPct val="0"/>
            </a:spcBef>
            <a:spcAft>
              <a:spcPct val="35000"/>
            </a:spcAft>
          </a:pPr>
          <a:r>
            <a:rPr lang="fa-IR" sz="1600" b="1" i="1" kern="1200" dirty="0" smtClean="0">
              <a:solidFill>
                <a:schemeClr val="tx1"/>
              </a:solidFill>
            </a:rPr>
            <a:t>میکروس</a:t>
          </a:r>
          <a:endParaRPr lang="fa-IR" sz="1600" b="1" i="1" kern="1200" dirty="0">
            <a:solidFill>
              <a:schemeClr val="tx1"/>
            </a:solidFill>
          </a:endParaRPr>
        </a:p>
      </dsp:txBody>
      <dsp:txXfrm rot="5400000">
        <a:off x="2080952" y="1911135"/>
        <a:ext cx="2381509" cy="1156814"/>
      </dsp:txXfrm>
    </dsp:sp>
    <dsp:sp modelId="{0D468575-FA2F-4966-9C21-4C1454465656}">
      <dsp:nvSpPr>
        <dsp:cNvPr id="0" name=""/>
        <dsp:cNvSpPr/>
      </dsp:nvSpPr>
      <dsp:spPr>
        <a:xfrm rot="5400000" flipV="1">
          <a:off x="3924324" y="1286737"/>
          <a:ext cx="1098279" cy="1362708"/>
        </a:xfrm>
        <a:prstGeom prst="circularArrow">
          <a:avLst/>
        </a:prstGeom>
        <a:solidFill>
          <a:schemeClr val="accent1">
            <a:tint val="6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BF089C-FD4C-4C3F-92C1-F0C55FC5AD1A}">
      <dsp:nvSpPr>
        <dsp:cNvPr id="0" name=""/>
        <dsp:cNvSpPr/>
      </dsp:nvSpPr>
      <dsp:spPr>
        <a:xfrm rot="16200000" flipV="1">
          <a:off x="4034416" y="1340638"/>
          <a:ext cx="1130346" cy="1285894"/>
        </a:xfrm>
        <a:prstGeom prst="circularArrow">
          <a:avLst/>
        </a:prstGeom>
        <a:solidFill>
          <a:schemeClr val="accent1">
            <a:tint val="6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B4297F-E342-4DB3-9119-3D6D4C7EC885}">
      <dsp:nvSpPr>
        <dsp:cNvPr id="0" name=""/>
        <dsp:cNvSpPr/>
      </dsp:nvSpPr>
      <dsp:spPr>
        <a:xfrm>
          <a:off x="5410300" y="2489135"/>
          <a:ext cx="1866455" cy="1209040"/>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t" anchorCtr="0">
          <a:noAutofit/>
        </a:bodyPr>
        <a:lstStyle/>
        <a:p>
          <a:pPr marL="285750" lvl="1" indent="-285750" algn="r" defTabSz="1511300" rtl="1">
            <a:lnSpc>
              <a:spcPct val="90000"/>
            </a:lnSpc>
            <a:spcBef>
              <a:spcPct val="0"/>
            </a:spcBef>
            <a:spcAft>
              <a:spcPct val="15000"/>
            </a:spcAft>
            <a:buChar char="••"/>
          </a:pPr>
          <a:r>
            <a:rPr lang="fa-IR" sz="3400" kern="1200" dirty="0" smtClean="0">
              <a:solidFill>
                <a:srgbClr val="FF0000"/>
              </a:solidFill>
            </a:rPr>
            <a:t>ب</a:t>
          </a:r>
          <a:endParaRPr lang="fa-IR" sz="3400" kern="1200" dirty="0">
            <a:solidFill>
              <a:srgbClr val="FF0000"/>
            </a:solidFill>
          </a:endParaRPr>
        </a:p>
      </dsp:txBody>
      <dsp:txXfrm>
        <a:off x="5996796" y="2817954"/>
        <a:ext cx="1253400" cy="853662"/>
      </dsp:txXfrm>
    </dsp:sp>
    <dsp:sp modelId="{29D9A517-3F02-4BC5-9114-A38081728E6E}">
      <dsp:nvSpPr>
        <dsp:cNvPr id="0" name=""/>
        <dsp:cNvSpPr/>
      </dsp:nvSpPr>
      <dsp:spPr>
        <a:xfrm>
          <a:off x="1402761" y="2569209"/>
          <a:ext cx="1866455" cy="1209040"/>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t" anchorCtr="0">
          <a:noAutofit/>
        </a:bodyPr>
        <a:lstStyle/>
        <a:p>
          <a:pPr marL="285750" lvl="1" indent="-285750" algn="r" defTabSz="1511300" rtl="1">
            <a:lnSpc>
              <a:spcPct val="90000"/>
            </a:lnSpc>
            <a:spcBef>
              <a:spcPct val="0"/>
            </a:spcBef>
            <a:spcAft>
              <a:spcPct val="15000"/>
            </a:spcAft>
            <a:buChar char="••"/>
          </a:pPr>
          <a:r>
            <a:rPr lang="fa-IR" sz="3400" kern="1200" dirty="0" smtClean="0">
              <a:solidFill>
                <a:srgbClr val="FF0000"/>
              </a:solidFill>
            </a:rPr>
            <a:t>ج</a:t>
          </a:r>
          <a:endParaRPr lang="fa-IR" sz="3400" kern="1200" dirty="0">
            <a:solidFill>
              <a:srgbClr val="FF0000"/>
            </a:solidFill>
          </a:endParaRPr>
        </a:p>
      </dsp:txBody>
      <dsp:txXfrm>
        <a:off x="1429320" y="2898028"/>
        <a:ext cx="1253400" cy="853662"/>
      </dsp:txXfrm>
    </dsp:sp>
    <dsp:sp modelId="{A6DF46A7-D898-4150-B0F9-FC8442C9647E}">
      <dsp:nvSpPr>
        <dsp:cNvPr id="0" name=""/>
        <dsp:cNvSpPr/>
      </dsp:nvSpPr>
      <dsp:spPr>
        <a:xfrm>
          <a:off x="5598887" y="0"/>
          <a:ext cx="1866455" cy="1209040"/>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t" anchorCtr="0">
          <a:noAutofit/>
        </a:bodyPr>
        <a:lstStyle/>
        <a:p>
          <a:pPr marL="285750" lvl="1" indent="-285750" algn="r" defTabSz="1511300" rtl="1">
            <a:lnSpc>
              <a:spcPct val="90000"/>
            </a:lnSpc>
            <a:spcBef>
              <a:spcPct val="0"/>
            </a:spcBef>
            <a:spcAft>
              <a:spcPct val="15000"/>
            </a:spcAft>
            <a:buChar char="••"/>
          </a:pPr>
          <a:r>
            <a:rPr lang="fa-IR" sz="3400" kern="1200" dirty="0" smtClean="0">
              <a:solidFill>
                <a:srgbClr val="FF0000"/>
              </a:solidFill>
            </a:rPr>
            <a:t>الف</a:t>
          </a:r>
          <a:endParaRPr lang="fa-IR" sz="3400" kern="1200" dirty="0">
            <a:solidFill>
              <a:srgbClr val="FF0000"/>
            </a:solidFill>
          </a:endParaRPr>
        </a:p>
      </dsp:txBody>
      <dsp:txXfrm>
        <a:off x="6185382" y="26559"/>
        <a:ext cx="1253400" cy="853662"/>
      </dsp:txXfrm>
    </dsp:sp>
    <dsp:sp modelId="{2FE47F43-58A3-40F7-869B-72B3064894C0}">
      <dsp:nvSpPr>
        <dsp:cNvPr id="0" name=""/>
        <dsp:cNvSpPr/>
      </dsp:nvSpPr>
      <dsp:spPr>
        <a:xfrm>
          <a:off x="1576173" y="0"/>
          <a:ext cx="1866455" cy="1209040"/>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t" anchorCtr="0">
          <a:noAutofit/>
        </a:bodyPr>
        <a:lstStyle/>
        <a:p>
          <a:pPr marL="285750" lvl="1" indent="-285750" algn="r" defTabSz="1511300" rtl="1">
            <a:lnSpc>
              <a:spcPct val="90000"/>
            </a:lnSpc>
            <a:spcBef>
              <a:spcPct val="0"/>
            </a:spcBef>
            <a:spcAft>
              <a:spcPct val="15000"/>
            </a:spcAft>
            <a:buChar char="••"/>
          </a:pPr>
          <a:r>
            <a:rPr lang="fa-IR" sz="3400" kern="1200" dirty="0" smtClean="0">
              <a:solidFill>
                <a:srgbClr val="FF0000"/>
              </a:solidFill>
            </a:rPr>
            <a:t>د </a:t>
          </a:r>
          <a:endParaRPr lang="fa-IR" sz="3400" kern="1200" dirty="0">
            <a:solidFill>
              <a:srgbClr val="FF0000"/>
            </a:solidFill>
          </a:endParaRPr>
        </a:p>
      </dsp:txBody>
      <dsp:txXfrm>
        <a:off x="1602732" y="26559"/>
        <a:ext cx="1253400" cy="853662"/>
      </dsp:txXfrm>
    </dsp:sp>
    <dsp:sp modelId="{4227C1AC-3856-4EE4-9059-C0CC76AE314A}">
      <dsp:nvSpPr>
        <dsp:cNvPr id="0" name=""/>
        <dsp:cNvSpPr/>
      </dsp:nvSpPr>
      <dsp:spPr>
        <a:xfrm>
          <a:off x="1081769" y="218190"/>
          <a:ext cx="3381738" cy="1635982"/>
        </a:xfrm>
        <a:prstGeom prst="pieWedge">
          <a:avLst/>
        </a:prstGeom>
        <a:solidFill>
          <a:srgbClr val="FFC00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rtl="1">
            <a:lnSpc>
              <a:spcPct val="90000"/>
            </a:lnSpc>
            <a:spcBef>
              <a:spcPct val="0"/>
            </a:spcBef>
            <a:spcAft>
              <a:spcPct val="35000"/>
            </a:spcAft>
          </a:pPr>
          <a:r>
            <a:rPr lang="fa-IR" sz="2800" b="1" i="1" kern="1200" dirty="0" smtClean="0">
              <a:solidFill>
                <a:schemeClr val="tx1"/>
              </a:solidFill>
            </a:rPr>
            <a:t>رشد پویا</a:t>
          </a:r>
          <a:endParaRPr lang="fa-IR" sz="2800" b="1" i="1" kern="1200" dirty="0">
            <a:solidFill>
              <a:schemeClr val="tx1"/>
            </a:solidFill>
          </a:endParaRPr>
        </a:p>
      </dsp:txBody>
      <dsp:txXfrm>
        <a:off x="2072257" y="697358"/>
        <a:ext cx="2391250" cy="1156814"/>
      </dsp:txXfrm>
    </dsp:sp>
    <dsp:sp modelId="{2930B37C-5113-4072-B14F-21855440EAEF}">
      <dsp:nvSpPr>
        <dsp:cNvPr id="0" name=""/>
        <dsp:cNvSpPr/>
      </dsp:nvSpPr>
      <dsp:spPr>
        <a:xfrm rot="5400000">
          <a:off x="5328483" y="-615350"/>
          <a:ext cx="1635982" cy="3303064"/>
        </a:xfrm>
        <a:prstGeom prst="pieWedge">
          <a:avLst/>
        </a:prstGeom>
        <a:solidFill>
          <a:srgbClr val="0070C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1">
            <a:lnSpc>
              <a:spcPct val="90000"/>
            </a:lnSpc>
            <a:spcBef>
              <a:spcPct val="0"/>
            </a:spcBef>
            <a:spcAft>
              <a:spcPct val="35000"/>
            </a:spcAft>
          </a:pPr>
          <a:r>
            <a:rPr lang="fa-IR" sz="2400" b="1" i="1" kern="1200" dirty="0" smtClean="0">
              <a:solidFill>
                <a:schemeClr val="tx1"/>
              </a:solidFill>
            </a:rPr>
            <a:t>خرید شرکت</a:t>
          </a:r>
        </a:p>
        <a:p>
          <a:pPr lvl="0" algn="ctr" defTabSz="1066800" rtl="1">
            <a:lnSpc>
              <a:spcPct val="90000"/>
            </a:lnSpc>
            <a:spcBef>
              <a:spcPct val="0"/>
            </a:spcBef>
            <a:spcAft>
              <a:spcPct val="35000"/>
            </a:spcAft>
          </a:pPr>
          <a:r>
            <a:rPr lang="fa-IR" sz="2400" b="1" i="1" kern="1200" dirty="0" smtClean="0">
              <a:solidFill>
                <a:schemeClr val="tx1"/>
              </a:solidFill>
            </a:rPr>
            <a:t> دیگر</a:t>
          </a:r>
        </a:p>
        <a:p>
          <a:pPr lvl="0" algn="ctr" defTabSz="1066800" rtl="1">
            <a:lnSpc>
              <a:spcPct val="90000"/>
            </a:lnSpc>
            <a:spcBef>
              <a:spcPct val="0"/>
            </a:spcBef>
            <a:spcAft>
              <a:spcPct val="35000"/>
            </a:spcAft>
          </a:pPr>
          <a:endParaRPr lang="fa-IR" sz="1600" kern="1200" dirty="0"/>
        </a:p>
      </dsp:txBody>
      <dsp:txXfrm rot="-5400000">
        <a:off x="4494943" y="697359"/>
        <a:ext cx="2335619" cy="1156814"/>
      </dsp:txXfrm>
    </dsp:sp>
    <dsp:sp modelId="{2C5FFF64-ADB9-4473-AC7E-B4830944140E}">
      <dsp:nvSpPr>
        <dsp:cNvPr id="0" name=""/>
        <dsp:cNvSpPr/>
      </dsp:nvSpPr>
      <dsp:spPr>
        <a:xfrm rot="10800000">
          <a:off x="4479817" y="1939749"/>
          <a:ext cx="3333281" cy="1635982"/>
        </a:xfrm>
        <a:prstGeom prst="pieWedge">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1">
            <a:lnSpc>
              <a:spcPct val="90000"/>
            </a:lnSpc>
            <a:spcBef>
              <a:spcPct val="0"/>
            </a:spcBef>
            <a:spcAft>
              <a:spcPct val="35000"/>
            </a:spcAft>
          </a:pPr>
          <a:endParaRPr lang="fa-IR" sz="2000" b="1" i="1" kern="1200" dirty="0" smtClean="0">
            <a:solidFill>
              <a:schemeClr val="tx1"/>
            </a:solidFill>
          </a:endParaRPr>
        </a:p>
        <a:p>
          <a:pPr lvl="0" algn="ctr" defTabSz="889000" rtl="1">
            <a:lnSpc>
              <a:spcPct val="90000"/>
            </a:lnSpc>
            <a:spcBef>
              <a:spcPct val="0"/>
            </a:spcBef>
            <a:spcAft>
              <a:spcPct val="35000"/>
            </a:spcAft>
          </a:pPr>
          <a:r>
            <a:rPr lang="fa-IR" sz="2000" b="1" i="1" kern="1200" dirty="0" smtClean="0">
              <a:solidFill>
                <a:schemeClr val="tx1"/>
              </a:solidFill>
            </a:rPr>
            <a:t>سرمایه گذاری </a:t>
          </a:r>
        </a:p>
        <a:p>
          <a:pPr lvl="0" algn="ctr" defTabSz="889000" rtl="1">
            <a:lnSpc>
              <a:spcPct val="90000"/>
            </a:lnSpc>
            <a:spcBef>
              <a:spcPct val="0"/>
            </a:spcBef>
            <a:spcAft>
              <a:spcPct val="35000"/>
            </a:spcAft>
          </a:pPr>
          <a:r>
            <a:rPr lang="fa-IR" sz="2000" b="1" i="1" kern="1200" dirty="0" smtClean="0">
              <a:solidFill>
                <a:schemeClr val="tx1"/>
              </a:solidFill>
            </a:rPr>
            <a:t>مشترک</a:t>
          </a:r>
          <a:endParaRPr lang="fa-IR" sz="2000" b="1" i="1" kern="1200" dirty="0">
            <a:solidFill>
              <a:schemeClr val="tx1"/>
            </a:solidFill>
          </a:endParaRPr>
        </a:p>
      </dsp:txBody>
      <dsp:txXfrm rot="10800000">
        <a:off x="4479817" y="1939749"/>
        <a:ext cx="2356986" cy="1156814"/>
      </dsp:txXfrm>
    </dsp:sp>
    <dsp:sp modelId="{02983A09-95EF-4F2E-AA42-EDD3B79395DD}">
      <dsp:nvSpPr>
        <dsp:cNvPr id="0" name=""/>
        <dsp:cNvSpPr/>
      </dsp:nvSpPr>
      <dsp:spPr>
        <a:xfrm rot="16200000">
          <a:off x="1960488" y="1045145"/>
          <a:ext cx="1635982" cy="3367963"/>
        </a:xfrm>
        <a:prstGeom prst="pieWedge">
          <a:avLst/>
        </a:prstGeom>
        <a:solidFill>
          <a:schemeClr val="accent2">
            <a:lumMod val="60000"/>
            <a:lumOff val="4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rtl="1">
            <a:lnSpc>
              <a:spcPct val="90000"/>
            </a:lnSpc>
            <a:spcBef>
              <a:spcPct val="0"/>
            </a:spcBef>
            <a:spcAft>
              <a:spcPct val="35000"/>
            </a:spcAft>
          </a:pPr>
          <a:r>
            <a:rPr lang="fa-IR" sz="2800" b="1" i="1" kern="1200" dirty="0" smtClean="0">
              <a:solidFill>
                <a:schemeClr val="tx1"/>
              </a:solidFill>
            </a:rPr>
            <a:t>فرنچایزینگ</a:t>
          </a:r>
          <a:endParaRPr lang="fa-IR" sz="2800" b="1" i="1" kern="1200" dirty="0">
            <a:solidFill>
              <a:schemeClr val="tx1"/>
            </a:solidFill>
          </a:endParaRPr>
        </a:p>
      </dsp:txBody>
      <dsp:txXfrm rot="5400000">
        <a:off x="2080952" y="1911135"/>
        <a:ext cx="2381509" cy="1156814"/>
      </dsp:txXfrm>
    </dsp:sp>
    <dsp:sp modelId="{0D468575-FA2F-4966-9C21-4C1454465656}">
      <dsp:nvSpPr>
        <dsp:cNvPr id="0" name=""/>
        <dsp:cNvSpPr/>
      </dsp:nvSpPr>
      <dsp:spPr>
        <a:xfrm rot="5400000" flipV="1">
          <a:off x="3924324" y="1286737"/>
          <a:ext cx="1098279" cy="1362708"/>
        </a:xfrm>
        <a:prstGeom prst="circularArrow">
          <a:avLst/>
        </a:prstGeom>
        <a:solidFill>
          <a:schemeClr val="accent1">
            <a:tint val="6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BF089C-FD4C-4C3F-92C1-F0C55FC5AD1A}">
      <dsp:nvSpPr>
        <dsp:cNvPr id="0" name=""/>
        <dsp:cNvSpPr/>
      </dsp:nvSpPr>
      <dsp:spPr>
        <a:xfrm rot="16200000" flipV="1">
          <a:off x="4034416" y="1340638"/>
          <a:ext cx="1130346" cy="1285894"/>
        </a:xfrm>
        <a:prstGeom prst="circularArrow">
          <a:avLst/>
        </a:prstGeom>
        <a:solidFill>
          <a:schemeClr val="accent1">
            <a:tint val="6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7.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7D50493-D4BA-4263-8C7C-F42E36D727B6}" type="datetimeFigureOut">
              <a:rPr lang="fa-IR" smtClean="0"/>
              <a:t>1437/02/23</a:t>
            </a:fld>
            <a:endParaRPr lang="fa-IR"/>
          </a:p>
        </p:txBody>
      </p:sp>
      <p:sp>
        <p:nvSpPr>
          <p:cNvPr id="5" name="Footer Placeholder 4"/>
          <p:cNvSpPr>
            <a:spLocks noGrp="1"/>
          </p:cNvSpPr>
          <p:nvPr>
            <p:ph type="ftr" sz="quarter" idx="11"/>
          </p:nvPr>
        </p:nvSpPr>
        <p:spPr/>
        <p:txBody>
          <a:bodyPr/>
          <a:lstStyle/>
          <a:p>
            <a:endParaRPr lang="fa-I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19CC2FE-833F-4144-982F-2788E3092CF9}" type="slidenum">
              <a:rPr lang="fa-IR" smtClean="0"/>
              <a:t>‹#›</a:t>
            </a:fld>
            <a:endParaRPr lang="fa-IR"/>
          </a:p>
        </p:txBody>
      </p:sp>
    </p:spTree>
    <p:extLst>
      <p:ext uri="{BB962C8B-B14F-4D97-AF65-F5344CB8AC3E}">
        <p14:creationId xmlns:p14="http://schemas.microsoft.com/office/powerpoint/2010/main" val="3272600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D50493-D4BA-4263-8C7C-F42E36D727B6}" type="datetimeFigureOut">
              <a:rPr lang="fa-IR" smtClean="0"/>
              <a:t>1437/02/23</a:t>
            </a:fld>
            <a:endParaRPr lang="fa-IR"/>
          </a:p>
        </p:txBody>
      </p:sp>
      <p:sp>
        <p:nvSpPr>
          <p:cNvPr id="5" name="Footer Placeholder 4"/>
          <p:cNvSpPr>
            <a:spLocks noGrp="1"/>
          </p:cNvSpPr>
          <p:nvPr>
            <p:ph type="ftr" sz="quarter" idx="11"/>
          </p:nvPr>
        </p:nvSpPr>
        <p:spPr/>
        <p:txBody>
          <a:bodyPr/>
          <a:lstStyle/>
          <a:p>
            <a:endParaRPr lang="fa-I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19CC2FE-833F-4144-982F-2788E3092CF9}" type="slidenum">
              <a:rPr lang="fa-IR" smtClean="0"/>
              <a:t>‹#›</a:t>
            </a:fld>
            <a:endParaRPr lang="fa-IR"/>
          </a:p>
        </p:txBody>
      </p:sp>
    </p:spTree>
    <p:extLst>
      <p:ext uri="{BB962C8B-B14F-4D97-AF65-F5344CB8AC3E}">
        <p14:creationId xmlns:p14="http://schemas.microsoft.com/office/powerpoint/2010/main" val="2866040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D50493-D4BA-4263-8C7C-F42E36D727B6}" type="datetimeFigureOut">
              <a:rPr lang="fa-IR" smtClean="0"/>
              <a:t>1437/02/23</a:t>
            </a:fld>
            <a:endParaRPr lang="fa-IR"/>
          </a:p>
        </p:txBody>
      </p:sp>
      <p:sp>
        <p:nvSpPr>
          <p:cNvPr id="5" name="Footer Placeholder 4"/>
          <p:cNvSpPr>
            <a:spLocks noGrp="1"/>
          </p:cNvSpPr>
          <p:nvPr>
            <p:ph type="ftr" sz="quarter" idx="11"/>
          </p:nvPr>
        </p:nvSpPr>
        <p:spPr/>
        <p:txBody>
          <a:bodyPr/>
          <a:lstStyle/>
          <a:p>
            <a:endParaRPr lang="fa-I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19CC2FE-833F-4144-982F-2788E3092CF9}" type="slidenum">
              <a:rPr lang="fa-IR" smtClean="0"/>
              <a:t>‹#›</a:t>
            </a:fld>
            <a:endParaRPr lang="fa-I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717431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27D50493-D4BA-4263-8C7C-F42E36D727B6}" type="datetimeFigureOut">
              <a:rPr lang="fa-IR" smtClean="0"/>
              <a:t>1437/02/23</a:t>
            </a:fld>
            <a:endParaRPr lang="fa-IR"/>
          </a:p>
        </p:txBody>
      </p:sp>
      <p:sp>
        <p:nvSpPr>
          <p:cNvPr id="6" name="Footer Placeholder 5"/>
          <p:cNvSpPr>
            <a:spLocks noGrp="1"/>
          </p:cNvSpPr>
          <p:nvPr>
            <p:ph type="ftr" sz="quarter" idx="11"/>
          </p:nvPr>
        </p:nvSpPr>
        <p:spPr/>
        <p:txBody>
          <a:bodyPr/>
          <a:lstStyle/>
          <a:p>
            <a:endParaRPr lang="fa-I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19CC2FE-833F-4144-982F-2788E3092CF9}" type="slidenum">
              <a:rPr lang="fa-IR" smtClean="0"/>
              <a:t>‹#›</a:t>
            </a:fld>
            <a:endParaRPr lang="fa-IR"/>
          </a:p>
        </p:txBody>
      </p:sp>
    </p:spTree>
    <p:extLst>
      <p:ext uri="{BB962C8B-B14F-4D97-AF65-F5344CB8AC3E}">
        <p14:creationId xmlns:p14="http://schemas.microsoft.com/office/powerpoint/2010/main" val="5575403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27D50493-D4BA-4263-8C7C-F42E36D727B6}" type="datetimeFigureOut">
              <a:rPr lang="fa-IR" smtClean="0"/>
              <a:t>1437/02/23</a:t>
            </a:fld>
            <a:endParaRPr lang="fa-IR"/>
          </a:p>
        </p:txBody>
      </p:sp>
      <p:sp>
        <p:nvSpPr>
          <p:cNvPr id="6" name="Footer Placeholder 5"/>
          <p:cNvSpPr>
            <a:spLocks noGrp="1"/>
          </p:cNvSpPr>
          <p:nvPr>
            <p:ph type="ftr" sz="quarter" idx="11"/>
          </p:nvPr>
        </p:nvSpPr>
        <p:spPr/>
        <p:txBody>
          <a:bodyPr/>
          <a:lstStyle/>
          <a:p>
            <a:endParaRPr lang="fa-I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19CC2FE-833F-4144-982F-2788E3092CF9}" type="slidenum">
              <a:rPr lang="fa-IR" smtClean="0"/>
              <a:t>‹#›</a:t>
            </a:fld>
            <a:endParaRPr lang="fa-I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5228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27D50493-D4BA-4263-8C7C-F42E36D727B6}" type="datetimeFigureOut">
              <a:rPr lang="fa-IR" smtClean="0"/>
              <a:t>1437/02/23</a:t>
            </a:fld>
            <a:endParaRPr lang="fa-IR"/>
          </a:p>
        </p:txBody>
      </p:sp>
      <p:sp>
        <p:nvSpPr>
          <p:cNvPr id="6" name="Footer Placeholder 5"/>
          <p:cNvSpPr>
            <a:spLocks noGrp="1"/>
          </p:cNvSpPr>
          <p:nvPr>
            <p:ph type="ftr" sz="quarter" idx="11"/>
          </p:nvPr>
        </p:nvSpPr>
        <p:spPr/>
        <p:txBody>
          <a:bodyPr/>
          <a:lstStyle/>
          <a:p>
            <a:endParaRPr lang="fa-I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19CC2FE-833F-4144-982F-2788E3092CF9}" type="slidenum">
              <a:rPr lang="fa-IR" smtClean="0"/>
              <a:t>‹#›</a:t>
            </a:fld>
            <a:endParaRPr lang="fa-IR"/>
          </a:p>
        </p:txBody>
      </p:sp>
    </p:spTree>
    <p:extLst>
      <p:ext uri="{BB962C8B-B14F-4D97-AF65-F5344CB8AC3E}">
        <p14:creationId xmlns:p14="http://schemas.microsoft.com/office/powerpoint/2010/main" val="824985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D50493-D4BA-4263-8C7C-F42E36D727B6}" type="datetimeFigureOut">
              <a:rPr lang="fa-IR" smtClean="0"/>
              <a:t>1437/02/23</a:t>
            </a:fld>
            <a:endParaRPr lang="fa-IR"/>
          </a:p>
        </p:txBody>
      </p:sp>
      <p:sp>
        <p:nvSpPr>
          <p:cNvPr id="5" name="Footer Placeholder 4"/>
          <p:cNvSpPr>
            <a:spLocks noGrp="1"/>
          </p:cNvSpPr>
          <p:nvPr>
            <p:ph type="ftr" sz="quarter" idx="11"/>
          </p:nvPr>
        </p:nvSpPr>
        <p:spPr/>
        <p:txBody>
          <a:bodyPr/>
          <a:lstStyle/>
          <a:p>
            <a:endParaRPr lang="fa-I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19CC2FE-833F-4144-982F-2788E3092CF9}" type="slidenum">
              <a:rPr lang="fa-IR" smtClean="0"/>
              <a:t>‹#›</a:t>
            </a:fld>
            <a:endParaRPr lang="fa-IR"/>
          </a:p>
        </p:txBody>
      </p:sp>
    </p:spTree>
    <p:extLst>
      <p:ext uri="{BB962C8B-B14F-4D97-AF65-F5344CB8AC3E}">
        <p14:creationId xmlns:p14="http://schemas.microsoft.com/office/powerpoint/2010/main" val="38434591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D50493-D4BA-4263-8C7C-F42E36D727B6}" type="datetimeFigureOut">
              <a:rPr lang="fa-IR" smtClean="0"/>
              <a:t>1437/02/23</a:t>
            </a:fld>
            <a:endParaRPr lang="fa-IR"/>
          </a:p>
        </p:txBody>
      </p:sp>
      <p:sp>
        <p:nvSpPr>
          <p:cNvPr id="5" name="Footer Placeholder 4"/>
          <p:cNvSpPr>
            <a:spLocks noGrp="1"/>
          </p:cNvSpPr>
          <p:nvPr>
            <p:ph type="ftr" sz="quarter" idx="11"/>
          </p:nvPr>
        </p:nvSpPr>
        <p:spPr/>
        <p:txBody>
          <a:bodyPr/>
          <a:lstStyle/>
          <a:p>
            <a:endParaRPr lang="fa-I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19CC2FE-833F-4144-982F-2788E3092CF9}" type="slidenum">
              <a:rPr lang="fa-IR" smtClean="0"/>
              <a:t>‹#›</a:t>
            </a:fld>
            <a:endParaRPr lang="fa-IR"/>
          </a:p>
        </p:txBody>
      </p:sp>
    </p:spTree>
    <p:extLst>
      <p:ext uri="{BB962C8B-B14F-4D97-AF65-F5344CB8AC3E}">
        <p14:creationId xmlns:p14="http://schemas.microsoft.com/office/powerpoint/2010/main" val="1573837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D50493-D4BA-4263-8C7C-F42E36D727B6}" type="datetimeFigureOut">
              <a:rPr lang="fa-IR" smtClean="0"/>
              <a:t>1437/02/23</a:t>
            </a:fld>
            <a:endParaRPr lang="fa-IR"/>
          </a:p>
        </p:txBody>
      </p:sp>
      <p:sp>
        <p:nvSpPr>
          <p:cNvPr id="5" name="Footer Placeholder 4"/>
          <p:cNvSpPr>
            <a:spLocks noGrp="1"/>
          </p:cNvSpPr>
          <p:nvPr>
            <p:ph type="ftr" sz="quarter" idx="11"/>
          </p:nvPr>
        </p:nvSpPr>
        <p:spPr/>
        <p:txBody>
          <a:bodyPr/>
          <a:lstStyle/>
          <a:p>
            <a:endParaRPr lang="fa-I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19CC2FE-833F-4144-982F-2788E3092CF9}" type="slidenum">
              <a:rPr lang="fa-IR" smtClean="0"/>
              <a:t>‹#›</a:t>
            </a:fld>
            <a:endParaRPr lang="fa-IR"/>
          </a:p>
        </p:txBody>
      </p:sp>
    </p:spTree>
    <p:extLst>
      <p:ext uri="{BB962C8B-B14F-4D97-AF65-F5344CB8AC3E}">
        <p14:creationId xmlns:p14="http://schemas.microsoft.com/office/powerpoint/2010/main" val="3358419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D50493-D4BA-4263-8C7C-F42E36D727B6}" type="datetimeFigureOut">
              <a:rPr lang="fa-IR" smtClean="0"/>
              <a:t>1437/02/23</a:t>
            </a:fld>
            <a:endParaRPr lang="fa-IR"/>
          </a:p>
        </p:txBody>
      </p:sp>
      <p:sp>
        <p:nvSpPr>
          <p:cNvPr id="5" name="Footer Placeholder 4"/>
          <p:cNvSpPr>
            <a:spLocks noGrp="1"/>
          </p:cNvSpPr>
          <p:nvPr>
            <p:ph type="ftr" sz="quarter" idx="11"/>
          </p:nvPr>
        </p:nvSpPr>
        <p:spPr/>
        <p:txBody>
          <a:bodyPr/>
          <a:lstStyle/>
          <a:p>
            <a:endParaRPr lang="fa-I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19CC2FE-833F-4144-982F-2788E3092CF9}" type="slidenum">
              <a:rPr lang="fa-IR" smtClean="0"/>
              <a:t>‹#›</a:t>
            </a:fld>
            <a:endParaRPr lang="fa-IR"/>
          </a:p>
        </p:txBody>
      </p:sp>
    </p:spTree>
    <p:extLst>
      <p:ext uri="{BB962C8B-B14F-4D97-AF65-F5344CB8AC3E}">
        <p14:creationId xmlns:p14="http://schemas.microsoft.com/office/powerpoint/2010/main" val="850488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7D50493-D4BA-4263-8C7C-F42E36D727B6}" type="datetimeFigureOut">
              <a:rPr lang="fa-IR" smtClean="0"/>
              <a:t>1437/02/23</a:t>
            </a:fld>
            <a:endParaRPr lang="fa-IR"/>
          </a:p>
        </p:txBody>
      </p:sp>
      <p:sp>
        <p:nvSpPr>
          <p:cNvPr id="6" name="Footer Placeholder 5"/>
          <p:cNvSpPr>
            <a:spLocks noGrp="1"/>
          </p:cNvSpPr>
          <p:nvPr>
            <p:ph type="ftr" sz="quarter" idx="11"/>
          </p:nvPr>
        </p:nvSpPr>
        <p:spPr/>
        <p:txBody>
          <a:bodyPr/>
          <a:lstStyle/>
          <a:p>
            <a:endParaRPr lang="fa-I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19CC2FE-833F-4144-982F-2788E3092CF9}" type="slidenum">
              <a:rPr lang="fa-IR" smtClean="0"/>
              <a:t>‹#›</a:t>
            </a:fld>
            <a:endParaRPr lang="fa-IR"/>
          </a:p>
        </p:txBody>
      </p:sp>
    </p:spTree>
    <p:extLst>
      <p:ext uri="{BB962C8B-B14F-4D97-AF65-F5344CB8AC3E}">
        <p14:creationId xmlns:p14="http://schemas.microsoft.com/office/powerpoint/2010/main" val="262460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7D50493-D4BA-4263-8C7C-F42E36D727B6}" type="datetimeFigureOut">
              <a:rPr lang="fa-IR" smtClean="0"/>
              <a:t>1437/02/23</a:t>
            </a:fld>
            <a:endParaRPr lang="fa-IR"/>
          </a:p>
        </p:txBody>
      </p:sp>
      <p:sp>
        <p:nvSpPr>
          <p:cNvPr id="8" name="Footer Placeholder 7"/>
          <p:cNvSpPr>
            <a:spLocks noGrp="1"/>
          </p:cNvSpPr>
          <p:nvPr>
            <p:ph type="ftr" sz="quarter" idx="11"/>
          </p:nvPr>
        </p:nvSpPr>
        <p:spPr/>
        <p:txBody>
          <a:bodyPr/>
          <a:lstStyle/>
          <a:p>
            <a:endParaRPr lang="fa-I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19CC2FE-833F-4144-982F-2788E3092CF9}" type="slidenum">
              <a:rPr lang="fa-IR" smtClean="0"/>
              <a:t>‹#›</a:t>
            </a:fld>
            <a:endParaRPr lang="fa-IR"/>
          </a:p>
        </p:txBody>
      </p:sp>
    </p:spTree>
    <p:extLst>
      <p:ext uri="{BB962C8B-B14F-4D97-AF65-F5344CB8AC3E}">
        <p14:creationId xmlns:p14="http://schemas.microsoft.com/office/powerpoint/2010/main" val="1855544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7D50493-D4BA-4263-8C7C-F42E36D727B6}" type="datetimeFigureOut">
              <a:rPr lang="fa-IR" smtClean="0"/>
              <a:t>1437/02/23</a:t>
            </a:fld>
            <a:endParaRPr lang="fa-IR"/>
          </a:p>
        </p:txBody>
      </p:sp>
      <p:sp>
        <p:nvSpPr>
          <p:cNvPr id="4" name="Footer Placeholder 3"/>
          <p:cNvSpPr>
            <a:spLocks noGrp="1"/>
          </p:cNvSpPr>
          <p:nvPr>
            <p:ph type="ftr" sz="quarter" idx="11"/>
          </p:nvPr>
        </p:nvSpPr>
        <p:spPr/>
        <p:txBody>
          <a:bodyPr/>
          <a:lstStyle/>
          <a:p>
            <a:endParaRPr lang="fa-I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19CC2FE-833F-4144-982F-2788E3092CF9}" type="slidenum">
              <a:rPr lang="fa-IR" smtClean="0"/>
              <a:t>‹#›</a:t>
            </a:fld>
            <a:endParaRPr lang="fa-IR"/>
          </a:p>
        </p:txBody>
      </p:sp>
    </p:spTree>
    <p:extLst>
      <p:ext uri="{BB962C8B-B14F-4D97-AF65-F5344CB8AC3E}">
        <p14:creationId xmlns:p14="http://schemas.microsoft.com/office/powerpoint/2010/main" val="2162161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D50493-D4BA-4263-8C7C-F42E36D727B6}" type="datetimeFigureOut">
              <a:rPr lang="fa-IR" smtClean="0"/>
              <a:t>1437/02/23</a:t>
            </a:fld>
            <a:endParaRPr lang="fa-IR"/>
          </a:p>
        </p:txBody>
      </p:sp>
      <p:sp>
        <p:nvSpPr>
          <p:cNvPr id="3" name="Footer Placeholder 2"/>
          <p:cNvSpPr>
            <a:spLocks noGrp="1"/>
          </p:cNvSpPr>
          <p:nvPr>
            <p:ph type="ftr" sz="quarter" idx="11"/>
          </p:nvPr>
        </p:nvSpPr>
        <p:spPr/>
        <p:txBody>
          <a:bodyPr/>
          <a:lstStyle/>
          <a:p>
            <a:endParaRPr lang="fa-I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19CC2FE-833F-4144-982F-2788E3092CF9}" type="slidenum">
              <a:rPr lang="fa-IR" smtClean="0"/>
              <a:t>‹#›</a:t>
            </a:fld>
            <a:endParaRPr lang="fa-IR"/>
          </a:p>
        </p:txBody>
      </p:sp>
    </p:spTree>
    <p:extLst>
      <p:ext uri="{BB962C8B-B14F-4D97-AF65-F5344CB8AC3E}">
        <p14:creationId xmlns:p14="http://schemas.microsoft.com/office/powerpoint/2010/main" val="3790736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D50493-D4BA-4263-8C7C-F42E36D727B6}" type="datetimeFigureOut">
              <a:rPr lang="fa-IR" smtClean="0"/>
              <a:t>1437/02/23</a:t>
            </a:fld>
            <a:endParaRPr lang="fa-IR"/>
          </a:p>
        </p:txBody>
      </p:sp>
      <p:sp>
        <p:nvSpPr>
          <p:cNvPr id="6" name="Footer Placeholder 5"/>
          <p:cNvSpPr>
            <a:spLocks noGrp="1"/>
          </p:cNvSpPr>
          <p:nvPr>
            <p:ph type="ftr" sz="quarter" idx="11"/>
          </p:nvPr>
        </p:nvSpPr>
        <p:spPr/>
        <p:txBody>
          <a:bodyPr/>
          <a:lstStyle/>
          <a:p>
            <a:endParaRPr lang="fa-I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19CC2FE-833F-4144-982F-2788E3092CF9}" type="slidenum">
              <a:rPr lang="fa-IR" smtClean="0"/>
              <a:t>‹#›</a:t>
            </a:fld>
            <a:endParaRPr lang="fa-IR"/>
          </a:p>
        </p:txBody>
      </p:sp>
    </p:spTree>
    <p:extLst>
      <p:ext uri="{BB962C8B-B14F-4D97-AF65-F5344CB8AC3E}">
        <p14:creationId xmlns:p14="http://schemas.microsoft.com/office/powerpoint/2010/main" val="3229815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D50493-D4BA-4263-8C7C-F42E36D727B6}" type="datetimeFigureOut">
              <a:rPr lang="fa-IR" smtClean="0"/>
              <a:t>1437/02/23</a:t>
            </a:fld>
            <a:endParaRPr lang="fa-IR"/>
          </a:p>
        </p:txBody>
      </p:sp>
      <p:sp>
        <p:nvSpPr>
          <p:cNvPr id="6" name="Footer Placeholder 5"/>
          <p:cNvSpPr>
            <a:spLocks noGrp="1"/>
          </p:cNvSpPr>
          <p:nvPr>
            <p:ph type="ftr" sz="quarter" idx="11"/>
          </p:nvPr>
        </p:nvSpPr>
        <p:spPr/>
        <p:txBody>
          <a:bodyPr/>
          <a:lstStyle/>
          <a:p>
            <a:endParaRPr lang="fa-I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19CC2FE-833F-4144-982F-2788E3092CF9}" type="slidenum">
              <a:rPr lang="fa-IR" smtClean="0"/>
              <a:t>‹#›</a:t>
            </a:fld>
            <a:endParaRPr lang="fa-IR"/>
          </a:p>
        </p:txBody>
      </p:sp>
    </p:spTree>
    <p:extLst>
      <p:ext uri="{BB962C8B-B14F-4D97-AF65-F5344CB8AC3E}">
        <p14:creationId xmlns:p14="http://schemas.microsoft.com/office/powerpoint/2010/main" val="3403107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rgbClr val="FFFF00"/>
            </a:gs>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7D50493-D4BA-4263-8C7C-F42E36D727B6}" type="datetimeFigureOut">
              <a:rPr lang="fa-IR" smtClean="0"/>
              <a:t>1437/02/23</a:t>
            </a:fld>
            <a:endParaRPr lang="fa-I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a-I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19CC2FE-833F-4144-982F-2788E3092CF9}" type="slidenum">
              <a:rPr lang="fa-IR" smtClean="0"/>
              <a:t>‹#›</a:t>
            </a:fld>
            <a:endParaRPr lang="fa-IR"/>
          </a:p>
        </p:txBody>
      </p:sp>
    </p:spTree>
    <p:extLst>
      <p:ext uri="{BB962C8B-B14F-4D97-AF65-F5344CB8AC3E}">
        <p14:creationId xmlns:p14="http://schemas.microsoft.com/office/powerpoint/2010/main" val="292493890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s://fa.wikipedia.org/wiki/%D9%86%DB%8C%D8%B1%D9%88%DB%8C_%DA%A9%D8%A7%D8%B1"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18" Type="http://schemas.openxmlformats.org/officeDocument/2006/relationships/diagramLayout" Target="../diagrams/layout4.xml"/><Relationship Id="rId26" Type="http://schemas.microsoft.com/office/2007/relationships/diagramDrawing" Target="../diagrams/drawing5.xml"/><Relationship Id="rId3" Type="http://schemas.openxmlformats.org/officeDocument/2006/relationships/diagramLayout" Target="../diagrams/layout1.xml"/><Relationship Id="rId21" Type="http://schemas.microsoft.com/office/2007/relationships/diagramDrawing" Target="../diagrams/drawing4.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diagramData" Target="../diagrams/data4.xml"/><Relationship Id="rId25" Type="http://schemas.openxmlformats.org/officeDocument/2006/relationships/diagramColors" Target="../diagrams/colors5.xml"/><Relationship Id="rId2" Type="http://schemas.openxmlformats.org/officeDocument/2006/relationships/diagramData" Target="../diagrams/data1.xml"/><Relationship Id="rId16" Type="http://schemas.microsoft.com/office/2007/relationships/diagramDrawing" Target="../diagrams/drawing3.xml"/><Relationship Id="rId20" Type="http://schemas.openxmlformats.org/officeDocument/2006/relationships/diagramColors" Target="../diagrams/colors4.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24" Type="http://schemas.openxmlformats.org/officeDocument/2006/relationships/diagramQuickStyle" Target="../diagrams/quickStyle5.xml"/><Relationship Id="rId5" Type="http://schemas.openxmlformats.org/officeDocument/2006/relationships/diagramColors" Target="../diagrams/colors1.xml"/><Relationship Id="rId15" Type="http://schemas.openxmlformats.org/officeDocument/2006/relationships/diagramColors" Target="../diagrams/colors3.xml"/><Relationship Id="rId23" Type="http://schemas.openxmlformats.org/officeDocument/2006/relationships/diagramLayout" Target="../diagrams/layout5.xml"/><Relationship Id="rId10" Type="http://schemas.openxmlformats.org/officeDocument/2006/relationships/diagramColors" Target="../diagrams/colors2.xml"/><Relationship Id="rId19" Type="http://schemas.openxmlformats.org/officeDocument/2006/relationships/diagramQuickStyle" Target="../diagrams/quickStyle4.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 Id="rId22" Type="http://schemas.openxmlformats.org/officeDocument/2006/relationships/diagramData" Target="../diagrams/data5.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0"/>
            <a:ext cx="12191999" cy="6858000"/>
          </a:xfrm>
          <a:prstGeom prst="rect">
            <a:avLst/>
          </a:prstGeom>
        </p:spPr>
      </p:pic>
    </p:spTree>
    <p:extLst>
      <p:ext uri="{BB962C8B-B14F-4D97-AF65-F5344CB8AC3E}">
        <p14:creationId xmlns:p14="http://schemas.microsoft.com/office/powerpoint/2010/main" val="23571690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latin typeface="Arial" panose="020B0604020202020204" pitchFamily="34" charset="0"/>
                <a:cs typeface="Arial" panose="020B0604020202020204" pitchFamily="34" charset="0"/>
              </a:rPr>
              <a:t>ایجاد کانال توزیع:</a:t>
            </a:r>
            <a:endParaRPr lang="fa-IR"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50883" y="2102069"/>
            <a:ext cx="10353729" cy="3777622"/>
          </a:xfrm>
        </p:spPr>
        <p:txBody>
          <a:bodyPr>
            <a:normAutofit/>
          </a:bodyPr>
          <a:lstStyle/>
          <a:p>
            <a:pPr marL="0" indent="0">
              <a:buNone/>
            </a:pPr>
            <a:r>
              <a:rPr lang="fa-IR" sz="2000" dirty="0" smtClean="0">
                <a:latin typeface="Arial" panose="020B0604020202020204" pitchFamily="34" charset="0"/>
                <a:cs typeface="Arial" panose="020B0604020202020204" pitchFamily="34" charset="0"/>
              </a:rPr>
              <a:t>                                                                                                             نیروی فروش شرکت</a:t>
            </a:r>
          </a:p>
          <a:p>
            <a:r>
              <a:rPr lang="fa-IR" sz="2000" b="1" dirty="0" smtClean="0">
                <a:latin typeface="Arial" panose="020B0604020202020204" pitchFamily="34" charset="0"/>
                <a:cs typeface="Arial" panose="020B0604020202020204" pitchFamily="34" charset="0"/>
              </a:rPr>
              <a:t>شرکت ها برای رفع مشکل کانال توزیع </a:t>
            </a:r>
            <a:r>
              <a:rPr lang="fa-IR" sz="2000" b="1" dirty="0">
                <a:latin typeface="Arial" panose="020B0604020202020204" pitchFamily="34" charset="0"/>
                <a:cs typeface="Arial" panose="020B0604020202020204" pitchFamily="34" charset="0"/>
              </a:rPr>
              <a:t>در </a:t>
            </a:r>
            <a:r>
              <a:rPr lang="fa-IR" sz="2000" b="1" dirty="0" smtClean="0">
                <a:latin typeface="Arial" panose="020B0604020202020204" pitchFamily="34" charset="0"/>
                <a:cs typeface="Arial" panose="020B0604020202020204" pitchFamily="34" charset="0"/>
              </a:rPr>
              <a:t>                 </a:t>
            </a:r>
            <a:r>
              <a:rPr lang="fa-IR" sz="2400" b="1" dirty="0" smtClean="0">
                <a:solidFill>
                  <a:srgbClr val="FF0000"/>
                </a:solidFill>
                <a:latin typeface="Arial" panose="020B0604020202020204" pitchFamily="34" charset="0"/>
                <a:cs typeface="Arial" panose="020B0604020202020204" pitchFamily="34" charset="0"/>
              </a:rPr>
              <a:t>1)درگیری </a:t>
            </a:r>
            <a:r>
              <a:rPr lang="fa-IR" sz="2400" b="1" dirty="0">
                <a:solidFill>
                  <a:srgbClr val="FF0000"/>
                </a:solidFill>
                <a:latin typeface="Arial" panose="020B0604020202020204" pitchFamily="34" charset="0"/>
                <a:cs typeface="Arial" panose="020B0604020202020204" pitchFamily="34" charset="0"/>
              </a:rPr>
              <a:t>مستقیم</a:t>
            </a:r>
          </a:p>
          <a:p>
            <a:pPr marL="0" indent="0">
              <a:buNone/>
            </a:pPr>
            <a:r>
              <a:rPr lang="fa-IR" sz="2000" dirty="0" smtClean="0">
                <a:latin typeface="Arial" panose="020B0604020202020204" pitchFamily="34" charset="0"/>
                <a:cs typeface="Arial" panose="020B0604020202020204" pitchFamily="34" charset="0"/>
              </a:rPr>
              <a:t>                                                                                                             فروشگاه خرده فروشی</a:t>
            </a:r>
          </a:p>
          <a:p>
            <a:pPr marL="0" indent="0">
              <a:buNone/>
            </a:pPr>
            <a:r>
              <a:rPr lang="fa-IR" sz="2000" b="1" dirty="0" smtClean="0">
                <a:latin typeface="Arial" panose="020B0604020202020204" pitchFamily="34" charset="0"/>
                <a:cs typeface="Arial" panose="020B0604020202020204" pitchFamily="34" charset="0"/>
              </a:rPr>
              <a:t>بازار های رقابتی از دو روش استفاده میکنند:</a:t>
            </a:r>
          </a:p>
          <a:p>
            <a:pPr marL="0" indent="0">
              <a:buNone/>
            </a:pPr>
            <a:endParaRPr lang="fa-IR" sz="2000" b="1" dirty="0" smtClean="0">
              <a:latin typeface="Arial" panose="020B0604020202020204" pitchFamily="34" charset="0"/>
              <a:cs typeface="Arial" panose="020B0604020202020204" pitchFamily="34" charset="0"/>
            </a:endParaRPr>
          </a:p>
          <a:p>
            <a:pPr marL="0" indent="0">
              <a:buNone/>
            </a:pPr>
            <a:r>
              <a:rPr lang="fa-IR" sz="2000" dirty="0" smtClean="0">
                <a:latin typeface="Arial" panose="020B0604020202020204" pitchFamily="34" charset="0"/>
                <a:cs typeface="Arial" panose="020B0604020202020204" pitchFamily="34" charset="0"/>
              </a:rPr>
              <a:t>                                                                                                             نماینده مستقل</a:t>
            </a:r>
          </a:p>
          <a:p>
            <a:pPr marL="0" indent="0">
              <a:buNone/>
            </a:pPr>
            <a:r>
              <a:rPr lang="fa-IR" sz="2000" dirty="0" smtClean="0">
                <a:latin typeface="Arial" panose="020B0604020202020204" pitchFamily="34" charset="0"/>
                <a:cs typeface="Arial" panose="020B0604020202020204" pitchFamily="34" charset="0"/>
              </a:rPr>
              <a:t>                                                                      </a:t>
            </a:r>
            <a:r>
              <a:rPr lang="fa-IR" sz="2000" b="1" dirty="0">
                <a:solidFill>
                  <a:srgbClr val="FF0000"/>
                </a:solidFill>
                <a:latin typeface="Arial" panose="020B0604020202020204" pitchFamily="34" charset="0"/>
                <a:cs typeface="Arial" panose="020B0604020202020204" pitchFamily="34" charset="0"/>
              </a:rPr>
              <a:t>2</a:t>
            </a:r>
            <a:r>
              <a:rPr lang="fa-IR" sz="2400" b="1" dirty="0">
                <a:solidFill>
                  <a:srgbClr val="FF0000"/>
                </a:solidFill>
                <a:latin typeface="Arial" panose="020B0604020202020204" pitchFamily="34" charset="0"/>
                <a:cs typeface="Arial" panose="020B0604020202020204" pitchFamily="34" charset="0"/>
              </a:rPr>
              <a:t>)درگیری غیر </a:t>
            </a:r>
            <a:r>
              <a:rPr lang="fa-IR" sz="2400" b="1" dirty="0" smtClean="0">
                <a:solidFill>
                  <a:srgbClr val="FF0000"/>
                </a:solidFill>
                <a:latin typeface="Arial" panose="020B0604020202020204" pitchFamily="34" charset="0"/>
                <a:cs typeface="Arial" panose="020B0604020202020204" pitchFamily="34" charset="0"/>
              </a:rPr>
              <a:t>مستقیم    </a:t>
            </a:r>
            <a:r>
              <a:rPr lang="fa-IR" sz="2400" dirty="0" smtClean="0">
                <a:latin typeface="Arial" panose="020B0604020202020204" pitchFamily="34" charset="0"/>
                <a:cs typeface="Arial" panose="020B0604020202020204" pitchFamily="34" charset="0"/>
              </a:rPr>
              <a:t>  </a:t>
            </a:r>
            <a:r>
              <a:rPr lang="fa-IR" sz="2000" dirty="0" smtClean="0">
                <a:latin typeface="Arial" panose="020B0604020202020204" pitchFamily="34" charset="0"/>
                <a:cs typeface="Arial" panose="020B0604020202020204" pitchFamily="34" charset="0"/>
              </a:rPr>
              <a:t>توزیع کنندگان</a:t>
            </a:r>
          </a:p>
          <a:p>
            <a:pPr marL="0" indent="0">
              <a:buNone/>
            </a:pPr>
            <a:r>
              <a:rPr lang="fa-IR" sz="2000" dirty="0">
                <a:latin typeface="Arial" panose="020B0604020202020204" pitchFamily="34" charset="0"/>
                <a:cs typeface="Arial" panose="020B0604020202020204" pitchFamily="34" charset="0"/>
              </a:rPr>
              <a:t> </a:t>
            </a:r>
            <a:r>
              <a:rPr lang="fa-IR" sz="2000" dirty="0" smtClean="0">
                <a:latin typeface="Arial" panose="020B0604020202020204" pitchFamily="34" charset="0"/>
                <a:cs typeface="Arial" panose="020B0604020202020204" pitchFamily="34" charset="0"/>
              </a:rPr>
              <a:t>                                                                                                            عمده فروش ها</a:t>
            </a:r>
            <a:endParaRPr lang="fa-IR" sz="2000" dirty="0">
              <a:latin typeface="Arial" panose="020B0604020202020204" pitchFamily="34" charset="0"/>
              <a:cs typeface="Arial" panose="020B0604020202020204" pitchFamily="34" charset="0"/>
            </a:endParaRPr>
          </a:p>
        </p:txBody>
      </p:sp>
      <p:sp>
        <p:nvSpPr>
          <p:cNvPr id="4" name="Right Brace 3"/>
          <p:cNvSpPr/>
          <p:nvPr/>
        </p:nvSpPr>
        <p:spPr>
          <a:xfrm>
            <a:off x="6516929" y="2404241"/>
            <a:ext cx="756745" cy="2845676"/>
          </a:xfrm>
          <a:prstGeom prst="rightBrace">
            <a:avLst/>
          </a:prstGeom>
          <a:ln/>
        </p:spPr>
        <p:style>
          <a:lnRef idx="3">
            <a:schemeClr val="accent6"/>
          </a:lnRef>
          <a:fillRef idx="0">
            <a:schemeClr val="accent6"/>
          </a:fillRef>
          <a:effectRef idx="2">
            <a:schemeClr val="accent6"/>
          </a:effectRef>
          <a:fontRef idx="minor">
            <a:schemeClr val="tx1"/>
          </a:fontRef>
        </p:style>
        <p:txBody>
          <a:bodyPr rtlCol="1" anchor="ctr"/>
          <a:lstStyle/>
          <a:p>
            <a:pPr algn="ctr"/>
            <a:endParaRPr lang="fa-IR" b="1">
              <a:ln w="22225">
                <a:solidFill>
                  <a:schemeClr val="accent2"/>
                </a:solidFill>
                <a:prstDash val="solid"/>
              </a:ln>
              <a:solidFill>
                <a:schemeClr val="accent2">
                  <a:lumMod val="40000"/>
                  <a:lumOff val="60000"/>
                </a:schemeClr>
              </a:solidFill>
            </a:endParaRPr>
          </a:p>
        </p:txBody>
      </p:sp>
      <p:sp>
        <p:nvSpPr>
          <p:cNvPr id="5" name="Right Brace 4"/>
          <p:cNvSpPr/>
          <p:nvPr/>
        </p:nvSpPr>
        <p:spPr>
          <a:xfrm>
            <a:off x="3988675" y="2301765"/>
            <a:ext cx="409904" cy="1008993"/>
          </a:xfrm>
          <a:prstGeom prst="rightBrace">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fa-IR"/>
          </a:p>
        </p:txBody>
      </p:sp>
      <p:sp>
        <p:nvSpPr>
          <p:cNvPr id="6" name="Right Brace 5"/>
          <p:cNvSpPr/>
          <p:nvPr/>
        </p:nvSpPr>
        <p:spPr>
          <a:xfrm>
            <a:off x="3799490" y="4367047"/>
            <a:ext cx="346841" cy="1340069"/>
          </a:xfrm>
          <a:prstGeom prst="rightBrace">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fa-IR"/>
          </a:p>
        </p:txBody>
      </p:sp>
    </p:spTree>
    <p:extLst>
      <p:ext uri="{BB962C8B-B14F-4D97-AF65-F5344CB8AC3E}">
        <p14:creationId xmlns:p14="http://schemas.microsoft.com/office/powerpoint/2010/main" val="6488389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000" b="1" dirty="0" smtClean="0">
                <a:latin typeface="Arial" panose="020B0604020202020204" pitchFamily="34" charset="0"/>
                <a:cs typeface="Arial" panose="020B0604020202020204" pitchFamily="34" charset="0"/>
              </a:rPr>
              <a:t>دستورالعمل هایی برای انتخاب توزیع کنندگان(از نظر دیوید آرنولد)</a:t>
            </a:r>
            <a:endParaRPr lang="fa-IR" sz="30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977462" y="1905000"/>
            <a:ext cx="10527150" cy="3777622"/>
          </a:xfrm>
        </p:spPr>
        <p:txBody>
          <a:bodyPr/>
          <a:lstStyle/>
          <a:p>
            <a:r>
              <a:rPr lang="fa-IR" sz="2400" dirty="0" smtClean="0">
                <a:latin typeface="Arial" panose="020B0604020202020204" pitchFamily="34" charset="0"/>
                <a:cs typeface="Arial" panose="020B0604020202020204" pitchFamily="34" charset="0"/>
              </a:rPr>
              <a:t>شما توزیع کننده را انتخاب کنید.</a:t>
            </a:r>
          </a:p>
          <a:p>
            <a:r>
              <a:rPr lang="fa-IR" sz="2400" dirty="0" smtClean="0">
                <a:latin typeface="Arial" panose="020B0604020202020204" pitchFamily="34" charset="0"/>
                <a:cs typeface="Arial" panose="020B0604020202020204" pitchFamily="34" charset="0"/>
              </a:rPr>
              <a:t>توانایی توسعه بازار را داشته باشد.</a:t>
            </a:r>
          </a:p>
          <a:p>
            <a:r>
              <a:rPr lang="fa-IR" sz="2400" dirty="0" smtClean="0">
                <a:latin typeface="Arial" panose="020B0604020202020204" pitchFamily="34" charset="0"/>
                <a:cs typeface="Arial" panose="020B0604020202020204" pitchFamily="34" charset="0"/>
              </a:rPr>
              <a:t>با توزیع کننده به عنوان شرکای بلند مدت شرکت رفتار کنید نه ابزاری کوتاه مدت برای ورود به بازار</a:t>
            </a:r>
          </a:p>
          <a:p>
            <a:r>
              <a:rPr lang="fa-IR" sz="2400" dirty="0" smtClean="0">
                <a:latin typeface="Arial" panose="020B0604020202020204" pitchFamily="34" charset="0"/>
                <a:cs typeface="Arial" panose="020B0604020202020204" pitchFamily="34" charset="0"/>
              </a:rPr>
              <a:t>از ابتدا راهبرد بازاریابی شرکت خود را کنترل کنید.</a:t>
            </a:r>
          </a:p>
          <a:p>
            <a:r>
              <a:rPr lang="fa-IR" sz="2400" dirty="0" smtClean="0">
                <a:latin typeface="Arial" panose="020B0604020202020204" pitchFamily="34" charset="0"/>
                <a:cs typeface="Arial" panose="020B0604020202020204" pitchFamily="34" charset="0"/>
              </a:rPr>
              <a:t>اطمینان از صحت داده های ارائه شده در خصوص عملکرد مالی و عملکرد بازار توسط توزیع کننده</a:t>
            </a:r>
          </a:p>
          <a:p>
            <a:r>
              <a:rPr lang="fa-IR" sz="2400" dirty="0" smtClean="0">
                <a:latin typeface="Arial" panose="020B0604020202020204" pitchFamily="34" charset="0"/>
                <a:cs typeface="Arial" panose="020B0604020202020204" pitchFamily="34" charset="0"/>
              </a:rPr>
              <a:t>ایجاد ارتباط بین شبکه توزیع کنندگان کشورها</a:t>
            </a:r>
          </a:p>
          <a:p>
            <a:endParaRPr lang="fa-IR" dirty="0"/>
          </a:p>
        </p:txBody>
      </p:sp>
    </p:spTree>
    <p:extLst>
      <p:ext uri="{BB962C8B-B14F-4D97-AF65-F5344CB8AC3E}">
        <p14:creationId xmlns:p14="http://schemas.microsoft.com/office/powerpoint/2010/main" val="41782764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6000" b="1" dirty="0" smtClean="0">
                <a:latin typeface="Arial" panose="020B0604020202020204" pitchFamily="34" charset="0"/>
                <a:cs typeface="Arial" panose="020B0604020202020204" pitchFamily="34" charset="0"/>
              </a:rPr>
              <a:t>نکته:</a:t>
            </a:r>
            <a:endParaRPr lang="fa-IR" sz="60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939159" y="2133600"/>
            <a:ext cx="9565453" cy="3777622"/>
          </a:xfrm>
        </p:spPr>
        <p:txBody>
          <a:bodyPr>
            <a:normAutofit/>
          </a:bodyPr>
          <a:lstStyle/>
          <a:p>
            <a:pPr marL="0" indent="0">
              <a:buNone/>
            </a:pPr>
            <a:r>
              <a:rPr lang="fa-IR" sz="2800" dirty="0" smtClean="0">
                <a:latin typeface="Arial" panose="020B0604020202020204" pitchFamily="34" charset="0"/>
                <a:cs typeface="Arial" panose="020B0604020202020204" pitchFamily="34" charset="0"/>
              </a:rPr>
              <a:t>هنگام طراحی راهبرد </a:t>
            </a:r>
            <a:r>
              <a:rPr lang="fa-IR" sz="2800" dirty="0">
                <a:latin typeface="Arial" panose="020B0604020202020204" pitchFamily="34" charset="0"/>
                <a:cs typeface="Arial" panose="020B0604020202020204" pitchFamily="34" charset="0"/>
              </a:rPr>
              <a:t>کانال </a:t>
            </a:r>
            <a:r>
              <a:rPr lang="fa-IR" sz="2800" dirty="0" smtClean="0">
                <a:latin typeface="Arial" panose="020B0604020202020204" pitchFamily="34" charset="0"/>
                <a:cs typeface="Arial" panose="020B0604020202020204" pitchFamily="34" charset="0"/>
              </a:rPr>
              <a:t>توزیع٬ ضروری است که شرکت درباره انگیزه های واسطه های کانال توزیع واقع بین باشد.چون اگر وظیفه کانال توزیع به واسطه ها واگذار شود ممکن است فقط به فکر حداکثر کردن منافع خود باشند و کالایی را درخواست کنند که بیشترین تقاضا را در بازار دارد و یا محصولاتی خاص که با اهداف تولیدکننده برای عرضه ی محصولات جدید به بازارها در تعارض است.</a:t>
            </a:r>
            <a:endParaRPr lang="fa-I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03270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4000" b="1" dirty="0" smtClean="0">
                <a:latin typeface="Arial" panose="020B0604020202020204" pitchFamily="34" charset="0"/>
                <a:cs typeface="Arial" panose="020B0604020202020204" pitchFamily="34" charset="0"/>
              </a:rPr>
              <a:t>خرده فروشی جهانی</a:t>
            </a:r>
            <a:r>
              <a:rPr lang="fa-IR" sz="4000" dirty="0" smtClean="0">
                <a:latin typeface="Arial" panose="020B0604020202020204" pitchFamily="34" charset="0"/>
                <a:cs typeface="Arial" panose="020B0604020202020204" pitchFamily="34" charset="0"/>
              </a:rPr>
              <a:t>:</a:t>
            </a:r>
            <a:endParaRPr lang="fa-IR" sz="40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954924" y="2133600"/>
            <a:ext cx="9549688" cy="3777622"/>
          </a:xfrm>
        </p:spPr>
        <p:txBody>
          <a:bodyPr/>
          <a:lstStyle/>
          <a:p>
            <a:r>
              <a:rPr lang="fa-IR" sz="3200" dirty="0" smtClean="0">
                <a:latin typeface="Arial" panose="020B0604020202020204" pitchFamily="34" charset="0"/>
                <a:cs typeface="Arial" panose="020B0604020202020204" pitchFamily="34" charset="0"/>
              </a:rPr>
              <a:t>هرگونه فعالیت خرده فروشی که از مرزهای ملی فراتر برود خرده فروشی جهانی نامیده می شود.</a:t>
            </a:r>
          </a:p>
          <a:p>
            <a:r>
              <a:rPr lang="fa-IR" sz="3200" dirty="0" smtClean="0">
                <a:latin typeface="Arial" panose="020B0604020202020204" pitchFamily="34" charset="0"/>
                <a:cs typeface="Arial" panose="020B0604020202020204" pitchFamily="34" charset="0"/>
              </a:rPr>
              <a:t>فروشگاههای خرده فروشی با توجه به مساحت٬ سطح خدمات عرضه شده ٬ طول و عرض کالا و معیارهایی از این دست تقسیم می شوند.</a:t>
            </a:r>
          </a:p>
          <a:p>
            <a:endParaRPr lang="fa-IR" dirty="0"/>
          </a:p>
        </p:txBody>
      </p:sp>
    </p:spTree>
    <p:extLst>
      <p:ext uri="{BB962C8B-B14F-4D97-AF65-F5344CB8AC3E}">
        <p14:creationId xmlns:p14="http://schemas.microsoft.com/office/powerpoint/2010/main" val="11774363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sz="4000" b="1" dirty="0" smtClean="0">
                <a:latin typeface="Arial" panose="020B0604020202020204" pitchFamily="34" charset="0"/>
                <a:cs typeface="Arial" panose="020B0604020202020204" pitchFamily="34" charset="0"/>
              </a:rPr>
              <a:t>فروشگاه های چند بخشی </a:t>
            </a:r>
            <a:r>
              <a:rPr lang="fa-IR" sz="4000" dirty="0" smtClean="0">
                <a:latin typeface="Arial" panose="020B0604020202020204" pitchFamily="34" charset="0"/>
                <a:cs typeface="Arial" panose="020B0604020202020204" pitchFamily="34" charset="0"/>
              </a:rPr>
              <a:t>(</a:t>
            </a:r>
            <a:r>
              <a:rPr lang="en-US" sz="4000" dirty="0" smtClean="0">
                <a:latin typeface="Arial" panose="020B0604020202020204" pitchFamily="34" charset="0"/>
                <a:cs typeface="Arial" panose="020B0604020202020204" pitchFamily="34" charset="0"/>
              </a:rPr>
              <a:t>department stores</a:t>
            </a:r>
            <a:r>
              <a:rPr lang="fa-IR" sz="4000" dirty="0" smtClean="0">
                <a:latin typeface="Arial" panose="020B0604020202020204" pitchFamily="34" charset="0"/>
                <a:cs typeface="Arial" panose="020B0604020202020204" pitchFamily="34" charset="0"/>
              </a:rPr>
              <a:t>)</a:t>
            </a:r>
            <a:endParaRPr lang="fa-IR" sz="40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81048" y="2133600"/>
            <a:ext cx="9423564" cy="3777622"/>
          </a:xfrm>
        </p:spPr>
        <p:txBody>
          <a:bodyPr/>
          <a:lstStyle/>
          <a:p>
            <a:pPr marL="0" indent="0">
              <a:buNone/>
            </a:pPr>
            <a:r>
              <a:rPr lang="fa-IR" sz="3200" dirty="0" smtClean="0">
                <a:latin typeface="Arial" panose="020B0604020202020204" pitchFamily="34" charset="0"/>
                <a:cs typeface="Arial" panose="020B0604020202020204" pitchFamily="34" charset="0"/>
              </a:rPr>
              <a:t>دارای چندین بخش زیر یک سقف اند که هر یک از آنها محصولات خاصی را عرضه می کنند و تعداد محدودی فروشنده نیز در استخدام خود دارند.بخش های مختلف هر فروشگاه چند بخشی شامل خانم ها٬ آقایان ٬کودکان ٬ لوازم آرایشی ٬ لوازم خانگی و اسباب بازی است.</a:t>
            </a:r>
          </a:p>
          <a:p>
            <a:endParaRPr lang="fa-IR" dirty="0"/>
          </a:p>
        </p:txBody>
      </p:sp>
    </p:spTree>
    <p:extLst>
      <p:ext uri="{BB962C8B-B14F-4D97-AF65-F5344CB8AC3E}">
        <p14:creationId xmlns:p14="http://schemas.microsoft.com/office/powerpoint/2010/main" val="41987971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b="1" dirty="0" smtClean="0">
                <a:latin typeface="Arial" panose="020B0604020202020204" pitchFamily="34" charset="0"/>
                <a:cs typeface="Arial" panose="020B0604020202020204" pitchFamily="34" charset="0"/>
              </a:rPr>
              <a:t>خرده فروشی های تخصصی </a:t>
            </a:r>
            <a:r>
              <a:rPr lang="fa-IR" dirty="0" smtClean="0">
                <a:latin typeface="Arial" panose="020B0604020202020204" pitchFamily="34" charset="0"/>
                <a:cs typeface="Arial" panose="020B0604020202020204" pitchFamily="34" charset="0"/>
              </a:rPr>
              <a:t>(</a:t>
            </a:r>
            <a:r>
              <a:rPr lang="en-US" dirty="0" smtClean="0">
                <a:latin typeface="Arial" panose="020B0604020202020204" pitchFamily="34" charset="0"/>
                <a:cs typeface="Arial" panose="020B0604020202020204" pitchFamily="34" charset="0"/>
              </a:rPr>
              <a:t>specialty retailers</a:t>
            </a:r>
            <a:r>
              <a:rPr lang="fa-IR" dirty="0" smtClean="0">
                <a:latin typeface="Arial" panose="020B0604020202020204" pitchFamily="34" charset="0"/>
                <a:cs typeface="Arial" panose="020B0604020202020204" pitchFamily="34" charset="0"/>
              </a:rPr>
              <a:t>)</a:t>
            </a:r>
            <a:endParaRPr lang="fa-IR"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81048" y="2133600"/>
            <a:ext cx="9423564" cy="3777622"/>
          </a:xfrm>
        </p:spPr>
        <p:txBody>
          <a:bodyPr/>
          <a:lstStyle/>
          <a:p>
            <a:pPr marL="0" indent="0">
              <a:buNone/>
            </a:pPr>
            <a:r>
              <a:rPr lang="fa-IR" sz="2800" dirty="0" smtClean="0">
                <a:latin typeface="Arial" panose="020B0604020202020204" pitchFamily="34" charset="0"/>
                <a:cs typeface="Arial" panose="020B0604020202020204" pitchFamily="34" charset="0"/>
              </a:rPr>
              <a:t>نسبت به فروشگاههای چند بخشی دارای تنوع کمتری است.تمرکز آنها محدود تر است آمیخته کالای آنها بر بازار خاصی متمرکز شده است.خرده فروشی های تخصصی عمق کالای گسترده ای از حیث رنگ ٬ اندازه و سبک متعدد کالا دارند و خدمات گسترده ای را از طریق کارکنان مطلع عرضه می کنند که به واسطه پیشنهاد ارزشی مناسب٬ واضح است که برای مصرف کنندگان جذابیت دارد.</a:t>
            </a:r>
          </a:p>
          <a:p>
            <a:endParaRPr lang="fa-IR" dirty="0"/>
          </a:p>
        </p:txBody>
      </p:sp>
    </p:spTree>
    <p:extLst>
      <p:ext uri="{BB962C8B-B14F-4D97-AF65-F5344CB8AC3E}">
        <p14:creationId xmlns:p14="http://schemas.microsoft.com/office/powerpoint/2010/main" val="28730388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4800" b="1" dirty="0" smtClean="0">
                <a:latin typeface="Arial" panose="020B0604020202020204" pitchFamily="34" charset="0"/>
                <a:cs typeface="Arial" panose="020B0604020202020204" pitchFamily="34" charset="0"/>
              </a:rPr>
              <a:t>سوپر مارکت:</a:t>
            </a:r>
            <a:endParaRPr lang="fa-IR" sz="4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813034" y="2133600"/>
            <a:ext cx="9691578" cy="3777622"/>
          </a:xfrm>
        </p:spPr>
        <p:txBody>
          <a:bodyPr/>
          <a:lstStyle/>
          <a:p>
            <a:pPr marL="0" indent="0">
              <a:buNone/>
            </a:pPr>
            <a:r>
              <a:rPr lang="fa-IR" sz="3200" dirty="0" smtClean="0">
                <a:latin typeface="Arial" panose="020B0604020202020204" pitchFamily="34" charset="0"/>
                <a:cs typeface="Arial" panose="020B0604020202020204" pitchFamily="34" charset="0"/>
              </a:rPr>
              <a:t>فروشگاه های خرده فروشی بخش بندی شده و یک طبقه اند که انواع مواد غذایی و غیر غذایی را بصورت سلف سرویس عرضه می کند.بصورت متوسط مساحت سوپر مارکت ها بین 50 تا 60 هزار فوت مربع است. </a:t>
            </a:r>
          </a:p>
          <a:p>
            <a:pPr marL="0" indent="0">
              <a:buNone/>
            </a:pPr>
            <a:r>
              <a:rPr lang="fa-IR" dirty="0" smtClean="0"/>
              <a:t>      (بین 4650 متر مربع تا 5580 متر مربع)</a:t>
            </a:r>
            <a:endParaRPr lang="fa-IR" dirty="0"/>
          </a:p>
        </p:txBody>
      </p:sp>
    </p:spTree>
    <p:extLst>
      <p:ext uri="{BB962C8B-B14F-4D97-AF65-F5344CB8AC3E}">
        <p14:creationId xmlns:p14="http://schemas.microsoft.com/office/powerpoint/2010/main" val="24251939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4000" b="1" dirty="0" smtClean="0">
                <a:latin typeface="Arial" panose="020B0604020202020204" pitchFamily="34" charset="0"/>
                <a:cs typeface="Arial" panose="020B0604020202020204" pitchFamily="34" charset="0"/>
              </a:rPr>
              <a:t>فروشگاه های راحتی </a:t>
            </a:r>
            <a:r>
              <a:rPr lang="fa-IR" sz="4000" dirty="0" smtClean="0">
                <a:latin typeface="Arial" panose="020B0604020202020204" pitchFamily="34" charset="0"/>
                <a:cs typeface="Arial" panose="020B0604020202020204" pitchFamily="34" charset="0"/>
              </a:rPr>
              <a:t>(</a:t>
            </a:r>
            <a:r>
              <a:rPr lang="en-US" sz="4000" dirty="0" smtClean="0">
                <a:latin typeface="Arial" panose="020B0604020202020204" pitchFamily="34" charset="0"/>
                <a:cs typeface="Arial" panose="020B0604020202020204" pitchFamily="34" charset="0"/>
              </a:rPr>
              <a:t>convenience stores</a:t>
            </a:r>
            <a:r>
              <a:rPr lang="fa-IR" sz="4000" dirty="0" smtClean="0">
                <a:latin typeface="Arial" panose="020B0604020202020204" pitchFamily="34" charset="0"/>
                <a:cs typeface="Arial" panose="020B0604020202020204" pitchFamily="34" charset="0"/>
              </a:rPr>
              <a:t>)</a:t>
            </a:r>
            <a:endParaRPr lang="fa-IR" sz="40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86000" y="2133600"/>
            <a:ext cx="9218612" cy="3777622"/>
          </a:xfrm>
        </p:spPr>
        <p:txBody>
          <a:bodyPr>
            <a:noAutofit/>
          </a:bodyPr>
          <a:lstStyle/>
          <a:p>
            <a:pPr marL="0" indent="0">
              <a:buNone/>
            </a:pPr>
            <a:r>
              <a:rPr lang="fa-IR" sz="2800" dirty="0" smtClean="0">
                <a:latin typeface="Arial" panose="020B0604020202020204" pitchFamily="34" charset="0"/>
                <a:cs typeface="Arial" panose="020B0604020202020204" pitchFamily="34" charset="0"/>
              </a:rPr>
              <a:t>کالاهای عرضه شده آنها مشابه سوپرمارکت هاست اما آمیخته کالای آنها محدود به کالاهای راحتی با گردش بالا و کالاهای ضروری است.مساحت این فروشگاه ها از انواع دیگر خرده فروشی ها کوچک تر است.این فروشگاه ها معمولآ در مکان های پر ترافیک قرار دارند و ساعات کاری آنها طولانی تر است.</a:t>
            </a:r>
            <a:endParaRPr lang="fa-I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14134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sz="4400" b="1" dirty="0" smtClean="0">
                <a:latin typeface="Arial" panose="020B0604020202020204" pitchFamily="34" charset="0"/>
                <a:cs typeface="Arial" panose="020B0604020202020204" pitchFamily="34" charset="0"/>
              </a:rPr>
              <a:t>فروشگاه های تخفیف دار </a:t>
            </a:r>
            <a:r>
              <a:rPr lang="fa-IR" sz="4400" dirty="0" smtClean="0">
                <a:latin typeface="Arial" panose="020B0604020202020204" pitchFamily="34" charset="0"/>
                <a:cs typeface="Arial" panose="020B0604020202020204" pitchFamily="34" charset="0"/>
              </a:rPr>
              <a:t>(</a:t>
            </a:r>
            <a:r>
              <a:rPr lang="en-US" sz="4400" dirty="0" smtClean="0">
                <a:latin typeface="Arial" panose="020B0604020202020204" pitchFamily="34" charset="0"/>
                <a:cs typeface="Arial" panose="020B0604020202020204" pitchFamily="34" charset="0"/>
              </a:rPr>
              <a:t>discount stores</a:t>
            </a:r>
            <a:r>
              <a:rPr lang="fa-IR" sz="4400" dirty="0" smtClean="0">
                <a:latin typeface="Arial" panose="020B0604020202020204" pitchFamily="34" charset="0"/>
                <a:cs typeface="Arial" panose="020B0604020202020204" pitchFamily="34" charset="0"/>
              </a:rPr>
              <a:t>)</a:t>
            </a:r>
            <a:endParaRPr lang="fa-IR" sz="4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marL="0" indent="0">
              <a:buNone/>
            </a:pPr>
            <a:r>
              <a:rPr lang="fa-IR" sz="3200" dirty="0" smtClean="0">
                <a:latin typeface="Arial" panose="020B0604020202020204" pitchFamily="34" charset="0"/>
                <a:cs typeface="Arial" panose="020B0604020202020204" pitchFamily="34" charset="0"/>
              </a:rPr>
              <a:t>این فروشگاه ها انواع مختلفی دارند.ویژگی کلی این فروشگاه ها تاکید آنها بر قیمت های پایین است.فروشگاه های تخفیف دار خط کامل و دامنه گسترده ای از اقلام غیر غذایی و مواد غذایی فاسد نشدنی را با خدمات محدود عرضه می کنند.(مانند وال مارت)</a:t>
            </a:r>
          </a:p>
          <a:p>
            <a:endParaRPr lang="fa-IR" dirty="0"/>
          </a:p>
        </p:txBody>
      </p:sp>
    </p:spTree>
    <p:extLst>
      <p:ext uri="{BB962C8B-B14F-4D97-AF65-F5344CB8AC3E}">
        <p14:creationId xmlns:p14="http://schemas.microsoft.com/office/powerpoint/2010/main" val="15592775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4400" b="1" dirty="0" smtClean="0">
                <a:latin typeface="Arial" panose="020B0604020202020204" pitchFamily="34" charset="0"/>
                <a:cs typeface="Arial" panose="020B0604020202020204" pitchFamily="34" charset="0"/>
              </a:rPr>
              <a:t>هایپرمارکت ها </a:t>
            </a:r>
            <a:r>
              <a:rPr lang="fa-IR" sz="4400" dirty="0" smtClean="0">
                <a:latin typeface="Arial" panose="020B0604020202020204" pitchFamily="34" charset="0"/>
                <a:cs typeface="Arial" panose="020B0604020202020204" pitchFamily="34" charset="0"/>
              </a:rPr>
              <a:t>(</a:t>
            </a:r>
            <a:r>
              <a:rPr lang="en-US" sz="4400" dirty="0" smtClean="0">
                <a:latin typeface="Arial" panose="020B0604020202020204" pitchFamily="34" charset="0"/>
                <a:cs typeface="Arial" panose="020B0604020202020204" pitchFamily="34" charset="0"/>
              </a:rPr>
              <a:t>hypermarkets</a:t>
            </a:r>
            <a:r>
              <a:rPr lang="fa-IR" sz="4400" dirty="0" smtClean="0">
                <a:latin typeface="Arial" panose="020B0604020202020204" pitchFamily="34" charset="0"/>
                <a:cs typeface="Arial" panose="020B0604020202020204" pitchFamily="34" charset="0"/>
              </a:rPr>
              <a:t>)</a:t>
            </a:r>
            <a:endParaRPr lang="fa-IR" sz="4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54469" y="2133600"/>
            <a:ext cx="9250143" cy="3777622"/>
          </a:xfrm>
        </p:spPr>
        <p:txBody>
          <a:bodyPr>
            <a:normAutofit/>
          </a:bodyPr>
          <a:lstStyle/>
          <a:p>
            <a:pPr marL="0" indent="0">
              <a:buNone/>
            </a:pPr>
            <a:r>
              <a:rPr lang="fa-IR" sz="3600" dirty="0" smtClean="0">
                <a:latin typeface="Arial" panose="020B0604020202020204" pitchFamily="34" charset="0"/>
                <a:cs typeface="Arial" panose="020B0604020202020204" pitchFamily="34" charset="0"/>
              </a:rPr>
              <a:t>خرده فروشی های ترکیبی شامل سوپرمارکت ها٬ فروشگاه های تخفیف دار و انبار زیر یک سقف اند.مساحت آنها زیاد و در حدود 20 هزار مترمربع است.</a:t>
            </a:r>
            <a:endParaRPr lang="fa-IR"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1094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10841" y="1284890"/>
            <a:ext cx="8915399" cy="2262781"/>
          </a:xfrm>
        </p:spPr>
        <p:txBody>
          <a:bodyPr>
            <a:normAutofit fontScale="90000"/>
          </a:bodyPr>
          <a:lstStyle/>
          <a:p>
            <a:pPr algn="ctr"/>
            <a:r>
              <a:rPr lang="fa-IR" dirty="0" smtClean="0">
                <a:latin typeface="Arial" panose="020B0604020202020204" pitchFamily="34" charset="0"/>
                <a:cs typeface="Arial" panose="020B0604020202020204" pitchFamily="34" charset="0"/>
              </a:rPr>
              <a:t>بنام خدا</a:t>
            </a:r>
            <a:br>
              <a:rPr lang="fa-IR" dirty="0" smtClean="0">
                <a:latin typeface="Arial" panose="020B0604020202020204" pitchFamily="34" charset="0"/>
                <a:cs typeface="Arial" panose="020B0604020202020204" pitchFamily="34" charset="0"/>
              </a:rPr>
            </a:br>
            <a:r>
              <a:rPr lang="fa-IR" dirty="0" smtClean="0">
                <a:latin typeface="Arial" panose="020B0604020202020204" pitchFamily="34" charset="0"/>
                <a:cs typeface="Arial" panose="020B0604020202020204" pitchFamily="34" charset="0"/>
              </a:rPr>
              <a:t/>
            </a:r>
            <a:br>
              <a:rPr lang="fa-IR" dirty="0" smtClean="0">
                <a:latin typeface="Arial" panose="020B0604020202020204" pitchFamily="34" charset="0"/>
                <a:cs typeface="Arial" panose="020B0604020202020204" pitchFamily="34" charset="0"/>
              </a:rPr>
            </a:br>
            <a:r>
              <a:rPr lang="fa-IR" dirty="0" smtClean="0">
                <a:latin typeface="Arial" panose="020B0604020202020204" pitchFamily="34" charset="0"/>
                <a:cs typeface="Arial" panose="020B0604020202020204" pitchFamily="34" charset="0"/>
              </a:rPr>
              <a:t>فصل 12:کانال های توزیع و توزیع فیزیکی در بازارهای جهانی</a:t>
            </a:r>
            <a:endParaRPr lang="fa-IR"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634359" y="4327252"/>
            <a:ext cx="9144000" cy="1655762"/>
          </a:xfrm>
        </p:spPr>
        <p:txBody>
          <a:bodyPr>
            <a:normAutofit/>
          </a:bodyPr>
          <a:lstStyle/>
          <a:p>
            <a:pPr algn="ctr"/>
            <a:r>
              <a:rPr lang="fa-IR" sz="2800" dirty="0" smtClean="0">
                <a:latin typeface="Arial" panose="020B0604020202020204" pitchFamily="34" charset="0"/>
                <a:cs typeface="Arial" panose="020B0604020202020204" pitchFamily="34" charset="0"/>
              </a:rPr>
              <a:t>ارائه دهنده:محسن خیری اوروند</a:t>
            </a:r>
          </a:p>
          <a:p>
            <a:pPr algn="ctr"/>
            <a:r>
              <a:rPr lang="fa-IR" sz="2800" dirty="0" smtClean="0">
                <a:latin typeface="Arial" panose="020B0604020202020204" pitchFamily="34" charset="0"/>
                <a:cs typeface="Arial" panose="020B0604020202020204" pitchFamily="34" charset="0"/>
              </a:rPr>
              <a:t>استاد:سرکار خانم دکتر درویشی</a:t>
            </a:r>
          </a:p>
          <a:p>
            <a:pPr algn="ctr"/>
            <a:r>
              <a:rPr lang="fa-IR" sz="2800" dirty="0" smtClean="0">
                <a:latin typeface="Arial" panose="020B0604020202020204" pitchFamily="34" charset="0"/>
                <a:cs typeface="Arial" panose="020B0604020202020204" pitchFamily="34" charset="0"/>
              </a:rPr>
              <a:t>پاییز94</a:t>
            </a:r>
            <a:endParaRPr lang="fa-I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11069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4400" b="1" dirty="0" smtClean="0">
                <a:latin typeface="Arial" panose="020B0604020202020204" pitchFamily="34" charset="0"/>
                <a:cs typeface="Arial" panose="020B0604020202020204" pitchFamily="34" charset="0"/>
              </a:rPr>
              <a:t>سوپر سنترها </a:t>
            </a:r>
            <a:r>
              <a:rPr lang="fa-IR" sz="4400" dirty="0" smtClean="0">
                <a:latin typeface="Arial" panose="020B0604020202020204" pitchFamily="34" charset="0"/>
                <a:cs typeface="Arial" panose="020B0604020202020204" pitchFamily="34" charset="0"/>
              </a:rPr>
              <a:t>(</a:t>
            </a:r>
            <a:r>
              <a:rPr lang="en-US" sz="4400" dirty="0" smtClean="0">
                <a:latin typeface="Arial" panose="020B0604020202020204" pitchFamily="34" charset="0"/>
                <a:cs typeface="Arial" panose="020B0604020202020204" pitchFamily="34" charset="0"/>
              </a:rPr>
              <a:t>supercenters</a:t>
            </a:r>
            <a:r>
              <a:rPr lang="fa-IR" sz="4400" dirty="0" smtClean="0">
                <a:latin typeface="Arial" panose="020B0604020202020204" pitchFamily="34" charset="0"/>
                <a:cs typeface="Arial" panose="020B0604020202020204" pitchFamily="34" charset="0"/>
              </a:rPr>
              <a:t>)</a:t>
            </a:r>
            <a:endParaRPr lang="fa-IR" sz="4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marL="0" indent="0">
              <a:buNone/>
            </a:pPr>
            <a:r>
              <a:rPr lang="fa-IR" sz="3600" dirty="0" smtClean="0">
                <a:latin typeface="Arial" panose="020B0604020202020204" pitchFamily="34" charset="0"/>
                <a:cs typeface="Arial" panose="020B0604020202020204" pitchFamily="34" charset="0"/>
              </a:rPr>
              <a:t>دارای دامنه گسترده ای از مواد غذایی با قیمت پایین به اضافه کالاهای عمومی در فضایی به اندازه نصف اندازه یک هایپر مارکت اند.</a:t>
            </a:r>
            <a:endParaRPr lang="fa-IR"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09429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b="1" dirty="0" smtClean="0">
                <a:latin typeface="Arial" panose="020B0604020202020204" pitchFamily="34" charset="0"/>
                <a:cs typeface="Arial" panose="020B0604020202020204" pitchFamily="34" charset="0"/>
              </a:rPr>
              <a:t>فروشگاه های تخصصی تخفیف دار(</a:t>
            </a:r>
            <a:r>
              <a:rPr lang="en-US" dirty="0" smtClean="0">
                <a:latin typeface="Arial" panose="020B0604020202020204" pitchFamily="34" charset="0"/>
                <a:cs typeface="Arial" panose="020B0604020202020204" pitchFamily="34" charset="0"/>
              </a:rPr>
              <a:t>category killers</a:t>
            </a:r>
            <a:r>
              <a:rPr lang="fa-IR" dirty="0" smtClean="0">
                <a:latin typeface="Arial" panose="020B0604020202020204" pitchFamily="34" charset="0"/>
                <a:cs typeface="Arial" panose="020B0604020202020204" pitchFamily="34" charset="0"/>
              </a:rPr>
              <a:t>)</a:t>
            </a:r>
            <a:endParaRPr lang="fa-IR"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33297" y="2133600"/>
            <a:ext cx="9171315" cy="3777622"/>
          </a:xfrm>
        </p:spPr>
        <p:txBody>
          <a:bodyPr>
            <a:normAutofit/>
          </a:bodyPr>
          <a:lstStyle/>
          <a:p>
            <a:pPr marL="0" indent="0">
              <a:buNone/>
            </a:pPr>
            <a:r>
              <a:rPr lang="fa-IR" sz="4000" dirty="0" smtClean="0">
                <a:latin typeface="Arial" panose="020B0604020202020204" pitchFamily="34" charset="0"/>
                <a:cs typeface="Arial" panose="020B0604020202020204" pitchFamily="34" charset="0"/>
              </a:rPr>
              <a:t>این فروشگاه ها مانند ایلیکا٬ تخصصی اند و بر یک طبقه کالای خاص مانند مبلمان با قیمت بسیار پایین و گستره ی انتخاب٬ تمرکز می کنند.</a:t>
            </a:r>
            <a:endParaRPr lang="fa-IR"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88801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fa-IR" sz="4400" b="1" dirty="0" smtClean="0">
                <a:latin typeface="Arial" panose="020B0604020202020204" pitchFamily="34" charset="0"/>
                <a:cs typeface="Arial" panose="020B0604020202020204" pitchFamily="34" charset="0"/>
              </a:rPr>
              <a:t>فروشگاه کالاهای قدیمی و مازاد با قیمت ارزان</a:t>
            </a:r>
            <a:r>
              <a:rPr lang="fa-IR" sz="4400" dirty="0" smtClean="0">
                <a:latin typeface="Arial" panose="020B0604020202020204" pitchFamily="34" charset="0"/>
                <a:cs typeface="Arial" panose="020B0604020202020204" pitchFamily="34" charset="0"/>
              </a:rPr>
              <a:t/>
            </a:r>
            <a:br>
              <a:rPr lang="fa-IR" sz="4400" dirty="0" smtClean="0">
                <a:latin typeface="Arial" panose="020B0604020202020204" pitchFamily="34" charset="0"/>
                <a:cs typeface="Arial" panose="020B0604020202020204" pitchFamily="34" charset="0"/>
              </a:rPr>
            </a:br>
            <a:r>
              <a:rPr lang="fa-IR" sz="4400" dirty="0" smtClean="0">
                <a:latin typeface="Arial" panose="020B0604020202020204" pitchFamily="34" charset="0"/>
                <a:cs typeface="Arial" panose="020B0604020202020204" pitchFamily="34" charset="0"/>
              </a:rPr>
              <a:t>(</a:t>
            </a:r>
            <a:r>
              <a:rPr lang="en-US" sz="4400" dirty="0" smtClean="0">
                <a:latin typeface="Arial" panose="020B0604020202020204" pitchFamily="34" charset="0"/>
                <a:cs typeface="Arial" panose="020B0604020202020204" pitchFamily="34" charset="0"/>
              </a:rPr>
              <a:t>outlet stores</a:t>
            </a:r>
            <a:r>
              <a:rPr lang="fa-IR" sz="4400" dirty="0" smtClean="0">
                <a:latin typeface="Arial" panose="020B0604020202020204" pitchFamily="34" charset="0"/>
                <a:cs typeface="Arial" panose="020B0604020202020204" pitchFamily="34" charset="0"/>
              </a:rPr>
              <a:t>)</a:t>
            </a:r>
            <a:endParaRPr lang="fa-IR" sz="4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92925" y="2606566"/>
            <a:ext cx="8915400" cy="3777622"/>
          </a:xfrm>
        </p:spPr>
        <p:txBody>
          <a:bodyPr>
            <a:normAutofit/>
          </a:bodyPr>
          <a:lstStyle/>
          <a:p>
            <a:pPr marL="0" indent="0">
              <a:buNone/>
            </a:pPr>
            <a:r>
              <a:rPr lang="fa-IR" sz="3200" dirty="0" smtClean="0">
                <a:latin typeface="Arial" panose="020B0604020202020204" pitchFamily="34" charset="0"/>
                <a:cs typeface="Arial" panose="020B0604020202020204" pitchFamily="34" charset="0"/>
              </a:rPr>
              <a:t>این فروشگاه ها به شرکت هایی که نام های تجاری مصرف کننده شناخته شده دارند اجازه میدهند موجودی های مازاد و قدیمی خود را بفروشند.این فروشگاه ها برای جذب تعداد زیادی از خریداران ٬ معمولآ در مراکز خرید و به صورت گروهی از چندین فروشگاه کالاها را عرضه می کنند.</a:t>
            </a:r>
            <a:endParaRPr lang="fa-I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17466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latin typeface="Arial" panose="020B0604020202020204" pitchFamily="34" charset="0"/>
                <a:cs typeface="Arial" panose="020B0604020202020204" pitchFamily="34" charset="0"/>
              </a:rPr>
              <a:t>عوامل محیطی موثر بر رشد خرده فروشی در سطح جهانی</a:t>
            </a:r>
            <a:endParaRPr lang="fa-IR"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fa-IR" dirty="0" smtClean="0"/>
              <a:t>اشباع بازار داخل</a:t>
            </a:r>
          </a:p>
          <a:p>
            <a:r>
              <a:rPr lang="fa-IR" dirty="0" smtClean="0"/>
              <a:t>رکود یا سایر عوامل اقتصادی</a:t>
            </a:r>
          </a:p>
          <a:p>
            <a:r>
              <a:rPr lang="fa-IR" dirty="0" smtClean="0"/>
              <a:t>مقررات سخت گیرانه در توسعه فروشگاه ها</a:t>
            </a:r>
          </a:p>
          <a:p>
            <a:r>
              <a:rPr lang="fa-IR" dirty="0" smtClean="0"/>
              <a:t>هزینه های عملیاتی بالا</a:t>
            </a:r>
          </a:p>
          <a:p>
            <a:r>
              <a:rPr lang="fa-IR" dirty="0" smtClean="0"/>
              <a:t>امکان استفاده از فرصت های سایر بازار های جهانی</a:t>
            </a:r>
          </a:p>
          <a:p>
            <a:endParaRPr lang="fa-IR" dirty="0" smtClean="0"/>
          </a:p>
          <a:p>
            <a:endParaRPr lang="fa-IR" dirty="0"/>
          </a:p>
        </p:txBody>
      </p:sp>
    </p:spTree>
    <p:extLst>
      <p:ext uri="{BB962C8B-B14F-4D97-AF65-F5344CB8AC3E}">
        <p14:creationId xmlns:p14="http://schemas.microsoft.com/office/powerpoint/2010/main" val="30783666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4400" b="1" dirty="0" smtClean="0">
                <a:latin typeface="Arial" panose="020B0604020202020204" pitchFamily="34" charset="0"/>
                <a:cs typeface="Arial" panose="020B0604020202020204" pitchFamily="34" charset="0"/>
              </a:rPr>
              <a:t>مزایای خرده فروش برای مصرف کننده:</a:t>
            </a:r>
            <a:endParaRPr lang="fa-IR" sz="44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087821" y="2133600"/>
            <a:ext cx="10416791" cy="3777622"/>
          </a:xfrm>
        </p:spPr>
        <p:txBody>
          <a:bodyPr>
            <a:normAutofit/>
          </a:bodyPr>
          <a:lstStyle/>
          <a:p>
            <a:r>
              <a:rPr lang="fa-IR" sz="3200" dirty="0" smtClean="0">
                <a:latin typeface="Arial" panose="020B0604020202020204" pitchFamily="34" charset="0"/>
                <a:cs typeface="Arial" panose="020B0604020202020204" pitchFamily="34" charset="0"/>
              </a:rPr>
              <a:t>حق انتخاب بیشتر</a:t>
            </a:r>
          </a:p>
          <a:p>
            <a:r>
              <a:rPr lang="fa-IR" sz="3200" dirty="0" smtClean="0">
                <a:latin typeface="Arial" panose="020B0604020202020204" pitchFamily="34" charset="0"/>
                <a:cs typeface="Arial" panose="020B0604020202020204" pitchFamily="34" charset="0"/>
              </a:rPr>
              <a:t>قیمت مناسب تر</a:t>
            </a:r>
          </a:p>
          <a:p>
            <a:r>
              <a:rPr lang="fa-IR" sz="3200" dirty="0" smtClean="0">
                <a:latin typeface="Arial" panose="020B0604020202020204" pitchFamily="34" charset="0"/>
                <a:cs typeface="Arial" panose="020B0604020202020204" pitchFamily="34" charset="0"/>
              </a:rPr>
              <a:t>صرفه جویی در زمان و هزینه ها</a:t>
            </a:r>
          </a:p>
          <a:p>
            <a:r>
              <a:rPr lang="fa-IR" sz="3200" dirty="0" smtClean="0">
                <a:latin typeface="Arial" panose="020B0604020202020204" pitchFamily="34" charset="0"/>
                <a:cs typeface="Arial" panose="020B0604020202020204" pitchFamily="34" charset="0"/>
              </a:rPr>
              <a:t>امکانات جانبی </a:t>
            </a:r>
            <a:r>
              <a:rPr lang="fa-IR" sz="3200" dirty="0" smtClean="0">
                <a:latin typeface="Arial" panose="020B0604020202020204" pitchFamily="34" charset="0"/>
                <a:cs typeface="Arial" panose="020B0604020202020204" pitchFamily="34" charset="0"/>
              </a:rPr>
              <a:t>فروشگاه </a:t>
            </a:r>
            <a:r>
              <a:rPr lang="fa-IR" sz="2800" dirty="0" smtClean="0">
                <a:latin typeface="Arial" panose="020B0604020202020204" pitchFamily="34" charset="0"/>
                <a:cs typeface="Arial" panose="020B0604020202020204" pitchFamily="34" charset="0"/>
              </a:rPr>
              <a:t>(</a:t>
            </a:r>
            <a:r>
              <a:rPr lang="fa-IR" sz="2800" dirty="0" smtClean="0">
                <a:latin typeface="Arial" panose="020B0604020202020204" pitchFamily="34" charset="0"/>
                <a:cs typeface="Arial" panose="020B0604020202020204" pitchFamily="34" charset="0"/>
              </a:rPr>
              <a:t>پارکینگ ٬جو داخل فروشگاه ٬ خدمات به مشتری)</a:t>
            </a:r>
            <a:endParaRPr lang="fa-I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537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800" b="1" u="sng" dirty="0">
                <a:latin typeface="Arial" panose="020B0604020202020204" pitchFamily="34" charset="0"/>
                <a:cs typeface="Arial" panose="020B0604020202020204" pitchFamily="34" charset="0"/>
              </a:rPr>
              <a:t>طبقه بندی خرده فروشی جهانی</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84211697"/>
              </p:ext>
            </p:extLst>
          </p:nvPr>
        </p:nvGraphicFramePr>
        <p:xfrm>
          <a:off x="2592925" y="2149366"/>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5628290" y="1765738"/>
            <a:ext cx="2979682" cy="369332"/>
          </a:xfrm>
          <a:prstGeom prst="rect">
            <a:avLst/>
          </a:prstGeom>
          <a:noFill/>
        </p:spPr>
        <p:txBody>
          <a:bodyPr wrap="square" rtlCol="1">
            <a:spAutoFit/>
          </a:bodyPr>
          <a:lstStyle/>
          <a:p>
            <a:pPr algn="ctr"/>
            <a:r>
              <a:rPr lang="fa-IR" b="1" dirty="0" smtClean="0"/>
              <a:t>تنوع کم کالا</a:t>
            </a:r>
            <a:endParaRPr lang="fa-IR" b="1" dirty="0"/>
          </a:p>
        </p:txBody>
      </p:sp>
      <p:sp>
        <p:nvSpPr>
          <p:cNvPr id="7" name="TextBox 6"/>
          <p:cNvSpPr txBox="1"/>
          <p:nvPr/>
        </p:nvSpPr>
        <p:spPr>
          <a:xfrm>
            <a:off x="5628290" y="6159063"/>
            <a:ext cx="2979682" cy="369332"/>
          </a:xfrm>
          <a:prstGeom prst="rect">
            <a:avLst/>
          </a:prstGeom>
          <a:noFill/>
        </p:spPr>
        <p:txBody>
          <a:bodyPr wrap="square" rtlCol="1">
            <a:spAutoFit/>
          </a:bodyPr>
          <a:lstStyle/>
          <a:p>
            <a:pPr algn="ctr"/>
            <a:r>
              <a:rPr lang="fa-IR" b="1" dirty="0" smtClean="0"/>
              <a:t>تنوع زیاد کالا</a:t>
            </a:r>
            <a:endParaRPr lang="fa-IR" b="1" dirty="0"/>
          </a:p>
        </p:txBody>
      </p:sp>
      <p:sp>
        <p:nvSpPr>
          <p:cNvPr id="8" name="TextBox 7"/>
          <p:cNvSpPr txBox="1"/>
          <p:nvPr/>
        </p:nvSpPr>
        <p:spPr>
          <a:xfrm rot="5400000">
            <a:off x="9065172" y="3847365"/>
            <a:ext cx="3357552" cy="369332"/>
          </a:xfrm>
          <a:prstGeom prst="rect">
            <a:avLst/>
          </a:prstGeom>
          <a:noFill/>
        </p:spPr>
        <p:txBody>
          <a:bodyPr wrap="square" rtlCol="1">
            <a:spAutoFit/>
          </a:bodyPr>
          <a:lstStyle/>
          <a:p>
            <a:pPr algn="ctr"/>
            <a:r>
              <a:rPr lang="fa-IR" b="1" dirty="0" smtClean="0"/>
              <a:t>تمرکز بر نام تجاری تولیدکننده</a:t>
            </a:r>
            <a:endParaRPr lang="fa-IR" b="1" dirty="0"/>
          </a:p>
        </p:txBody>
      </p:sp>
      <p:sp>
        <p:nvSpPr>
          <p:cNvPr id="9" name="TextBox 8"/>
          <p:cNvSpPr txBox="1"/>
          <p:nvPr/>
        </p:nvSpPr>
        <p:spPr>
          <a:xfrm rot="16200000">
            <a:off x="1573142" y="3908581"/>
            <a:ext cx="3479985" cy="369332"/>
          </a:xfrm>
          <a:prstGeom prst="rect">
            <a:avLst/>
          </a:prstGeom>
          <a:noFill/>
        </p:spPr>
        <p:txBody>
          <a:bodyPr wrap="square" rtlCol="1">
            <a:spAutoFit/>
          </a:bodyPr>
          <a:lstStyle/>
          <a:p>
            <a:pPr algn="ctr"/>
            <a:r>
              <a:rPr lang="fa-IR" b="1" dirty="0" smtClean="0"/>
              <a:t>تمرکز بر نام تجاری خرده فروش</a:t>
            </a:r>
            <a:endParaRPr lang="fa-IR" b="1" dirty="0"/>
          </a:p>
        </p:txBody>
      </p:sp>
    </p:spTree>
    <p:extLst>
      <p:ext uri="{BB962C8B-B14F-4D97-AF65-F5344CB8AC3E}">
        <p14:creationId xmlns:p14="http://schemas.microsoft.com/office/powerpoint/2010/main" val="8354925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781503" y="362607"/>
            <a:ext cx="9723109" cy="6101255"/>
          </a:xfrm>
        </p:spPr>
        <p:txBody>
          <a:bodyPr/>
          <a:lstStyle/>
          <a:p>
            <a:r>
              <a:rPr lang="fa-IR" sz="3200" b="1" dirty="0" smtClean="0">
                <a:latin typeface="Arial" panose="020B0604020202020204" pitchFamily="34" charset="0"/>
                <a:cs typeface="Arial" panose="020B0604020202020204" pitchFamily="34" charset="0"/>
              </a:rPr>
              <a:t>در ربع اول</a:t>
            </a:r>
            <a:r>
              <a:rPr lang="fa-IR" sz="3200" dirty="0" smtClean="0">
                <a:latin typeface="Arial" panose="020B0604020202020204" pitchFamily="34" charset="0"/>
                <a:cs typeface="Arial" panose="020B0604020202020204" pitchFamily="34" charset="0"/>
              </a:rPr>
              <a:t>:</a:t>
            </a:r>
          </a:p>
          <a:p>
            <a:pPr marL="0" indent="0">
              <a:buNone/>
            </a:pPr>
            <a:r>
              <a:rPr lang="fa-IR" sz="2400" dirty="0" smtClean="0">
                <a:latin typeface="Arial" panose="020B0604020202020204" pitchFamily="34" charset="0"/>
                <a:cs typeface="Arial" panose="020B0604020202020204" pitchFamily="34" charset="0"/>
              </a:rPr>
              <a:t>شرکتی مانند ایلیکا قرار دارد که تمرکز بر مبلمان منزل بسته بندی شده دارد که پس از خرید٬ خریدار آنرا در منزل مونتاژ می کند و تمرکز نیز بر نام تجاری ایلیکاست.</a:t>
            </a:r>
          </a:p>
          <a:p>
            <a:pPr marL="0" indent="0">
              <a:buNone/>
            </a:pPr>
            <a:r>
              <a:rPr lang="fa-IR" sz="2400" dirty="0" smtClean="0">
                <a:latin typeface="Arial" panose="020B0604020202020204" pitchFamily="34" charset="0"/>
                <a:cs typeface="Arial" panose="020B0604020202020204" pitchFamily="34" charset="0"/>
              </a:rPr>
              <a:t>ایلیکا و سایر خرده فروشی های ربع اول از تبلیغات گسترده و نوآوری محصول استفاده می کنند.</a:t>
            </a:r>
          </a:p>
          <a:p>
            <a:pPr marL="0" indent="0">
              <a:buNone/>
            </a:pPr>
            <a:endParaRPr lang="fa-IR" dirty="0">
              <a:latin typeface="Arial" panose="020B0604020202020204" pitchFamily="34" charset="0"/>
              <a:cs typeface="Arial" panose="020B0604020202020204" pitchFamily="34" charset="0"/>
            </a:endParaRPr>
          </a:p>
          <a:p>
            <a:r>
              <a:rPr lang="fa-IR" sz="3200" b="1" dirty="0" smtClean="0">
                <a:latin typeface="Arial" panose="020B0604020202020204" pitchFamily="34" charset="0"/>
                <a:cs typeface="Arial" panose="020B0604020202020204" pitchFamily="34" charset="0"/>
              </a:rPr>
              <a:t>در ربع دوم</a:t>
            </a:r>
            <a:r>
              <a:rPr lang="fa-IR" sz="3200" dirty="0" smtClean="0">
                <a:latin typeface="Arial" panose="020B0604020202020204" pitchFamily="34" charset="0"/>
                <a:cs typeface="Arial" panose="020B0604020202020204" pitchFamily="34" charset="0"/>
              </a:rPr>
              <a:t>:</a:t>
            </a:r>
          </a:p>
          <a:p>
            <a:pPr marL="0" indent="0">
              <a:buNone/>
            </a:pPr>
            <a:r>
              <a:rPr lang="fa-IR" sz="2400" dirty="0" smtClean="0">
                <a:latin typeface="Arial" panose="020B0604020202020204" pitchFamily="34" charset="0"/>
                <a:cs typeface="Arial" panose="020B0604020202020204" pitchFamily="34" charset="0"/>
              </a:rPr>
              <a:t>در اینجا تمرکز بر نام تجاری خرده فروش حفظ می شود اما کالاهایی با تنوع زیاد عرضه می شوند.خرده فروش هایی که از این راهبرد استفاده می کنند و میخواهند در سطح جهان گسترش یابند با چالش مضاعف مواجه اند٬ یعنی آنان باید مشتریان را هم با فروشگاه و هم به کالاهای نام گذاری شده جذب کنند.</a:t>
            </a:r>
            <a:endParaRPr lang="fa-I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43081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128345" y="236483"/>
            <a:ext cx="9376267" cy="6148551"/>
          </a:xfrm>
        </p:spPr>
        <p:txBody>
          <a:bodyPr/>
          <a:lstStyle/>
          <a:p>
            <a:r>
              <a:rPr lang="fa-IR" sz="3600" b="1" dirty="0" smtClean="0">
                <a:latin typeface="Arial" panose="020B0604020202020204" pitchFamily="34" charset="0"/>
                <a:cs typeface="Arial" panose="020B0604020202020204" pitchFamily="34" charset="0"/>
              </a:rPr>
              <a:t>در ربع سوم:</a:t>
            </a:r>
          </a:p>
          <a:p>
            <a:pPr marL="0" indent="0">
              <a:buNone/>
            </a:pPr>
            <a:r>
              <a:rPr lang="fa-IR" sz="2400" dirty="0" smtClean="0">
                <a:latin typeface="Arial" panose="020B0604020202020204" pitchFamily="34" charset="0"/>
                <a:cs typeface="Arial" panose="020B0604020202020204" pitchFamily="34" charset="0"/>
              </a:rPr>
              <a:t>خرده فروش هایی که در ربع سوم قرار دارند نام های تجاری معروف را در تنوع نسبتآ محدودی از کالاها عرضه می کنند.در این ربع شرکتهایی مانند تویز آر اس قرار دارند که متخصص عرضه اسباب بازی اند و بر نام های تجاری تولیدکنندگانی مانند ماتل و نایتندو تمرکز دارند.</a:t>
            </a:r>
          </a:p>
          <a:p>
            <a:r>
              <a:rPr lang="fa-IR" sz="3600" b="1" dirty="0" smtClean="0">
                <a:latin typeface="Arial" panose="020B0604020202020204" pitchFamily="34" charset="0"/>
                <a:cs typeface="Arial" panose="020B0604020202020204" pitchFamily="34" charset="0"/>
              </a:rPr>
              <a:t>در ربع چهارم:</a:t>
            </a:r>
          </a:p>
          <a:p>
            <a:pPr marL="0" indent="0">
              <a:buNone/>
            </a:pPr>
            <a:r>
              <a:rPr lang="fa-IR" sz="2400" dirty="0" smtClean="0">
                <a:latin typeface="Arial" panose="020B0604020202020204" pitchFamily="34" charset="0"/>
                <a:cs typeface="Arial" panose="020B0604020202020204" pitchFamily="34" charset="0"/>
              </a:rPr>
              <a:t>کارفور و سایر خرده فروشی هایی که در این ربع قرار دارند کالاهایی عرضه می کنند که در خرده فروشی های محلی قدیمی نیز وجود دارد.چیزی که این شرکت های تازه وارد به بازار عرضه می کنند توانمندی در توزیع یا سایر عناصر زنجیره ارزش است.</a:t>
            </a:r>
          </a:p>
        </p:txBody>
      </p:sp>
    </p:spTree>
    <p:extLst>
      <p:ext uri="{BB962C8B-B14F-4D97-AF65-F5344CB8AC3E}">
        <p14:creationId xmlns:p14="http://schemas.microsoft.com/office/powerpoint/2010/main" val="36957083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662287" y="324565"/>
            <a:ext cx="8911687" cy="1280890"/>
          </a:xfrm>
        </p:spPr>
        <p:txBody>
          <a:bodyPr>
            <a:normAutofit/>
          </a:bodyPr>
          <a:lstStyle/>
          <a:p>
            <a:pPr algn="ctr"/>
            <a:r>
              <a:rPr lang="fa-IR" sz="3200" b="1" u="sng" dirty="0">
                <a:latin typeface="Arial" panose="020B0604020202020204" pitchFamily="34" charset="0"/>
                <a:cs typeface="Arial" panose="020B0604020202020204" pitchFamily="34" charset="0"/>
              </a:rPr>
              <a:t>چارچوب راهبردهای ورود به بازارهای خرده فروشی جهانی</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45591011"/>
              </p:ext>
            </p:extLst>
          </p:nvPr>
        </p:nvGraphicFramePr>
        <p:xfrm>
          <a:off x="2658574" y="2135070"/>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5234151" y="1610022"/>
            <a:ext cx="3767958" cy="369332"/>
          </a:xfrm>
          <a:prstGeom prst="rect">
            <a:avLst/>
          </a:prstGeom>
          <a:noFill/>
        </p:spPr>
        <p:txBody>
          <a:bodyPr wrap="square" rtlCol="1">
            <a:spAutoFit/>
          </a:bodyPr>
          <a:lstStyle/>
          <a:p>
            <a:pPr algn="ctr"/>
            <a:r>
              <a:rPr lang="fa-IR" b="1" dirty="0" smtClean="0"/>
              <a:t>نزدیکی فرهنگی با کشور مادر</a:t>
            </a:r>
            <a:endParaRPr lang="fa-IR" b="1" dirty="0"/>
          </a:p>
        </p:txBody>
      </p:sp>
      <p:sp>
        <p:nvSpPr>
          <p:cNvPr id="7" name="TextBox 6"/>
          <p:cNvSpPr txBox="1"/>
          <p:nvPr/>
        </p:nvSpPr>
        <p:spPr>
          <a:xfrm>
            <a:off x="5431219" y="6211669"/>
            <a:ext cx="3373821" cy="646331"/>
          </a:xfrm>
          <a:prstGeom prst="rect">
            <a:avLst/>
          </a:prstGeom>
          <a:noFill/>
        </p:spPr>
        <p:txBody>
          <a:bodyPr wrap="square" rtlCol="1">
            <a:spAutoFit/>
          </a:bodyPr>
          <a:lstStyle/>
          <a:p>
            <a:pPr algn="ctr"/>
            <a:r>
              <a:rPr lang="fa-IR" b="1" dirty="0" smtClean="0"/>
              <a:t>فاصله </a:t>
            </a:r>
            <a:r>
              <a:rPr lang="fa-IR" b="1" dirty="0"/>
              <a:t>فرهنگی با کشور مادر</a:t>
            </a:r>
          </a:p>
          <a:p>
            <a:pPr algn="ctr"/>
            <a:endParaRPr lang="fa-IR" b="1" dirty="0"/>
          </a:p>
        </p:txBody>
      </p:sp>
      <p:sp>
        <p:nvSpPr>
          <p:cNvPr id="8" name="TextBox 7"/>
          <p:cNvSpPr txBox="1"/>
          <p:nvPr/>
        </p:nvSpPr>
        <p:spPr>
          <a:xfrm rot="5400000">
            <a:off x="9065172" y="3847365"/>
            <a:ext cx="3357552" cy="369332"/>
          </a:xfrm>
          <a:prstGeom prst="rect">
            <a:avLst/>
          </a:prstGeom>
          <a:noFill/>
        </p:spPr>
        <p:txBody>
          <a:bodyPr wrap="square" rtlCol="1">
            <a:spAutoFit/>
          </a:bodyPr>
          <a:lstStyle/>
          <a:p>
            <a:pPr algn="ctr"/>
            <a:r>
              <a:rPr lang="fa-IR" b="1" dirty="0" smtClean="0"/>
              <a:t>ورود دشوار به بازار</a:t>
            </a:r>
            <a:endParaRPr lang="fa-IR" b="1" dirty="0"/>
          </a:p>
        </p:txBody>
      </p:sp>
      <p:sp>
        <p:nvSpPr>
          <p:cNvPr id="9" name="TextBox 8"/>
          <p:cNvSpPr txBox="1"/>
          <p:nvPr/>
        </p:nvSpPr>
        <p:spPr>
          <a:xfrm rot="16200000">
            <a:off x="1573142" y="3908581"/>
            <a:ext cx="3479985" cy="369332"/>
          </a:xfrm>
          <a:prstGeom prst="rect">
            <a:avLst/>
          </a:prstGeom>
          <a:noFill/>
        </p:spPr>
        <p:txBody>
          <a:bodyPr wrap="square" rtlCol="1">
            <a:spAutoFit/>
          </a:bodyPr>
          <a:lstStyle/>
          <a:p>
            <a:pPr algn="ctr"/>
            <a:r>
              <a:rPr lang="fa-IR" b="1" dirty="0"/>
              <a:t>ورود </a:t>
            </a:r>
            <a:r>
              <a:rPr lang="fa-IR" b="1" dirty="0" smtClean="0"/>
              <a:t>آسان </a:t>
            </a:r>
            <a:r>
              <a:rPr lang="fa-IR" b="1" dirty="0"/>
              <a:t>به بازار</a:t>
            </a:r>
            <a:endParaRPr lang="fa-IR" b="1" dirty="0"/>
          </a:p>
        </p:txBody>
      </p:sp>
    </p:spTree>
    <p:extLst>
      <p:ext uri="{BB962C8B-B14F-4D97-AF65-F5344CB8AC3E}">
        <p14:creationId xmlns:p14="http://schemas.microsoft.com/office/powerpoint/2010/main" val="298175069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fa-IR" sz="4800" b="1" dirty="0" smtClean="0">
                <a:latin typeface="Arial" panose="020B0604020202020204" pitchFamily="34" charset="0"/>
                <a:cs typeface="Arial" panose="020B0604020202020204" pitchFamily="34" charset="0"/>
              </a:rPr>
              <a:t>رشد پویا:</a:t>
            </a:r>
            <a:br>
              <a:rPr lang="fa-IR" sz="4800" b="1" dirty="0" smtClean="0">
                <a:latin typeface="Arial" panose="020B0604020202020204" pitchFamily="34" charset="0"/>
                <a:cs typeface="Arial" panose="020B0604020202020204" pitchFamily="34" charset="0"/>
              </a:rPr>
            </a:br>
            <a:endParaRPr lang="fa-IR" sz="4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702676" y="2133600"/>
            <a:ext cx="9801936" cy="3777622"/>
          </a:xfrm>
        </p:spPr>
        <p:txBody>
          <a:bodyPr>
            <a:normAutofit/>
          </a:bodyPr>
          <a:lstStyle/>
          <a:p>
            <a:pPr marL="0" indent="0">
              <a:buNone/>
            </a:pPr>
            <a:r>
              <a:rPr lang="fa-IR" sz="2800" dirty="0" smtClean="0"/>
              <a:t>وقتی اتفاق می افتد که شرکت از منابع خود برای احداث یا خرید تسهیلات خرده فروشی از یک شرکت دیگر اقدام میکند.مثلآ شرکت مارکز و اسپنسر در سال 1997 از این راهبرد استفاده کرده و سه فروشگاه جدید احداث کردند.</a:t>
            </a:r>
            <a:endParaRPr lang="fa-IR" sz="2800" dirty="0"/>
          </a:p>
        </p:txBody>
      </p:sp>
    </p:spTree>
    <p:extLst>
      <p:ext uri="{BB962C8B-B14F-4D97-AF65-F5344CB8AC3E}">
        <p14:creationId xmlns:p14="http://schemas.microsoft.com/office/powerpoint/2010/main" val="5062666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4800" b="1" dirty="0" smtClean="0">
                <a:latin typeface="Arial" panose="020B0604020202020204" pitchFamily="34" charset="0"/>
                <a:cs typeface="Arial" panose="020B0604020202020204" pitchFamily="34" charset="0"/>
              </a:rPr>
              <a:t>عنوان مطالب:</a:t>
            </a:r>
            <a:endParaRPr lang="fa-IR" sz="4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92925" y="1905000"/>
            <a:ext cx="8915400" cy="3777622"/>
          </a:xfrm>
        </p:spPr>
        <p:txBody>
          <a:bodyPr>
            <a:noAutofit/>
          </a:bodyPr>
          <a:lstStyle/>
          <a:p>
            <a:r>
              <a:rPr lang="fa-IR" sz="2800" dirty="0" smtClean="0">
                <a:latin typeface="Arial" panose="020B0604020202020204" pitchFamily="34" charset="0"/>
                <a:cs typeface="Arial" panose="020B0604020202020204" pitchFamily="34" charset="0"/>
              </a:rPr>
              <a:t>تعریف</a:t>
            </a:r>
          </a:p>
          <a:p>
            <a:r>
              <a:rPr lang="fa-IR" sz="2800" dirty="0" smtClean="0">
                <a:latin typeface="Arial" panose="020B0604020202020204" pitchFamily="34" charset="0"/>
                <a:cs typeface="Arial" panose="020B0604020202020204" pitchFamily="34" charset="0"/>
              </a:rPr>
              <a:t>اهداف کانال توزیع</a:t>
            </a:r>
          </a:p>
          <a:p>
            <a:r>
              <a:rPr lang="fa-IR" sz="2800" dirty="0" smtClean="0">
                <a:latin typeface="Arial" panose="020B0604020202020204" pitchFamily="34" charset="0"/>
                <a:cs typeface="Arial" panose="020B0604020202020204" pitchFamily="34" charset="0"/>
              </a:rPr>
              <a:t>ساختار کانال های توزیع</a:t>
            </a:r>
          </a:p>
          <a:p>
            <a:r>
              <a:rPr lang="fa-IR" sz="2800" dirty="0" smtClean="0">
                <a:latin typeface="Arial" panose="020B0604020202020204" pitchFamily="34" charset="0"/>
                <a:cs typeface="Arial" panose="020B0604020202020204" pitchFamily="34" charset="0"/>
              </a:rPr>
              <a:t>ایجاد کانال های توزیع</a:t>
            </a:r>
          </a:p>
          <a:p>
            <a:r>
              <a:rPr lang="fa-IR" sz="2800" dirty="0" smtClean="0">
                <a:latin typeface="Arial" panose="020B0604020202020204" pitchFamily="34" charset="0"/>
                <a:cs typeface="Arial" panose="020B0604020202020204" pitchFamily="34" charset="0"/>
              </a:rPr>
              <a:t>خرده فروشی جهانی</a:t>
            </a:r>
          </a:p>
          <a:p>
            <a:r>
              <a:rPr lang="fa-IR" sz="2800" dirty="0" smtClean="0">
                <a:latin typeface="Arial" panose="020B0604020202020204" pitchFamily="34" charset="0"/>
                <a:cs typeface="Arial" panose="020B0604020202020204" pitchFamily="34" charset="0"/>
              </a:rPr>
              <a:t>نوآوری در خرده فروشی های جهانی</a:t>
            </a:r>
          </a:p>
          <a:p>
            <a:r>
              <a:rPr lang="fa-IR" sz="2800" dirty="0" smtClean="0">
                <a:latin typeface="Arial" panose="020B0604020202020204" pitchFamily="34" charset="0"/>
                <a:cs typeface="Arial" panose="020B0604020202020204" pitchFamily="34" charset="0"/>
              </a:rPr>
              <a:t>توزیع فیزیکی و مدیریت لجستیک</a:t>
            </a:r>
          </a:p>
          <a:p>
            <a:r>
              <a:rPr lang="fa-IR" sz="2800" dirty="0" smtClean="0">
                <a:latin typeface="Arial" panose="020B0604020202020204" pitchFamily="34" charset="0"/>
                <a:cs typeface="Arial" panose="020B0604020202020204" pitchFamily="34" charset="0"/>
              </a:rPr>
              <a:t>مدیریت موجودی کالا</a:t>
            </a:r>
          </a:p>
        </p:txBody>
      </p:sp>
    </p:spTree>
    <p:extLst>
      <p:ext uri="{BB962C8B-B14F-4D97-AF65-F5344CB8AC3E}">
        <p14:creationId xmlns:p14="http://schemas.microsoft.com/office/powerpoint/2010/main" val="334267823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fa-IR" sz="4800" b="1" dirty="0" smtClean="0">
                <a:latin typeface="Arial" panose="020B0604020202020204" pitchFamily="34" charset="0"/>
                <a:cs typeface="Arial" panose="020B0604020202020204" pitchFamily="34" charset="0"/>
              </a:rPr>
              <a:t>فرنچایزینگ:</a:t>
            </a:r>
            <a:br>
              <a:rPr lang="fa-IR" sz="4800" b="1" dirty="0" smtClean="0">
                <a:latin typeface="Arial" panose="020B0604020202020204" pitchFamily="34" charset="0"/>
                <a:cs typeface="Arial" panose="020B0604020202020204" pitchFamily="34" charset="0"/>
              </a:rPr>
            </a:br>
            <a:endParaRPr lang="fa-IR" sz="4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marL="0" indent="0">
              <a:buNone/>
            </a:pPr>
            <a:r>
              <a:rPr lang="fa-IR" sz="2800" dirty="0">
                <a:latin typeface="Arial" panose="020B0604020202020204" pitchFamily="34" charset="0"/>
                <a:cs typeface="Arial" panose="020B0604020202020204" pitchFamily="34" charset="0"/>
              </a:rPr>
              <a:t>این راهبرد وقتی مناسب است </a:t>
            </a:r>
            <a:r>
              <a:rPr lang="fa-IR" sz="2800" dirty="0" smtClean="0">
                <a:latin typeface="Arial" panose="020B0604020202020204" pitchFamily="34" charset="0"/>
                <a:cs typeface="Arial" panose="020B0604020202020204" pitchFamily="34" charset="0"/>
              </a:rPr>
              <a:t>که موانع ورود به بازار کم است ودر عین حال٬ رفتار خریداران و ساختار خرده فروشی از نظر فرهنگی با بازار داخل تفاوت داشته باشد.واگذاری امتیاز رابطه ای قراردادی بین دو شرکت است.شرکت مادر به دریافت کننده امتیاز این حق را می دهد که در برابر پرداخت مبلغی مخص و رعایت سیاست ها و عملیات شرکت مادر کسب و کار خود را اداره کند.(مانند شرکت بنتون و ایلیکا)</a:t>
            </a:r>
            <a:endParaRPr lang="fa-I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077619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fa-IR" sz="4800" b="1" dirty="0" smtClean="0">
                <a:latin typeface="Arial" panose="020B0604020202020204" pitchFamily="34" charset="0"/>
                <a:cs typeface="Arial" panose="020B0604020202020204" pitchFamily="34" charset="0"/>
              </a:rPr>
              <a:t>خرید شرکت دیگر:</a:t>
            </a:r>
            <a:br>
              <a:rPr lang="fa-IR" sz="4800" b="1" dirty="0" smtClean="0">
                <a:latin typeface="Arial" panose="020B0604020202020204" pitchFamily="34" charset="0"/>
                <a:cs typeface="Arial" panose="020B0604020202020204" pitchFamily="34" charset="0"/>
              </a:rPr>
            </a:br>
            <a:endParaRPr lang="fa-IR" sz="4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r>
              <a:rPr lang="fa-IR" sz="2800" dirty="0" smtClean="0">
                <a:latin typeface="Arial" panose="020B0604020202020204" pitchFamily="34" charset="0"/>
                <a:cs typeface="Arial" panose="020B0604020202020204" pitchFamily="34" charset="0"/>
              </a:rPr>
              <a:t>در خرده فروشی جهانی ٬ راهبرد دیگر خرید یک شرکت با چندین فروشگاه خرده فروشی در یک کشور خارجی است.این راهبرد به خریدار فرصت رشد سریع را به اضافه دسترسی به تامین کنندگان ٬ توزیع کنندگان و مشتریان را می دهد.</a:t>
            </a:r>
            <a:endParaRPr lang="fa-I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988135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4800" b="1" dirty="0" smtClean="0">
                <a:latin typeface="Arial" panose="020B0604020202020204" pitchFamily="34" charset="0"/>
                <a:cs typeface="Arial" panose="020B0604020202020204" pitchFamily="34" charset="0"/>
              </a:rPr>
              <a:t>سرمایه گذاری مشترک:</a:t>
            </a:r>
            <a:endParaRPr lang="fa-IR" sz="4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marL="0" indent="0">
              <a:buNone/>
            </a:pPr>
            <a:r>
              <a:rPr lang="fa-IR" sz="2800" dirty="0" smtClean="0">
                <a:latin typeface="Arial" panose="020B0604020202020204" pitchFamily="34" charset="0"/>
                <a:cs typeface="Arial" panose="020B0604020202020204" pitchFamily="34" charset="0"/>
              </a:rPr>
              <a:t>راهبرد چهارم سرمایه گذاری مشترک است.این راهبرد وقتی استفاده می شود که تفاوت فرهنگ ها زیاد و ورود به بازار نیز دشوار باشد.بسیاری از خرده فروشی های غربی برای ورود به بازار چین و سایر کشور های آسیایی از این راهبرد استفاده می کنند.</a:t>
            </a:r>
            <a:endParaRPr lang="fa-I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863696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000" b="1" dirty="0" smtClean="0">
                <a:latin typeface="Arial" panose="020B0604020202020204" pitchFamily="34" charset="0"/>
                <a:cs typeface="Arial" panose="020B0604020202020204" pitchFamily="34" charset="0"/>
              </a:rPr>
              <a:t>توزیع فیزیکی٬ زنجیره تامین و مدیریت لجستیک:</a:t>
            </a:r>
            <a:endParaRPr lang="fa-IR" sz="40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r>
              <a:rPr lang="fa-IR" sz="2800" b="1" dirty="0" smtClean="0">
                <a:latin typeface="Arial" panose="020B0604020202020204" pitchFamily="34" charset="0"/>
                <a:cs typeface="Arial" panose="020B0604020202020204" pitchFamily="34" charset="0"/>
              </a:rPr>
              <a:t>توزع فیزیکی</a:t>
            </a:r>
            <a:r>
              <a:rPr lang="fa-IR" sz="2400" dirty="0" smtClean="0">
                <a:latin typeface="Arial" panose="020B0604020202020204" pitchFamily="34" charset="0"/>
                <a:cs typeface="Arial" panose="020B0604020202020204" pitchFamily="34" charset="0"/>
              </a:rPr>
              <a:t>: شامل فعالیت </a:t>
            </a:r>
            <a:r>
              <a:rPr lang="fa-IR" sz="2400" dirty="0" smtClean="0">
                <a:latin typeface="Arial" panose="020B0604020202020204" pitchFamily="34" charset="0"/>
                <a:cs typeface="Arial" panose="020B0604020202020204" pitchFamily="34" charset="0"/>
              </a:rPr>
              <a:t>هایی است که حرکت کالای نهایی را از تولیدکننده به مشتریان </a:t>
            </a:r>
            <a:r>
              <a:rPr lang="fa-IR" sz="2400" dirty="0" smtClean="0">
                <a:latin typeface="Arial" panose="020B0604020202020204" pitchFamily="34" charset="0"/>
                <a:cs typeface="Arial" panose="020B0604020202020204" pitchFamily="34" charset="0"/>
              </a:rPr>
              <a:t>صورت </a:t>
            </a:r>
            <a:r>
              <a:rPr lang="fa-IR" sz="2400" dirty="0" smtClean="0">
                <a:latin typeface="Arial" panose="020B0604020202020204" pitchFamily="34" charset="0"/>
                <a:cs typeface="Arial" panose="020B0604020202020204" pitchFamily="34" charset="0"/>
              </a:rPr>
              <a:t>میدهد.</a:t>
            </a:r>
          </a:p>
          <a:p>
            <a:r>
              <a:rPr lang="fa-IR" sz="2800" b="1" dirty="0" smtClean="0">
                <a:latin typeface="Arial" panose="020B0604020202020204" pitchFamily="34" charset="0"/>
                <a:cs typeface="Arial" panose="020B0604020202020204" pitchFamily="34" charset="0"/>
              </a:rPr>
              <a:t>زنجیره تامین</a:t>
            </a:r>
            <a:r>
              <a:rPr lang="fa-IR" sz="2400" dirty="0" smtClean="0">
                <a:latin typeface="Arial" panose="020B0604020202020204" pitchFamily="34" charset="0"/>
                <a:cs typeface="Arial" panose="020B0604020202020204" pitchFamily="34" charset="0"/>
              </a:rPr>
              <a:t>:</a:t>
            </a:r>
            <a:r>
              <a:rPr lang="fa-IR" sz="2400" dirty="0">
                <a:latin typeface="Arial" panose="020B0604020202020204" pitchFamily="34" charset="0"/>
                <a:cs typeface="Arial" panose="020B0604020202020204" pitchFamily="34" charset="0"/>
              </a:rPr>
              <a:t> مدیریت زنجیره تامین دربرگیرنده تمامی جابجایی‌ها و ذخیره مواد اولیه، موجودی در حین کار و محصول تمام شده از نقطه شروع اولیه تا نقطه پایان مصرف می‌باشد.</a:t>
            </a:r>
            <a:endParaRPr lang="fa-IR" sz="2400" dirty="0" smtClean="0">
              <a:latin typeface="Arial" panose="020B0604020202020204" pitchFamily="34" charset="0"/>
              <a:cs typeface="Arial" panose="020B0604020202020204" pitchFamily="34" charset="0"/>
            </a:endParaRPr>
          </a:p>
          <a:p>
            <a:r>
              <a:rPr lang="fa-IR" sz="2800" b="1" dirty="0" smtClean="0">
                <a:latin typeface="Arial" panose="020B0604020202020204" pitchFamily="34" charset="0"/>
                <a:cs typeface="Arial" panose="020B0604020202020204" pitchFamily="34" charset="0"/>
              </a:rPr>
              <a:t>مدیریت لجستیک</a:t>
            </a:r>
            <a:r>
              <a:rPr lang="fa-IR" sz="2400" dirty="0" smtClean="0">
                <a:latin typeface="Arial" panose="020B0604020202020204" pitchFamily="34" charset="0"/>
                <a:cs typeface="Arial" panose="020B0604020202020204" pitchFamily="34" charset="0"/>
              </a:rPr>
              <a:t>: فرآیندی </a:t>
            </a:r>
            <a:r>
              <a:rPr lang="fa-IR" sz="2400" dirty="0" smtClean="0">
                <a:latin typeface="Arial" panose="020B0604020202020204" pitchFamily="34" charset="0"/>
                <a:cs typeface="Arial" panose="020B0604020202020204" pitchFamily="34" charset="0"/>
              </a:rPr>
              <a:t>است که همه فعالیت های شرکت را برای حصول اطمینان از حرکت کارای کالاها از طریق زنجیره تامین یکپارچه میکند.</a:t>
            </a:r>
            <a:endParaRPr lang="fa-I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937332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02220" y="126124"/>
            <a:ext cx="9869213" cy="6731876"/>
          </a:xfrm>
        </p:spPr>
      </p:pic>
    </p:spTree>
    <p:extLst>
      <p:ext uri="{BB962C8B-B14F-4D97-AF65-F5344CB8AC3E}">
        <p14:creationId xmlns:p14="http://schemas.microsoft.com/office/powerpoint/2010/main" val="7574476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altLang="fa-IR" sz="4800" b="1" dirty="0">
                <a:solidFill>
                  <a:schemeClr val="tx1"/>
                </a:solidFill>
                <a:latin typeface="Arial" panose="020B0604020202020204" pitchFamily="34" charset="0"/>
                <a:cs typeface="Arial" panose="020B0604020202020204" pitchFamily="34" charset="0"/>
              </a:rPr>
              <a:t>زیر سیستم های توزیع فیزیکی</a:t>
            </a:r>
            <a:endParaRPr lang="fa-IR" sz="4800"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fa-IR" altLang="fa-IR" sz="3200" b="1" dirty="0">
                <a:solidFill>
                  <a:srgbClr val="FF6600"/>
                </a:solidFill>
                <a:latin typeface="Arial" panose="020B0604020202020204" pitchFamily="34" charset="0"/>
                <a:cs typeface="Arial" panose="020B0604020202020204" pitchFamily="34" charset="0"/>
              </a:rPr>
              <a:t>پردازش سفارش </a:t>
            </a:r>
            <a:r>
              <a:rPr lang="fa-IR" altLang="fa-IR" sz="3200" b="1" dirty="0" smtClean="0">
                <a:solidFill>
                  <a:srgbClr val="FF6600"/>
                </a:solidFill>
                <a:latin typeface="Arial" panose="020B0604020202020204" pitchFamily="34" charset="0"/>
                <a:cs typeface="Arial" panose="020B0604020202020204" pitchFamily="34" charset="0"/>
              </a:rPr>
              <a:t>ها: </a:t>
            </a:r>
            <a:r>
              <a:rPr lang="fa-IR" altLang="fa-IR" sz="2400" b="1" dirty="0" smtClean="0">
                <a:latin typeface="Arial" panose="020B0604020202020204" pitchFamily="34" charset="0"/>
                <a:cs typeface="Arial" panose="020B0604020202020204" pitchFamily="34" charset="0"/>
              </a:rPr>
              <a:t>مجموعه </a:t>
            </a:r>
            <a:r>
              <a:rPr lang="fa-IR" altLang="fa-IR" sz="2400" b="1" dirty="0">
                <a:latin typeface="Arial" panose="020B0604020202020204" pitchFamily="34" charset="0"/>
                <a:cs typeface="Arial" panose="020B0604020202020204" pitchFamily="34" charset="0"/>
              </a:rPr>
              <a:t>روش ها برای تامین سفارش ها که شامل دریافت سفارشات ٬ صادر کردن سفارشات و تحویل سفارشات است.</a:t>
            </a:r>
          </a:p>
          <a:p>
            <a:r>
              <a:rPr lang="fa-IR" altLang="fa-IR" sz="3200" b="1" dirty="0" smtClean="0">
                <a:solidFill>
                  <a:srgbClr val="FF6600"/>
                </a:solidFill>
                <a:latin typeface="Arial" panose="020B0604020202020204" pitchFamily="34" charset="0"/>
                <a:cs typeface="Arial" panose="020B0604020202020204" pitchFamily="34" charset="0"/>
              </a:rPr>
              <a:t> کنترل موجودی</a:t>
            </a:r>
            <a:endParaRPr lang="fa-IR" altLang="fa-IR" sz="3200" b="1" dirty="0">
              <a:solidFill>
                <a:srgbClr val="FF6600"/>
              </a:solidFill>
              <a:latin typeface="Arial" panose="020B0604020202020204" pitchFamily="34" charset="0"/>
              <a:cs typeface="Arial" panose="020B0604020202020204" pitchFamily="34" charset="0"/>
            </a:endParaRPr>
          </a:p>
          <a:p>
            <a:r>
              <a:rPr lang="fa-IR" altLang="fa-IR" sz="3200" b="1" dirty="0">
                <a:solidFill>
                  <a:srgbClr val="FF6600"/>
                </a:solidFill>
                <a:latin typeface="Arial" panose="020B0604020202020204" pitchFamily="34" charset="0"/>
                <a:cs typeface="Arial" panose="020B0604020202020204" pitchFamily="34" charset="0"/>
              </a:rPr>
              <a:t>حمل و نقل</a:t>
            </a:r>
            <a:endParaRPr lang="en-US" altLang="fa-IR" sz="3200" b="1" dirty="0">
              <a:solidFill>
                <a:srgbClr val="FF6600"/>
              </a:solidFill>
              <a:latin typeface="Arial" panose="020B0604020202020204" pitchFamily="34" charset="0"/>
              <a:cs typeface="Arial" panose="020B0604020202020204" pitchFamily="34" charset="0"/>
            </a:endParaRPr>
          </a:p>
          <a:p>
            <a:endParaRPr lang="fa-IR" dirty="0"/>
          </a:p>
        </p:txBody>
      </p:sp>
    </p:spTree>
    <p:extLst>
      <p:ext uri="{BB962C8B-B14F-4D97-AF65-F5344CB8AC3E}">
        <p14:creationId xmlns:p14="http://schemas.microsoft.com/office/powerpoint/2010/main" val="87661808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4400" b="1" dirty="0">
                <a:latin typeface="Arial" panose="020B0604020202020204" pitchFamily="34" charset="0"/>
                <a:cs typeface="Arial" panose="020B0604020202020204" pitchFamily="34" charset="0"/>
              </a:rPr>
              <a:t>کنترل موجودی</a:t>
            </a:r>
            <a:r>
              <a:rPr lang="fa-IR" sz="4400" dirty="0">
                <a:latin typeface="Arial" panose="020B0604020202020204" pitchFamily="34" charset="0"/>
                <a:cs typeface="Arial" panose="020B0604020202020204" pitchFamily="34" charset="0"/>
              </a:rPr>
              <a:t>،  </a:t>
            </a:r>
            <a:r>
              <a:rPr lang="en-US" sz="4400" dirty="0">
                <a:latin typeface="Arial" panose="020B0604020202020204" pitchFamily="34" charset="0"/>
                <a:cs typeface="Arial" panose="020B0604020202020204" pitchFamily="34" charset="0"/>
              </a:rPr>
              <a:t>Inventory </a:t>
            </a:r>
            <a:r>
              <a:rPr lang="en-US" sz="4400" dirty="0" smtClean="0">
                <a:latin typeface="Arial" panose="020B0604020202020204" pitchFamily="34" charset="0"/>
                <a:cs typeface="Arial" panose="020B0604020202020204" pitchFamily="34" charset="0"/>
              </a:rPr>
              <a:t>Control</a:t>
            </a:r>
            <a:r>
              <a:rPr lang="fa-IR" sz="4400" dirty="0" smtClean="0">
                <a:latin typeface="Arial" panose="020B0604020202020204" pitchFamily="34" charset="0"/>
                <a:cs typeface="Arial" panose="020B0604020202020204" pitchFamily="34" charset="0"/>
              </a:rPr>
              <a:t>:</a:t>
            </a:r>
            <a:endParaRPr lang="fa-IR" sz="4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2133599"/>
            <a:ext cx="8915400" cy="4424855"/>
          </a:xfrm>
        </p:spPr>
        <p:txBody>
          <a:bodyPr/>
          <a:lstStyle/>
          <a:p>
            <a:pPr algn="ctr">
              <a:buNone/>
            </a:pPr>
            <a:r>
              <a:rPr lang="fa-IR" altLang="fa-IR" sz="2400" b="1" dirty="0">
                <a:solidFill>
                  <a:schemeClr val="hlink"/>
                </a:solidFill>
                <a:latin typeface="Arial" panose="020B0604020202020204" pitchFamily="34" charset="0"/>
                <a:cs typeface="Arial" panose="020B0604020202020204" pitchFamily="34" charset="0"/>
              </a:rPr>
              <a:t>هدف به حداقل رساندن سرمایه گذاری و نوسانات در موجودی ها همزمان با پاسخ به سفارشات صحیح و به موقع </a:t>
            </a:r>
            <a:r>
              <a:rPr lang="fa-IR" altLang="fa-IR" sz="2400" b="1" dirty="0" smtClean="0">
                <a:solidFill>
                  <a:schemeClr val="hlink"/>
                </a:solidFill>
                <a:latin typeface="Arial" panose="020B0604020202020204" pitchFamily="34" charset="0"/>
                <a:cs typeface="Arial" panose="020B0604020202020204" pitchFamily="34" charset="0"/>
              </a:rPr>
              <a:t>است.</a:t>
            </a:r>
            <a:endParaRPr lang="en-US" altLang="fa-IR" sz="2400" b="1" dirty="0">
              <a:solidFill>
                <a:schemeClr val="hlink"/>
              </a:solidFill>
              <a:latin typeface="Arial" panose="020B0604020202020204" pitchFamily="34" charset="0"/>
              <a:cs typeface="Arial" panose="020B0604020202020204" pitchFamily="34" charset="0"/>
            </a:endParaRPr>
          </a:p>
          <a:p>
            <a:pPr marL="0" indent="0">
              <a:buNone/>
            </a:pPr>
            <a:r>
              <a:rPr lang="fa-IR" sz="2400" dirty="0" smtClean="0">
                <a:latin typeface="Arial" panose="020B0604020202020204" pitchFamily="34" charset="0"/>
                <a:cs typeface="Arial" panose="020B0604020202020204" pitchFamily="34" charset="0"/>
              </a:rPr>
              <a:t>ابزار مهم جدید برای مدیرت موجودی کالا شناسایی کالا با فرکانس رادیویی است که این ابزار نوعی اتیکت کوچک است که به پالت ها ٬ کانتینر ها و یا سایر اقلام متصل میشود.</a:t>
            </a:r>
          </a:p>
          <a:p>
            <a:endParaRPr lang="fa-IR" dirty="0">
              <a:latin typeface="Arial" panose="020B0604020202020204" pitchFamily="34" charset="0"/>
              <a:cs typeface="Arial" panose="020B0604020202020204" pitchFamily="34" charset="0"/>
            </a:endParaRPr>
          </a:p>
          <a:p>
            <a:endParaRPr lang="fa-IR" dirty="0" smtClean="0">
              <a:latin typeface="Arial" panose="020B0604020202020204" pitchFamily="34" charset="0"/>
              <a:cs typeface="Arial" panose="020B0604020202020204" pitchFamily="34" charset="0"/>
            </a:endParaRPr>
          </a:p>
          <a:p>
            <a:endParaRPr lang="fa-IR" dirty="0" smtClean="0"/>
          </a:p>
          <a:p>
            <a:pPr algn="l"/>
            <a:r>
              <a:rPr lang="en-US" dirty="0" smtClean="0">
                <a:latin typeface="Arial" panose="020B0604020202020204" pitchFamily="34" charset="0"/>
                <a:cs typeface="Arial" panose="020B0604020202020204" pitchFamily="34" charset="0"/>
              </a:rPr>
              <a:t>RFID : Radio </a:t>
            </a:r>
            <a:r>
              <a:rPr lang="en-US" dirty="0" smtClean="0">
                <a:latin typeface="Arial" panose="020B0604020202020204" pitchFamily="34" charset="0"/>
                <a:cs typeface="Arial" panose="020B0604020202020204" pitchFamily="34" charset="0"/>
              </a:rPr>
              <a:t>Frequency Identification</a:t>
            </a:r>
            <a:endParaRPr lang="fa-IR" dirty="0" smtClean="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a:p>
            <a:endParaRPr lang="fa-IR" dirty="0" smtClean="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45902" y="3896287"/>
            <a:ext cx="2667000" cy="2533650"/>
          </a:xfrm>
          <a:prstGeom prst="rect">
            <a:avLst/>
          </a:prstGeom>
        </p:spPr>
      </p:pic>
    </p:spTree>
    <p:extLst>
      <p:ext uri="{BB962C8B-B14F-4D97-AF65-F5344CB8AC3E}">
        <p14:creationId xmlns:p14="http://schemas.microsoft.com/office/powerpoint/2010/main" val="121332571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4800" b="1" dirty="0" smtClean="0">
                <a:latin typeface="Arial" panose="020B0604020202020204" pitchFamily="34" charset="0"/>
                <a:cs typeface="Arial" panose="020B0604020202020204" pitchFamily="34" charset="0"/>
              </a:rPr>
              <a:t>انبارداری:</a:t>
            </a:r>
            <a:endParaRPr lang="fa-IR" sz="4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781503" y="2133600"/>
            <a:ext cx="9723109" cy="3777622"/>
          </a:xfrm>
        </p:spPr>
        <p:txBody>
          <a:bodyPr>
            <a:noAutofit/>
          </a:bodyPr>
          <a:lstStyle/>
          <a:p>
            <a:pPr marL="0" indent="0">
              <a:buNone/>
            </a:pPr>
            <a:r>
              <a:rPr lang="fa-IR" sz="2400" dirty="0">
                <a:latin typeface="Arial" panose="020B0604020202020204" pitchFamily="34" charset="0"/>
                <a:cs typeface="Arial" panose="020B0604020202020204" pitchFamily="34" charset="0"/>
              </a:rPr>
              <a:t>انبار به محلی اطلاق می‌گردد كه كالا، اجناس، مواد اوليه و يا محصول در آن قرار دارد، اين محل ممكن است سرپوشيده، محوطه سرباز، زير زمين و يا حتی داخل يك دستگاه (همانند يخچال‌های صنعتی كه داخل آن مواد غذايی و فاسد شدنی نگهداری می‌شود) باشد. </a:t>
            </a:r>
            <a:endParaRPr lang="fa-IR" sz="2400" dirty="0" smtClean="0">
              <a:latin typeface="Arial" panose="020B0604020202020204" pitchFamily="34" charset="0"/>
              <a:cs typeface="Arial" panose="020B0604020202020204" pitchFamily="34" charset="0"/>
            </a:endParaRPr>
          </a:p>
          <a:p>
            <a:pPr marL="0" indent="0">
              <a:buNone/>
            </a:pPr>
            <a:r>
              <a:rPr lang="fa-IR" sz="2400" dirty="0" smtClean="0">
                <a:latin typeface="Arial" panose="020B0604020202020204" pitchFamily="34" charset="0"/>
                <a:cs typeface="Arial" panose="020B0604020202020204" pitchFamily="34" charset="0"/>
              </a:rPr>
              <a:t>اهمیت </a:t>
            </a:r>
            <a:r>
              <a:rPr lang="fa-IR" sz="2400" dirty="0">
                <a:latin typeface="Arial" panose="020B0604020202020204" pitchFamily="34" charset="0"/>
                <a:cs typeface="Arial" panose="020B0604020202020204" pitchFamily="34" charset="0"/>
              </a:rPr>
              <a:t>انبار به عنوان محل تجمع سرمایه هر سازمان بیش از پیش نمود پیدا می‌کند. انبار به عنوان حلقه ارتباطی بین تولید، توزیع و مصرف و همچنین ارتباط بین زنجیره خرید و فروش مواد و کالا و خدمات محسوب می‌شود. </a:t>
            </a:r>
            <a:endParaRPr lang="fa-IR" sz="2400" dirty="0" smtClean="0">
              <a:latin typeface="Arial" panose="020B0604020202020204" pitchFamily="34" charset="0"/>
              <a:cs typeface="Arial" panose="020B0604020202020204" pitchFamily="34" charset="0"/>
            </a:endParaRPr>
          </a:p>
          <a:p>
            <a:pPr marL="0" indent="0">
              <a:buNone/>
            </a:pPr>
            <a:r>
              <a:rPr lang="fa-IR" sz="2400" dirty="0">
                <a:latin typeface="Arial" panose="020B0604020202020204" pitchFamily="34" charset="0"/>
                <a:cs typeface="Arial" panose="020B0604020202020204" pitchFamily="34" charset="0"/>
              </a:rPr>
              <a:t>در برخی از جوامع انبارها هنوز به صورت سنتی اداره می‌گردند حال‌آنکه برخی از انبارها کاملاً خودکار و مکانیزه می‌باشند، بدون اینکه نیاز به </a:t>
            </a:r>
            <a:r>
              <a:rPr lang="fa-IR" sz="2400" u="sng" dirty="0">
                <a:latin typeface="Arial" panose="020B0604020202020204" pitchFamily="34" charset="0"/>
                <a:cs typeface="Arial" panose="020B0604020202020204" pitchFamily="34" charset="0"/>
                <a:hlinkClick r:id="rId2" tooltip="نیروی کار"/>
              </a:rPr>
              <a:t>نیروی کار</a:t>
            </a:r>
            <a:r>
              <a:rPr lang="fa-IR" sz="2400" dirty="0">
                <a:latin typeface="Arial" panose="020B0604020202020204" pitchFamily="34" charset="0"/>
                <a:cs typeface="Arial" panose="020B0604020202020204" pitchFamily="34" charset="0"/>
              </a:rPr>
              <a:t> داشته باشند و از طریق سیستم‌های دریافت و انتقال خودکار کالاها و نرم‌افزارهای لجستیکی مدیریت می‌شوند.</a:t>
            </a:r>
          </a:p>
        </p:txBody>
      </p:sp>
    </p:spTree>
    <p:extLst>
      <p:ext uri="{BB962C8B-B14F-4D97-AF65-F5344CB8AC3E}">
        <p14:creationId xmlns:p14="http://schemas.microsoft.com/office/powerpoint/2010/main" val="206694195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4800" b="1" dirty="0">
                <a:latin typeface="Arial" panose="020B0604020202020204" pitchFamily="34" charset="0"/>
                <a:cs typeface="Arial" panose="020B0604020202020204" pitchFamily="34" charset="0"/>
              </a:rPr>
              <a:t>حمل و </a:t>
            </a:r>
            <a:r>
              <a:rPr lang="fa-IR" sz="4800" b="1" dirty="0" smtClean="0">
                <a:latin typeface="Arial" panose="020B0604020202020204" pitchFamily="34" charset="0"/>
                <a:cs typeface="Arial" panose="020B0604020202020204" pitchFamily="34" charset="0"/>
              </a:rPr>
              <a:t>نقل:</a:t>
            </a:r>
            <a:endParaRPr lang="fa-IR" sz="4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r>
              <a:rPr lang="fa-IR" sz="2800" b="1" dirty="0">
                <a:latin typeface="Arial" panose="020B0604020202020204" pitchFamily="34" charset="0"/>
                <a:cs typeface="Arial" panose="020B0604020202020204" pitchFamily="34" charset="0"/>
              </a:rPr>
              <a:t>ترابری</a:t>
            </a:r>
            <a:r>
              <a:rPr lang="fa-IR" sz="2800" dirty="0">
                <a:latin typeface="Arial" panose="020B0604020202020204" pitchFamily="34" charset="0"/>
                <a:cs typeface="Arial" panose="020B0604020202020204" pitchFamily="34" charset="0"/>
              </a:rPr>
              <a:t> و یا حمل و نقل به جابجایی یا انتقال </a:t>
            </a:r>
            <a:r>
              <a:rPr lang="fa-IR" sz="2800" dirty="0" smtClean="0">
                <a:latin typeface="Arial" panose="020B0604020202020204" pitchFamily="34" charset="0"/>
                <a:cs typeface="Arial" panose="020B0604020202020204" pitchFamily="34" charset="0"/>
              </a:rPr>
              <a:t>کالا از </a:t>
            </a:r>
            <a:r>
              <a:rPr lang="fa-IR" sz="2800" dirty="0">
                <a:latin typeface="Arial" panose="020B0604020202020204" pitchFamily="34" charset="0"/>
                <a:cs typeface="Arial" panose="020B0604020202020204" pitchFamily="34" charset="0"/>
              </a:rPr>
              <a:t>جایی به جای دیگر گفته </a:t>
            </a:r>
            <a:r>
              <a:rPr lang="fa-IR" sz="2800" dirty="0" smtClean="0">
                <a:latin typeface="Arial" panose="020B0604020202020204" pitchFamily="34" charset="0"/>
                <a:cs typeface="Arial" panose="020B0604020202020204" pitchFamily="34" charset="0"/>
              </a:rPr>
              <a:t>می‌شود و از شش شیوه راه آهن ٬ کامیون ٬ هواپیما ٬ کشتی ٬ لوله و اینترنت انجام می پذیرد.</a:t>
            </a:r>
          </a:p>
          <a:p>
            <a:r>
              <a:rPr lang="fa-IR" sz="2800" dirty="0" smtClean="0">
                <a:latin typeface="Arial" panose="020B0604020202020204" pitchFamily="34" charset="0"/>
                <a:cs typeface="Arial" panose="020B0604020202020204" pitchFamily="34" charset="0"/>
              </a:rPr>
              <a:t>توزیع محصولات با بهره گیری از کانتینرها و حمل و نقل مرکب آسان تر شده است.</a:t>
            </a:r>
            <a:endParaRPr lang="fa-I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864170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6000" b="1" dirty="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Arial" panose="020B0604020202020204" pitchFamily="34" charset="0"/>
                <a:cs typeface="Arial" panose="020B0604020202020204" pitchFamily="34" charset="0"/>
              </a:rPr>
              <a:t>نتیجه گیری</a:t>
            </a:r>
            <a:endParaRPr lang="fa-IR" sz="6000" dirty="0">
              <a:solidFill>
                <a:schemeClr val="accent6">
                  <a:lumMod val="5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907628" y="2133600"/>
            <a:ext cx="9596984" cy="3777622"/>
          </a:xfrm>
        </p:spPr>
        <p:txBody>
          <a:bodyPr/>
          <a:lstStyle/>
          <a:p>
            <a:pPr marL="0" indent="0">
              <a:buNone/>
            </a:pPr>
            <a:r>
              <a:rPr lang="fa-IR" sz="2800" b="1" dirty="0">
                <a:ln w="11430"/>
                <a:solidFill>
                  <a:schemeClr val="tx1"/>
                </a:soli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تصمیمات مربوط به کانال توزیع از جمله مهمترین و مبهم ترین تصمیماتی است که پیش روی موسسات قرار دارد. انتخاب هر سیستم کانال توزیع ، شرکت را با یک سطح فروش و هزینه خاص روبرو می سازد. پس از انتخاب کانال توزیع، شرکت معمولا باید برای مدتی طولانی از همین کانال استفاده کند . کانال انتخابی هم بر سایر ارکان ترکیب عناصر بازاریابی تاثیر می گذارد و هم از آنها تاثیر می پذیرد. بنابراین هر شرکتی موظف است راههای مختلف دسترسی به بازار خود را شناسایی کند</a:t>
            </a:r>
            <a:r>
              <a:rPr lang="en-US" sz="2800" b="1" dirty="0">
                <a:ln w="11430"/>
                <a:solidFill>
                  <a:schemeClr val="tx1"/>
                </a:soli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a:t>
            </a:r>
          </a:p>
          <a:p>
            <a:endParaRPr lang="fa-IR" dirty="0"/>
          </a:p>
        </p:txBody>
      </p:sp>
    </p:spTree>
    <p:extLst>
      <p:ext uri="{BB962C8B-B14F-4D97-AF65-F5344CB8AC3E}">
        <p14:creationId xmlns:p14="http://schemas.microsoft.com/office/powerpoint/2010/main" val="4107451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latin typeface="Arial" panose="020B0604020202020204" pitchFamily="34" charset="0"/>
                <a:cs typeface="Arial" panose="020B0604020202020204" pitchFamily="34" charset="0"/>
              </a:rPr>
              <a:t>تعریف کانال توزیع:</a:t>
            </a:r>
            <a:endParaRPr lang="fa-IR"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2282825"/>
            <a:ext cx="10515600" cy="4351338"/>
          </a:xfrm>
        </p:spPr>
        <p:txBody>
          <a:bodyPr>
            <a:normAutofit/>
          </a:bodyPr>
          <a:lstStyle/>
          <a:p>
            <a:r>
              <a:rPr lang="fa-IR" sz="3200" dirty="0" smtClean="0">
                <a:latin typeface="Arial" panose="020B0604020202020204" pitchFamily="34" charset="0"/>
                <a:cs typeface="Arial" panose="020B0604020202020204" pitchFamily="34" charset="0"/>
              </a:rPr>
              <a:t>انجمن بازاریابی امریکا٬ کانال توزیع را شبکه سازماندهی شده ای از موسسات و کارگزارانی تعریف کرده است که با همکاری یکدیگر همه فعالیت های لازم برای ارتباط تولیدکنندگان با مصرف کنندگان را در خصوص اجرای وظایف بازاریابی به عهده دارند.</a:t>
            </a:r>
            <a:endParaRPr lang="fa-IR" sz="3200" dirty="0"/>
          </a:p>
        </p:txBody>
      </p:sp>
    </p:spTree>
    <p:extLst>
      <p:ext uri="{BB962C8B-B14F-4D97-AF65-F5344CB8AC3E}">
        <p14:creationId xmlns:p14="http://schemas.microsoft.com/office/powerpoint/2010/main" val="268823424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Dr rahimi\Pictures\1______.jpg"/>
          <p:cNvPicPr>
            <a:picLocks noGrp="1" noChangeAspect="1" noChangeArrowheads="1"/>
          </p:cNvPicPr>
          <p:nvPr>
            <p:ph idx="1"/>
          </p:nvPr>
        </p:nvPicPr>
        <p:blipFill>
          <a:blip r:embed="rId2" cstate="print"/>
          <a:srcRect/>
          <a:stretch>
            <a:fillRect/>
          </a:stretch>
        </p:blipFill>
        <p:spPr bwMode="auto">
          <a:xfrm>
            <a:off x="0" y="0"/>
            <a:ext cx="12192000" cy="6858000"/>
          </a:xfrm>
          <a:prstGeom prst="rect">
            <a:avLst/>
          </a:prstGeom>
          <a:noFill/>
        </p:spPr>
      </p:pic>
      <p:sp>
        <p:nvSpPr>
          <p:cNvPr id="5" name="Oval 4"/>
          <p:cNvSpPr/>
          <p:nvPr/>
        </p:nvSpPr>
        <p:spPr>
          <a:xfrm>
            <a:off x="8292662" y="662152"/>
            <a:ext cx="3657599" cy="9144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fa-IR" sz="3600" dirty="0" smtClean="0">
                <a:cs typeface="B Titr" pitchFamily="2" charset="-78"/>
              </a:rPr>
              <a:t>موفق باشید</a:t>
            </a:r>
            <a:endParaRPr lang="fa-IR" sz="3600" dirty="0">
              <a:cs typeface="B Titr" pitchFamily="2" charset="-78"/>
            </a:endParaRPr>
          </a:p>
        </p:txBody>
      </p:sp>
    </p:spTree>
    <p:extLst>
      <p:ext uri="{BB962C8B-B14F-4D97-AF65-F5344CB8AC3E}">
        <p14:creationId xmlns:p14="http://schemas.microsoft.com/office/powerpoint/2010/main" val="1090742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heckerboard(across)">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latin typeface="Arial" panose="020B0604020202020204" pitchFamily="34" charset="0"/>
                <a:cs typeface="Arial" panose="020B0604020202020204" pitchFamily="34" charset="0"/>
              </a:rPr>
              <a:t/>
            </a:r>
            <a:br>
              <a:rPr lang="fa-IR" b="1" dirty="0" smtClean="0">
                <a:latin typeface="Arial" panose="020B0604020202020204" pitchFamily="34" charset="0"/>
                <a:cs typeface="Arial" panose="020B0604020202020204" pitchFamily="34" charset="0"/>
              </a:rPr>
            </a:br>
            <a:r>
              <a:rPr lang="fa-IR" b="1" dirty="0" smtClean="0">
                <a:latin typeface="Arial" panose="020B0604020202020204" pitchFamily="34" charset="0"/>
                <a:cs typeface="Arial" panose="020B0604020202020204" pitchFamily="34" charset="0"/>
              </a:rPr>
              <a:t>هدف از ایجاد کانال توزیع:</a:t>
            </a:r>
            <a:endParaRPr lang="fa-IR"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64828" y="2133600"/>
            <a:ext cx="9139784" cy="3777622"/>
          </a:xfrm>
        </p:spPr>
        <p:txBody>
          <a:bodyPr/>
          <a:lstStyle/>
          <a:p>
            <a:endParaRPr lang="fa-IR" dirty="0" smtClean="0"/>
          </a:p>
          <a:p>
            <a:endParaRPr lang="fa-IR" sz="2800" dirty="0" smtClean="0">
              <a:latin typeface="Arial" panose="020B0604020202020204" pitchFamily="34" charset="0"/>
              <a:cs typeface="Arial" panose="020B0604020202020204" pitchFamily="34" charset="0"/>
            </a:endParaRPr>
          </a:p>
          <a:p>
            <a:r>
              <a:rPr lang="fa-IR" sz="2800" dirty="0" smtClean="0">
                <a:latin typeface="Arial" panose="020B0604020202020204" pitchFamily="34" charset="0"/>
                <a:cs typeface="Arial" panose="020B0604020202020204" pitchFamily="34" charset="0"/>
              </a:rPr>
              <a:t>کانال های توزیع به منظور </a:t>
            </a:r>
            <a:r>
              <a:rPr lang="fa-IR" sz="2800" b="1" dirty="0" smtClean="0">
                <a:solidFill>
                  <a:srgbClr val="FF0000"/>
                </a:solidFill>
                <a:latin typeface="Arial" panose="020B0604020202020204" pitchFamily="34" charset="0"/>
                <a:cs typeface="Arial" panose="020B0604020202020204" pitchFamily="34" charset="0"/>
              </a:rPr>
              <a:t>ایجاد مطلوبیت برای مشتریان </a:t>
            </a:r>
            <a:r>
              <a:rPr lang="fa-IR" sz="2800" dirty="0" smtClean="0">
                <a:latin typeface="Arial" panose="020B0604020202020204" pitchFamily="34" charset="0"/>
                <a:cs typeface="Arial" panose="020B0604020202020204" pitchFamily="34" charset="0"/>
              </a:rPr>
              <a:t>فعالیت می کنند.</a:t>
            </a:r>
            <a:endParaRPr lang="fa-I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85266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latin typeface="Arial" panose="020B0604020202020204" pitchFamily="34" charset="0"/>
                <a:cs typeface="Arial" panose="020B0604020202020204" pitchFamily="34" charset="0"/>
              </a:rPr>
              <a:t/>
            </a:r>
            <a:br>
              <a:rPr lang="fa-IR" b="1" dirty="0" smtClean="0">
                <a:latin typeface="Arial" panose="020B0604020202020204" pitchFamily="34" charset="0"/>
                <a:cs typeface="Arial" panose="020B0604020202020204" pitchFamily="34" charset="0"/>
              </a:rPr>
            </a:br>
            <a:r>
              <a:rPr lang="fa-IR" b="1" dirty="0" smtClean="0">
                <a:latin typeface="Arial" panose="020B0604020202020204" pitchFamily="34" charset="0"/>
                <a:cs typeface="Arial" panose="020B0604020202020204" pitchFamily="34" charset="0"/>
              </a:rPr>
              <a:t>طبقه بندی عمده مطلوبیت کانال ها:</a:t>
            </a:r>
            <a:endParaRPr lang="fa-IR"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2506662"/>
            <a:ext cx="10515600" cy="4351338"/>
          </a:xfrm>
        </p:spPr>
        <p:txBody>
          <a:bodyPr/>
          <a:lstStyle/>
          <a:p>
            <a:r>
              <a:rPr lang="fa-IR" sz="3200" dirty="0" smtClean="0">
                <a:solidFill>
                  <a:srgbClr val="FF0000"/>
                </a:solidFill>
                <a:latin typeface="Arial" panose="020B0604020202020204" pitchFamily="34" charset="0"/>
                <a:cs typeface="Arial" panose="020B0604020202020204" pitchFamily="34" charset="0"/>
              </a:rPr>
              <a:t>مطلوبیت مکانی: </a:t>
            </a:r>
            <a:r>
              <a:rPr lang="fa-IR" sz="2400" dirty="0" smtClean="0">
                <a:latin typeface="Arial" panose="020B0604020202020204" pitchFamily="34" charset="0"/>
                <a:cs typeface="Arial" panose="020B0604020202020204" pitchFamily="34" charset="0"/>
              </a:rPr>
              <a:t>دسترسی راحت به کالا و خدمات برای مشتری در مکان مورد نظرش</a:t>
            </a:r>
          </a:p>
          <a:p>
            <a:r>
              <a:rPr lang="fa-IR" sz="3200" dirty="0" smtClean="0">
                <a:solidFill>
                  <a:srgbClr val="FF0000"/>
                </a:solidFill>
                <a:latin typeface="Arial" panose="020B0604020202020204" pitchFamily="34" charset="0"/>
                <a:cs typeface="Arial" panose="020B0604020202020204" pitchFamily="34" charset="0"/>
              </a:rPr>
              <a:t>مطلوبیت زمانی: </a:t>
            </a:r>
            <a:r>
              <a:rPr lang="fa-IR" sz="2400" dirty="0" smtClean="0">
                <a:latin typeface="Arial" panose="020B0604020202020204" pitchFamily="34" charset="0"/>
                <a:cs typeface="Arial" panose="020B0604020202020204" pitchFamily="34" charset="0"/>
              </a:rPr>
              <a:t>مکانی:دسترسی راحت به کالا و خدمات برای مشتری در زمان مورد نظرش</a:t>
            </a:r>
          </a:p>
          <a:p>
            <a:r>
              <a:rPr lang="fa-IR" sz="3200" dirty="0" smtClean="0">
                <a:solidFill>
                  <a:srgbClr val="FF0000"/>
                </a:solidFill>
                <a:latin typeface="Arial" panose="020B0604020202020204" pitchFamily="34" charset="0"/>
                <a:cs typeface="Arial" panose="020B0604020202020204" pitchFamily="34" charset="0"/>
              </a:rPr>
              <a:t>مطلوبیت شکلی: </a:t>
            </a:r>
            <a:r>
              <a:rPr lang="fa-IR" sz="2400" dirty="0" smtClean="0">
                <a:latin typeface="Arial" panose="020B0604020202020204" pitchFamily="34" charset="0"/>
                <a:cs typeface="Arial" panose="020B0604020202020204" pitchFamily="34" charset="0"/>
              </a:rPr>
              <a:t>در دسترس قرار دادن محصول بصورت آماده استفاده</a:t>
            </a:r>
          </a:p>
          <a:p>
            <a:r>
              <a:rPr lang="fa-IR" sz="3200" dirty="0" smtClean="0">
                <a:solidFill>
                  <a:srgbClr val="FF0000"/>
                </a:solidFill>
                <a:latin typeface="Arial" panose="020B0604020202020204" pitchFamily="34" charset="0"/>
                <a:cs typeface="Arial" panose="020B0604020202020204" pitchFamily="34" charset="0"/>
              </a:rPr>
              <a:t>مطلوبیت اطلاعاتی: </a:t>
            </a:r>
            <a:r>
              <a:rPr lang="fa-IR" sz="2400" dirty="0" smtClean="0">
                <a:latin typeface="Arial" panose="020B0604020202020204" pitchFamily="34" charset="0"/>
                <a:cs typeface="Arial" panose="020B0604020202020204" pitchFamily="34" charset="0"/>
              </a:rPr>
              <a:t>پاسخ به سوالات و ارتباطات کلی در زمینه مزایای محصول</a:t>
            </a:r>
            <a:endParaRPr lang="fa-I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76727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sz="4400" dirty="0" smtClean="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latin typeface="Arial" panose="020B0604020202020204" pitchFamily="34" charset="0"/>
                <a:cs typeface="Arial" panose="020B0604020202020204" pitchFamily="34" charset="0"/>
              </a:rPr>
              <a:t/>
            </a:r>
            <a:br>
              <a:rPr lang="fa-IR" sz="4400" dirty="0" smtClean="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latin typeface="Arial" panose="020B0604020202020204" pitchFamily="34" charset="0"/>
                <a:cs typeface="Arial" panose="020B0604020202020204" pitchFamily="34" charset="0"/>
              </a:rPr>
            </a:br>
            <a:r>
              <a:rPr lang="fa-IR" sz="4400" dirty="0" smtClean="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latin typeface="Arial" panose="020B0604020202020204" pitchFamily="34" charset="0"/>
                <a:cs typeface="Arial" panose="020B0604020202020204" pitchFamily="34" charset="0"/>
              </a:rPr>
              <a:t>انواع </a:t>
            </a:r>
            <a:r>
              <a:rPr lang="fa-IR" sz="4400" dirty="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latin typeface="Arial" panose="020B0604020202020204" pitchFamily="34" charset="0"/>
                <a:cs typeface="Arial" panose="020B0604020202020204" pitchFamily="34" charset="0"/>
              </a:rPr>
              <a:t>کانال های اصلی توزیع</a:t>
            </a:r>
            <a:endParaRPr lang="fa-IR" sz="4400"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3080378"/>
            <a:ext cx="8915400" cy="3777622"/>
          </a:xfrm>
        </p:spPr>
        <p:txBody>
          <a:bodyPr/>
          <a:lstStyle/>
          <a:p>
            <a:r>
              <a:rPr lang="fa-IR" sz="2800" b="1" dirty="0">
                <a:ln w="11430"/>
                <a:solidFill>
                  <a:schemeClr val="tx1"/>
                </a:solidFill>
                <a:effectLst>
                  <a:outerShdw blurRad="50800" dist="39000" dir="5460000" algn="tl">
                    <a:srgbClr val="000000">
                      <a:alpha val="38000"/>
                    </a:srgbClr>
                  </a:outerShdw>
                </a:effectLst>
                <a:cs typeface="B Zar" pitchFamily="2" charset="-78"/>
              </a:rPr>
              <a:t>1. کانال توزیع محصولات مصرفی</a:t>
            </a:r>
            <a:endParaRPr lang="en-US" sz="2800" b="1" dirty="0">
              <a:ln w="11430"/>
              <a:solidFill>
                <a:schemeClr val="tx1"/>
              </a:solidFill>
              <a:effectLst>
                <a:outerShdw blurRad="50800" dist="39000" dir="5460000" algn="tl">
                  <a:srgbClr val="000000">
                    <a:alpha val="38000"/>
                  </a:srgbClr>
                </a:outerShdw>
              </a:effectLst>
              <a:cs typeface="B Zar" pitchFamily="2" charset="-78"/>
            </a:endParaRPr>
          </a:p>
          <a:p>
            <a:r>
              <a:rPr lang="fa-IR" sz="2800" b="1" dirty="0">
                <a:ln w="11430"/>
                <a:solidFill>
                  <a:schemeClr val="tx1"/>
                </a:solidFill>
                <a:effectLst>
                  <a:outerShdw blurRad="50800" dist="39000" dir="5460000" algn="tl">
                    <a:srgbClr val="000000">
                      <a:alpha val="38000"/>
                    </a:srgbClr>
                  </a:outerShdw>
                </a:effectLst>
                <a:cs typeface="B Zar" pitchFamily="2" charset="-78"/>
              </a:rPr>
              <a:t>2. کانال توزیع محصولات صنعتی</a:t>
            </a:r>
            <a:endParaRPr lang="en-US" sz="2800" b="1" dirty="0">
              <a:ln w="11430"/>
              <a:solidFill>
                <a:schemeClr val="tx1"/>
              </a:solidFill>
              <a:effectLst>
                <a:outerShdw blurRad="50800" dist="39000" dir="5460000" algn="tl">
                  <a:srgbClr val="000000">
                    <a:alpha val="38000"/>
                  </a:srgbClr>
                </a:outerShdw>
              </a:effectLst>
              <a:cs typeface="B Zar" pitchFamily="2" charset="-78"/>
            </a:endParaRPr>
          </a:p>
          <a:p>
            <a:pPr marL="0" indent="0">
              <a:buNone/>
            </a:pP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B Zar" pitchFamily="2" charset="-78"/>
            </a:endParaRPr>
          </a:p>
          <a:p>
            <a:endParaRPr lang="fa-IR" dirty="0"/>
          </a:p>
        </p:txBody>
      </p:sp>
      <p:pic>
        <p:nvPicPr>
          <p:cNvPr id="4" name="Picture 3" descr="j028536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82737" y="3420582"/>
            <a:ext cx="2513013" cy="30972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63435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pic>
        <p:nvPicPr>
          <p:cNvPr id="112" name="Content Placeholder 111"/>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7" y="624110"/>
            <a:ext cx="12193187" cy="6092000"/>
          </a:xfrm>
        </p:spPr>
      </p:pic>
      <p:sp>
        <p:nvSpPr>
          <p:cNvPr id="113" name="Title 1"/>
          <p:cNvSpPr>
            <a:spLocks noGrp="1"/>
          </p:cNvSpPr>
          <p:nvPr>
            <p:ph type="title"/>
          </p:nvPr>
        </p:nvSpPr>
        <p:spPr>
          <a:xfrm>
            <a:off x="2135725" y="97337"/>
            <a:ext cx="8911687" cy="526773"/>
          </a:xfrm>
        </p:spPr>
        <p:txBody>
          <a:bodyPr>
            <a:normAutofit fontScale="90000"/>
          </a:bodyPr>
          <a:lstStyle/>
          <a:p>
            <a:pPr algn="ctr"/>
            <a:r>
              <a:rPr lang="fa-IR" b="1" dirty="0" smtClean="0"/>
              <a:t>کانالهای توزیع محصولات مصرف کننده نهایی</a:t>
            </a:r>
            <a:endParaRPr lang="fa-IR" b="1" dirty="0"/>
          </a:p>
        </p:txBody>
      </p:sp>
    </p:spTree>
    <p:extLst>
      <p:ext uri="{BB962C8B-B14F-4D97-AF65-F5344CB8AC3E}">
        <p14:creationId xmlns:p14="http://schemas.microsoft.com/office/powerpoint/2010/main" val="686050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5000">
              <a:srgbClr val="E7EED3"/>
            </a:gs>
            <a:gs pos="10000">
              <a:srgbClr val="EFF4E2">
                <a:alpha val="46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82566" y="166910"/>
            <a:ext cx="8911687" cy="526773"/>
          </a:xfrm>
        </p:spPr>
        <p:txBody>
          <a:bodyPr>
            <a:normAutofit/>
          </a:bodyPr>
          <a:lstStyle/>
          <a:p>
            <a:pPr algn="ctr"/>
            <a:r>
              <a:rPr lang="fa-IR" sz="2800" b="1" dirty="0" smtClean="0"/>
              <a:t>کانالهای توزیع بازاریابی برای محصولات صنعتی</a:t>
            </a:r>
            <a:endParaRPr lang="fa-IR" sz="2800" b="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66193433"/>
              </p:ext>
            </p:extLst>
          </p:nvPr>
        </p:nvGraphicFramePr>
        <p:xfrm>
          <a:off x="1485628" y="878692"/>
          <a:ext cx="1730537" cy="6308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Content Placeholder 5"/>
          <p:cNvGraphicFramePr>
            <a:graphicFrameLocks/>
          </p:cNvGraphicFramePr>
          <p:nvPr>
            <p:extLst>
              <p:ext uri="{D42A27DB-BD31-4B8C-83A1-F6EECF244321}">
                <p14:modId xmlns:p14="http://schemas.microsoft.com/office/powerpoint/2010/main" val="2526619131"/>
              </p:ext>
            </p:extLst>
          </p:nvPr>
        </p:nvGraphicFramePr>
        <p:xfrm>
          <a:off x="3135753" y="914400"/>
          <a:ext cx="3622400" cy="165537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0" name="Bent Arrow 9"/>
          <p:cNvSpPr/>
          <p:nvPr/>
        </p:nvSpPr>
        <p:spPr>
          <a:xfrm rot="5400000">
            <a:off x="4647372" y="3397141"/>
            <a:ext cx="1316425" cy="717990"/>
          </a:xfrm>
          <a:prstGeom prst="bentArrow">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
        <p:nvSpPr>
          <p:cNvPr id="12" name="Bent Arrow 11"/>
          <p:cNvSpPr/>
          <p:nvPr/>
        </p:nvSpPr>
        <p:spPr>
          <a:xfrm rot="16200000" flipH="1">
            <a:off x="3023037" y="4341432"/>
            <a:ext cx="3153108" cy="666093"/>
          </a:xfrm>
          <a:prstGeom prst="bentArrow">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
        <p:nvSpPr>
          <p:cNvPr id="13" name="Notched Right Arrow 12"/>
          <p:cNvSpPr/>
          <p:nvPr/>
        </p:nvSpPr>
        <p:spPr>
          <a:xfrm rot="5400000">
            <a:off x="4688036" y="2611006"/>
            <a:ext cx="489204" cy="484632"/>
          </a:xfrm>
          <a:prstGeom prst="notchedRightArrow">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graphicFrame>
        <p:nvGraphicFramePr>
          <p:cNvPr id="21" name="Content Placeholder 5"/>
          <p:cNvGraphicFramePr>
            <a:graphicFrameLocks/>
          </p:cNvGraphicFramePr>
          <p:nvPr>
            <p:extLst>
              <p:ext uri="{D42A27DB-BD31-4B8C-83A1-F6EECF244321}">
                <p14:modId xmlns:p14="http://schemas.microsoft.com/office/powerpoint/2010/main" val="3483370994"/>
              </p:ext>
            </p:extLst>
          </p:nvPr>
        </p:nvGraphicFramePr>
        <p:xfrm>
          <a:off x="8569600" y="898635"/>
          <a:ext cx="3622400" cy="173767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22" name="Notched Right Arrow 21"/>
          <p:cNvSpPr/>
          <p:nvPr/>
        </p:nvSpPr>
        <p:spPr>
          <a:xfrm rot="5400000">
            <a:off x="10184946" y="2611006"/>
            <a:ext cx="489204" cy="484632"/>
          </a:xfrm>
          <a:prstGeom prst="notchedRightArrow">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4" name="Bent Arrow 23"/>
          <p:cNvSpPr/>
          <p:nvPr/>
        </p:nvSpPr>
        <p:spPr>
          <a:xfrm rot="5400000">
            <a:off x="9161199" y="4339791"/>
            <a:ext cx="3153109" cy="669376"/>
          </a:xfrm>
          <a:prstGeom prst="bentArrow">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
        <p:nvSpPr>
          <p:cNvPr id="29" name="Bent Arrow 28"/>
          <p:cNvSpPr/>
          <p:nvPr/>
        </p:nvSpPr>
        <p:spPr>
          <a:xfrm rot="16200000" flipH="1">
            <a:off x="9399299" y="3410185"/>
            <a:ext cx="1316422" cy="691903"/>
          </a:xfrm>
          <a:prstGeom prst="bentArrow">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grpSp>
        <p:nvGrpSpPr>
          <p:cNvPr id="30" name="Group 29"/>
          <p:cNvGrpSpPr/>
          <p:nvPr/>
        </p:nvGrpSpPr>
        <p:grpSpPr>
          <a:xfrm>
            <a:off x="4841914" y="4414348"/>
            <a:ext cx="1111151" cy="685799"/>
            <a:chOff x="154245" y="0"/>
            <a:chExt cx="1816185" cy="1008992"/>
          </a:xfrm>
          <a:solidFill>
            <a:srgbClr val="7030A0"/>
          </a:solidFill>
        </p:grpSpPr>
        <p:sp>
          <p:nvSpPr>
            <p:cNvPr id="31" name="Rounded Rectangle 30"/>
            <p:cNvSpPr/>
            <p:nvPr/>
          </p:nvSpPr>
          <p:spPr>
            <a:xfrm>
              <a:off x="154245" y="0"/>
              <a:ext cx="1816185" cy="1008992"/>
            </a:xfrm>
            <a:prstGeom prst="roundRect">
              <a:avLst>
                <a:gd name="adj" fmla="val 10000"/>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en-US" sz="3200" b="1" dirty="0" smtClean="0"/>
                <a:t>W</a:t>
              </a:r>
              <a:endParaRPr lang="fa-IR" sz="3200" b="1" dirty="0"/>
            </a:p>
          </p:txBody>
        </p:sp>
        <p:sp>
          <p:nvSpPr>
            <p:cNvPr id="32" name="Rounded Rectangle 4"/>
            <p:cNvSpPr/>
            <p:nvPr/>
          </p:nvSpPr>
          <p:spPr>
            <a:xfrm>
              <a:off x="183797" y="29552"/>
              <a:ext cx="1757081" cy="949888"/>
            </a:xfrm>
            <a:prstGeom prst="rect">
              <a:avLst/>
            </a:prstGeom>
            <a:solidFill>
              <a:srgbClr val="7030A0"/>
            </a:solidFill>
          </p:spPr>
          <p:style>
            <a:lnRef idx="0">
              <a:scrgbClr r="0" g="0" b="0"/>
            </a:lnRef>
            <a:fillRef idx="0">
              <a:scrgbClr r="0" g="0" b="0"/>
            </a:fillRef>
            <a:effectRef idx="0">
              <a:scrgbClr r="0" g="0" b="0"/>
            </a:effectRef>
            <a:fontRef idx="minor">
              <a:schemeClr val="lt1"/>
            </a:fontRef>
          </p:style>
          <p:txBody>
            <a:bodyPr spcFirstLastPara="0" vert="horz" wrap="square" lIns="163830" tIns="163830" rIns="163830" bIns="163830" numCol="1" spcCol="1270" anchor="ctr" anchorCtr="0">
              <a:noAutofit/>
            </a:bodyPr>
            <a:lstStyle/>
            <a:p>
              <a:pPr lvl="0" algn="ctr" defTabSz="1911350" rtl="1">
                <a:lnSpc>
                  <a:spcPct val="90000"/>
                </a:lnSpc>
                <a:spcBef>
                  <a:spcPct val="0"/>
                </a:spcBef>
                <a:spcAft>
                  <a:spcPct val="35000"/>
                </a:spcAft>
              </a:pPr>
              <a:r>
                <a:rPr lang="en-US" sz="3200" b="1" kern="1200" dirty="0" smtClean="0"/>
                <a:t>W</a:t>
              </a:r>
              <a:endParaRPr lang="fa-IR" sz="3200" b="1" kern="1200" dirty="0"/>
            </a:p>
          </p:txBody>
        </p:sp>
      </p:grpSp>
      <p:grpSp>
        <p:nvGrpSpPr>
          <p:cNvPr id="33" name="Group 32"/>
          <p:cNvGrpSpPr/>
          <p:nvPr/>
        </p:nvGrpSpPr>
        <p:grpSpPr>
          <a:xfrm>
            <a:off x="9322523" y="4434434"/>
            <a:ext cx="1111151" cy="685799"/>
            <a:chOff x="154245" y="0"/>
            <a:chExt cx="1816185" cy="1008992"/>
          </a:xfrm>
        </p:grpSpPr>
        <p:sp>
          <p:nvSpPr>
            <p:cNvPr id="34" name="Rounded Rectangle 33"/>
            <p:cNvSpPr/>
            <p:nvPr/>
          </p:nvSpPr>
          <p:spPr>
            <a:xfrm>
              <a:off x="154245" y="0"/>
              <a:ext cx="1816185" cy="1008992"/>
            </a:xfrm>
            <a:prstGeom prst="roundRect">
              <a:avLst>
                <a:gd name="adj" fmla="val 10000"/>
              </a:avLst>
            </a:prstGeom>
            <a:solidFill>
              <a:srgbClr val="7030A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en-US" sz="3200" b="1" dirty="0" smtClean="0"/>
                <a:t>W</a:t>
              </a:r>
              <a:endParaRPr lang="fa-IR" sz="3200" b="1" dirty="0"/>
            </a:p>
          </p:txBody>
        </p:sp>
        <p:sp>
          <p:nvSpPr>
            <p:cNvPr id="35" name="Rounded Rectangle 4"/>
            <p:cNvSpPr/>
            <p:nvPr/>
          </p:nvSpPr>
          <p:spPr>
            <a:xfrm>
              <a:off x="183797" y="29552"/>
              <a:ext cx="1757081" cy="94988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3830" tIns="163830" rIns="163830" bIns="163830" numCol="1" spcCol="1270" anchor="ctr" anchorCtr="0">
              <a:noAutofit/>
            </a:bodyPr>
            <a:lstStyle/>
            <a:p>
              <a:pPr lvl="0" algn="ctr" defTabSz="1911350" rtl="1">
                <a:lnSpc>
                  <a:spcPct val="90000"/>
                </a:lnSpc>
                <a:spcBef>
                  <a:spcPct val="0"/>
                </a:spcBef>
                <a:spcAft>
                  <a:spcPct val="35000"/>
                </a:spcAft>
              </a:pPr>
              <a:endParaRPr lang="fa-IR" sz="4300" kern="1200" dirty="0"/>
            </a:p>
          </p:txBody>
        </p:sp>
      </p:grpSp>
      <p:sp>
        <p:nvSpPr>
          <p:cNvPr id="36" name="Down Arrow 35"/>
          <p:cNvSpPr/>
          <p:nvPr/>
        </p:nvSpPr>
        <p:spPr>
          <a:xfrm>
            <a:off x="9634653" y="5140319"/>
            <a:ext cx="355726" cy="1130800"/>
          </a:xfrm>
          <a:prstGeom prst="downArrow">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37" name="Down Arrow 36"/>
          <p:cNvSpPr/>
          <p:nvPr/>
        </p:nvSpPr>
        <p:spPr>
          <a:xfrm>
            <a:off x="5302781" y="5100148"/>
            <a:ext cx="355726" cy="1130800"/>
          </a:xfrm>
          <a:prstGeom prst="downArrow">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graphicFrame>
        <p:nvGraphicFramePr>
          <p:cNvPr id="38" name="Content Placeholder 5"/>
          <p:cNvGraphicFramePr>
            <a:graphicFrameLocks/>
          </p:cNvGraphicFramePr>
          <p:nvPr>
            <p:extLst>
              <p:ext uri="{D42A27DB-BD31-4B8C-83A1-F6EECF244321}">
                <p14:modId xmlns:p14="http://schemas.microsoft.com/office/powerpoint/2010/main" val="2367279786"/>
              </p:ext>
            </p:extLst>
          </p:nvPr>
        </p:nvGraphicFramePr>
        <p:xfrm>
          <a:off x="6793353" y="945932"/>
          <a:ext cx="1499309" cy="705270"/>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graphicFrame>
        <p:nvGraphicFramePr>
          <p:cNvPr id="39" name="Content Placeholder 5"/>
          <p:cNvGraphicFramePr>
            <a:graphicFrameLocks/>
          </p:cNvGraphicFramePr>
          <p:nvPr>
            <p:extLst>
              <p:ext uri="{D42A27DB-BD31-4B8C-83A1-F6EECF244321}">
                <p14:modId xmlns:p14="http://schemas.microsoft.com/office/powerpoint/2010/main" val="1475989176"/>
              </p:ext>
            </p:extLst>
          </p:nvPr>
        </p:nvGraphicFramePr>
        <p:xfrm>
          <a:off x="6651463" y="3815255"/>
          <a:ext cx="1546606" cy="599092"/>
        </p:xfrm>
        <a:graphic>
          <a:graphicData uri="http://schemas.openxmlformats.org/drawingml/2006/diagram">
            <dgm:relIds xmlns:dgm="http://schemas.openxmlformats.org/drawingml/2006/diagram" xmlns:r="http://schemas.openxmlformats.org/officeDocument/2006/relationships" r:dm="rId22" r:lo="rId23" r:qs="rId24" r:cs="rId25"/>
          </a:graphicData>
        </a:graphic>
      </p:graphicFrame>
      <p:sp>
        <p:nvSpPr>
          <p:cNvPr id="40" name="Notched Right Arrow 39"/>
          <p:cNvSpPr/>
          <p:nvPr/>
        </p:nvSpPr>
        <p:spPr>
          <a:xfrm rot="5400000">
            <a:off x="49592" y="3606229"/>
            <a:ext cx="4804975" cy="484632"/>
          </a:xfrm>
          <a:prstGeom prst="notchedRightArrow">
            <a:avLst/>
          </a:prstGeom>
          <a:solidFill>
            <a:schemeClr val="accent6">
              <a:lumMod val="5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41" name="Rectangle 40"/>
          <p:cNvSpPr/>
          <p:nvPr/>
        </p:nvSpPr>
        <p:spPr>
          <a:xfrm>
            <a:off x="2017986" y="6271120"/>
            <a:ext cx="9506607" cy="54747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4000" b="1" dirty="0" smtClean="0"/>
              <a:t>مشتریان</a:t>
            </a:r>
            <a:endParaRPr lang="fa-IR" sz="4000" b="1" dirty="0"/>
          </a:p>
        </p:txBody>
      </p:sp>
      <p:sp>
        <p:nvSpPr>
          <p:cNvPr id="42" name="Notched Right Arrow 41"/>
          <p:cNvSpPr/>
          <p:nvPr/>
        </p:nvSpPr>
        <p:spPr>
          <a:xfrm rot="5400000">
            <a:off x="6074576" y="2782250"/>
            <a:ext cx="2779569" cy="484632"/>
          </a:xfrm>
          <a:prstGeom prst="notchedRightArrow">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43" name="Notched Right Arrow 42"/>
          <p:cNvSpPr/>
          <p:nvPr/>
        </p:nvSpPr>
        <p:spPr>
          <a:xfrm rot="5400000">
            <a:off x="6876355" y="5443318"/>
            <a:ext cx="1170973" cy="484632"/>
          </a:xfrm>
          <a:prstGeom prst="notchedRightArrow">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44" name="Rounded Rectangle 43"/>
          <p:cNvSpPr/>
          <p:nvPr/>
        </p:nvSpPr>
        <p:spPr>
          <a:xfrm>
            <a:off x="6906265" y="4434431"/>
            <a:ext cx="1111151" cy="685799"/>
          </a:xfrm>
          <a:prstGeom prst="roundRect">
            <a:avLst>
              <a:gd name="adj" fmla="val 10000"/>
            </a:avLst>
          </a:prstGeom>
          <a:solidFill>
            <a:srgbClr val="7030A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en-US" sz="3200" b="1" dirty="0" smtClean="0"/>
              <a:t>W</a:t>
            </a:r>
            <a:endParaRPr lang="fa-IR" sz="3200" b="1" dirty="0"/>
          </a:p>
        </p:txBody>
      </p:sp>
    </p:spTree>
    <p:extLst>
      <p:ext uri="{BB962C8B-B14F-4D97-AF65-F5344CB8AC3E}">
        <p14:creationId xmlns:p14="http://schemas.microsoft.com/office/powerpoint/2010/main" val="723490131"/>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621</TotalTime>
  <Words>1827</Words>
  <Application>Microsoft Office PowerPoint</Application>
  <PresentationFormat>Widescreen</PresentationFormat>
  <Paragraphs>167</Paragraphs>
  <Slides>40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Arial</vt:lpstr>
      <vt:lpstr>B Titr</vt:lpstr>
      <vt:lpstr>B Zar</vt:lpstr>
      <vt:lpstr>Century Gothic</vt:lpstr>
      <vt:lpstr>Tahoma</vt:lpstr>
      <vt:lpstr>Wingdings 3</vt:lpstr>
      <vt:lpstr>Wisp</vt:lpstr>
      <vt:lpstr>PowerPoint Presentation</vt:lpstr>
      <vt:lpstr>بنام خدا  فصل 12:کانال های توزیع و توزیع فیزیکی در بازارهای جهانی</vt:lpstr>
      <vt:lpstr>عنوان مطالب:</vt:lpstr>
      <vt:lpstr>تعریف کانال توزیع:</vt:lpstr>
      <vt:lpstr> هدف از ایجاد کانال توزیع:</vt:lpstr>
      <vt:lpstr> طبقه بندی عمده مطلوبیت کانال ها:</vt:lpstr>
      <vt:lpstr> انواع کانال های اصلی توزیع</vt:lpstr>
      <vt:lpstr>کانالهای توزیع محصولات مصرف کننده نهایی</vt:lpstr>
      <vt:lpstr>کانالهای توزیع بازاریابی برای محصولات صنعتی</vt:lpstr>
      <vt:lpstr>ایجاد کانال توزیع:</vt:lpstr>
      <vt:lpstr>دستورالعمل هایی برای انتخاب توزیع کنندگان(از نظر دیوید آرنولد)</vt:lpstr>
      <vt:lpstr>نکته:</vt:lpstr>
      <vt:lpstr>خرده فروشی جهانی:</vt:lpstr>
      <vt:lpstr>فروشگاه های چند بخشی (department stores)</vt:lpstr>
      <vt:lpstr>خرده فروشی های تخصصی (specialty retailers)</vt:lpstr>
      <vt:lpstr>سوپر مارکت:</vt:lpstr>
      <vt:lpstr>فروشگاه های راحتی (convenience stores)</vt:lpstr>
      <vt:lpstr>فروشگاه های تخفیف دار (discount stores)</vt:lpstr>
      <vt:lpstr>هایپرمارکت ها (hypermarkets)</vt:lpstr>
      <vt:lpstr>سوپر سنترها (supercenters)</vt:lpstr>
      <vt:lpstr>فروشگاه های تخصصی تخفیف دار(category killers)</vt:lpstr>
      <vt:lpstr>فروشگاه کالاهای قدیمی و مازاد با قیمت ارزان (outlet stores)</vt:lpstr>
      <vt:lpstr>عوامل محیطی موثر بر رشد خرده فروشی در سطح جهانی</vt:lpstr>
      <vt:lpstr>مزایای خرده فروش برای مصرف کننده:</vt:lpstr>
      <vt:lpstr>طبقه بندی خرده فروشی جهانی</vt:lpstr>
      <vt:lpstr>PowerPoint Presentation</vt:lpstr>
      <vt:lpstr>PowerPoint Presentation</vt:lpstr>
      <vt:lpstr>چارچوب راهبردهای ورود به بازارهای خرده فروشی جهانی</vt:lpstr>
      <vt:lpstr>رشد پویا: </vt:lpstr>
      <vt:lpstr>فرنچایزینگ: </vt:lpstr>
      <vt:lpstr>خرید شرکت دیگر: </vt:lpstr>
      <vt:lpstr>سرمایه گذاری مشترک:</vt:lpstr>
      <vt:lpstr>توزیع فیزیکی٬ زنجیره تامین و مدیریت لجستیک:</vt:lpstr>
      <vt:lpstr>PowerPoint Presentation</vt:lpstr>
      <vt:lpstr>زیر سیستم های توزیع فیزیکی</vt:lpstr>
      <vt:lpstr>کنترل موجودی،  Inventory Control:</vt:lpstr>
      <vt:lpstr>انبارداری:</vt:lpstr>
      <vt:lpstr>حمل و نقل:</vt:lpstr>
      <vt:lpstr>نتیجه گیری</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بنام خدا  فصل 12:کانال های توزیع و توزیع فیزیکی در بازارهای جهانی</dc:title>
  <dc:creator>MOHSEN KHEYRI</dc:creator>
  <cp:lastModifiedBy>MOHSEN KHEYRI</cp:lastModifiedBy>
  <cp:revision>199</cp:revision>
  <dcterms:created xsi:type="dcterms:W3CDTF">2015-11-27T07:08:52Z</dcterms:created>
  <dcterms:modified xsi:type="dcterms:W3CDTF">2015-12-05T10:01:26Z</dcterms:modified>
</cp:coreProperties>
</file>