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4409" autoAdjust="0"/>
    <p:restoredTop sz="94415" autoAdjust="0"/>
  </p:normalViewPr>
  <p:slideViewPr>
    <p:cSldViewPr>
      <p:cViewPr varScale="1">
        <p:scale>
          <a:sx n="88" d="100"/>
          <a:sy n="88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24CC-79F5-461B-8A10-5FA7A19B24A8}" type="datetimeFigureOut">
              <a:rPr lang="fa-IR" smtClean="0"/>
              <a:t>12/01/1440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9B40B-8B01-41B2-8AED-9160BF31107C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24CC-79F5-461B-8A10-5FA7A19B24A8}" type="datetimeFigureOut">
              <a:rPr lang="fa-IR" smtClean="0"/>
              <a:t>12/01/1440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9B40B-8B01-41B2-8AED-9160BF31107C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24CC-79F5-461B-8A10-5FA7A19B24A8}" type="datetimeFigureOut">
              <a:rPr lang="fa-IR" smtClean="0"/>
              <a:t>12/01/1440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9B40B-8B01-41B2-8AED-9160BF31107C}" type="slidenum">
              <a:rPr lang="fa-IR" smtClean="0"/>
              <a:t>‹#›</a:t>
            </a:fld>
            <a:endParaRPr lang="fa-I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24CC-79F5-461B-8A10-5FA7A19B24A8}" type="datetimeFigureOut">
              <a:rPr lang="fa-IR" smtClean="0"/>
              <a:t>12/01/1440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9B40B-8B01-41B2-8AED-9160BF31107C}" type="slidenum">
              <a:rPr lang="fa-IR" smtClean="0"/>
              <a:t>‹#›</a:t>
            </a:fld>
            <a:endParaRPr lang="fa-I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24CC-79F5-461B-8A10-5FA7A19B24A8}" type="datetimeFigureOut">
              <a:rPr lang="fa-IR" smtClean="0"/>
              <a:t>12/01/1440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9B40B-8B01-41B2-8AED-9160BF31107C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24CC-79F5-461B-8A10-5FA7A19B24A8}" type="datetimeFigureOut">
              <a:rPr lang="fa-IR" smtClean="0"/>
              <a:t>12/01/1440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9B40B-8B01-41B2-8AED-9160BF31107C}" type="slidenum">
              <a:rPr lang="fa-IR" smtClean="0"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24CC-79F5-461B-8A10-5FA7A19B24A8}" type="datetimeFigureOut">
              <a:rPr lang="fa-IR" smtClean="0"/>
              <a:t>12/01/1440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9B40B-8B01-41B2-8AED-9160BF31107C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24CC-79F5-461B-8A10-5FA7A19B24A8}" type="datetimeFigureOut">
              <a:rPr lang="fa-IR" smtClean="0"/>
              <a:t>12/01/1440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9B40B-8B01-41B2-8AED-9160BF31107C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24CC-79F5-461B-8A10-5FA7A19B24A8}" type="datetimeFigureOut">
              <a:rPr lang="fa-IR" smtClean="0"/>
              <a:t>12/01/1440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9B40B-8B01-41B2-8AED-9160BF31107C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24CC-79F5-461B-8A10-5FA7A19B24A8}" type="datetimeFigureOut">
              <a:rPr lang="fa-IR" smtClean="0"/>
              <a:t>12/01/1440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9B40B-8B01-41B2-8AED-9160BF31107C}" type="slidenum">
              <a:rPr lang="fa-IR" smtClean="0"/>
              <a:t>‹#›</a:t>
            </a:fld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24CC-79F5-461B-8A10-5FA7A19B24A8}" type="datetimeFigureOut">
              <a:rPr lang="fa-IR" smtClean="0"/>
              <a:t>12/01/1440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9B40B-8B01-41B2-8AED-9160BF31107C}" type="slidenum">
              <a:rPr lang="fa-IR" smtClean="0"/>
              <a:t>‹#›</a:t>
            </a:fld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F7524CC-79F5-461B-8A10-5FA7A19B24A8}" type="datetimeFigureOut">
              <a:rPr lang="fa-IR" smtClean="0"/>
              <a:t>12/01/1440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669B40B-8B01-41B2-8AED-9160BF31107C}" type="slidenum">
              <a:rPr lang="fa-IR" smtClean="0"/>
              <a:t>‹#›</a:t>
            </a:fld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a-I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ورود اطلاعات لیست کلاس </a:t>
            </a:r>
            <a:r>
              <a:rPr lang="fa-IR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ســـناد</a:t>
            </a:r>
            <a:r>
              <a:rPr lang="fa-I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 </a:t>
            </a:r>
            <a:br>
              <a:rPr lang="fa-I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</a:br>
            <a:r>
              <a:rPr lang="fa-I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به نرم افزار </a:t>
            </a:r>
            <a:r>
              <a:rPr lang="fa-IR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کارنامه ماهانه</a:t>
            </a:r>
            <a:r>
              <a:rPr lang="fa-I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(ماهکار)</a:t>
            </a:r>
            <a:endParaRPr lang="fa-I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025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82560"/>
          </a:xfrm>
          <a:ln>
            <a:noFill/>
          </a:ln>
        </p:spPr>
        <p:txBody>
          <a:bodyPr>
            <a:normAutofit/>
          </a:bodyPr>
          <a:lstStyle/>
          <a:p>
            <a:r>
              <a:rPr lang="fa-IR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از منو  </a:t>
            </a:r>
            <a:r>
              <a:rPr lang="fa-IR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گزینه لیست دانش آموزان </a:t>
            </a:r>
            <a:r>
              <a:rPr lang="fa-IR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را انتخاب کنید</a:t>
            </a:r>
            <a:endParaRPr lang="fa-IR" b="1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2050" name="Picture 2" descr="C:\Mahkar-film-9798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14" r="20023"/>
          <a:stretch/>
        </p:blipFill>
        <p:spPr bwMode="auto">
          <a:xfrm>
            <a:off x="149587" y="2744924"/>
            <a:ext cx="8753756" cy="222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539552" y="4113076"/>
            <a:ext cx="576064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8" name="Picture 2" descr="C:\Mahkar-film-9798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6" t="85860" r="82069" b="1423"/>
          <a:stretch/>
        </p:blipFill>
        <p:spPr bwMode="auto">
          <a:xfrm>
            <a:off x="2757932" y="4242131"/>
            <a:ext cx="4032833" cy="209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2843808" y="4455662"/>
            <a:ext cx="576064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7181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82560"/>
          </a:xfrm>
          <a:ln>
            <a:noFill/>
          </a:ln>
        </p:spPr>
        <p:txBody>
          <a:bodyPr>
            <a:normAutofit/>
          </a:bodyPr>
          <a:lstStyle/>
          <a:p>
            <a:r>
              <a:rPr lang="fa-IR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روی دکمه </a:t>
            </a:r>
            <a:r>
              <a:rPr lang="fa-IR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خروجی اکسل </a:t>
            </a:r>
            <a:r>
              <a:rPr lang="fa-IR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کلیک کنید</a:t>
            </a:r>
            <a:endParaRPr lang="fa-IR" b="1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3074" name="Picture 2" descr="C:\Mahkar-film-9798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" t="10460" r="18245"/>
          <a:stretch/>
        </p:blipFill>
        <p:spPr bwMode="auto">
          <a:xfrm>
            <a:off x="179512" y="3231843"/>
            <a:ext cx="8829149" cy="330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 rot="2279299">
            <a:off x="6459029" y="4992378"/>
            <a:ext cx="576064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1" name="Picture 2" descr="C:\Mahkar-film-9798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77" t="70583" r="30098" b="21035"/>
          <a:stretch/>
        </p:blipFill>
        <p:spPr bwMode="auto">
          <a:xfrm>
            <a:off x="2971149" y="2596347"/>
            <a:ext cx="3205116" cy="127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 rot="9283215">
            <a:off x="5888233" y="2688316"/>
            <a:ext cx="576064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6164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82560"/>
          </a:xfrm>
          <a:ln>
            <a:noFill/>
          </a:ln>
        </p:spPr>
        <p:txBody>
          <a:bodyPr>
            <a:normAutofit/>
          </a:bodyPr>
          <a:lstStyle/>
          <a:p>
            <a:r>
              <a:rPr lang="fa-IR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فایل مربوطه دانلود خواهد شد.</a:t>
            </a:r>
            <a:endParaRPr lang="fa-IR" b="1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04" y="1886491"/>
            <a:ext cx="7762963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 rot="9283215">
            <a:off x="5330864" y="3016913"/>
            <a:ext cx="576064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0531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82560"/>
          </a:xfrm>
          <a:ln>
            <a:noFill/>
          </a:ln>
        </p:spPr>
        <p:txBody>
          <a:bodyPr>
            <a:normAutofit/>
          </a:bodyPr>
          <a:lstStyle/>
          <a:p>
            <a:r>
              <a:rPr lang="fa-IR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این فایل یک فایل </a:t>
            </a:r>
            <a:r>
              <a:rPr lang="en-US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html</a:t>
            </a:r>
            <a:r>
              <a:rPr lang="fa-IR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با پسوند </a:t>
            </a:r>
            <a:r>
              <a:rPr lang="en-US" b="1" dirty="0" err="1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xls</a:t>
            </a:r>
            <a:r>
              <a:rPr lang="fa-IR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است.</a:t>
            </a:r>
            <a:endParaRPr lang="fa-IR" b="1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4" t="31257" r="33858" b="62227"/>
          <a:stretch/>
        </p:blipFill>
        <p:spPr bwMode="auto">
          <a:xfrm>
            <a:off x="179512" y="5877272"/>
            <a:ext cx="6381184" cy="73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 rot="9283215">
            <a:off x="6272664" y="5753218"/>
            <a:ext cx="576064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79512" y="2420888"/>
            <a:ext cx="8784976" cy="20825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دقت کنید که این فایل یک فایل </a:t>
            </a:r>
            <a:r>
              <a:rPr lang="en-US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html</a:t>
            </a:r>
            <a:r>
              <a:rPr lang="fa-IR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با پسوند </a:t>
            </a:r>
            <a:r>
              <a:rPr lang="en-US" b="1" dirty="0" err="1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xls</a:t>
            </a:r>
            <a:r>
              <a:rPr lang="fa-IR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است.</a:t>
            </a:r>
          </a:p>
          <a:p>
            <a:r>
              <a:rPr lang="fa-IR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ماهیت این فایل </a:t>
            </a:r>
            <a:r>
              <a:rPr lang="en-US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html</a:t>
            </a:r>
            <a:r>
              <a:rPr lang="fa-IR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است!</a:t>
            </a:r>
          </a:p>
          <a:p>
            <a:r>
              <a:rPr lang="fa-IR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در ادامه به این موضوع خواهیم پرداخت:</a:t>
            </a:r>
            <a:endParaRPr lang="fa-IR" b="1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869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82560"/>
          </a:xfrm>
          <a:ln>
            <a:noFill/>
          </a:ln>
        </p:spPr>
        <p:txBody>
          <a:bodyPr>
            <a:normAutofit/>
          </a:bodyPr>
          <a:lstStyle/>
          <a:p>
            <a:r>
              <a:rPr lang="fa-IR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فایل را با </a:t>
            </a:r>
            <a:r>
              <a:rPr lang="en-US" sz="7200" b="1" dirty="0" smtClean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dobe Arabic" pitchFamily="18" charset="-78"/>
                <a:cs typeface="Adobe Arabic" pitchFamily="18" charset="-78"/>
              </a:rPr>
              <a:t>Excel</a:t>
            </a:r>
            <a:r>
              <a:rPr lang="fa-IR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باز کنید.</a:t>
            </a:r>
            <a:endParaRPr lang="fa-IR" b="1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4" t="31257" r="33858" b="62227"/>
          <a:stretch/>
        </p:blipFill>
        <p:spPr bwMode="auto">
          <a:xfrm>
            <a:off x="179512" y="2564904"/>
            <a:ext cx="6381184" cy="73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 rot="9283215">
            <a:off x="6284642" y="2440849"/>
            <a:ext cx="576064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263"/>
            <a:ext cx="76866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 rot="15307935">
            <a:off x="3340044" y="4947326"/>
            <a:ext cx="576064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73451" y="4802824"/>
            <a:ext cx="8784976" cy="20825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روی دکمه </a:t>
            </a:r>
            <a:r>
              <a:rPr lang="en-US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Yes</a:t>
            </a:r>
            <a:r>
              <a:rPr lang="fa-IR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کلیک کنید.</a:t>
            </a:r>
            <a:endParaRPr lang="fa-IR" b="1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6886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82560"/>
          </a:xfrm>
          <a:ln>
            <a:noFill/>
          </a:ln>
        </p:spPr>
        <p:txBody>
          <a:bodyPr>
            <a:normAutofit/>
          </a:bodyPr>
          <a:lstStyle/>
          <a:p>
            <a:r>
              <a:rPr lang="fa-IR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فایل را </a:t>
            </a:r>
            <a:r>
              <a:rPr lang="en-US" sz="7200" b="1" dirty="0" smtClean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dobe Arabic" pitchFamily="18" charset="-78"/>
                <a:cs typeface="Adobe Arabic" pitchFamily="18" charset="-78"/>
              </a:rPr>
              <a:t>Save As…</a:t>
            </a:r>
            <a:r>
              <a:rPr lang="fa-IR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fa-IR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کنید.</a:t>
            </a:r>
            <a:br>
              <a:rPr lang="fa-IR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fa-IR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از منوی </a:t>
            </a:r>
            <a:r>
              <a:rPr lang="en-US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File</a:t>
            </a:r>
            <a:r>
              <a:rPr lang="fa-IR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گزینه </a:t>
            </a:r>
            <a:r>
              <a:rPr lang="en-US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Save as …</a:t>
            </a:r>
            <a:r>
              <a:rPr lang="fa-IR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را انتخاب کنید</a:t>
            </a:r>
            <a:endParaRPr lang="fa-IR" b="1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67" y="2634297"/>
            <a:ext cx="8640960" cy="389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ight Arrow 11"/>
          <p:cNvSpPr/>
          <p:nvPr/>
        </p:nvSpPr>
        <p:spPr>
          <a:xfrm rot="9283215">
            <a:off x="794360" y="2584864"/>
            <a:ext cx="576064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ight Arrow 12"/>
          <p:cNvSpPr/>
          <p:nvPr/>
        </p:nvSpPr>
        <p:spPr>
          <a:xfrm rot="15690670">
            <a:off x="6338975" y="2030012"/>
            <a:ext cx="576064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4460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82560"/>
          </a:xfrm>
          <a:ln>
            <a:noFill/>
          </a:ln>
        </p:spPr>
        <p:txBody>
          <a:bodyPr>
            <a:normAutofit/>
          </a:bodyPr>
          <a:lstStyle/>
          <a:p>
            <a:r>
              <a:rPr lang="fa-IR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فایل را </a:t>
            </a:r>
            <a:r>
              <a:rPr lang="en-US" sz="7200" b="1" dirty="0" smtClean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dobe Arabic" pitchFamily="18" charset="-78"/>
                <a:cs typeface="Adobe Arabic" pitchFamily="18" charset="-78"/>
              </a:rPr>
              <a:t>Save As…</a:t>
            </a:r>
            <a:r>
              <a:rPr lang="fa-IR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fa-IR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کنید.</a:t>
            </a:r>
            <a:br>
              <a:rPr lang="fa-IR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fa-IR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از منوی </a:t>
            </a:r>
            <a:r>
              <a:rPr lang="en-US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File</a:t>
            </a:r>
            <a:r>
              <a:rPr lang="fa-IR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گزینه </a:t>
            </a:r>
            <a:r>
              <a:rPr lang="en-US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Save as …</a:t>
            </a:r>
            <a:r>
              <a:rPr lang="fa-IR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را انتخاب کنید</a:t>
            </a:r>
            <a:endParaRPr lang="fa-IR" b="1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04" b="59215"/>
          <a:stretch/>
        </p:blipFill>
        <p:spPr bwMode="auto">
          <a:xfrm>
            <a:off x="184897" y="2636912"/>
            <a:ext cx="8751285" cy="348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 rot="15690670">
            <a:off x="3867243" y="2066038"/>
            <a:ext cx="576064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ight Arrow 7"/>
          <p:cNvSpPr/>
          <p:nvPr/>
        </p:nvSpPr>
        <p:spPr>
          <a:xfrm rot="10800000">
            <a:off x="2455548" y="4221088"/>
            <a:ext cx="1080120" cy="9942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9240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8256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fa-IR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در پنجره  </a:t>
            </a:r>
            <a:r>
              <a:rPr lang="en-US" sz="7200" b="1" dirty="0" smtClean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dobe Arabic" pitchFamily="18" charset="-78"/>
                <a:cs typeface="Adobe Arabic" pitchFamily="18" charset="-78"/>
              </a:rPr>
              <a:t>Save As…</a:t>
            </a:r>
            <a:r>
              <a:rPr lang="fa-IR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fa-IR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به عبارت </a:t>
            </a:r>
            <a:br>
              <a:rPr lang="fa-IR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en-US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Save as Type:</a:t>
            </a:r>
            <a:r>
              <a:rPr lang="fa-IR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دقت کنید</a:t>
            </a:r>
            <a:endParaRPr lang="fa-IR" b="1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1"/>
            <a:ext cx="4752528" cy="421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2" t="61541" r="56889" b="32710"/>
          <a:stretch/>
        </p:blipFill>
        <p:spPr bwMode="auto">
          <a:xfrm>
            <a:off x="1512046" y="5157192"/>
            <a:ext cx="7344041" cy="1015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10800000">
            <a:off x="4644008" y="4509120"/>
            <a:ext cx="1080120" cy="9942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076056" y="2714592"/>
            <a:ext cx="3960440" cy="20825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این فایل باید با فرمت </a:t>
            </a:r>
            <a:r>
              <a:rPr lang="en-US" b="1" dirty="0" err="1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xls</a:t>
            </a:r>
            <a:r>
              <a:rPr lang="fa-IR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یا </a:t>
            </a:r>
            <a:r>
              <a:rPr lang="en-US" b="1" dirty="0" err="1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xlsx</a:t>
            </a:r>
            <a:r>
              <a:rPr lang="fa-IR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ذخیره شده باشد، ولی اکنون ماهیت آن </a:t>
            </a:r>
            <a:r>
              <a:rPr lang="en-US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html</a:t>
            </a:r>
            <a:r>
              <a:rPr lang="fa-IR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است.</a:t>
            </a:r>
            <a:endParaRPr lang="fa-IR" b="1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352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82560"/>
          </a:xfrm>
          <a:ln>
            <a:noFill/>
          </a:ln>
        </p:spPr>
        <p:txBody>
          <a:bodyPr>
            <a:normAutofit/>
          </a:bodyPr>
          <a:lstStyle/>
          <a:p>
            <a:r>
              <a:rPr lang="fa-IR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اکنون می خواهیم آنرا با ماهیت </a:t>
            </a:r>
            <a:r>
              <a:rPr lang="en-US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Excel</a:t>
            </a:r>
            <a:r>
              <a:rPr lang="fa-IR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fa-IR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ذخیره کنیم</a:t>
            </a:r>
            <a:endParaRPr lang="fa-IR" b="1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1"/>
            <a:ext cx="4752528" cy="421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 rot="10800000">
            <a:off x="4972381" y="4509120"/>
            <a:ext cx="1080120" cy="9942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436096" y="3938728"/>
            <a:ext cx="3960440" cy="20825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لیست را باز کنید.</a:t>
            </a:r>
            <a:endParaRPr lang="fa-IR" b="1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702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2082560"/>
          </a:xfrm>
          <a:ln>
            <a:noFill/>
          </a:ln>
        </p:spPr>
        <p:txBody>
          <a:bodyPr>
            <a:normAutofit/>
          </a:bodyPr>
          <a:lstStyle/>
          <a:p>
            <a:r>
              <a:rPr lang="fa-IR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اکنون می خواهیم آنرا با ماهیت </a:t>
            </a:r>
            <a:r>
              <a:rPr lang="en-US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Excel</a:t>
            </a:r>
            <a:r>
              <a:rPr lang="fa-IR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fa-IR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ذخیره کنیم</a:t>
            </a:r>
            <a:endParaRPr lang="fa-IR" b="1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1632"/>
            <a:ext cx="60960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4193767" y="1700808"/>
            <a:ext cx="4739472" cy="20825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گزینه نخست </a:t>
            </a:r>
          </a:p>
          <a:p>
            <a:r>
              <a:rPr lang="en-US" b="1" dirty="0" smtClean="0">
                <a:solidFill>
                  <a:schemeClr val="tx1"/>
                </a:solidFill>
                <a:cs typeface="Adobe Arabic" pitchFamily="18" charset="-78"/>
              </a:rPr>
              <a:t>*.</a:t>
            </a:r>
            <a:r>
              <a:rPr lang="en-US" b="1" dirty="0" err="1" smtClean="0">
                <a:solidFill>
                  <a:schemeClr val="tx1"/>
                </a:solidFill>
                <a:cs typeface="Adobe Arabic" pitchFamily="18" charset="-78"/>
              </a:rPr>
              <a:t>xlsx</a:t>
            </a:r>
            <a:endParaRPr lang="fa-IR" b="1" dirty="0" smtClean="0">
              <a:solidFill>
                <a:schemeClr val="tx1"/>
              </a:solidFill>
              <a:cs typeface="Adobe Arabic" pitchFamily="18" charset="-78"/>
            </a:endParaRPr>
          </a:p>
          <a:p>
            <a:r>
              <a:rPr lang="fa-IR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را از لیست انتخاب کنید</a:t>
            </a:r>
            <a:endParaRPr lang="fa-IR" b="1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Right Arrow 10"/>
          <p:cNvSpPr/>
          <p:nvPr/>
        </p:nvSpPr>
        <p:spPr>
          <a:xfrm rot="10800000">
            <a:off x="4211960" y="908720"/>
            <a:ext cx="1080120" cy="9942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2" t="-1" r="57655" b="97002"/>
          <a:stretch/>
        </p:blipFill>
        <p:spPr bwMode="auto">
          <a:xfrm>
            <a:off x="4153426" y="2415457"/>
            <a:ext cx="4739472" cy="599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53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latin typeface="Adobe Arabic" pitchFamily="18" charset="-78"/>
                <a:cs typeface="Adobe Arabic" pitchFamily="18" charset="-78"/>
              </a:rPr>
              <a:t>ابتدا به سایت </a:t>
            </a:r>
            <a:r>
              <a:rPr lang="fa-IR" b="1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ســــناد</a:t>
            </a:r>
            <a:r>
              <a:rPr lang="fa-IR" b="1" dirty="0" smtClean="0">
                <a:latin typeface="Adobe Arabic" pitchFamily="18" charset="-78"/>
                <a:cs typeface="Adobe Arabic" pitchFamily="18" charset="-78"/>
              </a:rPr>
              <a:t> وارد شوید</a:t>
            </a:r>
            <a:endParaRPr lang="fa-IR" b="1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027" name="Picture 3" descr="C:\Mahkar-film-9798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39" y="2708920"/>
            <a:ext cx="8581325" cy="385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7048073" y="3253753"/>
            <a:ext cx="576064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1518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082560"/>
          </a:xfrm>
          <a:ln>
            <a:noFill/>
          </a:ln>
        </p:spPr>
        <p:txBody>
          <a:bodyPr>
            <a:normAutofit/>
          </a:bodyPr>
          <a:lstStyle/>
          <a:p>
            <a:r>
              <a:rPr lang="fa-IR" b="1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برای فایل نامی انتخاب </a:t>
            </a:r>
            <a:r>
              <a:rPr lang="fa-IR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کنید</a:t>
            </a:r>
            <a:br>
              <a:rPr lang="fa-IR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fa-IR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fa-IR" b="1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و مسیر ذخیره سازی آنرا به خاطر بسپارید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49606"/>
            <a:ext cx="6096000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ight Arrow 9"/>
          <p:cNvSpPr/>
          <p:nvPr/>
        </p:nvSpPr>
        <p:spPr>
          <a:xfrm rot="16200000">
            <a:off x="2080818" y="5560142"/>
            <a:ext cx="1080120" cy="9942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Left Arrow 1"/>
          <p:cNvSpPr/>
          <p:nvPr/>
        </p:nvSpPr>
        <p:spPr>
          <a:xfrm>
            <a:off x="3504492" y="1922712"/>
            <a:ext cx="4896544" cy="903330"/>
          </a:xfrm>
          <a:prstGeom prst="leftArrow">
            <a:avLst>
              <a:gd name="adj1" fmla="val 73818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fa-IR" sz="3600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مسیر ذخیره سازی</a:t>
            </a:r>
          </a:p>
        </p:txBody>
      </p:sp>
      <p:sp>
        <p:nvSpPr>
          <p:cNvPr id="12" name="Left Arrow 11"/>
          <p:cNvSpPr/>
          <p:nvPr/>
        </p:nvSpPr>
        <p:spPr>
          <a:xfrm>
            <a:off x="2891118" y="4725144"/>
            <a:ext cx="4896544" cy="903330"/>
          </a:xfrm>
          <a:prstGeom prst="leftArrow">
            <a:avLst>
              <a:gd name="adj1" fmla="val 73818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fa-IR" sz="3600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نام جدید فایل 1 انتخاب شد</a:t>
            </a:r>
          </a:p>
        </p:txBody>
      </p:sp>
      <p:sp>
        <p:nvSpPr>
          <p:cNvPr id="13" name="Left Arrow 12"/>
          <p:cNvSpPr/>
          <p:nvPr/>
        </p:nvSpPr>
        <p:spPr>
          <a:xfrm>
            <a:off x="3299520" y="5628474"/>
            <a:ext cx="4896544" cy="903330"/>
          </a:xfrm>
          <a:prstGeom prst="leftArrow">
            <a:avLst>
              <a:gd name="adj1" fmla="val 73818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fa-IR" sz="3600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پسوند فایل </a:t>
            </a:r>
            <a:r>
              <a:rPr lang="en-US" sz="3600" b="1" dirty="0" err="1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xlsx</a:t>
            </a:r>
            <a:r>
              <a:rPr lang="fa-IR" sz="3600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انتخاب شد</a:t>
            </a:r>
          </a:p>
        </p:txBody>
      </p:sp>
    </p:spTree>
    <p:extLst>
      <p:ext uri="{BB962C8B-B14F-4D97-AF65-F5344CB8AC3E}">
        <p14:creationId xmlns:p14="http://schemas.microsoft.com/office/powerpoint/2010/main" val="39023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3190" y="305554"/>
            <a:ext cx="8229600" cy="208256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fa-IR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اکنون با فایلی روبرو هستیم که</a:t>
            </a:r>
            <a:r>
              <a:rPr lang="fa-IR" b="1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/>
            </a:r>
            <a:br>
              <a:rPr lang="fa-IR" b="1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fa-IR" b="1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ماهیت این فایل </a:t>
            </a:r>
            <a:r>
              <a:rPr lang="en-US" b="1" dirty="0" err="1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xlsx</a:t>
            </a:r>
            <a:r>
              <a:rPr lang="fa-IR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fa-IR" b="1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است!</a:t>
            </a:r>
            <a:br>
              <a:rPr lang="fa-IR" b="1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fa-IR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یعنی یک فایل </a:t>
            </a:r>
            <a:r>
              <a:rPr lang="en-US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Excel</a:t>
            </a:r>
            <a:r>
              <a:rPr lang="fa-IR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حقیقی</a:t>
            </a:r>
            <a:endParaRPr lang="fa-IR" b="1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0" y="2708920"/>
            <a:ext cx="8801100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eft Arrow 8"/>
          <p:cNvSpPr/>
          <p:nvPr/>
        </p:nvSpPr>
        <p:spPr>
          <a:xfrm>
            <a:off x="5220072" y="2388114"/>
            <a:ext cx="3240360" cy="903330"/>
          </a:xfrm>
          <a:prstGeom prst="leftArrow">
            <a:avLst>
              <a:gd name="adj1" fmla="val 73818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fa-IR" sz="3600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فایل </a:t>
            </a:r>
            <a:r>
              <a:rPr lang="en-US" sz="3600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Excel</a:t>
            </a:r>
            <a:endParaRPr lang="fa-IR" sz="3600" b="1" dirty="0" smtClean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752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492896"/>
            <a:ext cx="8496944" cy="4104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4400" dirty="0">
                <a:latin typeface="Adobe Arabic" pitchFamily="18" charset="-78"/>
                <a:cs typeface="Adobe Arabic" pitchFamily="18" charset="-78"/>
              </a:rPr>
              <a:t>اگر فایل قبلی را </a:t>
            </a:r>
            <a:r>
              <a:rPr lang="fa-IR" sz="4400" dirty="0" smtClean="0">
                <a:latin typeface="Adobe Arabic" pitchFamily="18" charset="-78"/>
                <a:cs typeface="Adobe Arabic" pitchFamily="18" charset="-78"/>
              </a:rPr>
              <a:t>که ماهیت </a:t>
            </a:r>
            <a:r>
              <a:rPr lang="en-US" sz="4400" dirty="0" smtClean="0">
                <a:latin typeface="Adobe Arabic" pitchFamily="18" charset="-78"/>
                <a:cs typeface="Adobe Arabic" pitchFamily="18" charset="-78"/>
              </a:rPr>
              <a:t>html </a:t>
            </a:r>
            <a:r>
              <a:rPr lang="fa-IR" sz="4400" dirty="0" smtClean="0">
                <a:latin typeface="Adobe Arabic" pitchFamily="18" charset="-78"/>
                <a:cs typeface="Adobe Arabic" pitchFamily="18" charset="-78"/>
              </a:rPr>
              <a:t> داشت-در </a:t>
            </a:r>
            <a:r>
              <a:rPr lang="fa-IR" sz="4400" dirty="0">
                <a:latin typeface="Adobe Arabic" pitchFamily="18" charset="-78"/>
                <a:cs typeface="Adobe Arabic" pitchFamily="18" charset="-78"/>
              </a:rPr>
              <a:t>نرم افزار </a:t>
            </a:r>
            <a:r>
              <a:rPr lang="fa-IR" sz="44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کارنامه ماهانه </a:t>
            </a:r>
            <a:r>
              <a:rPr lang="fa-IR" sz="4400" dirty="0">
                <a:latin typeface="Adobe Arabic" pitchFamily="18" charset="-78"/>
                <a:cs typeface="Adobe Arabic" pitchFamily="18" charset="-78"/>
              </a:rPr>
              <a:t>باز می کردید نمی توانستید اطلاعات آنرا به نرم افزار وارد </a:t>
            </a:r>
            <a:r>
              <a:rPr lang="fa-IR" sz="4400" dirty="0" smtClean="0">
                <a:latin typeface="Adobe Arabic" pitchFamily="18" charset="-78"/>
                <a:cs typeface="Adobe Arabic" pitchFamily="18" charset="-78"/>
              </a:rPr>
              <a:t>کنید.</a:t>
            </a:r>
          </a:p>
          <a:p>
            <a:pPr marL="0" indent="0" algn="ctr">
              <a:buNone/>
            </a:pPr>
            <a:r>
              <a:rPr lang="fa-IR" sz="4400" dirty="0" smtClean="0">
                <a:latin typeface="Adobe Arabic" pitchFamily="18" charset="-78"/>
                <a:cs typeface="Adobe Arabic" pitchFamily="18" charset="-78"/>
              </a:rPr>
              <a:t> ولی می توانید فایل جدید که ماهیت </a:t>
            </a:r>
            <a:r>
              <a:rPr lang="en-US" sz="4400" dirty="0" smtClean="0">
                <a:latin typeface="Adobe Arabic" pitchFamily="18" charset="-78"/>
                <a:cs typeface="Adobe Arabic" pitchFamily="18" charset="-78"/>
              </a:rPr>
              <a:t>Excel</a:t>
            </a:r>
            <a:r>
              <a:rPr lang="fa-IR" sz="4400" dirty="0" smtClean="0">
                <a:latin typeface="Adobe Arabic" pitchFamily="18" charset="-78"/>
                <a:cs typeface="Adobe Arabic" pitchFamily="18" charset="-78"/>
              </a:rPr>
              <a:t> دارد، را</a:t>
            </a:r>
          </a:p>
          <a:p>
            <a:pPr marL="0" indent="0" algn="ctr">
              <a:buNone/>
            </a:pPr>
            <a:r>
              <a:rPr lang="fa-IR" sz="4400" dirty="0" smtClean="0">
                <a:latin typeface="Adobe Arabic" pitchFamily="18" charset="-78"/>
                <a:cs typeface="Adobe Arabic" pitchFamily="18" charset="-78"/>
              </a:rPr>
              <a:t>به نرم افزار </a:t>
            </a:r>
            <a:r>
              <a:rPr lang="fa-IR" sz="4400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کارنامه ماهانه </a:t>
            </a:r>
            <a:r>
              <a:rPr lang="fa-IR" sz="4400" dirty="0" smtClean="0">
                <a:latin typeface="Adobe Arabic" pitchFamily="18" charset="-78"/>
                <a:cs typeface="Adobe Arabic" pitchFamily="18" charset="-78"/>
              </a:rPr>
              <a:t>وارد کنید.</a:t>
            </a:r>
            <a:endParaRPr lang="fa-IR" sz="4400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4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0389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fa-IR" b="1" dirty="0" smtClean="0">
                <a:latin typeface="Adobe Arabic" pitchFamily="18" charset="-78"/>
                <a:cs typeface="Adobe Arabic" pitchFamily="18" charset="-78"/>
              </a:rPr>
              <a:t>به نرم افزار کارنامه ماهانه وارد شوید</a:t>
            </a:r>
            <a:br>
              <a:rPr lang="fa-IR" b="1" dirty="0" smtClean="0">
                <a:latin typeface="Adobe Arabic" pitchFamily="18" charset="-78"/>
                <a:cs typeface="Adobe Arabic" pitchFamily="18" charset="-78"/>
              </a:rPr>
            </a:br>
            <a:r>
              <a:rPr lang="fa-IR" b="1" dirty="0" smtClean="0">
                <a:latin typeface="Adobe Arabic" pitchFamily="18" charset="-78"/>
                <a:cs typeface="Adobe Arabic" pitchFamily="18" charset="-78"/>
              </a:rPr>
              <a:t>روی زبانه کلاسبندی کلیک کنید</a:t>
            </a:r>
            <a:endParaRPr lang="fa-IR" b="1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 rot="16200000">
            <a:off x="7094484" y="2274669"/>
            <a:ext cx="1080120" cy="99429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0176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0389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fa-IR" b="1" dirty="0" smtClean="0">
                <a:latin typeface="Adobe Arabic" pitchFamily="18" charset="-78"/>
                <a:cs typeface="Adobe Arabic" pitchFamily="18" charset="-78"/>
              </a:rPr>
              <a:t>روی زبانه </a:t>
            </a:r>
            <a:r>
              <a:rPr lang="fa-IR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+</a:t>
            </a:r>
            <a:r>
              <a:rPr lang="fa-IR" b="1" dirty="0" smtClean="0">
                <a:latin typeface="Adobe Arabic" pitchFamily="18" charset="-78"/>
                <a:cs typeface="Adobe Arabic" pitchFamily="18" charset="-78"/>
              </a:rPr>
              <a:t> کلیک کنید</a:t>
            </a:r>
            <a:endParaRPr lang="fa-IR" b="1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5" y="1384630"/>
            <a:ext cx="914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 rot="16200000">
            <a:off x="856681" y="2967854"/>
            <a:ext cx="1080120" cy="99429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0506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0389"/>
            <a:ext cx="8229600" cy="1252728"/>
          </a:xfrm>
        </p:spPr>
        <p:txBody>
          <a:bodyPr>
            <a:normAutofit/>
          </a:bodyPr>
          <a:lstStyle/>
          <a:p>
            <a:r>
              <a:rPr lang="fa-IR" b="1" dirty="0" smtClean="0">
                <a:latin typeface="Adobe Arabic" pitchFamily="18" charset="-78"/>
                <a:cs typeface="Adobe Arabic" pitchFamily="18" charset="-78"/>
              </a:rPr>
              <a:t>روی دکمه                        کلیک کنید</a:t>
            </a:r>
            <a:endParaRPr lang="fa-IR" b="1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5" name="Right Arrow 4"/>
          <p:cNvSpPr/>
          <p:nvPr/>
        </p:nvSpPr>
        <p:spPr>
          <a:xfrm rot="16200000">
            <a:off x="1072705" y="2967854"/>
            <a:ext cx="1080120" cy="99429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4617942" y="5017949"/>
            <a:ext cx="1080120" cy="99429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9" t="73093" r="27029" b="21270"/>
          <a:stretch/>
        </p:blipFill>
        <p:spPr bwMode="auto">
          <a:xfrm>
            <a:off x="3403325" y="490119"/>
            <a:ext cx="2464819" cy="75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12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0389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fa-IR" b="1" dirty="0" smtClean="0">
                <a:latin typeface="Adobe Arabic" pitchFamily="18" charset="-78"/>
                <a:cs typeface="Adobe Arabic" pitchFamily="18" charset="-78"/>
              </a:rPr>
              <a:t>اکنون پنجره دریافت اطلاعات کلاسبندی از فایل </a:t>
            </a:r>
            <a:r>
              <a:rPr lang="en-US" b="1" dirty="0" smtClean="0">
                <a:latin typeface="Adobe Arabic" pitchFamily="18" charset="-78"/>
                <a:cs typeface="Adobe Arabic" pitchFamily="18" charset="-78"/>
              </a:rPr>
              <a:t>Excel</a:t>
            </a:r>
            <a:r>
              <a:rPr lang="fa-IR" b="1" dirty="0" smtClean="0">
                <a:latin typeface="Adobe Arabic" pitchFamily="18" charset="-78"/>
                <a:cs typeface="Adobe Arabic" pitchFamily="18" charset="-78"/>
              </a:rPr>
              <a:t> نمایش داده می شود</a:t>
            </a:r>
            <a:endParaRPr lang="fa-IR" b="1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66" y="1556792"/>
            <a:ext cx="8640961" cy="517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 rot="19998669">
            <a:off x="4363028" y="1530367"/>
            <a:ext cx="1080120" cy="99429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7012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0389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fa-IR" b="1" dirty="0" smtClean="0">
                <a:latin typeface="Adobe Arabic" pitchFamily="18" charset="-78"/>
                <a:cs typeface="Adobe Arabic" pitchFamily="18" charset="-78"/>
              </a:rPr>
              <a:t>مسیر فایلی را که از سناد گرفته و ماهیت آنرا به </a:t>
            </a:r>
            <a:r>
              <a:rPr lang="en-US" b="1" dirty="0" smtClean="0">
                <a:latin typeface="Adobe Arabic" pitchFamily="18" charset="-78"/>
                <a:cs typeface="Adobe Arabic" pitchFamily="18" charset="-78"/>
              </a:rPr>
              <a:t>Excel</a:t>
            </a:r>
            <a:r>
              <a:rPr lang="fa-IR" b="1" dirty="0" smtClean="0">
                <a:latin typeface="Adobe Arabic" pitchFamily="18" charset="-78"/>
                <a:cs typeface="Adobe Arabic" pitchFamily="18" charset="-78"/>
              </a:rPr>
              <a:t> تغییر داده بودید در اینجا مشخص کنید</a:t>
            </a:r>
            <a:endParaRPr lang="fa-IR" b="1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66" y="1556792"/>
            <a:ext cx="8640961" cy="517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 rot="16501100">
            <a:off x="7545687" y="2550330"/>
            <a:ext cx="1080120" cy="99429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0568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0389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fa-IR" b="1" dirty="0" smtClean="0">
                <a:latin typeface="Adobe Arabic" pitchFamily="18" charset="-78"/>
                <a:cs typeface="Adobe Arabic" pitchFamily="18" charset="-78"/>
              </a:rPr>
              <a:t>مسیر فایلی را که از سناد گرفته و ماهیت آنرا به </a:t>
            </a:r>
            <a:r>
              <a:rPr lang="en-US" b="1" dirty="0" smtClean="0">
                <a:latin typeface="Adobe Arabic" pitchFamily="18" charset="-78"/>
                <a:cs typeface="Adobe Arabic" pitchFamily="18" charset="-78"/>
              </a:rPr>
              <a:t>Excel</a:t>
            </a:r>
            <a:r>
              <a:rPr lang="fa-IR" b="1" dirty="0" smtClean="0">
                <a:latin typeface="Adobe Arabic" pitchFamily="18" charset="-78"/>
                <a:cs typeface="Adobe Arabic" pitchFamily="18" charset="-78"/>
              </a:rPr>
              <a:t> تغییر داده بودید در اینجا مشخص کنید</a:t>
            </a:r>
            <a:endParaRPr lang="fa-IR" b="1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66" y="1556792"/>
            <a:ext cx="8640961" cy="517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 rot="16501100">
            <a:off x="7545687" y="2550330"/>
            <a:ext cx="1080120" cy="99429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4653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0389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fa-IR" b="1" dirty="0" smtClean="0">
                <a:latin typeface="Adobe Arabic" pitchFamily="18" charset="-78"/>
                <a:cs typeface="Adobe Arabic" pitchFamily="18" charset="-78"/>
              </a:rPr>
              <a:t>مسیر فایلی را که از سناد گرفته و ماهیت آنرا به </a:t>
            </a:r>
            <a:r>
              <a:rPr lang="en-US" b="1" dirty="0" smtClean="0">
                <a:latin typeface="Adobe Arabic" pitchFamily="18" charset="-78"/>
                <a:cs typeface="Adobe Arabic" pitchFamily="18" charset="-78"/>
              </a:rPr>
              <a:t>Excel</a:t>
            </a:r>
            <a:r>
              <a:rPr lang="fa-IR" b="1" dirty="0" smtClean="0">
                <a:latin typeface="Adobe Arabic" pitchFamily="18" charset="-78"/>
                <a:cs typeface="Adobe Arabic" pitchFamily="18" charset="-78"/>
              </a:rPr>
              <a:t> تغییر داده بودید در اینجا مشخص کنید</a:t>
            </a:r>
            <a:endParaRPr lang="fa-IR" b="1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66" y="1556792"/>
            <a:ext cx="8640961" cy="517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 rot="16501100">
            <a:off x="7545687" y="2550330"/>
            <a:ext cx="1080120" cy="99429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0945"/>
            <a:ext cx="63246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 rot="12746161">
            <a:off x="3064633" y="2936577"/>
            <a:ext cx="1080120" cy="99429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ight Arrow 7"/>
          <p:cNvSpPr/>
          <p:nvPr/>
        </p:nvSpPr>
        <p:spPr>
          <a:xfrm rot="2452627">
            <a:off x="4045386" y="5502683"/>
            <a:ext cx="1080120" cy="99429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2043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latin typeface="Adobe Arabic" pitchFamily="18" charset="-78"/>
                <a:cs typeface="Adobe Arabic" pitchFamily="18" charset="-78"/>
              </a:rPr>
              <a:t>روی گزینه </a:t>
            </a:r>
            <a:r>
              <a:rPr lang="fa-IR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dobe Arabic" pitchFamily="18" charset="-78"/>
                <a:cs typeface="Adobe Arabic" pitchFamily="18" charset="-78"/>
              </a:rPr>
              <a:t>ثبت نام و سازماندهی مدرسه </a:t>
            </a:r>
            <a:r>
              <a:rPr lang="fa-IR" b="1" dirty="0" smtClean="0">
                <a:latin typeface="Adobe Arabic" pitchFamily="18" charset="-78"/>
                <a:cs typeface="Adobe Arabic" pitchFamily="18" charset="-78"/>
              </a:rPr>
              <a:t>کلیک کنید</a:t>
            </a:r>
            <a:endParaRPr lang="fa-IR" b="1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027" name="Picture 3" descr="C:\Mahkar-film-9798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39" y="2708920"/>
            <a:ext cx="8581325" cy="385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7048073" y="3253753"/>
            <a:ext cx="576064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5" name="Picture 2" descr="C:\Mahkar-film-9798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34" b="74519"/>
          <a:stretch/>
        </p:blipFill>
        <p:spPr bwMode="auto">
          <a:xfrm>
            <a:off x="1259215" y="1618510"/>
            <a:ext cx="5418085" cy="3270485"/>
          </a:xfrm>
          <a:prstGeom prst="rect">
            <a:avLst/>
          </a:prstGeom>
          <a:noFill/>
          <a:effectLst>
            <a:outerShdw blurRad="482600" dist="596900" dir="6540000" sx="109000" sy="109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 rot="10800000">
            <a:off x="6112910" y="4054225"/>
            <a:ext cx="576064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154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0389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fa-IR" b="1" dirty="0" smtClean="0">
                <a:latin typeface="Adobe Arabic" pitchFamily="18" charset="-78"/>
                <a:cs typeface="Adobe Arabic" pitchFamily="18" charset="-78"/>
              </a:rPr>
              <a:t>مسیر فایلی را که از سناد گرفته و ماهیت آنرا به </a:t>
            </a:r>
            <a:r>
              <a:rPr lang="en-US" b="1" dirty="0" smtClean="0">
                <a:latin typeface="Adobe Arabic" pitchFamily="18" charset="-78"/>
                <a:cs typeface="Adobe Arabic" pitchFamily="18" charset="-78"/>
              </a:rPr>
              <a:t>Excel</a:t>
            </a:r>
            <a:r>
              <a:rPr lang="fa-IR" b="1" dirty="0" smtClean="0">
                <a:latin typeface="Adobe Arabic" pitchFamily="18" charset="-78"/>
                <a:cs typeface="Adobe Arabic" pitchFamily="18" charset="-78"/>
              </a:rPr>
              <a:t> تغییر داده بودید در اینجا مشخص کنید</a:t>
            </a:r>
            <a:endParaRPr lang="fa-IR" b="1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6" name="Right Arrow 5"/>
          <p:cNvSpPr/>
          <p:nvPr/>
        </p:nvSpPr>
        <p:spPr>
          <a:xfrm rot="12746161">
            <a:off x="3064633" y="2936577"/>
            <a:ext cx="1080120" cy="99429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48641"/>
            <a:ext cx="8640960" cy="518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8"/>
          <p:cNvSpPr/>
          <p:nvPr/>
        </p:nvSpPr>
        <p:spPr>
          <a:xfrm rot="13525801">
            <a:off x="4405070" y="2414249"/>
            <a:ext cx="1080120" cy="99429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8442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0389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fa-IR" b="1" dirty="0" smtClean="0">
                <a:latin typeface="Adobe Arabic" pitchFamily="18" charset="-78"/>
                <a:cs typeface="Adobe Arabic" pitchFamily="18" charset="-78"/>
              </a:rPr>
              <a:t>اکنون فرمول زیر را در خانه های نمایش داده شده ثبت کنید</a:t>
            </a:r>
            <a:endParaRPr lang="fa-IR" b="1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48641"/>
            <a:ext cx="8712969" cy="518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 rot="14642920">
            <a:off x="970878" y="3995051"/>
            <a:ext cx="1080120" cy="99429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ight Arrow 9"/>
          <p:cNvSpPr/>
          <p:nvPr/>
        </p:nvSpPr>
        <p:spPr>
          <a:xfrm rot="14642920">
            <a:off x="2050999" y="3977284"/>
            <a:ext cx="1080120" cy="99429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ight Arrow 10"/>
          <p:cNvSpPr/>
          <p:nvPr/>
        </p:nvSpPr>
        <p:spPr>
          <a:xfrm rot="14642920">
            <a:off x="4859311" y="3964718"/>
            <a:ext cx="1080120" cy="99429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Right Arrow 11"/>
          <p:cNvSpPr/>
          <p:nvPr/>
        </p:nvSpPr>
        <p:spPr>
          <a:xfrm rot="14642920">
            <a:off x="5867421" y="3964717"/>
            <a:ext cx="1080120" cy="99429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3200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0389"/>
            <a:ext cx="8229600" cy="1252728"/>
          </a:xfrm>
        </p:spPr>
        <p:txBody>
          <a:bodyPr>
            <a:normAutofit/>
          </a:bodyPr>
          <a:lstStyle/>
          <a:p>
            <a:r>
              <a:rPr lang="fa-IR" b="1" dirty="0" smtClean="0">
                <a:latin typeface="Adobe Arabic" pitchFamily="18" charset="-78"/>
                <a:cs typeface="Adobe Arabic" pitchFamily="18" charset="-78"/>
              </a:rPr>
              <a:t>نام یک دانش آموز از لیست، نمایش داده خواهد شد</a:t>
            </a:r>
            <a:endParaRPr lang="fa-IR" b="1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53" y="1548641"/>
            <a:ext cx="8712969" cy="518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ight Arrow 11"/>
          <p:cNvSpPr/>
          <p:nvPr/>
        </p:nvSpPr>
        <p:spPr>
          <a:xfrm rot="11296370">
            <a:off x="5957405" y="4693048"/>
            <a:ext cx="1654056" cy="136033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5492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0389"/>
            <a:ext cx="8229600" cy="1252728"/>
          </a:xfrm>
        </p:spPr>
        <p:txBody>
          <a:bodyPr>
            <a:normAutofit/>
          </a:bodyPr>
          <a:lstStyle/>
          <a:p>
            <a:r>
              <a:rPr lang="fa-IR" b="1" dirty="0" smtClean="0">
                <a:latin typeface="Adobe Arabic" pitchFamily="18" charset="-78"/>
                <a:cs typeface="Adobe Arabic" pitchFamily="18" charset="-78"/>
              </a:rPr>
              <a:t>روی دکمه                                            کلیک کنید</a:t>
            </a:r>
            <a:endParaRPr lang="fa-IR" b="1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53" y="1548641"/>
            <a:ext cx="8712969" cy="518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ight Arrow 11"/>
          <p:cNvSpPr/>
          <p:nvPr/>
        </p:nvSpPr>
        <p:spPr>
          <a:xfrm rot="8379109">
            <a:off x="6255791" y="4810759"/>
            <a:ext cx="1654056" cy="136033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" t="76323" r="3339" b="4758"/>
          <a:stretch/>
        </p:blipFill>
        <p:spPr bwMode="auto">
          <a:xfrm>
            <a:off x="2227403" y="453906"/>
            <a:ext cx="4752528" cy="814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38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0389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fa-IR" b="1" dirty="0" smtClean="0">
                <a:latin typeface="Adobe Arabic" pitchFamily="18" charset="-78"/>
                <a:cs typeface="Adobe Arabic" pitchFamily="18" charset="-78"/>
              </a:rPr>
              <a:t>اطلاعات دانش آموزان در لیست نمایش داده خواهد شد.</a:t>
            </a:r>
            <a:endParaRPr lang="fa-IR" b="1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 rot="8379109">
            <a:off x="2799407" y="2938553"/>
            <a:ext cx="1654056" cy="136033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9362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352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fa-IR" b="1" dirty="0" smtClean="0">
                <a:latin typeface="Adobe Arabic" pitchFamily="18" charset="-78"/>
                <a:cs typeface="Adobe Arabic" pitchFamily="18" charset="-78"/>
              </a:rPr>
              <a:t>دقت کنید باید برای هر کلاس علاوه بر رشته و پایه عنوان نیز تایپ کنید تا کلاس تعریف شود.</a:t>
            </a:r>
            <a:endParaRPr lang="fa-IR" b="1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9440"/>
            <a:ext cx="914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fa-IR" b="1" dirty="0" smtClean="0">
                <a:latin typeface="Adobe Arabic" pitchFamily="18" charset="-78"/>
                <a:cs typeface="Adobe Arabic" pitchFamily="18" charset="-78"/>
              </a:rPr>
              <a:t>روی گزینه </a:t>
            </a:r>
            <a:r>
              <a:rPr lang="fa-IR" b="1" dirty="0" smtClean="0">
                <a:solidFill>
                  <a:schemeClr val="bg1"/>
                </a:solidFill>
                <a:effectLst>
                  <a:glow rad="609600">
                    <a:schemeClr val="accent3">
                      <a:lumMod val="50000"/>
                      <a:alpha val="46000"/>
                    </a:schemeClr>
                  </a:glow>
                </a:effectLst>
                <a:latin typeface="Adobe Arabic" pitchFamily="18" charset="-78"/>
                <a:cs typeface="Adobe Arabic" pitchFamily="18" charset="-78"/>
              </a:rPr>
              <a:t>مدیریت کلاس ها</a:t>
            </a:r>
            <a:r>
              <a:rPr lang="fa-IR" b="1" dirty="0" smtClean="0">
                <a:solidFill>
                  <a:schemeClr val="tx2">
                    <a:lumMod val="50000"/>
                  </a:schemeClr>
                </a:solidFill>
                <a:effectLst>
                  <a:glow rad="609600">
                    <a:schemeClr val="accent3">
                      <a:lumMod val="50000"/>
                      <a:alpha val="46000"/>
                    </a:schemeClr>
                  </a:glow>
                </a:effectLst>
                <a:latin typeface="Adobe Arabic" pitchFamily="18" charset="-78"/>
                <a:cs typeface="Adobe Arabic" pitchFamily="18" charset="-78"/>
              </a:rPr>
              <a:t> </a:t>
            </a:r>
            <a:r>
              <a:rPr lang="fa-IR" b="1" dirty="0" smtClean="0">
                <a:latin typeface="Adobe Arabic" pitchFamily="18" charset="-78"/>
                <a:cs typeface="Adobe Arabic" pitchFamily="18" charset="-78"/>
              </a:rPr>
              <a:t>کلیک کنید</a:t>
            </a:r>
            <a:endParaRPr lang="fa-IR" b="1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027" name="Picture 3" descr="C:\Mahkar-film-9798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39" y="2708920"/>
            <a:ext cx="8581325" cy="385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Mahkar-film-9798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34" t="77066" r="1144" b="15856"/>
          <a:stretch/>
        </p:blipFill>
        <p:spPr bwMode="auto">
          <a:xfrm>
            <a:off x="1611255" y="5296871"/>
            <a:ext cx="5650158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 rot="10800000">
            <a:off x="7069359" y="5476891"/>
            <a:ext cx="576064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9" name="Picture 2" descr="C:\Mahkar-film-9798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34" t="18506" r="972" b="75478"/>
          <a:stretch/>
        </p:blipFill>
        <p:spPr bwMode="auto">
          <a:xfrm>
            <a:off x="2483768" y="3624583"/>
            <a:ext cx="5140369" cy="772188"/>
          </a:xfrm>
          <a:prstGeom prst="rect">
            <a:avLst/>
          </a:prstGeom>
          <a:noFill/>
          <a:effectLst>
            <a:outerShdw blurRad="482600" dist="596900" dir="6540000" sx="109000" sy="109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 rot="5400000">
            <a:off x="6974683" y="3708468"/>
            <a:ext cx="2047455" cy="18581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8343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fa-IR" b="1" dirty="0" smtClean="0">
                <a:latin typeface="Adobe Arabic" pitchFamily="18" charset="-78"/>
                <a:cs typeface="Adobe Arabic" pitchFamily="18" charset="-78"/>
              </a:rPr>
              <a:t>وارد بخش </a:t>
            </a:r>
            <a:r>
              <a:rPr lang="fa-IR" b="1" dirty="0" smtClean="0">
                <a:solidFill>
                  <a:schemeClr val="tx2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مدیریت امور کلاس</a:t>
            </a:r>
            <a:r>
              <a:rPr lang="fa-IR" sz="100" b="1" dirty="0" smtClean="0">
                <a:solidFill>
                  <a:schemeClr val="tx2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fa-IR" b="1" dirty="0" smtClean="0">
                <a:solidFill>
                  <a:schemeClr val="tx2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ها...</a:t>
            </a:r>
            <a:r>
              <a:rPr lang="fa-IR" b="1" dirty="0" smtClean="0">
                <a:latin typeface="Adobe Arabic" pitchFamily="18" charset="-78"/>
                <a:cs typeface="Adobe Arabic" pitchFamily="18" charset="-78"/>
              </a:rPr>
              <a:t>، خواهید شد</a:t>
            </a:r>
            <a:endParaRPr lang="fa-IR" b="1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027" name="Picture 3" descr="C:\Mahkar-film-9798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13" b="36183"/>
          <a:stretch/>
        </p:blipFill>
        <p:spPr bwMode="auto">
          <a:xfrm>
            <a:off x="251520" y="1556792"/>
            <a:ext cx="863755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4656767" y="1988840"/>
            <a:ext cx="576064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5367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نوبت تحصیلی </a:t>
            </a:r>
            <a:r>
              <a:rPr lang="fa-IR" b="1" dirty="0" smtClean="0">
                <a:latin typeface="Adobe Arabic" pitchFamily="18" charset="-78"/>
                <a:cs typeface="Adobe Arabic" pitchFamily="18" charset="-78"/>
              </a:rPr>
              <a:t>را انتخاب کنید</a:t>
            </a:r>
            <a:endParaRPr lang="fa-IR" b="1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027" name="Picture 3" descr="C:\Mahkar-film-9798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13" b="36183"/>
          <a:stretch/>
        </p:blipFill>
        <p:spPr bwMode="auto">
          <a:xfrm>
            <a:off x="251520" y="1556792"/>
            <a:ext cx="863755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Mahkar-film-9798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t="35169" r="65760" b="56794"/>
          <a:stretch/>
        </p:blipFill>
        <p:spPr bwMode="auto">
          <a:xfrm>
            <a:off x="560981" y="5013176"/>
            <a:ext cx="8328091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547664" y="3104964"/>
            <a:ext cx="576064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ight Arrow 5"/>
          <p:cNvSpPr/>
          <p:nvPr/>
        </p:nvSpPr>
        <p:spPr>
          <a:xfrm>
            <a:off x="4282264" y="5157192"/>
            <a:ext cx="576064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6377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پایه</a:t>
            </a:r>
            <a:r>
              <a:rPr lang="fa-IR" b="1" dirty="0" smtClean="0">
                <a:latin typeface="Adobe Arabic" pitchFamily="18" charset="-78"/>
                <a:cs typeface="Adobe Arabic" pitchFamily="18" charset="-78"/>
              </a:rPr>
              <a:t> را انتخاب کنید</a:t>
            </a:r>
            <a:endParaRPr lang="fa-IR" b="1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027" name="Picture 3" descr="C:\Mahkar-film-9798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13" b="36183"/>
          <a:stretch/>
        </p:blipFill>
        <p:spPr bwMode="auto">
          <a:xfrm>
            <a:off x="251520" y="1556792"/>
            <a:ext cx="863755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Mahkar-film-9798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6" t="43041" r="28427" b="48922"/>
          <a:stretch/>
        </p:blipFill>
        <p:spPr bwMode="auto">
          <a:xfrm>
            <a:off x="535473" y="5337212"/>
            <a:ext cx="8328091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6340533" y="3503186"/>
            <a:ext cx="576064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ight Arrow 5"/>
          <p:cNvSpPr/>
          <p:nvPr/>
        </p:nvSpPr>
        <p:spPr>
          <a:xfrm>
            <a:off x="5762765" y="5481228"/>
            <a:ext cx="576064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5583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fa-IR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روی دکمه </a:t>
            </a:r>
            <a:r>
              <a:rPr lang="fa-IR" b="1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جستجو </a:t>
            </a:r>
            <a:r>
              <a:rPr lang="fa-IR" b="1" dirty="0" smtClean="0">
                <a:latin typeface="Adobe Arabic" pitchFamily="18" charset="-78"/>
                <a:cs typeface="Adobe Arabic" pitchFamily="18" charset="-78"/>
              </a:rPr>
              <a:t> کلیک کنید</a:t>
            </a:r>
            <a:endParaRPr lang="fa-IR" b="1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027" name="Picture 3" descr="C:\Mahkar-film-9798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13" b="36183"/>
          <a:stretch/>
        </p:blipFill>
        <p:spPr bwMode="auto">
          <a:xfrm>
            <a:off x="251520" y="1556792"/>
            <a:ext cx="863755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7596336" y="4067110"/>
            <a:ext cx="576064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0956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82560"/>
          </a:xfrm>
          <a:ln>
            <a:noFill/>
          </a:ln>
        </p:spPr>
        <p:txBody>
          <a:bodyPr>
            <a:normAutofit/>
          </a:bodyPr>
          <a:lstStyle/>
          <a:p>
            <a:r>
              <a:rPr lang="fa-IR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لیست کلاس های مدرسه نمایش داده خواهد شد.</a:t>
            </a:r>
            <a:br>
              <a:rPr lang="fa-IR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fa-IR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روی دکمه            کلیک کنید</a:t>
            </a:r>
            <a:endParaRPr lang="fa-IR" b="1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2050" name="Picture 2" descr="C:\Mahkar-film-9798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14" r="20023"/>
          <a:stretch/>
        </p:blipFill>
        <p:spPr bwMode="auto">
          <a:xfrm>
            <a:off x="149587" y="2744924"/>
            <a:ext cx="8753756" cy="222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6084168" y="3356992"/>
            <a:ext cx="576064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7" name="Picture 2" descr="C:\Mahkar-film-9798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5" t="93455" r="78545" b="1151"/>
          <a:stretch/>
        </p:blipFill>
        <p:spPr bwMode="auto">
          <a:xfrm>
            <a:off x="4192152" y="1425387"/>
            <a:ext cx="883777" cy="72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37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87</TotalTime>
  <Words>435</Words>
  <Application>Microsoft Office PowerPoint</Application>
  <PresentationFormat>On-screen Show (4:3)</PresentationFormat>
  <Paragraphs>50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Waveform</vt:lpstr>
      <vt:lpstr>ورود اطلاعات لیست کلاس ســـناد  به نرم افزار کارنامه ماهانه(ماهکار)</vt:lpstr>
      <vt:lpstr>ابتدا به سایت ســــناد وارد شوید</vt:lpstr>
      <vt:lpstr>روی گزینه ثبت نام و سازماندهی مدرسه کلیک کنید</vt:lpstr>
      <vt:lpstr>روی گزینه مدیریت کلاس ها کلیک کنید</vt:lpstr>
      <vt:lpstr>وارد بخش مدیریت امور کلاس ها...، خواهید شد</vt:lpstr>
      <vt:lpstr>نوبت تحصیلی را انتخاب کنید</vt:lpstr>
      <vt:lpstr>پایه را انتخاب کنید</vt:lpstr>
      <vt:lpstr>روی دکمه جستجو  کلیک کنید</vt:lpstr>
      <vt:lpstr>لیست کلاس های مدرسه نمایش داده خواهد شد. روی دکمه            کلیک کنید</vt:lpstr>
      <vt:lpstr>از منو  گزینه لیست دانش آموزان را انتخاب کنید</vt:lpstr>
      <vt:lpstr>روی دکمه خروجی اکسل کلیک کنید</vt:lpstr>
      <vt:lpstr>فایل مربوطه دانلود خواهد شد.</vt:lpstr>
      <vt:lpstr>این فایل یک فایل html با پسوند xls است.</vt:lpstr>
      <vt:lpstr>فایل را با Excelباز کنید.</vt:lpstr>
      <vt:lpstr>فایل را Save As… کنید. از منوی File گزینه Save as … را انتخاب کنید</vt:lpstr>
      <vt:lpstr>فایل را Save As… کنید. از منوی File گزینه Save as … را انتخاب کنید</vt:lpstr>
      <vt:lpstr>در پنجره  Save As… به عبارت  Save as Type: دقت کنید</vt:lpstr>
      <vt:lpstr>اکنون می خواهیم آنرا با ماهیت Excel ذخیره کنیم</vt:lpstr>
      <vt:lpstr>اکنون می خواهیم آنرا با ماهیت Excel ذخیره کنیم</vt:lpstr>
      <vt:lpstr>برای فایل نامی انتخاب کنید  و مسیر ذخیره سازی آنرا به خاطر بسپارید</vt:lpstr>
      <vt:lpstr>اکنون با فایلی روبرو هستیم که ماهیت این فایل xlsx است! یعنی یک فایل Excel حقیقی</vt:lpstr>
      <vt:lpstr>PowerPoint Presentation</vt:lpstr>
      <vt:lpstr>به نرم افزار کارنامه ماهانه وارد شوید روی زبانه کلاسبندی کلیک کنید</vt:lpstr>
      <vt:lpstr>روی زبانه + کلیک کنید</vt:lpstr>
      <vt:lpstr>روی دکمه                        کلیک کنید</vt:lpstr>
      <vt:lpstr>اکنون پنجره دریافت اطلاعات کلاسبندی از فایل Excel نمایش داده می شود</vt:lpstr>
      <vt:lpstr>مسیر فایلی را که از سناد گرفته و ماهیت آنرا به Excel تغییر داده بودید در اینجا مشخص کنید</vt:lpstr>
      <vt:lpstr>مسیر فایلی را که از سناد گرفته و ماهیت آنرا به Excel تغییر داده بودید در اینجا مشخص کنید</vt:lpstr>
      <vt:lpstr>مسیر فایلی را که از سناد گرفته و ماهیت آنرا به Excel تغییر داده بودید در اینجا مشخص کنید</vt:lpstr>
      <vt:lpstr>مسیر فایلی را که از سناد گرفته و ماهیت آنرا به Excel تغییر داده بودید در اینجا مشخص کنید</vt:lpstr>
      <vt:lpstr>اکنون فرمول زیر را در خانه های نمایش داده شده ثبت کنید</vt:lpstr>
      <vt:lpstr>نام یک دانش آموز از لیست، نمایش داده خواهد شد</vt:lpstr>
      <vt:lpstr>روی دکمه                                            کلیک کنید</vt:lpstr>
      <vt:lpstr>اطلاعات دانش آموزان در لیست نمایش داده خواهد شد.</vt:lpstr>
      <vt:lpstr>دقت کنید باید برای هر کلاس علاوه بر رشته و پایه عنوان نیز تایپ کنید تا کلاس تعریف شود.</vt:lpstr>
    </vt:vector>
  </TitlesOfParts>
  <Company>Novin Pendar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ورود اطلاعات لیست کلاس ســـناد  به نرم افزار کارنامه ماهانه(ماهکار)</dc:title>
  <dc:creator>Novin</dc:creator>
  <cp:lastModifiedBy>tavvafi</cp:lastModifiedBy>
  <cp:revision>28</cp:revision>
  <dcterms:created xsi:type="dcterms:W3CDTF">2018-09-21T18:05:28Z</dcterms:created>
  <dcterms:modified xsi:type="dcterms:W3CDTF">2018-09-22T07:17:44Z</dcterms:modified>
</cp:coreProperties>
</file>