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63" r:id="rId6"/>
    <p:sldId id="264" r:id="rId7"/>
    <p:sldId id="265" r:id="rId8"/>
    <p:sldId id="266" r:id="rId9"/>
    <p:sldId id="283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2ED"/>
    <a:srgbClr val="71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9" d="100"/>
          <a:sy n="89" d="100"/>
        </p:scale>
        <p:origin x="2136" y="-92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6E6E8F-8B06-4CD7-9D62-1C035688D73D}" type="datetimeFigureOut">
              <a:rPr lang="fa-IR" smtClean="0"/>
              <a:pPr/>
              <a:t>08/10/1436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B50039-16BD-4CA2-A59E-3BA37D095E4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66480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02B41FF-C233-4D78-8FBF-C5FB1D4E6054}" type="datetimeFigureOut">
              <a:rPr lang="fa-IR" smtClean="0"/>
              <a:pPr/>
              <a:t>08/10/1436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66697ED-FDF8-46C2-9F44-A0A3E24B9CD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4538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004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312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730B93CA-50D1-46D8-A7F0-FDC698CE21D1}" type="datetime13">
              <a:rPr lang="en-US" smtClean="0"/>
              <a:pPr/>
              <a:t>10:45:21 AM</a:t>
            </a:fld>
            <a:endParaRPr lang="fa-IR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BC2ED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              اولین کنفرانس ملی علوم، فناوری و سامانه های مدیریت نبرد دریایی</a:t>
            </a:r>
          </a:p>
        </p:txBody>
      </p:sp>
      <p:pic>
        <p:nvPicPr>
          <p:cNvPr id="8" name="Picture 7" descr="04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0"/>
            <a:ext cx="1082026" cy="114298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115355" y="6345816"/>
            <a:ext cx="4571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FECE7A12-F151-4E41-B7FE-BA13E9E1E1B5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642942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214842"/>
          </a:xfrm>
        </p:spPr>
        <p:txBody>
          <a:bodyPr>
            <a:normAutofit/>
          </a:bodyPr>
          <a:lstStyle>
            <a:lvl1pPr>
              <a:defRPr sz="2400" baseline="0">
                <a:latin typeface="Times New Roman" pitchFamily="18" charset="0"/>
                <a:cs typeface="B Mitra" pitchFamily="2" charset="-78"/>
              </a:defRPr>
            </a:lvl1pPr>
            <a:lvl2pPr>
              <a:defRPr sz="2400" baseline="0">
                <a:latin typeface="Times New Roman" pitchFamily="18" charset="0"/>
                <a:cs typeface="B Mitra" pitchFamily="2" charset="-78"/>
              </a:defRPr>
            </a:lvl2pPr>
            <a:lvl3pPr>
              <a:defRPr sz="2400" baseline="0">
                <a:latin typeface="Times New Roman" pitchFamily="18" charset="0"/>
                <a:cs typeface="B Mitra" pitchFamily="2" charset="-78"/>
              </a:defRPr>
            </a:lvl3pPr>
            <a:lvl4pPr>
              <a:defRPr sz="2400" baseline="0">
                <a:latin typeface="Times New Roman" pitchFamily="18" charset="0"/>
                <a:cs typeface="B Mitra" pitchFamily="2" charset="-78"/>
              </a:defRPr>
            </a:lvl4pPr>
            <a:lvl5pPr>
              <a:defRPr sz="2400" baseline="0">
                <a:latin typeface="Times New Roman" pitchFamily="18" charset="0"/>
                <a:cs typeface="B Mitra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34" y="6357958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2A7BFF21-E4A4-4853-9957-DB5088979061}" type="datetime13">
              <a:rPr lang="en-US" smtClean="0"/>
              <a:pPr/>
              <a:t>10:45:21 AM</a:t>
            </a:fld>
            <a:endParaRPr lang="fa-IR" dirty="0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BC2ED"/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              اولین کنفرانس ملی علوم، فناوری و سامانه های مدیریت نبرد دریایی</a:t>
            </a:r>
          </a:p>
        </p:txBody>
      </p:sp>
      <p:pic>
        <p:nvPicPr>
          <p:cNvPr id="8" name="Picture 7" descr="04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0"/>
            <a:ext cx="1082026" cy="114298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714744" y="492919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02761" y="6417254"/>
            <a:ext cx="45717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fld id="{FECE7A12-F151-4E41-B7FE-BA13E9E1E1B5}" type="slidenum">
              <a:rPr lang="fa-IR" smtClean="0">
                <a:cs typeface="B Mitra" pitchFamily="2" charset="-78"/>
              </a:rPr>
              <a:pPr/>
              <a:t>‹#›</a:t>
            </a:fld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596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667A-9F9D-4D39-895C-1955517244B4}" type="datetime13">
              <a:rPr lang="en-US" smtClean="0"/>
              <a:pPr/>
              <a:t>10:45:21 AM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cover dir="r"/>
  </p:transition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2000" kern="1200" baseline="0">
          <a:solidFill>
            <a:schemeClr val="bg1">
              <a:lumMod val="50000"/>
            </a:schemeClr>
          </a:solidFill>
          <a:latin typeface="+mj-lt"/>
          <a:ea typeface="+mj-ea"/>
          <a:cs typeface="B Tit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9BC2ED"/>
          </a:solidFill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fa-IR" dirty="0" smtClean="0"/>
              <a:t>                اولین کنفرانس ملی علوم، فناوری و سامانه های مدیریت نبرد دریایی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012" y="6350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60133-59C7-4F6B-BA70-9C8ABF58BCD8}" type="datetime13">
              <a:rPr lang="en-US" smtClean="0"/>
              <a:pPr/>
              <a:t>10:45:21 AM</a:t>
            </a:fld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64" y="62865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dirty="0" smtClean="0"/>
              <a:t> </a:t>
            </a:r>
            <a:r>
              <a:rPr lang="en-US" dirty="0" smtClean="0"/>
              <a:t> of x</a:t>
            </a:r>
            <a:fld id="{97FDF1F0-6605-42E4-BEB1-7334F43AD756}" type="slidenum">
              <a:rPr lang="fa-IR" smtClean="0"/>
              <a:pPr/>
              <a:t>‹#›</a:t>
            </a:fld>
            <a:r>
              <a:rPr lang="en-US" dirty="0" smtClean="0"/>
              <a:t>slide </a:t>
            </a:r>
            <a:endParaRPr lang="fa-IR" dirty="0"/>
          </a:p>
        </p:txBody>
      </p:sp>
      <p:pic>
        <p:nvPicPr>
          <p:cNvPr id="9" name="Picture 8" descr="04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43834" y="0"/>
            <a:ext cx="1082026" cy="11429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cover dir="r"/>
  </p:transition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2000" kern="1200" baseline="0">
          <a:solidFill>
            <a:schemeClr val="bg1">
              <a:lumMod val="50000"/>
            </a:schemeClr>
          </a:solidFill>
          <a:latin typeface="+mj-lt"/>
          <a:ea typeface="+mj-ea"/>
          <a:cs typeface="B Tit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64704"/>
            <a:ext cx="7530060" cy="1807040"/>
          </a:xfrm>
        </p:spPr>
        <p:txBody>
          <a:bodyPr/>
          <a:lstStyle/>
          <a:p>
            <a:r>
              <a:rPr lang="fa-IR" sz="3000" dirty="0" smtClean="0">
                <a:solidFill>
                  <a:schemeClr val="tx1"/>
                </a:solidFill>
              </a:rPr>
              <a:t>بسمه تعالی</a:t>
            </a:r>
            <a:br>
              <a:rPr lang="fa-IR" sz="3000" dirty="0" smtClean="0">
                <a:solidFill>
                  <a:schemeClr val="tx1"/>
                </a:solidFill>
              </a:rPr>
            </a:br>
            <a:r>
              <a:rPr lang="fa-IR" sz="3000" dirty="0" smtClean="0">
                <a:solidFill>
                  <a:schemeClr val="tx1"/>
                </a:solidFill>
              </a:rPr>
              <a:t/>
            </a:r>
            <a:br>
              <a:rPr lang="fa-IR" sz="3000" dirty="0" smtClean="0">
                <a:solidFill>
                  <a:schemeClr val="tx1"/>
                </a:solidFill>
              </a:rPr>
            </a:br>
            <a:r>
              <a:rPr lang="fa-IR" sz="3000" dirty="0" smtClean="0">
                <a:solidFill>
                  <a:schemeClr val="tx1"/>
                </a:solidFill>
              </a:rPr>
              <a:t>تشخیص بافت در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تصاوير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راداری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با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استفاده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از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تبدیل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پیچک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و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ماشین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بردار</a:t>
            </a:r>
            <a:r>
              <a:rPr lang="fa-IR" sz="3200" b="1" dirty="0" smtClean="0"/>
              <a:t> </a:t>
            </a:r>
            <a:r>
              <a:rPr lang="fa-IR" sz="3000" dirty="0" smtClean="0">
                <a:solidFill>
                  <a:schemeClr val="tx1"/>
                </a:solidFill>
              </a:rPr>
              <a:t>پشتیبان </a:t>
            </a:r>
            <a:endParaRPr lang="fa-IR" sz="3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068960"/>
            <a:ext cx="7315746" cy="2646056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استاد:</a:t>
            </a:r>
          </a:p>
          <a:p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دکتر محمود محلوجی</a:t>
            </a:r>
          </a:p>
          <a:p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تهیه کننده:</a:t>
            </a:r>
          </a:p>
          <a:p>
            <a:r>
              <a:rPr lang="fa-IR" sz="2800" dirty="0" smtClean="0">
                <a:solidFill>
                  <a:schemeClr val="tx1"/>
                </a:solidFill>
                <a:cs typeface="B Mitra" pitchFamily="2" charset="-78"/>
              </a:rPr>
              <a:t>علیرضا عظیم زاده</a:t>
            </a:r>
          </a:p>
          <a:p>
            <a:endParaRPr lang="fa-IR" sz="2800" dirty="0" smtClean="0">
              <a:solidFill>
                <a:schemeClr val="tx1"/>
              </a:solidFill>
              <a:cs typeface="B Mitra" pitchFamily="2" charset="-78"/>
            </a:endParaRPr>
          </a:p>
          <a:p>
            <a:endParaRPr lang="fa-I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88C0E-3006-4DF8-98A1-5E530BA403E8}" type="datetime13">
              <a:rPr lang="en-US" smtClean="0"/>
              <a:pPr/>
              <a:t>10:45:21 AM</a:t>
            </a:fld>
            <a:endParaRPr lang="fa-I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15074" y="3929066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2  Mitra" pitchFamily="2" charset="-78"/>
              </a:rPr>
              <a:t>1- حذف نویزهای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speckle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Untitled-1.jpg"/>
          <p:cNvPicPr>
            <a:picLocks noChangeAspect="1"/>
          </p:cNvPicPr>
          <p:nvPr/>
        </p:nvPicPr>
        <p:blipFill>
          <a:blip r:embed="rId2"/>
          <a:srcRect l="4082" t="4305" r="6122" b="6291"/>
          <a:stretch>
            <a:fillRect/>
          </a:stretch>
        </p:blipFill>
        <p:spPr>
          <a:xfrm>
            <a:off x="214282" y="2786058"/>
            <a:ext cx="5857916" cy="278608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dirty="0" smtClean="0">
                <a:cs typeface="2  Mitra" pitchFamily="2" charset="-78"/>
              </a:rPr>
              <a:t>2- انتخاب بلوک هایی با ابعاد 16×16 پیکسل برای هر بافت خاص</a:t>
            </a:r>
          </a:p>
          <a:p>
            <a:pPr algn="just"/>
            <a:r>
              <a:rPr lang="fa-IR" dirty="0" smtClean="0">
                <a:cs typeface="2  Mitra" pitchFamily="2" charset="-78"/>
              </a:rPr>
              <a:t>انتخاب نمونه های برای هر بافت با استفاده از انطباق تصویر راداری با تصویر ابتیکی همان ناحیه </a:t>
            </a: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1906" t="37288" r="30941" b="37288"/>
          <a:stretch>
            <a:fillRect/>
          </a:stretch>
        </p:blipFill>
        <p:spPr bwMode="auto">
          <a:xfrm>
            <a:off x="4932040" y="3444172"/>
            <a:ext cx="35650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3" y="3444173"/>
            <a:ext cx="3371964" cy="285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a-IR" dirty="0" smtClean="0">
                <a:cs typeface="2  Mitra" pitchFamily="2" charset="-78"/>
              </a:rPr>
              <a:t>3- توصیف بلوک های تصویر</a:t>
            </a: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/>
            <a:r>
              <a:rPr lang="fa-IR" dirty="0" smtClean="0">
                <a:cs typeface="2  Mitra" pitchFamily="2" charset="-78"/>
              </a:rPr>
              <a:t> اعمال تبدیل پیچک در مقیاس 2 و زاویه 8 بر روی بلوک ها</a:t>
            </a:r>
          </a:p>
          <a:p>
            <a:pPr algn="just"/>
            <a:endParaRPr lang="fa-IR" dirty="0" smtClean="0">
              <a:cs typeface="2  Mitra" pitchFamily="2" charset="-78"/>
            </a:endParaRPr>
          </a:p>
          <a:p>
            <a:pPr algn="just"/>
            <a:r>
              <a:rPr lang="fa-IR" dirty="0" smtClean="0">
                <a:cs typeface="2  Mitra" pitchFamily="2" charset="-78"/>
              </a:rPr>
              <a:t>  ایجاد شدن  9 زیرباند در نتیجه اعمال تبدیل پیچک</a:t>
            </a: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024336" cy="30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35771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fa-IR" sz="2800" dirty="0" smtClean="0">
                <a:cs typeface="2  Mitra" pitchFamily="2" charset="-78"/>
              </a:rPr>
              <a:t>4- ویژگی های استخراج شده برای بافت های مختلف</a:t>
            </a:r>
          </a:p>
          <a:p>
            <a:pPr algn="just">
              <a:buNone/>
            </a:pPr>
            <a:endParaRPr lang="fa-IR" sz="2600" dirty="0" smtClean="0">
              <a:cs typeface="2  Mitra" pitchFamily="2" charset="-78"/>
            </a:endParaRPr>
          </a:p>
          <a:p>
            <a:pPr algn="just"/>
            <a:r>
              <a:rPr lang="fa-IR" sz="2800" dirty="0" smtClean="0">
                <a:cs typeface="2  Mitra" pitchFamily="2" charset="-78"/>
              </a:rPr>
              <a:t> انرژی</a:t>
            </a:r>
          </a:p>
          <a:p>
            <a:pPr algn="just"/>
            <a:endParaRPr lang="fa-IR" sz="2600" dirty="0" smtClean="0">
              <a:cs typeface="2  Mitra" pitchFamily="2" charset="-78"/>
            </a:endParaRPr>
          </a:p>
          <a:p>
            <a:pPr algn="just">
              <a:buNone/>
            </a:pPr>
            <a:r>
              <a:rPr lang="fa-IR" sz="2600" dirty="0" smtClean="0">
                <a:cs typeface="2  Mitra" pitchFamily="2" charset="-78"/>
              </a:rPr>
              <a:t>(2)</a:t>
            </a:r>
          </a:p>
          <a:p>
            <a:pPr algn="just"/>
            <a:endParaRPr lang="fa-IR" sz="2600" dirty="0" smtClean="0">
              <a:cs typeface="2  Mitra" pitchFamily="2" charset="-78"/>
            </a:endParaRPr>
          </a:p>
          <a:p>
            <a:pPr algn="just"/>
            <a:r>
              <a:rPr lang="fa-IR" sz="2800" dirty="0" smtClean="0">
                <a:cs typeface="2  Mitra" pitchFamily="2" charset="-78"/>
              </a:rPr>
              <a:t>انحراف معیار</a:t>
            </a:r>
          </a:p>
          <a:p>
            <a:pPr algn="just">
              <a:buNone/>
            </a:pPr>
            <a:endParaRPr lang="fa-IR" sz="2600" dirty="0" smtClean="0">
              <a:cs typeface="2  Mitra" pitchFamily="2" charset="-78"/>
            </a:endParaRPr>
          </a:p>
          <a:p>
            <a:pPr algn="just">
              <a:buNone/>
            </a:pPr>
            <a:r>
              <a:rPr lang="fa-IR" sz="2600" dirty="0" smtClean="0">
                <a:cs typeface="2  Mitra" pitchFamily="2" charset="-78"/>
              </a:rPr>
              <a:t>(3)</a:t>
            </a:r>
          </a:p>
          <a:p>
            <a:pPr algn="just">
              <a:buNone/>
            </a:pPr>
            <a:endParaRPr lang="fa-IR" sz="2600" dirty="0" smtClean="0">
              <a:cs typeface="2  Mitra" pitchFamily="2" charset="-78"/>
            </a:endParaRPr>
          </a:p>
          <a:p>
            <a:pPr algn="just">
              <a:buNone/>
            </a:pPr>
            <a:r>
              <a:rPr lang="fa-IR" sz="2800" dirty="0" smtClean="0">
                <a:cs typeface="2  Mitra" pitchFamily="2" charset="-78"/>
              </a:rPr>
              <a:t>در رابطه های مذکور،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fa-IR" sz="2800" dirty="0" smtClean="0"/>
              <a:t> </a:t>
            </a:r>
            <a:r>
              <a:rPr lang="fa-IR" sz="2800" dirty="0" smtClean="0">
                <a:cs typeface="2  Mitra" pitchFamily="2" charset="-78"/>
              </a:rPr>
              <a:t>اندیس زیرباند و</a:t>
            </a:r>
            <a:r>
              <a:rPr lang="fa-IR" sz="2800" dirty="0" smtClean="0"/>
              <a:t>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fa-IR" sz="2800" dirty="0" smtClean="0"/>
              <a:t> </a:t>
            </a:r>
            <a:r>
              <a:rPr lang="fa-IR" sz="2800" dirty="0" smtClean="0">
                <a:cs typeface="2  Mitra" pitchFamily="2" charset="-78"/>
              </a:rPr>
              <a:t>تعداد ضرایب آن زیریاند و پارامتر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(j) </a:t>
            </a:r>
            <a:r>
              <a:rPr lang="fa-IR" sz="2800" dirty="0" smtClean="0">
                <a:cs typeface="2  Mitra" pitchFamily="2" charset="-78"/>
              </a:rPr>
              <a:t>ضریب پیچک</a:t>
            </a:r>
            <a:r>
              <a:rPr lang="fa-IR" sz="2800" dirty="0" smtClean="0"/>
              <a:t> </a:t>
            </a:r>
            <a:r>
              <a:rPr lang="en-US" sz="2800" dirty="0" smtClean="0"/>
              <a:t>j </a:t>
            </a:r>
            <a:r>
              <a:rPr lang="fa-IR" sz="2800" dirty="0" smtClean="0"/>
              <a:t> </a:t>
            </a:r>
            <a:r>
              <a:rPr lang="fa-IR" sz="2800" dirty="0" smtClean="0">
                <a:cs typeface="2  Mitra" pitchFamily="2" charset="-78"/>
              </a:rPr>
              <a:t>ام از زیرباند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fa-IR" sz="2800" dirty="0" smtClean="0"/>
              <a:t> </a:t>
            </a:r>
            <a:r>
              <a:rPr lang="fa-IR" sz="2800" dirty="0" smtClean="0">
                <a:cs typeface="2  Mitra" pitchFamily="2" charset="-78"/>
              </a:rPr>
              <a:t>می باشد.</a:t>
            </a:r>
            <a:endParaRPr lang="en-US" sz="2800" dirty="0" smtClean="0">
              <a:cs typeface="2  Mitra" pitchFamily="2" charset="-78"/>
            </a:endParaRPr>
          </a:p>
          <a:p>
            <a:pPr algn="just">
              <a:buNone/>
            </a:pPr>
            <a:endParaRPr lang="fa-IR" sz="2600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984500" y="3071810"/>
          <a:ext cx="29606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3" imgW="1295280" imgH="545760" progId="Equation.3">
                  <p:embed/>
                </p:oleObj>
              </mc:Choice>
              <mc:Fallback>
                <p:oleObj name="Equation" r:id="rId3" imgW="1295280" imgH="5457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3071810"/>
                        <a:ext cx="296068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786050" y="4357694"/>
          <a:ext cx="3643338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5" imgW="1981080" imgH="558720" progId="Equation.3">
                  <p:embed/>
                </p:oleObj>
              </mc:Choice>
              <mc:Fallback>
                <p:oleObj name="Equation" r:id="rId5" imgW="198108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50" y="4357694"/>
                        <a:ext cx="3643338" cy="100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214314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a-IR" dirty="0" smtClean="0">
                <a:cs typeface="2  Mitra" pitchFamily="2" charset="-78"/>
              </a:rPr>
              <a:t>بردار ویژگی نهایی برای هر بلوک، طبق (4) تعریف می شود</a:t>
            </a: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2  Mitra" pitchFamily="2" charset="-78"/>
              </a:rPr>
              <a:t>(4)</a:t>
            </a: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500034" y="3467100"/>
          <a:ext cx="671517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3" imgW="2323800" imgH="228600" progId="Equation.3">
                  <p:embed/>
                </p:oleObj>
              </mc:Choice>
              <mc:Fallback>
                <p:oleObj name="Equation" r:id="rId3" imgW="23238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467100"/>
                        <a:ext cx="671517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dirty="0" smtClean="0">
                <a:cs typeface="2  Mitra" pitchFamily="2" charset="-78"/>
              </a:rPr>
              <a:t>جدول 1</a:t>
            </a:r>
            <a:r>
              <a:rPr lang="fa-IR" dirty="0" smtClean="0">
                <a:cs typeface="2  Mitra" pitchFamily="2" charset="-78"/>
              </a:rPr>
              <a:t>- </a:t>
            </a:r>
            <a:r>
              <a:rPr lang="ar-SA" dirty="0" smtClean="0">
                <a:cs typeface="2  Mitra" pitchFamily="2" charset="-78"/>
              </a:rPr>
              <a:t> ویژگیهای استخراج شده مربوط به بافت نواحی شامل آب</a:t>
            </a: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ctr">
              <a:buNone/>
            </a:pPr>
            <a:r>
              <a:rPr lang="ar-SA" dirty="0" smtClean="0">
                <a:cs typeface="2  Mitra" pitchFamily="2" charset="-78"/>
              </a:rPr>
              <a:t>جدول</a:t>
            </a:r>
            <a:r>
              <a:rPr lang="fa-IR" dirty="0" smtClean="0">
                <a:cs typeface="2  Mitra" pitchFamily="2" charset="-78"/>
              </a:rPr>
              <a:t> </a:t>
            </a:r>
            <a:r>
              <a:rPr lang="ar-SA" dirty="0" smtClean="0">
                <a:cs typeface="2  Mitra" pitchFamily="2" charset="-78"/>
              </a:rPr>
              <a:t>2</a:t>
            </a:r>
            <a:r>
              <a:rPr lang="fa-IR" dirty="0" smtClean="0">
                <a:cs typeface="2  Mitra" pitchFamily="2" charset="-78"/>
              </a:rPr>
              <a:t>- </a:t>
            </a:r>
            <a:r>
              <a:rPr lang="ar-SA" dirty="0" smtClean="0">
                <a:cs typeface="2  Mitra" pitchFamily="2" charset="-78"/>
              </a:rPr>
              <a:t> ویژگیهای استخراج شده مربوط به بافت نواحی شامل پوشش گیاهی</a:t>
            </a: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14479" y="2714620"/>
          <a:ext cx="5786480" cy="928694"/>
        </p:xfrm>
        <a:graphic>
          <a:graphicData uri="http://schemas.openxmlformats.org/drawingml/2006/table">
            <a:tbl>
              <a:tblPr/>
              <a:tblGrid>
                <a:gridCol w="871671"/>
                <a:gridCol w="871671"/>
                <a:gridCol w="871671"/>
                <a:gridCol w="871671"/>
                <a:gridCol w="1422764"/>
                <a:gridCol w="877032"/>
              </a:tblGrid>
              <a:tr h="2974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شماره زیرباند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0.0426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0.0615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0.0257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0.0196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003</a:t>
                      </a:r>
                      <a:r>
                        <a:rPr lang="en-US" sz="1200">
                          <a:latin typeface="Calibri"/>
                          <a:ea typeface="Times New Roman"/>
                          <a:cs typeface="B Lotus"/>
                        </a:rPr>
                        <a:t>e+</a:t>
                      </a: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1.3551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انرژی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2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0.1715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0.1993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0.1399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0.1246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003</a:t>
                      </a:r>
                      <a:r>
                        <a:rPr lang="en-US" sz="1200">
                          <a:latin typeface="Calibri"/>
                          <a:ea typeface="Times New Roman"/>
                          <a:cs typeface="B Lotus"/>
                        </a:rPr>
                        <a:t>e+</a:t>
                      </a: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1.3184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انحراف معیار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79" y="4357695"/>
          <a:ext cx="5857917" cy="1071569"/>
        </p:xfrm>
        <a:graphic>
          <a:graphicData uri="http://schemas.openxmlformats.org/drawingml/2006/table">
            <a:tbl>
              <a:tblPr/>
              <a:tblGrid>
                <a:gridCol w="876787"/>
                <a:gridCol w="876787"/>
                <a:gridCol w="877904"/>
                <a:gridCol w="877904"/>
                <a:gridCol w="1484051"/>
                <a:gridCol w="864484"/>
              </a:tblGrid>
              <a:tr h="349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5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شماره زیرباند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3.2488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3.2249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3.8956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3.3353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004</a:t>
                      </a:r>
                      <a:r>
                        <a:rPr lang="en-US" sz="1200">
                          <a:latin typeface="Calibri"/>
                          <a:ea typeface="Times New Roman"/>
                          <a:cs typeface="B Lotus"/>
                        </a:rPr>
                        <a:t>e+</a:t>
                      </a: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4.8899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انرژی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7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1.9063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1.9670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2.7330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2.2874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004</a:t>
                      </a:r>
                      <a:r>
                        <a:rPr lang="en-US" sz="1200">
                          <a:latin typeface="Calibri"/>
                          <a:ea typeface="Times New Roman"/>
                          <a:cs typeface="B Lotus"/>
                        </a:rPr>
                        <a:t>e+</a:t>
                      </a:r>
                      <a:r>
                        <a:rPr lang="ar-SA" sz="1200">
                          <a:latin typeface="Calibri"/>
                          <a:ea typeface="Times New Roman"/>
                          <a:cs typeface="B Lotus"/>
                        </a:rPr>
                        <a:t>4.8678</a:t>
                      </a:r>
                      <a:endParaRPr lang="en-US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latin typeface="Calibri"/>
                          <a:ea typeface="Times New Roman"/>
                          <a:cs typeface="B Lotus"/>
                        </a:rPr>
                        <a:t>انحراف معیار</a:t>
                      </a: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10" name="Picture 9" descr="l.jpg"/>
          <p:cNvPicPr>
            <a:picLocks noChangeAspect="1"/>
          </p:cNvPicPr>
          <p:nvPr/>
        </p:nvPicPr>
        <p:blipFill>
          <a:blip r:embed="rId2"/>
          <a:srcRect l="8333" t="7444" r="17500" b="10670"/>
          <a:stretch>
            <a:fillRect/>
          </a:stretch>
        </p:blipFill>
        <p:spPr>
          <a:xfrm>
            <a:off x="1857356" y="2143116"/>
            <a:ext cx="4714908" cy="1857388"/>
          </a:xfrm>
          <a:prstGeom prst="rect">
            <a:avLst/>
          </a:prstGeom>
        </p:spPr>
      </p:pic>
      <p:pic>
        <p:nvPicPr>
          <p:cNvPr id="11" name="Picture 10" descr="d.jpg"/>
          <p:cNvPicPr>
            <a:picLocks noChangeAspect="1"/>
          </p:cNvPicPr>
          <p:nvPr/>
        </p:nvPicPr>
        <p:blipFill>
          <a:blip r:embed="rId3"/>
          <a:srcRect l="10000" t="12339" r="15833" b="10702"/>
          <a:stretch>
            <a:fillRect/>
          </a:stretch>
        </p:blipFill>
        <p:spPr>
          <a:xfrm>
            <a:off x="2214546" y="4214818"/>
            <a:ext cx="4643470" cy="185738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190" y="2071678"/>
            <a:ext cx="392909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cs typeface="2  Mitra" pitchFamily="2" charset="-78"/>
              </a:rPr>
              <a:t>5- آموزش ماشین بردار پشتیبان</a:t>
            </a:r>
          </a:p>
          <a:p>
            <a:pPr algn="just"/>
            <a:r>
              <a:rPr lang="fa-IR" dirty="0" smtClean="0">
                <a:cs typeface="2  Mitra" pitchFamily="2" charset="-78"/>
              </a:rPr>
              <a:t>آموزش ماشین بردار پشتیبان با دو مجموعه بردار ویژگی، که یکی با "</a:t>
            </a:r>
            <a:r>
              <a:rPr lang="en-US" dirty="0" smtClean="0">
                <a:cs typeface="2  Mitra" pitchFamily="2" charset="-78"/>
              </a:rPr>
              <a:t>1</a:t>
            </a:r>
            <a:r>
              <a:rPr lang="fa-IR" dirty="0" smtClean="0">
                <a:cs typeface="2  Mitra" pitchFamily="2" charset="-78"/>
              </a:rPr>
              <a:t>" (مشخص شده با علامت +) و دیگری با "</a:t>
            </a:r>
            <a:r>
              <a:rPr lang="en-US" dirty="0" smtClean="0">
                <a:cs typeface="2  Mitra" pitchFamily="2" charset="-78"/>
              </a:rPr>
              <a:t>2</a:t>
            </a:r>
            <a:r>
              <a:rPr lang="fa-IR" dirty="0" smtClean="0">
                <a:cs typeface="2  Mitra" pitchFamily="2" charset="-78"/>
              </a:rPr>
              <a:t>" (مشخص شده با علامت ×) برچسب زده شده است. </a:t>
            </a:r>
            <a:endParaRPr lang="en-US" dirty="0" smtClean="0">
              <a:cs typeface="2  Mitra" pitchFamily="2" charset="-78"/>
            </a:endParaRPr>
          </a:p>
          <a:p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9" name="Content Placeholder 8" descr="khoo.jpg"/>
          <p:cNvPicPr>
            <a:picLocks noChangeAspect="1"/>
          </p:cNvPicPr>
          <p:nvPr/>
        </p:nvPicPr>
        <p:blipFill>
          <a:blip r:embed="rId2"/>
          <a:srcRect l="9430" t="4223" r="7848" b="5854"/>
          <a:stretch>
            <a:fillRect/>
          </a:stretch>
        </p:blipFill>
        <p:spPr>
          <a:xfrm>
            <a:off x="214282" y="2071678"/>
            <a:ext cx="3886200" cy="328614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4" y="2071678"/>
            <a:ext cx="3714776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dirty="0" smtClean="0">
                <a:cs typeface="2  Mitra" pitchFamily="2" charset="-78"/>
              </a:rPr>
              <a:t>6- تست ماشین بردار پشتیبان</a:t>
            </a:r>
          </a:p>
          <a:p>
            <a:pPr algn="just"/>
            <a:r>
              <a:rPr lang="fa-IR" dirty="0" smtClean="0">
                <a:cs typeface="2  Mitra" pitchFamily="2" charset="-78"/>
              </a:rPr>
              <a:t>تست ماشین بردار پشتیبان با دو مجموعه مختلف از بردارهای ویژگی مربوط به دو بافت مختلف از تصویر اصلی راداری</a:t>
            </a:r>
          </a:p>
          <a:p>
            <a:pPr algn="just"/>
            <a:r>
              <a:rPr lang="fa-IR" dirty="0" smtClean="0">
                <a:cs typeface="2  Mitra" pitchFamily="2" charset="-78"/>
              </a:rPr>
              <a:t>دسته اول، بردارهای ویژگی مربوط به بافت شامل نواحی پوشش گیاهی (</a:t>
            </a:r>
            <a:r>
              <a:rPr lang="en-US" dirty="0" smtClean="0">
                <a:cs typeface="2  Mitra" pitchFamily="2" charset="-78"/>
              </a:rPr>
              <a:t>11</a:t>
            </a:r>
            <a:r>
              <a:rPr lang="fa-IR" dirty="0" smtClean="0">
                <a:cs typeface="2  Mitra" pitchFamily="2" charset="-78"/>
              </a:rPr>
              <a:t>)</a:t>
            </a:r>
            <a:endParaRPr lang="en-US" dirty="0" smtClean="0">
              <a:cs typeface="2  Mitra" pitchFamily="2" charset="-78"/>
            </a:endParaRPr>
          </a:p>
          <a:p>
            <a:pPr algn="just"/>
            <a:r>
              <a:rPr lang="fa-IR" dirty="0" smtClean="0">
                <a:cs typeface="2  Mitra" pitchFamily="2" charset="-78"/>
              </a:rPr>
              <a:t>دسته دوم از داده های تست، بردارهای ویژگی مربوط به بافت نواحی شامل آب از تصویر </a:t>
            </a:r>
            <a:r>
              <a:rPr lang="fa-IR" sz="2000" dirty="0" smtClean="0">
                <a:cs typeface="2  Mitra" pitchFamily="2" charset="-78"/>
              </a:rPr>
              <a:t>راداری </a:t>
            </a:r>
            <a:r>
              <a:rPr lang="fa-IR" dirty="0" smtClean="0">
                <a:cs typeface="2  Mitra" pitchFamily="2" charset="-78"/>
              </a:rPr>
              <a:t>(</a:t>
            </a:r>
            <a:r>
              <a:rPr lang="en-US" dirty="0" smtClean="0">
                <a:cs typeface="2  Mitra" pitchFamily="2" charset="-78"/>
              </a:rPr>
              <a:t>22</a:t>
            </a:r>
            <a:r>
              <a:rPr lang="fa-IR" dirty="0" smtClean="0">
                <a:cs typeface="2  Mitra" pitchFamily="2" charset="-78"/>
              </a:rPr>
              <a:t>)</a:t>
            </a:r>
            <a:endParaRPr lang="en-US" dirty="0" smtClean="0">
              <a:cs typeface="2  Mitra" pitchFamily="2" charset="-78"/>
            </a:endParaRPr>
          </a:p>
          <a:p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6" name="Content Placeholder 10" descr="kho.jpg"/>
          <p:cNvPicPr>
            <a:picLocks noChangeAspect="1"/>
          </p:cNvPicPr>
          <p:nvPr/>
        </p:nvPicPr>
        <p:blipFill>
          <a:blip r:embed="rId2"/>
          <a:srcRect l="9430" t="4167" r="7583" b="6250"/>
          <a:stretch>
            <a:fillRect/>
          </a:stretch>
        </p:blipFill>
        <p:spPr>
          <a:xfrm>
            <a:off x="642910" y="2071678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پیاده سازی و نتایج آزمایشات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7" name="Picture 6" descr="1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7554" y="1857364"/>
            <a:ext cx="2714644" cy="1928826"/>
          </a:xfrm>
          <a:prstGeom prst="rect">
            <a:avLst/>
          </a:prstGeom>
        </p:spPr>
      </p:pic>
      <p:pic>
        <p:nvPicPr>
          <p:cNvPr id="9" name="Picture 8" descr="untitled5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034" y="1857364"/>
            <a:ext cx="2643206" cy="1928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136441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357554" y="4071942"/>
            <a:ext cx="2714644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5"/>
          <a:srcRect l="50641" b="68356"/>
          <a:stretch>
            <a:fillRect/>
          </a:stretch>
        </p:blipFill>
        <p:spPr bwMode="auto">
          <a:xfrm>
            <a:off x="500034" y="4071942"/>
            <a:ext cx="2671762" cy="2000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215074" y="2143116"/>
            <a:ext cx="2643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2  Mitra" pitchFamily="2" charset="-78"/>
              </a:rPr>
              <a:t>  بهبود یکنواختی نواحی شامل آب 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cs typeface="2  Mitra" pitchFamily="2" charset="-78"/>
              </a:rPr>
              <a:t>  بخش بندی و تشخیص درست این بافت از بافت های دیگر تصویر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37740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الف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د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14810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ج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57290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ب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857224" y="5072074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785786" y="557214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1142976" y="414338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42942"/>
          </a:xfrm>
        </p:spPr>
        <p:txBody>
          <a:bodyPr/>
          <a:lstStyle/>
          <a:p>
            <a:r>
              <a:rPr lang="fa-IR" dirty="0" smtClean="0"/>
              <a:t>فهرست مطالب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54"/>
            <a:ext cx="8429684" cy="4786346"/>
          </a:xfrm>
        </p:spPr>
        <p:txBody>
          <a:bodyPr>
            <a:noAutofit/>
          </a:bodyPr>
          <a:lstStyle/>
          <a:p>
            <a:r>
              <a:rPr lang="fa-IR" sz="3600" dirty="0" smtClean="0">
                <a:cs typeface="2  Mitra" pitchFamily="2" charset="-78"/>
              </a:rPr>
              <a:t>چکیده</a:t>
            </a:r>
            <a:endParaRPr lang="fa-IR" sz="3600" dirty="0" smtClean="0">
              <a:cs typeface="2  Mitra" pitchFamily="2" charset="-78"/>
            </a:endParaRPr>
          </a:p>
          <a:p>
            <a:r>
              <a:rPr lang="fa-IR" sz="3600" dirty="0" smtClean="0">
                <a:cs typeface="2  Mitra" pitchFamily="2" charset="-78"/>
              </a:rPr>
              <a:t>مفاهیم مرتبط با روش پیشنهادی</a:t>
            </a:r>
            <a:r>
              <a:rPr lang="fa-IR" sz="3600" dirty="0" smtClean="0"/>
              <a:t> </a:t>
            </a:r>
            <a:endParaRPr lang="fa-IR" sz="3600" dirty="0"/>
          </a:p>
          <a:p>
            <a:r>
              <a:rPr lang="fa-IR" sz="3600" dirty="0" smtClean="0">
                <a:cs typeface="2  Mitra" pitchFamily="2" charset="-78"/>
              </a:rPr>
              <a:t>کارهای انجام شده</a:t>
            </a:r>
          </a:p>
          <a:p>
            <a:r>
              <a:rPr lang="fa-IR" sz="3600" dirty="0" smtClean="0">
                <a:cs typeface="2  Mitra" pitchFamily="2" charset="-78"/>
              </a:rPr>
              <a:t>روش پیشنهادی</a:t>
            </a:r>
          </a:p>
          <a:p>
            <a:r>
              <a:rPr lang="fa-IR" sz="3600" dirty="0" smtClean="0">
                <a:cs typeface="2  Mitra" pitchFamily="2" charset="-78"/>
              </a:rPr>
              <a:t>پیاده سازی و نتایج آزمایشات</a:t>
            </a:r>
          </a:p>
          <a:p>
            <a:r>
              <a:rPr lang="fa-IR" sz="3600" dirty="0" smtClean="0">
                <a:cs typeface="2  Mitra" pitchFamily="2" charset="-78"/>
              </a:rPr>
              <a:t>منابع</a:t>
            </a:r>
            <a:endParaRPr lang="en-US" sz="3600" dirty="0" smtClean="0">
              <a:cs typeface="2  Mitra" pitchFamily="2" charset="-78"/>
            </a:endParaRPr>
          </a:p>
          <a:p>
            <a:pPr>
              <a:buNone/>
            </a:pPr>
            <a:endParaRPr lang="en-US" sz="3600" dirty="0" smtClean="0">
              <a:cs typeface="2  Mitra" pitchFamily="2" charset="-78"/>
            </a:endParaRPr>
          </a:p>
          <a:p>
            <a:pPr>
              <a:buNone/>
            </a:pPr>
            <a:endParaRPr lang="en-US" sz="3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2925-2106-48CD-82E7-A7C069ADCADE}" type="datetime13">
              <a:rPr lang="en-US" smtClean="0"/>
              <a:pPr/>
              <a:t>10:45:21 AM</a:t>
            </a:fld>
            <a:endParaRPr lang="fa-I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2  Jadid" pitchFamily="2" charset="-78"/>
              </a:rPr>
              <a:t>پیاده سازی و نتایج آزمایشات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278608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algn="just">
              <a:buNone/>
            </a:pPr>
            <a:endParaRPr lang="fa-IR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6215074" y="2928934"/>
            <a:ext cx="2643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cs typeface="2  Mitra" pitchFamily="2" charset="-78"/>
              </a:rPr>
              <a:t>  انطباق دادن نتایج بخش بندی و تشخیص بدست آمده توسط روش جدید با تصویر نوری این ناحیه</a:t>
            </a:r>
            <a:endParaRPr lang="en-US" sz="2400" dirty="0" smtClean="0">
              <a:cs typeface="2  Mitra" pitchFamily="2" charset="-78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37740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الف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7290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د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14810" y="607220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ج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57290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ب</a:t>
            </a:r>
            <a:endParaRPr lang="en-US" dirty="0"/>
          </a:p>
        </p:txBody>
      </p:sp>
      <p:pic>
        <p:nvPicPr>
          <p:cNvPr id="19" name="Picture 18" descr="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7554" y="1857364"/>
            <a:ext cx="2738438" cy="1981208"/>
          </a:xfrm>
          <a:prstGeom prst="rect">
            <a:avLst/>
          </a:prstGeom>
        </p:spPr>
      </p:pic>
      <p:pic>
        <p:nvPicPr>
          <p:cNvPr id="20" name="Picture 19" descr="jh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2714644" cy="2000264"/>
          </a:xfrm>
          <a:prstGeom prst="rect">
            <a:avLst/>
          </a:prstGeom>
        </p:spPr>
      </p:pic>
      <p:pic>
        <p:nvPicPr>
          <p:cNvPr id="21" name="Picture 20" descr="sa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071942"/>
            <a:ext cx="2732779" cy="2071702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rcRect l="50855" b="68015"/>
          <a:stretch>
            <a:fillRect/>
          </a:stretch>
        </p:blipFill>
        <p:spPr bwMode="auto">
          <a:xfrm>
            <a:off x="500034" y="4071942"/>
            <a:ext cx="2714644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1000100" y="557214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643042" y="5429264"/>
            <a:ext cx="714380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2285984" y="5000636"/>
            <a:ext cx="928694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2  Jadid" pitchFamily="2" charset="-78"/>
              </a:rPr>
              <a:t>مراجع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357718"/>
          </a:xfrm>
        </p:spPr>
        <p:txBody>
          <a:bodyPr>
            <a:normAutofit/>
          </a:bodyPr>
          <a:lstStyle/>
          <a:p>
            <a:pPr marL="457200" indent="-457200" algn="just" rtl="0">
              <a:buFont typeface="+mj-lt"/>
              <a:buAutoNum type="arabicPeriod"/>
            </a:pPr>
            <a:r>
              <a:rPr lang="en-US" sz="2000" dirty="0" err="1" smtClean="0"/>
              <a:t>Akbarizadeh</a:t>
            </a:r>
            <a:r>
              <a:rPr lang="en-US" sz="2000" dirty="0" smtClean="0"/>
              <a:t> G., G. A .</a:t>
            </a:r>
            <a:r>
              <a:rPr lang="en-US" sz="2000" dirty="0" err="1" smtClean="0"/>
              <a:t>Rezai-Rad</a:t>
            </a:r>
            <a:r>
              <a:rPr lang="en-US" sz="2000" dirty="0" smtClean="0"/>
              <a:t>, and S.B .</a:t>
            </a:r>
            <a:r>
              <a:rPr lang="en-US" sz="2000" dirty="0" err="1" smtClean="0"/>
              <a:t>Shokouhi</a:t>
            </a:r>
            <a:r>
              <a:rPr lang="en-US" sz="2000" dirty="0" smtClean="0"/>
              <a:t>, 2010, “A New Region-Based Active Contour Model with </a:t>
            </a:r>
            <a:r>
              <a:rPr lang="en-US" sz="2000" dirty="0" err="1" smtClean="0"/>
              <a:t>Skewness</a:t>
            </a:r>
            <a:r>
              <a:rPr lang="en-US" sz="2000" dirty="0" smtClean="0"/>
              <a:t> Wavelet Energy for Segmentation of SAR Images”, </a:t>
            </a:r>
            <a:r>
              <a:rPr lang="en-US" sz="2000" i="1" dirty="0" smtClean="0"/>
              <a:t>IEICE Transactions on Information and Systems</a:t>
            </a:r>
            <a:r>
              <a:rPr lang="en-US" sz="2000" dirty="0" smtClean="0"/>
              <a:t>, pp. 1592-1599.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000" dirty="0" err="1" smtClean="0"/>
              <a:t>Akbarizadeh</a:t>
            </a:r>
            <a:r>
              <a:rPr lang="en-US" sz="2000" dirty="0" smtClean="0"/>
              <a:t> G., 2012, “A New Kurtosis Wavelet Energy for Segmentation of SAR Images”, </a:t>
            </a:r>
            <a:r>
              <a:rPr lang="en-US" sz="2000" i="1" dirty="0" smtClean="0"/>
              <a:t>2nd National Conference on Soft Computing and Information Technology (NCSCIT)</a:t>
            </a:r>
            <a:r>
              <a:rPr lang="en-US" sz="2000" dirty="0" smtClean="0"/>
              <a:t>, Islamic Azad University of  </a:t>
            </a:r>
            <a:r>
              <a:rPr lang="en-US" sz="2000" dirty="0" err="1" smtClean="0"/>
              <a:t>Mah</a:t>
            </a:r>
            <a:r>
              <a:rPr lang="en-US" sz="2000" dirty="0" smtClean="0"/>
              <a:t> </a:t>
            </a:r>
            <a:r>
              <a:rPr lang="en-US" sz="2000" dirty="0" err="1" smtClean="0"/>
              <a:t>shahr</a:t>
            </a:r>
            <a:r>
              <a:rPr lang="en-US" sz="2000" dirty="0" smtClean="0"/>
              <a:t>, 6 pages.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000" dirty="0" smtClean="0"/>
              <a:t>Zhou G., Y .Cui, Y .Chen, J .Yin, and j .Yang, 2010, “</a:t>
            </a:r>
            <a:r>
              <a:rPr lang="en-US" sz="2000" dirty="0" err="1" smtClean="0"/>
              <a:t>Pol</a:t>
            </a:r>
            <a:r>
              <a:rPr lang="en-US" sz="2000" dirty="0" smtClean="0"/>
              <a:t>-SAR Images Classification Using Texture Features and the Complex </a:t>
            </a:r>
            <a:r>
              <a:rPr lang="en-US" sz="2000" dirty="0" err="1" smtClean="0"/>
              <a:t>Wishart</a:t>
            </a:r>
            <a:r>
              <a:rPr lang="en-US" sz="2000" dirty="0" smtClean="0"/>
              <a:t> Distribution”, </a:t>
            </a:r>
            <a:r>
              <a:rPr lang="en-US" sz="2000" i="1" dirty="0" smtClean="0"/>
              <a:t>IEEE Radar Conference Washington, DC</a:t>
            </a:r>
            <a:r>
              <a:rPr lang="en-US" sz="2000" dirty="0" smtClean="0"/>
              <a:t>, pp: 491-494.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000" dirty="0" err="1" smtClean="0"/>
              <a:t>Ersahin</a:t>
            </a:r>
            <a:r>
              <a:rPr lang="en-US" sz="2000" dirty="0" smtClean="0"/>
              <a:t> K., G .Cumming, and R .</a:t>
            </a:r>
            <a:r>
              <a:rPr lang="en-US" sz="2000" dirty="0" err="1" smtClean="0"/>
              <a:t>Kreidieh</a:t>
            </a:r>
            <a:r>
              <a:rPr lang="en-US" sz="2000" dirty="0" smtClean="0"/>
              <a:t>, 2010, “Segmentation and Classification of </a:t>
            </a:r>
            <a:r>
              <a:rPr lang="en-US" sz="2000" dirty="0" err="1" smtClean="0"/>
              <a:t>Polarimetric</a:t>
            </a:r>
            <a:r>
              <a:rPr lang="en-US" sz="2000" dirty="0" smtClean="0"/>
              <a:t> SAR Data Using Spectral Graph Partitioning”, </a:t>
            </a:r>
            <a:r>
              <a:rPr lang="en-US" sz="2000" i="1" dirty="0" smtClean="0"/>
              <a:t>IEEE Transaction on </a:t>
            </a:r>
            <a:r>
              <a:rPr lang="en-US" sz="2000" i="1" dirty="0" err="1" smtClean="0"/>
              <a:t>Geoscience</a:t>
            </a:r>
            <a:r>
              <a:rPr lang="en-US" sz="2000" i="1" dirty="0" smtClean="0"/>
              <a:t> and Remote Sensing</a:t>
            </a:r>
            <a:r>
              <a:rPr lang="en-US" sz="2000" dirty="0" smtClean="0"/>
              <a:t>, pp: 164-174.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2  Jadid" pitchFamily="2" charset="-78"/>
              </a:rPr>
              <a:t>مراجع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357718"/>
          </a:xfrm>
        </p:spPr>
        <p:txBody>
          <a:bodyPr>
            <a:normAutofit/>
          </a:bodyPr>
          <a:lstStyle/>
          <a:p>
            <a:pPr marL="457200" indent="-457200" algn="just" rtl="0">
              <a:buFont typeface="+mj-lt"/>
              <a:buAutoNum type="arabicPeriod" startAt="5"/>
            </a:pPr>
            <a:r>
              <a:rPr lang="en-US" sz="2000" dirty="0" err="1" smtClean="0"/>
              <a:t>Shuai</a:t>
            </a:r>
            <a:r>
              <a:rPr lang="en-US" sz="2000" dirty="0" smtClean="0"/>
              <a:t> Y., H .Sun, and G . </a:t>
            </a:r>
            <a:r>
              <a:rPr lang="en-US" sz="2000" dirty="0" err="1" smtClean="0"/>
              <a:t>Xu</a:t>
            </a:r>
            <a:r>
              <a:rPr lang="en-US" sz="2000" dirty="0" smtClean="0"/>
              <a:t>, 2008, “SAR Image Segmentation Based on Level Set With Stationary Global Minimum”, </a:t>
            </a:r>
            <a:r>
              <a:rPr lang="en-US" sz="2000" i="1" dirty="0" smtClean="0"/>
              <a:t>IEEE </a:t>
            </a:r>
            <a:r>
              <a:rPr lang="en-US" sz="2000" i="1" dirty="0" err="1" smtClean="0"/>
              <a:t>Transanctions</a:t>
            </a:r>
            <a:r>
              <a:rPr lang="en-US" sz="2000" i="1" dirty="0" smtClean="0"/>
              <a:t> on </a:t>
            </a:r>
            <a:r>
              <a:rPr lang="en-US" sz="2000" i="1" dirty="0" err="1" smtClean="0"/>
              <a:t>Geosciene</a:t>
            </a:r>
            <a:r>
              <a:rPr lang="en-US" sz="2000" i="1" dirty="0" smtClean="0"/>
              <a:t> and Remote Sensing</a:t>
            </a:r>
            <a:r>
              <a:rPr lang="en-US" sz="2000" dirty="0" smtClean="0"/>
              <a:t>,  pp. 644–648.</a:t>
            </a:r>
          </a:p>
          <a:p>
            <a:pPr marL="457200" indent="-457200" algn="just" rtl="0">
              <a:buFont typeface="+mj-lt"/>
              <a:buAutoNum type="arabicPeriod" startAt="5"/>
            </a:pPr>
            <a:r>
              <a:rPr lang="en-US" sz="2000" dirty="0" err="1" smtClean="0"/>
              <a:t>Chesnaud</a:t>
            </a:r>
            <a:r>
              <a:rPr lang="en-US" sz="2000" dirty="0" smtClean="0"/>
              <a:t> C., P .</a:t>
            </a:r>
            <a:r>
              <a:rPr lang="en-US" sz="2000" dirty="0" err="1" smtClean="0"/>
              <a:t>Refregier</a:t>
            </a:r>
            <a:r>
              <a:rPr lang="en-US" sz="2000" dirty="0" smtClean="0"/>
              <a:t>, and V .</a:t>
            </a:r>
            <a:r>
              <a:rPr lang="en-US" sz="2000" dirty="0" err="1" smtClean="0"/>
              <a:t>Boulet</a:t>
            </a:r>
            <a:r>
              <a:rPr lang="en-US" sz="2000" dirty="0" smtClean="0"/>
              <a:t>, 2005, “Statistical Region Snake-Based Segmentation Adapted to Different Physical Noise Models”, </a:t>
            </a:r>
            <a:r>
              <a:rPr lang="en-US" sz="2000" i="1" dirty="0" smtClean="0"/>
              <a:t>IEEE Transactions on Pattern Analysis and Machine Intelligence</a:t>
            </a:r>
            <a:r>
              <a:rPr lang="en-US" sz="2000" dirty="0" smtClean="0"/>
              <a:t>, pp. 793–800.</a:t>
            </a:r>
          </a:p>
          <a:p>
            <a:pPr marL="457200" indent="-457200" algn="just" rtl="0">
              <a:buFont typeface="+mj-lt"/>
              <a:buAutoNum type="arabicPeriod" startAt="5"/>
            </a:pPr>
            <a:r>
              <a:rPr lang="en-US" sz="2000" dirty="0" err="1" smtClean="0"/>
              <a:t>Ayed</a:t>
            </a:r>
            <a:r>
              <a:rPr lang="en-US" sz="2000" dirty="0" smtClean="0"/>
              <a:t> I. B., C .Vazquez, A .</a:t>
            </a:r>
            <a:r>
              <a:rPr lang="en-US" sz="2000" dirty="0" err="1" smtClean="0"/>
              <a:t>Mitiche</a:t>
            </a:r>
            <a:r>
              <a:rPr lang="en-US" sz="2000" dirty="0" smtClean="0"/>
              <a:t> and Z .</a:t>
            </a:r>
            <a:r>
              <a:rPr lang="en-US" sz="2000" dirty="0" err="1" smtClean="0"/>
              <a:t>Belhadj</a:t>
            </a:r>
            <a:r>
              <a:rPr lang="en-US" sz="2000" dirty="0" smtClean="0"/>
              <a:t>, 2004, “SAR Image Segmentation With Active Contours and Level Sets”, </a:t>
            </a:r>
            <a:r>
              <a:rPr lang="en-US" sz="2000" i="1" dirty="0" smtClean="0"/>
              <a:t>IEEE International Conference on Image Processing (ICIP)</a:t>
            </a:r>
            <a:r>
              <a:rPr lang="en-US" sz="2000" dirty="0" smtClean="0"/>
              <a:t>,  pp. 2717–2720.</a:t>
            </a:r>
          </a:p>
          <a:p>
            <a:pPr marL="457200" indent="-457200" algn="just" rtl="0">
              <a:buFont typeface="+mj-lt"/>
              <a:buAutoNum type="arabicPeriod" startAt="5"/>
            </a:pPr>
            <a:r>
              <a:rPr lang="en-US" sz="2000" dirty="0" err="1" smtClean="0"/>
              <a:t>Delyon</a:t>
            </a:r>
            <a:r>
              <a:rPr lang="en-US" sz="2000" dirty="0" smtClean="0"/>
              <a:t> G, and P .</a:t>
            </a:r>
            <a:r>
              <a:rPr lang="en-US" sz="2000" dirty="0" err="1" smtClean="0"/>
              <a:t>Refregier</a:t>
            </a:r>
            <a:r>
              <a:rPr lang="en-US" sz="2000" dirty="0" smtClean="0"/>
              <a:t>, 2006, “SAR Image Segmentation by Stochastic Complexity Minimization With a Nonparametric Noise Model”, </a:t>
            </a:r>
            <a:r>
              <a:rPr lang="en-US" sz="2000" i="1" dirty="0" smtClean="0"/>
              <a:t>IEEE Transactions on </a:t>
            </a:r>
            <a:r>
              <a:rPr lang="en-US" sz="2000" i="1" dirty="0" err="1" smtClean="0"/>
              <a:t>Geoscience</a:t>
            </a:r>
            <a:r>
              <a:rPr lang="en-US" sz="2000" i="1" dirty="0" smtClean="0"/>
              <a:t> and Remote Sensing</a:t>
            </a:r>
            <a:r>
              <a:rPr lang="en-US" sz="2000" dirty="0" smtClean="0"/>
              <a:t>, pp. 1954-1961.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2  Jadid" pitchFamily="2" charset="-78"/>
              </a:rPr>
              <a:t>مراجع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572560" cy="4357718"/>
          </a:xfrm>
        </p:spPr>
        <p:txBody>
          <a:bodyPr>
            <a:normAutofit fontScale="92500" lnSpcReduction="10000"/>
          </a:bodyPr>
          <a:lstStyle/>
          <a:p>
            <a:pPr marL="457200" indent="-457200" algn="just" rtl="0">
              <a:buFont typeface="+mj-lt"/>
              <a:buAutoNum type="arabicPeriod" startAt="9"/>
            </a:pPr>
            <a:r>
              <a:rPr lang="en-US" sz="2000" dirty="0" err="1" smtClean="0"/>
              <a:t>Pouteau</a:t>
            </a:r>
            <a:r>
              <a:rPr lang="en-US" sz="2000" dirty="0" smtClean="0"/>
              <a:t> R., B .Stoll, and S . </a:t>
            </a:r>
            <a:r>
              <a:rPr lang="en-US" sz="2000" dirty="0" err="1" smtClean="0"/>
              <a:t>Chabrier</a:t>
            </a:r>
            <a:r>
              <a:rPr lang="en-US" sz="2000" dirty="0" smtClean="0"/>
              <a:t>, 2010, “Support Vector Machine Fusion of </a:t>
            </a:r>
            <a:r>
              <a:rPr lang="en-US" sz="2000" dirty="0" err="1" smtClean="0"/>
              <a:t>Multisensor</a:t>
            </a:r>
            <a:r>
              <a:rPr lang="en-US" sz="2000" dirty="0" smtClean="0"/>
              <a:t> Imagery in Tropical Ecosystems”, Conference on </a:t>
            </a:r>
            <a:r>
              <a:rPr lang="en-US" sz="2000" i="1" dirty="0" smtClean="0"/>
              <a:t>Image Processing Theory, Tools and Applications</a:t>
            </a:r>
            <a:r>
              <a:rPr lang="en-US" sz="2000" dirty="0" smtClean="0"/>
              <a:t>, pp: 325-329. 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fa-IR" dirty="0" smtClean="0"/>
              <a:t>راعی، رضا و فلاح پور، سعید، 1387، "كاربرد ماشين بردار پشتيبان در پيش بيني درماندگي مالي شركت ها با استفاده از نسبت هاي مالي"، ص 17-34</a:t>
            </a:r>
            <a:endParaRPr lang="en-US" dirty="0" smtClean="0"/>
          </a:p>
          <a:p>
            <a:pPr marL="457200" indent="-457200" algn="just" rtl="0">
              <a:buFont typeface="+mj-lt"/>
              <a:buAutoNum type="arabicPeriod" startAt="9"/>
            </a:pPr>
            <a:r>
              <a:rPr lang="en-US" sz="2000" dirty="0" err="1" smtClean="0"/>
              <a:t>Kashif</a:t>
            </a:r>
            <a:r>
              <a:rPr lang="en-US" sz="2000" dirty="0" smtClean="0"/>
              <a:t> M., and N .</a:t>
            </a:r>
            <a:r>
              <a:rPr lang="en-US" sz="2000" dirty="0" err="1" smtClean="0"/>
              <a:t>Mahmood</a:t>
            </a:r>
            <a:r>
              <a:rPr lang="en-US" sz="2000" dirty="0" smtClean="0"/>
              <a:t>, 2004, “Wavelets and Support Vector Machines for Texture Classification”, </a:t>
            </a:r>
            <a:r>
              <a:rPr lang="en-US" sz="2000" i="1" dirty="0" smtClean="0"/>
              <a:t>IEEE International Conference on Proceedings Of </a:t>
            </a:r>
            <a:r>
              <a:rPr lang="en-US" sz="2000" i="1" dirty="0" err="1" smtClean="0"/>
              <a:t>Inmic</a:t>
            </a:r>
            <a:r>
              <a:rPr lang="en-US" sz="2000" dirty="0" smtClean="0"/>
              <a:t>, pp. 328-333.</a:t>
            </a:r>
          </a:p>
          <a:p>
            <a:pPr marL="457200" indent="-457200" algn="just">
              <a:buFont typeface="+mj-lt"/>
              <a:buAutoNum type="arabicPeriod" startAt="9"/>
            </a:pPr>
            <a:r>
              <a:rPr lang="fa-IR" dirty="0" smtClean="0"/>
              <a:t>معاشری، بی بی مریم، نظام آبادی پور، حسین و سریزدی، سعید، 1389، "تشخیص خرابی بافت به کمک تبدیل پیچک“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  <a:r>
              <a:rPr lang="fa-IR" i="1" dirty="0" smtClean="0"/>
              <a:t>پنجمین کنفرانس ماشین بینایی</a:t>
            </a:r>
            <a:r>
              <a:rPr lang="en-US" i="1" dirty="0" smtClean="0"/>
              <a:t> </a:t>
            </a:r>
            <a:r>
              <a:rPr lang="fa-IR" i="1" dirty="0" smtClean="0"/>
              <a:t>ایران</a:t>
            </a:r>
            <a:r>
              <a:rPr lang="fa-IR" dirty="0" smtClean="0"/>
              <a:t>، ص 236 – 246</a:t>
            </a:r>
            <a:endParaRPr lang="en-US" dirty="0" smtClean="0"/>
          </a:p>
          <a:p>
            <a:pPr marL="457200" indent="-457200" algn="just">
              <a:buFont typeface="+mj-lt"/>
              <a:buAutoNum type="arabicPeriod" startAt="9"/>
            </a:pPr>
            <a:r>
              <a:rPr lang="fa-IR" dirty="0" smtClean="0"/>
              <a:t>نوروز زاده، یاسر و عظیمی فر، زهره، 1385، "حذف نویز در حوزه </a:t>
            </a:r>
            <a:r>
              <a:rPr lang="en-US" dirty="0" smtClean="0"/>
              <a:t>Curvelet</a:t>
            </a:r>
            <a:r>
              <a:rPr lang="fa-IR" dirty="0" smtClean="0"/>
              <a:t> با استفاده از شبکه عصبی“</a:t>
            </a:r>
            <a:r>
              <a:rPr lang="en-US" dirty="0" smtClean="0"/>
              <a:t>.</a:t>
            </a:r>
            <a:r>
              <a:rPr lang="fa-IR" dirty="0" smtClean="0"/>
              <a:t> </a:t>
            </a:r>
            <a:r>
              <a:rPr lang="fa-IR" i="1" dirty="0" smtClean="0"/>
              <a:t>دوازدهمین کنفرانس بین المللی انجمن کامپیوتر</a:t>
            </a:r>
            <a:r>
              <a:rPr lang="en-US" i="1" dirty="0" smtClean="0"/>
              <a:t> </a:t>
            </a:r>
            <a:r>
              <a:rPr lang="fa-IR" i="1" dirty="0" smtClean="0"/>
              <a:t>تهران</a:t>
            </a:r>
            <a:r>
              <a:rPr lang="fa-IR" dirty="0" smtClean="0"/>
              <a:t>، ص 1846- 1851</a:t>
            </a:r>
            <a:endParaRPr lang="en-US" dirty="0" smtClean="0"/>
          </a:p>
          <a:p>
            <a:pPr marL="457200" indent="-457200" algn="just" rtl="0">
              <a:buFont typeface="+mj-lt"/>
              <a:buAutoNum type="arabicPeriod" startAt="9"/>
            </a:pPr>
            <a:r>
              <a:rPr lang="en-US" sz="2000" dirty="0" smtClean="0"/>
              <a:t>Li C., C .Kao, J .Gore, and Z .Ding, 2008, “Minimization of Region Transaction on Image Segmentation”, </a:t>
            </a:r>
            <a:r>
              <a:rPr lang="en-US" sz="2000" i="1" dirty="0" smtClean="0"/>
              <a:t>IEEE Transaction on Image Processing</a:t>
            </a:r>
            <a:r>
              <a:rPr lang="en-US" sz="2000" dirty="0" smtClean="0"/>
              <a:t>, pp. 1940-1949.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9" y="2564904"/>
            <a:ext cx="9144000" cy="1566506"/>
          </a:xfrm>
        </p:spPr>
        <p:txBody>
          <a:bodyPr/>
          <a:lstStyle/>
          <a:p>
            <a:r>
              <a:rPr lang="fa-IR" sz="4800" dirty="0" smtClean="0"/>
              <a:t>با تشکر</a:t>
            </a:r>
            <a:endParaRPr lang="fa-IR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21-E4A4-4853-9957-DB5088979061}" type="datetime13">
              <a:rPr lang="en-US" smtClean="0"/>
              <a:pPr/>
              <a:t>10:45:22 AM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7780601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571504"/>
          </a:xfrm>
        </p:spPr>
        <p:txBody>
          <a:bodyPr/>
          <a:lstStyle/>
          <a:p>
            <a:r>
              <a:rPr lang="fa-IR" sz="3200" b="1" dirty="0" smtClean="0">
                <a:solidFill>
                  <a:schemeClr val="tx1"/>
                </a:solidFill>
                <a:cs typeface="B Titr" pitchFamily="2" charset="-78"/>
              </a:rPr>
              <a:t>رادار روزنه ترکیبی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358246" cy="4500594"/>
          </a:xfrm>
        </p:spPr>
        <p:txBody>
          <a:bodyPr/>
          <a:lstStyle/>
          <a:p>
            <a:pPr defTabSz="879475">
              <a:buNone/>
            </a:pPr>
            <a:endParaRPr lang="fa-IR" dirty="0" smtClean="0">
              <a:cs typeface="2  Mitra" pitchFamily="2" charset="-78"/>
            </a:endParaRPr>
          </a:p>
          <a:p>
            <a:pPr defTabSz="879475">
              <a:buNone/>
            </a:pPr>
            <a:endParaRPr lang="fa-IR" dirty="0" smtClean="0">
              <a:cs typeface="2  Mitra" pitchFamily="2" charset="-78"/>
            </a:endParaRPr>
          </a:p>
          <a:p>
            <a:pPr defTabSz="879475"/>
            <a:r>
              <a:rPr lang="fa-IR" dirty="0" smtClean="0">
                <a:cs typeface="2  Mitra" pitchFamily="2" charset="-78"/>
              </a:rPr>
              <a:t>رادار روزنه ترکیبی چیست؟</a:t>
            </a:r>
          </a:p>
          <a:p>
            <a:pPr defTabSz="879475"/>
            <a:r>
              <a:rPr lang="fa-IR" dirty="0" smtClean="0">
                <a:cs typeface="2  Mitra" pitchFamily="2" charset="-78"/>
              </a:rPr>
              <a:t>کاربرد رادار  روزنه ترکیبی چیست؟</a:t>
            </a:r>
          </a:p>
          <a:p>
            <a:pPr defTabSz="879475"/>
            <a:r>
              <a:rPr lang="fa-IR" dirty="0" smtClean="0">
                <a:cs typeface="2  Mitra" pitchFamily="2" charset="-78"/>
              </a:rPr>
              <a:t>مشکل رادار روزنه ترکیبی چیست؟</a:t>
            </a:r>
          </a:p>
          <a:p>
            <a:pPr defTabSz="879475"/>
            <a:r>
              <a:rPr lang="fa-IR" dirty="0" smtClean="0">
                <a:cs typeface="2  Mitra" pitchFamily="2" charset="-78"/>
              </a:rPr>
              <a:t>راه حل</a:t>
            </a:r>
          </a:p>
          <a:p>
            <a:pPr defTabSz="879475">
              <a:buNone/>
            </a:pP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0588-3F05-42CD-BB6E-7C352A45F906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8" name="Content Placeholder 7" descr="kk.jpg"/>
          <p:cNvPicPr>
            <a:picLocks noChangeAspect="1"/>
          </p:cNvPicPr>
          <p:nvPr/>
        </p:nvPicPr>
        <p:blipFill>
          <a:blip r:embed="rId2"/>
          <a:srcRect r="3647" b="5702"/>
          <a:stretch>
            <a:fillRect/>
          </a:stretch>
        </p:blipFill>
        <p:spPr>
          <a:xfrm>
            <a:off x="464344" y="2286000"/>
            <a:ext cx="3879056" cy="3581399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تبدیل پیچک</a:t>
            </a:r>
            <a:endParaRPr lang="fa-IR" sz="32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3200" dirty="0" smtClean="0"/>
              <a:t>تعریف</a:t>
            </a:r>
          </a:p>
          <a:p>
            <a:pPr algn="just"/>
            <a:r>
              <a:rPr lang="fa-IR" sz="3200" dirty="0" smtClean="0"/>
              <a:t>تجزیه تبدیل پیچک زنجیره ای از گامهای زیر است:</a:t>
            </a:r>
            <a:endParaRPr lang="en-US" sz="3200" dirty="0" smtClean="0"/>
          </a:p>
          <a:p>
            <a:pPr lvl="1" algn="just"/>
            <a:r>
              <a:rPr lang="fa-IR" sz="3200" dirty="0" smtClean="0"/>
              <a:t>تجزیه تصویر به زیرباندها</a:t>
            </a:r>
            <a:endParaRPr lang="en-US" sz="3200" dirty="0" smtClean="0"/>
          </a:p>
          <a:p>
            <a:pPr lvl="1" algn="just"/>
            <a:r>
              <a:rPr lang="fa-IR" sz="3200" dirty="0" smtClean="0"/>
              <a:t>افراز نرم</a:t>
            </a:r>
            <a:endParaRPr lang="en-US" sz="3200" dirty="0" smtClean="0"/>
          </a:p>
          <a:p>
            <a:pPr lvl="1" algn="just"/>
            <a:r>
              <a:rPr lang="fa-IR" sz="3200" dirty="0" smtClean="0"/>
              <a:t>نرمال سازی</a:t>
            </a:r>
            <a:endParaRPr lang="en-US" sz="3200" dirty="0" smtClean="0"/>
          </a:p>
          <a:p>
            <a:pPr lvl="1" algn="just"/>
            <a:r>
              <a:rPr lang="fa-IR" sz="3200" dirty="0" smtClean="0"/>
              <a:t>تحلیل شیارک</a:t>
            </a:r>
            <a:endParaRPr lang="en-US" sz="3200" dirty="0" smtClean="0"/>
          </a:p>
          <a:p>
            <a:pPr>
              <a:buNone/>
            </a:pPr>
            <a:endParaRPr lang="fa-IR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تبدیل پیچک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fa-IR" dirty="0" smtClean="0"/>
              <a:t>ساختار کلی تبدیل پیچک</a:t>
            </a:r>
          </a:p>
          <a:p>
            <a:pPr algn="just">
              <a:buNone/>
            </a:pPr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pic>
        <p:nvPicPr>
          <p:cNvPr id="5" name="Picture 4" descr="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009796"/>
            <a:ext cx="4429156" cy="441960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ماشین بردار پشتیبان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fa-IR" sz="2800" dirty="0" smtClean="0">
                <a:cs typeface="2  Mitra" pitchFamily="2" charset="-78"/>
              </a:rPr>
              <a:t>تعریف</a:t>
            </a:r>
          </a:p>
          <a:p>
            <a:pPr algn="just">
              <a:lnSpc>
                <a:spcPct val="200000"/>
              </a:lnSpc>
            </a:pPr>
            <a:r>
              <a:rPr lang="fa-IR" sz="2800" dirty="0" smtClean="0">
                <a:cs typeface="2  Mitra" pitchFamily="2" charset="-78"/>
              </a:rPr>
              <a:t>کاربرد در روش</a:t>
            </a:r>
            <a:endParaRPr lang="en-US" sz="2800" dirty="0" smtClean="0">
              <a:cs typeface="2  Mitra" pitchFamily="2" charset="-78"/>
            </a:endParaRPr>
          </a:p>
          <a:p>
            <a:pPr algn="just">
              <a:buNone/>
            </a:pPr>
            <a:endParaRPr lang="fa-IR" dirty="0" smtClean="0"/>
          </a:p>
          <a:p>
            <a:pPr algn="just">
              <a:buNone/>
            </a:pPr>
            <a:endParaRPr lang="fa-I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ماشین بردار پشتیبان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1928826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2  Mitra" pitchFamily="2" charset="-78"/>
              </a:rPr>
              <a:t>اگر نقاط آموزشي را به صورت </a:t>
            </a:r>
            <a:r>
              <a:rPr lang="en-US" dirty="0" smtClean="0">
                <a:cs typeface="2  Mitra" pitchFamily="2" charset="-78"/>
              </a:rPr>
              <a:t>]</a:t>
            </a:r>
            <a:r>
              <a:rPr lang="fa-IR" dirty="0" smtClean="0">
                <a:cs typeface="2  Mitra" pitchFamily="2" charset="-78"/>
              </a:rPr>
              <a:t> </a:t>
            </a:r>
            <a:r>
              <a:rPr lang="en-US" dirty="0" err="1" smtClean="0">
                <a:cs typeface="2  Mitra" pitchFamily="2" charset="-78"/>
              </a:rPr>
              <a:t>y</a:t>
            </a:r>
            <a:r>
              <a:rPr lang="en-US" sz="1400" dirty="0" err="1" smtClean="0">
                <a:cs typeface="2  Mitra" pitchFamily="2" charset="-78"/>
              </a:rPr>
              <a:t>i</a:t>
            </a:r>
            <a:r>
              <a:rPr lang="fa-IR" dirty="0" smtClean="0">
                <a:cs typeface="2  Mitra" pitchFamily="2" charset="-78"/>
              </a:rPr>
              <a:t> </a:t>
            </a:r>
            <a:r>
              <a:rPr lang="en-US" dirty="0" smtClean="0">
                <a:cs typeface="2  Mitra" pitchFamily="2" charset="-78"/>
              </a:rPr>
              <a:t>,</a:t>
            </a:r>
            <a:r>
              <a:rPr lang="fa-IR" dirty="0" smtClean="0">
                <a:cs typeface="2  Mitra" pitchFamily="2" charset="-78"/>
              </a:rPr>
              <a:t> </a:t>
            </a:r>
            <a:r>
              <a:rPr lang="en-US" dirty="0" smtClean="0">
                <a:cs typeface="2  Mitra" pitchFamily="2" charset="-78"/>
              </a:rPr>
              <a:t>x</a:t>
            </a:r>
            <a:r>
              <a:rPr lang="en-US" sz="1400" dirty="0" smtClean="0">
                <a:cs typeface="2  Mitra" pitchFamily="2" charset="-78"/>
              </a:rPr>
              <a:t>i</a:t>
            </a:r>
            <a:r>
              <a:rPr lang="fa-IR" dirty="0" smtClean="0">
                <a:cs typeface="2  Mitra" pitchFamily="2" charset="-78"/>
              </a:rPr>
              <a:t> </a:t>
            </a:r>
            <a:r>
              <a:rPr lang="en-US" dirty="0" smtClean="0">
                <a:cs typeface="2  Mitra" pitchFamily="2" charset="-78"/>
              </a:rPr>
              <a:t>[</a:t>
            </a:r>
            <a:r>
              <a:rPr lang="fa-IR" dirty="0" smtClean="0">
                <a:cs typeface="2  Mitra" pitchFamily="2" charset="-78"/>
              </a:rPr>
              <a:t>، بردار ورودي را </a:t>
            </a:r>
            <a:r>
              <a:rPr lang="en-US" dirty="0" smtClean="0">
                <a:cs typeface="2  Mitra" pitchFamily="2" charset="-78"/>
              </a:rPr>
              <a:t>x</a:t>
            </a:r>
            <a:r>
              <a:rPr lang="en-US" sz="1400" dirty="0" smtClean="0">
                <a:cs typeface="2  Mitra" pitchFamily="2" charset="-78"/>
              </a:rPr>
              <a:t>i</a:t>
            </a:r>
            <a:r>
              <a:rPr lang="fa-IR" dirty="0" smtClean="0">
                <a:cs typeface="2  Mitra" pitchFamily="2" charset="-78"/>
              </a:rPr>
              <a:t> و ارزش طبقه را </a:t>
            </a:r>
            <a:r>
              <a:rPr lang="en-US" dirty="0" err="1" smtClean="0">
                <a:cs typeface="2  Mitra" pitchFamily="2" charset="-78"/>
              </a:rPr>
              <a:t>y</a:t>
            </a:r>
            <a:r>
              <a:rPr lang="en-US" sz="1400" dirty="0" err="1" smtClean="0">
                <a:cs typeface="2  Mitra" pitchFamily="2" charset="-78"/>
              </a:rPr>
              <a:t>i</a:t>
            </a:r>
            <a:r>
              <a:rPr lang="en-US" dirty="0" smtClean="0">
                <a:cs typeface="2  Mitra" pitchFamily="2" charset="-78"/>
              </a:rPr>
              <a:t>€{-1,1}</a:t>
            </a:r>
            <a:r>
              <a:rPr lang="ar-SA" dirty="0" smtClean="0">
                <a:cs typeface="2  Mitra" pitchFamily="2" charset="-78"/>
              </a:rPr>
              <a:t>، </a:t>
            </a:r>
            <a:r>
              <a:rPr lang="fa-IR" dirty="0" smtClean="0">
                <a:cs typeface="2  Mitra" pitchFamily="2" charset="-78"/>
              </a:rPr>
              <a:t>تعريف كنيم، آنگاه</a:t>
            </a:r>
            <a:endParaRPr lang="en-US" dirty="0" smtClean="0">
              <a:cs typeface="2  Mitra" pitchFamily="2" charset="-78"/>
            </a:endParaRPr>
          </a:p>
          <a:p>
            <a:pPr algn="just">
              <a:buNone/>
            </a:pPr>
            <a:r>
              <a:rPr lang="fa-IR" sz="2800" dirty="0" smtClean="0">
                <a:cs typeface="2  Mitra" pitchFamily="2" charset="-78"/>
              </a:rPr>
              <a:t>(1)</a:t>
            </a:r>
            <a:endParaRPr lang="en-US" sz="2800" dirty="0" smtClean="0">
              <a:cs typeface="2  Mitr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000364" y="2714620"/>
          <a:ext cx="3286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930320" imgH="457200" progId="Equation.3">
                  <p:embed/>
                </p:oleObj>
              </mc:Choice>
              <mc:Fallback>
                <p:oleObj name="Equation" r:id="rId3" imgW="193032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2714620"/>
                        <a:ext cx="32861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57950" y="442913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latin typeface="Times New Roman" pitchFamily="18" charset="0"/>
                <a:cs typeface="2  Mitra" pitchFamily="2" charset="-78"/>
              </a:rPr>
              <a:t>    بردارهای پشتیبان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latin typeface="Times New Roman" pitchFamily="18" charset="0"/>
                <a:cs typeface="2  Mitra" pitchFamily="2" charset="-78"/>
              </a:rPr>
              <a:t>    فراصفحه های مختلف</a:t>
            </a:r>
          </a:p>
          <a:p>
            <a:pPr algn="just">
              <a:buFont typeface="Arial" pitchFamily="34" charset="0"/>
              <a:buChar char="•"/>
            </a:pPr>
            <a:r>
              <a:rPr lang="fa-IR" sz="2400" dirty="0" smtClean="0">
                <a:latin typeface="Times New Roman" pitchFamily="18" charset="0"/>
                <a:cs typeface="2  Mitra" pitchFamily="2" charset="-78"/>
              </a:rPr>
              <a:t>    فراصفحه بهینه</a:t>
            </a:r>
          </a:p>
          <a:p>
            <a:endParaRPr lang="en-US" dirty="0"/>
          </a:p>
        </p:txBody>
      </p:sp>
      <p:pic>
        <p:nvPicPr>
          <p:cNvPr id="17" name="Picture 16" descr="m.jpg"/>
          <p:cNvPicPr>
            <a:picLocks noChangeAspect="1"/>
          </p:cNvPicPr>
          <p:nvPr/>
        </p:nvPicPr>
        <p:blipFill>
          <a:blip r:embed="rId5"/>
          <a:srcRect l="5630" t="11983" r="4622"/>
          <a:stretch>
            <a:fillRect/>
          </a:stretch>
        </p:blipFill>
        <p:spPr>
          <a:xfrm>
            <a:off x="571472" y="3929066"/>
            <a:ext cx="4929222" cy="242889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دیگر کارهای انجام شده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 dirty="0" smtClean="0"/>
              <a:t>تحقيقات در زمينه تشخيص اهداف در تصاوير </a:t>
            </a:r>
            <a:r>
              <a:rPr lang="en-US" dirty="0" smtClean="0"/>
              <a:t>SAR</a:t>
            </a:r>
            <a:r>
              <a:rPr lang="fa-IR" dirty="0" smtClean="0"/>
              <a:t> ابتدا توسط </a:t>
            </a:r>
            <a:r>
              <a:rPr lang="en-US" dirty="0" smtClean="0"/>
              <a:t>J. Liu</a:t>
            </a:r>
            <a:r>
              <a:rPr lang="fa-IR" dirty="0" smtClean="0"/>
              <a:t> و همكارش در سال 1995 آغاز شد؛ بعداً اين تحقیقات توسط </a:t>
            </a:r>
            <a:r>
              <a:rPr lang="en-US" dirty="0" smtClean="0"/>
              <a:t>Y. Lin</a:t>
            </a:r>
            <a:r>
              <a:rPr lang="fa-IR" dirty="0" smtClean="0"/>
              <a:t> و همكارش در سال 2003 تكميل شد.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fa-IR" dirty="0" smtClean="0"/>
              <a:t>در سال 2001، </a:t>
            </a:r>
            <a:r>
              <a:rPr lang="en-US" dirty="0" smtClean="0"/>
              <a:t>R. Paget</a:t>
            </a:r>
            <a:r>
              <a:rPr lang="fa-IR" dirty="0" smtClean="0"/>
              <a:t> و همكارانش، تشخيص خودکار هدف در تصاوير </a:t>
            </a:r>
            <a:r>
              <a:rPr lang="en-US" dirty="0" smtClean="0"/>
              <a:t>SAR</a:t>
            </a:r>
            <a:r>
              <a:rPr lang="fa-IR" dirty="0" smtClean="0"/>
              <a:t> را با استفاده از تکنيک تحليل بافت ارائه کردند. </a:t>
            </a:r>
          </a:p>
          <a:p>
            <a:pPr algn="just"/>
            <a:endParaRPr lang="en-US" dirty="0" smtClean="0"/>
          </a:p>
          <a:p>
            <a:pPr algn="just"/>
            <a:r>
              <a:rPr lang="fa-IR" dirty="0" smtClean="0"/>
              <a:t>در سال 2003 و سپس در سال 2005 دكتر </a:t>
            </a:r>
            <a:r>
              <a:rPr lang="en-US" dirty="0" err="1" smtClean="0"/>
              <a:t>Bhanu</a:t>
            </a:r>
            <a:r>
              <a:rPr lang="fa-IR" dirty="0" smtClean="0"/>
              <a:t> استاد دانشگاه كاليفورنيا به همراه همكارش، يك سيستم مبتني بر الگوريتم ژنتيك، جهت توليد ويژگيهاي تركيبي براي تشخيص خودروها در تصاوير </a:t>
            </a:r>
            <a:r>
              <a:rPr lang="en-US" dirty="0" smtClean="0"/>
              <a:t>SAR</a:t>
            </a:r>
            <a:r>
              <a:rPr lang="fa-IR" dirty="0" smtClean="0"/>
              <a:t> ارائه كردند.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fa-IR" dirty="0" smtClean="0"/>
              <a:t>مدلهای بخش بندی جدید</a:t>
            </a:r>
          </a:p>
          <a:p>
            <a:pPr marL="457200" indent="-457200" algn="r">
              <a:buNone/>
            </a:pPr>
            <a:endParaRPr lang="fa-IR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FF21-E4A4-4853-9957-DB5088979061}" type="datetime13">
              <a:rPr lang="en-US" smtClean="0"/>
              <a:pPr/>
              <a:t>10:45:22 AM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452656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2  Jadid" pitchFamily="2" charset="-78"/>
              </a:rPr>
              <a:t>تشریح روش تشخیص بافت در تصاویر راداری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8BE2-B537-4B9D-9930-770DE588E9ED}" type="datetime13">
              <a:rPr lang="en-US" smtClean="0"/>
              <a:pPr/>
              <a:t>10:45:22 AM</a:t>
            </a:fld>
            <a:endParaRPr lang="fa-IR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 l="39588" t="21887" r="41481" b="7983"/>
          <a:stretch>
            <a:fillRect/>
          </a:stretch>
        </p:blipFill>
        <p:spPr bwMode="auto">
          <a:xfrm>
            <a:off x="2143108" y="2000240"/>
            <a:ext cx="3886200" cy="459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Rectangle 35"/>
          <p:cNvSpPr/>
          <p:nvPr/>
        </p:nvSpPr>
        <p:spPr>
          <a:xfrm>
            <a:off x="6176812" y="3681715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cs typeface="2  Mitra" pitchFamily="2" charset="-78"/>
              </a:rPr>
              <a:t>بلوک دیاگرام روش پیشنهادی </a:t>
            </a:r>
            <a:endParaRPr lang="en-US" sz="2400" dirty="0">
              <a:cs typeface="2  Mitra" pitchFamily="2" charset="-7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1244</Words>
  <Application>Microsoft Office PowerPoint</Application>
  <PresentationFormat>On-screen Show (4:3)</PresentationFormat>
  <Paragraphs>211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Equation</vt:lpstr>
      <vt:lpstr>بسمه تعالی  تشخیص بافت در تصاوير راداری با استفاده از تبدیل پیچک و ماشین بردار پشتیبان </vt:lpstr>
      <vt:lpstr>فهرست مطالب</vt:lpstr>
      <vt:lpstr>رادار روزنه ترکیبی</vt:lpstr>
      <vt:lpstr>تبدیل پیچک</vt:lpstr>
      <vt:lpstr>تبدیل پیچک</vt:lpstr>
      <vt:lpstr>ماشین بردار پشتیبان</vt:lpstr>
      <vt:lpstr>ماشین بردار پشتیبان</vt:lpstr>
      <vt:lpstr>دیگر کارهای انجام شده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تشریح روش تشخیص بافت در تصاویر راداری</vt:lpstr>
      <vt:lpstr>پیاده سازی و نتایج آزمایشات</vt:lpstr>
      <vt:lpstr>پیاده سازی و نتایج آزمایشات</vt:lpstr>
      <vt:lpstr>مراجع</vt:lpstr>
      <vt:lpstr>مراجع</vt:lpstr>
      <vt:lpstr>مراجع</vt:lpstr>
      <vt:lpstr>با تشکر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</dc:creator>
  <cp:lastModifiedBy>Novin Pendar</cp:lastModifiedBy>
  <cp:revision>98</cp:revision>
  <dcterms:created xsi:type="dcterms:W3CDTF">2012-09-04T03:15:58Z</dcterms:created>
  <dcterms:modified xsi:type="dcterms:W3CDTF">2015-05-28T08:25:13Z</dcterms:modified>
</cp:coreProperties>
</file>