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22" r:id="rId2"/>
  </p:sldMasterIdLst>
  <p:sldIdLst>
    <p:sldId id="256" r:id="rId3"/>
    <p:sldId id="257" r:id="rId4"/>
    <p:sldId id="260" r:id="rId5"/>
    <p:sldId id="262" r:id="rId6"/>
    <p:sldId id="264" r:id="rId7"/>
    <p:sldId id="266" r:id="rId8"/>
    <p:sldId id="267" r:id="rId9"/>
    <p:sldId id="268" r:id="rId10"/>
    <p:sldId id="269" r:id="rId11"/>
    <p:sldId id="280" r:id="rId12"/>
    <p:sldId id="290" r:id="rId13"/>
    <p:sldId id="291" r:id="rId14"/>
    <p:sldId id="281" r:id="rId15"/>
    <p:sldId id="282" r:id="rId16"/>
    <p:sldId id="265" r:id="rId17"/>
    <p:sldId id="277" r:id="rId18"/>
    <p:sldId id="286" r:id="rId19"/>
    <p:sldId id="261" r:id="rId20"/>
    <p:sldId id="287" r:id="rId21"/>
    <p:sldId id="270" r:id="rId22"/>
    <p:sldId id="288" r:id="rId23"/>
    <p:sldId id="258" r:id="rId24"/>
    <p:sldId id="289" r:id="rId25"/>
    <p:sldId id="271" r:id="rId26"/>
    <p:sldId id="285" r:id="rId27"/>
    <p:sldId id="283" r:id="rId28"/>
    <p:sldId id="284" r:id="rId29"/>
    <p:sldId id="275" r:id="rId30"/>
    <p:sldId id="278" r:id="rId31"/>
  </p:sldIdLst>
  <p:sldSz cx="9144000" cy="5143500" type="screen16x9"/>
  <p:notesSz cx="6858000" cy="9144000"/>
  <p:custDataLst>
    <p:tags r:id="rId32"/>
  </p:custData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124" autoAdjust="0"/>
    <p:restoredTop sz="91470" autoAdjust="0"/>
  </p:normalViewPr>
  <p:slideViewPr>
    <p:cSldViewPr>
      <p:cViewPr varScale="1">
        <p:scale>
          <a:sx n="89" d="100"/>
          <a:sy n="89" d="100"/>
        </p:scale>
        <p:origin x="204"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tr-TR" smtClean="0"/>
              <a:t>Asıl alt başlık stilini düzenlemek için tıklatın</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727537E-D4BB-4EE6-9B9A-5C74CAE83DA0}"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976802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7AB543-FDEC-4C1A-AAAD-9545C7FA198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69251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0D38704-4820-4DDB-AB80-78E259B93FEC}"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36700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216" y="1085850"/>
            <a:ext cx="6619244" cy="2497186"/>
          </a:xfrm>
        </p:spPr>
        <p:txBody>
          <a:bodyPr anchor="b"/>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66216" y="3583035"/>
            <a:ext cx="6619244" cy="646065"/>
          </a:xfrm>
        </p:spPr>
        <p:txBody>
          <a:bodyPr anchor="t"/>
          <a:lstStyle>
            <a:lvl1pPr marL="0" indent="0" algn="l">
              <a:buNone/>
              <a:defRPr cap="all">
                <a:solidFill>
                  <a:schemeClr val="bg2">
                    <a:lumMod val="40000"/>
                    <a:lumOff val="6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625994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08632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217" y="2146300"/>
            <a:ext cx="6619243" cy="143673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all">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52128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7485" y="1545432"/>
            <a:ext cx="3297254" cy="3146822"/>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240870" y="1542069"/>
            <a:ext cx="3297256" cy="315018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550882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27485"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7485"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240872" y="1428750"/>
            <a:ext cx="329725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240872" y="1885950"/>
            <a:ext cx="3297254" cy="280630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8" name="Footer Placeholder 7"/>
          <p:cNvSpPr>
            <a:spLocks noGrp="1"/>
          </p:cNvSpPr>
          <p:nvPr>
            <p:ph type="ftr" sz="quarter" idx="11"/>
          </p:nvPr>
        </p:nvSpPr>
        <p:spPr/>
        <p:txBody>
          <a:bodyPr/>
          <a:lstStyle/>
          <a:p>
            <a:endParaRPr lang="ko-KR" altLang="en-US"/>
          </a:p>
        </p:txBody>
      </p:sp>
      <p:sp>
        <p:nvSpPr>
          <p:cNvPr id="9" name="Slide Number Placeholder 8"/>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5586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3"/>
          <p:cNvSpPr>
            <a:spLocks noGrp="1"/>
          </p:cNvSpPr>
          <p:nvPr>
            <p:ph type="ftr" sz="quarter" idx="11"/>
          </p:nvPr>
        </p:nvSpPr>
        <p:spPr/>
        <p:txBody>
          <a:bodyPr/>
          <a:lstStyle/>
          <a:p>
            <a:endParaRPr lang="ko-KR" altLang="en-US"/>
          </a:p>
        </p:txBody>
      </p:sp>
      <p:sp>
        <p:nvSpPr>
          <p:cNvPr id="6" name="Slide Number Placeholder 4"/>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525630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2"/>
          <p:cNvSpPr>
            <a:spLocks noGrp="1"/>
          </p:cNvSpPr>
          <p:nvPr>
            <p:ph type="ftr" sz="quarter" idx="11"/>
          </p:nvPr>
        </p:nvSpPr>
        <p:spPr/>
        <p:txBody>
          <a:bodyPr/>
          <a:lstStyle/>
          <a:p>
            <a:endParaRPr lang="ko-KR" altLang="en-US"/>
          </a:p>
        </p:txBody>
      </p:sp>
      <p:sp>
        <p:nvSpPr>
          <p:cNvPr id="6" name="Slide Number Placeholder 3"/>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1920640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5" y="1085850"/>
            <a:ext cx="2550798" cy="1085850"/>
          </a:xfrm>
        </p:spPr>
        <p:txBody>
          <a:bodyPr anchor="b"/>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588462" y="1085850"/>
            <a:ext cx="3896998" cy="3429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66215" y="2346961"/>
            <a:ext cx="2550797" cy="2171699"/>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7" name="Date Placeholder 4"/>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5"/>
          <p:cNvSpPr>
            <a:spLocks noGrp="1"/>
          </p:cNvSpPr>
          <p:nvPr>
            <p:ph type="ftr" sz="quarter" idx="11"/>
          </p:nvPr>
        </p:nvSpPr>
        <p:spPr/>
        <p:txBody>
          <a:bodyPr/>
          <a:lstStyle/>
          <a:p>
            <a:endParaRPr lang="ko-KR" altLang="en-US"/>
          </a:p>
        </p:txBody>
      </p:sp>
      <p:sp>
        <p:nvSpPr>
          <p:cNvPr id="6"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214011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07185AC-6E82-41DE-B2D5-866DA336F5A1}"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614933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430" y="1390644"/>
            <a:ext cx="3819680" cy="1181106"/>
          </a:xfrm>
        </p:spPr>
        <p:txBody>
          <a:bodyPr anchor="b">
            <a:normAutofit/>
          </a:bodyPr>
          <a:lstStyle>
            <a:lvl1pPr algn="l">
              <a:defRPr sz="27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212160" y="857250"/>
            <a:ext cx="2400300"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6" y="2743200"/>
            <a:ext cx="3813734" cy="1028700"/>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2050774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7" y="3600440"/>
            <a:ext cx="6619243" cy="425054"/>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866216" y="514350"/>
            <a:ext cx="6619244" cy="27305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866217" y="4025494"/>
            <a:ext cx="6619242" cy="37028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6" name="Footer Placeholder 5"/>
          <p:cNvSpPr>
            <a:spLocks noGrp="1"/>
          </p:cNvSpPr>
          <p:nvPr>
            <p:ph type="ftr" sz="quarter" idx="11"/>
          </p:nvPr>
        </p:nvSpPr>
        <p:spPr/>
        <p:txBody>
          <a:bodyPr/>
          <a:lstStyle/>
          <a:p>
            <a:endParaRPr lang="ko-KR" altLang="en-US"/>
          </a:p>
        </p:txBody>
      </p:sp>
      <p:sp>
        <p:nvSpPr>
          <p:cNvPr id="7" name="Slide Number Placeholder 6"/>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505267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216" y="1085850"/>
            <a:ext cx="6619244" cy="1485900"/>
          </a:xfrm>
        </p:spPr>
        <p:txBody>
          <a:bodyPr/>
          <a:lstStyle>
            <a:lvl1pPr>
              <a:defRPr sz="3600"/>
            </a:lvl1pPr>
          </a:lstStyle>
          <a:p>
            <a:r>
              <a:rPr lang="en-US" smtClean="0"/>
              <a:t>Click to edit Master title style</a:t>
            </a:r>
            <a:endParaRPr lang="en-US" dirty="0"/>
          </a:p>
        </p:txBody>
      </p:sp>
      <p:sp>
        <p:nvSpPr>
          <p:cNvPr id="8" name="Text Placeholder 3"/>
          <p:cNvSpPr>
            <a:spLocks noGrp="1"/>
          </p:cNvSpPr>
          <p:nvPr>
            <p:ph type="body" sz="half" idx="2"/>
          </p:nvPr>
        </p:nvSpPr>
        <p:spPr>
          <a:xfrm>
            <a:off x="866216" y="2743200"/>
            <a:ext cx="6619244" cy="177165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859692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101" y="1085850"/>
            <a:ext cx="5999486" cy="1742531"/>
          </a:xfrm>
        </p:spPr>
        <p:txBody>
          <a:bodyPr/>
          <a:lstStyle>
            <a:lvl1pPr>
              <a:defRPr sz="36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447800" y="2828380"/>
            <a:ext cx="5459737" cy="256631"/>
          </a:xfrm>
        </p:spPr>
        <p:txBody>
          <a:bodyPr vert="horz" lIns="91440" tIns="45720" rIns="91440" bIns="45720" rtlCol="0" anchor="t">
            <a:normAutofit/>
          </a:bodyPr>
          <a:lstStyle>
            <a:lvl1pPr marL="0" indent="0">
              <a:buNone/>
              <a:defRPr lang="en-US" sz="1050" b="0" i="0" kern="1200" cap="small" dirty="0">
                <a:solidFill>
                  <a:schemeClr val="bg2">
                    <a:lumMod val="40000"/>
                    <a:lumOff val="60000"/>
                  </a:schemeClr>
                </a:solidFill>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lvl="0" indent="0">
              <a:buNone/>
            </a:pPr>
            <a:r>
              <a:rPr lang="en-US" smtClean="0"/>
              <a:t>Edit Master text styles</a:t>
            </a:r>
          </a:p>
        </p:txBody>
      </p:sp>
      <p:sp>
        <p:nvSpPr>
          <p:cNvPr id="10" name="Text Placeholder 3"/>
          <p:cNvSpPr>
            <a:spLocks noGrp="1"/>
          </p:cNvSpPr>
          <p:nvPr>
            <p:ph type="body" sz="half" idx="2"/>
          </p:nvPr>
        </p:nvSpPr>
        <p:spPr>
          <a:xfrm>
            <a:off x="866216" y="3262993"/>
            <a:ext cx="6619244" cy="1257300"/>
          </a:xfrm>
        </p:spPr>
        <p:txBody>
          <a:bodyPr anchor="ct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
        <p:nvSpPr>
          <p:cNvPr id="12" name="TextBox 11"/>
          <p:cNvSpPr txBox="1"/>
          <p:nvPr/>
        </p:nvSpPr>
        <p:spPr>
          <a:xfrm>
            <a:off x="673721" y="728440"/>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
        <p:nvSpPr>
          <p:cNvPr id="15" name="TextBox 14"/>
          <p:cNvSpPr txBox="1"/>
          <p:nvPr/>
        </p:nvSpPr>
        <p:spPr>
          <a:xfrm>
            <a:off x="6997868" y="1960341"/>
            <a:ext cx="601434" cy="1500411"/>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9150" dirty="0"/>
              <a:t>”</a:t>
            </a:r>
          </a:p>
        </p:txBody>
      </p:sp>
    </p:spTree>
    <p:extLst>
      <p:ext uri="{BB962C8B-B14F-4D97-AF65-F5344CB8AC3E}">
        <p14:creationId xmlns:p14="http://schemas.microsoft.com/office/powerpoint/2010/main" val="36269575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216" y="2343151"/>
            <a:ext cx="6619245" cy="1239885"/>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866216" y="3583036"/>
            <a:ext cx="6619244" cy="645300"/>
          </a:xfrm>
        </p:spPr>
        <p:txBody>
          <a:bodyPr anchor="t"/>
          <a:lstStyle>
            <a:lvl1pPr marL="0" indent="0" algn="l">
              <a:buNone/>
              <a:defRPr sz="1500" cap="none">
                <a:solidFill>
                  <a:schemeClr val="bg2">
                    <a:lumMod val="40000"/>
                    <a:lumOff val="6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018824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74710" y="1485900"/>
            <a:ext cx="2210150"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6" name="Text Placeholder 3"/>
          <p:cNvSpPr>
            <a:spLocks noGrp="1"/>
          </p:cNvSpPr>
          <p:nvPr>
            <p:ph type="body" sz="half" idx="15"/>
          </p:nvPr>
        </p:nvSpPr>
        <p:spPr>
          <a:xfrm>
            <a:off x="489347" y="2000250"/>
            <a:ext cx="2195513"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2745" y="1485900"/>
            <a:ext cx="2202181"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19" name="Text Placeholder 3"/>
          <p:cNvSpPr>
            <a:spLocks noGrp="1"/>
          </p:cNvSpPr>
          <p:nvPr>
            <p:ph type="body" sz="half" idx="16"/>
          </p:nvPr>
        </p:nvSpPr>
        <p:spPr>
          <a:xfrm>
            <a:off x="2904829" y="2000250"/>
            <a:ext cx="2210096"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1485900"/>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0" name="Text Placeholder 3"/>
          <p:cNvSpPr>
            <a:spLocks noGrp="1"/>
          </p:cNvSpPr>
          <p:nvPr>
            <p:ph type="body" sz="half" idx="17"/>
          </p:nvPr>
        </p:nvSpPr>
        <p:spPr>
          <a:xfrm>
            <a:off x="5343525" y="2000250"/>
            <a:ext cx="2199085" cy="2692004"/>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7" name="Straight Connector 16"/>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4"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4023418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150"/>
            </a:lvl1pPr>
          </a:lstStyle>
          <a:p>
            <a:r>
              <a:rPr lang="en-US" smtClean="0"/>
              <a:t>Click to edit Master title style</a:t>
            </a:r>
            <a:endParaRPr lang="en-US" dirty="0"/>
          </a:p>
        </p:txBody>
      </p:sp>
      <p:sp>
        <p:nvSpPr>
          <p:cNvPr id="3" name="Text Placeholder 2"/>
          <p:cNvSpPr>
            <a:spLocks noGrp="1"/>
          </p:cNvSpPr>
          <p:nvPr>
            <p:ph type="body" idx="1"/>
          </p:nvPr>
        </p:nvSpPr>
        <p:spPr>
          <a:xfrm>
            <a:off x="489347" y="3188212"/>
            <a:ext cx="2205038"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29" name="Picture Placeholder 2"/>
          <p:cNvSpPr>
            <a:spLocks noGrp="1" noChangeAspect="1"/>
          </p:cNvSpPr>
          <p:nvPr>
            <p:ph type="pic" idx="15"/>
          </p:nvPr>
        </p:nvSpPr>
        <p:spPr>
          <a:xfrm>
            <a:off x="489347" y="1657350"/>
            <a:ext cx="2205038"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2" name="Text Placeholder 3"/>
          <p:cNvSpPr>
            <a:spLocks noGrp="1"/>
          </p:cNvSpPr>
          <p:nvPr>
            <p:ph type="body" sz="half" idx="18"/>
          </p:nvPr>
        </p:nvSpPr>
        <p:spPr>
          <a:xfrm>
            <a:off x="489347" y="3620409"/>
            <a:ext cx="220503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Text Placeholder 4"/>
          <p:cNvSpPr>
            <a:spLocks noGrp="1"/>
          </p:cNvSpPr>
          <p:nvPr>
            <p:ph type="body" sz="quarter" idx="3"/>
          </p:nvPr>
        </p:nvSpPr>
        <p:spPr>
          <a:xfrm>
            <a:off x="2917032" y="3188212"/>
            <a:ext cx="2197894"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0" name="Picture Placeholder 2"/>
          <p:cNvSpPr>
            <a:spLocks noGrp="1" noChangeAspect="1"/>
          </p:cNvSpPr>
          <p:nvPr>
            <p:ph type="pic" idx="21"/>
          </p:nvPr>
        </p:nvSpPr>
        <p:spPr>
          <a:xfrm>
            <a:off x="2917031" y="1657350"/>
            <a:ext cx="2197894"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3" name="Text Placeholder 3"/>
          <p:cNvSpPr>
            <a:spLocks noGrp="1"/>
          </p:cNvSpPr>
          <p:nvPr>
            <p:ph type="body" sz="half" idx="19"/>
          </p:nvPr>
        </p:nvSpPr>
        <p:spPr>
          <a:xfrm>
            <a:off x="2916016" y="3620408"/>
            <a:ext cx="2200805"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14" name="Text Placeholder 4"/>
          <p:cNvSpPr>
            <a:spLocks noGrp="1"/>
          </p:cNvSpPr>
          <p:nvPr>
            <p:ph type="body" sz="quarter" idx="13"/>
          </p:nvPr>
        </p:nvSpPr>
        <p:spPr>
          <a:xfrm>
            <a:off x="5343525" y="3188212"/>
            <a:ext cx="2199085" cy="432197"/>
          </a:xfrm>
        </p:spPr>
        <p:txBody>
          <a:bodyPr anchor="b">
            <a:noAutofit/>
          </a:bodyPr>
          <a:lstStyle>
            <a:lvl1pPr marL="0" indent="0">
              <a:buNone/>
              <a:defRPr sz="1800" b="0">
                <a:solidFill>
                  <a:schemeClr val="bg2">
                    <a:lumMod val="40000"/>
                    <a:lumOff val="60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31" name="Picture Placeholder 2"/>
          <p:cNvSpPr>
            <a:spLocks noGrp="1" noChangeAspect="1"/>
          </p:cNvSpPr>
          <p:nvPr>
            <p:ph type="pic" idx="22"/>
          </p:nvPr>
        </p:nvSpPr>
        <p:spPr>
          <a:xfrm>
            <a:off x="5343525" y="1657350"/>
            <a:ext cx="2199085" cy="1143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20"/>
          </p:nvPr>
        </p:nvSpPr>
        <p:spPr>
          <a:xfrm>
            <a:off x="5343432" y="3620406"/>
            <a:ext cx="2201998" cy="494392"/>
          </a:xfrm>
        </p:spPr>
        <p:txBody>
          <a:bodyPr anchor="t">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cxnSp>
        <p:nvCxnSpPr>
          <p:cNvPr id="19" name="Straight Connector 18"/>
          <p:cNvCxnSpPr/>
          <p:nvPr/>
        </p:nvCxnSpPr>
        <p:spPr>
          <a:xfrm>
            <a:off x="2794607" y="1600200"/>
            <a:ext cx="0" cy="29718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1670" y="1600200"/>
            <a:ext cx="0" cy="297516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4"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28249317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19409787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8159" y="322660"/>
            <a:ext cx="1314451" cy="436959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89348" y="665561"/>
            <a:ext cx="5567362" cy="4026693"/>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8C5CDB-1AEF-4522-8EAF-CE1F4E5D863E}" type="datetimeFigureOut">
              <a:rPr lang="ko-KR" altLang="en-US" smtClean="0"/>
              <a:t>2019-03-02</a:t>
            </a:fld>
            <a:endParaRPr lang="ko-KR" altLang="en-US"/>
          </a:p>
        </p:txBody>
      </p:sp>
      <p:sp>
        <p:nvSpPr>
          <p:cNvPr id="5" name="Footer Placeholder 4"/>
          <p:cNvSpPr>
            <a:spLocks noGrp="1"/>
          </p:cNvSpPr>
          <p:nvPr>
            <p:ph type="ftr" sz="quarter" idx="11"/>
          </p:nvPr>
        </p:nvSpPr>
        <p:spPr/>
        <p:txBody>
          <a:bodyPr/>
          <a:lstStyle/>
          <a:p>
            <a:endParaRPr lang="ko-KR" altLang="en-US"/>
          </a:p>
        </p:txBody>
      </p:sp>
      <p:sp>
        <p:nvSpPr>
          <p:cNvPr id="6" name="Slide Number Placeholder 5"/>
          <p:cNvSpPr>
            <a:spLocks noGrp="1"/>
          </p:cNvSpPr>
          <p:nvPr>
            <p:ph type="sldNum" sz="quarter" idx="12"/>
          </p:nvPr>
        </p:nvSpPr>
        <p:spPr/>
        <p:txBody>
          <a:bodyPr/>
          <a:lstStyle/>
          <a:p>
            <a:fld id="{83B0A39C-9AA3-4A83-82D7-24ADE085033F}" type="slidenum">
              <a:rPr lang="ko-KR" altLang="en-US" smtClean="0"/>
              <a:t>‹#›</a:t>
            </a:fld>
            <a:endParaRPr lang="ko-KR" altLang="en-US"/>
          </a:p>
        </p:txBody>
      </p:sp>
    </p:spTree>
    <p:extLst>
      <p:ext uri="{BB962C8B-B14F-4D97-AF65-F5344CB8AC3E}">
        <p14:creationId xmlns:p14="http://schemas.microsoft.com/office/powerpoint/2010/main" val="38443937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2904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3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tr-TR" smtClean="0"/>
              <a:t>Asıl metin stillerini düzenlemek için tıklatın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CD6D541-58A2-40E0-AA42-A53F28C1A380}"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75670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200151"/>
            <a:ext cx="4038600" cy="3394472"/>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291B21-E275-4845-B036-C9A147D790A4}"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5041242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F8157BE-4C0A-4231-87C5-EB0ACA0E3D24}"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7839876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7653A26-2D17-4A5A-B02C-DE9931DE1C6D}"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400961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D1BB9BE-30E0-4C8E-BC53-E56F914BEC4B}"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3699180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1500" b="1"/>
            </a:lvl1pPr>
          </a:lstStyle>
          <a:p>
            <a:r>
              <a:rPr lang="tr-TR" smtClean="0"/>
              <a:t>Asıl başlık stili için tıklatın</a:t>
            </a:r>
            <a:endParaRPr lang="tr-TR"/>
          </a:p>
        </p:txBody>
      </p:sp>
      <p:sp>
        <p:nvSpPr>
          <p:cNvPr id="3" name="2 İçerik Yer Tutucusu"/>
          <p:cNvSpPr>
            <a:spLocks noGrp="1"/>
          </p:cNvSpPr>
          <p:nvPr>
            <p:ph idx="1"/>
          </p:nvPr>
        </p:nvSpPr>
        <p:spPr>
          <a:xfrm>
            <a:off x="3575050" y="204788"/>
            <a:ext cx="5111750" cy="438983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5F3792C-1ACC-4B30-B9C4-0326BBE90B2F}"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46357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15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459581"/>
            <a:ext cx="5486400" cy="30861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tr-TR" noProof="0" smtClean="0"/>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tr-TR" smtClean="0"/>
              <a:t>Asıl metin stillerini düzenlemek için tıklatın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3D25F3-71C3-4391-8A3C-44AC4B965386}" type="slidenum">
              <a:rPr lang="es-ES" altLang="en-US">
                <a:solidFill>
                  <a:srgbClr val="000000"/>
                </a:solidFill>
              </a:rPr>
              <a:pPr>
                <a:defRPr/>
              </a:pPr>
              <a:t>‹#›</a:t>
            </a:fld>
            <a:endParaRPr lang="es-ES" altLang="en-US">
              <a:solidFill>
                <a:srgbClr val="000000"/>
              </a:solidFill>
            </a:endParaRPr>
          </a:p>
        </p:txBody>
      </p:sp>
    </p:spTree>
    <p:extLst>
      <p:ext uri="{BB962C8B-B14F-4D97-AF65-F5344CB8AC3E}">
        <p14:creationId xmlns:p14="http://schemas.microsoft.com/office/powerpoint/2010/main" val="29947615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6.png"/><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n-US" smtClean="0"/>
              <a:t>Haga clic para cambiar el estilo de título	</a:t>
            </a:r>
          </a:p>
        </p:txBody>
      </p:sp>
      <p:sp>
        <p:nvSpPr>
          <p:cNvPr id="1027"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n-US" smtClean="0"/>
              <a:t>Haga clic para modificar el estilo de texto del patrón</a:t>
            </a:r>
          </a:p>
          <a:p>
            <a:pPr lvl="1"/>
            <a:r>
              <a:rPr lang="es-ES" altLang="en-US" smtClean="0"/>
              <a:t>Segundo nivel</a:t>
            </a:r>
          </a:p>
          <a:p>
            <a:pPr lvl="2"/>
            <a:r>
              <a:rPr lang="es-ES" altLang="en-US" smtClean="0"/>
              <a:t>Tercer nivel</a:t>
            </a:r>
          </a:p>
          <a:p>
            <a:pPr lvl="3"/>
            <a:r>
              <a:rPr lang="es-ES" altLang="en-US" smtClean="0"/>
              <a:t>Cuarto nivel</a:t>
            </a:r>
          </a:p>
          <a:p>
            <a:pPr lvl="4"/>
            <a:r>
              <a:rPr lang="es-ES" altLang="en-US" smtClean="0"/>
              <a:t>Quinto nivel</a:t>
            </a:r>
          </a:p>
        </p:txBody>
      </p:sp>
      <p:sp>
        <p:nvSpPr>
          <p:cNvPr id="1028" name="Rectangle 4"/>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cs typeface="Arial" charset="0"/>
              </a:defRPr>
            </a:lvl1pPr>
          </a:lstStyle>
          <a:p>
            <a:pPr fontAlgn="base" latinLnBrk="0">
              <a:spcBef>
                <a:spcPct val="0"/>
              </a:spcBef>
              <a:spcAft>
                <a:spcPct val="0"/>
              </a:spcAft>
              <a:defRPr/>
            </a:pPr>
            <a:endParaRPr lang="es-ES">
              <a:solidFill>
                <a:srgbClr val="000000"/>
              </a:solidFill>
            </a:endParaRPr>
          </a:p>
        </p:txBody>
      </p:sp>
      <p:sp>
        <p:nvSpPr>
          <p:cNvPr id="1029" name="Rectangle 5"/>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cs typeface="Arial" charset="0"/>
              </a:defRPr>
            </a:lvl1pPr>
          </a:lstStyle>
          <a:p>
            <a:pPr fontAlgn="base" latinLnBrk="0">
              <a:spcBef>
                <a:spcPct val="0"/>
              </a:spcBef>
              <a:spcAft>
                <a:spcPct val="0"/>
              </a:spcAft>
              <a:defRPr/>
            </a:pPr>
            <a:endParaRPr lang="es-ES">
              <a:solidFill>
                <a:srgbClr val="000000"/>
              </a:solidFill>
            </a:endParaRPr>
          </a:p>
        </p:txBody>
      </p:sp>
      <p:sp>
        <p:nvSpPr>
          <p:cNvPr id="1030" name="Rectangle 6"/>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fontAlgn="base" latinLnBrk="0">
              <a:spcBef>
                <a:spcPct val="0"/>
              </a:spcBef>
              <a:spcAft>
                <a:spcPct val="0"/>
              </a:spcAft>
              <a:defRPr/>
            </a:pPr>
            <a:fld id="{A61BE379-512E-4955-9369-796EDCD23114}" type="slidenum">
              <a:rPr lang="es-ES" altLang="en-US">
                <a:solidFill>
                  <a:srgbClr val="000000"/>
                </a:solidFill>
              </a:rPr>
              <a:pPr fontAlgn="base" latinLnBrk="0">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03478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0" fontAlgn="base" hangingPunct="0">
        <a:spcBef>
          <a:spcPct val="0"/>
        </a:spcBef>
        <a:spcAft>
          <a:spcPct val="0"/>
        </a:spcAft>
        <a:defRPr sz="3300">
          <a:solidFill>
            <a:schemeClr val="tx2"/>
          </a:solidFill>
          <a:latin typeface="+mj-lt"/>
          <a:ea typeface="+mj-ea"/>
          <a:cs typeface="+mj-cs"/>
        </a:defRPr>
      </a:lvl1pPr>
      <a:lvl2pPr algn="ctr" rtl="0" eaLnBrk="0" fontAlgn="base" hangingPunct="0">
        <a:spcBef>
          <a:spcPct val="0"/>
        </a:spcBef>
        <a:spcAft>
          <a:spcPct val="0"/>
        </a:spcAft>
        <a:defRPr sz="3300">
          <a:solidFill>
            <a:schemeClr val="tx2"/>
          </a:solidFill>
          <a:latin typeface="Arial" charset="0"/>
          <a:cs typeface="Arial" charset="0"/>
        </a:defRPr>
      </a:lvl2pPr>
      <a:lvl3pPr algn="ctr" rtl="0" eaLnBrk="0" fontAlgn="base" hangingPunct="0">
        <a:spcBef>
          <a:spcPct val="0"/>
        </a:spcBef>
        <a:spcAft>
          <a:spcPct val="0"/>
        </a:spcAft>
        <a:defRPr sz="3300">
          <a:solidFill>
            <a:schemeClr val="tx2"/>
          </a:solidFill>
          <a:latin typeface="Arial" charset="0"/>
          <a:cs typeface="Arial" charset="0"/>
        </a:defRPr>
      </a:lvl3pPr>
      <a:lvl4pPr algn="ctr" rtl="0" eaLnBrk="0" fontAlgn="base" hangingPunct="0">
        <a:spcBef>
          <a:spcPct val="0"/>
        </a:spcBef>
        <a:spcAft>
          <a:spcPct val="0"/>
        </a:spcAft>
        <a:defRPr sz="3300">
          <a:solidFill>
            <a:schemeClr val="tx2"/>
          </a:solidFill>
          <a:latin typeface="Arial" charset="0"/>
          <a:cs typeface="Arial" charset="0"/>
        </a:defRPr>
      </a:lvl4pPr>
      <a:lvl5pPr algn="ctr" rtl="0" eaLnBrk="0" fontAlgn="base" hangingPunct="0">
        <a:spcBef>
          <a:spcPct val="0"/>
        </a:spcBef>
        <a:spcAft>
          <a:spcPct val="0"/>
        </a:spcAft>
        <a:defRPr sz="3300">
          <a:solidFill>
            <a:schemeClr val="tx2"/>
          </a:solidFill>
          <a:latin typeface="Arial" charset="0"/>
          <a:cs typeface="Arial" charset="0"/>
        </a:defRPr>
      </a:lvl5pPr>
      <a:lvl6pPr marL="342900" algn="ctr" rtl="0" fontAlgn="base">
        <a:spcBef>
          <a:spcPct val="0"/>
        </a:spcBef>
        <a:spcAft>
          <a:spcPct val="0"/>
        </a:spcAft>
        <a:defRPr sz="3300">
          <a:solidFill>
            <a:schemeClr val="tx2"/>
          </a:solidFill>
          <a:latin typeface="Arial" charset="0"/>
          <a:cs typeface="Arial" charset="0"/>
        </a:defRPr>
      </a:lvl6pPr>
      <a:lvl7pPr marL="685800" algn="ctr" rtl="0" fontAlgn="base">
        <a:spcBef>
          <a:spcPct val="0"/>
        </a:spcBef>
        <a:spcAft>
          <a:spcPct val="0"/>
        </a:spcAft>
        <a:defRPr sz="3300">
          <a:solidFill>
            <a:schemeClr val="tx2"/>
          </a:solidFill>
          <a:latin typeface="Arial" charset="0"/>
          <a:cs typeface="Arial" charset="0"/>
        </a:defRPr>
      </a:lvl7pPr>
      <a:lvl8pPr marL="1028700" algn="ctr" rtl="0" fontAlgn="base">
        <a:spcBef>
          <a:spcPct val="0"/>
        </a:spcBef>
        <a:spcAft>
          <a:spcPct val="0"/>
        </a:spcAft>
        <a:defRPr sz="3300">
          <a:solidFill>
            <a:schemeClr val="tx2"/>
          </a:solidFill>
          <a:latin typeface="Arial" charset="0"/>
          <a:cs typeface="Arial" charset="0"/>
        </a:defRPr>
      </a:lvl8pPr>
      <a:lvl9pPr marL="1371600" algn="ctr" rtl="0" fontAlgn="base">
        <a:spcBef>
          <a:spcPct val="0"/>
        </a:spcBef>
        <a:spcAft>
          <a:spcPct val="0"/>
        </a:spcAft>
        <a:defRPr sz="3300">
          <a:solidFill>
            <a:schemeClr val="tx2"/>
          </a:solidFill>
          <a:latin typeface="Arial" charset="0"/>
          <a:cs typeface="Arial" charset="0"/>
        </a:defRPr>
      </a:lvl9pPr>
    </p:titleStyle>
    <p:bodyStyle>
      <a:lvl1pPr marL="257175" indent="-257175" algn="l" rtl="0" eaLnBrk="0" fontAlgn="base" hangingPunct="0">
        <a:spcBef>
          <a:spcPct val="20000"/>
        </a:spcBef>
        <a:spcAft>
          <a:spcPct val="0"/>
        </a:spcAft>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har char="–"/>
        <a:defRPr sz="2100">
          <a:solidFill>
            <a:schemeClr val="tx1"/>
          </a:solidFill>
          <a:latin typeface="+mn-lt"/>
          <a:cs typeface="+mn-cs"/>
        </a:defRPr>
      </a:lvl2pPr>
      <a:lvl3pPr marL="857250" indent="-171450" algn="l" rtl="0" eaLnBrk="0" fontAlgn="base" hangingPunct="0">
        <a:spcBef>
          <a:spcPct val="20000"/>
        </a:spcBef>
        <a:spcAft>
          <a:spcPct val="0"/>
        </a:spcAft>
        <a:buChar char="•"/>
        <a:defRPr sz="1800">
          <a:solidFill>
            <a:schemeClr val="tx1"/>
          </a:solidFill>
          <a:latin typeface="+mn-lt"/>
          <a:cs typeface="+mn-cs"/>
        </a:defRPr>
      </a:lvl3pPr>
      <a:lvl4pPr marL="1200150" indent="-171450" algn="l" rtl="0" eaLnBrk="0" fontAlgn="base" hangingPunct="0">
        <a:spcBef>
          <a:spcPct val="20000"/>
        </a:spcBef>
        <a:spcAft>
          <a:spcPct val="0"/>
        </a:spcAft>
        <a:buChar char="–"/>
        <a:defRPr sz="1500">
          <a:solidFill>
            <a:schemeClr val="tx1"/>
          </a:solidFill>
          <a:latin typeface="+mn-lt"/>
          <a:cs typeface="+mn-cs"/>
        </a:defRPr>
      </a:lvl4pPr>
      <a:lvl5pPr marL="1543050" indent="-171450" algn="l" rtl="0" eaLnBrk="0" fontAlgn="base" hangingPunct="0">
        <a:spcBef>
          <a:spcPct val="20000"/>
        </a:spcBef>
        <a:spcAft>
          <a:spcPct val="0"/>
        </a:spcAft>
        <a:buChar char="»"/>
        <a:defRPr sz="1500">
          <a:solidFill>
            <a:schemeClr val="tx1"/>
          </a:solidFill>
          <a:latin typeface="+mn-lt"/>
          <a:cs typeface="+mn-cs"/>
        </a:defRPr>
      </a:lvl5pPr>
      <a:lvl6pPr marL="1885950" indent="-171450" algn="l" rtl="0" fontAlgn="base">
        <a:spcBef>
          <a:spcPct val="20000"/>
        </a:spcBef>
        <a:spcAft>
          <a:spcPct val="0"/>
        </a:spcAft>
        <a:buChar char="»"/>
        <a:defRPr sz="1500">
          <a:solidFill>
            <a:schemeClr val="tx1"/>
          </a:solidFill>
          <a:latin typeface="+mn-lt"/>
          <a:cs typeface="+mn-cs"/>
        </a:defRPr>
      </a:lvl6pPr>
      <a:lvl7pPr marL="2228850" indent="-171450" algn="l" rtl="0" fontAlgn="base">
        <a:spcBef>
          <a:spcPct val="20000"/>
        </a:spcBef>
        <a:spcAft>
          <a:spcPct val="0"/>
        </a:spcAft>
        <a:buChar char="»"/>
        <a:defRPr sz="1500">
          <a:solidFill>
            <a:schemeClr val="tx1"/>
          </a:solidFill>
          <a:latin typeface="+mn-lt"/>
          <a:cs typeface="+mn-cs"/>
        </a:defRPr>
      </a:lvl7pPr>
      <a:lvl8pPr marL="2571750" indent="-171450" algn="l" rtl="0" fontAlgn="base">
        <a:spcBef>
          <a:spcPct val="20000"/>
        </a:spcBef>
        <a:spcAft>
          <a:spcPct val="0"/>
        </a:spcAft>
        <a:buChar char="»"/>
        <a:defRPr sz="1500">
          <a:solidFill>
            <a:schemeClr val="tx1"/>
          </a:solidFill>
          <a:latin typeface="+mn-lt"/>
          <a:cs typeface="+mn-cs"/>
        </a:defRPr>
      </a:lvl8pPr>
      <a:lvl9pPr marL="2914650" indent="-171450" algn="l" rtl="0" fontAlgn="base">
        <a:spcBef>
          <a:spcPct val="20000"/>
        </a:spcBef>
        <a:spcAft>
          <a:spcPct val="0"/>
        </a:spcAft>
        <a:buChar char="»"/>
        <a:defRPr sz="1500">
          <a:solidFill>
            <a:schemeClr val="tx1"/>
          </a:solidFill>
          <a:latin typeface="+mn-lt"/>
          <a:cs typeface="+mn-cs"/>
        </a:defRPr>
      </a:lvl9pPr>
    </p:bodyStyle>
    <p:otherStyle>
      <a:defPPr>
        <a:defRPr lang="tr-T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002264"/>
            <a:ext cx="3027759" cy="3141236"/>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169261"/>
            <a:ext cx="1141809" cy="1774090"/>
          </a:xfrm>
          <a:prstGeom prst="rect">
            <a:avLst/>
          </a:prstGeom>
        </p:spPr>
      </p:pic>
      <p:sp>
        <p:nvSpPr>
          <p:cNvPr id="16" name="Oval 15"/>
          <p:cNvSpPr/>
          <p:nvPr/>
        </p:nvSpPr>
        <p:spPr>
          <a:xfrm>
            <a:off x="6456759" y="1257300"/>
            <a:ext cx="2114550" cy="211455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5999560" y="1"/>
            <a:ext cx="1202540" cy="856055"/>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6454408" y="4572000"/>
            <a:ext cx="745301" cy="571500"/>
          </a:xfrm>
          <a:prstGeom prst="rect">
            <a:avLst/>
          </a:prstGeom>
        </p:spPr>
      </p:pic>
      <p:sp>
        <p:nvSpPr>
          <p:cNvPr id="14" name="Rectangle 13"/>
          <p:cNvSpPr/>
          <p:nvPr/>
        </p:nvSpPr>
        <p:spPr>
          <a:xfrm>
            <a:off x="7828359" y="0"/>
            <a:ext cx="514350" cy="85725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584" y="339538"/>
            <a:ext cx="7053542" cy="1050398"/>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7484" y="1539689"/>
            <a:ext cx="6709906" cy="314661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7616730" y="1343026"/>
            <a:ext cx="742949" cy="228599"/>
          </a:xfrm>
          <a:prstGeom prst="rect">
            <a:avLst/>
          </a:prstGeom>
        </p:spPr>
        <p:txBody>
          <a:bodyPr vert="horz" lIns="91440" tIns="45720" rIns="91440" bIns="45720" rtlCol="0" anchor="t"/>
          <a:lstStyle>
            <a:lvl1pPr algn="l">
              <a:defRPr sz="825" b="0" i="0">
                <a:solidFill>
                  <a:schemeClr val="tx1">
                    <a:tint val="75000"/>
                    <a:alpha val="60000"/>
                  </a:schemeClr>
                </a:solidFill>
              </a:defRPr>
            </a:lvl1pPr>
          </a:lstStyle>
          <a:p>
            <a:pPr fontAlgn="base" latinLnBrk="0">
              <a:spcBef>
                <a:spcPct val="0"/>
              </a:spcBef>
              <a:spcAft>
                <a:spcPct val="0"/>
              </a:spcAft>
              <a:defRPr/>
            </a:pPr>
            <a:endParaRPr lang="es-ES">
              <a:solidFill>
                <a:srgbClr val="000000"/>
              </a:solidFill>
            </a:endParaRPr>
          </a:p>
        </p:txBody>
      </p:sp>
      <p:sp>
        <p:nvSpPr>
          <p:cNvPr id="5" name="Footer Placeholder 4"/>
          <p:cNvSpPr>
            <a:spLocks noGrp="1"/>
          </p:cNvSpPr>
          <p:nvPr>
            <p:ph type="ftr" sz="quarter" idx="3"/>
          </p:nvPr>
        </p:nvSpPr>
        <p:spPr>
          <a:xfrm rot="5400000">
            <a:off x="6713680" y="2418973"/>
            <a:ext cx="2894846" cy="228601"/>
          </a:xfrm>
          <a:prstGeom prst="rect">
            <a:avLst/>
          </a:prstGeom>
        </p:spPr>
        <p:txBody>
          <a:bodyPr vert="horz" lIns="91440" tIns="45720" rIns="91440" bIns="45720" rtlCol="0" anchor="b"/>
          <a:lstStyle>
            <a:lvl1pPr algn="l">
              <a:defRPr sz="825" b="0" i="0">
                <a:solidFill>
                  <a:schemeClr val="tx1">
                    <a:tint val="75000"/>
                    <a:alpha val="60000"/>
                  </a:schemeClr>
                </a:solidFill>
              </a:defRPr>
            </a:lvl1pPr>
          </a:lstStyle>
          <a:p>
            <a:pPr fontAlgn="base" latinLnBrk="0">
              <a:spcBef>
                <a:spcPct val="0"/>
              </a:spcBef>
              <a:spcAft>
                <a:spcPct val="0"/>
              </a:spcAft>
              <a:defRPr/>
            </a:pPr>
            <a:endParaRPr lang="es-ES">
              <a:solidFill>
                <a:srgbClr val="000000"/>
              </a:solidFill>
            </a:endParaRPr>
          </a:p>
        </p:txBody>
      </p:sp>
      <p:sp>
        <p:nvSpPr>
          <p:cNvPr id="6" name="Slide Number Placeholder 5"/>
          <p:cNvSpPr>
            <a:spLocks noGrp="1"/>
          </p:cNvSpPr>
          <p:nvPr>
            <p:ph type="sldNum" sz="quarter" idx="4"/>
          </p:nvPr>
        </p:nvSpPr>
        <p:spPr bwMode="gray">
          <a:xfrm>
            <a:off x="7764406" y="221797"/>
            <a:ext cx="628649" cy="575765"/>
          </a:xfrm>
          <a:prstGeom prst="rect">
            <a:avLst/>
          </a:prstGeom>
        </p:spPr>
        <p:txBody>
          <a:bodyPr vert="horz" lIns="91440" tIns="45720" rIns="91440" bIns="45720" rtlCol="0" anchor="b"/>
          <a:lstStyle>
            <a:lvl1pPr algn="ctr">
              <a:defRPr sz="2100" b="0" i="0">
                <a:solidFill>
                  <a:schemeClr val="tx1">
                    <a:tint val="75000"/>
                  </a:schemeClr>
                </a:solidFill>
              </a:defRPr>
            </a:lvl1pPr>
          </a:lstStyle>
          <a:p>
            <a:pPr fontAlgn="base" latinLnBrk="0">
              <a:spcBef>
                <a:spcPct val="0"/>
              </a:spcBef>
              <a:spcAft>
                <a:spcPct val="0"/>
              </a:spcAft>
              <a:defRPr/>
            </a:pPr>
            <a:fld id="{A61BE379-512E-4955-9369-796EDCD23114}" type="slidenum">
              <a:rPr lang="es-ES" altLang="en-US" smtClean="0">
                <a:solidFill>
                  <a:srgbClr val="000000"/>
                </a:solidFill>
              </a:rPr>
              <a:pPr fontAlgn="base" latinLnBrk="0">
                <a:spcBef>
                  <a:spcPct val="0"/>
                </a:spcBef>
                <a:spcAft>
                  <a:spcPct val="0"/>
                </a:spcAft>
                <a:defRPr/>
              </a:pPr>
              <a:t>‹#›</a:t>
            </a:fld>
            <a:endParaRPr lang="es-ES" altLang="en-US">
              <a:solidFill>
                <a:srgbClr val="000000"/>
              </a:solidFill>
            </a:endParaRPr>
          </a:p>
        </p:txBody>
      </p:sp>
    </p:spTree>
    <p:extLst>
      <p:ext uri="{BB962C8B-B14F-4D97-AF65-F5344CB8AC3E}">
        <p14:creationId xmlns:p14="http://schemas.microsoft.com/office/powerpoint/2010/main" val="3563489959"/>
      </p:ext>
    </p:extLst>
  </p:cSld>
  <p:clrMap bg1="dk1" tx1="lt1" bg2="dk2" tx2="lt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 id="2147483735" r:id="rId13"/>
    <p:sldLayoutId id="2147483736" r:id="rId14"/>
    <p:sldLayoutId id="2147483737" r:id="rId15"/>
    <p:sldLayoutId id="2147483738" r:id="rId16"/>
    <p:sldLayoutId id="2147483739" r:id="rId17"/>
    <p:sldLayoutId id="2147483740" r:id="rId18"/>
  </p:sldLayoutIdLst>
  <p:txStyles>
    <p:titleStyle>
      <a:lvl1pPr algn="l" defTabSz="342900" rtl="1" eaLnBrk="1" latinLnBrk="0" hangingPunct="1">
        <a:spcBef>
          <a:spcPct val="0"/>
        </a:spcBef>
        <a:buNone/>
        <a:defRPr sz="3150" b="0" i="0" kern="1200">
          <a:solidFill>
            <a:schemeClr val="tx2"/>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57175" indent="-257175" algn="r" defTabSz="342900" rtl="1" eaLnBrk="1" latinLnBrk="0" hangingPunct="1">
        <a:spcBef>
          <a:spcPts val="750"/>
        </a:spcBef>
        <a:spcAft>
          <a:spcPts val="0"/>
        </a:spcAft>
        <a:buClr>
          <a:schemeClr val="bg2">
            <a:lumMod val="40000"/>
            <a:lumOff val="60000"/>
          </a:schemeClr>
        </a:buClr>
        <a:buSzPct val="80000"/>
        <a:buFont typeface="Wingdings 3" charset="2"/>
        <a:buChar char=""/>
        <a:defRPr sz="1500" b="0" i="0" kern="1200">
          <a:solidFill>
            <a:schemeClr val="tx1"/>
          </a:solidFill>
          <a:latin typeface="+mj-lt"/>
          <a:ea typeface="+mj-ea"/>
          <a:cs typeface="+mj-cs"/>
        </a:defRPr>
      </a:lvl1pPr>
      <a:lvl2pPr marL="557213" indent="-214313" algn="r" defTabSz="342900" rtl="1" eaLnBrk="1" latinLnBrk="0" hangingPunct="1">
        <a:spcBef>
          <a:spcPts val="750"/>
        </a:spcBef>
        <a:spcAft>
          <a:spcPts val="0"/>
        </a:spcAft>
        <a:buClr>
          <a:schemeClr val="bg2">
            <a:lumMod val="40000"/>
            <a:lumOff val="60000"/>
          </a:schemeClr>
        </a:buClr>
        <a:buSzPct val="80000"/>
        <a:buFont typeface="Wingdings 3" charset="2"/>
        <a:buChar char=""/>
        <a:defRPr sz="1350" b="0" i="0" kern="1200">
          <a:solidFill>
            <a:schemeClr val="tx1"/>
          </a:solidFill>
          <a:latin typeface="+mj-lt"/>
          <a:ea typeface="+mj-ea"/>
          <a:cs typeface="+mj-cs"/>
        </a:defRPr>
      </a:lvl2pPr>
      <a:lvl3pPr marL="8572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200" b="0" i="0" kern="1200">
          <a:solidFill>
            <a:schemeClr val="tx1"/>
          </a:solidFill>
          <a:latin typeface="+mj-lt"/>
          <a:ea typeface="+mj-ea"/>
          <a:cs typeface="+mj-cs"/>
        </a:defRPr>
      </a:lvl3pPr>
      <a:lvl4pPr marL="12001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4pPr>
      <a:lvl5pPr marL="15430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5pPr>
      <a:lvl6pPr marL="187950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6pPr>
      <a:lvl7pPr marL="22288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7pPr>
      <a:lvl8pPr marL="25717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8pPr>
      <a:lvl9pPr marL="2914650" indent="-171450" algn="r" defTabSz="342900" rtl="1" eaLnBrk="1" latinLnBrk="0" hangingPunct="1">
        <a:spcBef>
          <a:spcPts val="750"/>
        </a:spcBef>
        <a:spcAft>
          <a:spcPts val="0"/>
        </a:spcAft>
        <a:buClr>
          <a:schemeClr val="bg2">
            <a:lumMod val="40000"/>
            <a:lumOff val="60000"/>
          </a:schemeClr>
        </a:buClr>
        <a:buSzPct val="80000"/>
        <a:buFont typeface="Wingdings 3" charset="2"/>
        <a:buChar char=""/>
        <a:defRPr sz="1050" b="0" i="0" kern="1200">
          <a:solidFill>
            <a:schemeClr val="tx1"/>
          </a:solidFill>
          <a:latin typeface="+mj-lt"/>
          <a:ea typeface="+mj-ea"/>
          <a:cs typeface="+mj-cs"/>
        </a:defRPr>
      </a:lvl9pPr>
    </p:bodyStyle>
    <p:otherStyle>
      <a:defPPr>
        <a:defRPr lang="en-US"/>
      </a:defPPr>
      <a:lvl1pPr marL="0" algn="r" defTabSz="342900" rtl="1" eaLnBrk="1" latinLnBrk="0" hangingPunct="1">
        <a:defRPr sz="1350" kern="1200">
          <a:solidFill>
            <a:schemeClr val="tx1"/>
          </a:solidFill>
          <a:latin typeface="+mn-lt"/>
          <a:ea typeface="+mn-ea"/>
          <a:cs typeface="+mn-cs"/>
        </a:defRPr>
      </a:lvl1pPr>
      <a:lvl2pPr marL="342900" algn="r" defTabSz="342900" rtl="1" eaLnBrk="1" latinLnBrk="0" hangingPunct="1">
        <a:defRPr sz="1350" kern="1200">
          <a:solidFill>
            <a:schemeClr val="tx1"/>
          </a:solidFill>
          <a:latin typeface="+mn-lt"/>
          <a:ea typeface="+mn-ea"/>
          <a:cs typeface="+mn-cs"/>
        </a:defRPr>
      </a:lvl2pPr>
      <a:lvl3pPr marL="685800" algn="r" defTabSz="342900" rtl="1" eaLnBrk="1" latinLnBrk="0" hangingPunct="1">
        <a:defRPr sz="1350" kern="1200">
          <a:solidFill>
            <a:schemeClr val="tx1"/>
          </a:solidFill>
          <a:latin typeface="+mn-lt"/>
          <a:ea typeface="+mn-ea"/>
          <a:cs typeface="+mn-cs"/>
        </a:defRPr>
      </a:lvl3pPr>
      <a:lvl4pPr marL="1028700" algn="r" defTabSz="342900" rtl="1" eaLnBrk="1" latinLnBrk="0" hangingPunct="1">
        <a:defRPr sz="1350" kern="1200">
          <a:solidFill>
            <a:schemeClr val="tx1"/>
          </a:solidFill>
          <a:latin typeface="+mn-lt"/>
          <a:ea typeface="+mn-ea"/>
          <a:cs typeface="+mn-cs"/>
        </a:defRPr>
      </a:lvl4pPr>
      <a:lvl5pPr marL="1371600" algn="r" defTabSz="342900" rtl="1" eaLnBrk="1" latinLnBrk="0" hangingPunct="1">
        <a:defRPr sz="1350" kern="1200">
          <a:solidFill>
            <a:schemeClr val="tx1"/>
          </a:solidFill>
          <a:latin typeface="+mn-lt"/>
          <a:ea typeface="+mn-ea"/>
          <a:cs typeface="+mn-cs"/>
        </a:defRPr>
      </a:lvl5pPr>
      <a:lvl6pPr marL="1714500" algn="r" defTabSz="342900" rtl="1" eaLnBrk="1" latinLnBrk="0" hangingPunct="1">
        <a:defRPr sz="1350" kern="1200">
          <a:solidFill>
            <a:schemeClr val="tx1"/>
          </a:solidFill>
          <a:latin typeface="+mn-lt"/>
          <a:ea typeface="+mn-ea"/>
          <a:cs typeface="+mn-cs"/>
        </a:defRPr>
      </a:lvl6pPr>
      <a:lvl7pPr marL="2057400" algn="r" defTabSz="342900" rtl="1" eaLnBrk="1" latinLnBrk="0" hangingPunct="1">
        <a:defRPr sz="1350" kern="1200">
          <a:solidFill>
            <a:schemeClr val="tx1"/>
          </a:solidFill>
          <a:latin typeface="+mn-lt"/>
          <a:ea typeface="+mn-ea"/>
          <a:cs typeface="+mn-cs"/>
        </a:defRPr>
      </a:lvl7pPr>
      <a:lvl8pPr marL="2400300" algn="r" defTabSz="342900" rtl="1" eaLnBrk="1" latinLnBrk="0" hangingPunct="1">
        <a:defRPr sz="1350" kern="1200">
          <a:solidFill>
            <a:schemeClr val="tx1"/>
          </a:solidFill>
          <a:latin typeface="+mn-lt"/>
          <a:ea typeface="+mn-ea"/>
          <a:cs typeface="+mn-cs"/>
        </a:defRPr>
      </a:lvl8pPr>
      <a:lvl9pPr marL="2743200" algn="r" defTabSz="342900"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16017" y="4270325"/>
            <a:ext cx="3960438" cy="276999"/>
          </a:xfrm>
          <a:prstGeom prst="rect">
            <a:avLst/>
          </a:prstGeom>
          <a:noFill/>
        </p:spPr>
        <p:txBody>
          <a:bodyPr wrap="square">
            <a:spAutoFit/>
          </a:bodyPr>
          <a:lstStyle/>
          <a:p>
            <a:pPr algn="r" fontAlgn="auto">
              <a:spcBef>
                <a:spcPts val="0"/>
              </a:spcBef>
              <a:spcAft>
                <a:spcPts val="0"/>
              </a:spcAft>
              <a:defRPr/>
            </a:pPr>
            <a:r>
              <a:rPr kumimoji="0" lang="en-US" altLang="ko-KR" sz="1200" b="1" dirty="0" smtClean="0">
                <a:solidFill>
                  <a:schemeClr val="bg1">
                    <a:lumMod val="85000"/>
                  </a:schemeClr>
                </a:solidFill>
                <a:latin typeface="Arial" pitchFamily="34" charset="0"/>
                <a:cs typeface="Arial" pitchFamily="34" charset="0"/>
              </a:rPr>
              <a:t>   </a:t>
            </a:r>
            <a:endParaRPr kumimoji="0" lang="en-US" altLang="ko-KR" sz="1200" b="1" dirty="0">
              <a:solidFill>
                <a:schemeClr val="bg1">
                  <a:lumMod val="85000"/>
                </a:schemeClr>
              </a:solidFill>
              <a:latin typeface="Arial" pitchFamily="34" charset="0"/>
              <a:cs typeface="Arial" pitchFamily="34" charset="0"/>
            </a:endParaRPr>
          </a:p>
        </p:txBody>
      </p:sp>
      <p:sp>
        <p:nvSpPr>
          <p:cNvPr id="5" name="TextBox 1"/>
          <p:cNvSpPr txBox="1">
            <a:spLocks noChangeArrowheads="1"/>
          </p:cNvSpPr>
          <p:nvPr/>
        </p:nvSpPr>
        <p:spPr bwMode="auto">
          <a:xfrm>
            <a:off x="4540122" y="3241591"/>
            <a:ext cx="4104456" cy="1323439"/>
          </a:xfrm>
          <a:prstGeom prst="rect">
            <a:avLst/>
          </a:prstGeom>
          <a:noFill/>
          <a:ln w="9525">
            <a:noFill/>
            <a:miter lim="800000"/>
            <a:headEnd/>
            <a:tailEnd/>
          </a:ln>
        </p:spPr>
        <p:txBody>
          <a:bodyPr wrap="square">
            <a:spAutoFit/>
          </a:bodyPr>
          <a:lstStyle/>
          <a:p>
            <a:pPr algn="r"/>
            <a:r>
              <a:rPr lang="en-US" altLang="ko-KR" sz="8000" b="1" dirty="0" smtClean="0">
                <a:solidFill>
                  <a:schemeClr val="bg1"/>
                </a:solidFill>
                <a:latin typeface="Freestyle Script" panose="030804020302050B0404" pitchFamily="66" charset="0"/>
                <a:ea typeface="맑은 고딕" pitchFamily="50" charset="-127"/>
                <a:cs typeface="Aparajita" panose="020B0604020202020204" pitchFamily="34" charset="0"/>
              </a:rPr>
              <a:t>FIREWALL</a:t>
            </a:r>
          </a:p>
        </p:txBody>
      </p:sp>
      <p:sp>
        <p:nvSpPr>
          <p:cNvPr id="6" name="TextBox 1"/>
          <p:cNvSpPr txBox="1">
            <a:spLocks noChangeArrowheads="1"/>
          </p:cNvSpPr>
          <p:nvPr/>
        </p:nvSpPr>
        <p:spPr bwMode="auto">
          <a:xfrm>
            <a:off x="7380311" y="258763"/>
            <a:ext cx="1296144" cy="307777"/>
          </a:xfrm>
          <a:prstGeom prst="rect">
            <a:avLst/>
          </a:prstGeom>
          <a:solidFill>
            <a:schemeClr val="bg1">
              <a:alpha val="0"/>
            </a:schemeClr>
          </a:solidFill>
          <a:ln w="9525">
            <a:noFill/>
            <a:miter lim="800000"/>
            <a:headEnd/>
            <a:tailEnd/>
          </a:ln>
        </p:spPr>
        <p:txBody>
          <a:bodyPr wrap="square">
            <a:spAutoFit/>
          </a:bodyPr>
          <a:lstStyle/>
          <a:p>
            <a:pPr algn="r"/>
            <a:endParaRPr lang="en-US" altLang="ko-KR" sz="1400" b="1" dirty="0" smtClean="0">
              <a:solidFill>
                <a:schemeClr val="bg1"/>
              </a:solidFill>
              <a:latin typeface="Arial" pitchFamily="34" charset="0"/>
              <a:ea typeface="맑은 고딕" pitchFamily="50" charset="-127"/>
              <a:cs typeface="Arial" pitchFamily="34" charset="0"/>
            </a:endParaRPr>
          </a:p>
        </p:txBody>
      </p:sp>
    </p:spTree>
    <p:extLst>
      <p:ext uri="{BB962C8B-B14F-4D97-AF65-F5344CB8AC3E}">
        <p14:creationId xmlns:p14="http://schemas.microsoft.com/office/powerpoint/2010/main" val="30344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332"/>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انواع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475656" y="1275606"/>
            <a:ext cx="7433613" cy="3960440"/>
          </a:xfrm>
        </p:spPr>
        <p:txBody>
          <a:bodyPr/>
          <a:lstStyle/>
          <a:p>
            <a:pPr marL="0" indent="0" algn="r" rtl="1">
              <a:buNone/>
            </a:pPr>
            <a:r>
              <a:rPr lang="fa-IR" dirty="0" smtClean="0">
                <a:latin typeface="Adobe نسخ Medium" panose="01010101010101010101" pitchFamily="50" charset="-78"/>
                <a:cs typeface="Adobe نسخ Medium" panose="01010101010101010101" pitchFamily="50" charset="-78"/>
              </a:rPr>
              <a:t>  ابتدا فایروال ها را به دودسته دسته بندی می کنیم:</a:t>
            </a:r>
          </a:p>
          <a:p>
            <a:pPr algn="r" rtl="1"/>
            <a:r>
              <a:rPr lang="en-US" dirty="0" smtClean="0">
                <a:latin typeface="Adobe نسخ Medium" panose="01010101010101010101" pitchFamily="50" charset="-78"/>
                <a:cs typeface="Adobe نسخ Medium" panose="01010101010101010101" pitchFamily="50" charset="-78"/>
              </a:rPr>
              <a:t> Firewall </a:t>
            </a:r>
            <a:r>
              <a:rPr lang="fa-IR" dirty="0" smtClean="0">
                <a:latin typeface="Adobe نسخ Medium" panose="01010101010101010101" pitchFamily="50" charset="-78"/>
                <a:cs typeface="Adobe نسخ Medium" panose="01010101010101010101" pitchFamily="50" charset="-78"/>
              </a:rPr>
              <a:t>سخت افزاری</a:t>
            </a:r>
          </a:p>
          <a:p>
            <a:pPr algn="r" rtl="1"/>
            <a:r>
              <a:rPr lang="en-US" dirty="0">
                <a:latin typeface="Adobe نسخ Medium" panose="01010101010101010101" pitchFamily="50" charset="-78"/>
                <a:cs typeface="Adobe نسخ Medium" panose="01010101010101010101" pitchFamily="50" charset="-78"/>
              </a:rPr>
              <a:t>Firewall</a:t>
            </a:r>
            <a:r>
              <a:rPr lang="fa-IR" dirty="0" smtClean="0">
                <a:latin typeface="Adobe نسخ Medium" panose="01010101010101010101" pitchFamily="50" charset="-78"/>
                <a:cs typeface="Adobe نسخ Medium" panose="01010101010101010101" pitchFamily="50" charset="-78"/>
              </a:rPr>
              <a:t> نرم افزاری</a:t>
            </a:r>
            <a:endParaRPr lang="fa-IR"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1014838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267494"/>
            <a:ext cx="7183760" cy="936104"/>
          </a:xfrm>
        </p:spPr>
        <p:txBody>
          <a:bodyPr/>
          <a:lstStyle/>
          <a:p>
            <a:pPr algn="r"/>
            <a:r>
              <a:rPr lang="fa-IR" dirty="0"/>
              <a:t>بررسی تفاوت های فایروال های نرم افزاری </a:t>
            </a:r>
            <a:r>
              <a:rPr lang="fa-IR" dirty="0" smtClean="0"/>
              <a:t> فایروالهای </a:t>
            </a:r>
            <a:r>
              <a:rPr lang="fa-IR" dirty="0"/>
              <a:t>سخت افزاری</a:t>
            </a:r>
            <a:r>
              <a:rPr lang="fa-IR" dirty="0" smtClean="0"/>
              <a:t>:     </a:t>
            </a:r>
            <a:endParaRPr lang="fa-IR" dirty="0"/>
          </a:p>
        </p:txBody>
      </p:sp>
      <p:sp>
        <p:nvSpPr>
          <p:cNvPr id="3" name="Content Placeholder 2"/>
          <p:cNvSpPr>
            <a:spLocks noGrp="1"/>
          </p:cNvSpPr>
          <p:nvPr>
            <p:ph idx="1"/>
          </p:nvPr>
        </p:nvSpPr>
        <p:spPr>
          <a:xfrm>
            <a:off x="827484" y="1539689"/>
            <a:ext cx="7056884" cy="3408325"/>
          </a:xfrm>
        </p:spPr>
        <p:txBody>
          <a:bodyPr>
            <a:normAutofit lnSpcReduction="10000"/>
          </a:bodyPr>
          <a:lstStyle/>
          <a:p>
            <a:r>
              <a:rPr lang="fa-IR" dirty="0"/>
              <a:t>فایروال های نرم افزاری:</a:t>
            </a:r>
          </a:p>
          <a:p>
            <a:r>
              <a:rPr lang="fa-IR" sz="1800" dirty="0"/>
              <a:t>فایروال های نرم افزاری, فایروال هایی هستند که به صورت یک برنامه نرم افزاری و گرافیکی بوده و برای اجرا بر روی سیستم عامل یک کامپیوتر طراحی شده اند.از جمله این فایروال ها , فایروال هال </a:t>
            </a:r>
            <a:r>
              <a:rPr lang="en-US" sz="1800" dirty="0"/>
              <a:t>Built In </a:t>
            </a:r>
            <a:r>
              <a:rPr lang="fa-IR" sz="1800" dirty="0"/>
              <a:t>بوده , که برروی سیستم عامل های ویندوز طراحی شده اند و گاهی اوقات </a:t>
            </a:r>
            <a:r>
              <a:rPr lang="en-US" sz="1800" dirty="0"/>
              <a:t>Personal Firewall </a:t>
            </a:r>
            <a:r>
              <a:rPr lang="fa-IR" sz="1800" dirty="0"/>
              <a:t>نیز نامیده می شوند و به منظور محافظت از کامپیوتر های خانگی می باشند که همگی کاربرانی که از سیستم های عامل ویندوز کلاینتی استفاده نموده اند با این قسمت مهم از بخش کنترل پنل سیستم عامل خود شناخت کافی را دارا می باشند و یا فایروال های ارایه شده توسط کمپانی مایکروسافت همانند </a:t>
            </a:r>
            <a:r>
              <a:rPr lang="en-US" sz="1800" dirty="0" smtClean="0"/>
              <a:t>ISA</a:t>
            </a:r>
            <a:r>
              <a:rPr lang="fa-IR" sz="1800" dirty="0"/>
              <a:t>جانشین آن که </a:t>
            </a:r>
            <a:r>
              <a:rPr lang="en-US" sz="1800" dirty="0"/>
              <a:t>TMG </a:t>
            </a:r>
            <a:r>
              <a:rPr lang="fa-IR" sz="1800" dirty="0"/>
              <a:t>نامیده می شود و برای محافظت از شبکه های با مقیاس  کوچک و یاگسترده سازمانی مورد استفاده قرار می گیرند.نکته بسیار مهم دیگری که می توان بدان اشاره کرد این است که در سیستم عامل های لینوکسی فایروال قدرتمند </a:t>
            </a:r>
            <a:r>
              <a:rPr lang="en-US" sz="1800" dirty="0"/>
              <a:t>IP Table  </a:t>
            </a:r>
            <a:r>
              <a:rPr lang="fa-IR" sz="1800" dirty="0"/>
              <a:t>می تواند جایگزین خوبی برای فایروال های ویندوزی باشد</a:t>
            </a:r>
            <a:r>
              <a:rPr lang="fa-IR" sz="1800" dirty="0" smtClean="0"/>
              <a:t>.</a:t>
            </a:r>
            <a:endParaRPr lang="fa-IR" sz="1800" dirty="0"/>
          </a:p>
        </p:txBody>
      </p:sp>
    </p:spTree>
    <p:extLst>
      <p:ext uri="{BB962C8B-B14F-4D97-AF65-F5344CB8AC3E}">
        <p14:creationId xmlns:p14="http://schemas.microsoft.com/office/powerpoint/2010/main" val="1915557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1560" y="267494"/>
            <a:ext cx="7272808" cy="4274790"/>
          </a:xfrm>
        </p:spPr>
        <p:txBody>
          <a:bodyPr>
            <a:normAutofit/>
          </a:bodyPr>
          <a:lstStyle/>
          <a:p>
            <a:r>
              <a:rPr lang="fa-IR" dirty="0"/>
              <a:t>فایروال های سخت افزاری:</a:t>
            </a:r>
          </a:p>
          <a:p>
            <a:r>
              <a:rPr lang="fa-IR" dirty="0"/>
              <a:t>ساختار و عملکرد فایروال های سخت افزاری پیچیده تر از فایروال های نرم افزاری می باشد.این فایروال ها علاوه بر سخت افزار مخصوصی که برای آنها طراحی شده است, متشکل از اجزا و عناصر نرم افزاری نیز می باشند.فایروال های سخت افزاری یا بر روی یک دستگاه بخصوص و یا برروی یک سرور که برای انجام وظایف فایروال اختصاص داده شده است اجرا می شود.به دلیل اینکه هیچ نرم افزار دیگری بر روی این دستگاه ها اجرا نمی شود , سیستم عامل یک فایروال سخت افزاری را نسبت به حملات شبکه , ایمن تر نموده و امکان حمله به آن را دشوار تر می سازد.در واقع به دلیل منحصر بفرد بودن سیستم های عاملشان و رابط های کاربری گرافیکی خاصی که برای این فایروال ها طراحی شده است امکان نفوذ به حفره های امنیتی این نرم افزار ها بسیار دشوار بوده و این عامل سبب افزایش امنیت این فایروال ها گشته است .نمونه ای از فایروال های سخت افزاری عبارتند از : فایروال </a:t>
            </a:r>
            <a:r>
              <a:rPr lang="en-US" dirty="0"/>
              <a:t>ASA </a:t>
            </a:r>
            <a:r>
              <a:rPr lang="fa-IR" dirty="0"/>
              <a:t>که توسط کمپانی مشهور سیسکو ارایه </a:t>
            </a:r>
            <a:r>
              <a:rPr lang="fa-IR"/>
              <a:t>شده </a:t>
            </a:r>
            <a:r>
              <a:rPr lang="fa-IR" smtClean="0"/>
              <a:t>است.فایروال </a:t>
            </a:r>
            <a:r>
              <a:rPr lang="en-US" dirty="0"/>
              <a:t>ASA </a:t>
            </a:r>
            <a:r>
              <a:rPr lang="fa-IR" dirty="0"/>
              <a:t>در واقع نسخه آپدیت شده </a:t>
            </a:r>
            <a:r>
              <a:rPr lang="en-US" dirty="0"/>
              <a:t>PIX </a:t>
            </a:r>
            <a:r>
              <a:rPr lang="fa-IR" dirty="0"/>
              <a:t>می باشد.از دیگر فایروال های سخت افزاری می توان به میکروتیک که محصولی از شرکت میکروتیک می باشد و فایروال سخت افزاری دیگری بنام </a:t>
            </a:r>
            <a:r>
              <a:rPr lang="en-US" dirty="0"/>
              <a:t>Juniper  </a:t>
            </a:r>
            <a:r>
              <a:rPr lang="fa-IR" dirty="0"/>
              <a:t>را نام برد</a:t>
            </a:r>
          </a:p>
          <a:p>
            <a:endParaRPr lang="fa-IR" dirty="0"/>
          </a:p>
        </p:txBody>
      </p:sp>
    </p:spTree>
    <p:extLst>
      <p:ext uri="{BB962C8B-B14F-4D97-AF65-F5344CB8AC3E}">
        <p14:creationId xmlns:p14="http://schemas.microsoft.com/office/powerpoint/2010/main" val="3451524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9502"/>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a:t>
            </a:r>
            <a:r>
              <a:rPr lang="en-US" dirty="0">
                <a:latin typeface="MV Boli" panose="02000500030200090000" pitchFamily="2" charset="0"/>
                <a:cs typeface="MV Boli" panose="02000500030200090000" pitchFamily="2" charset="0"/>
              </a:rPr>
              <a:t>FIREWALL</a:t>
            </a:r>
            <a:r>
              <a:rPr lang="fa-IR" dirty="0" smtClean="0">
                <a:latin typeface="Adobe نسخ Medium" panose="01010101010101010101" pitchFamily="50" charset="-78"/>
                <a:cs typeface="Adobe نسخ Medium" panose="01010101010101010101" pitchFamily="50" charset="-78"/>
              </a:rPr>
              <a:t> سخت افزاری</a:t>
            </a:r>
            <a:endParaRPr lang="fa-IR" dirty="0">
              <a:latin typeface="Adobe نسخ Medium" panose="01010101010101010101" pitchFamily="50" charset="-78"/>
              <a:cs typeface="Adobe نسخ Medium" panose="01010101010101010101" pitchFamily="50" charset="-78"/>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83768" y="1635646"/>
            <a:ext cx="5629342" cy="2955776"/>
          </a:xfrm>
        </p:spPr>
      </p:pic>
    </p:spTree>
    <p:extLst>
      <p:ext uri="{BB962C8B-B14F-4D97-AF65-F5344CB8AC3E}">
        <p14:creationId xmlns:p14="http://schemas.microsoft.com/office/powerpoint/2010/main" val="1155569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23" presetClass="entr" presetSubtype="16" fill="hold" nodeType="withEffect">
                                  <p:stCondLst>
                                    <p:cond delay="250"/>
                                  </p:stCondLst>
                                  <p:childTnLst>
                                    <p:set>
                                      <p:cBhvr>
                                        <p:cTn id="9" dur="1" fill="hold">
                                          <p:stCondLst>
                                            <p:cond delay="0"/>
                                          </p:stCondLst>
                                        </p:cTn>
                                        <p:tgtEl>
                                          <p:spTgt spid="7"/>
                                        </p:tgtEl>
                                        <p:attrNameLst>
                                          <p:attrName>style.visibility</p:attrName>
                                        </p:attrNameLst>
                                      </p:cBhvr>
                                      <p:to>
                                        <p:strVal val="visible"/>
                                      </p:to>
                                    </p:set>
                                    <p:anim calcmode="lin" valueType="num">
                                      <p:cBhvr>
                                        <p:cTn id="10" dur="500" fill="hold"/>
                                        <p:tgtEl>
                                          <p:spTgt spid="7"/>
                                        </p:tgtEl>
                                        <p:attrNameLst>
                                          <p:attrName>ppt_w</p:attrName>
                                        </p:attrNameLst>
                                      </p:cBhvr>
                                      <p:tavLst>
                                        <p:tav tm="0">
                                          <p:val>
                                            <p:fltVal val="0"/>
                                          </p:val>
                                        </p:tav>
                                        <p:tav tm="100000">
                                          <p:val>
                                            <p:strVal val="#ppt_w"/>
                                          </p:val>
                                        </p:tav>
                                      </p:tavLst>
                                    </p:anim>
                                    <p:anim calcmode="lin" valueType="num">
                                      <p:cBhvr>
                                        <p:cTn id="1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6348"/>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a:t>
            </a:r>
            <a:r>
              <a:rPr lang="en-US" dirty="0" smtClean="0">
                <a:latin typeface="Adobe نسخ Medium" panose="01010101010101010101" pitchFamily="50" charset="-78"/>
                <a:cs typeface="Adobe نسخ Medium" panose="01010101010101010101" pitchFamily="50" charset="-78"/>
              </a:rPr>
              <a:t> </a:t>
            </a:r>
            <a:r>
              <a:rPr lang="en-US" dirty="0" smtClean="0">
                <a:latin typeface="MV Boli" panose="02000500030200090000" pitchFamily="2" charset="0"/>
                <a:cs typeface="MV Boli" panose="02000500030200090000" pitchFamily="2" charset="0"/>
              </a:rPr>
              <a:t>FIREWALL</a:t>
            </a:r>
            <a:r>
              <a:rPr lang="fa-IR" dirty="0" smtClean="0">
                <a:latin typeface="Adobe نسخ Medium" panose="01010101010101010101" pitchFamily="50" charset="-78"/>
                <a:cs typeface="Adobe نسخ Medium" panose="01010101010101010101" pitchFamily="50" charset="-78"/>
              </a:rPr>
              <a:t>نرم افزاری</a:t>
            </a:r>
            <a:endParaRPr lang="fa-IR" dirty="0">
              <a:latin typeface="Adobe نسخ Medium" panose="01010101010101010101" pitchFamily="50" charset="-78"/>
              <a:cs typeface="Adobe نسخ Medium" panose="01010101010101010101" pitchFamily="50" charset="-78"/>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31640" y="1563638"/>
            <a:ext cx="6951206" cy="3132517"/>
          </a:xfrm>
        </p:spPr>
      </p:pic>
    </p:spTree>
    <p:extLst>
      <p:ext uri="{BB962C8B-B14F-4D97-AF65-F5344CB8AC3E}">
        <p14:creationId xmlns:p14="http://schemas.microsoft.com/office/powerpoint/2010/main" val="140098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23" presetClass="entr" presetSubtype="16" fill="hold" nodeType="withEffect">
                                  <p:stCondLst>
                                    <p:cond delay="250"/>
                                  </p:stCondLst>
                                  <p:childTnLst>
                                    <p:set>
                                      <p:cBhvr>
                                        <p:cTn id="9" dur="1" fill="hold">
                                          <p:stCondLst>
                                            <p:cond delay="0"/>
                                          </p:stCondLst>
                                        </p:cTn>
                                        <p:tgtEl>
                                          <p:spTgt spid="4"/>
                                        </p:tgtEl>
                                        <p:attrNameLst>
                                          <p:attrName>style.visibility</p:attrName>
                                        </p:attrNameLst>
                                      </p:cBhvr>
                                      <p:to>
                                        <p:strVal val="visible"/>
                                      </p:to>
                                    </p:set>
                                    <p:anim calcmode="lin" valueType="num">
                                      <p:cBhvr>
                                        <p:cTn id="10" dur="500" fill="hold"/>
                                        <p:tgtEl>
                                          <p:spTgt spid="4"/>
                                        </p:tgtEl>
                                        <p:attrNameLst>
                                          <p:attrName>ppt_w</p:attrName>
                                        </p:attrNameLst>
                                      </p:cBhvr>
                                      <p:tavLst>
                                        <p:tav tm="0">
                                          <p:val>
                                            <p:fltVal val="0"/>
                                          </p:val>
                                        </p:tav>
                                        <p:tav tm="100000">
                                          <p:val>
                                            <p:strVal val="#ppt_w"/>
                                          </p:val>
                                        </p:tav>
                                      </p:tavLst>
                                    </p:anim>
                                    <p:anim calcmode="lin" valueType="num">
                                      <p:cBhvr>
                                        <p:cTn id="11"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3478"/>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انواع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763688" y="884466"/>
            <a:ext cx="7077472" cy="4046186"/>
          </a:xfrm>
        </p:spPr>
        <p:txBody>
          <a:bodyPr>
            <a:normAutofit/>
          </a:bodyPr>
          <a:lstStyle/>
          <a:p>
            <a:pPr marL="0" indent="0" algn="r" rtl="1">
              <a:buNone/>
            </a:pPr>
            <a:r>
              <a:rPr lang="en-US" sz="2800" dirty="0">
                <a:latin typeface="Adobe نسخ Medium" panose="01010101010101010101" pitchFamily="50" charset="-78"/>
                <a:cs typeface="Adobe نسخ Medium" panose="01010101010101010101" pitchFamily="50" charset="-78"/>
              </a:rPr>
              <a:t>Firewall</a:t>
            </a:r>
            <a:r>
              <a:rPr lang="fa-IR" sz="2800" dirty="0" smtClean="0">
                <a:latin typeface="Adobe نسخ Medium" panose="01010101010101010101" pitchFamily="50" charset="-78"/>
                <a:cs typeface="Adobe نسخ Medium" panose="01010101010101010101" pitchFamily="50" charset="-78"/>
              </a:rPr>
              <a:t> ها از نظر شبکه نیز </a:t>
            </a:r>
            <a:r>
              <a:rPr lang="fa-IR" sz="2800" dirty="0">
                <a:latin typeface="Adobe نسخ Medium" panose="01010101010101010101" pitchFamily="50" charset="-78"/>
                <a:cs typeface="Adobe نسخ Medium" panose="01010101010101010101" pitchFamily="50" charset="-78"/>
              </a:rPr>
              <a:t>به چهار دسته اصلی تقسیم بندی می </a:t>
            </a:r>
            <a:r>
              <a:rPr lang="fa-IR" sz="2800" dirty="0" smtClean="0">
                <a:latin typeface="Adobe نسخ Medium" panose="01010101010101010101" pitchFamily="50" charset="-78"/>
                <a:cs typeface="Adobe نسخ Medium" panose="01010101010101010101" pitchFamily="50" charset="-78"/>
              </a:rPr>
              <a:t>شوند:</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7624" y="1949826"/>
            <a:ext cx="5328592" cy="3194346"/>
          </a:xfrm>
          <a:prstGeom prst="rect">
            <a:avLst/>
          </a:prstGeom>
        </p:spPr>
      </p:pic>
    </p:spTree>
    <p:extLst>
      <p:ext uri="{BB962C8B-B14F-4D97-AF65-F5344CB8AC3E}">
        <p14:creationId xmlns:p14="http://schemas.microsoft.com/office/powerpoint/2010/main" val="226605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23" presetClass="entr" presetSubtype="16" fill="hold" nodeType="withEffect">
                                  <p:stCondLst>
                                    <p:cond delay="25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462980"/>
            <a:ext cx="7221488" cy="4680520"/>
          </a:xfrm>
        </p:spPr>
        <p:txBody>
          <a:bodyPr/>
          <a:lstStyle/>
          <a:p>
            <a:pPr algn="r" rtl="1">
              <a:buFont typeface="Wingdings" panose="05000000000000000000" pitchFamily="2" charset="2"/>
              <a:buChar char="ü"/>
            </a:pPr>
            <a:r>
              <a:rPr lang="en-US" b="1" dirty="0">
                <a:latin typeface="MV Boli" panose="02000500030200090000" pitchFamily="2" charset="0"/>
                <a:cs typeface="MV Boli" panose="02000500030200090000" pitchFamily="2" charset="0"/>
              </a:rPr>
              <a:t>Packet </a:t>
            </a:r>
            <a:r>
              <a:rPr lang="en-US" b="1" dirty="0" smtClean="0">
                <a:latin typeface="MV Boli" panose="02000500030200090000" pitchFamily="2" charset="0"/>
                <a:cs typeface="MV Boli" panose="02000500030200090000" pitchFamily="2" charset="0"/>
              </a:rPr>
              <a:t>filters </a:t>
            </a:r>
            <a:endParaRPr lang="fa-IR" dirty="0">
              <a:latin typeface="MV Boli" panose="02000500030200090000" pitchFamily="2" charset="0"/>
            </a:endParaRPr>
          </a:p>
          <a:p>
            <a:pPr marL="0" indent="0" algn="r" rtl="1">
              <a:buNone/>
            </a:pPr>
            <a:endParaRPr lang="fa-I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7467" y="1563638"/>
            <a:ext cx="6935306" cy="2376264"/>
          </a:xfrm>
          <a:prstGeom prst="rect">
            <a:avLst/>
          </a:prstGeom>
        </p:spPr>
      </p:pic>
    </p:spTree>
    <p:extLst>
      <p:ext uri="{BB962C8B-B14F-4D97-AF65-F5344CB8AC3E}">
        <p14:creationId xmlns:p14="http://schemas.microsoft.com/office/powerpoint/2010/main" val="4077555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half" idx="2"/>
          </p:nvPr>
        </p:nvSpPr>
        <p:spPr>
          <a:xfrm>
            <a:off x="866216" y="0"/>
            <a:ext cx="7018152" cy="4515966"/>
          </a:xfrm>
        </p:spPr>
        <p:txBody>
          <a:bodyPr>
            <a:normAutofit/>
          </a:bodyPr>
          <a:lstStyle/>
          <a:p>
            <a:r>
              <a:rPr lang="en-US" sz="2400" dirty="0"/>
              <a:t>Packet </a:t>
            </a:r>
            <a:r>
              <a:rPr lang="en-US" sz="2400" dirty="0" smtClean="0"/>
              <a:t>Filtering</a:t>
            </a:r>
            <a:r>
              <a:rPr lang="fa-IR" sz="2400" dirty="0" smtClean="0"/>
              <a:t>:</a:t>
            </a:r>
            <a:endParaRPr lang="en-US" sz="2400" dirty="0"/>
          </a:p>
          <a:p>
            <a:endParaRPr lang="en-US" sz="2000" dirty="0"/>
          </a:p>
          <a:p>
            <a:r>
              <a:rPr lang="fa-IR" sz="2000" dirty="0"/>
              <a:t>فایروال های </a:t>
            </a:r>
            <a:r>
              <a:rPr lang="en-US" sz="2000" dirty="0"/>
              <a:t>packet filtering , </a:t>
            </a:r>
            <a:r>
              <a:rPr lang="fa-IR" sz="2000" dirty="0"/>
              <a:t>اولین نسل از معماری های فایروال می باشند که در حدود سال ۱۹۸۰ بوجود آمدند.قابلیت </a:t>
            </a:r>
            <a:r>
              <a:rPr lang="en-US" sz="2000" dirty="0"/>
              <a:t>packet filtering  </a:t>
            </a:r>
            <a:r>
              <a:rPr lang="fa-IR" sz="2000" dirty="0"/>
              <a:t>به عنوان بخشی از یک فایروال , معمولا توسط یک روتر اجرا می شود.روترهای با عملکرد معمولی مسیریابی داده ها را مشخص می کنند و روترهایی که در نقش </a:t>
            </a:r>
            <a:r>
              <a:rPr lang="en-US" sz="2000" dirty="0"/>
              <a:t>packet filtering  </a:t>
            </a:r>
            <a:r>
              <a:rPr lang="fa-IR" sz="2000" dirty="0"/>
              <a:t>عمل میکنند در لایه </a:t>
            </a:r>
            <a:r>
              <a:rPr lang="en-US" sz="2000" dirty="0"/>
              <a:t>network </a:t>
            </a:r>
            <a:r>
              <a:rPr lang="fa-IR" sz="2000" dirty="0"/>
              <a:t>از مدل </a:t>
            </a:r>
            <a:r>
              <a:rPr lang="en-US" sz="2000" dirty="0" err="1"/>
              <a:t>osi</a:t>
            </a:r>
            <a:r>
              <a:rPr lang="en-US" sz="2000" dirty="0"/>
              <a:t> </a:t>
            </a:r>
            <a:r>
              <a:rPr lang="fa-IR" sz="2000" dirty="0"/>
              <a:t>ویا لایه </a:t>
            </a:r>
            <a:r>
              <a:rPr lang="en-US" sz="2000" dirty="0"/>
              <a:t>IP </a:t>
            </a:r>
            <a:r>
              <a:rPr lang="fa-IR" sz="2000" dirty="0"/>
              <a:t>از مدل </a:t>
            </a:r>
            <a:r>
              <a:rPr lang="en-US" sz="2000" dirty="0"/>
              <a:t>TCP/IP </a:t>
            </a:r>
            <a:r>
              <a:rPr lang="fa-IR" sz="2000" dirty="0"/>
              <a:t>فعالیت کرده و </a:t>
            </a:r>
            <a:r>
              <a:rPr lang="en-US" sz="2000" dirty="0"/>
              <a:t>IP Header </a:t>
            </a:r>
            <a:r>
              <a:rPr lang="fa-IR" sz="2000" dirty="0"/>
              <a:t>هر یک از بسته های اطلاعاتی یا ترافیک های ورودی را با مجموعه ای از رول ها و قوانین مقایسه کرده و در صورت مطابقت آنها را </a:t>
            </a:r>
            <a:r>
              <a:rPr lang="en-US" sz="2000" dirty="0"/>
              <a:t>Forward </a:t>
            </a:r>
            <a:r>
              <a:rPr lang="fa-IR" sz="2000" dirty="0"/>
              <a:t>ویا </a:t>
            </a:r>
            <a:r>
              <a:rPr lang="en-US" sz="2000" dirty="0"/>
              <a:t>Discard  </a:t>
            </a:r>
            <a:r>
              <a:rPr lang="fa-IR" sz="2000" dirty="0"/>
              <a:t>می کنند.به صورت کلی روترها و یا فایروال های </a:t>
            </a:r>
            <a:r>
              <a:rPr lang="en-US" sz="2000" dirty="0"/>
              <a:t>packet filtering  </a:t>
            </a:r>
            <a:r>
              <a:rPr lang="fa-IR" sz="2000" dirty="0"/>
              <a:t>اطلاعات مربوط به </a:t>
            </a:r>
            <a:r>
              <a:rPr lang="en-US" sz="2000" dirty="0"/>
              <a:t>IP </a:t>
            </a:r>
            <a:r>
              <a:rPr lang="fa-IR" sz="2000" dirty="0"/>
              <a:t>ادرس مبدا و مقصد, نوع انتقال بسته های اطلاعاتی از لایه </a:t>
            </a:r>
            <a:r>
              <a:rPr lang="en-US" sz="2000" dirty="0" err="1"/>
              <a:t>Tran</a:t>
            </a:r>
            <a:r>
              <a:rPr lang="en-US" sz="2000" dirty="0" err="1" smtClean="0"/>
              <a:t>ring</a:t>
            </a:r>
            <a:r>
              <a:rPr lang="en-US" sz="2000" dirty="0" smtClean="0"/>
              <a:t> sport </a:t>
            </a:r>
            <a:r>
              <a:rPr lang="fa-IR" sz="2000" dirty="0"/>
              <a:t>را که به کارت شبکه فیزیکی ارسال می شوند را بررسی می کند</a:t>
            </a:r>
          </a:p>
        </p:txBody>
      </p:sp>
    </p:spTree>
    <p:extLst>
      <p:ext uri="{BB962C8B-B14F-4D97-AF65-F5344CB8AC3E}">
        <p14:creationId xmlns:p14="http://schemas.microsoft.com/office/powerpoint/2010/main" val="21636570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81336" y="195486"/>
            <a:ext cx="6995120" cy="4680520"/>
          </a:xfrm>
        </p:spPr>
        <p:txBody>
          <a:bodyPr>
            <a:normAutofit/>
          </a:bodyPr>
          <a:lstStyle/>
          <a:p>
            <a:pPr algn="r" rtl="1">
              <a:buFont typeface="Wingdings" panose="05000000000000000000" pitchFamily="2" charset="2"/>
              <a:buChar char="ü"/>
            </a:pPr>
            <a:r>
              <a:rPr lang="en-US" b="1" dirty="0">
                <a:latin typeface="MV Boli" panose="02000500030200090000" pitchFamily="2" charset="0"/>
                <a:cs typeface="MV Boli" panose="02000500030200090000" pitchFamily="2" charset="0"/>
              </a:rPr>
              <a:t>Circuit-Level Gateway </a:t>
            </a:r>
            <a:r>
              <a:rPr lang="en-US" b="1" dirty="0" smtClean="0">
                <a:latin typeface="MV Boli" panose="02000500030200090000" pitchFamily="2" charset="0"/>
                <a:cs typeface="MV Boli" panose="02000500030200090000" pitchFamily="2" charset="0"/>
              </a:rPr>
              <a:t>Firewall </a:t>
            </a:r>
            <a:endParaRPr lang="fa-IR" dirty="0">
              <a:latin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1814" y="1347614"/>
            <a:ext cx="6802978" cy="2776028"/>
          </a:xfrm>
          <a:prstGeom prst="rect">
            <a:avLst/>
          </a:prstGeom>
        </p:spPr>
      </p:pic>
    </p:spTree>
    <p:extLst>
      <p:ext uri="{BB962C8B-B14F-4D97-AF65-F5344CB8AC3E}">
        <p14:creationId xmlns:p14="http://schemas.microsoft.com/office/powerpoint/2010/main" val="2646728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95486"/>
            <a:ext cx="6463680" cy="504056"/>
          </a:xfrm>
        </p:spPr>
        <p:txBody>
          <a:bodyPr/>
          <a:lstStyle/>
          <a:p>
            <a:r>
              <a:rPr lang="en-US" dirty="0"/>
              <a:t>Circuit level </a:t>
            </a:r>
            <a:r>
              <a:rPr lang="en-US" dirty="0" smtClean="0"/>
              <a:t>Gateways: </a:t>
            </a:r>
            <a:endParaRPr lang="fa-IR" dirty="0"/>
          </a:p>
        </p:txBody>
      </p:sp>
      <p:sp>
        <p:nvSpPr>
          <p:cNvPr id="3" name="Content Placeholder 2"/>
          <p:cNvSpPr>
            <a:spLocks noGrp="1"/>
          </p:cNvSpPr>
          <p:nvPr>
            <p:ph idx="1"/>
          </p:nvPr>
        </p:nvSpPr>
        <p:spPr>
          <a:xfrm>
            <a:off x="971600" y="915566"/>
            <a:ext cx="7632848" cy="4227934"/>
          </a:xfrm>
        </p:spPr>
        <p:txBody>
          <a:bodyPr>
            <a:normAutofit fontScale="92500" lnSpcReduction="10000"/>
          </a:bodyPr>
          <a:lstStyle/>
          <a:p>
            <a:r>
              <a:rPr lang="fa-IR" sz="1900" dirty="0"/>
              <a:t>این فایروال ها در لایه </a:t>
            </a:r>
            <a:r>
              <a:rPr lang="en-US" sz="1900" dirty="0"/>
              <a:t>transport  </a:t>
            </a:r>
            <a:r>
              <a:rPr lang="fa-IR" sz="1900" dirty="0"/>
              <a:t>از مدل </a:t>
            </a:r>
            <a:r>
              <a:rPr lang="en-US" sz="1900" dirty="0" err="1"/>
              <a:t>osi</a:t>
            </a:r>
            <a:r>
              <a:rPr lang="en-US" sz="1900" dirty="0"/>
              <a:t> </a:t>
            </a:r>
            <a:r>
              <a:rPr lang="fa-IR" sz="1900" dirty="0"/>
              <a:t>یا لایه </a:t>
            </a:r>
            <a:r>
              <a:rPr lang="en-US" sz="1900" dirty="0" err="1"/>
              <a:t>tcp</a:t>
            </a:r>
            <a:r>
              <a:rPr lang="en-US" sz="1900" dirty="0"/>
              <a:t> </a:t>
            </a:r>
            <a:r>
              <a:rPr lang="fa-IR" sz="1900" dirty="0"/>
              <a:t>از مدل  </a:t>
            </a:r>
            <a:r>
              <a:rPr lang="en-US" sz="1900" dirty="0" err="1"/>
              <a:t>tcp</a:t>
            </a:r>
            <a:r>
              <a:rPr lang="en-US" sz="1900" dirty="0"/>
              <a:t>/</a:t>
            </a:r>
            <a:r>
              <a:rPr lang="en-US" sz="1900" dirty="0" err="1"/>
              <a:t>ip</a:t>
            </a:r>
            <a:r>
              <a:rPr lang="en-US" sz="1900" dirty="0"/>
              <a:t> </a:t>
            </a:r>
            <a:r>
              <a:rPr lang="fa-IR" sz="1900" dirty="0"/>
              <a:t>فعالیت می کند.این فایروال ها برای اتصالات </a:t>
            </a:r>
            <a:r>
              <a:rPr lang="en-US" sz="1900" dirty="0"/>
              <a:t>TCP </a:t>
            </a:r>
            <a:r>
              <a:rPr lang="fa-IR" sz="1900" dirty="0"/>
              <a:t>مورد استفاده قرار می گیرندو </a:t>
            </a:r>
            <a:r>
              <a:rPr lang="en-US" sz="1900" dirty="0"/>
              <a:t>Handshaking  </a:t>
            </a:r>
            <a:r>
              <a:rPr lang="fa-IR" sz="1900" dirty="0"/>
              <a:t>بین بسته ها را برای تشخیص معتبر بودن </a:t>
            </a:r>
            <a:r>
              <a:rPr lang="en-US" sz="1900" dirty="0"/>
              <a:t>session </a:t>
            </a:r>
            <a:r>
              <a:rPr lang="fa-IR" sz="1900" dirty="0"/>
              <a:t>های درخواست شده مانیتور می کنند.این نوع فایروال ها معمولا اطلاعات زیر را ذخیره می کنند:</a:t>
            </a:r>
          </a:p>
          <a:p>
            <a:r>
              <a:rPr lang="fa-IR" sz="1900" dirty="0"/>
              <a:t>۱.</a:t>
            </a:r>
            <a:r>
              <a:rPr lang="en-US" sz="1900" dirty="0"/>
              <a:t>unique session identifier </a:t>
            </a:r>
            <a:r>
              <a:rPr lang="fa-IR" sz="1900" dirty="0"/>
              <a:t>که شناسه منحصر به فرد </a:t>
            </a:r>
            <a:r>
              <a:rPr lang="en-US" sz="1900" dirty="0"/>
              <a:t>session </a:t>
            </a:r>
            <a:r>
              <a:rPr lang="fa-IR" sz="1900" dirty="0"/>
              <a:t>ها در حال اتصال می باشد و به طور مثال به برقرار شدن </a:t>
            </a:r>
            <a:r>
              <a:rPr lang="en-US" sz="1900" dirty="0"/>
              <a:t>handshake  </a:t>
            </a:r>
            <a:r>
              <a:rPr lang="fa-IR" sz="1900" dirty="0"/>
              <a:t>هایا خاتمه دادن آن می انجامد</a:t>
            </a:r>
          </a:p>
          <a:p>
            <a:r>
              <a:rPr lang="fa-IR" sz="1900" dirty="0"/>
              <a:t>۲.توالی اطلاعات</a:t>
            </a:r>
          </a:p>
          <a:p>
            <a:r>
              <a:rPr lang="fa-IR" sz="1900" dirty="0"/>
              <a:t>۳.</a:t>
            </a:r>
            <a:r>
              <a:rPr lang="en-US" sz="1900" dirty="0" err="1"/>
              <a:t>Ip</a:t>
            </a:r>
            <a:r>
              <a:rPr lang="en-US" sz="1900" dirty="0"/>
              <a:t> </a:t>
            </a:r>
            <a:r>
              <a:rPr lang="fa-IR" sz="1900" dirty="0"/>
              <a:t>آدرس های مبدا و مقصد</a:t>
            </a:r>
          </a:p>
          <a:p>
            <a:r>
              <a:rPr lang="fa-IR" sz="1900" dirty="0"/>
              <a:t>۴.شماره پرت مبدا و مقصد</a:t>
            </a:r>
          </a:p>
          <a:p>
            <a:r>
              <a:rPr lang="fa-IR" sz="1900" dirty="0"/>
              <a:t>۵.بررسی </a:t>
            </a:r>
            <a:r>
              <a:rPr lang="en-US" sz="1900" dirty="0"/>
              <a:t>packet </a:t>
            </a:r>
            <a:r>
              <a:rPr lang="fa-IR" sz="1900" dirty="0"/>
              <a:t>هایی که به کارت شبکه فیزیکی وارد شده و یا از آن خارج می شوند</a:t>
            </a:r>
          </a:p>
          <a:p>
            <a:r>
              <a:rPr lang="fa-IR" sz="1900" dirty="0"/>
              <a:t>در پروسه اتصال فایروال ,  اجازه ارسال اطلاعات به مقصد را توسط فرستنده و اجازه در یافت اطلاعات را توسط گیرنده بررسی می کند و در صورتی که این پروسه مورد قبول واقع شده باشدتمامی </a:t>
            </a:r>
            <a:r>
              <a:rPr lang="en-US" sz="1900" dirty="0"/>
              <a:t>packet </a:t>
            </a:r>
            <a:r>
              <a:rPr lang="fa-IR" sz="1900" dirty="0"/>
              <a:t>ها بدون تست های امنیتی از طریق فایروال </a:t>
            </a:r>
            <a:r>
              <a:rPr lang="en-US" sz="1900" dirty="0"/>
              <a:t>route  </a:t>
            </a:r>
            <a:r>
              <a:rPr lang="fa-IR" sz="1900" dirty="0"/>
              <a:t>می شوند</a:t>
            </a:r>
          </a:p>
          <a:p>
            <a:endParaRPr lang="fa-IR" dirty="0"/>
          </a:p>
        </p:txBody>
      </p:sp>
    </p:spTree>
    <p:extLst>
      <p:ext uri="{BB962C8B-B14F-4D97-AF65-F5344CB8AC3E}">
        <p14:creationId xmlns:p14="http://schemas.microsoft.com/office/powerpoint/2010/main" val="2008430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7664" y="27216"/>
            <a:ext cx="7596336" cy="857250"/>
          </a:xfrm>
        </p:spPr>
        <p:txBody>
          <a:bodyPr>
            <a:normAutofit fontScale="90000"/>
          </a:bodyPr>
          <a:lstStyle/>
          <a:p>
            <a:pPr algn="r" rtl="1"/>
            <a:r>
              <a:rPr lang="en-US" altLang="ko-KR" sz="4000" dirty="0" smtClean="0">
                <a:solidFill>
                  <a:schemeClr val="tx1">
                    <a:lumMod val="75000"/>
                    <a:lumOff val="25000"/>
                  </a:schemeClr>
                </a:solidFill>
                <a:latin typeface="X-Files" panose="020B0603050302020204" pitchFamily="34" charset="0"/>
              </a:rPr>
              <a:t> </a:t>
            </a:r>
            <a:r>
              <a:rPr lang="en-US" altLang="ko-KR" sz="4000" dirty="0" smtClean="0">
                <a:solidFill>
                  <a:schemeClr val="tx1">
                    <a:lumMod val="75000"/>
                    <a:lumOff val="25000"/>
                  </a:schemeClr>
                </a:solidFill>
                <a:latin typeface="MV Boli" panose="02000500030200090000" pitchFamily="2" charset="0"/>
                <a:cs typeface="MV Boli" panose="02000500030200090000" pitchFamily="2" charset="0"/>
              </a:rPr>
              <a:t>FIREWALL    </a:t>
            </a:r>
            <a:r>
              <a:rPr lang="fa-IR" altLang="ko-KR" sz="6600" dirty="0" smtClean="0">
                <a:solidFill>
                  <a:schemeClr val="tx1">
                    <a:lumMod val="75000"/>
                    <a:lumOff val="25000"/>
                  </a:schemeClr>
                </a:solidFill>
                <a:latin typeface="Arabic Typesetting" panose="03020402040406030203" pitchFamily="66" charset="-78"/>
                <a:cs typeface="Arabic Typesetting" panose="03020402040406030203" pitchFamily="66" charset="-78"/>
              </a:rPr>
              <a:t>چیست</a:t>
            </a:r>
            <a:r>
              <a:rPr lang="fa-IR" altLang="ko-KR" sz="4000" dirty="0" smtClean="0">
                <a:solidFill>
                  <a:schemeClr val="tx1">
                    <a:lumMod val="75000"/>
                    <a:lumOff val="25000"/>
                  </a:schemeClr>
                </a:solidFill>
                <a:latin typeface="X-Files" panose="020B0603050302020204" pitchFamily="34" charset="0"/>
              </a:rPr>
              <a:t>؟؟؟</a:t>
            </a:r>
            <a:endParaRPr lang="ko-KR" altLang="en-US" sz="4000" dirty="0">
              <a:solidFill>
                <a:schemeClr val="tx1">
                  <a:lumMod val="75000"/>
                  <a:lumOff val="25000"/>
                </a:schemeClr>
              </a:solidFill>
              <a:latin typeface="X-Files" panose="020B0603050302020204" pitchFamily="34" charset="0"/>
            </a:endParaRPr>
          </a:p>
        </p:txBody>
      </p:sp>
      <p:sp>
        <p:nvSpPr>
          <p:cNvPr id="4" name="Content Placeholder 3"/>
          <p:cNvSpPr>
            <a:spLocks noGrp="1"/>
          </p:cNvSpPr>
          <p:nvPr>
            <p:ph idx="1"/>
          </p:nvPr>
        </p:nvSpPr>
        <p:spPr>
          <a:xfrm>
            <a:off x="1907704" y="1131590"/>
            <a:ext cx="6779096" cy="3394472"/>
          </a:xfrm>
        </p:spPr>
        <p:txBody>
          <a:bodyPr>
            <a:normAutofit fontScale="85000" lnSpcReduction="20000"/>
          </a:bodyPr>
          <a:lstStyle/>
          <a:p>
            <a:pPr marL="0" indent="0" algn="r" rtl="1">
              <a:buNone/>
            </a:pPr>
            <a:r>
              <a:rPr lang="fa-IR" altLang="ko-KR" sz="2400" dirty="0" smtClean="0">
                <a:latin typeface="Adobe نسخ Medium" panose="01010101010101010101" pitchFamily="50" charset="-78"/>
                <a:cs typeface="Adobe نسخ Medium" panose="01010101010101010101" pitchFamily="50" charset="-78"/>
              </a:rPr>
              <a:t>در دنیای کامپیوتری امروزه ، تعداد زیادی هکر وجود دارد که با نفوذ به داخل کامپیوترها، سعی در ربودن اطلاعات مهم می کنند.</a:t>
            </a:r>
          </a:p>
          <a:p>
            <a:pPr marL="0" indent="0" algn="r" rtl="1">
              <a:buNone/>
            </a:pPr>
            <a:r>
              <a:rPr lang="en-US" sz="2400" dirty="0">
                <a:latin typeface="Adobe نسخ Medium" panose="01010101010101010101" pitchFamily="50" charset="-78"/>
                <a:cs typeface="Adobe نسخ Medium" panose="01010101010101010101" pitchFamily="50" charset="-78"/>
              </a:rPr>
              <a:t>Firewall</a:t>
            </a:r>
            <a:r>
              <a:rPr lang="fa-IR" altLang="ko-KR" sz="2400" dirty="0" smtClean="0">
                <a:latin typeface="Adobe نسخ Medium" panose="01010101010101010101" pitchFamily="50" charset="-78"/>
                <a:cs typeface="Adobe نسخ Medium" panose="01010101010101010101" pitchFamily="50" charset="-78"/>
              </a:rPr>
              <a:t> یک معیار امنیتی است که یک کامپیوتر یا کامپیوترهای موجود در شبکه را از دسترسی غیر مجاز حفظ می کند که می تواند یک دستگاه سخت افزاری یا یک برنامه نرم افزاری ویا ترکیبی از هردو باشد.</a:t>
            </a:r>
          </a:p>
          <a:p>
            <a:pPr marL="0" indent="0" algn="r" rtl="1">
              <a:buNone/>
            </a:pPr>
            <a:r>
              <a:rPr lang="fa-IR" altLang="ko-KR" sz="2400" dirty="0" smtClean="0">
                <a:latin typeface="Adobe نسخ Medium" panose="01010101010101010101" pitchFamily="50" charset="-78"/>
                <a:cs typeface="Adobe نسخ Medium" panose="01010101010101010101" pitchFamily="50" charset="-78"/>
              </a:rPr>
              <a:t>پس </a:t>
            </a:r>
            <a:r>
              <a:rPr lang="en-US" sz="2400" dirty="0">
                <a:latin typeface="Adobe نسخ Medium" panose="01010101010101010101" pitchFamily="50" charset="-78"/>
                <a:cs typeface="Adobe نسخ Medium" panose="01010101010101010101" pitchFamily="50" charset="-78"/>
              </a:rPr>
              <a:t>Firewall</a:t>
            </a:r>
            <a:r>
              <a:rPr lang="fa-IR" altLang="ko-KR" sz="2400" dirty="0" smtClean="0">
                <a:latin typeface="Adobe نسخ Medium" panose="01010101010101010101" pitchFamily="50" charset="-78"/>
                <a:cs typeface="Adobe نسخ Medium" panose="01010101010101010101" pitchFamily="50" charset="-78"/>
              </a:rPr>
              <a:t> وسیله ای است که کنترل دسترسی به یک شبکه را بنابر سیاست امنیتی شبکه تعریف می کند علاوه بر آن </a:t>
            </a:r>
            <a:r>
              <a:rPr lang="en-US" sz="2400" dirty="0">
                <a:latin typeface="Adobe نسخ Medium" panose="01010101010101010101" pitchFamily="50" charset="-78"/>
                <a:cs typeface="Adobe نسخ Medium" panose="01010101010101010101" pitchFamily="50" charset="-78"/>
              </a:rPr>
              <a:t>Firewall </a:t>
            </a:r>
            <a:r>
              <a:rPr lang="fa-IR" sz="2400" dirty="0" smtClean="0">
                <a:latin typeface="Adobe نسخ Medium" panose="01010101010101010101" pitchFamily="50" charset="-78"/>
                <a:cs typeface="Adobe نسخ Medium" panose="01010101010101010101" pitchFamily="50" charset="-78"/>
              </a:rPr>
              <a:t> </a:t>
            </a:r>
            <a:r>
              <a:rPr lang="fa-IR" altLang="ko-KR" sz="2400" dirty="0" smtClean="0">
                <a:latin typeface="Adobe نسخ Medium" panose="01010101010101010101" pitchFamily="50" charset="-78"/>
                <a:cs typeface="Adobe نسخ Medium" panose="01010101010101010101" pitchFamily="50" charset="-78"/>
              </a:rPr>
              <a:t>برای ترجمه آدرس شبکه نیز به کارگرفته می شود.</a:t>
            </a:r>
            <a:endParaRPr lang="ko-KR" altLang="en-US" sz="2400"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2090594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additive="base">
                                        <p:cTn id="10"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4">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additive="base">
                                        <p:cTn id="14" dur="500"/>
                                        <p:tgtEl>
                                          <p:spTgt spid="4">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additive="base">
                                        <p:cTn id="18" dur="500"/>
                                        <p:tgtEl>
                                          <p:spTgt spid="4">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64678" y="411510"/>
            <a:ext cx="7252461" cy="4536504"/>
          </a:xfrm>
        </p:spPr>
        <p:txBody>
          <a:bodyPr/>
          <a:lstStyle/>
          <a:p>
            <a:pPr algn="r" rtl="1">
              <a:buFont typeface="Wingdings" panose="05000000000000000000" pitchFamily="2" charset="2"/>
              <a:buChar char="ü"/>
            </a:pPr>
            <a:r>
              <a:rPr lang="en-US" b="1" dirty="0">
                <a:latin typeface="MV Boli" panose="02000500030200090000" pitchFamily="2" charset="0"/>
                <a:cs typeface="MV Boli" panose="02000500030200090000" pitchFamily="2" charset="0"/>
              </a:rPr>
              <a:t>Application-Level </a:t>
            </a:r>
            <a:r>
              <a:rPr lang="en-US" b="1" dirty="0" smtClean="0">
                <a:latin typeface="MV Boli" panose="02000500030200090000" pitchFamily="2" charset="0"/>
                <a:cs typeface="MV Boli" panose="02000500030200090000" pitchFamily="2" charset="0"/>
              </a:rPr>
              <a:t>Firewall </a:t>
            </a:r>
            <a:endParaRPr lang="fa-IR" dirty="0">
              <a:latin typeface="MV Boli" panose="02000500030200090000" pitchFamily="2"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9922" y="1347614"/>
            <a:ext cx="7321975" cy="2664296"/>
          </a:xfrm>
          <a:prstGeom prst="rect">
            <a:avLst/>
          </a:prstGeom>
        </p:spPr>
      </p:pic>
    </p:spTree>
    <p:extLst>
      <p:ext uri="{BB962C8B-B14F-4D97-AF65-F5344CB8AC3E}">
        <p14:creationId xmlns:p14="http://schemas.microsoft.com/office/powerpoint/2010/main" val="1307904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95486"/>
            <a:ext cx="6607696" cy="864060"/>
          </a:xfrm>
        </p:spPr>
        <p:txBody>
          <a:bodyPr/>
          <a:lstStyle/>
          <a:p>
            <a:r>
              <a:rPr lang="en-US" dirty="0"/>
              <a:t>Application Filtering  :</a:t>
            </a:r>
            <a:endParaRPr lang="fa-IR" dirty="0"/>
          </a:p>
        </p:txBody>
      </p:sp>
      <p:sp>
        <p:nvSpPr>
          <p:cNvPr id="3" name="Content Placeholder 2"/>
          <p:cNvSpPr>
            <a:spLocks noGrp="1"/>
          </p:cNvSpPr>
          <p:nvPr>
            <p:ph idx="1"/>
          </p:nvPr>
        </p:nvSpPr>
        <p:spPr>
          <a:xfrm>
            <a:off x="827484" y="1539689"/>
            <a:ext cx="7416924" cy="3408325"/>
          </a:xfrm>
        </p:spPr>
        <p:txBody>
          <a:bodyPr>
            <a:normAutofit/>
          </a:bodyPr>
          <a:lstStyle/>
          <a:p>
            <a:r>
              <a:rPr lang="fa-IR" sz="2000" dirty="0"/>
              <a:t>این نوع فیلترینگ در لایه ۷ از مدل </a:t>
            </a:r>
            <a:r>
              <a:rPr lang="en-US" sz="2000" dirty="0" err="1"/>
              <a:t>osi</a:t>
            </a:r>
            <a:r>
              <a:rPr lang="en-US" sz="2000" dirty="0"/>
              <a:t> </a:t>
            </a:r>
            <a:r>
              <a:rPr lang="fa-IR" sz="2000" dirty="0"/>
              <a:t>و یا لایه ۵ از مدل </a:t>
            </a:r>
            <a:r>
              <a:rPr lang="en-US" sz="2000" dirty="0"/>
              <a:t>TCP/IP </a:t>
            </a:r>
            <a:r>
              <a:rPr lang="fa-IR" sz="2000" dirty="0"/>
              <a:t>عمل می کند.</a:t>
            </a:r>
            <a:r>
              <a:rPr lang="en-US" sz="2000" dirty="0"/>
              <a:t>application level gateways  </a:t>
            </a:r>
            <a:r>
              <a:rPr lang="fa-IR" sz="2000" dirty="0"/>
              <a:t>ها پروکسی سرور نیز نامیده می شوند و می توان آنها را با </a:t>
            </a:r>
            <a:r>
              <a:rPr lang="en-US" sz="2000" dirty="0"/>
              <a:t>circuit level firewall </a:t>
            </a:r>
            <a:r>
              <a:rPr lang="fa-IR" sz="2000" dirty="0"/>
              <a:t>ها مشابه دانست با این تفاوت که مختص به </a:t>
            </a:r>
            <a:r>
              <a:rPr lang="en-US" sz="2000" dirty="0"/>
              <a:t>application </a:t>
            </a:r>
            <a:r>
              <a:rPr lang="fa-IR" sz="2000" dirty="0"/>
              <a:t>ها می باشند و </a:t>
            </a:r>
            <a:r>
              <a:rPr lang="en-US" sz="2000" dirty="0"/>
              <a:t>software application </a:t>
            </a:r>
            <a:r>
              <a:rPr lang="fa-IR" sz="2000" dirty="0"/>
              <a:t>هایی با دو </a:t>
            </a:r>
            <a:r>
              <a:rPr lang="en-US" sz="2000" dirty="0"/>
              <a:t>mode  </a:t>
            </a:r>
            <a:r>
              <a:rPr lang="fa-IR" sz="2000" dirty="0"/>
              <a:t>اصلی </a:t>
            </a:r>
            <a:r>
              <a:rPr lang="en-US" sz="2000" dirty="0"/>
              <a:t>proxy server </a:t>
            </a:r>
            <a:r>
              <a:rPr lang="fa-IR" sz="2000" dirty="0"/>
              <a:t>و </a:t>
            </a:r>
            <a:r>
              <a:rPr lang="en-US" sz="2000" dirty="0"/>
              <a:t>proxy client  </a:t>
            </a:r>
            <a:r>
              <a:rPr lang="fa-IR" sz="2000" dirty="0"/>
              <a:t>می باشند</a:t>
            </a:r>
          </a:p>
        </p:txBody>
      </p:sp>
    </p:spTree>
    <p:extLst>
      <p:ext uri="{BB962C8B-B14F-4D97-AF65-F5344CB8AC3E}">
        <p14:creationId xmlns:p14="http://schemas.microsoft.com/office/powerpoint/2010/main" val="5996332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75656" y="339502"/>
            <a:ext cx="7668344" cy="4803998"/>
          </a:xfrm>
        </p:spPr>
        <p:txBody>
          <a:bodyPr>
            <a:normAutofit/>
          </a:bodyPr>
          <a:lstStyle/>
          <a:p>
            <a:pPr algn="r" rtl="1">
              <a:buFont typeface="Wingdings" panose="05000000000000000000" pitchFamily="2" charset="2"/>
              <a:buChar char="ü"/>
            </a:pPr>
            <a:r>
              <a:rPr lang="en-US" sz="3000" b="1" dirty="0" err="1" smtClean="0">
                <a:latin typeface="MV Boli" panose="02000500030200090000" pitchFamily="2" charset="0"/>
                <a:cs typeface="MV Boli" panose="02000500030200090000" pitchFamily="2" charset="0"/>
              </a:rPr>
              <a:t>Stateful</a:t>
            </a:r>
            <a:r>
              <a:rPr lang="en-US" sz="3000" b="1" dirty="0" smtClean="0">
                <a:latin typeface="MV Boli" panose="02000500030200090000" pitchFamily="2" charset="0"/>
                <a:cs typeface="MV Boli" panose="02000500030200090000" pitchFamily="2" charset="0"/>
              </a:rPr>
              <a:t> Multilayer Inspection Firewall </a:t>
            </a:r>
            <a:endParaRPr lang="fa-IR" sz="3000" b="1" dirty="0">
              <a:latin typeface="MV Boli" panose="02000500030200090000" pitchFamily="2" charset="0"/>
            </a:endParaRPr>
          </a:p>
          <a:p>
            <a:pPr algn="r" rtl="1">
              <a:buFont typeface="Wingdings" panose="05000000000000000000" pitchFamily="2" charset="2"/>
              <a:buChar char="ü"/>
            </a:pPr>
            <a:endParaRPr lang="fa-IR" sz="3000" b="1" dirty="0" smtClean="0">
              <a:latin typeface="MV Boli" panose="02000500030200090000" pitchFamily="2" charset="0"/>
            </a:endParaRPr>
          </a:p>
          <a:p>
            <a:pPr algn="r" rtl="1">
              <a:buFont typeface="Wingdings" panose="05000000000000000000" pitchFamily="2" charset="2"/>
              <a:buChar char="ü"/>
            </a:pPr>
            <a:endParaRPr lang="fa-IR" sz="3000" b="1" dirty="0">
              <a:latin typeface="MV Boli" panose="02000500030200090000" pitchFamily="2" charset="0"/>
            </a:endParaRPr>
          </a:p>
          <a:p>
            <a:pPr algn="r" rtl="1">
              <a:buFont typeface="Wingdings" panose="05000000000000000000" pitchFamily="2" charset="2"/>
              <a:buChar char="ü"/>
            </a:pPr>
            <a:endParaRPr lang="fa-IR" sz="3000" b="1" dirty="0" smtClean="0">
              <a:latin typeface="MV Boli" panose="02000500030200090000" pitchFamily="2" charset="0"/>
            </a:endParaRPr>
          </a:p>
          <a:p>
            <a:pPr algn="r" rtl="1">
              <a:buFont typeface="Wingdings" panose="05000000000000000000" pitchFamily="2" charset="2"/>
              <a:buChar char="ü"/>
            </a:pPr>
            <a:endParaRPr lang="fa-IR" sz="3000" b="1" dirty="0" smtClean="0">
              <a:latin typeface="MV Boli" panose="02000500030200090000" pitchFamily="2" charset="0"/>
            </a:endParaRPr>
          </a:p>
          <a:p>
            <a:pPr algn="r" rtl="1">
              <a:buFont typeface="Wingdings" panose="05000000000000000000" pitchFamily="2" charset="2"/>
              <a:buChar char="ü"/>
            </a:pPr>
            <a:endParaRPr lang="fa-IR" sz="3000" b="1" dirty="0">
              <a:latin typeface="MV Boli" panose="02000500030200090000" pitchFamily="2" charset="0"/>
            </a:endParaRPr>
          </a:p>
          <a:p>
            <a:pPr algn="r" rtl="1">
              <a:buFont typeface="Wingdings" panose="05000000000000000000" pitchFamily="2" charset="2"/>
              <a:buChar char="ü"/>
            </a:pPr>
            <a:endParaRPr lang="fa-IR" sz="3000" dirty="0">
              <a:latin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1350670"/>
            <a:ext cx="7092280" cy="2781662"/>
          </a:xfrm>
          <a:prstGeom prst="rect">
            <a:avLst/>
          </a:prstGeom>
        </p:spPr>
      </p:pic>
    </p:spTree>
    <p:extLst>
      <p:ext uri="{BB962C8B-B14F-4D97-AF65-F5344CB8AC3E}">
        <p14:creationId xmlns:p14="http://schemas.microsoft.com/office/powerpoint/2010/main" val="1310394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584" y="339538"/>
            <a:ext cx="6823720" cy="1080084"/>
          </a:xfrm>
        </p:spPr>
        <p:txBody>
          <a:bodyPr/>
          <a:lstStyle/>
          <a:p>
            <a:r>
              <a:rPr lang="en-US" dirty="0" err="1"/>
              <a:t>Statefull</a:t>
            </a:r>
            <a:r>
              <a:rPr lang="en-US" dirty="0"/>
              <a:t> multilayer inspection firewalls :</a:t>
            </a:r>
            <a:endParaRPr lang="fa-IR" dirty="0"/>
          </a:p>
        </p:txBody>
      </p:sp>
      <p:sp>
        <p:nvSpPr>
          <p:cNvPr id="3" name="Content Placeholder 2"/>
          <p:cNvSpPr>
            <a:spLocks noGrp="1"/>
          </p:cNvSpPr>
          <p:nvPr>
            <p:ph idx="1"/>
          </p:nvPr>
        </p:nvSpPr>
        <p:spPr>
          <a:xfrm>
            <a:off x="1259632" y="1779662"/>
            <a:ext cx="7056884" cy="3192301"/>
          </a:xfrm>
        </p:spPr>
        <p:txBody>
          <a:bodyPr>
            <a:normAutofit/>
          </a:bodyPr>
          <a:lstStyle/>
          <a:p>
            <a:r>
              <a:rPr lang="fa-IR" sz="2000" dirty="0"/>
              <a:t>فایروال های </a:t>
            </a:r>
            <a:r>
              <a:rPr lang="en-US" sz="2000" dirty="0" err="1"/>
              <a:t>Statefull</a:t>
            </a:r>
            <a:r>
              <a:rPr lang="en-US" sz="2000" dirty="0"/>
              <a:t> multilayer inspection </a:t>
            </a:r>
            <a:r>
              <a:rPr lang="fa-IR" sz="2000" dirty="0"/>
              <a:t>تر کیبی از سه نوع فایروال ذکر شده در قبل می باشند.این مدل فایروال بهترین سطح امنیتی را در بین سه نوع فایروال دیگر ارایه می دهند.عملکرد این فایروال به این ترتیب است که بسته های اطلاعاتی را در لایه ۳ و یا لایه </a:t>
            </a:r>
            <a:r>
              <a:rPr lang="en-US" sz="2000" dirty="0"/>
              <a:t>IP </a:t>
            </a:r>
            <a:r>
              <a:rPr lang="fa-IR" sz="2000" dirty="0"/>
              <a:t>مانیتور کرده و در صورت معتبر بودن , </a:t>
            </a:r>
            <a:r>
              <a:rPr lang="en-US" sz="2000" dirty="0"/>
              <a:t>session </a:t>
            </a:r>
            <a:r>
              <a:rPr lang="fa-IR" sz="2000" dirty="0"/>
              <a:t>بسته های اطلاعاتی , محتوای این بسته ها را در لایه </a:t>
            </a:r>
            <a:r>
              <a:rPr lang="en-US" sz="2000" dirty="0"/>
              <a:t>application </a:t>
            </a:r>
            <a:r>
              <a:rPr lang="fa-IR" sz="2000" dirty="0"/>
              <a:t>ارزیابی می کند</a:t>
            </a:r>
          </a:p>
        </p:txBody>
      </p:sp>
    </p:spTree>
    <p:extLst>
      <p:ext uri="{BB962C8B-B14F-4D97-AF65-F5344CB8AC3E}">
        <p14:creationId xmlns:p14="http://schemas.microsoft.com/office/powerpoint/2010/main" val="2554180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377" y="267494"/>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چگونگی عملکرد </a:t>
            </a:r>
            <a:r>
              <a:rPr lang="en-US" dirty="0" smtClean="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pic>
        <p:nvPicPr>
          <p:cNvPr id="6" name="Content Placeholder 5"/>
          <p:cNvPicPr>
            <a:picLocks noGrp="1" noChangeAspect="1"/>
          </p:cNvPicPr>
          <p:nvPr>
            <p:ph idx="1"/>
          </p:nvPr>
        </p:nvPicPr>
        <p:blipFill>
          <a:blip r:embed="rId2"/>
          <a:stretch>
            <a:fillRect/>
          </a:stretch>
        </p:blipFill>
        <p:spPr>
          <a:xfrm>
            <a:off x="2205018" y="1539875"/>
            <a:ext cx="3954502" cy="3146425"/>
          </a:xfrm>
          <a:prstGeom prst="rect">
            <a:avLst/>
          </a:prstGeom>
        </p:spPr>
      </p:pic>
    </p:spTree>
    <p:extLst>
      <p:ext uri="{BB962C8B-B14F-4D97-AF65-F5344CB8AC3E}">
        <p14:creationId xmlns:p14="http://schemas.microsoft.com/office/powerpoint/2010/main" val="1384093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23" presetClass="entr" presetSubtype="16" fill="hold" nodeType="withEffect">
                                  <p:stCondLst>
                                    <p:cond delay="25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536" y="342900"/>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شناسایی</a:t>
            </a:r>
            <a:r>
              <a:rPr lang="fa-IR" dirty="0" smtClean="0"/>
              <a:t> </a:t>
            </a:r>
            <a:r>
              <a:rPr lang="en-US" dirty="0">
                <a:latin typeface="MV Boli" panose="02000500030200090000" pitchFamily="2" charset="0"/>
                <a:cs typeface="MV Boli" panose="02000500030200090000" pitchFamily="2" charset="0"/>
              </a:rPr>
              <a:t>FIREWALL</a:t>
            </a:r>
            <a:endParaRPr lang="fa-IR" dirty="0"/>
          </a:p>
        </p:txBody>
      </p:sp>
      <p:sp>
        <p:nvSpPr>
          <p:cNvPr id="3" name="Content Placeholder 2"/>
          <p:cNvSpPr>
            <a:spLocks noGrp="1"/>
          </p:cNvSpPr>
          <p:nvPr>
            <p:ph idx="1"/>
          </p:nvPr>
        </p:nvSpPr>
        <p:spPr>
          <a:xfrm>
            <a:off x="1691680" y="1200150"/>
            <a:ext cx="6995120" cy="3747863"/>
          </a:xfrm>
        </p:spPr>
        <p:txBody>
          <a:bodyPr/>
          <a:lstStyle/>
          <a:p>
            <a:pPr marL="514350" indent="-514350" algn="r" rtl="1">
              <a:buFont typeface="+mj-lt"/>
              <a:buAutoNum type="arabicPeriod"/>
            </a:pPr>
            <a:r>
              <a:rPr lang="fa-IR" dirty="0" smtClean="0">
                <a:latin typeface="Adobe نسخ Medium" panose="01010101010101010101" pitchFamily="50" charset="-78"/>
                <a:cs typeface="Adobe نسخ Medium" panose="01010101010101010101" pitchFamily="50" charset="-78"/>
              </a:rPr>
              <a:t>به وسیله اسکن پورت</a:t>
            </a:r>
          </a:p>
          <a:p>
            <a:pPr marL="514350" indent="-514350" algn="r" rtl="1">
              <a:buFont typeface="+mj-lt"/>
              <a:buAutoNum type="arabicPeriod"/>
            </a:pPr>
            <a:r>
              <a:rPr lang="fa-IR" dirty="0" smtClean="0">
                <a:latin typeface="Adobe نسخ Medium" panose="01010101010101010101" pitchFamily="50" charset="-78"/>
                <a:cs typeface="Adobe نسخ Medium" panose="01010101010101010101" pitchFamily="50" charset="-78"/>
              </a:rPr>
              <a:t>به وسیله </a:t>
            </a:r>
            <a:r>
              <a:rPr lang="en-US" dirty="0" err="1" smtClean="0">
                <a:latin typeface="Adobe نسخ Medium" panose="01010101010101010101" pitchFamily="50" charset="-78"/>
                <a:cs typeface="Adobe نسخ Medium" panose="01010101010101010101" pitchFamily="50" charset="-78"/>
              </a:rPr>
              <a:t>Firewalking</a:t>
            </a:r>
            <a:r>
              <a:rPr lang="fa-IR" dirty="0" smtClean="0">
                <a:latin typeface="Adobe نسخ Medium" panose="01010101010101010101" pitchFamily="50" charset="-78"/>
                <a:cs typeface="Adobe نسخ Medium" panose="01010101010101010101" pitchFamily="50" charset="-78"/>
              </a:rPr>
              <a:t> </a:t>
            </a:r>
            <a:endParaRPr lang="en-US" dirty="0" smtClean="0">
              <a:latin typeface="Adobe نسخ Medium" panose="01010101010101010101" pitchFamily="50" charset="-78"/>
              <a:cs typeface="Adobe نسخ Medium" panose="01010101010101010101" pitchFamily="50" charset="-78"/>
            </a:endParaRPr>
          </a:p>
          <a:p>
            <a:pPr marL="514350" indent="-514350" algn="r" rtl="1">
              <a:buFont typeface="+mj-lt"/>
              <a:buAutoNum type="arabicPeriod"/>
            </a:pPr>
            <a:r>
              <a:rPr lang="fa-IR" dirty="0" smtClean="0">
                <a:latin typeface="Adobe نسخ Medium" panose="01010101010101010101" pitchFamily="50" charset="-78"/>
                <a:cs typeface="Adobe نسخ Medium" panose="01010101010101010101" pitchFamily="50" charset="-78"/>
              </a:rPr>
              <a:t>  به وسیله </a:t>
            </a:r>
            <a:r>
              <a:rPr lang="en-US" dirty="0">
                <a:latin typeface="Adobe نسخ Medium" panose="01010101010101010101" pitchFamily="50" charset="-78"/>
                <a:cs typeface="Adobe نسخ Medium" panose="01010101010101010101" pitchFamily="50" charset="-78"/>
              </a:rPr>
              <a:t>Banner Grabbing</a:t>
            </a:r>
            <a:endParaRPr lang="fa-IR" dirty="0">
              <a:latin typeface="Adobe نسخ Medium" panose="01010101010101010101" pitchFamily="50" charset="-78"/>
              <a:cs typeface="Adobe نسخ Medium" panose="01010101010101010101" pitchFamily="50" charset="-78"/>
            </a:endParaRPr>
          </a:p>
          <a:p>
            <a:pPr marL="514350" indent="-514350" algn="r" rtl="1">
              <a:buFont typeface="+mj-lt"/>
              <a:buAutoNum type="arabicPeriod"/>
            </a:pPr>
            <a:endParaRPr lang="fa-IR" dirty="0" smtClean="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2043175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23" presetClass="entr" presetSubtype="16"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p:cTn id="10"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1" dur="500" fill="hold"/>
                                        <p:tgtEl>
                                          <p:spTgt spid="3">
                                            <p:txEl>
                                              <p:pRg st="0" end="0"/>
                                            </p:txEl>
                                          </p:spTgt>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childTnLst>
                                </p:cTn>
                              </p:par>
                              <p:par>
                                <p:cTn id="16" presetID="23" presetClass="entr" presetSubtype="16"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02332"/>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مزایا </a:t>
            </a:r>
            <a:r>
              <a:rPr lang="fa-IR" dirty="0">
                <a:latin typeface="Adobe نسخ Medium" panose="01010101010101010101" pitchFamily="50" charset="-78"/>
                <a:cs typeface="Adobe نسخ Medium" panose="01010101010101010101" pitchFamily="50" charset="-78"/>
              </a:rPr>
              <a:t>استفاده از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691680" y="1059582"/>
            <a:ext cx="7272808" cy="3960439"/>
          </a:xfrm>
        </p:spPr>
        <p:txBody>
          <a:bodyPr>
            <a:normAutofit fontScale="92500" lnSpcReduction="20000"/>
          </a:bodyPr>
          <a:lstStyle/>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ایجاد یک دریچه متمرکزبر روی شبکه که از ورود کاربران غیر مجاز جلوگیری می کند.</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فایروال برای کامپیوتر ها،حفاظتی را جهت جلوگیری از ایجاد ترافیک و اخطار به   کاربران ایجاد می کند اما در صورتی که کاربر به این پیغام ها توجهی نکند. اینکار   فایده ای ندارد.</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فضایی برای گسترش آدرس های شبکه </a:t>
            </a:r>
            <a:r>
              <a:rPr lang="en-US" sz="2400" dirty="0" smtClean="0">
                <a:latin typeface="Adobe نسخ Medium" panose="01010101010101010101" pitchFamily="50" charset="-78"/>
                <a:cs typeface="Adobe نسخ Medium" panose="01010101010101010101" pitchFamily="50" charset="-78"/>
              </a:rPr>
              <a:t>NAT</a:t>
            </a:r>
            <a:r>
              <a:rPr lang="fa-IR" sz="2400" dirty="0" smtClean="0">
                <a:latin typeface="Adobe نسخ Medium" panose="01010101010101010101" pitchFamily="50" charset="-78"/>
                <a:cs typeface="Adobe نسخ Medium" panose="01010101010101010101" pitchFamily="50" charset="-78"/>
              </a:rPr>
              <a:t> ایجاد می کند. این آدرس ها به کم    کردن فضای آدرس کمک می کند.</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به مدیر شبکه اجازه می دهد که از پهنای باند هریک از کاربران آگاهی داشته     باشد و در صورت لزوم به آنها اخطار دهد.</a:t>
            </a:r>
            <a:endParaRPr lang="fa-IR" sz="2400"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2612723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1635"/>
            <a:ext cx="9144000" cy="857250"/>
          </a:xfrm>
        </p:spPr>
        <p:txBody>
          <a:bodyPr/>
          <a:lstStyle/>
          <a:p>
            <a:pPr algn="r" rtl="1"/>
            <a:r>
              <a:rPr lang="fa-IR" dirty="0" smtClean="0">
                <a:latin typeface="Adobe نسخ Medium" panose="01010101010101010101" pitchFamily="50" charset="-78"/>
                <a:cs typeface="Adobe نسخ Medium" panose="01010101010101010101" pitchFamily="50" charset="-78"/>
              </a:rPr>
              <a:t>      معایب استفاده </a:t>
            </a:r>
            <a:r>
              <a:rPr lang="fa-IR" dirty="0">
                <a:latin typeface="Adobe نسخ Medium" panose="01010101010101010101" pitchFamily="50" charset="-78"/>
                <a:cs typeface="Adobe نسخ Medium" panose="01010101010101010101" pitchFamily="50" charset="-78"/>
              </a:rPr>
              <a:t>از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979712" y="987574"/>
            <a:ext cx="6923112" cy="3747863"/>
          </a:xfrm>
        </p:spPr>
        <p:txBody>
          <a:bodyPr>
            <a:normAutofit fontScale="92500" lnSpcReduction="20000"/>
          </a:bodyPr>
          <a:lstStyle/>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بسته ها و نرم افزارهای ویروسی توسط فایرال سخت افزاری تشخیص داده     نمی شود.</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برای فایروال های سخت افزاری مسیله هزینه  کابل کشی و برای فایروال نرم    افزاری مسيله زمان بر بودن و کمبود حافظه مطرح است.</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فایروال نمی تواند ویروس هایی که در میزبان کپی شده را تشخیص و در نتیجه در کل شبکه پخش می شود.</a:t>
            </a:r>
          </a:p>
          <a:p>
            <a:pPr marL="514350" indent="-514350" algn="r" rtl="1">
              <a:buFont typeface="+mj-lt"/>
              <a:buAutoNum type="alphaLcPeriod"/>
            </a:pPr>
            <a:r>
              <a:rPr lang="fa-IR" sz="2400" dirty="0" smtClean="0">
                <a:latin typeface="Adobe نسخ Medium" panose="01010101010101010101" pitchFamily="50" charset="-78"/>
                <a:cs typeface="Adobe نسخ Medium" panose="01010101010101010101" pitchFamily="50" charset="-78"/>
              </a:rPr>
              <a:t>فایروال ها ی نرم افزاری سرعت را پایین می آورند.</a:t>
            </a:r>
          </a:p>
          <a:p>
            <a:pPr marL="514350" indent="-514350" algn="r" rtl="1">
              <a:buFont typeface="+mj-lt"/>
              <a:buAutoNum type="alphaLcPeriod"/>
            </a:pPr>
            <a:endParaRPr lang="fa-IR" sz="2400"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51858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8" y="77909"/>
            <a:ext cx="9144000" cy="857250"/>
          </a:xfrm>
        </p:spPr>
        <p:txBody>
          <a:bodyPr>
            <a:normAutofit fontScale="90000"/>
          </a:bodyPr>
          <a:lstStyle/>
          <a:p>
            <a:pPr algn="r" rtl="1"/>
            <a:r>
              <a:rPr lang="fa-IR" dirty="0" smtClean="0">
                <a:latin typeface="Adobe نسخ Medium" panose="01010101010101010101" pitchFamily="50" charset="-78"/>
                <a:cs typeface="Adobe نسخ Medium" panose="01010101010101010101" pitchFamily="50" charset="-78"/>
              </a:rPr>
              <a:t>    معرفی برخی از نرم افزارهای </a:t>
            </a:r>
            <a:r>
              <a:rPr lang="en-US" dirty="0" smtClean="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763688" y="915566"/>
            <a:ext cx="7139136" cy="3960440"/>
          </a:xfrm>
        </p:spPr>
        <p:txBody>
          <a:bodyPr>
            <a:normAutofit lnSpcReduction="10000"/>
          </a:bodyPr>
          <a:lstStyle/>
          <a:p>
            <a:pPr algn="r" rtl="1">
              <a:buFont typeface="Wingdings" panose="05000000000000000000" pitchFamily="2" charset="2"/>
              <a:buChar char="ü"/>
            </a:pPr>
            <a:r>
              <a:rPr lang="en-US" sz="2800" dirty="0" smtClean="0">
                <a:latin typeface="Adobe نسخ Medium" panose="01010101010101010101" pitchFamily="50" charset="-78"/>
                <a:cs typeface="Adobe نسخ Medium" panose="01010101010101010101" pitchFamily="50" charset="-78"/>
              </a:rPr>
              <a:t>Zone Alarm PRO FIREWALL 2015</a:t>
            </a:r>
            <a:endParaRPr lang="fa-IR" sz="2800" dirty="0" smtClean="0">
              <a:latin typeface="Adobe نسخ Medium" panose="01010101010101010101" pitchFamily="50" charset="-78"/>
              <a:cs typeface="Adobe نسخ Medium" panose="01010101010101010101" pitchFamily="50" charset="-78"/>
            </a:endParaRPr>
          </a:p>
          <a:p>
            <a:pPr algn="r" rtl="1">
              <a:buFont typeface="Wingdings" panose="05000000000000000000" pitchFamily="2" charset="2"/>
              <a:buChar char="ü"/>
            </a:pPr>
            <a:r>
              <a:rPr lang="en-US" sz="2800" dirty="0">
                <a:latin typeface="Adobe نسخ Medium" panose="01010101010101010101" pitchFamily="50" charset="-78"/>
                <a:cs typeface="Adobe نسخ Medium" panose="01010101010101010101" pitchFamily="50" charset="-78"/>
              </a:rPr>
              <a:t>Check Point Firewall Software </a:t>
            </a:r>
            <a:r>
              <a:rPr lang="en-US" sz="2800" dirty="0" smtClean="0">
                <a:latin typeface="Adobe نسخ Medium" panose="01010101010101010101" pitchFamily="50" charset="-78"/>
                <a:cs typeface="Adobe نسخ Medium" panose="01010101010101010101" pitchFamily="50" charset="-78"/>
              </a:rPr>
              <a:t>Blade</a:t>
            </a:r>
          </a:p>
          <a:p>
            <a:pPr algn="r" rtl="1">
              <a:buFont typeface="Wingdings" panose="05000000000000000000" pitchFamily="2" charset="2"/>
              <a:buChar char="ü"/>
            </a:pPr>
            <a:r>
              <a:rPr lang="en-US" sz="2800" dirty="0" err="1" smtClean="0">
                <a:latin typeface="Adobe نسخ Medium" panose="01010101010101010101" pitchFamily="50" charset="-78"/>
                <a:cs typeface="Adobe نسخ Medium" panose="01010101010101010101" pitchFamily="50" charset="-78"/>
              </a:rPr>
              <a:t>eScan</a:t>
            </a:r>
            <a:r>
              <a:rPr lang="en-US" sz="2800" dirty="0" smtClean="0">
                <a:latin typeface="Adobe نسخ Medium" panose="01010101010101010101" pitchFamily="50" charset="-78"/>
                <a:cs typeface="Adobe نسخ Medium" panose="01010101010101010101" pitchFamily="50" charset="-78"/>
              </a:rPr>
              <a:t> Enterprise</a:t>
            </a:r>
            <a:endParaRPr lang="fa-IR" sz="2800" dirty="0" smtClean="0">
              <a:latin typeface="Adobe نسخ Medium" panose="01010101010101010101" pitchFamily="50" charset="-78"/>
              <a:cs typeface="Adobe نسخ Medium" panose="01010101010101010101" pitchFamily="50" charset="-78"/>
            </a:endParaRPr>
          </a:p>
          <a:p>
            <a:pPr algn="r" rtl="1">
              <a:buFont typeface="Wingdings" panose="05000000000000000000" pitchFamily="2" charset="2"/>
              <a:buChar char="ü"/>
            </a:pPr>
            <a:r>
              <a:rPr lang="en-US" sz="2800" dirty="0">
                <a:latin typeface="Adobe نسخ Medium" panose="01010101010101010101" pitchFamily="50" charset="-78"/>
                <a:cs typeface="Adobe نسخ Medium" panose="01010101010101010101" pitchFamily="50" charset="-78"/>
              </a:rPr>
              <a:t>Firewall </a:t>
            </a:r>
            <a:r>
              <a:rPr lang="en-US" sz="2800" dirty="0" smtClean="0">
                <a:latin typeface="Adobe نسخ Medium" panose="01010101010101010101" pitchFamily="50" charset="-78"/>
                <a:cs typeface="Adobe نسخ Medium" panose="01010101010101010101" pitchFamily="50" charset="-78"/>
              </a:rPr>
              <a:t>UTM</a:t>
            </a:r>
            <a:endParaRPr lang="fa-IR" sz="2800" dirty="0" smtClean="0">
              <a:latin typeface="Adobe نسخ Medium" panose="01010101010101010101" pitchFamily="50" charset="-78"/>
              <a:cs typeface="Adobe نسخ Medium" panose="01010101010101010101" pitchFamily="50" charset="-78"/>
            </a:endParaRPr>
          </a:p>
          <a:p>
            <a:pPr algn="r" rtl="1">
              <a:buFont typeface="Wingdings" panose="05000000000000000000" pitchFamily="2" charset="2"/>
              <a:buChar char="ü"/>
            </a:pPr>
            <a:r>
              <a:rPr lang="en-US" sz="2800" dirty="0" err="1">
                <a:latin typeface="Adobe نسخ Medium" panose="01010101010101010101" pitchFamily="50" charset="-78"/>
                <a:cs typeface="Adobe نسخ Medium" panose="01010101010101010101" pitchFamily="50" charset="-78"/>
              </a:rPr>
              <a:t>Comodo</a:t>
            </a:r>
            <a:r>
              <a:rPr lang="en-US" sz="2800" dirty="0">
                <a:latin typeface="Adobe نسخ Medium" panose="01010101010101010101" pitchFamily="50" charset="-78"/>
                <a:cs typeface="Adobe نسخ Medium" panose="01010101010101010101" pitchFamily="50" charset="-78"/>
              </a:rPr>
              <a:t> </a:t>
            </a:r>
            <a:r>
              <a:rPr lang="en-US" sz="2800" dirty="0" smtClean="0">
                <a:latin typeface="Adobe نسخ Medium" panose="01010101010101010101" pitchFamily="50" charset="-78"/>
                <a:cs typeface="Adobe نسخ Medium" panose="01010101010101010101" pitchFamily="50" charset="-78"/>
              </a:rPr>
              <a:t>Firewall</a:t>
            </a:r>
          </a:p>
          <a:p>
            <a:pPr algn="r" rtl="1">
              <a:buFont typeface="Wingdings" panose="05000000000000000000" pitchFamily="2" charset="2"/>
              <a:buChar char="ü"/>
            </a:pPr>
            <a:r>
              <a:rPr lang="en-US" sz="2800" dirty="0" err="1" smtClean="0">
                <a:latin typeface="Adobe نسخ Medium" panose="01010101010101010101" pitchFamily="50" charset="-78"/>
                <a:cs typeface="Adobe نسخ Medium" panose="01010101010101010101" pitchFamily="50" charset="-78"/>
              </a:rPr>
              <a:t>Sonicwall</a:t>
            </a:r>
            <a:endParaRPr lang="fa-IR" sz="2800" dirty="0" smtClean="0">
              <a:latin typeface="Adobe نسخ Medium" panose="01010101010101010101" pitchFamily="50" charset="-78"/>
              <a:cs typeface="Adobe نسخ Medium" panose="01010101010101010101" pitchFamily="50" charset="-78"/>
            </a:endParaRPr>
          </a:p>
          <a:p>
            <a:pPr algn="r" rtl="1">
              <a:buFont typeface="Wingdings" panose="05000000000000000000" pitchFamily="2" charset="2"/>
              <a:buChar char="ü"/>
            </a:pPr>
            <a:r>
              <a:rPr lang="en-US" sz="2800" dirty="0" err="1">
                <a:latin typeface="Adobe نسخ Medium" panose="01010101010101010101" pitchFamily="50" charset="-78"/>
                <a:cs typeface="Adobe نسخ Medium" panose="01010101010101010101" pitchFamily="50" charset="-78"/>
              </a:rPr>
              <a:t>Jetico</a:t>
            </a:r>
            <a:r>
              <a:rPr lang="en-US" sz="2800" dirty="0">
                <a:latin typeface="Adobe نسخ Medium" panose="01010101010101010101" pitchFamily="50" charset="-78"/>
                <a:cs typeface="Adobe نسخ Medium" panose="01010101010101010101" pitchFamily="50" charset="-78"/>
              </a:rPr>
              <a:t> Personal Firewall</a:t>
            </a:r>
            <a:endParaRPr lang="fa-IR" sz="2800" dirty="0" smtClean="0">
              <a:latin typeface="Adobe نسخ Medium" panose="01010101010101010101" pitchFamily="50" charset="-78"/>
              <a:cs typeface="Adobe نسخ Medium" panose="01010101010101010101" pitchFamily="50" charset="-78"/>
            </a:endParaRPr>
          </a:p>
          <a:p>
            <a:pPr algn="r" rtl="1">
              <a:buFont typeface="Wingdings" panose="05000000000000000000" pitchFamily="2" charset="2"/>
              <a:buChar char="ü"/>
            </a:pPr>
            <a:endParaRPr lang="fa-IR" dirty="0">
              <a:latin typeface="Adobe نسخ Medium" panose="01010101010101010101" pitchFamily="50" charset="-78"/>
              <a:cs typeface="Adobe نسخ Medium" panose="01010101010101010101" pitchFamily="50" charset="-78"/>
            </a:endParaRPr>
          </a:p>
          <a:p>
            <a:pPr marL="0" indent="0" algn="r" rtl="1">
              <a:buNone/>
            </a:pPr>
            <a:endParaRPr lang="fa-IR"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1053602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par>
                                <p:cTn id="24" presetID="12" presetClass="entr" presetSubtype="4" fill="hold" grpId="0" nodeType="withEffect">
                                  <p:stCondLst>
                                    <p:cond delay="25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4" end="4"/>
                                            </p:txEl>
                                          </p:spTgt>
                                        </p:tgtEl>
                                      </p:cBhvr>
                                    </p:animEffect>
                                  </p:childTnLst>
                                </p:cTn>
                              </p:par>
                              <p:par>
                                <p:cTn id="28" presetID="12" presetClass="entr" presetSubtype="4" fill="hold" grpId="0" nodeType="withEffect">
                                  <p:stCondLst>
                                    <p:cond delay="25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1" dur="500"/>
                                        <p:tgtEl>
                                          <p:spTgt spid="3">
                                            <p:txEl>
                                              <p:pRg st="5" end="5"/>
                                            </p:txEl>
                                          </p:spTgt>
                                        </p:tgtEl>
                                      </p:cBhvr>
                                    </p:animEffect>
                                  </p:childTnLst>
                                </p:cTn>
                              </p:par>
                              <p:par>
                                <p:cTn id="32" presetID="12" presetClass="entr" presetSubtype="4" fill="hold" grpId="0" nodeType="withEffect">
                                  <p:stCondLst>
                                    <p:cond delay="25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additive="base">
                                        <p:cTn id="34"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Rectangle 3"/>
          <p:cNvSpPr txBox="1">
            <a:spLocks noChangeArrowheads="1"/>
          </p:cNvSpPr>
          <p:nvPr/>
        </p:nvSpPr>
        <p:spPr bwMode="auto">
          <a:xfrm>
            <a:off x="107504" y="627534"/>
            <a:ext cx="5328592" cy="1440160"/>
          </a:xfrm>
          <a:prstGeom prst="rect">
            <a:avLst/>
          </a:prstGeom>
          <a:noFill/>
          <a:ln w="9525">
            <a:noFill/>
            <a:miter lim="800000"/>
            <a:headEnd/>
            <a:tailEnd/>
          </a:ln>
        </p:spPr>
        <p:txBody>
          <a:bodyPr/>
          <a:lstStyle/>
          <a:p>
            <a:pPr algn="ctr" fontAlgn="base" latinLnBrk="0">
              <a:spcBef>
                <a:spcPct val="20000"/>
              </a:spcBef>
              <a:spcAft>
                <a:spcPct val="0"/>
              </a:spcAft>
              <a:defRPr/>
            </a:pPr>
            <a:r>
              <a:rPr lang="en-US" sz="7200" kern="0" dirty="0" smtClean="0">
                <a:solidFill>
                  <a:srgbClr val="FFFFFF"/>
                </a:solidFill>
                <a:latin typeface="Mistral" panose="03090702030407020403" pitchFamily="66" charset="0"/>
              </a:rPr>
              <a:t>THANK YOU</a:t>
            </a:r>
            <a:endParaRPr lang="tr-TR" sz="7200" kern="0" dirty="0">
              <a:solidFill>
                <a:srgbClr val="FFFFFF"/>
              </a:solidFill>
              <a:latin typeface="Mistral" panose="03090702030407020403" pitchFamily="66" charset="0"/>
            </a:endParaRPr>
          </a:p>
        </p:txBody>
      </p:sp>
    </p:spTree>
    <p:extLst>
      <p:ext uri="{BB962C8B-B14F-4D97-AF65-F5344CB8AC3E}">
        <p14:creationId xmlns:p14="http://schemas.microsoft.com/office/powerpoint/2010/main" val="7815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750" tmFilter="0, 0; .2, .5; .8, .5; 1, 0"/>
                                        <p:tgtEl>
                                          <p:spTgt spid="3"/>
                                        </p:tgtEl>
                                      </p:cBhvr>
                                    </p:animEffect>
                                    <p:animScale>
                                      <p:cBhvr>
                                        <p:cTn id="7" dur="375" autoRev="1" fill="hold"/>
                                        <p:tgtEl>
                                          <p:spTgt spid="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672" y="627534"/>
            <a:ext cx="7416824" cy="4320480"/>
          </a:xfrm>
        </p:spPr>
        <p:txBody>
          <a:bodyPr>
            <a:normAutofit fontScale="85000" lnSpcReduction="20000"/>
          </a:bodyPr>
          <a:lstStyle/>
          <a:p>
            <a:pPr algn="r" rtl="1"/>
            <a:r>
              <a:rPr lang="fa-IR" sz="2600" dirty="0" smtClean="0">
                <a:latin typeface="Adobe نسخ Medium" panose="01010101010101010101" pitchFamily="50" charset="-78"/>
                <a:cs typeface="Adobe نسخ Medium" panose="01010101010101010101" pitchFamily="50" charset="-78"/>
              </a:rPr>
              <a:t>یک </a:t>
            </a:r>
            <a:r>
              <a:rPr lang="en-US" sz="2600" dirty="0" smtClean="0">
                <a:latin typeface="Adobe نسخ Medium" panose="01010101010101010101" pitchFamily="50" charset="-78"/>
                <a:cs typeface="Adobe نسخ Medium" panose="01010101010101010101" pitchFamily="50" charset="-78"/>
              </a:rPr>
              <a:t>Firewall</a:t>
            </a:r>
            <a:r>
              <a:rPr lang="fa-IR" sz="2600" dirty="0" smtClean="0">
                <a:latin typeface="Adobe نسخ Medium" panose="01010101010101010101" pitchFamily="50" charset="-78"/>
                <a:cs typeface="Adobe نسخ Medium" panose="01010101010101010101" pitchFamily="50" charset="-78"/>
              </a:rPr>
              <a:t> در سطح شبکه در نزدیکی مسیریاب قرار گرفته و تمام بسته های شبکه را فیلتر می نماید تا تعیین کند مقصد مورد نظر کجا   می باشد</a:t>
            </a:r>
            <a:r>
              <a:rPr lang="en-US" sz="2600" dirty="0" smtClean="0">
                <a:latin typeface="Adobe نسخ Medium" panose="01010101010101010101" pitchFamily="50" charset="-78"/>
                <a:cs typeface="Adobe نسخ Medium" panose="01010101010101010101" pitchFamily="50" charset="-78"/>
              </a:rPr>
              <a:t> Firewall </a:t>
            </a:r>
            <a:r>
              <a:rPr lang="fa-IR" sz="2600" dirty="0" smtClean="0">
                <a:latin typeface="Adobe نسخ Medium" panose="01010101010101010101" pitchFamily="50" charset="-78"/>
                <a:cs typeface="Adobe نسخ Medium" panose="01010101010101010101" pitchFamily="50" charset="-78"/>
              </a:rPr>
              <a:t>  معمولا به دور از اجزای دیگر شبکه نصب شده به شکلی که هیچ درخواستی به صورت مستقیم نمی تواند توسط منابع خصوصی دریافت گردد.</a:t>
            </a:r>
          </a:p>
          <a:p>
            <a:pPr algn="r" rtl="1"/>
            <a:r>
              <a:rPr lang="en-US" sz="2600" dirty="0" smtClean="0">
                <a:latin typeface="Adobe نسخ Medium" panose="01010101010101010101" pitchFamily="50" charset="-78"/>
                <a:cs typeface="Adobe نسخ Medium" panose="01010101010101010101" pitchFamily="50" charset="-78"/>
              </a:rPr>
              <a:t>Firewall</a:t>
            </a:r>
            <a:r>
              <a:rPr lang="fa-IR" sz="2600" dirty="0" smtClean="0">
                <a:latin typeface="Adobe نسخ Medium" panose="01010101010101010101" pitchFamily="50" charset="-78"/>
                <a:cs typeface="Adobe نسخ Medium" panose="01010101010101010101" pitchFamily="50" charset="-78"/>
              </a:rPr>
              <a:t> یک مکانیزم تشخیص نفوذ است.</a:t>
            </a:r>
          </a:p>
          <a:p>
            <a:pPr algn="r" rtl="1"/>
            <a:r>
              <a:rPr lang="en-US" sz="2600" dirty="0" smtClean="0">
                <a:latin typeface="Adobe نسخ Medium" panose="01010101010101010101" pitchFamily="50" charset="-78"/>
                <a:cs typeface="Adobe نسخ Medium" panose="01010101010101010101" pitchFamily="50" charset="-78"/>
              </a:rPr>
              <a:t>Firewall </a:t>
            </a:r>
            <a:r>
              <a:rPr lang="fa-IR" sz="2600" dirty="0" smtClean="0">
                <a:latin typeface="Adobe نسخ Medium" panose="01010101010101010101" pitchFamily="50" charset="-78"/>
                <a:cs typeface="Adobe نسخ Medium" panose="01010101010101010101" pitchFamily="50" charset="-78"/>
              </a:rPr>
              <a:t> ها می توانند برای محدود کردن ترافیک هایی مانند</a:t>
            </a:r>
            <a:r>
              <a:rPr lang="en-US" sz="2600" dirty="0" smtClean="0">
                <a:latin typeface="Adobe نسخ Medium" panose="01010101010101010101" pitchFamily="50" charset="-78"/>
                <a:cs typeface="Adobe نسخ Medium" panose="01010101010101010101" pitchFamily="50" charset="-78"/>
              </a:rPr>
              <a:t>     POP ،</a:t>
            </a:r>
            <a:r>
              <a:rPr lang="en-US" sz="2600" b="1" dirty="0" smtClean="0">
                <a:latin typeface="Adobe نسخ Medium" panose="01010101010101010101" pitchFamily="50" charset="-78"/>
                <a:cs typeface="Adobe نسخ Medium" panose="01010101010101010101" pitchFamily="50" charset="-78"/>
              </a:rPr>
              <a:t>SNMP</a:t>
            </a:r>
            <a:r>
              <a:rPr lang="fa-IR" sz="2600" dirty="0" smtClean="0">
                <a:latin typeface="Adobe نسخ Medium" panose="01010101010101010101" pitchFamily="50" charset="-78"/>
                <a:cs typeface="Adobe نسخ Medium" panose="01010101010101010101" pitchFamily="50" charset="-78"/>
              </a:rPr>
              <a:t> و فعال کردن دسترسی ایمیل، تنظیم گردد. همچنین </a:t>
            </a:r>
            <a:r>
              <a:rPr lang="en-US" sz="2600" dirty="0" smtClean="0">
                <a:latin typeface="Adobe نسخ Medium" panose="01010101010101010101" pitchFamily="50" charset="-78"/>
                <a:cs typeface="Adobe نسخ Medium" panose="01010101010101010101" pitchFamily="50" charset="-78"/>
              </a:rPr>
              <a:t>Firewall</a:t>
            </a:r>
            <a:r>
              <a:rPr lang="fa-IR" sz="2600" dirty="0" smtClean="0">
                <a:latin typeface="Adobe نسخ Medium" panose="01010101010101010101" pitchFamily="50" charset="-78"/>
                <a:cs typeface="Adobe نسخ Medium" panose="01010101010101010101" pitchFamily="50" charset="-78"/>
              </a:rPr>
              <a:t>  قادر به مسدود       نمودن سرویس ایمیل برای امنیت در برابر هرزنامه ها نیز می باشد.</a:t>
            </a:r>
            <a:endParaRPr lang="fa-IR" sz="2600"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166814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25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0" end="0"/>
                                            </p:txEl>
                                          </p:spTgt>
                                        </p:tgtEl>
                                      </p:cBhvr>
                                    </p:animEffect>
                                  </p:childTnLst>
                                </p:cTn>
                              </p:par>
                              <p:par>
                                <p:cTn id="9" presetID="12" presetClass="entr" presetSubtype="4" fill="hold" grpId="0" nodeType="withEffect">
                                  <p:stCondLst>
                                    <p:cond delay="25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2" dur="500"/>
                                        <p:tgtEl>
                                          <p:spTgt spid="3">
                                            <p:txEl>
                                              <p:pRg st="1" end="1"/>
                                            </p:txEl>
                                          </p:spTgt>
                                        </p:tgtEl>
                                      </p:cBhvr>
                                    </p:animEffect>
                                  </p:childTnLst>
                                </p:cTn>
                              </p:par>
                              <p:par>
                                <p:cTn id="13" presetID="12" presetClass="entr" presetSubtype="4" fill="hold" grpId="0" nodeType="withEffect">
                                  <p:stCondLst>
                                    <p:cond delay="25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642204" y="1203598"/>
            <a:ext cx="7383261" cy="2736304"/>
          </a:xfrm>
          <a:prstGeom prst="rect">
            <a:avLst/>
          </a:prstGeom>
        </p:spPr>
      </p:pic>
    </p:spTree>
    <p:extLst>
      <p:ext uri="{BB962C8B-B14F-4D97-AF65-F5344CB8AC3E}">
        <p14:creationId xmlns:p14="http://schemas.microsoft.com/office/powerpoint/2010/main" val="310647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750" fill="hold"/>
                                        <p:tgtEl>
                                          <p:spTgt spid="4"/>
                                        </p:tgtEl>
                                        <p:attrNameLst>
                                          <p:attrName>ppt_w</p:attrName>
                                        </p:attrNameLst>
                                      </p:cBhvr>
                                      <p:tavLst>
                                        <p:tav tm="0">
                                          <p:val>
                                            <p:fltVal val="0"/>
                                          </p:val>
                                        </p:tav>
                                        <p:tav tm="100000">
                                          <p:val>
                                            <p:strVal val="#ppt_w"/>
                                          </p:val>
                                        </p:tav>
                                      </p:tavLst>
                                    </p:anim>
                                    <p:anim calcmode="lin" valueType="num">
                                      <p:cBhvr>
                                        <p:cTn id="8" dur="75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نسخ Medium" panose="01010101010101010101" pitchFamily="50" charset="-78"/>
                <a:cs typeface="Adobe نسخ Medium" panose="01010101010101010101" pitchFamily="50" charset="-78"/>
              </a:rPr>
              <a:t>       مشخصه </a:t>
            </a:r>
            <a:r>
              <a:rPr lang="fa-IR" dirty="0">
                <a:latin typeface="Adobe نسخ Medium" panose="01010101010101010101" pitchFamily="50" charset="-78"/>
                <a:cs typeface="Adobe نسخ Medium" panose="01010101010101010101" pitchFamily="50" charset="-78"/>
              </a:rPr>
              <a:t>های یک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763688" y="1200151"/>
            <a:ext cx="6923112" cy="3387823"/>
          </a:xfrm>
        </p:spPr>
        <p:txBody>
          <a:bodyPr>
            <a:normAutofit/>
          </a:bodyPr>
          <a:lstStyle/>
          <a:p>
            <a:pPr marL="0" indent="0" algn="r" rtl="1">
              <a:buNone/>
            </a:pPr>
            <a:r>
              <a:rPr lang="fa-IR" dirty="0" smtClean="0">
                <a:latin typeface="Adobe نسخ Medium" panose="01010101010101010101" pitchFamily="50" charset="-78"/>
                <a:cs typeface="Adobe نسخ Medium" panose="01010101010101010101" pitchFamily="50" charset="-78"/>
              </a:rPr>
              <a:t>مشخصه های مهم یک </a:t>
            </a:r>
            <a:r>
              <a:rPr lang="en-US" dirty="0" smtClean="0">
                <a:latin typeface="Adobe نسخ Medium" panose="01010101010101010101" pitchFamily="50" charset="-78"/>
                <a:cs typeface="Adobe نسخ Medium" panose="01010101010101010101" pitchFamily="50" charset="-78"/>
              </a:rPr>
              <a:t> Firewall</a:t>
            </a:r>
            <a:r>
              <a:rPr lang="fa-IR" dirty="0" smtClean="0">
                <a:latin typeface="Adobe نسخ Medium" panose="01010101010101010101" pitchFamily="50" charset="-78"/>
                <a:cs typeface="Adobe نسخ Medium" panose="01010101010101010101" pitchFamily="50" charset="-78"/>
              </a:rPr>
              <a:t>قوی ومناسب جهت ایجاد  یک شبکه امن عبارتند از:</a:t>
            </a:r>
          </a:p>
          <a:p>
            <a:pPr algn="r" rtl="1"/>
            <a:r>
              <a:rPr lang="fa-IR" dirty="0" smtClean="0">
                <a:latin typeface="Adobe نسخ Medium" panose="01010101010101010101" pitchFamily="50" charset="-78"/>
                <a:cs typeface="Adobe نسخ Medium" panose="01010101010101010101" pitchFamily="50" charset="-78"/>
              </a:rPr>
              <a:t>توانایی ثبت و اخطار</a:t>
            </a:r>
          </a:p>
          <a:p>
            <a:pPr algn="r" rtl="1"/>
            <a:r>
              <a:rPr lang="fa-IR" dirty="0" smtClean="0">
                <a:latin typeface="Adobe نسخ Medium" panose="01010101010101010101" pitchFamily="50" charset="-78"/>
                <a:cs typeface="Adobe نسخ Medium" panose="01010101010101010101" pitchFamily="50" charset="-78"/>
              </a:rPr>
              <a:t>بازدید حجم بالایی از بسته های اطلاعات</a:t>
            </a:r>
          </a:p>
          <a:p>
            <a:pPr algn="r" rtl="1"/>
            <a:r>
              <a:rPr lang="fa-IR" dirty="0" smtClean="0">
                <a:latin typeface="Adobe نسخ Medium" panose="01010101010101010101" pitchFamily="50" charset="-78"/>
                <a:cs typeface="Adobe نسخ Medium" panose="01010101010101010101" pitchFamily="50" charset="-78"/>
              </a:rPr>
              <a:t>سادگی پیکربندی</a:t>
            </a:r>
          </a:p>
          <a:p>
            <a:pPr algn="r" rtl="1"/>
            <a:r>
              <a:rPr lang="fa-IR" dirty="0" smtClean="0">
                <a:latin typeface="Adobe نسخ Medium" panose="01010101010101010101" pitchFamily="50" charset="-78"/>
                <a:cs typeface="Adobe نسخ Medium" panose="01010101010101010101" pitchFamily="50" charset="-78"/>
              </a:rPr>
              <a:t>امنیت و افزونگی </a:t>
            </a:r>
            <a:r>
              <a:rPr lang="en-US" dirty="0">
                <a:latin typeface="Adobe نسخ Medium" panose="01010101010101010101" pitchFamily="50" charset="-78"/>
                <a:cs typeface="Adobe نسخ Medium" panose="01010101010101010101" pitchFamily="50" charset="-78"/>
              </a:rPr>
              <a:t>Firewall</a:t>
            </a:r>
            <a:endParaRPr lang="fa-IR" dirty="0">
              <a:latin typeface="Adobe نسخ Medium" panose="01010101010101010101" pitchFamily="50" charset="-78"/>
              <a:cs typeface="Adobe نسخ Medium" panose="01010101010101010101" pitchFamily="50" charset="-78"/>
            </a:endParaRPr>
          </a:p>
        </p:txBody>
      </p:sp>
    </p:spTree>
    <p:extLst>
      <p:ext uri="{BB962C8B-B14F-4D97-AF65-F5344CB8AC3E}">
        <p14:creationId xmlns:p14="http://schemas.microsoft.com/office/powerpoint/2010/main" val="4263138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12" presetClass="entr" presetSubtype="4" fill="hold" grpId="0" nodeType="withEffect">
                                  <p:stCondLst>
                                    <p:cond delay="25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19" dur="500"/>
                                        <p:tgtEl>
                                          <p:spTgt spid="3">
                                            <p:txEl>
                                              <p:pRg st="2" end="2"/>
                                            </p:txEl>
                                          </p:spTgt>
                                        </p:tgtEl>
                                      </p:cBhvr>
                                    </p:animEffect>
                                  </p:childTnLst>
                                </p:cTn>
                              </p:par>
                              <p:par>
                                <p:cTn id="20" presetID="12" presetClass="entr" presetSubtype="4" fill="hold" grpId="0" nodeType="withEffect">
                                  <p:stCondLst>
                                    <p:cond delay="25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23" dur="500"/>
                                        <p:tgtEl>
                                          <p:spTgt spid="3">
                                            <p:txEl>
                                              <p:pRg st="3" end="3"/>
                                            </p:txEl>
                                          </p:spTgt>
                                        </p:tgtEl>
                                      </p:cBhvr>
                                    </p:animEffect>
                                  </p:childTnLst>
                                </p:cTn>
                              </p:par>
                              <p:par>
                                <p:cTn id="24" presetID="12" presetClass="entr" presetSubtype="4" fill="hold" grpId="0" nodeType="withEffect">
                                  <p:stCondLst>
                                    <p:cond delay="25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latin typeface="Adobe نسخ Medium" panose="01010101010101010101" pitchFamily="50" charset="-78"/>
                <a:cs typeface="Adobe نسخ Medium" panose="01010101010101010101" pitchFamily="50" charset="-78"/>
              </a:rPr>
              <a:t>      معماری </a:t>
            </a:r>
            <a:r>
              <a:rPr lang="en-US" dirty="0">
                <a:latin typeface="MV Boli" panose="02000500030200090000" pitchFamily="2" charset="0"/>
                <a:cs typeface="MV Boli" panose="02000500030200090000" pitchFamily="2" charset="0"/>
              </a:rPr>
              <a:t>FIREWALL</a:t>
            </a:r>
            <a:endParaRPr lang="fa-IR" dirty="0">
              <a:latin typeface="MV Boli" panose="02000500030200090000" pitchFamily="2" charset="0"/>
              <a:cs typeface="Adobe نسخ Medium" panose="01010101010101010101" pitchFamily="50" charset="-78"/>
            </a:endParaRPr>
          </a:p>
        </p:txBody>
      </p:sp>
      <p:sp>
        <p:nvSpPr>
          <p:cNvPr id="3" name="Content Placeholder 2"/>
          <p:cNvSpPr>
            <a:spLocks noGrp="1"/>
          </p:cNvSpPr>
          <p:nvPr>
            <p:ph idx="1"/>
          </p:nvPr>
        </p:nvSpPr>
        <p:spPr>
          <a:xfrm>
            <a:off x="1691680" y="1059582"/>
            <a:ext cx="7056784" cy="3960439"/>
          </a:xfrm>
        </p:spPr>
        <p:txBody>
          <a:bodyPr/>
          <a:lstStyle/>
          <a:p>
            <a:pPr marL="0" indent="0" algn="r" rtl="1">
              <a:buNone/>
            </a:pPr>
            <a:r>
              <a:rPr lang="fa-IR" sz="3100" dirty="0">
                <a:latin typeface="Adobe نسخ Medium" panose="01010101010101010101" pitchFamily="50" charset="-78"/>
                <a:cs typeface="Adobe نسخ Medium" panose="01010101010101010101" pitchFamily="50" charset="-78"/>
              </a:rPr>
              <a:t>نحوه </a:t>
            </a:r>
            <a:r>
              <a:rPr lang="fa-IR" sz="3100" dirty="0" smtClean="0">
                <a:latin typeface="Adobe نسخ Medium" panose="01010101010101010101" pitchFamily="50" charset="-78"/>
                <a:cs typeface="Adobe نسخ Medium" panose="01010101010101010101" pitchFamily="50" charset="-78"/>
              </a:rPr>
              <a:t>قرارگیری</a:t>
            </a:r>
            <a:r>
              <a:rPr lang="en-US" sz="3100" dirty="0">
                <a:latin typeface="Adobe نسخ Medium" panose="01010101010101010101" pitchFamily="50" charset="-78"/>
                <a:cs typeface="Adobe نسخ Medium" panose="01010101010101010101" pitchFamily="50" charset="-78"/>
              </a:rPr>
              <a:t> Firewall </a:t>
            </a:r>
            <a:r>
              <a:rPr lang="fa-IR" sz="3100" dirty="0" smtClean="0">
                <a:latin typeface="Adobe نسخ Medium" panose="01010101010101010101" pitchFamily="50" charset="-78"/>
                <a:cs typeface="Adobe نسخ Medium" panose="01010101010101010101" pitchFamily="50" charset="-78"/>
              </a:rPr>
              <a:t>در </a:t>
            </a:r>
            <a:r>
              <a:rPr lang="fa-IR" sz="3100" dirty="0">
                <a:latin typeface="Adobe نسخ Medium" panose="01010101010101010101" pitchFamily="50" charset="-78"/>
                <a:cs typeface="Adobe نسخ Medium" panose="01010101010101010101" pitchFamily="50" charset="-78"/>
              </a:rPr>
              <a:t>ساختار شبکه به سه صورت می </a:t>
            </a:r>
            <a:r>
              <a:rPr lang="fa-IR" sz="3100" dirty="0" smtClean="0">
                <a:latin typeface="Adobe نسخ Medium" panose="01010101010101010101" pitchFamily="50" charset="-78"/>
                <a:cs typeface="Adobe نسخ Medium" panose="01010101010101010101" pitchFamily="50" charset="-78"/>
              </a:rPr>
              <a:t>باشد:</a:t>
            </a:r>
          </a:p>
          <a:p>
            <a:pPr algn="r" rtl="1">
              <a:buFont typeface="Wingdings" panose="05000000000000000000" pitchFamily="2" charset="2"/>
              <a:buChar char="ü"/>
            </a:pPr>
            <a:r>
              <a:rPr lang="en-US" b="1" dirty="0">
                <a:latin typeface="MV Boli" panose="02000500030200090000" pitchFamily="2" charset="0"/>
                <a:cs typeface="MV Boli" panose="02000500030200090000" pitchFamily="2" charset="0"/>
              </a:rPr>
              <a:t>Bastion </a:t>
            </a:r>
            <a:r>
              <a:rPr lang="en-US" b="1" dirty="0" smtClean="0">
                <a:latin typeface="MV Boli" panose="02000500030200090000" pitchFamily="2" charset="0"/>
                <a:cs typeface="MV Boli" panose="02000500030200090000" pitchFamily="2" charset="0"/>
              </a:rPr>
              <a:t>Host </a:t>
            </a:r>
            <a:endParaRPr lang="fa-IR" b="1" dirty="0" smtClean="0">
              <a:latin typeface="MV Boli" panose="02000500030200090000" pitchFamily="2" charset="0"/>
              <a:cs typeface="Adobe نسخ Medium" panose="01010101010101010101" pitchFamily="50" charset="-78"/>
            </a:endParaRPr>
          </a:p>
          <a:p>
            <a:pPr marL="0" indent="0" algn="r" rtl="1">
              <a:buNone/>
            </a:pPr>
            <a:endParaRPr lang="fa-IR" dirty="0">
              <a:latin typeface="Adobe نسخ Medium" panose="01010101010101010101" pitchFamily="50" charset="-78"/>
              <a:cs typeface="Adobe نسخ Medium" panose="01010101010101010101" pitchFamily="50" charset="-78"/>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7853" y="3078934"/>
            <a:ext cx="5903177" cy="2035579"/>
          </a:xfrm>
          <a:prstGeom prst="rect">
            <a:avLst/>
          </a:prstGeom>
        </p:spPr>
      </p:pic>
    </p:spTree>
    <p:extLst>
      <p:ext uri="{BB962C8B-B14F-4D97-AF65-F5344CB8AC3E}">
        <p14:creationId xmlns:p14="http://schemas.microsoft.com/office/powerpoint/2010/main" val="84845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750"/>
                                        <p:tgtEl>
                                          <p:spTgt spid="2"/>
                                        </p:tgtEl>
                                      </p:cBhvr>
                                    </p:animEffect>
                                  </p:childTnLst>
                                </p:cTn>
                              </p:par>
                              <p:par>
                                <p:cTn id="8" presetID="12" presetClass="entr" presetSubtype="4"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50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11" dur="500"/>
                                        <p:tgtEl>
                                          <p:spTgt spid="3">
                                            <p:txEl>
                                              <p:pRg st="0" end="0"/>
                                            </p:txEl>
                                          </p:spTgt>
                                        </p:tgtEl>
                                      </p:cBhvr>
                                    </p:animEffect>
                                  </p:childTnLst>
                                </p:cTn>
                              </p:par>
                              <p:par>
                                <p:cTn id="12" presetID="12" presetClass="entr" presetSubtype="4" fill="hold" grpId="0" nodeType="withEffect">
                                  <p:stCondLst>
                                    <p:cond delay="25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p:tgtEl>
                                          <p:spTgt spid="3">
                                            <p:txEl>
                                              <p:pRg st="1" end="1"/>
                                            </p:txEl>
                                          </p:spTgt>
                                        </p:tgtEl>
                                        <p:attrNameLst>
                                          <p:attrName>ppt_y</p:attrName>
                                        </p:attrNameLst>
                                      </p:cBhvr>
                                      <p:tavLst>
                                        <p:tav tm="0">
                                          <p:val>
                                            <p:strVal val="#ppt_y+#ppt_h*1.125000"/>
                                          </p:val>
                                        </p:tav>
                                        <p:tav tm="100000">
                                          <p:val>
                                            <p:strVal val="#ppt_y"/>
                                          </p:val>
                                        </p:tav>
                                      </p:tavLst>
                                    </p:anim>
                                    <p:animEffect transition="in" filter="wipe(up)">
                                      <p:cBhvr>
                                        <p:cTn id="15" dur="500"/>
                                        <p:tgtEl>
                                          <p:spTgt spid="3">
                                            <p:txEl>
                                              <p:pRg st="1" end="1"/>
                                            </p:txEl>
                                          </p:spTgt>
                                        </p:tgtEl>
                                      </p:cBhvr>
                                    </p:animEffect>
                                  </p:childTnLst>
                                </p:cTn>
                              </p:par>
                              <p:par>
                                <p:cTn id="16" presetID="23" presetClass="entr" presetSubtype="16"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p:cTn id="18" dur="500" fill="hold"/>
                                        <p:tgtEl>
                                          <p:spTgt spid="5"/>
                                        </p:tgtEl>
                                        <p:attrNameLst>
                                          <p:attrName>ppt_w</p:attrName>
                                        </p:attrNameLst>
                                      </p:cBhvr>
                                      <p:tavLst>
                                        <p:tav tm="0">
                                          <p:val>
                                            <p:fltVal val="0"/>
                                          </p:val>
                                        </p:tav>
                                        <p:tav tm="100000">
                                          <p:val>
                                            <p:strVal val="#ppt_w"/>
                                          </p:val>
                                        </p:tav>
                                      </p:tavLst>
                                    </p:anim>
                                    <p:anim calcmode="lin" valueType="num">
                                      <p:cBhvr>
                                        <p:cTn id="19"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59632" y="483518"/>
            <a:ext cx="7365504" cy="4464496"/>
          </a:xfrm>
        </p:spPr>
        <p:txBody>
          <a:bodyPr/>
          <a:lstStyle/>
          <a:p>
            <a:pPr algn="r" rtl="1">
              <a:buFont typeface="Wingdings" panose="05000000000000000000" pitchFamily="2" charset="2"/>
              <a:buChar char="ü"/>
            </a:pPr>
            <a:r>
              <a:rPr lang="en-US" b="1" dirty="0" smtClean="0">
                <a:latin typeface="MV Boli" panose="02000500030200090000" pitchFamily="2" charset="0"/>
                <a:cs typeface="MV Boli" panose="02000500030200090000" pitchFamily="2" charset="0"/>
              </a:rPr>
              <a:t>Screened subnet </a:t>
            </a:r>
            <a:r>
              <a:rPr lang="fa-IR" b="1" dirty="0" smtClean="0">
                <a:latin typeface="MV Boli" panose="02000500030200090000" pitchFamily="2" charset="0"/>
              </a:rPr>
              <a:t> </a:t>
            </a:r>
            <a:endParaRPr lang="fa-IR" dirty="0">
              <a:latin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2219" y="1614270"/>
            <a:ext cx="6335009" cy="2295845"/>
          </a:xfrm>
          <a:prstGeom prst="rect">
            <a:avLst/>
          </a:prstGeom>
        </p:spPr>
      </p:pic>
    </p:spTree>
    <p:extLst>
      <p:ext uri="{BB962C8B-B14F-4D97-AF65-F5344CB8AC3E}">
        <p14:creationId xmlns:p14="http://schemas.microsoft.com/office/powerpoint/2010/main" val="258101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35696" y="411510"/>
            <a:ext cx="6923112" cy="4464496"/>
          </a:xfrm>
        </p:spPr>
        <p:txBody>
          <a:bodyPr/>
          <a:lstStyle/>
          <a:p>
            <a:pPr algn="r" rtl="1">
              <a:buFont typeface="Wingdings" panose="05000000000000000000" pitchFamily="2" charset="2"/>
              <a:buChar char="ü"/>
            </a:pPr>
            <a:r>
              <a:rPr lang="en-US" b="1" dirty="0">
                <a:latin typeface="MV Boli" panose="02000500030200090000" pitchFamily="2" charset="0"/>
                <a:cs typeface="MV Boli" panose="02000500030200090000" pitchFamily="2" charset="0"/>
              </a:rPr>
              <a:t>Multi-homed </a:t>
            </a:r>
            <a:r>
              <a:rPr lang="en-US" b="1" dirty="0" smtClean="0">
                <a:latin typeface="MV Boli" panose="02000500030200090000" pitchFamily="2" charset="0"/>
                <a:cs typeface="MV Boli" panose="02000500030200090000" pitchFamily="2" charset="0"/>
              </a:rPr>
              <a:t>firewall </a:t>
            </a:r>
            <a:r>
              <a:rPr lang="fa-IR" b="1" dirty="0" smtClean="0">
                <a:latin typeface="MV Boli" panose="02000500030200090000" pitchFamily="2" charset="0"/>
              </a:rPr>
              <a:t>  </a:t>
            </a:r>
            <a:endParaRPr lang="fa-IR" dirty="0">
              <a:latin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2589" y="1635646"/>
            <a:ext cx="6449325" cy="2257740"/>
          </a:xfrm>
          <a:prstGeom prst="rect">
            <a:avLst/>
          </a:prstGeom>
        </p:spPr>
      </p:pic>
    </p:spTree>
    <p:extLst>
      <p:ext uri="{BB962C8B-B14F-4D97-AF65-F5344CB8AC3E}">
        <p14:creationId xmlns:p14="http://schemas.microsoft.com/office/powerpoint/2010/main" val="129356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63688" y="339502"/>
            <a:ext cx="7221488" cy="4477770"/>
          </a:xfrm>
        </p:spPr>
        <p:txBody>
          <a:bodyPr/>
          <a:lstStyle/>
          <a:p>
            <a:pPr marL="0" indent="0" algn="r" rtl="1">
              <a:buNone/>
            </a:pPr>
            <a:r>
              <a:rPr lang="en-US" b="1" dirty="0" err="1">
                <a:latin typeface="MV Boli" panose="02000500030200090000" pitchFamily="2" charset="0"/>
                <a:cs typeface="MV Boli" panose="02000500030200090000" pitchFamily="2" charset="0"/>
              </a:rPr>
              <a:t>DeMilitarized</a:t>
            </a:r>
            <a:r>
              <a:rPr lang="en-US" b="1" dirty="0">
                <a:latin typeface="MV Boli" panose="02000500030200090000" pitchFamily="2" charset="0"/>
                <a:cs typeface="MV Boli" panose="02000500030200090000" pitchFamily="2" charset="0"/>
              </a:rPr>
              <a:t> Zone (DMZ</a:t>
            </a:r>
            <a:r>
              <a:rPr lang="en-US" b="1" dirty="0" smtClean="0">
                <a:latin typeface="MV Boli" panose="02000500030200090000" pitchFamily="2" charset="0"/>
                <a:cs typeface="MV Boli" panose="02000500030200090000" pitchFamily="2" charset="0"/>
              </a:rPr>
              <a:t>)  </a:t>
            </a:r>
            <a:endParaRPr lang="fa-IR" dirty="0">
              <a:latin typeface="MV Boli" panose="02000500030200090000" pitchFamily="2"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1563638"/>
            <a:ext cx="6939664" cy="2664296"/>
          </a:xfrm>
          <a:prstGeom prst="rect">
            <a:avLst/>
          </a:prstGeom>
        </p:spPr>
      </p:pic>
    </p:spTree>
    <p:extLst>
      <p:ext uri="{BB962C8B-B14F-4D97-AF65-F5344CB8AC3E}">
        <p14:creationId xmlns:p14="http://schemas.microsoft.com/office/powerpoint/2010/main" val="65156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750"/>
                                        <p:tgtEl>
                                          <p:spTgt spid="3">
                                            <p:txEl>
                                              <p:pRg st="0" end="0"/>
                                            </p:txEl>
                                          </p:spTgt>
                                        </p:tgtEl>
                                        <p:attrNameLst>
                                          <p:attrName>ppt_y</p:attrName>
                                        </p:attrNameLst>
                                      </p:cBhvr>
                                      <p:tavLst>
                                        <p:tav tm="0">
                                          <p:val>
                                            <p:strVal val="#ppt_y+#ppt_h*1.125000"/>
                                          </p:val>
                                        </p:tav>
                                        <p:tav tm="100000">
                                          <p:val>
                                            <p:strVal val="#ppt_y"/>
                                          </p:val>
                                        </p:tav>
                                      </p:tavLst>
                                    </p:anim>
                                    <p:animEffect transition="in" filter="wipe(up)">
                                      <p:cBhvr>
                                        <p:cTn id="8" dur="750"/>
                                        <p:tgtEl>
                                          <p:spTgt spid="3">
                                            <p:txEl>
                                              <p:pRg st="0" end="0"/>
                                            </p:txEl>
                                          </p:spTgt>
                                        </p:tgtEl>
                                      </p:cBhvr>
                                    </p:animEffect>
                                  </p:childTnLst>
                                </p:cTn>
                              </p:par>
                              <p:par>
                                <p:cTn id="9" presetID="23" presetClass="entr" presetSubtype="16"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24a72e8382d6726498f18d183f143a23d1a0a7"/>
</p:tagLst>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2106</TotalTime>
  <Words>1410</Words>
  <Application>Microsoft Office PowerPoint</Application>
  <PresentationFormat>On-screen Show (16:9)</PresentationFormat>
  <Paragraphs>81</Paragraphs>
  <Slides>29</Slides>
  <Notes>0</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29</vt:i4>
      </vt:variant>
    </vt:vector>
  </HeadingPairs>
  <TitlesOfParts>
    <vt:vector size="44" baseType="lpstr">
      <vt:lpstr>맑은 고딕</vt:lpstr>
      <vt:lpstr>Adobe نسخ Medium</vt:lpstr>
      <vt:lpstr>Aparajita</vt:lpstr>
      <vt:lpstr>Arabic Typesetting</vt:lpstr>
      <vt:lpstr>Arial</vt:lpstr>
      <vt:lpstr>Century Gothic</vt:lpstr>
      <vt:lpstr>Freestyle Script</vt:lpstr>
      <vt:lpstr>Mistral</vt:lpstr>
      <vt:lpstr>MV Boli</vt:lpstr>
      <vt:lpstr>Times New Roman</vt:lpstr>
      <vt:lpstr>Wingdings</vt:lpstr>
      <vt:lpstr>Wingdings 3</vt:lpstr>
      <vt:lpstr>X-Files</vt:lpstr>
      <vt:lpstr>1_Diseño predeterminado</vt:lpstr>
      <vt:lpstr>Ion</vt:lpstr>
      <vt:lpstr>PowerPoint Presentation</vt:lpstr>
      <vt:lpstr> FIREWALL    چیست؟؟؟</vt:lpstr>
      <vt:lpstr>PowerPoint Presentation</vt:lpstr>
      <vt:lpstr>PowerPoint Presentation</vt:lpstr>
      <vt:lpstr>       مشخصه های یک FIREWALL</vt:lpstr>
      <vt:lpstr>      معماری FIREWALL</vt:lpstr>
      <vt:lpstr>PowerPoint Presentation</vt:lpstr>
      <vt:lpstr>PowerPoint Presentation</vt:lpstr>
      <vt:lpstr>PowerPoint Presentation</vt:lpstr>
      <vt:lpstr>      انواع FIREWALL</vt:lpstr>
      <vt:lpstr>بررسی تفاوت های فایروال های نرم افزاری  فایروالهای سخت افزاری:     </vt:lpstr>
      <vt:lpstr>PowerPoint Presentation</vt:lpstr>
      <vt:lpstr>         FIREWALL سخت افزاری</vt:lpstr>
      <vt:lpstr>          FIREWALLنرم افزاری</vt:lpstr>
      <vt:lpstr>    انواع FIREWALL</vt:lpstr>
      <vt:lpstr>PowerPoint Presentation</vt:lpstr>
      <vt:lpstr>PowerPoint Presentation</vt:lpstr>
      <vt:lpstr>PowerPoint Presentation</vt:lpstr>
      <vt:lpstr>Circuit level Gateways: </vt:lpstr>
      <vt:lpstr>PowerPoint Presentation</vt:lpstr>
      <vt:lpstr>Application Filtering  :</vt:lpstr>
      <vt:lpstr>PowerPoint Presentation</vt:lpstr>
      <vt:lpstr>Statefull multilayer inspection firewalls :</vt:lpstr>
      <vt:lpstr>     چگونگی عملکرد FIREWALL</vt:lpstr>
      <vt:lpstr>شناسایی FIREWALL</vt:lpstr>
      <vt:lpstr>     مزایا استفاده از FIREWALL</vt:lpstr>
      <vt:lpstr>      معایب استفاده از FIREWALL</vt:lpstr>
      <vt:lpstr>    معرفی برخی از نرم افزارهای FIREWALL</vt:lpstr>
      <vt:lpstr>PowerPoint Presentation</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M</cp:lastModifiedBy>
  <cp:revision>71</cp:revision>
  <dcterms:created xsi:type="dcterms:W3CDTF">2014-04-01T16:27:38Z</dcterms:created>
  <dcterms:modified xsi:type="dcterms:W3CDTF">2019-03-02T12:28:51Z</dcterms:modified>
</cp:coreProperties>
</file>