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72" r:id="rId3"/>
    <p:sldMasterId id="2147483684" r:id="rId4"/>
  </p:sldMasterIdLst>
  <p:notesMasterIdLst>
    <p:notesMasterId r:id="rId58"/>
  </p:notesMasterIdLst>
  <p:handoutMasterIdLst>
    <p:handoutMasterId r:id="rId59"/>
  </p:handoutMasterIdLst>
  <p:sldIdLst>
    <p:sldId id="328" r:id="rId5"/>
    <p:sldId id="347" r:id="rId6"/>
    <p:sldId id="257" r:id="rId7"/>
    <p:sldId id="258" r:id="rId8"/>
    <p:sldId id="329" r:id="rId9"/>
    <p:sldId id="261" r:id="rId10"/>
    <p:sldId id="264" r:id="rId11"/>
    <p:sldId id="299" r:id="rId12"/>
    <p:sldId id="330" r:id="rId13"/>
    <p:sldId id="265" r:id="rId14"/>
    <p:sldId id="266" r:id="rId15"/>
    <p:sldId id="300" r:id="rId16"/>
    <p:sldId id="302" r:id="rId17"/>
    <p:sldId id="304" r:id="rId18"/>
    <p:sldId id="306" r:id="rId19"/>
    <p:sldId id="331" r:id="rId20"/>
    <p:sldId id="267" r:id="rId21"/>
    <p:sldId id="309" r:id="rId22"/>
    <p:sldId id="338" r:id="rId23"/>
    <p:sldId id="332" r:id="rId24"/>
    <p:sldId id="269" r:id="rId25"/>
    <p:sldId id="270" r:id="rId26"/>
    <p:sldId id="271" r:id="rId27"/>
    <p:sldId id="340" r:id="rId28"/>
    <p:sldId id="342" r:id="rId29"/>
    <p:sldId id="273" r:id="rId30"/>
    <p:sldId id="272" r:id="rId31"/>
    <p:sldId id="343" r:id="rId32"/>
    <p:sldId id="345" r:id="rId33"/>
    <p:sldId id="311" r:id="rId34"/>
    <p:sldId id="313" r:id="rId35"/>
    <p:sldId id="315" r:id="rId36"/>
    <p:sldId id="279" r:id="rId37"/>
    <p:sldId id="278" r:id="rId38"/>
    <p:sldId id="282" r:id="rId39"/>
    <p:sldId id="318" r:id="rId40"/>
    <p:sldId id="320" r:id="rId41"/>
    <p:sldId id="285" r:id="rId42"/>
    <p:sldId id="316" r:id="rId43"/>
    <p:sldId id="286" r:id="rId44"/>
    <p:sldId id="288" r:id="rId45"/>
    <p:sldId id="322" r:id="rId46"/>
    <p:sldId id="289" r:id="rId47"/>
    <p:sldId id="290" r:id="rId48"/>
    <p:sldId id="291" r:id="rId49"/>
    <p:sldId id="336" r:id="rId50"/>
    <p:sldId id="326" r:id="rId51"/>
    <p:sldId id="292" r:id="rId52"/>
    <p:sldId id="296" r:id="rId53"/>
    <p:sldId id="293" r:id="rId54"/>
    <p:sldId id="294" r:id="rId55"/>
    <p:sldId id="295" r:id="rId56"/>
    <p:sldId id="335" r:id="rId57"/>
  </p:sldIdLst>
  <p:sldSz cx="9144000" cy="6858000" type="screen4x3"/>
  <p:notesSz cx="6834188" cy="99790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09FF"/>
    <a:srgbClr val="FFFFFF"/>
    <a:srgbClr val="6354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22" autoAdjust="0"/>
  </p:normalViewPr>
  <p:slideViewPr>
    <p:cSldViewPr>
      <p:cViewPr>
        <p:scale>
          <a:sx n="70" d="100"/>
          <a:sy n="70" d="100"/>
        </p:scale>
        <p:origin x="-137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71125" y="0"/>
            <a:ext cx="2961481" cy="498951"/>
          </a:xfrm>
          <a:prstGeom prst="rect">
            <a:avLst/>
          </a:prstGeom>
        </p:spPr>
        <p:txBody>
          <a:bodyPr vert="horz" lIns="91440" tIns="45720" rIns="91440" bIns="45720" rtlCol="0"/>
          <a:lstStyle>
            <a:lvl1pPr algn="r">
              <a:defRPr sz="1200"/>
            </a:lvl1pPr>
          </a:lstStyle>
          <a:p>
            <a:fld id="{AB84BB56-38C7-47F2-AEF6-168281DEEDAF}" type="datetimeFigureOut">
              <a:rPr lang="en-GB" smtClean="0"/>
              <a:t>13/05/2015</a:t>
            </a:fld>
            <a:endParaRPr lang="en-GB" dirty="0"/>
          </a:p>
        </p:txBody>
      </p:sp>
      <p:sp>
        <p:nvSpPr>
          <p:cNvPr id="4" name="Footer Placeholder 3"/>
          <p:cNvSpPr>
            <a:spLocks noGrp="1"/>
          </p:cNvSpPr>
          <p:nvPr>
            <p:ph type="ftr" sz="quarter" idx="2"/>
          </p:nvPr>
        </p:nvSpPr>
        <p:spPr>
          <a:xfrm>
            <a:off x="0" y="9478342"/>
            <a:ext cx="2961481" cy="49895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71125" y="9478342"/>
            <a:ext cx="2961481" cy="498951"/>
          </a:xfrm>
          <a:prstGeom prst="rect">
            <a:avLst/>
          </a:prstGeom>
        </p:spPr>
        <p:txBody>
          <a:bodyPr vert="horz" lIns="91440" tIns="45720" rIns="91440" bIns="45720" rtlCol="0" anchor="b"/>
          <a:lstStyle>
            <a:lvl1pPr algn="r">
              <a:defRPr sz="1200"/>
            </a:lvl1pPr>
          </a:lstStyle>
          <a:p>
            <a:fld id="{8465DFF3-FD9E-4917-979E-35D5E2183F25}" type="slidenum">
              <a:rPr lang="en-GB" smtClean="0"/>
              <a:t>‹#›</a:t>
            </a:fld>
            <a:endParaRPr lang="en-GB" dirty="0"/>
          </a:p>
        </p:txBody>
      </p:sp>
    </p:spTree>
    <p:extLst>
      <p:ext uri="{BB962C8B-B14F-4D97-AF65-F5344CB8AC3E}">
        <p14:creationId xmlns:p14="http://schemas.microsoft.com/office/powerpoint/2010/main" val="677393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61481" cy="49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8915" name="Rectangle 3"/>
          <p:cNvSpPr>
            <a:spLocks noGrp="1" noChangeArrowheads="1"/>
          </p:cNvSpPr>
          <p:nvPr>
            <p:ph type="dt" idx="1"/>
          </p:nvPr>
        </p:nvSpPr>
        <p:spPr bwMode="auto">
          <a:xfrm>
            <a:off x="3871125" y="0"/>
            <a:ext cx="2961481" cy="49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8916" name="Rectangle 4"/>
          <p:cNvSpPr>
            <a:spLocks noGrp="1" noRot="1" noChangeAspect="1" noChangeArrowheads="1" noTextEdit="1"/>
          </p:cNvSpPr>
          <p:nvPr>
            <p:ph type="sldImg" idx="2"/>
          </p:nvPr>
        </p:nvSpPr>
        <p:spPr bwMode="auto">
          <a:xfrm>
            <a:off x="922338" y="747713"/>
            <a:ext cx="4991100" cy="37433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683419" y="4740037"/>
            <a:ext cx="5467350" cy="449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9478342"/>
            <a:ext cx="2961481" cy="49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8919" name="Rectangle 7"/>
          <p:cNvSpPr>
            <a:spLocks noGrp="1" noChangeArrowheads="1"/>
          </p:cNvSpPr>
          <p:nvPr>
            <p:ph type="sldNum" sz="quarter" idx="5"/>
          </p:nvPr>
        </p:nvSpPr>
        <p:spPr bwMode="auto">
          <a:xfrm>
            <a:off x="3871125" y="9478342"/>
            <a:ext cx="2961481" cy="49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4B48BEC-C0CA-4E3C-9491-5251A8CF77BA}" type="slidenum">
              <a:rPr lang="en-US"/>
              <a:pPr/>
              <a:t>‹#›</a:t>
            </a:fld>
            <a:endParaRPr lang="en-US" dirty="0"/>
          </a:p>
        </p:txBody>
      </p:sp>
    </p:spTree>
    <p:extLst>
      <p:ext uri="{BB962C8B-B14F-4D97-AF65-F5344CB8AC3E}">
        <p14:creationId xmlns:p14="http://schemas.microsoft.com/office/powerpoint/2010/main" val="26415467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3</a:t>
            </a:fld>
            <a:endParaRPr lang="en-US" dirty="0"/>
          </a:p>
        </p:txBody>
      </p:sp>
    </p:spTree>
    <p:extLst>
      <p:ext uri="{BB962C8B-B14F-4D97-AF65-F5344CB8AC3E}">
        <p14:creationId xmlns:p14="http://schemas.microsoft.com/office/powerpoint/2010/main" val="213914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17</a:t>
            </a:fld>
            <a:endParaRPr lang="en-US" dirty="0"/>
          </a:p>
        </p:txBody>
      </p:sp>
    </p:spTree>
    <p:extLst>
      <p:ext uri="{BB962C8B-B14F-4D97-AF65-F5344CB8AC3E}">
        <p14:creationId xmlns:p14="http://schemas.microsoft.com/office/powerpoint/2010/main" val="983885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18</a:t>
            </a:fld>
            <a:endParaRPr lang="en-US" dirty="0"/>
          </a:p>
        </p:txBody>
      </p:sp>
    </p:spTree>
    <p:extLst>
      <p:ext uri="{BB962C8B-B14F-4D97-AF65-F5344CB8AC3E}">
        <p14:creationId xmlns:p14="http://schemas.microsoft.com/office/powerpoint/2010/main" val="1014741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19</a:t>
            </a:fld>
            <a:endParaRPr lang="en-US" dirty="0"/>
          </a:p>
        </p:txBody>
      </p:sp>
    </p:spTree>
    <p:extLst>
      <p:ext uri="{BB962C8B-B14F-4D97-AF65-F5344CB8AC3E}">
        <p14:creationId xmlns:p14="http://schemas.microsoft.com/office/powerpoint/2010/main" val="1222805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20</a:t>
            </a:fld>
            <a:endParaRPr lang="en-US" dirty="0"/>
          </a:p>
        </p:txBody>
      </p:sp>
    </p:spTree>
    <p:extLst>
      <p:ext uri="{BB962C8B-B14F-4D97-AF65-F5344CB8AC3E}">
        <p14:creationId xmlns:p14="http://schemas.microsoft.com/office/powerpoint/2010/main" val="122280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21</a:t>
            </a:fld>
            <a:endParaRPr lang="en-US" dirty="0"/>
          </a:p>
        </p:txBody>
      </p:sp>
    </p:spTree>
    <p:extLst>
      <p:ext uri="{BB962C8B-B14F-4D97-AF65-F5344CB8AC3E}">
        <p14:creationId xmlns:p14="http://schemas.microsoft.com/office/powerpoint/2010/main" val="3425673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22</a:t>
            </a:fld>
            <a:endParaRPr lang="en-US" dirty="0"/>
          </a:p>
        </p:txBody>
      </p:sp>
    </p:spTree>
    <p:extLst>
      <p:ext uri="{BB962C8B-B14F-4D97-AF65-F5344CB8AC3E}">
        <p14:creationId xmlns:p14="http://schemas.microsoft.com/office/powerpoint/2010/main" val="602922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23</a:t>
            </a:fld>
            <a:endParaRPr lang="en-US" dirty="0"/>
          </a:p>
        </p:txBody>
      </p:sp>
    </p:spTree>
    <p:extLst>
      <p:ext uri="{BB962C8B-B14F-4D97-AF65-F5344CB8AC3E}">
        <p14:creationId xmlns:p14="http://schemas.microsoft.com/office/powerpoint/2010/main" val="97218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24</a:t>
            </a:fld>
            <a:endParaRPr lang="en-US" dirty="0"/>
          </a:p>
        </p:txBody>
      </p:sp>
    </p:spTree>
    <p:extLst>
      <p:ext uri="{BB962C8B-B14F-4D97-AF65-F5344CB8AC3E}">
        <p14:creationId xmlns:p14="http://schemas.microsoft.com/office/powerpoint/2010/main" val="97218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25</a:t>
            </a:fld>
            <a:endParaRPr lang="en-US" dirty="0"/>
          </a:p>
        </p:txBody>
      </p:sp>
    </p:spTree>
    <p:extLst>
      <p:ext uri="{BB962C8B-B14F-4D97-AF65-F5344CB8AC3E}">
        <p14:creationId xmlns:p14="http://schemas.microsoft.com/office/powerpoint/2010/main" val="97218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26</a:t>
            </a:fld>
            <a:endParaRPr lang="en-US" dirty="0"/>
          </a:p>
        </p:txBody>
      </p:sp>
    </p:spTree>
    <p:extLst>
      <p:ext uri="{BB962C8B-B14F-4D97-AF65-F5344CB8AC3E}">
        <p14:creationId xmlns:p14="http://schemas.microsoft.com/office/powerpoint/2010/main" val="313185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4</a:t>
            </a:fld>
            <a:endParaRPr lang="en-US" dirty="0"/>
          </a:p>
        </p:txBody>
      </p:sp>
    </p:spTree>
    <p:extLst>
      <p:ext uri="{BB962C8B-B14F-4D97-AF65-F5344CB8AC3E}">
        <p14:creationId xmlns:p14="http://schemas.microsoft.com/office/powerpoint/2010/main" val="1247637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27</a:t>
            </a:fld>
            <a:endParaRPr lang="en-US" dirty="0"/>
          </a:p>
        </p:txBody>
      </p:sp>
    </p:spTree>
    <p:extLst>
      <p:ext uri="{BB962C8B-B14F-4D97-AF65-F5344CB8AC3E}">
        <p14:creationId xmlns:p14="http://schemas.microsoft.com/office/powerpoint/2010/main" val="1284463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28</a:t>
            </a:fld>
            <a:endParaRPr lang="en-US" dirty="0"/>
          </a:p>
        </p:txBody>
      </p:sp>
    </p:spTree>
    <p:extLst>
      <p:ext uri="{BB962C8B-B14F-4D97-AF65-F5344CB8AC3E}">
        <p14:creationId xmlns:p14="http://schemas.microsoft.com/office/powerpoint/2010/main" val="3906405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29</a:t>
            </a:fld>
            <a:endParaRPr lang="en-US" dirty="0"/>
          </a:p>
        </p:txBody>
      </p:sp>
    </p:spTree>
    <p:extLst>
      <p:ext uri="{BB962C8B-B14F-4D97-AF65-F5344CB8AC3E}">
        <p14:creationId xmlns:p14="http://schemas.microsoft.com/office/powerpoint/2010/main" val="1222805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33</a:t>
            </a:fld>
            <a:endParaRPr lang="en-US" dirty="0"/>
          </a:p>
        </p:txBody>
      </p:sp>
    </p:spTree>
    <p:extLst>
      <p:ext uri="{BB962C8B-B14F-4D97-AF65-F5344CB8AC3E}">
        <p14:creationId xmlns:p14="http://schemas.microsoft.com/office/powerpoint/2010/main" val="2198984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34</a:t>
            </a:fld>
            <a:endParaRPr lang="en-US" dirty="0"/>
          </a:p>
        </p:txBody>
      </p:sp>
    </p:spTree>
    <p:extLst>
      <p:ext uri="{BB962C8B-B14F-4D97-AF65-F5344CB8AC3E}">
        <p14:creationId xmlns:p14="http://schemas.microsoft.com/office/powerpoint/2010/main" val="831025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35</a:t>
            </a:fld>
            <a:endParaRPr lang="en-US" dirty="0"/>
          </a:p>
        </p:txBody>
      </p:sp>
    </p:spTree>
    <p:extLst>
      <p:ext uri="{BB962C8B-B14F-4D97-AF65-F5344CB8AC3E}">
        <p14:creationId xmlns:p14="http://schemas.microsoft.com/office/powerpoint/2010/main" val="3025790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36</a:t>
            </a:fld>
            <a:endParaRPr lang="en-US" dirty="0"/>
          </a:p>
        </p:txBody>
      </p:sp>
    </p:spTree>
    <p:extLst>
      <p:ext uri="{BB962C8B-B14F-4D97-AF65-F5344CB8AC3E}">
        <p14:creationId xmlns:p14="http://schemas.microsoft.com/office/powerpoint/2010/main" val="1848925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37</a:t>
            </a:fld>
            <a:endParaRPr lang="en-US" dirty="0"/>
          </a:p>
        </p:txBody>
      </p:sp>
    </p:spTree>
    <p:extLst>
      <p:ext uri="{BB962C8B-B14F-4D97-AF65-F5344CB8AC3E}">
        <p14:creationId xmlns:p14="http://schemas.microsoft.com/office/powerpoint/2010/main" val="1848925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38</a:t>
            </a:fld>
            <a:endParaRPr lang="en-US" dirty="0"/>
          </a:p>
        </p:txBody>
      </p:sp>
    </p:spTree>
    <p:extLst>
      <p:ext uri="{BB962C8B-B14F-4D97-AF65-F5344CB8AC3E}">
        <p14:creationId xmlns:p14="http://schemas.microsoft.com/office/powerpoint/2010/main" val="2594964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40</a:t>
            </a:fld>
            <a:endParaRPr lang="en-US" dirty="0"/>
          </a:p>
        </p:txBody>
      </p:sp>
    </p:spTree>
    <p:extLst>
      <p:ext uri="{BB962C8B-B14F-4D97-AF65-F5344CB8AC3E}">
        <p14:creationId xmlns:p14="http://schemas.microsoft.com/office/powerpoint/2010/main" val="763521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5</a:t>
            </a:fld>
            <a:endParaRPr lang="en-US" dirty="0"/>
          </a:p>
        </p:txBody>
      </p:sp>
    </p:spTree>
    <p:extLst>
      <p:ext uri="{BB962C8B-B14F-4D97-AF65-F5344CB8AC3E}">
        <p14:creationId xmlns:p14="http://schemas.microsoft.com/office/powerpoint/2010/main" val="1247637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41</a:t>
            </a:fld>
            <a:endParaRPr lang="en-US" dirty="0"/>
          </a:p>
        </p:txBody>
      </p:sp>
    </p:spTree>
    <p:extLst>
      <p:ext uri="{BB962C8B-B14F-4D97-AF65-F5344CB8AC3E}">
        <p14:creationId xmlns:p14="http://schemas.microsoft.com/office/powerpoint/2010/main" val="2289477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42</a:t>
            </a:fld>
            <a:endParaRPr lang="en-US" dirty="0"/>
          </a:p>
        </p:txBody>
      </p:sp>
    </p:spTree>
    <p:extLst>
      <p:ext uri="{BB962C8B-B14F-4D97-AF65-F5344CB8AC3E}">
        <p14:creationId xmlns:p14="http://schemas.microsoft.com/office/powerpoint/2010/main" val="22894772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43</a:t>
            </a:fld>
            <a:endParaRPr lang="en-US" dirty="0"/>
          </a:p>
        </p:txBody>
      </p:sp>
    </p:spTree>
    <p:extLst>
      <p:ext uri="{BB962C8B-B14F-4D97-AF65-F5344CB8AC3E}">
        <p14:creationId xmlns:p14="http://schemas.microsoft.com/office/powerpoint/2010/main" val="4097505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44</a:t>
            </a:fld>
            <a:endParaRPr lang="en-US" dirty="0"/>
          </a:p>
        </p:txBody>
      </p:sp>
    </p:spTree>
    <p:extLst>
      <p:ext uri="{BB962C8B-B14F-4D97-AF65-F5344CB8AC3E}">
        <p14:creationId xmlns:p14="http://schemas.microsoft.com/office/powerpoint/2010/main" val="3993177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45</a:t>
            </a:fld>
            <a:endParaRPr lang="en-US" dirty="0"/>
          </a:p>
        </p:txBody>
      </p:sp>
    </p:spTree>
    <p:extLst>
      <p:ext uri="{BB962C8B-B14F-4D97-AF65-F5344CB8AC3E}">
        <p14:creationId xmlns:p14="http://schemas.microsoft.com/office/powerpoint/2010/main" val="11927630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46</a:t>
            </a:fld>
            <a:endParaRPr lang="en-US" dirty="0"/>
          </a:p>
        </p:txBody>
      </p:sp>
    </p:spTree>
    <p:extLst>
      <p:ext uri="{BB962C8B-B14F-4D97-AF65-F5344CB8AC3E}">
        <p14:creationId xmlns:p14="http://schemas.microsoft.com/office/powerpoint/2010/main" val="1192763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47</a:t>
            </a:fld>
            <a:endParaRPr lang="en-US" dirty="0"/>
          </a:p>
        </p:txBody>
      </p:sp>
    </p:spTree>
    <p:extLst>
      <p:ext uri="{BB962C8B-B14F-4D97-AF65-F5344CB8AC3E}">
        <p14:creationId xmlns:p14="http://schemas.microsoft.com/office/powerpoint/2010/main" val="11927630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48</a:t>
            </a:fld>
            <a:endParaRPr lang="en-US" dirty="0"/>
          </a:p>
        </p:txBody>
      </p:sp>
    </p:spTree>
    <p:extLst>
      <p:ext uri="{BB962C8B-B14F-4D97-AF65-F5344CB8AC3E}">
        <p14:creationId xmlns:p14="http://schemas.microsoft.com/office/powerpoint/2010/main" val="743502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49</a:t>
            </a:fld>
            <a:endParaRPr lang="en-US" dirty="0"/>
          </a:p>
        </p:txBody>
      </p:sp>
    </p:spTree>
    <p:extLst>
      <p:ext uri="{BB962C8B-B14F-4D97-AF65-F5344CB8AC3E}">
        <p14:creationId xmlns:p14="http://schemas.microsoft.com/office/powerpoint/2010/main" val="743502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50</a:t>
            </a:fld>
            <a:endParaRPr lang="en-US" dirty="0"/>
          </a:p>
        </p:txBody>
      </p:sp>
    </p:spTree>
    <p:extLst>
      <p:ext uri="{BB962C8B-B14F-4D97-AF65-F5344CB8AC3E}">
        <p14:creationId xmlns:p14="http://schemas.microsoft.com/office/powerpoint/2010/main" val="1045806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6</a:t>
            </a:fld>
            <a:endParaRPr lang="en-US" dirty="0"/>
          </a:p>
        </p:txBody>
      </p:sp>
    </p:spTree>
    <p:extLst>
      <p:ext uri="{BB962C8B-B14F-4D97-AF65-F5344CB8AC3E}">
        <p14:creationId xmlns:p14="http://schemas.microsoft.com/office/powerpoint/2010/main" val="32467670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51</a:t>
            </a:fld>
            <a:endParaRPr lang="en-US" dirty="0"/>
          </a:p>
        </p:txBody>
      </p:sp>
    </p:spTree>
    <p:extLst>
      <p:ext uri="{BB962C8B-B14F-4D97-AF65-F5344CB8AC3E}">
        <p14:creationId xmlns:p14="http://schemas.microsoft.com/office/powerpoint/2010/main" val="27669373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52</a:t>
            </a:fld>
            <a:endParaRPr lang="en-US" dirty="0"/>
          </a:p>
        </p:txBody>
      </p:sp>
    </p:spTree>
    <p:extLst>
      <p:ext uri="{BB962C8B-B14F-4D97-AF65-F5344CB8AC3E}">
        <p14:creationId xmlns:p14="http://schemas.microsoft.com/office/powerpoint/2010/main" val="4274212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7</a:t>
            </a:fld>
            <a:endParaRPr lang="en-US" dirty="0"/>
          </a:p>
        </p:txBody>
      </p:sp>
    </p:spTree>
    <p:extLst>
      <p:ext uri="{BB962C8B-B14F-4D97-AF65-F5344CB8AC3E}">
        <p14:creationId xmlns:p14="http://schemas.microsoft.com/office/powerpoint/2010/main" val="1135489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9</a:t>
            </a:fld>
            <a:endParaRPr lang="en-US" dirty="0"/>
          </a:p>
        </p:txBody>
      </p:sp>
    </p:spTree>
    <p:extLst>
      <p:ext uri="{BB962C8B-B14F-4D97-AF65-F5344CB8AC3E}">
        <p14:creationId xmlns:p14="http://schemas.microsoft.com/office/powerpoint/2010/main" val="177136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10</a:t>
            </a:fld>
            <a:endParaRPr lang="en-US" dirty="0"/>
          </a:p>
        </p:txBody>
      </p:sp>
    </p:spTree>
    <p:extLst>
      <p:ext uri="{BB962C8B-B14F-4D97-AF65-F5344CB8AC3E}">
        <p14:creationId xmlns:p14="http://schemas.microsoft.com/office/powerpoint/2010/main" val="177136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11</a:t>
            </a:fld>
            <a:endParaRPr lang="en-US" dirty="0"/>
          </a:p>
        </p:txBody>
      </p:sp>
    </p:spTree>
    <p:extLst>
      <p:ext uri="{BB962C8B-B14F-4D97-AF65-F5344CB8AC3E}">
        <p14:creationId xmlns:p14="http://schemas.microsoft.com/office/powerpoint/2010/main" val="2790061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B48BEC-C0CA-4E3C-9491-5251A8CF77BA}" type="slidenum">
              <a:rPr lang="en-US" smtClean="0"/>
              <a:pPr/>
              <a:t>16</a:t>
            </a:fld>
            <a:endParaRPr lang="en-US" dirty="0"/>
          </a:p>
        </p:txBody>
      </p:sp>
    </p:spTree>
    <p:extLst>
      <p:ext uri="{BB962C8B-B14F-4D97-AF65-F5344CB8AC3E}">
        <p14:creationId xmlns:p14="http://schemas.microsoft.com/office/powerpoint/2010/main" val="983885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22532" name="Rectangle 4"/>
          <p:cNvSpPr>
            <a:spLocks noGrp="1" noChangeArrowheads="1"/>
          </p:cNvSpPr>
          <p:nvPr>
            <p:ph type="dt" sz="half" idx="2"/>
          </p:nvPr>
        </p:nvSpPr>
        <p:spPr/>
        <p:txBody>
          <a:bodyPr/>
          <a:lstStyle>
            <a:lvl1pPr>
              <a:defRPr/>
            </a:lvl1pPr>
          </a:lstStyle>
          <a:p>
            <a:endParaRPr lang="en-US" dirty="0"/>
          </a:p>
        </p:txBody>
      </p:sp>
      <p:sp>
        <p:nvSpPr>
          <p:cNvPr id="22533" name="Rectangle 5"/>
          <p:cNvSpPr>
            <a:spLocks noGrp="1" noChangeArrowheads="1"/>
          </p:cNvSpPr>
          <p:nvPr>
            <p:ph type="ftr" sz="quarter" idx="3"/>
          </p:nvPr>
        </p:nvSpPr>
        <p:spPr/>
        <p:txBody>
          <a:bodyPr/>
          <a:lstStyle>
            <a:lvl1pPr>
              <a:defRPr/>
            </a:lvl1pPr>
          </a:lstStyle>
          <a:p>
            <a:endParaRPr lang="en-US" dirty="0"/>
          </a:p>
        </p:txBody>
      </p:sp>
      <p:sp>
        <p:nvSpPr>
          <p:cNvPr id="22534" name="Rectangle 6"/>
          <p:cNvSpPr>
            <a:spLocks noGrp="1" noChangeArrowheads="1"/>
          </p:cNvSpPr>
          <p:nvPr>
            <p:ph type="sldNum" sz="quarter" idx="4"/>
          </p:nvPr>
        </p:nvSpPr>
        <p:spPr/>
        <p:txBody>
          <a:bodyPr/>
          <a:lstStyle>
            <a:lvl1pPr>
              <a:defRPr/>
            </a:lvl1pPr>
          </a:lstStyle>
          <a:p>
            <a:fld id="{F91568E1-38ED-44FE-8B0E-2987F68BF44A}"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D6DAD73-6F9B-4F56-8817-8E0343D7B808}" type="slidenum">
              <a:rPr lang="en-US"/>
              <a:pPr/>
              <a:t>‹#›</a:t>
            </a:fld>
            <a:endParaRPr lang="en-US" dirty="0"/>
          </a:p>
        </p:txBody>
      </p:sp>
    </p:spTree>
    <p:extLst>
      <p:ext uri="{BB962C8B-B14F-4D97-AF65-F5344CB8AC3E}">
        <p14:creationId xmlns:p14="http://schemas.microsoft.com/office/powerpoint/2010/main" val="395981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AE99E96-240C-4B42-BF86-AE2A02AEE178}" type="slidenum">
              <a:rPr lang="en-US"/>
              <a:pPr/>
              <a:t>‹#›</a:t>
            </a:fld>
            <a:endParaRPr lang="en-US" dirty="0"/>
          </a:p>
        </p:txBody>
      </p:sp>
    </p:spTree>
    <p:extLst>
      <p:ext uri="{BB962C8B-B14F-4D97-AF65-F5344CB8AC3E}">
        <p14:creationId xmlns:p14="http://schemas.microsoft.com/office/powerpoint/2010/main" val="878813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dirty="0"/>
          </a:p>
        </p:txBody>
      </p:sp>
      <p:sp>
        <p:nvSpPr>
          <p:cNvPr id="29702" name="Rectangle 6"/>
          <p:cNvSpPr>
            <a:spLocks noGrp="1" noChangeArrowheads="1"/>
          </p:cNvSpPr>
          <p:nvPr>
            <p:ph type="ftr" sz="quarter" idx="3"/>
          </p:nvPr>
        </p:nvSpPr>
        <p:spPr/>
        <p:txBody>
          <a:bodyPr/>
          <a:lstStyle>
            <a:lvl1pPr>
              <a:defRPr/>
            </a:lvl1pPr>
          </a:lstStyle>
          <a:p>
            <a:endParaRPr lang="en-US" dirty="0"/>
          </a:p>
        </p:txBody>
      </p:sp>
      <p:sp>
        <p:nvSpPr>
          <p:cNvPr id="29703" name="Rectangle 7"/>
          <p:cNvSpPr>
            <a:spLocks noGrp="1" noChangeArrowheads="1"/>
          </p:cNvSpPr>
          <p:nvPr>
            <p:ph type="sldNum" sz="quarter" idx="4"/>
          </p:nvPr>
        </p:nvSpPr>
        <p:spPr/>
        <p:txBody>
          <a:bodyPr/>
          <a:lstStyle>
            <a:lvl1pPr>
              <a:defRPr/>
            </a:lvl1pPr>
          </a:lstStyle>
          <a:p>
            <a:fld id="{B8A621E6-9B29-4483-BA7D-4A503B9008D9}"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79CE137-6A6D-4046-9A1B-023C03F66387}" type="slidenum">
              <a:rPr lang="en-US"/>
              <a:pPr/>
              <a:t>‹#›</a:t>
            </a:fld>
            <a:endParaRPr lang="en-US" dirty="0"/>
          </a:p>
        </p:txBody>
      </p:sp>
    </p:spTree>
    <p:extLst>
      <p:ext uri="{BB962C8B-B14F-4D97-AF65-F5344CB8AC3E}">
        <p14:creationId xmlns:p14="http://schemas.microsoft.com/office/powerpoint/2010/main" val="3140680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873D537-D9FE-4730-AA89-4F19E7A5A14C}" type="slidenum">
              <a:rPr lang="en-US"/>
              <a:pPr/>
              <a:t>‹#›</a:t>
            </a:fld>
            <a:endParaRPr lang="en-US" dirty="0"/>
          </a:p>
        </p:txBody>
      </p:sp>
    </p:spTree>
    <p:extLst>
      <p:ext uri="{BB962C8B-B14F-4D97-AF65-F5344CB8AC3E}">
        <p14:creationId xmlns:p14="http://schemas.microsoft.com/office/powerpoint/2010/main" val="2115274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9C66FC6-AD37-46EE-9216-767E2E0E4A96}" type="slidenum">
              <a:rPr lang="en-US"/>
              <a:pPr/>
              <a:t>‹#›</a:t>
            </a:fld>
            <a:endParaRPr lang="en-US" dirty="0"/>
          </a:p>
        </p:txBody>
      </p:sp>
    </p:spTree>
    <p:extLst>
      <p:ext uri="{BB962C8B-B14F-4D97-AF65-F5344CB8AC3E}">
        <p14:creationId xmlns:p14="http://schemas.microsoft.com/office/powerpoint/2010/main" val="632989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F5859BA-C472-4D1D-9668-8876C6376D5E}" type="slidenum">
              <a:rPr lang="en-US"/>
              <a:pPr/>
              <a:t>‹#›</a:t>
            </a:fld>
            <a:endParaRPr lang="en-US" dirty="0"/>
          </a:p>
        </p:txBody>
      </p:sp>
    </p:spTree>
    <p:extLst>
      <p:ext uri="{BB962C8B-B14F-4D97-AF65-F5344CB8AC3E}">
        <p14:creationId xmlns:p14="http://schemas.microsoft.com/office/powerpoint/2010/main" val="1051085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1EDB1669-1076-42F2-B358-A758480BBC4C}" type="slidenum">
              <a:rPr lang="en-US"/>
              <a:pPr/>
              <a:t>‹#›</a:t>
            </a:fld>
            <a:endParaRPr lang="en-US" dirty="0"/>
          </a:p>
        </p:txBody>
      </p:sp>
    </p:spTree>
    <p:extLst>
      <p:ext uri="{BB962C8B-B14F-4D97-AF65-F5344CB8AC3E}">
        <p14:creationId xmlns:p14="http://schemas.microsoft.com/office/powerpoint/2010/main" val="3251796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CAEA834F-135A-4F70-A272-02CDC9C262AD}" type="slidenum">
              <a:rPr lang="en-US"/>
              <a:pPr/>
              <a:t>‹#›</a:t>
            </a:fld>
            <a:endParaRPr lang="en-US" dirty="0"/>
          </a:p>
        </p:txBody>
      </p:sp>
    </p:spTree>
    <p:extLst>
      <p:ext uri="{BB962C8B-B14F-4D97-AF65-F5344CB8AC3E}">
        <p14:creationId xmlns:p14="http://schemas.microsoft.com/office/powerpoint/2010/main" val="3789212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082B695-464A-4E8B-B522-90B3741CB33E}" type="slidenum">
              <a:rPr lang="en-US"/>
              <a:pPr/>
              <a:t>‹#›</a:t>
            </a:fld>
            <a:endParaRPr lang="en-US" dirty="0"/>
          </a:p>
        </p:txBody>
      </p:sp>
    </p:spTree>
    <p:extLst>
      <p:ext uri="{BB962C8B-B14F-4D97-AF65-F5344CB8AC3E}">
        <p14:creationId xmlns:p14="http://schemas.microsoft.com/office/powerpoint/2010/main" val="257546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DE9C520-3D09-4751-AC89-5F92FF3B0F58}" type="slidenum">
              <a:rPr lang="en-US"/>
              <a:pPr/>
              <a:t>‹#›</a:t>
            </a:fld>
            <a:endParaRPr lang="en-US" dirty="0"/>
          </a:p>
        </p:txBody>
      </p:sp>
    </p:spTree>
    <p:extLst>
      <p:ext uri="{BB962C8B-B14F-4D97-AF65-F5344CB8AC3E}">
        <p14:creationId xmlns:p14="http://schemas.microsoft.com/office/powerpoint/2010/main" val="3798160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2DBDE95-997E-43B4-B269-E5FEB6756D0A}" type="slidenum">
              <a:rPr lang="en-US"/>
              <a:pPr/>
              <a:t>‹#›</a:t>
            </a:fld>
            <a:endParaRPr lang="en-US" dirty="0"/>
          </a:p>
        </p:txBody>
      </p:sp>
    </p:spTree>
    <p:extLst>
      <p:ext uri="{BB962C8B-B14F-4D97-AF65-F5344CB8AC3E}">
        <p14:creationId xmlns:p14="http://schemas.microsoft.com/office/powerpoint/2010/main" val="3662994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AADC7DA-3F8B-44D8-A1AA-83C855FFA5C4}" type="slidenum">
              <a:rPr lang="en-US"/>
              <a:pPr/>
              <a:t>‹#›</a:t>
            </a:fld>
            <a:endParaRPr lang="en-US" dirty="0"/>
          </a:p>
        </p:txBody>
      </p:sp>
    </p:spTree>
    <p:extLst>
      <p:ext uri="{BB962C8B-B14F-4D97-AF65-F5344CB8AC3E}">
        <p14:creationId xmlns:p14="http://schemas.microsoft.com/office/powerpoint/2010/main" val="3410093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7EC3343-47CE-4FB8-AE0C-46D453BF78B0}" type="slidenum">
              <a:rPr lang="en-US"/>
              <a:pPr/>
              <a:t>‹#›</a:t>
            </a:fld>
            <a:endParaRPr lang="en-US" dirty="0"/>
          </a:p>
        </p:txBody>
      </p:sp>
    </p:spTree>
    <p:extLst>
      <p:ext uri="{BB962C8B-B14F-4D97-AF65-F5344CB8AC3E}">
        <p14:creationId xmlns:p14="http://schemas.microsoft.com/office/powerpoint/2010/main" val="1915090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1568E1-38ED-44FE-8B0E-2987F68BF44A}" type="slidenum">
              <a:rPr lang="en-US" smtClean="0"/>
              <a:pPr/>
              <a:t>‹#›</a:t>
            </a:fld>
            <a:endParaRPr lang="en-US" dirty="0"/>
          </a:p>
        </p:txBody>
      </p:sp>
    </p:spTree>
    <p:extLst>
      <p:ext uri="{BB962C8B-B14F-4D97-AF65-F5344CB8AC3E}">
        <p14:creationId xmlns:p14="http://schemas.microsoft.com/office/powerpoint/2010/main" val="3201890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E9C520-3D09-4751-AC89-5F92FF3B0F58}" type="slidenum">
              <a:rPr lang="en-US" smtClean="0"/>
              <a:pPr/>
              <a:t>‹#›</a:t>
            </a:fld>
            <a:endParaRPr lang="en-US" dirty="0"/>
          </a:p>
        </p:txBody>
      </p:sp>
    </p:spTree>
    <p:extLst>
      <p:ext uri="{BB962C8B-B14F-4D97-AF65-F5344CB8AC3E}">
        <p14:creationId xmlns:p14="http://schemas.microsoft.com/office/powerpoint/2010/main" val="2826984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00A77-7456-41ED-90E7-9C3178D5AD50}" type="slidenum">
              <a:rPr lang="en-US" smtClean="0"/>
              <a:pPr/>
              <a:t>‹#›</a:t>
            </a:fld>
            <a:endParaRPr lang="en-US" dirty="0"/>
          </a:p>
        </p:txBody>
      </p:sp>
    </p:spTree>
    <p:extLst>
      <p:ext uri="{BB962C8B-B14F-4D97-AF65-F5344CB8AC3E}">
        <p14:creationId xmlns:p14="http://schemas.microsoft.com/office/powerpoint/2010/main" val="269773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EFF4CB-E464-4F3F-BE83-D7F3651568C5}" type="slidenum">
              <a:rPr lang="en-US" smtClean="0"/>
              <a:pPr/>
              <a:t>‹#›</a:t>
            </a:fld>
            <a:endParaRPr lang="en-US" dirty="0"/>
          </a:p>
        </p:txBody>
      </p:sp>
    </p:spTree>
    <p:extLst>
      <p:ext uri="{BB962C8B-B14F-4D97-AF65-F5344CB8AC3E}">
        <p14:creationId xmlns:p14="http://schemas.microsoft.com/office/powerpoint/2010/main" val="1263442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47B2BD-EFBC-4E4E-8993-FA07859C38E3}" type="slidenum">
              <a:rPr lang="en-US" smtClean="0"/>
              <a:pPr/>
              <a:t>‹#›</a:t>
            </a:fld>
            <a:endParaRPr lang="en-US" dirty="0"/>
          </a:p>
        </p:txBody>
      </p:sp>
    </p:spTree>
    <p:extLst>
      <p:ext uri="{BB962C8B-B14F-4D97-AF65-F5344CB8AC3E}">
        <p14:creationId xmlns:p14="http://schemas.microsoft.com/office/powerpoint/2010/main" val="2921812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0ED65B-7795-42CA-97B1-C964263C9980}" type="slidenum">
              <a:rPr lang="en-US" smtClean="0"/>
              <a:pPr/>
              <a:t>‹#›</a:t>
            </a:fld>
            <a:endParaRPr lang="en-US" dirty="0"/>
          </a:p>
        </p:txBody>
      </p:sp>
    </p:spTree>
    <p:extLst>
      <p:ext uri="{BB962C8B-B14F-4D97-AF65-F5344CB8AC3E}">
        <p14:creationId xmlns:p14="http://schemas.microsoft.com/office/powerpoint/2010/main" val="3372729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B4DC49-A242-4464-8065-AC839286F360}" type="slidenum">
              <a:rPr lang="en-US" smtClean="0"/>
              <a:pPr/>
              <a:t>‹#›</a:t>
            </a:fld>
            <a:endParaRPr lang="en-US" dirty="0"/>
          </a:p>
        </p:txBody>
      </p:sp>
    </p:spTree>
    <p:extLst>
      <p:ext uri="{BB962C8B-B14F-4D97-AF65-F5344CB8AC3E}">
        <p14:creationId xmlns:p14="http://schemas.microsoft.com/office/powerpoint/2010/main" val="42002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4700A77-7456-41ED-90E7-9C3178D5AD50}" type="slidenum">
              <a:rPr lang="en-US"/>
              <a:pPr/>
              <a:t>‹#›</a:t>
            </a:fld>
            <a:endParaRPr lang="en-US" dirty="0"/>
          </a:p>
        </p:txBody>
      </p:sp>
    </p:spTree>
    <p:extLst>
      <p:ext uri="{BB962C8B-B14F-4D97-AF65-F5344CB8AC3E}">
        <p14:creationId xmlns:p14="http://schemas.microsoft.com/office/powerpoint/2010/main" val="727146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331EC7-9504-4084-A32C-804526DF9640}" type="slidenum">
              <a:rPr lang="en-US" smtClean="0"/>
              <a:pPr/>
              <a:t>‹#›</a:t>
            </a:fld>
            <a:endParaRPr lang="en-US" dirty="0"/>
          </a:p>
        </p:txBody>
      </p:sp>
    </p:spTree>
    <p:extLst>
      <p:ext uri="{BB962C8B-B14F-4D97-AF65-F5344CB8AC3E}">
        <p14:creationId xmlns:p14="http://schemas.microsoft.com/office/powerpoint/2010/main" val="27711791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0E2AB9-5495-47FE-B0BA-759728513C2B}" type="slidenum">
              <a:rPr lang="en-US" smtClean="0"/>
              <a:pPr/>
              <a:t>‹#›</a:t>
            </a:fld>
            <a:endParaRPr lang="en-US" dirty="0"/>
          </a:p>
        </p:txBody>
      </p:sp>
    </p:spTree>
    <p:extLst>
      <p:ext uri="{BB962C8B-B14F-4D97-AF65-F5344CB8AC3E}">
        <p14:creationId xmlns:p14="http://schemas.microsoft.com/office/powerpoint/2010/main" val="212755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AD73-6F9B-4F56-8817-8E0343D7B808}" type="slidenum">
              <a:rPr lang="en-US" smtClean="0"/>
              <a:pPr/>
              <a:t>‹#›</a:t>
            </a:fld>
            <a:endParaRPr lang="en-US" dirty="0"/>
          </a:p>
        </p:txBody>
      </p:sp>
    </p:spTree>
    <p:extLst>
      <p:ext uri="{BB962C8B-B14F-4D97-AF65-F5344CB8AC3E}">
        <p14:creationId xmlns:p14="http://schemas.microsoft.com/office/powerpoint/2010/main" val="792008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E99E96-240C-4B42-BF86-AE2A02AEE178}" type="slidenum">
              <a:rPr lang="en-US" smtClean="0"/>
              <a:pPr/>
              <a:t>‹#›</a:t>
            </a:fld>
            <a:endParaRPr lang="en-US" dirty="0"/>
          </a:p>
        </p:txBody>
      </p:sp>
    </p:spTree>
    <p:extLst>
      <p:ext uri="{BB962C8B-B14F-4D97-AF65-F5344CB8AC3E}">
        <p14:creationId xmlns:p14="http://schemas.microsoft.com/office/powerpoint/2010/main" val="1009057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endParaRPr lang="en-US" dirty="0"/>
          </a:p>
        </p:txBody>
      </p:sp>
      <p:sp>
        <p:nvSpPr>
          <p:cNvPr id="16" name="Slide Number Placeholder 15"/>
          <p:cNvSpPr>
            <a:spLocks noGrp="1"/>
          </p:cNvSpPr>
          <p:nvPr>
            <p:ph type="sldNum" sz="quarter" idx="11"/>
          </p:nvPr>
        </p:nvSpPr>
        <p:spPr/>
        <p:txBody>
          <a:bodyPr/>
          <a:lstStyle/>
          <a:p>
            <a:fld id="{F91568E1-38ED-44FE-8B0E-2987F68BF44A}"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endParaRPr lang="en-US" dirty="0"/>
          </a:p>
        </p:txBody>
      </p:sp>
      <p:sp>
        <p:nvSpPr>
          <p:cNvPr id="15" name="Slide Number Placeholder 14"/>
          <p:cNvSpPr>
            <a:spLocks noGrp="1"/>
          </p:cNvSpPr>
          <p:nvPr>
            <p:ph type="sldNum" sz="quarter" idx="11"/>
          </p:nvPr>
        </p:nvSpPr>
        <p:spPr/>
        <p:txBody>
          <a:bodyPr/>
          <a:lstStyle/>
          <a:p>
            <a:fld id="{BDE9C520-3D09-4751-AC89-5F92FF3B0F58}"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endParaRPr lang="en-US" dirty="0"/>
          </a:p>
        </p:txBody>
      </p:sp>
      <p:sp>
        <p:nvSpPr>
          <p:cNvPr id="13" name="Slide Number Placeholder 12"/>
          <p:cNvSpPr>
            <a:spLocks noGrp="1"/>
          </p:cNvSpPr>
          <p:nvPr>
            <p:ph type="sldNum" sz="quarter" idx="11"/>
          </p:nvPr>
        </p:nvSpPr>
        <p:spPr/>
        <p:txBody>
          <a:bodyPr/>
          <a:lstStyle/>
          <a:p>
            <a:fld id="{84700A77-7456-41ED-90E7-9C3178D5AD50}"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27EFF4CB-E464-4F3F-BE83-D7F3651568C5}"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endParaRPr lang="en-US" dirty="0"/>
          </a:p>
        </p:txBody>
      </p:sp>
      <p:sp>
        <p:nvSpPr>
          <p:cNvPr id="15" name="Slide Number Placeholder 14"/>
          <p:cNvSpPr>
            <a:spLocks noGrp="1"/>
          </p:cNvSpPr>
          <p:nvPr>
            <p:ph type="sldNum" sz="quarter" idx="11"/>
          </p:nvPr>
        </p:nvSpPr>
        <p:spPr/>
        <p:txBody>
          <a:bodyPr/>
          <a:lstStyle/>
          <a:p>
            <a:fld id="{3F47B2BD-EFBC-4E4E-8993-FA07859C38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1"/>
          </p:nvPr>
        </p:nvSpPr>
        <p:spPr/>
        <p:txBody>
          <a:bodyPr/>
          <a:lstStyle/>
          <a:p>
            <a:fld id="{9E0ED65B-7795-42CA-97B1-C964263C9980}"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7EFF4CB-E464-4F3F-BE83-D7F3651568C5}" type="slidenum">
              <a:rPr lang="en-US"/>
              <a:pPr/>
              <a:t>‹#›</a:t>
            </a:fld>
            <a:endParaRPr lang="en-US" dirty="0"/>
          </a:p>
        </p:txBody>
      </p:sp>
    </p:spTree>
    <p:extLst>
      <p:ext uri="{BB962C8B-B14F-4D97-AF65-F5344CB8AC3E}">
        <p14:creationId xmlns:p14="http://schemas.microsoft.com/office/powerpoint/2010/main" val="38446107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2CB4DC49-A242-4464-8065-AC839286F360}"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endParaRPr lang="en-US" dirty="0"/>
          </a:p>
        </p:txBody>
      </p:sp>
      <p:sp>
        <p:nvSpPr>
          <p:cNvPr id="16" name="Slide Number Placeholder 15"/>
          <p:cNvSpPr>
            <a:spLocks noGrp="1"/>
          </p:cNvSpPr>
          <p:nvPr>
            <p:ph type="sldNum" sz="quarter" idx="11"/>
          </p:nvPr>
        </p:nvSpPr>
        <p:spPr/>
        <p:txBody>
          <a:bodyPr/>
          <a:lstStyle/>
          <a:p>
            <a:fld id="{9D331EC7-9504-4084-A32C-804526DF9640}"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endParaRPr lang="en-US" dirty="0"/>
          </a:p>
        </p:txBody>
      </p:sp>
      <p:sp>
        <p:nvSpPr>
          <p:cNvPr id="14" name="Slide Number Placeholder 13"/>
          <p:cNvSpPr>
            <a:spLocks noGrp="1"/>
          </p:cNvSpPr>
          <p:nvPr>
            <p:ph type="sldNum" sz="quarter" idx="11"/>
          </p:nvPr>
        </p:nvSpPr>
        <p:spPr/>
        <p:txBody>
          <a:bodyPr/>
          <a:lstStyle/>
          <a:p>
            <a:fld id="{990E2AB9-5495-47FE-B0BA-759728513C2B}"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AD73-6F9B-4F56-8817-8E0343D7B808}"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E99E96-240C-4B42-BF86-AE2A02AEE17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F47B2BD-EFBC-4E4E-8993-FA07859C38E3}" type="slidenum">
              <a:rPr lang="en-US"/>
              <a:pPr/>
              <a:t>‹#›</a:t>
            </a:fld>
            <a:endParaRPr lang="en-US" dirty="0"/>
          </a:p>
        </p:txBody>
      </p:sp>
    </p:spTree>
    <p:extLst>
      <p:ext uri="{BB962C8B-B14F-4D97-AF65-F5344CB8AC3E}">
        <p14:creationId xmlns:p14="http://schemas.microsoft.com/office/powerpoint/2010/main" val="389651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9E0ED65B-7795-42CA-97B1-C964263C9980}" type="slidenum">
              <a:rPr lang="en-US"/>
              <a:pPr/>
              <a:t>‹#›</a:t>
            </a:fld>
            <a:endParaRPr lang="en-US" dirty="0"/>
          </a:p>
        </p:txBody>
      </p:sp>
    </p:spTree>
    <p:extLst>
      <p:ext uri="{BB962C8B-B14F-4D97-AF65-F5344CB8AC3E}">
        <p14:creationId xmlns:p14="http://schemas.microsoft.com/office/powerpoint/2010/main" val="421506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CB4DC49-A242-4464-8065-AC839286F360}" type="slidenum">
              <a:rPr lang="en-US"/>
              <a:pPr/>
              <a:t>‹#›</a:t>
            </a:fld>
            <a:endParaRPr lang="en-US" dirty="0"/>
          </a:p>
        </p:txBody>
      </p:sp>
    </p:spTree>
    <p:extLst>
      <p:ext uri="{BB962C8B-B14F-4D97-AF65-F5344CB8AC3E}">
        <p14:creationId xmlns:p14="http://schemas.microsoft.com/office/powerpoint/2010/main" val="3052969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D331EC7-9504-4084-A32C-804526DF9640}" type="slidenum">
              <a:rPr lang="en-US"/>
              <a:pPr/>
              <a:t>‹#›</a:t>
            </a:fld>
            <a:endParaRPr lang="en-US" dirty="0"/>
          </a:p>
        </p:txBody>
      </p:sp>
    </p:spTree>
    <p:extLst>
      <p:ext uri="{BB962C8B-B14F-4D97-AF65-F5344CB8AC3E}">
        <p14:creationId xmlns:p14="http://schemas.microsoft.com/office/powerpoint/2010/main" val="2328396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90E2AB9-5495-47FE-B0BA-759728513C2B}" type="slidenum">
              <a:rPr lang="en-US"/>
              <a:pPr/>
              <a:t>‹#›</a:t>
            </a:fld>
            <a:endParaRPr lang="en-US" dirty="0"/>
          </a:p>
        </p:txBody>
      </p:sp>
    </p:spTree>
    <p:extLst>
      <p:ext uri="{BB962C8B-B14F-4D97-AF65-F5344CB8AC3E}">
        <p14:creationId xmlns:p14="http://schemas.microsoft.com/office/powerpoint/2010/main" val="21045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7467B4F-1C28-40EF-8CCD-74AF43D45D21}"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1" eaLnBrk="1" fontAlgn="base" hangingPunct="1">
        <a:spcBef>
          <a:spcPct val="0"/>
        </a:spcBef>
        <a:spcAft>
          <a:spcPct val="0"/>
        </a:spcAft>
        <a:buClr>
          <a:schemeClr val="tx1"/>
        </a:buClr>
        <a:defRPr sz="3200">
          <a:solidFill>
            <a:schemeClr val="tx1"/>
          </a:solidFill>
          <a:latin typeface="+mj-lt"/>
          <a:ea typeface="+mj-ea"/>
          <a:cs typeface="+mj-cs"/>
        </a:defRPr>
      </a:lvl1pPr>
      <a:lvl2pPr algn="l" rtl="1" eaLnBrk="1" fontAlgn="base" hangingPunct="1">
        <a:spcBef>
          <a:spcPct val="0"/>
        </a:spcBef>
        <a:spcAft>
          <a:spcPct val="0"/>
        </a:spcAft>
        <a:buClr>
          <a:schemeClr val="tx1"/>
        </a:buClr>
        <a:defRPr sz="3200">
          <a:solidFill>
            <a:schemeClr val="tx1"/>
          </a:solidFill>
          <a:latin typeface="Arial" charset="0"/>
          <a:cs typeface="Arial" charset="0"/>
        </a:defRPr>
      </a:lvl2pPr>
      <a:lvl3pPr algn="l" rtl="1" eaLnBrk="1" fontAlgn="base" hangingPunct="1">
        <a:spcBef>
          <a:spcPct val="0"/>
        </a:spcBef>
        <a:spcAft>
          <a:spcPct val="0"/>
        </a:spcAft>
        <a:buClr>
          <a:schemeClr val="tx1"/>
        </a:buClr>
        <a:defRPr sz="3200">
          <a:solidFill>
            <a:schemeClr val="tx1"/>
          </a:solidFill>
          <a:latin typeface="Arial" charset="0"/>
          <a:cs typeface="Arial" charset="0"/>
        </a:defRPr>
      </a:lvl3pPr>
      <a:lvl4pPr algn="l" rtl="1" eaLnBrk="1" fontAlgn="base" hangingPunct="1">
        <a:spcBef>
          <a:spcPct val="0"/>
        </a:spcBef>
        <a:spcAft>
          <a:spcPct val="0"/>
        </a:spcAft>
        <a:buClr>
          <a:schemeClr val="tx1"/>
        </a:buClr>
        <a:defRPr sz="3200">
          <a:solidFill>
            <a:schemeClr val="tx1"/>
          </a:solidFill>
          <a:latin typeface="Arial" charset="0"/>
          <a:cs typeface="Arial" charset="0"/>
        </a:defRPr>
      </a:lvl4pPr>
      <a:lvl5pPr algn="l" rtl="1"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1"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1"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1"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1"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0"/>
          </a:schemeClr>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4DC65A8-0C07-4B0A-A22F-FD06DED51BAF}"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67B4F-1C28-40EF-8CCD-74AF43D45D21}" type="slidenum">
              <a:rPr lang="en-US" smtClean="0"/>
              <a:pPr/>
              <a:t>‹#›</a:t>
            </a:fld>
            <a:endParaRPr lang="en-US" dirty="0"/>
          </a:p>
        </p:txBody>
      </p:sp>
    </p:spTree>
    <p:extLst>
      <p:ext uri="{BB962C8B-B14F-4D97-AF65-F5344CB8AC3E}">
        <p14:creationId xmlns:p14="http://schemas.microsoft.com/office/powerpoint/2010/main" val="13715228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67467B4F-1C28-40EF-8CCD-74AF43D45D2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22.xml"/><Relationship Id="rId3" Type="http://schemas.openxmlformats.org/officeDocument/2006/relationships/slide" Target="slide4.xml"/><Relationship Id="rId7" Type="http://schemas.openxmlformats.org/officeDocument/2006/relationships/slide" Target="slide7.xml"/><Relationship Id="rId12" Type="http://schemas.openxmlformats.org/officeDocument/2006/relationships/slide" Target="slide48.xml"/><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slide" Target="slide37.xml"/><Relationship Id="rId11" Type="http://schemas.openxmlformats.org/officeDocument/2006/relationships/slide" Target="slide21.xml"/><Relationship Id="rId5" Type="http://schemas.openxmlformats.org/officeDocument/2006/relationships/slide" Target="slide6.xml"/><Relationship Id="rId15" Type="http://schemas.openxmlformats.org/officeDocument/2006/relationships/slide" Target="slide27.xml"/><Relationship Id="rId10" Type="http://schemas.openxmlformats.org/officeDocument/2006/relationships/slide" Target="slide45.xml"/><Relationship Id="rId4" Type="http://schemas.openxmlformats.org/officeDocument/2006/relationships/slide" Target="slide35.xml"/><Relationship Id="rId9" Type="http://schemas.openxmlformats.org/officeDocument/2006/relationships/slide" Target="slide20.xml"/><Relationship Id="rId14" Type="http://schemas.openxmlformats.org/officeDocument/2006/relationships/slide" Target="slide5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315942"/>
            <a:ext cx="9116062" cy="4615108"/>
          </a:xfrm>
          <a:prstGeom prst="rect">
            <a:avLst/>
          </a:prstGeom>
          <a:ln>
            <a:noFill/>
          </a:ln>
          <a:effectLst>
            <a:softEdge rad="317500"/>
          </a:effectLst>
        </p:spPr>
      </p:pic>
    </p:spTree>
    <p:extLst>
      <p:ext uri="{BB962C8B-B14F-4D97-AF65-F5344CB8AC3E}">
        <p14:creationId xmlns:p14="http://schemas.microsoft.com/office/powerpoint/2010/main" val="18617915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3149" y="1268760"/>
            <a:ext cx="7974632" cy="5909310"/>
          </a:xfrm>
          <a:prstGeom prst="rect">
            <a:avLst/>
          </a:prstGeom>
        </p:spPr>
        <p:txBody>
          <a:bodyPr wrap="square">
            <a:spAutoFit/>
          </a:bodyPr>
          <a:lstStyle/>
          <a:p>
            <a:pPr algn="justLow" rtl="1" eaLnBrk="1" hangingPunct="1">
              <a:lnSpc>
                <a:spcPct val="150000"/>
              </a:lnSpc>
            </a:pPr>
            <a:r>
              <a:rPr lang="fa-IR" sz="2800" b="1" dirty="0" smtClean="0">
                <a:solidFill>
                  <a:srgbClr val="FF0000"/>
                </a:solidFill>
                <a:cs typeface="+mn-cs"/>
              </a:rPr>
              <a:t>2</a:t>
            </a:r>
            <a:r>
              <a:rPr lang="en-GB" sz="2800" b="1" dirty="0" smtClean="0">
                <a:solidFill>
                  <a:srgbClr val="FF0000"/>
                </a:solidFill>
                <a:cs typeface="+mn-cs"/>
              </a:rPr>
              <a:t>-</a:t>
            </a:r>
            <a:r>
              <a:rPr lang="fa-IR" sz="2800" b="1" dirty="0" smtClean="0">
                <a:solidFill>
                  <a:srgbClr val="FF0000"/>
                </a:solidFill>
                <a:cs typeface="+mn-cs"/>
              </a:rPr>
              <a:t>روش عقلایی </a:t>
            </a:r>
            <a:r>
              <a:rPr lang="fa-IR" sz="2800" b="1" cap="all" dirty="0" smtClean="0">
                <a:ln w="9000" cmpd="sng">
                  <a:noFill/>
                  <a:prstDash val="solid"/>
                </a:ln>
                <a:solidFill>
                  <a:srgbClr val="FF0000"/>
                </a:solidFill>
                <a:effectLst>
                  <a:reflection blurRad="12700" stA="28000" endPos="45000" dist="1000" dir="5400000" sy="-100000" algn="bl" rotWithShape="0"/>
                </a:effectLst>
                <a:cs typeface="+mn-cs"/>
              </a:rPr>
              <a:t>محدود</a:t>
            </a:r>
            <a:endParaRPr lang="fa-IR"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mn-cs"/>
            </a:endParaRPr>
          </a:p>
          <a:p>
            <a:pPr algn="justLow" rtl="1" eaLnBrk="1" hangingPunct="1">
              <a:lnSpc>
                <a:spcPct val="150000"/>
              </a:lnSpc>
            </a:pPr>
            <a:r>
              <a:rPr lang="fa-IR" sz="2800" b="1" cap="all" dirty="0" smtClean="0">
                <a:ln w="9000" cmpd="sng">
                  <a:noFill/>
                  <a:prstDash val="solid"/>
                </a:ln>
                <a:solidFill>
                  <a:sysClr val="windowText" lastClr="000000"/>
                </a:solidFill>
                <a:effectLst>
                  <a:reflection blurRad="12700" stA="28000" endPos="45000" dist="1000" dir="5400000" sy="-100000" algn="bl" rotWithShape="0"/>
                </a:effectLst>
                <a:cs typeface="+mn-cs"/>
              </a:rPr>
              <a:t>مقصود تصمیماتی است که باید در شرایطی گرفته شود که از منابع و زمان محدویت داشته </a:t>
            </a:r>
            <a:r>
              <a:rPr lang="fa-IR" sz="2800" b="1" cap="all" dirty="0" smtClean="0">
                <a:ln w="9000" cmpd="sng">
                  <a:noFill/>
                  <a:prstDash val="solid"/>
                </a:ln>
                <a:solidFill>
                  <a:sysClr val="windowText" lastClr="000000"/>
                </a:solidFill>
                <a:effectLst>
                  <a:reflection blurRad="12700" stA="28000" endPos="45000" dist="1000" dir="5400000" sy="-100000" algn="bl" rotWithShape="0"/>
                </a:effectLst>
                <a:cs typeface="+mn-cs"/>
              </a:rPr>
              <a:t>باشیم.</a:t>
            </a:r>
          </a:p>
          <a:p>
            <a:pPr algn="justLow" rtl="1" eaLnBrk="1" hangingPunct="1">
              <a:lnSpc>
                <a:spcPct val="150000"/>
              </a:lnSpc>
            </a:pPr>
            <a:r>
              <a:rPr lang="fa-IR" sz="2800" b="1" cap="all" dirty="0" smtClean="0">
                <a:ln w="9000" cmpd="sng">
                  <a:noFill/>
                  <a:prstDash val="solid"/>
                </a:ln>
                <a:solidFill>
                  <a:srgbClr val="2609FF"/>
                </a:solidFill>
                <a:effectLst>
                  <a:reflection blurRad="12700" stA="28000" endPos="45000" dist="1000" dir="5400000" sy="-100000" algn="bl" rotWithShape="0"/>
                </a:effectLst>
                <a:cs typeface="+mn-cs"/>
              </a:rPr>
              <a:t>جامعه آنقدر به مدیر فشار می آورد که مدیر مجبور می شود از روش بخردانه عدول کند.</a:t>
            </a:r>
            <a:endParaRPr lang="fa-IR" sz="2800" b="1" cap="all" dirty="0" smtClean="0">
              <a:ln w="9000" cmpd="sng">
                <a:noFill/>
                <a:prstDash val="solid"/>
              </a:ln>
              <a:solidFill>
                <a:srgbClr val="2609FF"/>
              </a:solidFill>
              <a:effectLst>
                <a:reflection blurRad="12700" stA="28000" endPos="45000" dist="1000" dir="5400000" sy="-100000" algn="bl" rotWithShape="0"/>
              </a:effectLst>
              <a:cs typeface="+mn-cs"/>
            </a:endParaRPr>
          </a:p>
          <a:p>
            <a:pPr algn="justLow" rtl="1" eaLnBrk="1" hangingPunct="1">
              <a:lnSpc>
                <a:spcPct val="150000"/>
              </a:lnSpc>
            </a:pPr>
            <a:r>
              <a:rPr lang="fa-IR" sz="2800" b="1" cap="all" dirty="0" smtClean="0">
                <a:ln w="9000" cmpd="sng">
                  <a:noFill/>
                  <a:prstDash val="solid"/>
                </a:ln>
                <a:solidFill>
                  <a:sysClr val="windowText" lastClr="000000"/>
                </a:solidFill>
                <a:effectLst>
                  <a:reflection blurRad="12700" stA="28000" endPos="45000" dist="1000" dir="5400000" sy="-100000" algn="bl" rotWithShape="0"/>
                </a:effectLst>
                <a:cs typeface="+mn-cs"/>
              </a:rPr>
              <a:t>(براساس تجربه وقضاوت شخصی ونه رعایت اصل منطقی واستدلال)</a:t>
            </a:r>
          </a:p>
          <a:p>
            <a:pPr marL="609600" indent="-609600" algn="justLow" rtl="1" eaLnBrk="1" hangingPunct="1">
              <a:lnSpc>
                <a:spcPct val="150000"/>
              </a:lnSpc>
              <a:buFontTx/>
              <a:buNone/>
            </a:pPr>
            <a:endPar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cs"/>
            </a:endParaRPr>
          </a:p>
          <a:p>
            <a:pPr marL="609600" indent="-609600" algn="justLow" rtl="1" eaLnBrk="1" hangingPunct="1">
              <a:lnSpc>
                <a:spcPct val="150000"/>
              </a:lnSpc>
              <a:buFontTx/>
              <a:buNone/>
            </a:pPr>
            <a:endParaRPr lang="en-US" sz="2800" dirty="0">
              <a:cs typeface="+mn-cs"/>
            </a:endParaRPr>
          </a:p>
        </p:txBody>
      </p:sp>
      <p:sp>
        <p:nvSpPr>
          <p:cNvPr id="5" name="Rounded Rectangle 4"/>
          <p:cNvSpPr/>
          <p:nvPr/>
        </p:nvSpPr>
        <p:spPr bwMode="auto">
          <a:xfrm>
            <a:off x="1043609" y="298706"/>
            <a:ext cx="7363820" cy="826038"/>
          </a:xfrm>
          <a:prstGeom prst="roundRect">
            <a:avLst>
              <a:gd name="adj" fmla="val 0"/>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انواع تصمیم گیری فردی</a:t>
            </a:r>
            <a:endParaRPr kumimoji="0" lang="fa-IR" sz="32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a:off x="755576" y="6207695"/>
            <a:ext cx="7992888" cy="338554"/>
          </a:xfrm>
          <a:prstGeom prst="rect">
            <a:avLst/>
          </a:prstGeom>
          <a:noFill/>
        </p:spPr>
        <p:txBody>
          <a:bodyPr wrap="square" rtlCol="1">
            <a:spAutoFit/>
          </a:bodyPr>
          <a:lstStyle/>
          <a:p>
            <a:pPr algn="r"/>
            <a:r>
              <a:rPr lang="fa-IR" sz="1600" dirty="0" smtClean="0">
                <a:cs typeface="B Nazanin" pitchFamily="2" charset="-78"/>
              </a:rPr>
              <a:t> </a:t>
            </a:r>
            <a:endParaRPr lang="fa-IR" sz="1600" dirty="0">
              <a:cs typeface="B Nazanin" pitchFamily="2" charset="-78"/>
            </a:endParaRPr>
          </a:p>
        </p:txBody>
      </p:sp>
      <p:sp>
        <p:nvSpPr>
          <p:cNvPr id="8" name="Rectangle 7"/>
          <p:cNvSpPr/>
          <p:nvPr/>
        </p:nvSpPr>
        <p:spPr>
          <a:xfrm>
            <a:off x="321437" y="6097795"/>
            <a:ext cx="385042"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7</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11" name="Freeform 10"/>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36508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soc2\Desktop\cycle.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774974" y="116632"/>
            <a:ext cx="7809060" cy="792088"/>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4" name="Rectangle 2"/>
          <p:cNvSpPr>
            <a:spLocks noGrp="1" noChangeArrowheads="1"/>
          </p:cNvSpPr>
          <p:nvPr>
            <p:ph type="title"/>
          </p:nvPr>
        </p:nvSpPr>
        <p:spPr bwMode="auto">
          <a:xfrm>
            <a:off x="399305" y="137550"/>
            <a:ext cx="8229600" cy="582612"/>
          </a:xfrm>
          <a:no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ctr" eaLnBrk="1" hangingPunct="1">
              <a:lnSpc>
                <a:spcPct val="150000"/>
              </a:lnSpc>
            </a:pP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مراحل تصمیم گیری در روش بخردانه </a:t>
            </a:r>
          </a:p>
        </p:txBody>
      </p:sp>
      <p:sp>
        <p:nvSpPr>
          <p:cNvPr id="7" name="Rectangle 6"/>
          <p:cNvSpPr/>
          <p:nvPr/>
        </p:nvSpPr>
        <p:spPr>
          <a:xfrm>
            <a:off x="322239" y="6097795"/>
            <a:ext cx="383438"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8</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8" name="Freeform 7"/>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149323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82388" y="404664"/>
            <a:ext cx="7809060" cy="792088"/>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روش بخردانه- شناسایی مساله</a:t>
            </a:r>
            <a:endParaRPr lang="en-GB"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endParaRPr>
          </a:p>
        </p:txBody>
      </p:sp>
      <p:sp>
        <p:nvSpPr>
          <p:cNvPr id="3" name="Content Placeholder 2"/>
          <p:cNvSpPr>
            <a:spLocks noGrp="1"/>
          </p:cNvSpPr>
          <p:nvPr>
            <p:ph idx="1"/>
          </p:nvPr>
        </p:nvSpPr>
        <p:spPr>
          <a:xfrm>
            <a:off x="513958" y="1528134"/>
            <a:ext cx="8229600" cy="5141226"/>
          </a:xfrm>
        </p:spPr>
        <p:txBody>
          <a:bodyPr>
            <a:noAutofit/>
          </a:bodyPr>
          <a:lstStyle/>
          <a:p>
            <a:pPr algn="justLow" rtl="1"/>
            <a:r>
              <a:rPr lang="fa-IR" sz="2800" b="1" dirty="0" smtClean="0">
                <a:solidFill>
                  <a:srgbClr val="FF0000"/>
                </a:solidFill>
              </a:rPr>
              <a:t>1-نظارت یا کنترل برمحیط: </a:t>
            </a:r>
            <a:r>
              <a:rPr lang="fa-IR" sz="2800" dirty="0" smtClean="0"/>
              <a:t>در اولین گام مدیر اطلاعات درونی(صورت های مالی و ارزیابی عملکرد)و بیرونی(فعالیت های شرکتهای رقیب)سازمان را که نشان دهنده انحراف از برنامه است را کنترل یا نظارت می کند</a:t>
            </a:r>
            <a:r>
              <a:rPr lang="fa-IR" sz="2800" dirty="0" smtClean="0"/>
              <a:t>.</a:t>
            </a:r>
            <a:endParaRPr lang="fa-IR" sz="2800" b="1" dirty="0">
              <a:solidFill>
                <a:srgbClr val="FF0000"/>
              </a:solidFill>
            </a:endParaRPr>
          </a:p>
          <a:p>
            <a:pPr algn="justLow" rtl="1"/>
            <a:r>
              <a:rPr lang="fa-IR" sz="2800" b="1" dirty="0" smtClean="0">
                <a:solidFill>
                  <a:srgbClr val="FF0000"/>
                </a:solidFill>
              </a:rPr>
              <a:t>2-تعریف مساله: </a:t>
            </a:r>
            <a:r>
              <a:rPr lang="fa-IR" sz="2400" b="1" dirty="0" smtClean="0">
                <a:solidFill>
                  <a:srgbClr val="2609FF"/>
                </a:solidFill>
              </a:rPr>
              <a:t>اول باید مسال درک شود.</a:t>
            </a:r>
            <a:r>
              <a:rPr lang="fa-IR" sz="2800" dirty="0" smtClean="0"/>
              <a:t>مدیر</a:t>
            </a:r>
            <a:r>
              <a:rPr lang="fa-IR" sz="2400" dirty="0" smtClean="0">
                <a:solidFill>
                  <a:srgbClr val="2609FF"/>
                </a:solidFill>
              </a:rPr>
              <a:t> </a:t>
            </a:r>
            <a:r>
              <a:rPr lang="fa-IR" sz="2800" dirty="0" smtClean="0"/>
              <a:t>با شناسایی مساله متوجه کاستیها و انحرافات می شود،یعنی مشخص میکند که انحراف درکجا وجود دارد ،در چه زمانی به وجود آمده است و چه کسانی در گیر آن بوده اند و اینکه این انحراف بر فعالیتهای کنونی چه تاثیراتی می گذارد.مثلا کاهش سود بدلیل کاهش </a:t>
            </a:r>
            <a:r>
              <a:rPr lang="fa-IR" sz="2800" dirty="0" smtClean="0"/>
              <a:t>فروش.</a:t>
            </a:r>
          </a:p>
          <a:p>
            <a:pPr algn="justLow" rtl="1"/>
            <a:r>
              <a:rPr lang="fa-IR" sz="2800" dirty="0" smtClean="0"/>
              <a:t>در تعریف مساله :بیان مساله،تبین و تشریح مساله،ابعاد مساله باید مشخص شود</a:t>
            </a:r>
            <a:endParaRPr lang="fa-IR" sz="2800" dirty="0" smtClean="0"/>
          </a:p>
        </p:txBody>
      </p:sp>
      <p:sp>
        <p:nvSpPr>
          <p:cNvPr id="5" name="Rectangle 4"/>
          <p:cNvSpPr/>
          <p:nvPr/>
        </p:nvSpPr>
        <p:spPr>
          <a:xfrm>
            <a:off x="343078" y="6097795"/>
            <a:ext cx="341760"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9</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6" name="Freeform 5"/>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979121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28800"/>
            <a:ext cx="8229600" cy="4525963"/>
          </a:xfrm>
        </p:spPr>
        <p:txBody>
          <a:bodyPr>
            <a:normAutofit/>
          </a:bodyPr>
          <a:lstStyle/>
          <a:p>
            <a:pPr marL="0" indent="0" algn="justLow" rtl="1">
              <a:buNone/>
            </a:pPr>
            <a:r>
              <a:rPr lang="fa-IR" sz="2800" b="1" dirty="0">
                <a:solidFill>
                  <a:srgbClr val="FF0000"/>
                </a:solidFill>
              </a:rPr>
              <a:t>3</a:t>
            </a:r>
            <a:r>
              <a:rPr lang="fa-IR" sz="2800" b="1" dirty="0" smtClean="0">
                <a:solidFill>
                  <a:srgbClr val="FF0000"/>
                </a:solidFill>
              </a:rPr>
              <a:t>-تعیین هدفها: </a:t>
            </a:r>
            <a:r>
              <a:rPr lang="fa-IR" sz="2800" dirty="0" smtClean="0"/>
              <a:t>مدیر این موضوع را مشخص می کند که تصمیم مزبور چه نتایجی را به بار خواهد </a:t>
            </a:r>
            <a:r>
              <a:rPr lang="fa-IR" sz="2800" dirty="0" smtClean="0"/>
              <a:t>آورد</a:t>
            </a:r>
            <a:r>
              <a:rPr lang="fa-IR" sz="2800" dirty="0" smtClean="0">
                <a:solidFill>
                  <a:srgbClr val="2609FF"/>
                </a:solidFill>
              </a:rPr>
              <a:t>.مثلا بهینه سازی جو سازمانی</a:t>
            </a:r>
            <a:endParaRPr lang="fa-IR" sz="2800" dirty="0" smtClean="0">
              <a:solidFill>
                <a:srgbClr val="2609FF"/>
              </a:solidFill>
            </a:endParaRPr>
          </a:p>
          <a:p>
            <a:pPr marL="0" indent="0" algn="justLow" rtl="1">
              <a:buNone/>
            </a:pPr>
            <a:endParaRPr lang="fa-IR" sz="2800" dirty="0" smtClean="0">
              <a:solidFill>
                <a:srgbClr val="2609FF"/>
              </a:solidFill>
            </a:endParaRPr>
          </a:p>
          <a:p>
            <a:pPr marL="0" indent="0" algn="justLow" rtl="1">
              <a:buNone/>
            </a:pPr>
            <a:r>
              <a:rPr lang="fa-IR" sz="2800" b="1" dirty="0" smtClean="0">
                <a:solidFill>
                  <a:srgbClr val="FF0000"/>
                </a:solidFill>
              </a:rPr>
              <a:t>4-شناسای علت مساله: </a:t>
            </a:r>
            <a:r>
              <a:rPr lang="fa-IR" sz="2800" dirty="0" smtClean="0"/>
              <a:t>در این مرحله مدیر تلاش زیادی می کند تا به علت اصلی مساله پی ببرد،برای شناسایی علت اصلی مساله باید داده های زیادی جمع کرد و درک علت اصلی مساله باعث می شود که مدیر بتواند دست به اقدامات مناسب بزند. مثلا علت کاهش فروش بدلیل کاهش قیمت کالای مشابه توسط شرکت رقیب باشد یا اینکه عدم مناسب عرضه کالای ضروری به مصرف کننده</a:t>
            </a:r>
          </a:p>
        </p:txBody>
      </p:sp>
      <p:sp>
        <p:nvSpPr>
          <p:cNvPr id="5" name="Rectangle 4"/>
          <p:cNvSpPr/>
          <p:nvPr/>
        </p:nvSpPr>
        <p:spPr>
          <a:xfrm>
            <a:off x="282965" y="6097795"/>
            <a:ext cx="461986"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10</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6" name="Freeform 5"/>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
        <p:nvSpPr>
          <p:cNvPr id="7" name="Title 6"/>
          <p:cNvSpPr>
            <a:spLocks noGrp="1"/>
          </p:cNvSpPr>
          <p:nvPr>
            <p:ph type="title"/>
          </p:nvPr>
        </p:nvSpPr>
        <p:spPr/>
        <p:txBody>
          <a:bodyPr/>
          <a:lstStyle/>
          <a:p>
            <a:endParaRPr lang="en-GB"/>
          </a:p>
        </p:txBody>
      </p:sp>
      <p:sp>
        <p:nvSpPr>
          <p:cNvPr id="11" name="Rounded Rectangle 10"/>
          <p:cNvSpPr/>
          <p:nvPr/>
        </p:nvSpPr>
        <p:spPr>
          <a:xfrm>
            <a:off x="934788" y="557064"/>
            <a:ext cx="7809060" cy="792088"/>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12" name="Title 1"/>
          <p:cNvSpPr txBox="1">
            <a:spLocks/>
          </p:cNvSpPr>
          <p:nvPr/>
        </p:nvSpPr>
        <p:spPr>
          <a:xfrm>
            <a:off x="609600" y="427038"/>
            <a:ext cx="82296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روش بخردانه- شناسایی مساله</a:t>
            </a:r>
            <a:endParaRPr lang="en-GB"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endParaRPr>
          </a:p>
        </p:txBody>
      </p:sp>
    </p:spTree>
    <p:extLst>
      <p:ext uri="{BB962C8B-B14F-4D97-AF65-F5344CB8AC3E}">
        <p14:creationId xmlns:p14="http://schemas.microsoft.com/office/powerpoint/2010/main" val="1418236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28800"/>
            <a:ext cx="8229600" cy="4525963"/>
          </a:xfrm>
        </p:spPr>
        <p:txBody>
          <a:bodyPr>
            <a:normAutofit/>
          </a:bodyPr>
          <a:lstStyle/>
          <a:p>
            <a:pPr marL="0" indent="0" algn="justLow" rtl="1">
              <a:buNone/>
            </a:pPr>
            <a:r>
              <a:rPr lang="fa-IR" sz="2800" b="1" dirty="0" smtClean="0">
                <a:solidFill>
                  <a:srgbClr val="FF0000"/>
                </a:solidFill>
              </a:rPr>
              <a:t>5-ارائه راه حل ها: </a:t>
            </a:r>
            <a:r>
              <a:rPr lang="fa-IR" sz="2800" dirty="0" smtClean="0"/>
              <a:t>راه حل های عملی را که می توان به وسیله آنها به هدف رسید را شناسایی می کند.امکان دارد مدیر نظرات و عقایدی ارائه دهد و از دیگران بخواهد در باره آن ابراز نظر کنند.</a:t>
            </a:r>
          </a:p>
          <a:p>
            <a:pPr marL="0" indent="0" algn="justLow" rtl="1">
              <a:buNone/>
            </a:pPr>
            <a:endParaRPr lang="fa-IR" sz="2800" dirty="0" smtClean="0"/>
          </a:p>
          <a:p>
            <a:pPr marL="0" indent="0" algn="justLow" rtl="1">
              <a:buNone/>
            </a:pPr>
            <a:r>
              <a:rPr lang="fa-IR" sz="2800" b="1" dirty="0" smtClean="0">
                <a:solidFill>
                  <a:srgbClr val="FF0000"/>
                </a:solidFill>
              </a:rPr>
              <a:t>6- ارزیابی راه حل ها: </a:t>
            </a:r>
            <a:r>
              <a:rPr lang="fa-IR" sz="2800" dirty="0" smtClean="0"/>
              <a:t>این مرحله شامل کاربرد روشهای آماری یا تجربه شخصی می شود تا بتوان میزان یا احتمال موفقیت را تخمین زد یا محاسبه نمود.امکان دارد هریک از راه حل ها با درنظر گرفتن درجه احتمال آنها محاسبه شود.</a:t>
            </a:r>
          </a:p>
        </p:txBody>
      </p:sp>
      <p:sp>
        <p:nvSpPr>
          <p:cNvPr id="5" name="Rectangle 4"/>
          <p:cNvSpPr/>
          <p:nvPr/>
        </p:nvSpPr>
        <p:spPr>
          <a:xfrm>
            <a:off x="286973" y="6097795"/>
            <a:ext cx="453971"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11</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6" name="Freeform 5"/>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
        <p:nvSpPr>
          <p:cNvPr id="7" name="Title 6"/>
          <p:cNvSpPr>
            <a:spLocks noGrp="1"/>
          </p:cNvSpPr>
          <p:nvPr>
            <p:ph type="title"/>
          </p:nvPr>
        </p:nvSpPr>
        <p:spPr/>
        <p:txBody>
          <a:bodyPr/>
          <a:lstStyle/>
          <a:p>
            <a:endParaRPr lang="en-GB"/>
          </a:p>
        </p:txBody>
      </p:sp>
      <p:sp>
        <p:nvSpPr>
          <p:cNvPr id="8" name="Rounded Rectangle 7"/>
          <p:cNvSpPr/>
          <p:nvPr/>
        </p:nvSpPr>
        <p:spPr>
          <a:xfrm>
            <a:off x="934788" y="557064"/>
            <a:ext cx="7809060" cy="792088"/>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9" name="Title 1"/>
          <p:cNvSpPr txBox="1">
            <a:spLocks/>
          </p:cNvSpPr>
          <p:nvPr/>
        </p:nvSpPr>
        <p:spPr>
          <a:xfrm>
            <a:off x="609600" y="427038"/>
            <a:ext cx="82296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روش بخردانه- حل مساله</a:t>
            </a:r>
            <a:endParaRPr lang="en-GB"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endParaRPr>
          </a:p>
        </p:txBody>
      </p:sp>
    </p:spTree>
    <p:extLst>
      <p:ext uri="{BB962C8B-B14F-4D97-AF65-F5344CB8AC3E}">
        <p14:creationId xmlns:p14="http://schemas.microsoft.com/office/powerpoint/2010/main" val="537506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628800"/>
            <a:ext cx="8229600" cy="4525963"/>
          </a:xfrm>
        </p:spPr>
        <p:txBody>
          <a:bodyPr>
            <a:normAutofit/>
          </a:bodyPr>
          <a:lstStyle/>
          <a:p>
            <a:pPr marL="0" indent="0" algn="justLow" rtl="1">
              <a:buNone/>
            </a:pPr>
            <a:r>
              <a:rPr lang="fa-IR" sz="2400" b="1" dirty="0" smtClean="0">
                <a:solidFill>
                  <a:srgbClr val="002060"/>
                </a:solidFill>
              </a:rPr>
              <a:t>7-انتخاب بهترین راه حل :</a:t>
            </a:r>
            <a:r>
              <a:rPr lang="fa-IR" sz="2400" dirty="0" smtClean="0"/>
              <a:t>این مرحله،هسته اصلی فرایند تصمیم گیری را تشکیل می دهد.مدیر</a:t>
            </a:r>
            <a:r>
              <a:rPr lang="fa-IR" sz="2400" b="1" dirty="0" smtClean="0"/>
              <a:t> </a:t>
            </a:r>
            <a:r>
              <a:rPr lang="fa-IR" sz="2800" b="1" dirty="0" smtClean="0">
                <a:solidFill>
                  <a:srgbClr val="FF0000"/>
                </a:solidFill>
              </a:rPr>
              <a:t>مساله</a:t>
            </a:r>
            <a:r>
              <a:rPr lang="fa-IR" sz="2800" dirty="0" smtClean="0"/>
              <a:t>، </a:t>
            </a:r>
            <a:r>
              <a:rPr lang="fa-IR" sz="2800" b="1" dirty="0" smtClean="0">
                <a:solidFill>
                  <a:srgbClr val="C00000"/>
                </a:solidFill>
              </a:rPr>
              <a:t>هدف ها</a:t>
            </a:r>
            <a:r>
              <a:rPr lang="fa-IR" sz="2800" b="1" dirty="0" smtClean="0"/>
              <a:t>، </a:t>
            </a:r>
            <a:r>
              <a:rPr lang="fa-IR" sz="2800" dirty="0" smtClean="0"/>
              <a:t>و </a:t>
            </a:r>
            <a:r>
              <a:rPr lang="fa-IR" sz="2800" b="1" dirty="0" smtClean="0">
                <a:solidFill>
                  <a:srgbClr val="0070C0"/>
                </a:solidFill>
              </a:rPr>
              <a:t>راه حل های </a:t>
            </a:r>
            <a:r>
              <a:rPr lang="fa-IR" sz="2400" dirty="0" smtClean="0"/>
              <a:t>قابل قبول را تجزیه و تحلیل و بهترین راه حل را انتخاب می کند.</a:t>
            </a:r>
          </a:p>
          <a:p>
            <a:pPr marL="0" indent="0" algn="justLow" rtl="1">
              <a:buNone/>
            </a:pPr>
            <a:endParaRPr lang="fa-IR" sz="2400" dirty="0" smtClean="0"/>
          </a:p>
          <a:p>
            <a:pPr marL="0" indent="0" algn="justLow" rtl="1">
              <a:buNone/>
            </a:pPr>
            <a:r>
              <a:rPr lang="fa-IR" sz="2400" b="1" dirty="0" smtClean="0">
                <a:solidFill>
                  <a:srgbClr val="002060"/>
                </a:solidFill>
              </a:rPr>
              <a:t>8-اجرای تصمیم : </a:t>
            </a:r>
            <a:r>
              <a:rPr lang="fa-IR" sz="2400" dirty="0" smtClean="0"/>
              <a:t>سرانجام مدیر از توانایی های اداری و سازمانی خود استفاده کرده،دستورالعمل هایی صادر می کند تا نسبت به اجرای تصمیم گرفته شده مطمئن گردد.وبه محض اینکه راه حل مورد نظر به مرحله اجرا درآید بلافاصله مرحله کنترل(مرحله اول) مجددا آغاز خواهد شد.</a:t>
            </a:r>
            <a:endParaRPr lang="en-GB" sz="2400" dirty="0" smtClean="0"/>
          </a:p>
          <a:p>
            <a:pPr marL="0" indent="0" algn="justLow" rtl="1">
              <a:buNone/>
            </a:pPr>
            <a:r>
              <a:rPr lang="fa-IR" sz="2400" dirty="0" smtClean="0">
                <a:solidFill>
                  <a:srgbClr val="0070C0"/>
                </a:solidFill>
              </a:rPr>
              <a:t>مثال شرکت آلبرتا</a:t>
            </a:r>
          </a:p>
        </p:txBody>
      </p:sp>
      <p:sp>
        <p:nvSpPr>
          <p:cNvPr id="5" name="Rectangle 4"/>
          <p:cNvSpPr/>
          <p:nvPr/>
        </p:nvSpPr>
        <p:spPr>
          <a:xfrm>
            <a:off x="267736" y="6097795"/>
            <a:ext cx="492444"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12</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6" name="Freeform 5"/>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
        <p:nvSpPr>
          <p:cNvPr id="7" name="Title 6"/>
          <p:cNvSpPr>
            <a:spLocks noGrp="1"/>
          </p:cNvSpPr>
          <p:nvPr>
            <p:ph type="title"/>
          </p:nvPr>
        </p:nvSpPr>
        <p:spPr/>
        <p:txBody>
          <a:bodyPr/>
          <a:lstStyle/>
          <a:p>
            <a:endParaRPr lang="en-GB"/>
          </a:p>
        </p:txBody>
      </p:sp>
      <p:sp>
        <p:nvSpPr>
          <p:cNvPr id="8" name="Rounded Rectangle 7"/>
          <p:cNvSpPr/>
          <p:nvPr/>
        </p:nvSpPr>
        <p:spPr>
          <a:xfrm>
            <a:off x="934788" y="557064"/>
            <a:ext cx="7809060" cy="792088"/>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9" name="Title 1"/>
          <p:cNvSpPr txBox="1">
            <a:spLocks/>
          </p:cNvSpPr>
          <p:nvPr/>
        </p:nvSpPr>
        <p:spPr>
          <a:xfrm>
            <a:off x="609600" y="427038"/>
            <a:ext cx="82296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روش بخردانه- حل  مساله</a:t>
            </a:r>
            <a:endParaRPr lang="en-GB"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endParaRPr>
          </a:p>
        </p:txBody>
      </p:sp>
    </p:spTree>
    <p:extLst>
      <p:ext uri="{BB962C8B-B14F-4D97-AF65-F5344CB8AC3E}">
        <p14:creationId xmlns:p14="http://schemas.microsoft.com/office/powerpoint/2010/main" val="1628646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71600" y="415178"/>
            <a:ext cx="7734357" cy="709566"/>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4" name="Rectangle 2"/>
          <p:cNvSpPr>
            <a:spLocks noGrp="1" noChangeArrowheads="1"/>
          </p:cNvSpPr>
          <p:nvPr>
            <p:ph type="title"/>
          </p:nvPr>
        </p:nvSpPr>
        <p:spPr bwMode="auto">
          <a:xfrm>
            <a:off x="513958" y="415178"/>
            <a:ext cx="8229600" cy="582612"/>
          </a:xfrm>
          <a:no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ctr" eaLnBrk="1" hangingPunct="1">
              <a:lnSpc>
                <a:spcPct val="150000"/>
              </a:lnSpc>
            </a:pP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روش عقلایی محدود</a:t>
            </a:r>
          </a:p>
        </p:txBody>
      </p:sp>
      <p:sp>
        <p:nvSpPr>
          <p:cNvPr id="5" name="Rectangle 3"/>
          <p:cNvSpPr>
            <a:spLocks noGrp="1" noChangeArrowheads="1"/>
          </p:cNvSpPr>
          <p:nvPr>
            <p:ph idx="1"/>
          </p:nvPr>
        </p:nvSpPr>
        <p:spPr bwMode="auto">
          <a:xfrm>
            <a:off x="72008" y="1412776"/>
            <a:ext cx="8964488" cy="4732560"/>
          </a:xfrm>
          <a:noFill/>
          <a:ln>
            <a:miter lim="800000"/>
            <a:headEnd/>
            <a:tailEnd/>
          </a:ln>
        </p:spPr>
        <p:txBody>
          <a:bodyPr vert="horz" wrap="square" lIns="91440" tIns="45720" rIns="91440" bIns="45720" numCol="1" anchor="t" anchorCtr="0" compatLnSpc="1">
            <a:prstTxWarp prst="textNoShape">
              <a:avLst/>
            </a:prstTxWarp>
            <a:noAutofit/>
          </a:bodyPr>
          <a:lstStyle/>
          <a:p>
            <a:pPr marL="609600" indent="-609600" algn="justLow" rtl="1" eaLnBrk="1" hangingPunct="1">
              <a:lnSpc>
                <a:spcPct val="150000"/>
              </a:lnSpc>
              <a:buFontTx/>
              <a:buNone/>
            </a:pPr>
            <a:r>
              <a:rPr lang="fa-IR" sz="2800" b="1" dirty="0" smtClean="0">
                <a:solidFill>
                  <a:srgbClr val="FF0000"/>
                </a:solidFill>
              </a:rPr>
              <a:t>در روش بخردانه محدود، مواردی از روش بخردانه  می توان عدول کرد </a:t>
            </a:r>
            <a:r>
              <a:rPr lang="fa-IR" sz="2800" b="1" dirty="0" smtClean="0"/>
              <a:t>:</a:t>
            </a:r>
          </a:p>
          <a:p>
            <a:pPr marL="609600" indent="-609600" algn="justLow" rtl="1" eaLnBrk="1" hangingPunct="1">
              <a:lnSpc>
                <a:spcPct val="150000"/>
              </a:lnSpc>
              <a:buFontTx/>
              <a:buNone/>
            </a:pPr>
            <a:r>
              <a:rPr lang="fa-IR" sz="2800" b="1" dirty="0" smtClean="0"/>
              <a:t>محدودیت زمان ، وجود عوامل زیادی که بر یک تصمیم اثرمی گذارند و ماهیت ناشناخته یا نامشخص بسیاری</a:t>
            </a:r>
            <a:r>
              <a:rPr lang="en-GB" sz="2800" b="1" dirty="0" smtClean="0"/>
              <a:t> </a:t>
            </a:r>
            <a:r>
              <a:rPr lang="fa-IR" sz="2800" b="1" dirty="0" smtClean="0"/>
              <a:t>ازمسائل باعث می شود که نتوان از روش بخردانه استفاده کرد.</a:t>
            </a:r>
          </a:p>
          <a:p>
            <a:pPr marL="609600" indent="-609600" algn="justLow" rtl="1" eaLnBrk="1" hangingPunct="1">
              <a:lnSpc>
                <a:spcPct val="150000"/>
              </a:lnSpc>
              <a:buFontTx/>
              <a:buNone/>
            </a:pPr>
            <a:r>
              <a:rPr lang="fa-IR" sz="2800" b="1" dirty="0" smtClean="0"/>
              <a:t>مدیران از نظر </a:t>
            </a:r>
            <a:r>
              <a:rPr lang="fa-IR" sz="2800" b="1" dirty="0" smtClean="0">
                <a:solidFill>
                  <a:srgbClr val="0070C0"/>
                </a:solidFill>
              </a:rPr>
              <a:t>زمانی</a:t>
            </a:r>
            <a:r>
              <a:rPr lang="fa-IR" sz="2800" b="1" dirty="0" smtClean="0"/>
              <a:t> و </a:t>
            </a:r>
            <a:r>
              <a:rPr lang="fa-IR" sz="2800" b="1" dirty="0" smtClean="0">
                <a:solidFill>
                  <a:srgbClr val="FF0000"/>
                </a:solidFill>
              </a:rPr>
              <a:t>توان یا ظرفیت عقلی </a:t>
            </a:r>
            <a:r>
              <a:rPr lang="fa-IR" sz="2800" b="1" dirty="0" smtClean="0"/>
              <a:t>محدودهستند ، ازاین رو </a:t>
            </a:r>
          </a:p>
          <a:p>
            <a:pPr marL="609600" indent="-609600" algn="justLow" rtl="1" eaLnBrk="1" hangingPunct="1">
              <a:lnSpc>
                <a:spcPct val="150000"/>
              </a:lnSpc>
              <a:buFontTx/>
              <a:buNone/>
            </a:pPr>
            <a:r>
              <a:rPr lang="fa-IR" sz="2800" b="1" dirty="0" smtClean="0"/>
              <a:t>نمی توانند همه </a:t>
            </a:r>
            <a:r>
              <a:rPr lang="fa-IR" sz="2800" b="1" dirty="0" smtClean="0">
                <a:solidFill>
                  <a:srgbClr val="FF0000"/>
                </a:solidFill>
              </a:rPr>
              <a:t>هدفها </a:t>
            </a:r>
            <a:r>
              <a:rPr lang="fa-IR" sz="2800" b="1" dirty="0" smtClean="0"/>
              <a:t>، </a:t>
            </a:r>
            <a:r>
              <a:rPr lang="fa-IR" sz="2800" b="1" dirty="0" smtClean="0">
                <a:solidFill>
                  <a:srgbClr val="2609FF"/>
                </a:solidFill>
              </a:rPr>
              <a:t>مسائل</a:t>
            </a:r>
            <a:r>
              <a:rPr lang="fa-IR" sz="2800" b="1" dirty="0" smtClean="0"/>
              <a:t> </a:t>
            </a:r>
            <a:r>
              <a:rPr lang="en-GB" sz="2800" b="1" dirty="0" smtClean="0"/>
              <a:t> </a:t>
            </a:r>
            <a:r>
              <a:rPr lang="fa-IR" sz="2800" b="1" dirty="0" smtClean="0"/>
              <a:t>و </a:t>
            </a:r>
            <a:r>
              <a:rPr lang="fa-IR" sz="2800" b="1" dirty="0" smtClean="0">
                <a:solidFill>
                  <a:srgbClr val="0070C0"/>
                </a:solidFill>
              </a:rPr>
              <a:t>راه حلها </a:t>
            </a:r>
            <a:r>
              <a:rPr lang="fa-IR" sz="2800" b="1" dirty="0" smtClean="0"/>
              <a:t>را مورد ارزیابی قرار دهند.</a:t>
            </a:r>
            <a:endParaRPr lang="en-GB" sz="2800" b="1" dirty="0" smtClean="0"/>
          </a:p>
          <a:p>
            <a:pPr marL="609600" indent="-609600" algn="justLow" rtl="1" eaLnBrk="1" hangingPunct="1">
              <a:lnSpc>
                <a:spcPct val="150000"/>
              </a:lnSpc>
              <a:buFontTx/>
              <a:buNone/>
            </a:pPr>
            <a:endParaRPr lang="fa-IR" sz="2800" b="1" dirty="0" smtClean="0"/>
          </a:p>
          <a:p>
            <a:pPr marL="609600" indent="-609600" algn="justLow" rtl="1" eaLnBrk="1" hangingPunct="1">
              <a:lnSpc>
                <a:spcPct val="150000"/>
              </a:lnSpc>
              <a:buFontTx/>
              <a:buNone/>
            </a:pPr>
            <a:endParaRPr lang="fa-IR" sz="2800" b="1" dirty="0" smtClean="0"/>
          </a:p>
          <a:p>
            <a:pPr marL="609600" indent="-609600" algn="justLow" rtl="1" eaLnBrk="1" hangingPunct="1">
              <a:lnSpc>
                <a:spcPct val="150000"/>
              </a:lnSpc>
              <a:buFontTx/>
              <a:buNone/>
            </a:pPr>
            <a:endParaRPr lang="en-US" sz="2800" b="1" dirty="0" smtClean="0"/>
          </a:p>
        </p:txBody>
      </p:sp>
      <p:sp>
        <p:nvSpPr>
          <p:cNvPr id="8" name="Rectangle 7"/>
          <p:cNvSpPr/>
          <p:nvPr/>
        </p:nvSpPr>
        <p:spPr>
          <a:xfrm>
            <a:off x="249302" y="6097795"/>
            <a:ext cx="529312"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13</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9" name="Freeform 8"/>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810257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71600" y="415178"/>
            <a:ext cx="7734357" cy="709566"/>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4" name="Rectangle 2"/>
          <p:cNvSpPr>
            <a:spLocks noGrp="1" noChangeArrowheads="1"/>
          </p:cNvSpPr>
          <p:nvPr>
            <p:ph type="title"/>
          </p:nvPr>
        </p:nvSpPr>
        <p:spPr bwMode="auto">
          <a:xfrm>
            <a:off x="513958" y="415178"/>
            <a:ext cx="8229600" cy="582612"/>
          </a:xfrm>
          <a:no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ctr" eaLnBrk="1" hangingPunct="1">
              <a:lnSpc>
                <a:spcPct val="150000"/>
              </a:lnSpc>
            </a:pP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روش عقلایی محدود</a:t>
            </a:r>
          </a:p>
        </p:txBody>
      </p:sp>
      <p:sp>
        <p:nvSpPr>
          <p:cNvPr id="5" name="Rectangle 3"/>
          <p:cNvSpPr>
            <a:spLocks noGrp="1" noChangeArrowheads="1"/>
          </p:cNvSpPr>
          <p:nvPr>
            <p:ph idx="1"/>
          </p:nvPr>
        </p:nvSpPr>
        <p:spPr bwMode="auto">
          <a:xfrm>
            <a:off x="72008" y="1412776"/>
            <a:ext cx="8964488" cy="4732560"/>
          </a:xfrm>
          <a:noFill/>
          <a:ln>
            <a:miter lim="800000"/>
            <a:headEnd/>
            <a:tailEnd/>
          </a:ln>
        </p:spPr>
        <p:txBody>
          <a:bodyPr vert="horz" wrap="square" lIns="91440" tIns="45720" rIns="91440" bIns="45720" numCol="1" anchor="t" anchorCtr="0" compatLnSpc="1">
            <a:prstTxWarp prst="textNoShape">
              <a:avLst/>
            </a:prstTxWarp>
            <a:noAutofit/>
          </a:bodyPr>
          <a:lstStyle/>
          <a:p>
            <a:pPr marL="609600" indent="-609600" algn="justLow" rtl="1" eaLnBrk="1" hangingPunct="1">
              <a:lnSpc>
                <a:spcPct val="150000"/>
              </a:lnSpc>
              <a:buFontTx/>
              <a:buNone/>
            </a:pPr>
            <a:r>
              <a:rPr lang="fa-IR" sz="2800" b="1" dirty="0" smtClean="0">
                <a:solidFill>
                  <a:srgbClr val="FF0000"/>
                </a:solidFill>
              </a:rPr>
              <a:t>در روش بخردانه </a:t>
            </a:r>
            <a:r>
              <a:rPr lang="fa-IR" sz="2800" b="1" dirty="0" smtClean="0">
                <a:solidFill>
                  <a:srgbClr val="FF0000"/>
                </a:solidFill>
              </a:rPr>
              <a:t>محدود، </a:t>
            </a:r>
            <a:r>
              <a:rPr lang="fa-IR" sz="2800" b="1" dirty="0" smtClean="0">
                <a:solidFill>
                  <a:srgbClr val="FF0000"/>
                </a:solidFill>
              </a:rPr>
              <a:t>مواردی از روش بخردانه  می توان عدول کرد </a:t>
            </a:r>
            <a:r>
              <a:rPr lang="fa-IR" sz="2800" b="1" dirty="0" smtClean="0"/>
              <a:t>:</a:t>
            </a:r>
          </a:p>
          <a:p>
            <a:pPr marL="609600" indent="-609600" algn="justLow" rtl="1" eaLnBrk="1" hangingPunct="1">
              <a:lnSpc>
                <a:spcPct val="150000"/>
              </a:lnSpc>
              <a:buFontTx/>
              <a:buNone/>
            </a:pPr>
            <a:r>
              <a:rPr lang="fa-IR" sz="2400" b="1" dirty="0" smtClean="0"/>
              <a:t>پیچیدگی زیاد بسیاری از مسائل باعث می شود که روش بخردانه </a:t>
            </a:r>
            <a:r>
              <a:rPr lang="fa-IR" sz="2400" b="1" dirty="0" smtClean="0">
                <a:solidFill>
                  <a:srgbClr val="C00000"/>
                </a:solidFill>
              </a:rPr>
              <a:t>محدود </a:t>
            </a:r>
            <a:r>
              <a:rPr lang="fa-IR" sz="2400" b="1" dirty="0" smtClean="0"/>
              <a:t>گردد.</a:t>
            </a:r>
          </a:p>
          <a:p>
            <a:pPr marL="609600" indent="-609600" algn="justLow" rtl="1" eaLnBrk="1" hangingPunct="1">
              <a:lnSpc>
                <a:spcPct val="150000"/>
              </a:lnSpc>
              <a:buFontTx/>
              <a:buNone/>
            </a:pPr>
            <a:r>
              <a:rPr lang="fa-IR" sz="2400" b="1" dirty="0" smtClean="0"/>
              <a:t>روش </a:t>
            </a:r>
            <a:r>
              <a:rPr lang="fa-IR" sz="2400" b="1" dirty="0" smtClean="0">
                <a:ln w="1905"/>
                <a:solidFill>
                  <a:srgbClr val="FF0000"/>
                </a:solidFill>
                <a:effectLst>
                  <a:innerShdw blurRad="69850" dist="43180" dir="5400000">
                    <a:srgbClr val="000000">
                      <a:alpha val="65000"/>
                    </a:srgbClr>
                  </a:innerShdw>
                </a:effectLst>
              </a:rPr>
              <a:t>عقلایی محدود</a:t>
            </a:r>
            <a:r>
              <a:rPr lang="fa-IR" sz="2400" b="1" dirty="0" smtClean="0">
                <a:solidFill>
                  <a:srgbClr val="FF0000"/>
                </a:solidFill>
              </a:rPr>
              <a:t> </a:t>
            </a:r>
            <a:r>
              <a:rPr lang="fa-IR" sz="2400" b="1" dirty="0" smtClean="0"/>
              <a:t>غالباً  مناسب فرایندهایی از تصمیم گیری است که برنامه ریزی نشده و به صورت </a:t>
            </a:r>
            <a:r>
              <a:rPr lang="fa-IR" sz="2400" b="1" dirty="0" smtClean="0">
                <a:solidFill>
                  <a:srgbClr val="C00000"/>
                </a:solidFill>
              </a:rPr>
              <a:t>شهودی </a:t>
            </a:r>
            <a:r>
              <a:rPr lang="fa-IR" sz="2400" b="1" dirty="0" smtClean="0"/>
              <a:t>می باشد</a:t>
            </a:r>
            <a:r>
              <a:rPr lang="fa-IR" sz="2400" b="1" dirty="0" smtClean="0"/>
              <a:t>.</a:t>
            </a:r>
          </a:p>
          <a:p>
            <a:pPr marL="609600" indent="-609600" algn="justLow" rtl="1" eaLnBrk="1" hangingPunct="1">
              <a:lnSpc>
                <a:spcPct val="150000"/>
              </a:lnSpc>
              <a:buFontTx/>
              <a:buNone/>
            </a:pPr>
            <a:r>
              <a:rPr lang="fa-IR" sz="2400" b="1" dirty="0" smtClean="0">
                <a:solidFill>
                  <a:srgbClr val="2609FF"/>
                </a:solidFill>
              </a:rPr>
              <a:t>عوامل محدود کننده برای انتخاب یک راه حل عبارتند از:محیط –فرد -سازمان</a:t>
            </a:r>
            <a:endParaRPr lang="fa-IR" sz="2400" b="1" dirty="0" smtClean="0">
              <a:solidFill>
                <a:srgbClr val="2609FF"/>
              </a:solidFill>
            </a:endParaRPr>
          </a:p>
          <a:p>
            <a:pPr marL="609600" indent="-609600" algn="justLow" rtl="1">
              <a:lnSpc>
                <a:spcPct val="150000"/>
              </a:lnSpc>
              <a:buNone/>
            </a:pPr>
            <a:r>
              <a:rPr lang="fa-IR" sz="2400" b="1" dirty="0" smtClean="0"/>
              <a:t>در تصمیمات شهودی تجربه وقضاوت شخصی ( نه رعایت اصول منطقی و استدلال ) مورد استفاده قرار می گیرد.</a:t>
            </a:r>
            <a:r>
              <a:rPr lang="fa-IR" sz="2400" b="1" dirty="0">
                <a:solidFill>
                  <a:srgbClr val="0070C0"/>
                </a:solidFill>
              </a:rPr>
              <a:t> </a:t>
            </a:r>
            <a:r>
              <a:rPr lang="fa-IR" sz="1600" b="1" dirty="0">
                <a:solidFill>
                  <a:srgbClr val="0070C0"/>
                </a:solidFill>
              </a:rPr>
              <a:t>مثال دانشجوی تازه فارغ التحصیل و جویای کار</a:t>
            </a:r>
          </a:p>
          <a:p>
            <a:pPr marL="609600" indent="-609600" algn="justLow" rtl="1" eaLnBrk="1" hangingPunct="1">
              <a:lnSpc>
                <a:spcPct val="150000"/>
              </a:lnSpc>
              <a:buFontTx/>
              <a:buNone/>
            </a:pPr>
            <a:endParaRPr lang="fa-IR" sz="2800" b="1" dirty="0" smtClean="0"/>
          </a:p>
          <a:p>
            <a:pPr marL="609600" indent="-609600" algn="justLow" rtl="1" eaLnBrk="1" hangingPunct="1">
              <a:lnSpc>
                <a:spcPct val="150000"/>
              </a:lnSpc>
              <a:buFontTx/>
              <a:buNone/>
            </a:pPr>
            <a:endParaRPr lang="fa-IR" sz="2800" b="1" dirty="0" smtClean="0"/>
          </a:p>
          <a:p>
            <a:pPr marL="609600" indent="-609600" algn="justLow" rtl="1" eaLnBrk="1" hangingPunct="1">
              <a:lnSpc>
                <a:spcPct val="150000"/>
              </a:lnSpc>
              <a:buFontTx/>
              <a:buNone/>
            </a:pPr>
            <a:endParaRPr lang="fa-IR" sz="2800" b="1" dirty="0" smtClean="0"/>
          </a:p>
          <a:p>
            <a:pPr marL="609600" indent="-609600" algn="justLow" rtl="1" eaLnBrk="1" hangingPunct="1">
              <a:lnSpc>
                <a:spcPct val="150000"/>
              </a:lnSpc>
              <a:buFontTx/>
              <a:buNone/>
            </a:pPr>
            <a:endParaRPr lang="fa-IR" sz="2800" b="1" dirty="0" smtClean="0"/>
          </a:p>
          <a:p>
            <a:pPr marL="609600" indent="-609600" algn="justLow" rtl="1" eaLnBrk="1" hangingPunct="1">
              <a:lnSpc>
                <a:spcPct val="150000"/>
              </a:lnSpc>
              <a:buFontTx/>
              <a:buNone/>
            </a:pPr>
            <a:endParaRPr lang="fa-IR" sz="2800" b="1" dirty="0" smtClean="0"/>
          </a:p>
          <a:p>
            <a:pPr marL="609600" indent="-609600" algn="justLow" rtl="1" eaLnBrk="1" hangingPunct="1">
              <a:lnSpc>
                <a:spcPct val="150000"/>
              </a:lnSpc>
              <a:buFontTx/>
              <a:buNone/>
            </a:pPr>
            <a:endParaRPr lang="en-US" sz="2800" b="1" dirty="0" smtClean="0"/>
          </a:p>
        </p:txBody>
      </p:sp>
      <p:sp>
        <p:nvSpPr>
          <p:cNvPr id="8" name="Rectangle 7"/>
          <p:cNvSpPr/>
          <p:nvPr/>
        </p:nvSpPr>
        <p:spPr>
          <a:xfrm>
            <a:off x="254912" y="6097795"/>
            <a:ext cx="518092"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14</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9" name="Freeform 8"/>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126860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75782" y="476672"/>
            <a:ext cx="7590736" cy="864096"/>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38770" y="548680"/>
            <a:ext cx="8226425" cy="85010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تصمیم گیری برنامه ریزی نشده وعوامل محدود کننده</a:t>
            </a:r>
            <a:endParaRPr lang="fa-I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5" name="Title 1"/>
          <p:cNvSpPr txBox="1">
            <a:spLocks/>
          </p:cNvSpPr>
          <p:nvPr/>
        </p:nvSpPr>
        <p:spPr bwMode="auto">
          <a:xfrm>
            <a:off x="3180671" y="5949280"/>
            <a:ext cx="2783099" cy="850106"/>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a:lstStyle>
          <a:p>
            <a:pPr algn="ctr"/>
            <a:r>
              <a:rPr lang="fa-IR" sz="2400" dirty="0" smtClean="0">
                <a:cs typeface="B Titr" pitchFamily="2" charset="-78"/>
              </a:rPr>
              <a:t>نمودار 11-3</a:t>
            </a:r>
            <a:endParaRPr lang="fa-IR" sz="2400" dirty="0">
              <a:cs typeface="B Titr" pitchFamily="2" charset="-78"/>
            </a:endParaRPr>
          </a:p>
        </p:txBody>
      </p:sp>
      <p:pic>
        <p:nvPicPr>
          <p:cNvPr id="1026" name="Picture 2" descr="G:\فراهانی 1\20150507_005324.jpg"/>
          <p:cNvPicPr>
            <a:picLocks noChangeAspect="1" noChangeArrowheads="1"/>
          </p:cNvPicPr>
          <p:nvPr/>
        </p:nvPicPr>
        <p:blipFill rotWithShape="1">
          <a:blip r:embed="rId3" cstate="print">
            <a:biLevel thresh="50000"/>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rcRect l="9324" t="8799" r="9324" b="2072"/>
          <a:stretch/>
        </p:blipFill>
        <p:spPr bwMode="auto">
          <a:xfrm>
            <a:off x="852836" y="1484784"/>
            <a:ext cx="7438768" cy="4584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259722" y="6097795"/>
            <a:ext cx="508473"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15</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9" name="Freeform 8"/>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865756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052736"/>
            <a:ext cx="8280920" cy="7663636"/>
          </a:xfrm>
          <a:prstGeom prst="rect">
            <a:avLst/>
          </a:prstGeom>
        </p:spPr>
        <p:txBody>
          <a:bodyPr wrap="square">
            <a:spAutoFit/>
          </a:bodyPr>
          <a:lstStyle/>
          <a:p>
            <a:pPr marL="609600" indent="-609600" algn="justLow" rtl="1" eaLnBrk="1" hangingPunct="1">
              <a:lnSpc>
                <a:spcPct val="150000"/>
              </a:lnSpc>
              <a:buFontTx/>
              <a:buNone/>
              <a:defRPr/>
            </a:pPr>
            <a:r>
              <a:rPr lang="fa-IR" sz="2800" b="1" dirty="0" smtClean="0">
                <a:cs typeface="+mn-cs"/>
              </a:rPr>
              <a:t> </a:t>
            </a:r>
            <a:r>
              <a:rPr lang="fa-IR" sz="2400" b="1" dirty="0" smtClean="0">
                <a:cs typeface="+mn-cs"/>
              </a:rPr>
              <a:t>سازمان از مدیرانی تشکیل می شود که روش تصمیم گیری آنها بخردانه و فرایند شهودی است.ولی تصمیماتی که در سطح سازمان گرفته می شود معمولا به   وسیله یک مدیر اتخاذ نمی گردد.</a:t>
            </a:r>
          </a:p>
          <a:p>
            <a:pPr marL="609600" indent="-609600" algn="justLow" rtl="1" eaLnBrk="1" hangingPunct="1">
              <a:lnSpc>
                <a:spcPct val="150000"/>
              </a:lnSpc>
              <a:buFontTx/>
              <a:buNone/>
              <a:defRPr/>
            </a:pPr>
            <a:r>
              <a:rPr lang="fa-IR" sz="2400" b="1" dirty="0" smtClean="0">
                <a:cs typeface="+mn-cs"/>
              </a:rPr>
              <a:t>بسیاری از تصمیمات سازمانی به وسیله چندین مدیر گرفته می شود.گاهی چندین دایره یا سازمان در امر شناسایی یک مساله و ارائه راه حل مشارکت می نمایند.</a:t>
            </a:r>
          </a:p>
          <a:p>
            <a:pPr marL="609600" indent="-609600" algn="justLow" rtl="1" eaLnBrk="1" hangingPunct="1">
              <a:lnSpc>
                <a:spcPct val="150000"/>
              </a:lnSpc>
              <a:buFontTx/>
              <a:buNone/>
              <a:defRPr/>
            </a:pPr>
            <a:r>
              <a:rPr lang="fa-IR" sz="2400" b="1" dirty="0" smtClean="0">
                <a:cs typeface="+mn-cs"/>
              </a:rPr>
              <a:t>در سازمان فرایند تصمیم گیری تحت تاثیر عوامل زیادی قرار می گیرد،بویژه ساختار سازمانی و میزان ثبات یا بی ثباتی عوامل محیطی بر آن اثر می گذارند.در تحقیقی که در زمینه تصمیم گیری سازمان انجام گرفت ،چهار روش ارائه شده است.</a:t>
            </a:r>
            <a:endParaRPr lang="fa-IR" sz="2800" b="1" dirty="0">
              <a:cs typeface="+mn-cs"/>
            </a:endParaRPr>
          </a:p>
          <a:p>
            <a:pPr marL="609600" indent="-609600" algn="justLow" rtl="1" eaLnBrk="1" hangingPunct="1">
              <a:lnSpc>
                <a:spcPct val="150000"/>
              </a:lnSpc>
              <a:buFontTx/>
              <a:buNone/>
              <a:defRPr/>
            </a:pPr>
            <a:endParaRPr lang="fa-IR" sz="2800" b="1" dirty="0">
              <a:cs typeface="+mn-cs"/>
            </a:endParaRPr>
          </a:p>
          <a:p>
            <a:pPr marL="609600" indent="-609600" algn="justLow" rtl="1" eaLnBrk="1" hangingPunct="1">
              <a:lnSpc>
                <a:spcPct val="150000"/>
              </a:lnSpc>
              <a:buFontTx/>
              <a:buNone/>
              <a:defRPr/>
            </a:pPr>
            <a:endParaRPr lang="fa-IR" sz="2800" b="1" dirty="0">
              <a:cs typeface="+mn-cs"/>
            </a:endParaRPr>
          </a:p>
          <a:p>
            <a:pPr marL="609600" indent="-609600" algn="justLow" rtl="1" eaLnBrk="1" hangingPunct="1">
              <a:lnSpc>
                <a:spcPct val="150000"/>
              </a:lnSpc>
              <a:buFontTx/>
              <a:buNone/>
              <a:defRPr/>
            </a:pPr>
            <a:endParaRPr lang="en-US" sz="2800" b="1" dirty="0">
              <a:cs typeface="+mn-cs"/>
            </a:endParaRPr>
          </a:p>
        </p:txBody>
      </p:sp>
      <p:sp>
        <p:nvSpPr>
          <p:cNvPr id="9" name="Rounded Rectangle 8"/>
          <p:cNvSpPr/>
          <p:nvPr/>
        </p:nvSpPr>
        <p:spPr bwMode="auto">
          <a:xfrm>
            <a:off x="899592" y="298707"/>
            <a:ext cx="7200800" cy="754029"/>
          </a:xfrm>
          <a:prstGeom prst="roundRect">
            <a:avLst>
              <a:gd name="adj" fmla="val 0"/>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بررسی الگوهای تصمیم گیری سازمانی</a:t>
            </a:r>
            <a:endPar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fa-IR" sz="32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59722" y="6097795"/>
            <a:ext cx="508473"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16</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12" name="Freeform 11"/>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405432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ctrTitle"/>
          </p:nvPr>
        </p:nvSpPr>
        <p:spPr>
          <a:xfrm>
            <a:off x="467544" y="908720"/>
            <a:ext cx="8352928" cy="720080"/>
          </a:xfrm>
        </p:spPr>
        <p:txBody>
          <a:bodyPr/>
          <a:lstStyle/>
          <a:p>
            <a:pPr algn="ctr"/>
            <a:r>
              <a:rPr lang="fa-IR" sz="3300" i="0" dirty="0" smtClean="0">
                <a:effectLst>
                  <a:outerShdw blurRad="38100" dist="38100" dir="2700000" algn="tl">
                    <a:srgbClr val="000000">
                      <a:alpha val="43137"/>
                    </a:srgbClr>
                  </a:outerShdw>
                </a:effectLst>
                <a:cs typeface="B Titr" pitchFamily="2" charset="-78"/>
              </a:rPr>
              <a:t>درس: </a:t>
            </a:r>
            <a:r>
              <a:rPr lang="fa-IR" sz="3300" i="0" dirty="0" smtClean="0">
                <a:solidFill>
                  <a:srgbClr val="FFFF00"/>
                </a:solidFill>
                <a:effectLst>
                  <a:outerShdw blurRad="38100" dist="38100" dir="2700000" algn="tl">
                    <a:srgbClr val="000000">
                      <a:alpha val="43137"/>
                    </a:srgbClr>
                  </a:outerShdw>
                </a:effectLst>
                <a:cs typeface="B Titr" pitchFamily="2" charset="-78"/>
              </a:rPr>
              <a:t>مدیریت سازمان های پیچیده دیدگاه استراتژیک</a:t>
            </a:r>
            <a:endParaRPr lang="en-US" sz="3300" i="0" dirty="0">
              <a:solidFill>
                <a:schemeClr val="tx1">
                  <a:lumMod val="95000"/>
                  <a:lumOff val="5000"/>
                </a:schemeClr>
              </a:solidFill>
              <a:effectLst>
                <a:outerShdw blurRad="38100" dist="38100" dir="2700000" algn="tl">
                  <a:srgbClr val="000000">
                    <a:alpha val="43137"/>
                  </a:srgbClr>
                </a:outerShdw>
              </a:effectLst>
              <a:cs typeface="B Titr" pitchFamily="2" charset="-78"/>
            </a:endParaRPr>
          </a:p>
        </p:txBody>
      </p:sp>
      <p:sp>
        <p:nvSpPr>
          <p:cNvPr id="756739" name="Rectangle 3"/>
          <p:cNvSpPr>
            <a:spLocks noGrp="1" noChangeArrowheads="1"/>
          </p:cNvSpPr>
          <p:nvPr>
            <p:ph type="subTitle" idx="1"/>
          </p:nvPr>
        </p:nvSpPr>
        <p:spPr>
          <a:xfrm>
            <a:off x="467544" y="4979021"/>
            <a:ext cx="7992888" cy="504056"/>
          </a:xfrm>
        </p:spPr>
        <p:txBody>
          <a:bodyPr>
            <a:noAutofit/>
          </a:bodyPr>
          <a:lstStyle/>
          <a:p>
            <a:pPr algn="ctr"/>
            <a:r>
              <a:rPr lang="fa-IR" sz="3200" i="0" dirty="0" smtClean="0">
                <a:effectLst>
                  <a:outerShdw blurRad="38100" dist="38100" dir="2700000" algn="tl">
                    <a:srgbClr val="000000">
                      <a:alpha val="43137"/>
                    </a:srgbClr>
                  </a:outerShdw>
                </a:effectLst>
                <a:cs typeface="B Zar" pitchFamily="2" charset="-78"/>
              </a:rPr>
              <a:t>استادمحترم : آقای </a:t>
            </a:r>
            <a:r>
              <a:rPr lang="fa-IR" sz="3200" dirty="0">
                <a:effectLst>
                  <a:outerShdw blurRad="38100" dist="38100" dir="2700000" algn="tl">
                    <a:srgbClr val="000000">
                      <a:alpha val="43137"/>
                    </a:srgbClr>
                  </a:outerShdw>
                </a:effectLst>
                <a:cs typeface="B Zar" pitchFamily="2" charset="-78"/>
              </a:rPr>
              <a:t>دکتر علی کنگرانی فراهانی</a:t>
            </a:r>
            <a:endParaRPr lang="fa-IR" sz="3200" i="0" dirty="0">
              <a:effectLst>
                <a:outerShdw blurRad="38100" dist="38100" dir="2700000" algn="tl">
                  <a:srgbClr val="000000">
                    <a:alpha val="43137"/>
                  </a:srgbClr>
                </a:outerShdw>
              </a:effectLst>
              <a:cs typeface="B Zar" pitchFamily="2" charset="-78"/>
            </a:endParaRPr>
          </a:p>
          <a:p>
            <a:pPr algn="ctr"/>
            <a:r>
              <a:rPr lang="fa-IR" sz="3200" i="0" dirty="0" smtClean="0">
                <a:effectLst>
                  <a:outerShdw blurRad="38100" dist="38100" dir="2700000" algn="tl">
                    <a:srgbClr val="000000">
                      <a:alpha val="43137"/>
                    </a:srgbClr>
                  </a:outerShdw>
                </a:effectLst>
                <a:cs typeface="B Zar" pitchFamily="2" charset="-78"/>
              </a:rPr>
              <a:t> </a:t>
            </a:r>
            <a:endParaRPr lang="en-US" sz="3200" i="0" dirty="0">
              <a:effectLst>
                <a:outerShdw blurRad="38100" dist="38100" dir="2700000" algn="tl">
                  <a:srgbClr val="000000">
                    <a:alpha val="43137"/>
                  </a:srgbClr>
                </a:outerShdw>
              </a:effectLst>
              <a:cs typeface="B Zar" pitchFamily="2" charset="-78"/>
            </a:endParaRPr>
          </a:p>
        </p:txBody>
      </p:sp>
      <p:sp>
        <p:nvSpPr>
          <p:cNvPr id="7" name="Rectangle 3"/>
          <p:cNvSpPr txBox="1">
            <a:spLocks noChangeArrowheads="1"/>
          </p:cNvSpPr>
          <p:nvPr/>
        </p:nvSpPr>
        <p:spPr bwMode="auto">
          <a:xfrm>
            <a:off x="1655676" y="5517232"/>
            <a:ext cx="5544616" cy="864096"/>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1" eaLnBrk="1" fontAlgn="base" hangingPunct="1">
              <a:spcBef>
                <a:spcPct val="20000"/>
              </a:spcBef>
              <a:spcAft>
                <a:spcPct val="0"/>
              </a:spcAft>
              <a:buClr>
                <a:srgbClr val="FFFFFF"/>
              </a:buClr>
              <a:buFontTx/>
              <a:buNone/>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cs typeface="+mn-cs"/>
              </a:defRPr>
            </a:lvl9pPr>
          </a:lstStyle>
          <a:p>
            <a:pPr algn="ctr"/>
            <a:r>
              <a:rPr lang="fa-IR" dirty="0" smtClean="0">
                <a:solidFill>
                  <a:srgbClr val="FFFFFF"/>
                </a:solidFill>
                <a:cs typeface="B Titr" pitchFamily="2" charset="-78"/>
              </a:rPr>
              <a:t>ارائه : مسعود شکوهمند</a:t>
            </a:r>
          </a:p>
          <a:p>
            <a:pPr algn="ctr"/>
            <a:r>
              <a:rPr lang="fa-IR" dirty="0" smtClean="0">
                <a:solidFill>
                  <a:srgbClr val="FFFFFF"/>
                </a:solidFill>
                <a:cs typeface="B Titr" pitchFamily="2" charset="-78"/>
              </a:rPr>
              <a:t> </a:t>
            </a:r>
            <a:endParaRPr lang="en-US" dirty="0">
              <a:solidFill>
                <a:srgbClr val="FFFFFF"/>
              </a:solidFill>
              <a:cs typeface="B Titr" pitchFamily="2" charset="-78"/>
            </a:endParaRPr>
          </a:p>
        </p:txBody>
      </p:sp>
      <p:sp>
        <p:nvSpPr>
          <p:cNvPr id="10" name="Rectangle 3"/>
          <p:cNvSpPr txBox="1">
            <a:spLocks noChangeArrowheads="1"/>
          </p:cNvSpPr>
          <p:nvPr/>
        </p:nvSpPr>
        <p:spPr bwMode="auto">
          <a:xfrm>
            <a:off x="1259632" y="2689703"/>
            <a:ext cx="6061796" cy="1176536"/>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r" rtl="1" eaLnBrk="1" fontAlgn="base" hangingPunct="1">
              <a:spcBef>
                <a:spcPct val="20000"/>
              </a:spcBef>
              <a:spcAft>
                <a:spcPct val="0"/>
              </a:spcAft>
              <a:buClr>
                <a:srgbClr val="FFFFFF"/>
              </a:buClr>
              <a:buFontTx/>
              <a:buNone/>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cs typeface="+mn-cs"/>
              </a:defRPr>
            </a:lvl9pPr>
          </a:lstStyle>
          <a:p>
            <a:pPr algn="ctr"/>
            <a:endPar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fa-I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فرآیند </a:t>
            </a:r>
            <a:r>
              <a:rPr lang="fa-I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تصمیم گیری </a:t>
            </a:r>
            <a:endParaRPr lang="fa-I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11" name="Rectangle 2"/>
          <p:cNvSpPr txBox="1">
            <a:spLocks noChangeArrowheads="1"/>
          </p:cNvSpPr>
          <p:nvPr/>
        </p:nvSpPr>
        <p:spPr bwMode="auto">
          <a:xfrm>
            <a:off x="488855" y="2006958"/>
            <a:ext cx="8352928" cy="72008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1" eaLnBrk="1" fontAlgn="base" hangingPunct="1">
              <a:spcBef>
                <a:spcPct val="0"/>
              </a:spcBef>
              <a:spcAft>
                <a:spcPct val="0"/>
              </a:spcAft>
              <a:buClr>
                <a:srgbClr val="FFFFFF"/>
              </a:buClr>
              <a:defRPr sz="3200">
                <a:solidFill>
                  <a:schemeClr val="tx1"/>
                </a:solidFill>
                <a:latin typeface="+mj-lt"/>
                <a:ea typeface="+mj-ea"/>
                <a:cs typeface="+mj-cs"/>
              </a:defRPr>
            </a:lvl1pPr>
            <a:lvl2pPr algn="l" rtl="1" eaLnBrk="1" fontAlgn="base" hangingPunct="1">
              <a:spcBef>
                <a:spcPct val="0"/>
              </a:spcBef>
              <a:spcAft>
                <a:spcPct val="0"/>
              </a:spcAft>
              <a:buClr>
                <a:schemeClr val="tx1"/>
              </a:buClr>
              <a:defRPr sz="3200">
                <a:solidFill>
                  <a:schemeClr val="tx1"/>
                </a:solidFill>
                <a:latin typeface="Arial" charset="0"/>
                <a:cs typeface="Arial" charset="0"/>
              </a:defRPr>
            </a:lvl2pPr>
            <a:lvl3pPr algn="l" rtl="1" eaLnBrk="1" fontAlgn="base" hangingPunct="1">
              <a:spcBef>
                <a:spcPct val="0"/>
              </a:spcBef>
              <a:spcAft>
                <a:spcPct val="0"/>
              </a:spcAft>
              <a:buClr>
                <a:schemeClr val="tx1"/>
              </a:buClr>
              <a:defRPr sz="3200">
                <a:solidFill>
                  <a:schemeClr val="tx1"/>
                </a:solidFill>
                <a:latin typeface="Arial" charset="0"/>
                <a:cs typeface="Arial" charset="0"/>
              </a:defRPr>
            </a:lvl3pPr>
            <a:lvl4pPr algn="l" rtl="1" eaLnBrk="1" fontAlgn="base" hangingPunct="1">
              <a:spcBef>
                <a:spcPct val="0"/>
              </a:spcBef>
              <a:spcAft>
                <a:spcPct val="0"/>
              </a:spcAft>
              <a:buClr>
                <a:schemeClr val="tx1"/>
              </a:buClr>
              <a:defRPr sz="3200">
                <a:solidFill>
                  <a:schemeClr val="tx1"/>
                </a:solidFill>
                <a:latin typeface="Arial" charset="0"/>
                <a:cs typeface="Arial" charset="0"/>
              </a:defRPr>
            </a:lvl4pPr>
            <a:lvl5pPr algn="l" rtl="1"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1"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1"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1"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1" eaLnBrk="1" fontAlgn="base" hangingPunct="1">
              <a:spcBef>
                <a:spcPct val="0"/>
              </a:spcBef>
              <a:spcAft>
                <a:spcPct val="0"/>
              </a:spcAft>
              <a:buClr>
                <a:schemeClr val="tx1"/>
              </a:buClr>
              <a:defRPr sz="3200">
                <a:solidFill>
                  <a:schemeClr val="tx1"/>
                </a:solidFill>
                <a:latin typeface="Arial" charset="0"/>
                <a:cs typeface="Arial" charset="0"/>
              </a:defRPr>
            </a:lvl9pPr>
          </a:lstStyle>
          <a:p>
            <a:pPr algn="ctr"/>
            <a:r>
              <a:rPr lang="fa-IR" sz="4800" dirty="0" smtClean="0">
                <a:solidFill>
                  <a:srgbClr val="FFFFFF"/>
                </a:solidFill>
                <a:effectLst>
                  <a:outerShdw blurRad="38100" dist="38100" dir="2700000" algn="tl">
                    <a:srgbClr val="000000">
                      <a:alpha val="43137"/>
                    </a:srgbClr>
                  </a:outerShdw>
                </a:effectLst>
                <a:cs typeface="B Titr" pitchFamily="2" charset="-78"/>
              </a:rPr>
              <a:t>فصل</a:t>
            </a:r>
            <a:r>
              <a:rPr lang="fa-IR" sz="4800" dirty="0" smtClean="0">
                <a:solidFill>
                  <a:srgbClr val="0070C0"/>
                </a:solidFill>
                <a:effectLst>
                  <a:outerShdw blurRad="38100" dist="38100" dir="2700000" algn="tl">
                    <a:srgbClr val="000000">
                      <a:alpha val="43137"/>
                    </a:srgbClr>
                  </a:outerShdw>
                </a:effectLst>
                <a:cs typeface="B Titr" pitchFamily="2" charset="-78"/>
              </a:rPr>
              <a:t> </a:t>
            </a:r>
            <a:r>
              <a:rPr lang="fa-IR" sz="4800" dirty="0" smtClean="0">
                <a:solidFill>
                  <a:srgbClr val="FFFFFF"/>
                </a:solidFill>
                <a:effectLst>
                  <a:outerShdw blurRad="38100" dist="38100" dir="2700000" algn="tl">
                    <a:srgbClr val="000000">
                      <a:alpha val="43137"/>
                    </a:srgbClr>
                  </a:outerShdw>
                </a:effectLst>
                <a:cs typeface="B Titr" pitchFamily="2" charset="-78"/>
              </a:rPr>
              <a:t>11</a:t>
            </a:r>
            <a:endParaRPr lang="en-US" sz="2800" dirty="0">
              <a:solidFill>
                <a:srgbClr val="FFFFFF"/>
              </a:solidFill>
              <a:effectLst>
                <a:outerShdw blurRad="38100" dist="38100" dir="2700000" algn="tl">
                  <a:srgbClr val="000000">
                    <a:alpha val="43137"/>
                  </a:srgbClr>
                </a:outerShdw>
              </a:effectLst>
              <a:cs typeface="B Titr" pitchFamily="2" charset="-78"/>
            </a:endParaRPr>
          </a:p>
        </p:txBody>
      </p:sp>
      <p:sp>
        <p:nvSpPr>
          <p:cNvPr id="12" name="Rectangle 3"/>
          <p:cNvSpPr txBox="1">
            <a:spLocks noChangeArrowheads="1"/>
          </p:cNvSpPr>
          <p:nvPr/>
        </p:nvSpPr>
        <p:spPr bwMode="auto">
          <a:xfrm>
            <a:off x="3473878" y="128836"/>
            <a:ext cx="1836204" cy="504056"/>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1" eaLnBrk="1" fontAlgn="base" hangingPunct="1">
              <a:spcBef>
                <a:spcPct val="20000"/>
              </a:spcBef>
              <a:spcAft>
                <a:spcPct val="0"/>
              </a:spcAft>
              <a:buClr>
                <a:srgbClr val="FFFFFF"/>
              </a:buClr>
              <a:buFontTx/>
              <a:buNone/>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cs typeface="+mn-cs"/>
              </a:defRPr>
            </a:lvl9pPr>
          </a:lstStyle>
          <a:p>
            <a:pPr algn="ctr"/>
            <a:r>
              <a:rPr lang="fa-IR" sz="2800" dirty="0" smtClean="0">
                <a:solidFill>
                  <a:srgbClr val="FFFFFF"/>
                </a:solidFill>
                <a:cs typeface="B Zar" pitchFamily="2" charset="-78"/>
              </a:rPr>
              <a:t>بسمه تعالی</a:t>
            </a:r>
          </a:p>
          <a:p>
            <a:pPr algn="ctr"/>
            <a:r>
              <a:rPr lang="fa-IR" sz="2800" dirty="0" smtClean="0">
                <a:solidFill>
                  <a:srgbClr val="FFFFFF"/>
                </a:solidFill>
                <a:cs typeface="B Zar" pitchFamily="2" charset="-78"/>
              </a:rPr>
              <a:t> </a:t>
            </a:r>
            <a:endParaRPr lang="en-US" sz="2800" dirty="0">
              <a:solidFill>
                <a:srgbClr val="FFFFFF"/>
              </a:solidFill>
              <a:cs typeface="B Zar" pitchFamily="2" charset="-78"/>
            </a:endParaRPr>
          </a:p>
        </p:txBody>
      </p:sp>
      <p:sp>
        <p:nvSpPr>
          <p:cNvPr id="13" name="Rectangle 3"/>
          <p:cNvSpPr txBox="1">
            <a:spLocks noChangeArrowheads="1"/>
          </p:cNvSpPr>
          <p:nvPr/>
        </p:nvSpPr>
        <p:spPr bwMode="auto">
          <a:xfrm>
            <a:off x="7200292" y="188640"/>
            <a:ext cx="1836204" cy="504056"/>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1" eaLnBrk="1" fontAlgn="base" hangingPunct="1">
              <a:spcBef>
                <a:spcPct val="20000"/>
              </a:spcBef>
              <a:spcAft>
                <a:spcPct val="0"/>
              </a:spcAft>
              <a:buClr>
                <a:srgbClr val="FFFFFF"/>
              </a:buClr>
              <a:buFontTx/>
              <a:buNone/>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cs typeface="+mn-cs"/>
              </a:defRPr>
            </a:lvl9pPr>
          </a:lstStyle>
          <a:p>
            <a:pPr algn="ctr"/>
            <a:r>
              <a:rPr lang="fa-IR" sz="2800" dirty="0" smtClean="0">
                <a:solidFill>
                  <a:srgbClr val="FFFFFF"/>
                </a:solidFill>
                <a:cs typeface="B Zar" pitchFamily="2" charset="-78"/>
              </a:rPr>
              <a:t>اردیبهشت 94</a:t>
            </a:r>
          </a:p>
          <a:p>
            <a:pPr algn="ctr"/>
            <a:r>
              <a:rPr lang="fa-IR" sz="2800" dirty="0" smtClean="0">
                <a:solidFill>
                  <a:srgbClr val="FFFFFF"/>
                </a:solidFill>
                <a:cs typeface="B Zar" pitchFamily="2" charset="-78"/>
              </a:rPr>
              <a:t> </a:t>
            </a:r>
            <a:endParaRPr lang="en-US" sz="2800" dirty="0">
              <a:solidFill>
                <a:srgbClr val="FFFFFF"/>
              </a:solidFill>
              <a:cs typeface="B Zar" pitchFamily="2" charset="-78"/>
            </a:endParaRPr>
          </a:p>
        </p:txBody>
      </p:sp>
    </p:spTree>
    <p:extLst>
      <p:ext uri="{BB962C8B-B14F-4D97-AF65-F5344CB8AC3E}">
        <p14:creationId xmlns:p14="http://schemas.microsoft.com/office/powerpoint/2010/main" val="3715902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bwMode="auto">
          <a:xfrm>
            <a:off x="5873043" y="1556792"/>
            <a:ext cx="2592288" cy="648072"/>
          </a:xfrm>
          <a:prstGeom prst="flowChartAlternateProcess">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a-IR" sz="2000" dirty="0" smtClean="0">
                <a:solidFill>
                  <a:schemeClr val="tx1"/>
                </a:solidFill>
                <a:cs typeface="B Titr" pitchFamily="2" charset="-78"/>
              </a:rPr>
              <a:t>1-روش علم مدیریت</a:t>
            </a:r>
            <a:endParaRPr kumimoji="0" lang="fa-IR" sz="2000" b="0" i="0" u="none" strike="noStrike" cap="none" normalizeH="0" baseline="0" dirty="0" smtClean="0">
              <a:ln>
                <a:noFill/>
              </a:ln>
              <a:solidFill>
                <a:schemeClr val="tx1"/>
              </a:solidFill>
              <a:effectLst/>
              <a:cs typeface="B Titr" pitchFamily="2" charset="-78"/>
            </a:endParaRPr>
          </a:p>
        </p:txBody>
      </p:sp>
      <p:sp>
        <p:nvSpPr>
          <p:cNvPr id="6" name="Flowchart: Alternate Process 5"/>
          <p:cNvSpPr/>
          <p:nvPr/>
        </p:nvSpPr>
        <p:spPr bwMode="auto">
          <a:xfrm>
            <a:off x="4542334" y="2492896"/>
            <a:ext cx="2592288" cy="648072"/>
          </a:xfrm>
          <a:prstGeom prst="flowChartAlternateProcess">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cs typeface="B Titr" pitchFamily="2" charset="-78"/>
              </a:rPr>
              <a:t>2-الگوی</a:t>
            </a:r>
            <a:r>
              <a:rPr kumimoji="0" lang="fa-IR" sz="2000" b="0" i="0" u="none" strike="noStrike" cap="none" normalizeH="0" dirty="0" smtClean="0">
                <a:ln>
                  <a:noFill/>
                </a:ln>
                <a:solidFill>
                  <a:schemeClr val="tx1"/>
                </a:solidFill>
                <a:effectLst/>
                <a:cs typeface="B Titr" pitchFamily="2" charset="-78"/>
              </a:rPr>
              <a:t> کارنگی</a:t>
            </a:r>
            <a:endParaRPr kumimoji="0" lang="fa-IR" sz="2000" b="0" i="0" u="none" strike="noStrike" cap="none" normalizeH="0" baseline="0" dirty="0" smtClean="0">
              <a:ln>
                <a:noFill/>
              </a:ln>
              <a:solidFill>
                <a:schemeClr val="tx1"/>
              </a:solidFill>
              <a:effectLst/>
              <a:cs typeface="B Titr" pitchFamily="2" charset="-78"/>
            </a:endParaRPr>
          </a:p>
        </p:txBody>
      </p:sp>
      <p:sp>
        <p:nvSpPr>
          <p:cNvPr id="7" name="Flowchart: Alternate Process 6"/>
          <p:cNvSpPr/>
          <p:nvPr/>
        </p:nvSpPr>
        <p:spPr bwMode="auto">
          <a:xfrm>
            <a:off x="2915816" y="3573016"/>
            <a:ext cx="2592288" cy="648072"/>
          </a:xfrm>
          <a:prstGeom prst="flowChartAlternateProcess">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cs typeface="B Titr" pitchFamily="2" charset="-78"/>
              </a:rPr>
              <a:t>3-الگوی مرحله ای</a:t>
            </a:r>
          </a:p>
        </p:txBody>
      </p:sp>
      <p:sp>
        <p:nvSpPr>
          <p:cNvPr id="8" name="Flowchart: Alternate Process 7"/>
          <p:cNvSpPr/>
          <p:nvPr/>
        </p:nvSpPr>
        <p:spPr bwMode="auto">
          <a:xfrm>
            <a:off x="899592" y="4581128"/>
            <a:ext cx="2592288" cy="648072"/>
          </a:xfrm>
          <a:prstGeom prst="flowChartAlternateProcess">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cs typeface="B Titr" pitchFamily="2" charset="-78"/>
              </a:rPr>
              <a:t>4-الگوی سطل</a:t>
            </a:r>
            <a:r>
              <a:rPr kumimoji="0" lang="fa-IR" sz="2000" b="0" i="0" u="none" strike="noStrike" cap="none" normalizeH="0" dirty="0" smtClean="0">
                <a:ln>
                  <a:noFill/>
                </a:ln>
                <a:solidFill>
                  <a:schemeClr val="tx1"/>
                </a:solidFill>
                <a:effectLst/>
                <a:cs typeface="B Titr" pitchFamily="2" charset="-78"/>
              </a:rPr>
              <a:t> زباله</a:t>
            </a:r>
            <a:endParaRPr kumimoji="0" lang="fa-IR" sz="2000" b="0" i="0" u="none" strike="noStrike" cap="none" normalizeH="0" baseline="0" dirty="0" smtClean="0">
              <a:ln>
                <a:noFill/>
              </a:ln>
              <a:solidFill>
                <a:schemeClr val="tx1"/>
              </a:solidFill>
              <a:effectLst/>
              <a:cs typeface="B Titr" pitchFamily="2" charset="-78"/>
            </a:endParaRPr>
          </a:p>
        </p:txBody>
      </p:sp>
      <p:sp>
        <p:nvSpPr>
          <p:cNvPr id="9" name="Rounded Rectangle 8"/>
          <p:cNvSpPr/>
          <p:nvPr/>
        </p:nvSpPr>
        <p:spPr bwMode="auto">
          <a:xfrm>
            <a:off x="899592" y="298707"/>
            <a:ext cx="7200800" cy="754029"/>
          </a:xfrm>
          <a:prstGeom prst="roundRect">
            <a:avLst>
              <a:gd name="adj" fmla="val 0"/>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الگوهای تصمیم گیری سازمانی</a:t>
            </a:r>
            <a:endPar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fa-IR" sz="32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54111" y="6097795"/>
            <a:ext cx="519694"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17</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12" name="Freeform 11"/>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647132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99592" y="446037"/>
            <a:ext cx="7416824" cy="720080"/>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5" name="Rectangle 2"/>
          <p:cNvSpPr>
            <a:spLocks noGrp="1" noChangeArrowheads="1"/>
          </p:cNvSpPr>
          <p:nvPr>
            <p:ph type="title"/>
          </p:nvPr>
        </p:nvSpPr>
        <p:spPr bwMode="auto">
          <a:xfrm>
            <a:off x="2051720" y="404664"/>
            <a:ext cx="5338936" cy="582612"/>
          </a:xfrm>
          <a:no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ctr" eaLnBrk="1" hangingPunct="1">
              <a:lnSpc>
                <a:spcPct val="150000"/>
              </a:lnSpc>
            </a:pP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روش یا الگوی علم مدیریت</a:t>
            </a:r>
          </a:p>
        </p:txBody>
      </p:sp>
      <p:sp>
        <p:nvSpPr>
          <p:cNvPr id="4" name="Rectangle 3"/>
          <p:cNvSpPr>
            <a:spLocks noGrp="1" noChangeArrowheads="1"/>
          </p:cNvSpPr>
          <p:nvPr>
            <p:ph idx="1"/>
          </p:nvPr>
        </p:nvSpPr>
        <p:spPr bwMode="auto">
          <a:xfrm>
            <a:off x="323528" y="1412775"/>
            <a:ext cx="8643937" cy="4950929"/>
          </a:xfrm>
          <a:ln>
            <a:miter lim="800000"/>
            <a:headEnd/>
            <a:tailEnd/>
          </a:ln>
        </p:spPr>
        <p:txBody>
          <a:bodyPr vert="horz" wrap="square" lIns="91440" tIns="45720" rIns="91440" bIns="45720" numCol="1" anchor="t" anchorCtr="0" compatLnSpc="1">
            <a:prstTxWarp prst="textNoShape">
              <a:avLst/>
            </a:prstTxWarp>
            <a:noAutofit/>
          </a:bodyPr>
          <a:lstStyle/>
          <a:p>
            <a:pPr marL="609600" indent="-609600" algn="r" eaLnBrk="1" hangingPunct="1">
              <a:lnSpc>
                <a:spcPct val="150000"/>
              </a:lnSpc>
              <a:buFontTx/>
              <a:buNone/>
              <a:defRPr/>
            </a:pPr>
            <a:r>
              <a:rPr lang="fa-IR" sz="2400" b="1" dirty="0" smtClean="0"/>
              <a:t>روش علمی در تصمیمات سازمانی ، مشابه روش بخردانه است که مدیران به صورت انفرادی انجام می دهند. </a:t>
            </a:r>
            <a:r>
              <a:rPr lang="fa-IR" sz="1800" b="1" dirty="0" smtClean="0">
                <a:solidFill>
                  <a:srgbClr val="0070C0"/>
                </a:solidFill>
              </a:rPr>
              <a:t>مانند روش علمی به هنگام جنگ جهانی دوم ارائه شد.</a:t>
            </a:r>
          </a:p>
          <a:p>
            <a:pPr marL="609600" indent="-609600" algn="r" eaLnBrk="1" hangingPunct="1">
              <a:lnSpc>
                <a:spcPct val="150000"/>
              </a:lnSpc>
              <a:buFontTx/>
              <a:buNone/>
              <a:defRPr/>
            </a:pPr>
            <a:r>
              <a:rPr lang="fa-IR" sz="2400" b="1" dirty="0" smtClean="0"/>
              <a:t>اگر مسائل قابل تجزیه و تحلیل باشند و اگر بتوان</a:t>
            </a:r>
            <a:r>
              <a:rPr lang="fa-IR" sz="2400" b="1" dirty="0" smtClean="0">
                <a:solidFill>
                  <a:srgbClr val="FF0000"/>
                </a:solidFill>
              </a:rPr>
              <a:t> متغیرها </a:t>
            </a:r>
            <a:r>
              <a:rPr lang="fa-IR" sz="2400" b="1" dirty="0" smtClean="0"/>
              <a:t>را شناسایی و </a:t>
            </a:r>
            <a:r>
              <a:rPr lang="fa-IR" sz="2400" b="1" dirty="0" smtClean="0">
                <a:solidFill>
                  <a:srgbClr val="FF0000"/>
                </a:solidFill>
              </a:rPr>
              <a:t>اندازه گیری </a:t>
            </a:r>
            <a:r>
              <a:rPr lang="fa-IR" sz="2400" b="1" dirty="0" smtClean="0"/>
              <a:t>نمود ، علم مدیریت می تواند روش بسیار عالی درتصمیم گیری های سازمانی باشد. ولی اگر نتوان عوامل و متغیرها بصورت کمی درآورد و آنها را در آن الگوی ریاضی گنجاند پیشرفته ترین الگوی ریاضی هم به هیچ دردی نمی خورد. واکنش شرکت های رقیب،سلیقه مشتری و پذیرفته شدن محصول را نمی توان بصورت کمی در آورد. </a:t>
            </a:r>
            <a:endParaRPr lang="fa-IR" sz="2400" b="1" dirty="0" smtClean="0">
              <a:solidFill>
                <a:srgbClr val="FF0000"/>
              </a:solidFill>
            </a:endParaRPr>
          </a:p>
          <a:p>
            <a:pPr marL="609600" indent="-609600" algn="r">
              <a:lnSpc>
                <a:spcPct val="150000"/>
              </a:lnSpc>
              <a:buNone/>
              <a:defRPr/>
            </a:pPr>
            <a:r>
              <a:rPr lang="fa-IR" sz="2000" b="1" dirty="0">
                <a:solidFill>
                  <a:srgbClr val="FF0000"/>
                </a:solidFill>
              </a:rPr>
              <a:t>برنامه ریزی خطی-روش های شناخته شده آماری- الگوی شبیه سازی کامپیوتری</a:t>
            </a:r>
          </a:p>
          <a:p>
            <a:pPr marL="609600" indent="-609600" algn="r" eaLnBrk="1" hangingPunct="1">
              <a:lnSpc>
                <a:spcPct val="150000"/>
              </a:lnSpc>
              <a:buFontTx/>
              <a:buNone/>
              <a:defRPr/>
            </a:pPr>
            <a:endParaRPr lang="fa-IR" sz="2800" b="1" dirty="0" smtClean="0"/>
          </a:p>
          <a:p>
            <a:pPr marL="609600" indent="-609600" algn="r" eaLnBrk="1" hangingPunct="1">
              <a:lnSpc>
                <a:spcPct val="150000"/>
              </a:lnSpc>
              <a:buFontTx/>
              <a:buNone/>
              <a:defRPr/>
            </a:pPr>
            <a:endParaRPr lang="en-US" sz="2800" b="1" dirty="0" smtClean="0"/>
          </a:p>
        </p:txBody>
      </p:sp>
      <p:sp>
        <p:nvSpPr>
          <p:cNvPr id="7" name="Rectangle 6"/>
          <p:cNvSpPr/>
          <p:nvPr/>
        </p:nvSpPr>
        <p:spPr>
          <a:xfrm>
            <a:off x="254912" y="6125178"/>
            <a:ext cx="518092"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18</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8" name="Freeform 7"/>
          <p:cNvSpPr/>
          <p:nvPr/>
        </p:nvSpPr>
        <p:spPr>
          <a:xfrm>
            <a:off x="0" y="4377958"/>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58624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27584" y="452040"/>
            <a:ext cx="7632848" cy="720080"/>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5" name="Rectangle 2"/>
          <p:cNvSpPr>
            <a:spLocks noGrp="1" noChangeArrowheads="1"/>
          </p:cNvSpPr>
          <p:nvPr>
            <p:ph type="title"/>
          </p:nvPr>
        </p:nvSpPr>
        <p:spPr bwMode="auto">
          <a:xfrm>
            <a:off x="2062018" y="371817"/>
            <a:ext cx="5338936" cy="582612"/>
          </a:xfrm>
          <a:no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ctr" eaLnBrk="1" hangingPunct="1">
              <a:lnSpc>
                <a:spcPct val="150000"/>
              </a:lnSpc>
            </a:pP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الگوی کارنگی</a:t>
            </a:r>
          </a:p>
        </p:txBody>
      </p:sp>
      <p:sp>
        <p:nvSpPr>
          <p:cNvPr id="4" name="Rectangle 3"/>
          <p:cNvSpPr>
            <a:spLocks noGrp="1" noChangeArrowheads="1"/>
          </p:cNvSpPr>
          <p:nvPr>
            <p:ph idx="1"/>
          </p:nvPr>
        </p:nvSpPr>
        <p:spPr bwMode="auto">
          <a:xfrm>
            <a:off x="232900" y="1174249"/>
            <a:ext cx="8643937" cy="5162073"/>
          </a:xfrm>
          <a:ln>
            <a:miter lim="800000"/>
            <a:headEnd/>
            <a:tailEnd/>
          </a:ln>
        </p:spPr>
        <p:txBody>
          <a:bodyPr vert="horz" wrap="square" lIns="91440" tIns="45720" rIns="91440" bIns="45720" numCol="1" anchor="t" anchorCtr="0" compatLnSpc="1">
            <a:prstTxWarp prst="textNoShape">
              <a:avLst/>
            </a:prstTxWarp>
            <a:noAutofit/>
          </a:bodyPr>
          <a:lstStyle/>
          <a:p>
            <a:pPr marL="609600" indent="-609600" algn="r" eaLnBrk="1" hangingPunct="1">
              <a:lnSpc>
                <a:spcPct val="150000"/>
              </a:lnSpc>
              <a:buFontTx/>
              <a:buNone/>
              <a:defRPr/>
            </a:pPr>
            <a:r>
              <a:rPr lang="fa-IR" sz="2400" b="1" dirty="0" smtClean="0"/>
              <a:t>تحقیقی که بوسیله اعضای هیات علمی دانشگاه کارنگی(ریچارد سیرت-جمیزمارچ-هربت سیمون) انجام شد روش بخردانه محدود هنگام تصمیم گیری سازمانی تائید شد و نشان داد که:</a:t>
            </a:r>
          </a:p>
          <a:p>
            <a:pPr marL="609600" indent="-609600" algn="r" eaLnBrk="1" hangingPunct="1">
              <a:lnSpc>
                <a:spcPct val="150000"/>
              </a:lnSpc>
              <a:buFontTx/>
              <a:buNone/>
              <a:defRPr/>
            </a:pPr>
            <a:r>
              <a:rPr lang="fa-IR" sz="2400" b="1" dirty="0" smtClean="0"/>
              <a:t>.درتصمیماتی که درسطح سازمان گرفته می شود تعداد زیادی مدیر دخالت می کنند</a:t>
            </a:r>
          </a:p>
          <a:p>
            <a:pPr marL="609600" indent="-609600" algn="r" eaLnBrk="1" hangingPunct="1">
              <a:lnSpc>
                <a:spcPct val="150000"/>
              </a:lnSpc>
              <a:buFontTx/>
              <a:buNone/>
              <a:defRPr/>
            </a:pPr>
            <a:r>
              <a:rPr lang="fa-IR" sz="2400" b="1" dirty="0" smtClean="0"/>
              <a:t>تصمیم نهایی مبتنی بر نوعی ائتلافی است که بین مدیران بوجود می آید.</a:t>
            </a:r>
          </a:p>
          <a:p>
            <a:pPr marL="609600" indent="-609600" algn="r">
              <a:lnSpc>
                <a:spcPct val="150000"/>
              </a:lnSpc>
              <a:buNone/>
              <a:defRPr/>
            </a:pPr>
            <a:r>
              <a:rPr lang="fa-IR" sz="2400" b="1" dirty="0"/>
              <a:t>ا</a:t>
            </a:r>
            <a:r>
              <a:rPr lang="fa-IR" sz="2400" b="1" dirty="0">
                <a:solidFill>
                  <a:srgbClr val="FF0000"/>
                </a:solidFill>
              </a:rPr>
              <a:t>ئتلاف</a:t>
            </a:r>
            <a:r>
              <a:rPr lang="fa-IR" sz="2400" b="1" dirty="0"/>
              <a:t> ، عبارت است از همکاری تعدادی از مدیران که درباره هدفهای سازمان و اولویت ها توافق نظر دارند. </a:t>
            </a:r>
            <a:endParaRPr lang="fa-IR" sz="2400" b="1" dirty="0" smtClean="0"/>
          </a:p>
          <a:p>
            <a:pPr marL="609600" indent="-609600" algn="r">
              <a:lnSpc>
                <a:spcPct val="150000"/>
              </a:lnSpc>
              <a:buNone/>
              <a:defRPr/>
            </a:pPr>
            <a:r>
              <a:rPr lang="fa-IR" sz="2400" b="1" dirty="0" smtClean="0"/>
              <a:t>دراین </a:t>
            </a:r>
            <a:r>
              <a:rPr lang="fa-IR" sz="2400" b="1" dirty="0"/>
              <a:t>ائتلاف مدیرانی از </a:t>
            </a:r>
            <a:r>
              <a:rPr lang="fa-IR" sz="2400" b="1" dirty="0">
                <a:solidFill>
                  <a:srgbClr val="FF0000"/>
                </a:solidFill>
              </a:rPr>
              <a:t>دوایر صفی </a:t>
            </a:r>
            <a:r>
              <a:rPr lang="fa-IR" sz="2400" b="1" dirty="0"/>
              <a:t>، </a:t>
            </a:r>
            <a:r>
              <a:rPr lang="fa-IR" sz="2400" b="1" dirty="0">
                <a:solidFill>
                  <a:srgbClr val="2609FF"/>
                </a:solidFill>
              </a:rPr>
              <a:t>متخصصان ستادی </a:t>
            </a:r>
            <a:r>
              <a:rPr lang="fa-IR" sz="2400" b="1" dirty="0"/>
              <a:t>و حتی </a:t>
            </a:r>
            <a:r>
              <a:rPr lang="fa-IR" sz="2400" b="1" dirty="0">
                <a:solidFill>
                  <a:schemeClr val="accent2">
                    <a:lumMod val="75000"/>
                  </a:schemeClr>
                </a:solidFill>
              </a:rPr>
              <a:t>گروه های خارج از سازمان </a:t>
            </a:r>
            <a:r>
              <a:rPr lang="fa-IR" sz="2400" b="1" dirty="0"/>
              <a:t>مثل </a:t>
            </a:r>
            <a:r>
              <a:rPr lang="fa-IR" sz="2400" b="1" dirty="0" smtClean="0"/>
              <a:t>مشتریان </a:t>
            </a:r>
            <a:r>
              <a:rPr lang="fa-IR" sz="2400" b="1" dirty="0"/>
              <a:t>قدرتمند ، بانکدارها یا نمایندگان اتحادیه ها شرکت </a:t>
            </a:r>
            <a:r>
              <a:rPr lang="fa-IR" sz="2400" b="1" dirty="0" smtClean="0"/>
              <a:t>می کنند</a:t>
            </a:r>
            <a:endParaRPr lang="fa-IR" sz="2400" b="1" dirty="0"/>
          </a:p>
          <a:p>
            <a:pPr marL="609600" indent="-609600" algn="r" eaLnBrk="1" hangingPunct="1">
              <a:lnSpc>
                <a:spcPct val="150000"/>
              </a:lnSpc>
              <a:buFontTx/>
              <a:buNone/>
              <a:defRPr/>
            </a:pPr>
            <a:r>
              <a:rPr lang="fa-IR" sz="2400" b="1" dirty="0" smtClean="0"/>
              <a:t>.</a:t>
            </a:r>
          </a:p>
          <a:p>
            <a:pPr marL="609600" indent="-609600" algn="r" eaLnBrk="1" hangingPunct="1">
              <a:lnSpc>
                <a:spcPct val="150000"/>
              </a:lnSpc>
              <a:buFontTx/>
              <a:buNone/>
              <a:defRPr/>
            </a:pPr>
            <a:endParaRPr lang="fa-IR" sz="2400" b="1" dirty="0" smtClean="0"/>
          </a:p>
          <a:p>
            <a:pPr marL="609600" indent="-609600" algn="r" eaLnBrk="1" hangingPunct="1">
              <a:lnSpc>
                <a:spcPct val="150000"/>
              </a:lnSpc>
              <a:buFontTx/>
              <a:buNone/>
              <a:defRPr/>
            </a:pPr>
            <a:endParaRPr lang="fa-IR" sz="2400" b="1" dirty="0" smtClean="0"/>
          </a:p>
          <a:p>
            <a:pPr marL="609600" indent="-609600" algn="r" eaLnBrk="1" hangingPunct="1">
              <a:lnSpc>
                <a:spcPct val="150000"/>
              </a:lnSpc>
              <a:buFontTx/>
              <a:buNone/>
              <a:defRPr/>
            </a:pPr>
            <a:endParaRPr lang="fa-IR" sz="2400" b="1" dirty="0" smtClean="0"/>
          </a:p>
          <a:p>
            <a:pPr marL="609600" indent="-609600" algn="r" eaLnBrk="1" hangingPunct="1">
              <a:lnSpc>
                <a:spcPct val="150000"/>
              </a:lnSpc>
              <a:buFontTx/>
              <a:buNone/>
              <a:defRPr/>
            </a:pPr>
            <a:endParaRPr lang="en-US" sz="2400" b="1" dirty="0" smtClean="0"/>
          </a:p>
        </p:txBody>
      </p:sp>
      <p:sp>
        <p:nvSpPr>
          <p:cNvPr id="7" name="Rectangle 6"/>
          <p:cNvSpPr/>
          <p:nvPr/>
        </p:nvSpPr>
        <p:spPr>
          <a:xfrm>
            <a:off x="275752" y="6097795"/>
            <a:ext cx="476412"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19</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8" name="Freeform 7"/>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846064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10129" y="404664"/>
            <a:ext cx="7632848" cy="864096"/>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5" name="Rectangle 2"/>
          <p:cNvSpPr>
            <a:spLocks noGrp="1" noChangeArrowheads="1"/>
          </p:cNvSpPr>
          <p:nvPr>
            <p:ph type="title"/>
          </p:nvPr>
        </p:nvSpPr>
        <p:spPr bwMode="auto">
          <a:xfrm>
            <a:off x="2146738" y="545406"/>
            <a:ext cx="5338936" cy="582612"/>
          </a:xfrm>
          <a:no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ctr" eaLnBrk="1" hangingPunct="1">
              <a:lnSpc>
                <a:spcPct val="150000"/>
              </a:lnSpc>
            </a:pP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الگوی کارنکی- دلایل ائتلاف مدیران</a:t>
            </a:r>
          </a:p>
        </p:txBody>
      </p:sp>
      <p:sp>
        <p:nvSpPr>
          <p:cNvPr id="4" name="Rectangle 3"/>
          <p:cNvSpPr>
            <a:spLocks noGrp="1" noChangeArrowheads="1"/>
          </p:cNvSpPr>
          <p:nvPr>
            <p:ph idx="1"/>
          </p:nvPr>
        </p:nvSpPr>
        <p:spPr bwMode="auto">
          <a:xfrm>
            <a:off x="214313" y="1241822"/>
            <a:ext cx="8643937" cy="5643562"/>
          </a:xfrm>
          <a:ln>
            <a:miter lim="800000"/>
            <a:headEnd/>
            <a:tailEnd/>
          </a:ln>
        </p:spPr>
        <p:txBody>
          <a:bodyPr vert="horz" wrap="square" lIns="91440" tIns="45720" rIns="91440" bIns="45720" numCol="1" anchor="t" anchorCtr="0" compatLnSpc="1">
            <a:prstTxWarp prst="textNoShape">
              <a:avLst/>
            </a:prstTxWarp>
            <a:noAutofit/>
          </a:bodyPr>
          <a:lstStyle/>
          <a:p>
            <a:pPr marL="609600" indent="-609600" algn="justLow" rtl="1" eaLnBrk="1" hangingPunct="1">
              <a:lnSpc>
                <a:spcPct val="150000"/>
              </a:lnSpc>
              <a:buFontTx/>
              <a:buNone/>
              <a:defRPr/>
            </a:pPr>
            <a:r>
              <a:rPr lang="fa-IR" sz="2400" b="1" dirty="0" smtClean="0">
                <a:solidFill>
                  <a:srgbClr val="2609FF"/>
                </a:solidFill>
              </a:rPr>
              <a:t>در فرایند تصمیم گیری ائتلاف مدیریت به دو دلیل یک امر ضروری است : </a:t>
            </a:r>
          </a:p>
          <a:p>
            <a:pPr marL="609600" indent="-609600" algn="justLow" rtl="1" eaLnBrk="1" hangingPunct="1">
              <a:lnSpc>
                <a:spcPct val="150000"/>
              </a:lnSpc>
              <a:buFontTx/>
              <a:buNone/>
              <a:defRPr/>
            </a:pPr>
            <a:r>
              <a:rPr lang="fa-IR" sz="2400" b="1" dirty="0" smtClean="0"/>
              <a:t>1-اغلب هدفهای سازمانی مبهم هستند و هدفهای عملیاتی دوایر سازگاری کامل با هم ندارند. </a:t>
            </a:r>
            <a:r>
              <a:rPr lang="fa-IR" sz="2400" b="1" dirty="0" smtClean="0">
                <a:solidFill>
                  <a:srgbClr val="FF0000"/>
                </a:solidFill>
              </a:rPr>
              <a:t>عدم اطمینان(ابهام اطلاعات)</a:t>
            </a:r>
          </a:p>
          <a:p>
            <a:pPr marL="609600" indent="-609600" algn="justLow" rtl="1" eaLnBrk="1" hangingPunct="1">
              <a:lnSpc>
                <a:spcPct val="150000"/>
              </a:lnSpc>
              <a:buFontTx/>
              <a:buNone/>
              <a:defRPr/>
            </a:pPr>
            <a:endParaRPr lang="fa-IR" sz="2400" b="1" dirty="0" smtClean="0"/>
          </a:p>
          <a:p>
            <a:pPr marL="609600" indent="-609600" algn="justLow" rtl="1" eaLnBrk="1" hangingPunct="1">
              <a:lnSpc>
                <a:spcPct val="150000"/>
              </a:lnSpc>
              <a:buFontTx/>
              <a:buNone/>
              <a:defRPr/>
            </a:pPr>
            <a:r>
              <a:rPr lang="fa-IR" sz="2400" b="1" dirty="0" smtClean="0"/>
              <a:t>2-مدیر می خواهد منطقی عمل کند ولی با محدودیتهایی از قبیل وقت ،منابع  یا توان فکری روبرو است و نمی تواند همه ابعاد و جوانب را شناسایی کند و اطلاعات ذیربط را پردازش </a:t>
            </a:r>
            <a:r>
              <a:rPr lang="fa-IR" sz="2400" b="1" dirty="0" smtClean="0"/>
              <a:t>نماید.</a:t>
            </a:r>
            <a:r>
              <a:rPr lang="fa-IR" sz="2400" b="1" dirty="0" smtClean="0">
                <a:solidFill>
                  <a:srgbClr val="FF0000"/>
                </a:solidFill>
              </a:rPr>
              <a:t>تعارضات (اختلاف در هدف ها،ارزشها و ...مدیران)</a:t>
            </a:r>
            <a:endParaRPr lang="fa-IR" sz="2400" b="1" dirty="0" smtClean="0">
              <a:solidFill>
                <a:srgbClr val="FF0000"/>
              </a:solidFill>
            </a:endParaRPr>
          </a:p>
          <a:p>
            <a:pPr marL="609600" indent="-609600" algn="justLow" rtl="1" eaLnBrk="1" hangingPunct="1">
              <a:lnSpc>
                <a:spcPct val="150000"/>
              </a:lnSpc>
              <a:buFontTx/>
              <a:buNone/>
              <a:defRPr/>
            </a:pPr>
            <a:endParaRPr lang="fa-IR" sz="2400" b="1" dirty="0" smtClean="0"/>
          </a:p>
          <a:p>
            <a:pPr marL="609600" indent="-609600" algn="justLow" rtl="1" eaLnBrk="1" hangingPunct="1">
              <a:lnSpc>
                <a:spcPct val="150000"/>
              </a:lnSpc>
              <a:buFontTx/>
              <a:buNone/>
              <a:defRPr/>
            </a:pPr>
            <a:endParaRPr lang="fa-IR" sz="2400" b="1" dirty="0" smtClean="0"/>
          </a:p>
          <a:p>
            <a:pPr marL="609600" indent="-609600" algn="justLow" rtl="1" eaLnBrk="1" hangingPunct="1">
              <a:lnSpc>
                <a:spcPct val="150000"/>
              </a:lnSpc>
              <a:buFontTx/>
              <a:buNone/>
              <a:defRPr/>
            </a:pPr>
            <a:endParaRPr lang="en-US" sz="2400" b="1" dirty="0" smtClean="0"/>
          </a:p>
        </p:txBody>
      </p:sp>
      <p:sp>
        <p:nvSpPr>
          <p:cNvPr id="7" name="Rectangle 6"/>
          <p:cNvSpPr/>
          <p:nvPr/>
        </p:nvSpPr>
        <p:spPr>
          <a:xfrm>
            <a:off x="263730" y="6097795"/>
            <a:ext cx="500458"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20</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8" name="Freeform 7"/>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866916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10129" y="404664"/>
            <a:ext cx="7632848" cy="864096"/>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5" name="Rectangle 2"/>
          <p:cNvSpPr>
            <a:spLocks noGrp="1" noChangeArrowheads="1"/>
          </p:cNvSpPr>
          <p:nvPr>
            <p:ph type="title"/>
          </p:nvPr>
        </p:nvSpPr>
        <p:spPr bwMode="auto">
          <a:xfrm>
            <a:off x="2146738" y="545406"/>
            <a:ext cx="5338936" cy="582612"/>
          </a:xfrm>
          <a:no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ctr" eaLnBrk="1" hangingPunct="1">
              <a:lnSpc>
                <a:spcPct val="150000"/>
              </a:lnSpc>
            </a:pP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الگوی کارنکی- دلایل ائتلاف مدیران</a:t>
            </a:r>
          </a:p>
        </p:txBody>
      </p:sp>
      <p:sp>
        <p:nvSpPr>
          <p:cNvPr id="4" name="Rectangle 3"/>
          <p:cNvSpPr>
            <a:spLocks noGrp="1" noChangeArrowheads="1"/>
          </p:cNvSpPr>
          <p:nvPr>
            <p:ph idx="1"/>
          </p:nvPr>
        </p:nvSpPr>
        <p:spPr bwMode="auto">
          <a:xfrm>
            <a:off x="214313" y="1241822"/>
            <a:ext cx="8643937" cy="5643562"/>
          </a:xfrm>
          <a:ln>
            <a:miter lim="800000"/>
            <a:headEnd/>
            <a:tailEnd/>
          </a:ln>
        </p:spPr>
        <p:txBody>
          <a:bodyPr vert="horz" wrap="square" lIns="91440" tIns="45720" rIns="91440" bIns="45720" numCol="1" anchor="t" anchorCtr="0" compatLnSpc="1">
            <a:prstTxWarp prst="textNoShape">
              <a:avLst/>
            </a:prstTxWarp>
            <a:noAutofit/>
          </a:bodyPr>
          <a:lstStyle/>
          <a:p>
            <a:pPr marL="609600" indent="-609600" algn="r" eaLnBrk="1" hangingPunct="1">
              <a:lnSpc>
                <a:spcPct val="150000"/>
              </a:lnSpc>
              <a:buFontTx/>
              <a:buNone/>
              <a:defRPr/>
            </a:pPr>
            <a:r>
              <a:rPr lang="fa-IR" sz="2400" b="1" dirty="0" smtClean="0">
                <a:solidFill>
                  <a:srgbClr val="2609FF"/>
                </a:solidFill>
              </a:rPr>
              <a:t>کاربرد فرایند تشکیل ائتلاف از نظر تصمیماتی که در سطح سازمان گرفته می شود: </a:t>
            </a:r>
          </a:p>
          <a:p>
            <a:pPr marL="609600" indent="-609600" algn="r" eaLnBrk="1" hangingPunct="1">
              <a:lnSpc>
                <a:spcPct val="150000"/>
              </a:lnSpc>
              <a:buFontTx/>
              <a:buNone/>
              <a:defRPr/>
            </a:pPr>
            <a:r>
              <a:rPr lang="fa-IR" sz="2400" b="1" dirty="0" smtClean="0"/>
              <a:t>1-تصمیمات بدان سبب گرفته می شود که راه حل رضایت بخش ارائه گردد(و نه یک راه حل مطلوب)ائتلاف راه حلی را می پذیرد که رضایت همه اعضا را تامین کند.</a:t>
            </a:r>
          </a:p>
          <a:p>
            <a:pPr marL="609600" indent="-609600" algn="r" eaLnBrk="1" hangingPunct="1">
              <a:lnSpc>
                <a:spcPct val="150000"/>
              </a:lnSpc>
              <a:buFontTx/>
              <a:buNone/>
              <a:defRPr/>
            </a:pPr>
            <a:r>
              <a:rPr lang="fa-IR" sz="2400" b="1" dirty="0" smtClean="0"/>
              <a:t>2-معمولا مدیران با مسائل روز و آنی سر و کار دارند و در پی راه حل های کوتاه مدت بر می آیند .آنها خود را درگیر اموری می کنند که پژوهشگران کارنگی آن را تحقیق مساله ساز نامیدند.</a:t>
            </a:r>
          </a:p>
          <a:p>
            <a:pPr marL="609600" indent="-609600" algn="r" eaLnBrk="1" hangingPunct="1">
              <a:lnSpc>
                <a:spcPct val="150000"/>
              </a:lnSpc>
              <a:buFontTx/>
              <a:buNone/>
              <a:defRPr/>
            </a:pPr>
            <a:r>
              <a:rPr lang="fa-IR" sz="2400" b="1" dirty="0" smtClean="0">
                <a:solidFill>
                  <a:srgbClr val="FF0000"/>
                </a:solidFill>
              </a:rPr>
              <a:t>تحقیق مساله ساز </a:t>
            </a:r>
            <a:r>
              <a:rPr lang="fa-IR" sz="2400" b="1" dirty="0" smtClean="0"/>
              <a:t>یعنی اینکه مدیر در اطراف خود در پی راه حلی بر می آید که به بتواند مساله ای را به سرعت و در همان زمان حل کند</a:t>
            </a:r>
          </a:p>
          <a:p>
            <a:pPr marL="609600" indent="-609600" algn="r" eaLnBrk="1" hangingPunct="1">
              <a:lnSpc>
                <a:spcPct val="150000"/>
              </a:lnSpc>
              <a:buFontTx/>
              <a:buNone/>
              <a:defRPr/>
            </a:pPr>
            <a:endParaRPr lang="fa-IR" sz="2800" b="1" dirty="0" smtClean="0"/>
          </a:p>
          <a:p>
            <a:pPr marL="609600" indent="-609600" algn="r" eaLnBrk="1" hangingPunct="1">
              <a:lnSpc>
                <a:spcPct val="150000"/>
              </a:lnSpc>
              <a:buFontTx/>
              <a:buNone/>
              <a:defRPr/>
            </a:pPr>
            <a:endParaRPr lang="fa-IR" sz="2800" b="1" dirty="0" smtClean="0"/>
          </a:p>
          <a:p>
            <a:pPr marL="609600" indent="-609600" algn="r" eaLnBrk="1" hangingPunct="1">
              <a:lnSpc>
                <a:spcPct val="150000"/>
              </a:lnSpc>
              <a:buFontTx/>
              <a:buNone/>
              <a:defRPr/>
            </a:pPr>
            <a:endParaRPr lang="en-US" sz="2800" b="1" dirty="0" smtClean="0"/>
          </a:p>
        </p:txBody>
      </p:sp>
      <p:sp>
        <p:nvSpPr>
          <p:cNvPr id="7" name="Rectangle 6"/>
          <p:cNvSpPr/>
          <p:nvPr/>
        </p:nvSpPr>
        <p:spPr>
          <a:xfrm>
            <a:off x="248500" y="6097795"/>
            <a:ext cx="530916"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22</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8" name="Freeform 7"/>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6455974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10129" y="404664"/>
            <a:ext cx="7632848" cy="864096"/>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5" name="Rectangle 2"/>
          <p:cNvSpPr>
            <a:spLocks noGrp="1" noChangeArrowheads="1"/>
          </p:cNvSpPr>
          <p:nvPr>
            <p:ph type="title"/>
          </p:nvPr>
        </p:nvSpPr>
        <p:spPr bwMode="auto">
          <a:xfrm>
            <a:off x="2146738" y="545406"/>
            <a:ext cx="5338936" cy="582612"/>
          </a:xfrm>
          <a:no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ctr" eaLnBrk="1" hangingPunct="1">
              <a:lnSpc>
                <a:spcPct val="150000"/>
              </a:lnSpc>
            </a:pP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الگوی کارنکی- دلایل ائتلاف مدیران</a:t>
            </a:r>
          </a:p>
        </p:txBody>
      </p:sp>
      <p:sp>
        <p:nvSpPr>
          <p:cNvPr id="4" name="Rectangle 3"/>
          <p:cNvSpPr>
            <a:spLocks noGrp="1" noChangeArrowheads="1"/>
          </p:cNvSpPr>
          <p:nvPr>
            <p:ph idx="1"/>
          </p:nvPr>
        </p:nvSpPr>
        <p:spPr bwMode="auto">
          <a:xfrm>
            <a:off x="214313" y="1241822"/>
            <a:ext cx="8643937" cy="5643562"/>
          </a:xfrm>
          <a:ln>
            <a:miter lim="800000"/>
            <a:headEnd/>
            <a:tailEnd/>
          </a:ln>
        </p:spPr>
        <p:txBody>
          <a:bodyPr vert="horz" wrap="square" lIns="91440" tIns="45720" rIns="91440" bIns="45720" numCol="1" anchor="t" anchorCtr="0" compatLnSpc="1">
            <a:prstTxWarp prst="textNoShape">
              <a:avLst/>
            </a:prstTxWarp>
            <a:noAutofit/>
          </a:bodyPr>
          <a:lstStyle/>
          <a:p>
            <a:pPr marL="609600" indent="-609600" algn="r" eaLnBrk="1" hangingPunct="1">
              <a:lnSpc>
                <a:spcPct val="150000"/>
              </a:lnSpc>
              <a:buFontTx/>
              <a:buNone/>
              <a:defRPr/>
            </a:pPr>
            <a:r>
              <a:rPr lang="fa-IR" sz="2400" b="1" dirty="0" smtClean="0"/>
              <a:t>3-در مرحله تصمیم گیری برای شناسایی مساله باید بحث و مذاکره کرد و این کار از اهمیت ویژه ای برخوردار است .اگر اعضا  ائتلاف چنین بپندارند که مساله وجود ندارد،هیچ اقدام عملی صورت نخواهد گرفت.</a:t>
            </a:r>
          </a:p>
          <a:p>
            <a:pPr marL="609600" indent="-609600" algn="r" eaLnBrk="1" hangingPunct="1">
              <a:lnSpc>
                <a:spcPct val="150000"/>
              </a:lnSpc>
              <a:buFontTx/>
              <a:buNone/>
              <a:defRPr/>
            </a:pPr>
            <a:r>
              <a:rPr lang="fa-IR" sz="2400" b="1" dirty="0" smtClean="0"/>
              <a:t>در الگوی کارنگی تاکید می شود که توافق نظری که از راه ائتلاف مدیران به دست می آید در تصمیم گیری سازمانی نقش بسیار مهمی ایفا می کند.</a:t>
            </a:r>
          </a:p>
          <a:p>
            <a:pPr marL="609600" indent="-609600" algn="r" eaLnBrk="1" hangingPunct="1">
              <a:lnSpc>
                <a:spcPct val="150000"/>
              </a:lnSpc>
              <a:buFontTx/>
              <a:buNone/>
              <a:defRPr/>
            </a:pPr>
            <a:r>
              <a:rPr lang="fa-IR" sz="2400" b="1" dirty="0" smtClean="0"/>
              <a:t>الگوی کارنگی بیان کننده این است که دامنه تحقیق را باید تا آنجا کشانید که به یک راه حل رضایت بخش بینجامد چون اصولا مدیران با رسیدن به اولین راه حل رضایت بخش اکتفا خواهند کرد.</a:t>
            </a:r>
          </a:p>
          <a:p>
            <a:pPr marL="609600" indent="-609600" algn="r" eaLnBrk="1" hangingPunct="1">
              <a:lnSpc>
                <a:spcPct val="150000"/>
              </a:lnSpc>
              <a:buFontTx/>
              <a:buNone/>
              <a:defRPr/>
            </a:pPr>
            <a:endParaRPr lang="fa-IR" sz="2800" b="1" dirty="0" smtClean="0"/>
          </a:p>
          <a:p>
            <a:pPr marL="609600" indent="-609600" algn="r" eaLnBrk="1" hangingPunct="1">
              <a:lnSpc>
                <a:spcPct val="150000"/>
              </a:lnSpc>
              <a:buFontTx/>
              <a:buNone/>
              <a:defRPr/>
            </a:pPr>
            <a:endParaRPr lang="en-US" sz="2800" b="1" dirty="0" smtClean="0"/>
          </a:p>
        </p:txBody>
      </p:sp>
      <p:sp>
        <p:nvSpPr>
          <p:cNvPr id="7" name="Rectangle 6"/>
          <p:cNvSpPr/>
          <p:nvPr/>
        </p:nvSpPr>
        <p:spPr>
          <a:xfrm>
            <a:off x="230066" y="6097795"/>
            <a:ext cx="567784"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23</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8" name="Freeform 7"/>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048592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1043608" y="229146"/>
            <a:ext cx="6984776" cy="751582"/>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4" name="Rectangle 2"/>
          <p:cNvSpPr>
            <a:spLocks noGrp="1" noChangeArrowheads="1"/>
          </p:cNvSpPr>
          <p:nvPr>
            <p:ph type="title"/>
          </p:nvPr>
        </p:nvSpPr>
        <p:spPr bwMode="auto">
          <a:xfrm>
            <a:off x="513958" y="229146"/>
            <a:ext cx="8229600" cy="582612"/>
          </a:xfrm>
          <a:no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ctr" eaLnBrk="1" hangingPunct="1">
              <a:lnSpc>
                <a:spcPct val="150000"/>
              </a:lnSpc>
            </a:pP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مراحل انتخاب در الگوی کارنگی </a:t>
            </a:r>
          </a:p>
        </p:txBody>
      </p:sp>
      <p:grpSp>
        <p:nvGrpSpPr>
          <p:cNvPr id="20" name="Group 19"/>
          <p:cNvGrpSpPr/>
          <p:nvPr/>
        </p:nvGrpSpPr>
        <p:grpSpPr>
          <a:xfrm>
            <a:off x="293250" y="1309266"/>
            <a:ext cx="8637578" cy="5071908"/>
            <a:chOff x="326910" y="1071563"/>
            <a:chExt cx="8637578" cy="5071908"/>
          </a:xfrm>
        </p:grpSpPr>
        <p:sp>
          <p:nvSpPr>
            <p:cNvPr id="6" name="Rectangle 3"/>
            <p:cNvSpPr>
              <a:spLocks noChangeArrowheads="1"/>
            </p:cNvSpPr>
            <p:nvPr/>
          </p:nvSpPr>
          <p:spPr bwMode="auto">
            <a:xfrm>
              <a:off x="357188" y="1357313"/>
              <a:ext cx="2357437" cy="121443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r>
                <a:rPr lang="fa-IR" b="1" cap="all" dirty="0">
                  <a:ln w="9000" cmpd="sng">
                    <a:noFill/>
                    <a:prstDash val="solid"/>
                  </a:ln>
                  <a:solidFill>
                    <a:schemeClr val="tx1"/>
                  </a:solidFill>
                  <a:effectLst>
                    <a:reflection blurRad="12700" stA="28000" endPos="45000" dist="1000" dir="5400000" sy="-100000" algn="bl" rotWithShape="0"/>
                  </a:effectLst>
                  <a:cs typeface="B Nazanin" pitchFamily="2" charset="-78"/>
                </a:rPr>
                <a:t>عدم اطمینان</a:t>
              </a:r>
            </a:p>
            <a:p>
              <a:pPr algn="ctr"/>
              <a:r>
                <a:rPr lang="fa-IR" b="1" cap="all" dirty="0">
                  <a:ln w="9000" cmpd="sng">
                    <a:noFill/>
                    <a:prstDash val="solid"/>
                  </a:ln>
                  <a:solidFill>
                    <a:schemeClr val="tx1"/>
                  </a:solidFill>
                  <a:effectLst>
                    <a:reflection blurRad="12700" stA="28000" endPos="45000" dist="1000" dir="5400000" sy="-100000" algn="bl" rotWithShape="0"/>
                  </a:effectLst>
                  <a:cs typeface="B Nazanin" pitchFamily="2" charset="-78"/>
                </a:rPr>
                <a:t>اطلاعات محدوداست و مدیران با موانع و محدودیت های زیادی روبرو هستند.</a:t>
              </a:r>
            </a:p>
          </p:txBody>
        </p:sp>
        <p:cxnSp>
          <p:nvCxnSpPr>
            <p:cNvPr id="7" name="Straight Connector 5"/>
            <p:cNvCxnSpPr>
              <a:cxnSpLocks noChangeShapeType="1"/>
            </p:cNvCxnSpPr>
            <p:nvPr/>
          </p:nvCxnSpPr>
          <p:spPr bwMode="auto">
            <a:xfrm>
              <a:off x="357188" y="1643063"/>
              <a:ext cx="2357437" cy="1587"/>
            </a:xfrm>
            <a:prstGeom prst="line">
              <a:avLst/>
            </a:prstGeom>
            <a:noFill/>
            <a:ln w="9525" algn="ctr">
              <a:solidFill>
                <a:schemeClr val="tx1"/>
              </a:solidFill>
              <a:round/>
              <a:headEnd/>
              <a:tailEnd/>
            </a:ln>
          </p:spPr>
        </p:cxnSp>
        <p:sp>
          <p:nvSpPr>
            <p:cNvPr id="8" name="Rectangle 6"/>
            <p:cNvSpPr>
              <a:spLocks noChangeArrowheads="1"/>
            </p:cNvSpPr>
            <p:nvPr/>
          </p:nvSpPr>
          <p:spPr bwMode="auto">
            <a:xfrm>
              <a:off x="357188" y="3357562"/>
              <a:ext cx="2357437" cy="121443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r>
                <a:rPr lang="fa-IR" b="1" cap="all" dirty="0">
                  <a:ln w="9000" cmpd="sng">
                    <a:noFill/>
                    <a:prstDash val="solid"/>
                  </a:ln>
                  <a:solidFill>
                    <a:schemeClr val="tx1"/>
                  </a:solidFill>
                  <a:effectLst>
                    <a:reflection blurRad="12700" stA="28000" endPos="45000" dist="1000" dir="5400000" sy="-100000" algn="bl" rotWithShape="0"/>
                  </a:effectLst>
                  <a:cs typeface="B Nazanin" pitchFamily="2" charset="-78"/>
                </a:rPr>
                <a:t>تعارض </a:t>
              </a:r>
            </a:p>
            <a:p>
              <a:pPr algn="ctr"/>
              <a:r>
                <a:rPr lang="fa-IR" b="1" cap="all" dirty="0">
                  <a:ln w="9000" cmpd="sng">
                    <a:noFill/>
                    <a:prstDash val="solid"/>
                  </a:ln>
                  <a:solidFill>
                    <a:schemeClr val="tx1"/>
                  </a:solidFill>
                  <a:effectLst>
                    <a:reflection blurRad="12700" stA="28000" endPos="45000" dist="1000" dir="5400000" sy="-100000" algn="bl" rotWithShape="0"/>
                  </a:effectLst>
                  <a:cs typeface="B Nazanin" pitchFamily="2" charset="-78"/>
                </a:rPr>
                <a:t>مدیران هدفها ، نظرها ، ارزش ها و تجربه های متفاوت و گوناگونی دارند.</a:t>
              </a:r>
            </a:p>
          </p:txBody>
        </p:sp>
        <p:cxnSp>
          <p:nvCxnSpPr>
            <p:cNvPr id="9" name="Straight Connector 7"/>
            <p:cNvCxnSpPr>
              <a:cxnSpLocks noChangeShapeType="1"/>
            </p:cNvCxnSpPr>
            <p:nvPr/>
          </p:nvCxnSpPr>
          <p:spPr bwMode="auto">
            <a:xfrm>
              <a:off x="326910" y="3631518"/>
              <a:ext cx="2357437" cy="1588"/>
            </a:xfrm>
            <a:prstGeom prst="line">
              <a:avLst/>
            </a:prstGeom>
            <a:noFill/>
            <a:ln w="9525" algn="ctr">
              <a:solidFill>
                <a:schemeClr val="tx1"/>
              </a:solidFill>
              <a:round/>
              <a:headEnd/>
              <a:tailEnd/>
            </a:ln>
          </p:spPr>
        </p:cxnSp>
        <p:sp>
          <p:nvSpPr>
            <p:cNvPr id="10" name="Rectangle 9"/>
            <p:cNvSpPr>
              <a:spLocks noChangeArrowheads="1"/>
            </p:cNvSpPr>
            <p:nvPr/>
          </p:nvSpPr>
          <p:spPr bwMode="auto">
            <a:xfrm>
              <a:off x="6321301" y="4735513"/>
              <a:ext cx="2643187" cy="140795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r>
                <a:rPr lang="fa-IR" b="1" cap="all" dirty="0">
                  <a:ln w="9000" cmpd="sng">
                    <a:noFill/>
                    <a:prstDash val="solid"/>
                  </a:ln>
                  <a:solidFill>
                    <a:schemeClr val="tx1"/>
                  </a:solidFill>
                  <a:effectLst>
                    <a:reflection blurRad="12700" stA="28000" endPos="45000" dist="1000" dir="5400000" sy="-100000" algn="bl" rotWithShape="0"/>
                  </a:effectLst>
                  <a:cs typeface="B Nazanin" pitchFamily="2" charset="-78"/>
                </a:rPr>
                <a:t>راه حل رضایت بخش</a:t>
              </a:r>
            </a:p>
            <a:p>
              <a:endParaRPr lang="fa-IR" b="1" cap="all" dirty="0">
                <a:ln w="9000" cmpd="sng">
                  <a:noFill/>
                  <a:prstDash val="solid"/>
                </a:ln>
                <a:solidFill>
                  <a:schemeClr val="tx1"/>
                </a:solidFill>
                <a:effectLst>
                  <a:reflection blurRad="12700" stA="28000" endPos="45000" dist="1000" dir="5400000" sy="-100000" algn="bl" rotWithShape="0"/>
                </a:effectLst>
              </a:endParaRPr>
            </a:p>
            <a:p>
              <a:pPr algn="ctr"/>
              <a:r>
                <a:rPr lang="fa-IR" b="1" cap="all" dirty="0">
                  <a:ln w="9000" cmpd="sng">
                    <a:noFill/>
                    <a:prstDash val="solid"/>
                  </a:ln>
                  <a:solidFill>
                    <a:schemeClr val="tx1"/>
                  </a:solidFill>
                  <a:effectLst>
                    <a:reflection blurRad="12700" stA="28000" endPos="45000" dist="1000" dir="5400000" sy="-100000" algn="bl" rotWithShape="0"/>
                  </a:effectLst>
                  <a:cs typeface="B Nazanin" pitchFamily="2" charset="-78"/>
                </a:rPr>
                <a:t>پذیرش نخستین راه حلی که مورد قبول گروه ( ائتلاف ) واقع شود</a:t>
              </a:r>
            </a:p>
          </p:txBody>
        </p:sp>
        <p:sp>
          <p:nvSpPr>
            <p:cNvPr id="11" name="Rectangle 10"/>
            <p:cNvSpPr>
              <a:spLocks noChangeArrowheads="1"/>
            </p:cNvSpPr>
            <p:nvPr/>
          </p:nvSpPr>
          <p:spPr bwMode="auto">
            <a:xfrm>
              <a:off x="6643688" y="1928813"/>
              <a:ext cx="2286000" cy="207168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r>
                <a:rPr lang="fa-IR" b="1" cap="all" dirty="0">
                  <a:ln w="9000" cmpd="sng">
                    <a:noFill/>
                    <a:prstDash val="solid"/>
                  </a:ln>
                  <a:solidFill>
                    <a:schemeClr val="tx1"/>
                  </a:solidFill>
                  <a:effectLst>
                    <a:reflection blurRad="12700" stA="28000" endPos="45000" dist="1000" dir="5400000" sy="-100000" algn="bl" rotWithShape="0"/>
                  </a:effectLst>
                  <a:cs typeface="B Nazanin" pitchFamily="2" charset="-78"/>
                </a:rPr>
                <a:t>تحقیق</a:t>
              </a:r>
            </a:p>
            <a:p>
              <a:endParaRPr lang="fa-IR" b="1" cap="all" dirty="0">
                <a:ln w="9000" cmpd="sng">
                  <a:noFill/>
                  <a:prstDash val="solid"/>
                </a:ln>
                <a:solidFill>
                  <a:schemeClr val="tx1"/>
                </a:solidFill>
                <a:effectLst>
                  <a:reflection blurRad="12700" stA="28000" endPos="45000" dist="1000" dir="5400000" sy="-100000" algn="bl" rotWithShape="0"/>
                </a:effectLst>
              </a:endParaRPr>
            </a:p>
            <a:p>
              <a:pPr algn="ctr"/>
              <a:r>
                <a:rPr lang="fa-IR" b="1" cap="all" dirty="0">
                  <a:ln w="9000" cmpd="sng">
                    <a:noFill/>
                    <a:prstDash val="solid"/>
                  </a:ln>
                  <a:solidFill>
                    <a:schemeClr val="tx1"/>
                  </a:solidFill>
                  <a:effectLst>
                    <a:reflection blurRad="12700" stA="28000" endPos="45000" dist="1000" dir="5400000" sy="-100000" algn="bl" rotWithShape="0"/>
                  </a:effectLst>
                  <a:cs typeface="B Nazanin" pitchFamily="2" charset="-78"/>
                </a:rPr>
                <a:t>انجام یک نحقیق ساده و موضعی</a:t>
              </a:r>
            </a:p>
            <a:p>
              <a:pPr algn="ctr"/>
              <a:r>
                <a:rPr lang="fa-IR" b="1" cap="all" dirty="0">
                  <a:ln w="9000" cmpd="sng">
                    <a:noFill/>
                    <a:prstDash val="solid"/>
                  </a:ln>
                  <a:solidFill>
                    <a:schemeClr val="tx1"/>
                  </a:solidFill>
                  <a:effectLst>
                    <a:reflection blurRad="12700" stA="28000" endPos="45000" dist="1000" dir="5400000" sy="-100000" algn="bl" rotWithShape="0"/>
                  </a:effectLst>
                  <a:cs typeface="B Nazanin" pitchFamily="2" charset="-78"/>
                </a:rPr>
                <a:t>استفاده ازروشهای شناخته شده</a:t>
              </a:r>
            </a:p>
            <a:p>
              <a:pPr algn="ctr"/>
              <a:r>
                <a:rPr lang="fa-IR" b="1" cap="all" dirty="0">
                  <a:ln w="9000" cmpd="sng">
                    <a:noFill/>
                    <a:prstDash val="solid"/>
                  </a:ln>
                  <a:solidFill>
                    <a:schemeClr val="tx1"/>
                  </a:solidFill>
                  <a:effectLst>
                    <a:reflection blurRad="12700" stA="28000" endPos="45000" dist="1000" dir="5400000" sy="-100000" algn="bl" rotWithShape="0"/>
                  </a:effectLst>
                  <a:cs typeface="B Nazanin" pitchFamily="2" charset="-78"/>
                </a:rPr>
                <a:t>ارائه راه حل</a:t>
              </a:r>
            </a:p>
          </p:txBody>
        </p:sp>
        <p:sp>
          <p:nvSpPr>
            <p:cNvPr id="12" name="Rectangle 11"/>
            <p:cNvSpPr>
              <a:spLocks noChangeArrowheads="1"/>
            </p:cNvSpPr>
            <p:nvPr/>
          </p:nvSpPr>
          <p:spPr bwMode="auto">
            <a:xfrm>
              <a:off x="3571875" y="1071563"/>
              <a:ext cx="2286000" cy="35718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r>
                <a:rPr lang="fa-IR" b="1" cap="all" dirty="0">
                  <a:ln w="9000" cmpd="sng">
                    <a:noFill/>
                    <a:prstDash val="solid"/>
                  </a:ln>
                  <a:solidFill>
                    <a:schemeClr val="tx1"/>
                  </a:solidFill>
                  <a:effectLst>
                    <a:reflection blurRad="12700" stA="28000" endPos="45000" dist="1000" dir="5400000" sy="-100000" algn="bl" rotWithShape="0"/>
                  </a:effectLst>
                  <a:cs typeface="B Nazanin" pitchFamily="2" charset="-78"/>
                </a:rPr>
                <a:t>تشکیل ائتلاف</a:t>
              </a:r>
            </a:p>
            <a:p>
              <a:pPr algn="just"/>
              <a:endParaRPr lang="fa-IR" b="1" cap="all" dirty="0">
                <a:ln w="9000" cmpd="sng">
                  <a:noFill/>
                  <a:prstDash val="solid"/>
                </a:ln>
                <a:solidFill>
                  <a:schemeClr val="tx1"/>
                </a:solidFill>
                <a:effectLst>
                  <a:reflection blurRad="12700" stA="28000" endPos="45000" dist="1000" dir="5400000" sy="-100000" algn="bl" rotWithShape="0"/>
                </a:effectLst>
              </a:endParaRPr>
            </a:p>
            <a:p>
              <a:pPr algn="ctr"/>
              <a:r>
                <a:rPr lang="fa-IR" b="1" cap="all" dirty="0">
                  <a:ln w="9000" cmpd="sng">
                    <a:noFill/>
                    <a:prstDash val="solid"/>
                  </a:ln>
                  <a:solidFill>
                    <a:schemeClr val="tx1"/>
                  </a:solidFill>
                  <a:effectLst>
                    <a:reflection blurRad="12700" stA="28000" endPos="45000" dist="1000" dir="5400000" sy="-100000" algn="bl" rotWithShape="0"/>
                  </a:effectLst>
                  <a:cs typeface="B Nazanin" pitchFamily="2" charset="-78"/>
                </a:rPr>
                <a:t>بحث گروهی می کنندو درباره مسائل و هدف ها تبادل نظر </a:t>
              </a:r>
              <a:r>
                <a:rPr lang="fa-IR" b="1" cap="all" dirty="0" smtClean="0">
                  <a:ln w="9000" cmpd="sng">
                    <a:noFill/>
                    <a:prstDash val="solid"/>
                  </a:ln>
                  <a:solidFill>
                    <a:schemeClr val="tx1"/>
                  </a:solidFill>
                  <a:effectLst>
                    <a:reflection blurRad="12700" stA="28000" endPos="45000" dist="1000" dir="5400000" sy="-100000" algn="bl" rotWithShape="0"/>
                  </a:effectLst>
                  <a:cs typeface="B Nazanin" pitchFamily="2" charset="-78"/>
                </a:rPr>
                <a:t>می </a:t>
              </a:r>
              <a:r>
                <a:rPr lang="fa-IR" b="1" cap="all" dirty="0">
                  <a:ln w="9000" cmpd="sng">
                    <a:noFill/>
                    <a:prstDash val="solid"/>
                  </a:ln>
                  <a:solidFill>
                    <a:schemeClr val="tx1"/>
                  </a:solidFill>
                  <a:effectLst>
                    <a:reflection blurRad="12700" stA="28000" endPos="45000" dist="1000" dir="5400000" sy="-100000" algn="bl" rotWithShape="0"/>
                  </a:effectLst>
                  <a:cs typeface="B Nazanin" pitchFamily="2" charset="-78"/>
                </a:rPr>
                <a:t>نمایند</a:t>
              </a:r>
              <a:r>
                <a:rPr lang="fa-IR" b="1" cap="all" dirty="0" smtClean="0">
                  <a:ln w="9000" cmpd="sng">
                    <a:noFill/>
                    <a:prstDash val="solid"/>
                  </a:ln>
                  <a:solidFill>
                    <a:schemeClr val="tx1"/>
                  </a:solidFill>
                  <a:effectLst>
                    <a:reflection blurRad="12700" stA="28000" endPos="45000" dist="1000" dir="5400000" sy="-100000" algn="bl" rotWithShape="0"/>
                  </a:effectLst>
                  <a:cs typeface="B Nazanin" pitchFamily="2" charset="-78"/>
                </a:rPr>
                <a:t>.</a:t>
              </a:r>
            </a:p>
            <a:p>
              <a:pPr algn="ctr"/>
              <a:endParaRPr lang="fa-IR" b="1" cap="all" dirty="0">
                <a:ln w="9000" cmpd="sng">
                  <a:noFill/>
                  <a:prstDash val="solid"/>
                </a:ln>
                <a:solidFill>
                  <a:schemeClr val="tx1"/>
                </a:solidFill>
                <a:effectLst>
                  <a:reflection blurRad="12700" stA="28000" endPos="45000" dist="1000" dir="5400000" sy="-100000" algn="bl" rotWithShape="0"/>
                </a:effectLst>
                <a:cs typeface="B Nazanin" pitchFamily="2" charset="-78"/>
              </a:endParaRPr>
            </a:p>
            <a:p>
              <a:pPr algn="ctr"/>
              <a:r>
                <a:rPr lang="fa-IR" b="1" cap="all" dirty="0">
                  <a:ln w="9000" cmpd="sng">
                    <a:noFill/>
                    <a:prstDash val="solid"/>
                  </a:ln>
                  <a:solidFill>
                    <a:schemeClr val="tx1"/>
                  </a:solidFill>
                  <a:effectLst>
                    <a:reflection blurRad="12700" stA="28000" endPos="45000" dist="1000" dir="5400000" sy="-100000" algn="bl" rotWithShape="0"/>
                  </a:effectLst>
                  <a:cs typeface="B Nazanin" pitchFamily="2" charset="-78"/>
                </a:rPr>
                <a:t>تبادل نظر </a:t>
              </a:r>
              <a:r>
                <a:rPr lang="fa-IR" b="1" cap="all" dirty="0" smtClean="0">
                  <a:ln w="9000" cmpd="sng">
                    <a:noFill/>
                    <a:prstDash val="solid"/>
                  </a:ln>
                  <a:solidFill>
                    <a:schemeClr val="tx1"/>
                  </a:solidFill>
                  <a:effectLst>
                    <a:reflection blurRad="12700" stA="28000" endPos="45000" dist="1000" dir="5400000" sy="-100000" algn="bl" rotWithShape="0"/>
                  </a:effectLst>
                  <a:cs typeface="B Nazanin" pitchFamily="2" charset="-78"/>
                </a:rPr>
                <a:t>:</a:t>
              </a:r>
              <a:endParaRPr lang="fa-IR" b="1" cap="all" dirty="0">
                <a:ln w="9000" cmpd="sng">
                  <a:noFill/>
                  <a:prstDash val="solid"/>
                </a:ln>
                <a:solidFill>
                  <a:schemeClr val="tx1"/>
                </a:solidFill>
                <a:effectLst>
                  <a:reflection blurRad="12700" stA="28000" endPos="45000" dist="1000" dir="5400000" sy="-100000" algn="bl" rotWithShape="0"/>
                </a:effectLst>
                <a:cs typeface="B Nazanin" pitchFamily="2" charset="-78"/>
              </a:endParaRPr>
            </a:p>
            <a:p>
              <a:pPr algn="ctr"/>
              <a:r>
                <a:rPr lang="fa-IR" b="1" cap="all" dirty="0">
                  <a:ln w="9000" cmpd="sng">
                    <a:noFill/>
                    <a:prstDash val="solid"/>
                  </a:ln>
                  <a:solidFill>
                    <a:schemeClr val="tx1"/>
                  </a:solidFill>
                  <a:effectLst>
                    <a:reflection blurRad="12700" stA="28000" endPos="45000" dist="1000" dir="5400000" sy="-100000" algn="bl" rotWithShape="0"/>
                  </a:effectLst>
                  <a:cs typeface="B Nazanin" pitchFamily="2" charset="-78"/>
                </a:rPr>
                <a:t>تعیین اولویت ها ( از نظر مسائل ) کسب حمایت اجتماعی در رابطه با مسئله یا راه حل</a:t>
              </a:r>
            </a:p>
          </p:txBody>
        </p:sp>
        <p:cxnSp>
          <p:nvCxnSpPr>
            <p:cNvPr id="13" name="Straight Connector 12"/>
            <p:cNvCxnSpPr>
              <a:cxnSpLocks noChangeShapeType="1"/>
            </p:cNvCxnSpPr>
            <p:nvPr/>
          </p:nvCxnSpPr>
          <p:spPr bwMode="auto">
            <a:xfrm>
              <a:off x="3571875" y="1428750"/>
              <a:ext cx="2286000" cy="1588"/>
            </a:xfrm>
            <a:prstGeom prst="line">
              <a:avLst/>
            </a:prstGeom>
            <a:noFill/>
            <a:ln w="9525" algn="ctr">
              <a:solidFill>
                <a:schemeClr val="tx1"/>
              </a:solidFill>
              <a:round/>
              <a:headEnd/>
              <a:tailEnd/>
            </a:ln>
          </p:spPr>
        </p:cxnSp>
        <p:cxnSp>
          <p:nvCxnSpPr>
            <p:cNvPr id="14" name="Straight Connector 18"/>
            <p:cNvCxnSpPr>
              <a:cxnSpLocks noChangeShapeType="1"/>
            </p:cNvCxnSpPr>
            <p:nvPr/>
          </p:nvCxnSpPr>
          <p:spPr bwMode="auto">
            <a:xfrm>
              <a:off x="6643688" y="2286000"/>
              <a:ext cx="2286000" cy="1588"/>
            </a:xfrm>
            <a:prstGeom prst="line">
              <a:avLst/>
            </a:prstGeom>
            <a:noFill/>
            <a:ln w="9525" algn="ctr">
              <a:solidFill>
                <a:schemeClr val="tx1"/>
              </a:solidFill>
              <a:round/>
              <a:headEnd/>
              <a:tailEnd/>
            </a:ln>
          </p:spPr>
        </p:cxnSp>
        <p:cxnSp>
          <p:nvCxnSpPr>
            <p:cNvPr id="15" name="Straight Connector 19"/>
            <p:cNvCxnSpPr>
              <a:cxnSpLocks noChangeShapeType="1"/>
            </p:cNvCxnSpPr>
            <p:nvPr/>
          </p:nvCxnSpPr>
          <p:spPr bwMode="auto">
            <a:xfrm>
              <a:off x="6321301" y="5286375"/>
              <a:ext cx="2643187" cy="1588"/>
            </a:xfrm>
            <a:prstGeom prst="line">
              <a:avLst/>
            </a:prstGeom>
            <a:noFill/>
            <a:ln w="9525" algn="ctr">
              <a:solidFill>
                <a:schemeClr val="tx1"/>
              </a:solidFill>
              <a:round/>
              <a:headEnd/>
              <a:tailEnd/>
            </a:ln>
          </p:spPr>
        </p:cxnSp>
        <p:sp>
          <p:nvSpPr>
            <p:cNvPr id="16" name="Right Arrow 15"/>
            <p:cNvSpPr/>
            <p:nvPr/>
          </p:nvSpPr>
          <p:spPr bwMode="auto">
            <a:xfrm>
              <a:off x="2857500" y="1838223"/>
              <a:ext cx="571500" cy="642937"/>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1"/>
            <a:lstStyle/>
            <a:p>
              <a:pPr algn="l" rtl="0">
                <a:defRPr/>
              </a:pPr>
              <a:endParaRPr lang="fa-IR">
                <a:solidFill>
                  <a:schemeClr val="tx1"/>
                </a:solidFill>
                <a:latin typeface="Arial" pitchFamily="34" charset="0"/>
              </a:endParaRPr>
            </a:p>
          </p:txBody>
        </p:sp>
        <p:sp>
          <p:nvSpPr>
            <p:cNvPr id="17" name="Right Arrow 16"/>
            <p:cNvSpPr/>
            <p:nvPr/>
          </p:nvSpPr>
          <p:spPr bwMode="auto">
            <a:xfrm>
              <a:off x="2857500" y="3643313"/>
              <a:ext cx="571500" cy="642937"/>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1"/>
            <a:lstStyle/>
            <a:p>
              <a:pPr algn="l" rtl="0">
                <a:defRPr/>
              </a:pPr>
              <a:endParaRPr lang="fa-IR">
                <a:solidFill>
                  <a:schemeClr val="tx1"/>
                </a:solidFill>
                <a:latin typeface="Arial" pitchFamily="34" charset="0"/>
              </a:endParaRPr>
            </a:p>
          </p:txBody>
        </p:sp>
        <p:sp>
          <p:nvSpPr>
            <p:cNvPr id="18" name="Right Arrow 17"/>
            <p:cNvSpPr/>
            <p:nvPr/>
          </p:nvSpPr>
          <p:spPr bwMode="auto">
            <a:xfrm>
              <a:off x="6000750" y="2571750"/>
              <a:ext cx="571500" cy="642938"/>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1"/>
            <a:lstStyle/>
            <a:p>
              <a:pPr algn="l" rtl="0">
                <a:defRPr/>
              </a:pPr>
              <a:endParaRPr lang="fa-IR">
                <a:solidFill>
                  <a:schemeClr val="tx1"/>
                </a:solidFill>
                <a:latin typeface="Arial" pitchFamily="34" charset="0"/>
              </a:endParaRPr>
            </a:p>
          </p:txBody>
        </p:sp>
        <p:sp>
          <p:nvSpPr>
            <p:cNvPr id="19" name="Right Arrow 18"/>
            <p:cNvSpPr/>
            <p:nvPr/>
          </p:nvSpPr>
          <p:spPr bwMode="auto">
            <a:xfrm rot="5400000">
              <a:off x="7565181" y="4128294"/>
              <a:ext cx="571500" cy="642937"/>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1"/>
            <a:lstStyle/>
            <a:p>
              <a:pPr algn="l" rtl="0">
                <a:defRPr/>
              </a:pPr>
              <a:endParaRPr lang="fa-IR">
                <a:solidFill>
                  <a:schemeClr val="tx1"/>
                </a:solidFill>
                <a:latin typeface="Arial" pitchFamily="34" charset="0"/>
              </a:endParaRPr>
            </a:p>
          </p:txBody>
        </p:sp>
      </p:grpSp>
      <p:sp>
        <p:nvSpPr>
          <p:cNvPr id="23" name="Rectangle 22"/>
          <p:cNvSpPr/>
          <p:nvPr/>
        </p:nvSpPr>
        <p:spPr>
          <a:xfrm>
            <a:off x="235676" y="6097795"/>
            <a:ext cx="556564"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24</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24" name="Freeform 23"/>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3009407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259632" y="88854"/>
            <a:ext cx="6696744" cy="864096"/>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4" name="Rectangle 2"/>
          <p:cNvSpPr>
            <a:spLocks noGrp="1" noChangeArrowheads="1"/>
          </p:cNvSpPr>
          <p:nvPr>
            <p:ph type="title"/>
          </p:nvPr>
        </p:nvSpPr>
        <p:spPr bwMode="auto">
          <a:xfrm>
            <a:off x="2118556" y="188640"/>
            <a:ext cx="5338936" cy="582612"/>
          </a:xfrm>
          <a:no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ctr" eaLnBrk="1" hangingPunct="1">
              <a:lnSpc>
                <a:spcPct val="150000"/>
              </a:lnSpc>
            </a:pP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الگوی مرحله ای(گام به گام)</a:t>
            </a:r>
          </a:p>
        </p:txBody>
      </p:sp>
      <p:sp>
        <p:nvSpPr>
          <p:cNvPr id="3" name="Rectangle 3"/>
          <p:cNvSpPr>
            <a:spLocks noGrp="1" noChangeArrowheads="1"/>
          </p:cNvSpPr>
          <p:nvPr>
            <p:ph idx="1"/>
          </p:nvPr>
        </p:nvSpPr>
        <p:spPr bwMode="auto">
          <a:xfrm>
            <a:off x="286035" y="1035817"/>
            <a:ext cx="8643937" cy="5524902"/>
          </a:xfrm>
          <a:ln>
            <a:miter lim="800000"/>
            <a:headEnd/>
            <a:tailEnd/>
          </a:ln>
        </p:spPr>
        <p:txBody>
          <a:bodyPr vert="horz" wrap="square" lIns="91440" tIns="45720" rIns="91440" bIns="45720" numCol="1" anchor="t" anchorCtr="0" compatLnSpc="1">
            <a:prstTxWarp prst="textNoShape">
              <a:avLst/>
            </a:prstTxWarp>
            <a:noAutofit/>
          </a:bodyPr>
          <a:lstStyle/>
          <a:p>
            <a:pPr marL="609600" indent="-609600" algn="r" eaLnBrk="1" hangingPunct="1">
              <a:lnSpc>
                <a:spcPct val="150000"/>
              </a:lnSpc>
              <a:buFontTx/>
              <a:buNone/>
              <a:defRPr/>
            </a:pPr>
            <a:r>
              <a:rPr lang="fa-IR" sz="2200" u="sng" dirty="0" smtClean="0">
                <a:solidFill>
                  <a:srgbClr val="2609FF"/>
                </a:solidFill>
              </a:rPr>
              <a:t>هنری مینتزبرگ </a:t>
            </a:r>
            <a:r>
              <a:rPr lang="fa-IR" sz="2200" dirty="0" smtClean="0"/>
              <a:t>و همکارانش دردانشگاه مک گیل در مونترال، تصمیم گیری سازمانی را مورد بررسی قراردادند .</a:t>
            </a:r>
          </a:p>
          <a:p>
            <a:pPr marL="609600" indent="-609600" algn="r" eaLnBrk="1" hangingPunct="1">
              <a:lnSpc>
                <a:spcPct val="150000"/>
              </a:lnSpc>
              <a:buFontTx/>
              <a:buNone/>
              <a:defRPr/>
            </a:pPr>
            <a:r>
              <a:rPr lang="fa-IR" sz="2200" dirty="0" smtClean="0"/>
              <a:t>نتیجه ای که از تحقیق مزبور بدست می آید این است که  25 روش تصمیم گیری  در سازمان ها وجود دارد تصمیمات مهمی که درسازمانهای بزرگ گرفته می شوند ، به صورت یک سلسله تصمیمات کوچکی هستند که در مجموع به صورت یک تصمیم عمده یا بزرگ در می آیند. </a:t>
            </a:r>
          </a:p>
          <a:p>
            <a:pPr marL="609600" indent="-609600" algn="r" eaLnBrk="1" hangingPunct="1">
              <a:lnSpc>
                <a:spcPct val="150000"/>
              </a:lnSpc>
              <a:buFontTx/>
              <a:buNone/>
              <a:defRPr/>
            </a:pPr>
            <a:r>
              <a:rPr lang="fa-IR" sz="2200" dirty="0" smtClean="0"/>
              <a:t>سازمانها از مراحل مختلف و متعدد تصمیم گیری می گذرند و موانع موجود در مسیر را یکی یکی از بین می برند. مینتزبرگ این موانع را ، </a:t>
            </a:r>
            <a:r>
              <a:rPr lang="fa-IR" sz="2200" dirty="0" smtClean="0">
                <a:solidFill>
                  <a:srgbClr val="C00000"/>
                </a:solidFill>
              </a:rPr>
              <a:t>”موانع تصمیم“ </a:t>
            </a:r>
            <a:r>
              <a:rPr lang="fa-IR" sz="2200" dirty="0" smtClean="0"/>
              <a:t>نامید. یک چنین موانعی باعث می شود که </a:t>
            </a:r>
            <a:r>
              <a:rPr lang="fa-IR" sz="2200" dirty="0" smtClean="0">
                <a:solidFill>
                  <a:srgbClr val="C00000"/>
                </a:solidFill>
              </a:rPr>
              <a:t>سازمان</a:t>
            </a:r>
            <a:r>
              <a:rPr lang="fa-IR" sz="2200" dirty="0" smtClean="0"/>
              <a:t> یک بار دیگر </a:t>
            </a:r>
            <a:r>
              <a:rPr lang="fa-IR" sz="2200" dirty="0" smtClean="0">
                <a:solidFill>
                  <a:srgbClr val="C00000"/>
                </a:solidFill>
              </a:rPr>
              <a:t>به عقب برگردد و کار را از نو شروع کند</a:t>
            </a:r>
            <a:r>
              <a:rPr lang="fa-IR" sz="2200" dirty="0" smtClean="0"/>
              <a:t>.</a:t>
            </a:r>
          </a:p>
          <a:p>
            <a:pPr marL="609600" indent="-609600" algn="r" eaLnBrk="1" hangingPunct="1">
              <a:lnSpc>
                <a:spcPct val="150000"/>
              </a:lnSpc>
              <a:buFontTx/>
              <a:buNone/>
              <a:defRPr/>
            </a:pPr>
            <a:r>
              <a:rPr lang="fa-IR" sz="2200" dirty="0" smtClean="0"/>
              <a:t>امکان دارد راه حل نهایی با آنچه در آغاز کار بوده متفاوت باشد.</a:t>
            </a:r>
          </a:p>
          <a:p>
            <a:pPr marL="609600" indent="-609600" algn="r" eaLnBrk="1" hangingPunct="1">
              <a:lnSpc>
                <a:spcPct val="150000"/>
              </a:lnSpc>
              <a:buFontTx/>
              <a:buNone/>
              <a:defRPr/>
            </a:pPr>
            <a:endParaRPr lang="fa-IR" sz="2200" b="1" dirty="0" smtClean="0">
              <a:solidFill>
                <a:schemeClr val="accent2">
                  <a:lumMod val="60000"/>
                  <a:lumOff val="40000"/>
                </a:schemeClr>
              </a:solidFill>
            </a:endParaRPr>
          </a:p>
          <a:p>
            <a:pPr marL="609600" indent="-609600" algn="r" eaLnBrk="1" hangingPunct="1">
              <a:lnSpc>
                <a:spcPct val="150000"/>
              </a:lnSpc>
              <a:buFontTx/>
              <a:buNone/>
              <a:defRPr/>
            </a:pPr>
            <a:endParaRPr lang="fa-IR" sz="2200" dirty="0" smtClean="0"/>
          </a:p>
          <a:p>
            <a:pPr marL="609600" indent="-609600" algn="r" eaLnBrk="1" hangingPunct="1">
              <a:lnSpc>
                <a:spcPct val="150000"/>
              </a:lnSpc>
              <a:buFontTx/>
              <a:buNone/>
              <a:defRPr/>
            </a:pPr>
            <a:r>
              <a:rPr lang="fa-IR" sz="2200" dirty="0" smtClean="0"/>
              <a:t>   </a:t>
            </a:r>
          </a:p>
        </p:txBody>
      </p:sp>
      <p:sp>
        <p:nvSpPr>
          <p:cNvPr id="10" name="Rectangle 9"/>
          <p:cNvSpPr/>
          <p:nvPr/>
        </p:nvSpPr>
        <p:spPr>
          <a:xfrm>
            <a:off x="240486" y="6097795"/>
            <a:ext cx="546945"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25</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14" name="Freeform 13"/>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398523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212329" y="260648"/>
            <a:ext cx="7181530" cy="936104"/>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1088716" y="332656"/>
            <a:ext cx="7428755" cy="566936"/>
          </a:xfrm>
          <a:noFill/>
          <a:ln>
            <a:noFill/>
          </a:ln>
        </p:spPr>
        <p:style>
          <a:lnRef idx="1">
            <a:schemeClr val="accent3"/>
          </a:lnRef>
          <a:fillRef idx="2">
            <a:schemeClr val="accent3"/>
          </a:fillRef>
          <a:effectRef idx="1">
            <a:schemeClr val="accent3"/>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برخی تفاوتهای الگوی کارنگی و الگوی مرحله ای(گام به گام)</a:t>
            </a:r>
            <a:endParaRPr lang="fa-I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3" name="Content Placeholder 2"/>
          <p:cNvSpPr>
            <a:spLocks noGrp="1"/>
          </p:cNvSpPr>
          <p:nvPr>
            <p:ph idx="1"/>
          </p:nvPr>
        </p:nvSpPr>
        <p:spPr>
          <a:xfrm>
            <a:off x="455613" y="1600200"/>
            <a:ext cx="8226425" cy="2476871"/>
          </a:xfrm>
        </p:spPr>
        <p:txBody>
          <a:bodyPr>
            <a:normAutofit/>
          </a:bodyPr>
          <a:lstStyle/>
          <a:p>
            <a:pPr marL="0" indent="0" algn="r">
              <a:buNone/>
            </a:pPr>
            <a:r>
              <a:rPr lang="fa-IR" sz="2800" dirty="0" smtClean="0"/>
              <a:t>بر عوامل سیاسی و اجتماعی(مورد بحث الگوی کارنگی)تاکید زیادی نمی شود ولی بر رعایت ترتیب اقدامات یا مراحلی که باید از ابتدا،بعد از شناسایی مساله تا راه حل نهایی پیمود،تاکید زیادی دارند.</a:t>
            </a:r>
            <a:endParaRPr lang="fa-IR" sz="2800" dirty="0"/>
          </a:p>
        </p:txBody>
      </p:sp>
      <p:sp>
        <p:nvSpPr>
          <p:cNvPr id="4" name="Title 1"/>
          <p:cNvSpPr txBox="1">
            <a:spLocks/>
          </p:cNvSpPr>
          <p:nvPr/>
        </p:nvSpPr>
        <p:spPr bwMode="auto">
          <a:xfrm>
            <a:off x="1088717" y="4193048"/>
            <a:ext cx="7428755" cy="710952"/>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a:lstStyle>
          <a:p>
            <a:pPr algn="ctr"/>
            <a:endParaRPr lang="fa-IR" sz="2400" dirty="0">
              <a:cs typeface="B Titr" pitchFamily="2" charset="-78"/>
            </a:endParaRPr>
          </a:p>
        </p:txBody>
      </p:sp>
      <p:sp>
        <p:nvSpPr>
          <p:cNvPr id="5" name="TextBox 4"/>
          <p:cNvSpPr txBox="1"/>
          <p:nvPr/>
        </p:nvSpPr>
        <p:spPr>
          <a:xfrm>
            <a:off x="1092833" y="4949397"/>
            <a:ext cx="7200800" cy="384721"/>
          </a:xfrm>
          <a:prstGeom prst="rect">
            <a:avLst/>
          </a:prstGeom>
          <a:noFill/>
        </p:spPr>
        <p:txBody>
          <a:bodyPr wrap="square" rtlCol="1">
            <a:spAutoFit/>
          </a:bodyPr>
          <a:lstStyle/>
          <a:p>
            <a:pPr algn="ctr"/>
            <a:r>
              <a:rPr lang="fa-IR" sz="1900" b="1" cap="all" dirty="0" smtClean="0">
                <a:ln w="9000" cmpd="sng">
                  <a:solidFill>
                    <a:schemeClr val="accent4">
                      <a:shade val="50000"/>
                      <a:satMod val="120000"/>
                    </a:schemeClr>
                  </a:solidFill>
                  <a:prstDash val="solid"/>
                </a:ln>
                <a:effectLst/>
                <a:cs typeface="B Nazanin" pitchFamily="2" charset="-78"/>
              </a:rPr>
              <a:t>....</a:t>
            </a:r>
            <a:endParaRPr lang="en-US" sz="1900" b="1" cap="all" dirty="0">
              <a:ln w="9000" cmpd="sng">
                <a:solidFill>
                  <a:schemeClr val="accent4">
                    <a:shade val="50000"/>
                    <a:satMod val="120000"/>
                  </a:schemeClr>
                </a:solidFill>
                <a:prstDash val="solid"/>
              </a:ln>
              <a:effectLst/>
              <a:cs typeface="B Nazanin" pitchFamily="2" charset="-78"/>
            </a:endParaRPr>
          </a:p>
        </p:txBody>
      </p:sp>
      <p:sp>
        <p:nvSpPr>
          <p:cNvPr id="10" name="Rectangle 9"/>
          <p:cNvSpPr/>
          <p:nvPr/>
        </p:nvSpPr>
        <p:spPr>
          <a:xfrm>
            <a:off x="240486" y="6097795"/>
            <a:ext cx="546945"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26</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11" name="Freeform 10"/>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651154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bwMode="auto">
          <a:xfrm>
            <a:off x="5873043" y="1556792"/>
            <a:ext cx="2592288" cy="648072"/>
          </a:xfrm>
          <a:prstGeom prst="flowChartAlternateProcess">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a-IR" sz="2000" dirty="0" smtClean="0">
                <a:solidFill>
                  <a:schemeClr val="tx1"/>
                </a:solidFill>
                <a:cs typeface="B Titr" pitchFamily="2" charset="-78"/>
              </a:rPr>
              <a:t>1-مرحله شناسایی مساله</a:t>
            </a:r>
            <a:endParaRPr kumimoji="0" lang="fa-IR" sz="2000" b="0" i="0" u="none" strike="noStrike" cap="none" normalizeH="0" baseline="0" dirty="0" smtClean="0">
              <a:ln>
                <a:noFill/>
              </a:ln>
              <a:solidFill>
                <a:schemeClr val="tx1"/>
              </a:solidFill>
              <a:effectLst/>
              <a:cs typeface="B Titr" pitchFamily="2" charset="-78"/>
            </a:endParaRPr>
          </a:p>
        </p:txBody>
      </p:sp>
      <p:sp>
        <p:nvSpPr>
          <p:cNvPr id="6" name="Flowchart: Alternate Process 5"/>
          <p:cNvSpPr/>
          <p:nvPr/>
        </p:nvSpPr>
        <p:spPr bwMode="auto">
          <a:xfrm>
            <a:off x="4542334" y="2492896"/>
            <a:ext cx="2592288" cy="648072"/>
          </a:xfrm>
          <a:prstGeom prst="flowChartAlternateProcess">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cs typeface="B Titr" pitchFamily="2" charset="-78"/>
              </a:rPr>
              <a:t>2- مرحله ارائه راه حل</a:t>
            </a:r>
          </a:p>
        </p:txBody>
      </p:sp>
      <p:sp>
        <p:nvSpPr>
          <p:cNvPr id="7" name="Flowchart: Alternate Process 6"/>
          <p:cNvSpPr/>
          <p:nvPr/>
        </p:nvSpPr>
        <p:spPr bwMode="auto">
          <a:xfrm>
            <a:off x="2915816" y="3573016"/>
            <a:ext cx="2592288" cy="648072"/>
          </a:xfrm>
          <a:prstGeom prst="flowChartAlternateProcess">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cs typeface="B Titr" pitchFamily="2" charset="-78"/>
              </a:rPr>
              <a:t>3- مرحله گزینش</a:t>
            </a:r>
          </a:p>
        </p:txBody>
      </p:sp>
      <p:sp>
        <p:nvSpPr>
          <p:cNvPr id="9" name="Rounded Rectangle 8"/>
          <p:cNvSpPr/>
          <p:nvPr/>
        </p:nvSpPr>
        <p:spPr bwMode="auto">
          <a:xfrm>
            <a:off x="899592" y="298707"/>
            <a:ext cx="7200800" cy="754029"/>
          </a:xfrm>
          <a:prstGeom prst="roundRect">
            <a:avLst>
              <a:gd name="adj" fmla="val 0"/>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مراحل الگوی گام به گام(مرحله ای)</a:t>
            </a:r>
            <a:endPar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fa-IR" sz="32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34875" y="6097795"/>
            <a:ext cx="558166"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27</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12" name="Freeform 11"/>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0046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58773125"/>
              </p:ext>
            </p:extLst>
          </p:nvPr>
        </p:nvGraphicFramePr>
        <p:xfrm>
          <a:off x="976710" y="1899983"/>
          <a:ext cx="7051674" cy="3343617"/>
        </p:xfrm>
        <a:graphic>
          <a:graphicData uri="http://schemas.openxmlformats.org/drawingml/2006/table">
            <a:tbl>
              <a:tblPr rtl="1" firstRow="1" bandRow="1">
                <a:tableStyleId>{5C22544A-7EE6-4342-B048-85BDC9FD1C3A}</a:tableStyleId>
              </a:tblPr>
              <a:tblGrid>
                <a:gridCol w="635036"/>
                <a:gridCol w="2526296"/>
                <a:gridCol w="736460"/>
                <a:gridCol w="3153882"/>
              </a:tblGrid>
              <a:tr h="520905">
                <a:tc>
                  <a:txBody>
                    <a:bodyPr/>
                    <a:lstStyle/>
                    <a:p>
                      <a:pPr algn="ctr" rtl="1"/>
                      <a:r>
                        <a:rPr lang="fa-IR" dirty="0" smtClean="0">
                          <a:solidFill>
                            <a:srgbClr val="FFFF00"/>
                          </a:solidFill>
                          <a:cs typeface="B Nazanin" pitchFamily="2" charset="-78"/>
                        </a:rPr>
                        <a:t>ردیف</a:t>
                      </a:r>
                      <a:endParaRPr lang="fa-IR" dirty="0">
                        <a:solidFill>
                          <a:srgbClr val="FFFF00"/>
                        </a:solidFill>
                        <a:cs typeface="B Nazanin" pitchFamily="2" charset="-7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rtl="1"/>
                      <a:r>
                        <a:rPr lang="fa-IR" dirty="0" smtClean="0">
                          <a:solidFill>
                            <a:srgbClr val="FFFF00"/>
                          </a:solidFill>
                          <a:cs typeface="B Nazanin" pitchFamily="2" charset="-78"/>
                        </a:rPr>
                        <a:t>عنوان</a:t>
                      </a:r>
                      <a:endParaRPr lang="fa-IR" dirty="0">
                        <a:solidFill>
                          <a:srgbClr val="FFFF00"/>
                        </a:solidFill>
                        <a:cs typeface="B Nazanin" pitchFamily="2" charset="-7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rtl="1"/>
                      <a:r>
                        <a:rPr lang="fa-IR" dirty="0" smtClean="0">
                          <a:solidFill>
                            <a:srgbClr val="FFFF00"/>
                          </a:solidFill>
                          <a:cs typeface="B Nazanin" pitchFamily="2" charset="-78"/>
                        </a:rPr>
                        <a:t>ردیف</a:t>
                      </a:r>
                      <a:endParaRPr lang="fa-IR" dirty="0">
                        <a:solidFill>
                          <a:srgbClr val="FFFF00"/>
                        </a:solidFill>
                        <a:cs typeface="B Nazanin" pitchFamily="2" charset="-7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a:txBody>
                    <a:bodyPr/>
                    <a:lstStyle/>
                    <a:p>
                      <a:pPr algn="ctr" rtl="1"/>
                      <a:r>
                        <a:rPr lang="fa-IR" dirty="0" smtClean="0">
                          <a:solidFill>
                            <a:srgbClr val="FFFF00"/>
                          </a:solidFill>
                          <a:cs typeface="B Nazanin" pitchFamily="2" charset="-78"/>
                        </a:rPr>
                        <a:t>عنوان</a:t>
                      </a:r>
                      <a:endParaRPr lang="fa-IR" dirty="0">
                        <a:solidFill>
                          <a:srgbClr val="FFFF00"/>
                        </a:solidFill>
                        <a:cs typeface="B Nazanin" pitchFamily="2" charset="-7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r>
              <a:tr h="376889">
                <a:tc>
                  <a:txBody>
                    <a:bodyPr/>
                    <a:lstStyle/>
                    <a:p>
                      <a:pPr algn="ctr" rtl="1"/>
                      <a:r>
                        <a:rPr lang="fa-IR" dirty="0" smtClean="0">
                          <a:cs typeface="B Nazanin" pitchFamily="2" charset="-78"/>
                        </a:rPr>
                        <a:t>1</a:t>
                      </a:r>
                      <a:endParaRPr lang="fa-IR" dirty="0">
                        <a:cs typeface="B Nazanin" pitchFamily="2" charset="-78"/>
                      </a:endParaRPr>
                    </a:p>
                  </a:txBody>
                  <a:tcPr>
                    <a:lnT w="38100" cmpd="sng">
                      <a:noFill/>
                    </a:lnT>
                    <a:solidFill>
                      <a:srgbClr val="0070C0"/>
                    </a:solidFill>
                  </a:tcPr>
                </a:tc>
                <a:tc>
                  <a:txBody>
                    <a:bodyPr/>
                    <a:lstStyle/>
                    <a:p>
                      <a:pPr algn="ctr" rtl="1"/>
                      <a:r>
                        <a:rPr lang="fa-IR" b="1" dirty="0" smtClean="0">
                          <a:solidFill>
                            <a:schemeClr val="accent6"/>
                          </a:solidFill>
                          <a:cs typeface="B Nazanin" pitchFamily="2" charset="-78"/>
                          <a:hlinkClick r:id="rId3" action="ppaction://hlinksldjump"/>
                        </a:rPr>
                        <a:t>مقدمه</a:t>
                      </a:r>
                      <a:endParaRPr lang="fa-IR" b="1" dirty="0">
                        <a:solidFill>
                          <a:schemeClr val="accent6"/>
                        </a:solidFill>
                        <a:cs typeface="B Nazanin" pitchFamily="2" charset="-78"/>
                      </a:endParaRPr>
                    </a:p>
                  </a:txBody>
                  <a:tcPr>
                    <a:lnT w="38100" cmpd="sng">
                      <a:noFill/>
                    </a:lnT>
                  </a:tcPr>
                </a:tc>
                <a:tc>
                  <a:txBody>
                    <a:bodyPr/>
                    <a:lstStyle/>
                    <a:p>
                      <a:pPr algn="ctr" rtl="1"/>
                      <a:r>
                        <a:rPr lang="fa-IR" dirty="0" smtClean="0">
                          <a:cs typeface="B Nazanin" pitchFamily="2" charset="-78"/>
                        </a:rPr>
                        <a:t>8</a:t>
                      </a:r>
                      <a:endParaRPr lang="fa-IR" dirty="0">
                        <a:cs typeface="B Nazanin" pitchFamily="2" charset="-78"/>
                      </a:endParaRPr>
                    </a:p>
                  </a:txBody>
                  <a:tcPr>
                    <a:lnT w="38100" cmpd="sng">
                      <a:noFill/>
                    </a:lnT>
                    <a:solidFill>
                      <a:srgbClr val="0070C0"/>
                    </a:solidFill>
                  </a:tcPr>
                </a:tc>
                <a:tc>
                  <a:txBody>
                    <a:bodyPr/>
                    <a:lstStyle/>
                    <a:p>
                      <a:pPr algn="ctr" rtl="1"/>
                      <a:r>
                        <a:rPr lang="fa-IR" b="1" dirty="0" smtClean="0">
                          <a:cs typeface="B Nazanin" pitchFamily="2" charset="-78"/>
                          <a:hlinkClick r:id="rId4" action="ppaction://hlinksldjump"/>
                        </a:rPr>
                        <a:t>ادغام فرآیندمرحله ای و الگوی کارنگی</a:t>
                      </a:r>
                      <a:endParaRPr lang="fa-IR" b="1" dirty="0">
                        <a:cs typeface="B Nazanin" pitchFamily="2" charset="-78"/>
                      </a:endParaRPr>
                    </a:p>
                  </a:txBody>
                  <a:tcPr>
                    <a:lnT w="38100" cmpd="sng">
                      <a:noFill/>
                    </a:lnT>
                  </a:tcPr>
                </a:tc>
              </a:tr>
              <a:tr h="376889">
                <a:tc>
                  <a:txBody>
                    <a:bodyPr/>
                    <a:lstStyle/>
                    <a:p>
                      <a:pPr algn="ctr" rtl="1"/>
                      <a:r>
                        <a:rPr lang="fa-IR" dirty="0" smtClean="0">
                          <a:cs typeface="B Nazanin" pitchFamily="2" charset="-78"/>
                        </a:rPr>
                        <a:t>2</a:t>
                      </a:r>
                      <a:endParaRPr lang="fa-IR" dirty="0">
                        <a:cs typeface="B Nazanin" pitchFamily="2" charset="-78"/>
                      </a:endParaRPr>
                    </a:p>
                  </a:txBody>
                  <a:tcPr>
                    <a:solidFill>
                      <a:srgbClr val="0070C0"/>
                    </a:solidFill>
                  </a:tcPr>
                </a:tc>
                <a:tc>
                  <a:txBody>
                    <a:bodyPr/>
                    <a:lstStyle/>
                    <a:p>
                      <a:pPr algn="ctr" rtl="1"/>
                      <a:r>
                        <a:rPr lang="fa-IR" b="1" dirty="0" smtClean="0">
                          <a:solidFill>
                            <a:schemeClr val="accent6"/>
                          </a:solidFill>
                          <a:cs typeface="B Nazanin" pitchFamily="2" charset="-78"/>
                          <a:hlinkClick r:id="rId5" action="ppaction://hlinksldjump"/>
                        </a:rPr>
                        <a:t>تعریف تصمیم گیری</a:t>
                      </a:r>
                      <a:endParaRPr lang="fa-IR" b="1" dirty="0">
                        <a:solidFill>
                          <a:schemeClr val="accent6"/>
                        </a:solidFill>
                        <a:cs typeface="B Nazanin" pitchFamily="2" charset="-78"/>
                      </a:endParaRPr>
                    </a:p>
                  </a:txBody>
                  <a:tcPr/>
                </a:tc>
                <a:tc>
                  <a:txBody>
                    <a:bodyPr/>
                    <a:lstStyle/>
                    <a:p>
                      <a:pPr algn="ctr" rtl="1"/>
                      <a:r>
                        <a:rPr lang="fa-IR" dirty="0" smtClean="0">
                          <a:cs typeface="B Nazanin" pitchFamily="2" charset="-78"/>
                        </a:rPr>
                        <a:t>9</a:t>
                      </a:r>
                      <a:endParaRPr lang="fa-IR" dirty="0">
                        <a:cs typeface="B Nazanin" pitchFamily="2" charset="-78"/>
                      </a:endParaRPr>
                    </a:p>
                  </a:txBody>
                  <a:tcPr>
                    <a:solidFill>
                      <a:srgbClr val="0070C0"/>
                    </a:solidFill>
                  </a:tcPr>
                </a:tc>
                <a:tc>
                  <a:txBody>
                    <a:bodyPr/>
                    <a:lstStyle/>
                    <a:p>
                      <a:pPr algn="ctr" rtl="1"/>
                      <a:r>
                        <a:rPr lang="fa-IR" b="1" dirty="0" smtClean="0">
                          <a:cs typeface="B Nazanin" pitchFamily="2" charset="-78"/>
                          <a:hlinkClick r:id="rId6" action="ppaction://hlinksldjump"/>
                        </a:rPr>
                        <a:t>الگوی سطل آشغال</a:t>
                      </a:r>
                      <a:endParaRPr lang="fa-IR" b="1" dirty="0">
                        <a:cs typeface="B Nazanin" pitchFamily="2" charset="-78"/>
                      </a:endParaRPr>
                    </a:p>
                  </a:txBody>
                  <a:tcPr/>
                </a:tc>
              </a:tr>
              <a:tr h="376889">
                <a:tc>
                  <a:txBody>
                    <a:bodyPr/>
                    <a:lstStyle/>
                    <a:p>
                      <a:pPr algn="ctr" rtl="1"/>
                      <a:r>
                        <a:rPr lang="fa-IR" dirty="0" smtClean="0">
                          <a:cs typeface="B Nazanin" pitchFamily="2" charset="-78"/>
                        </a:rPr>
                        <a:t>3</a:t>
                      </a:r>
                      <a:endParaRPr lang="fa-IR" dirty="0">
                        <a:cs typeface="B Nazanin" pitchFamily="2" charset="-78"/>
                      </a:endParaRPr>
                    </a:p>
                  </a:txBody>
                  <a:tcPr>
                    <a:solidFill>
                      <a:srgbClr val="0070C0"/>
                    </a:solidFill>
                  </a:tcPr>
                </a:tc>
                <a:tc>
                  <a:txBody>
                    <a:bodyPr/>
                    <a:lstStyle/>
                    <a:p>
                      <a:pPr algn="ctr" rtl="1"/>
                      <a:r>
                        <a:rPr lang="fa-IR" b="1" dirty="0" smtClean="0">
                          <a:solidFill>
                            <a:schemeClr val="accent6"/>
                          </a:solidFill>
                          <a:cs typeface="B Nazanin" pitchFamily="2" charset="-78"/>
                          <a:hlinkClick r:id="rId7" action="ppaction://hlinksldjump"/>
                        </a:rPr>
                        <a:t>انواع تصمیم گیری</a:t>
                      </a:r>
                      <a:endParaRPr lang="fa-IR" b="1" dirty="0">
                        <a:solidFill>
                          <a:schemeClr val="accent6"/>
                        </a:solidFill>
                        <a:cs typeface="B Nazanin" pitchFamily="2" charset="-78"/>
                      </a:endParaRPr>
                    </a:p>
                  </a:txBody>
                  <a:tcPr/>
                </a:tc>
                <a:tc>
                  <a:txBody>
                    <a:bodyPr/>
                    <a:lstStyle/>
                    <a:p>
                      <a:pPr algn="ctr" rtl="1"/>
                      <a:r>
                        <a:rPr lang="fa-IR" dirty="0" smtClean="0">
                          <a:cs typeface="B Nazanin" pitchFamily="2" charset="-78"/>
                        </a:rPr>
                        <a:t>10</a:t>
                      </a:r>
                      <a:endParaRPr lang="fa-IR" dirty="0">
                        <a:cs typeface="B Nazanin" pitchFamily="2" charset="-78"/>
                      </a:endParaRPr>
                    </a:p>
                  </a:txBody>
                  <a:tcPr>
                    <a:solidFill>
                      <a:srgbClr val="0070C0"/>
                    </a:solidFill>
                  </a:tcPr>
                </a:tc>
                <a:tc>
                  <a:txBody>
                    <a:bodyPr/>
                    <a:lstStyle/>
                    <a:p>
                      <a:pPr algn="ctr" rtl="1"/>
                      <a:r>
                        <a:rPr lang="fa-IR" b="1" dirty="0" smtClean="0">
                          <a:cs typeface="B Nazanin" pitchFamily="2" charset="-78"/>
                          <a:hlinkClick r:id="rId8" action="ppaction://hlinksldjump"/>
                        </a:rPr>
                        <a:t>چارچوب تصمیم</a:t>
                      </a:r>
                      <a:r>
                        <a:rPr lang="fa-IR" b="1" baseline="0" dirty="0" smtClean="0">
                          <a:cs typeface="B Nazanin" pitchFamily="2" charset="-78"/>
                          <a:hlinkClick r:id="rId8" action="ppaction://hlinksldjump"/>
                        </a:rPr>
                        <a:t> گیری اقتضایی</a:t>
                      </a:r>
                      <a:endParaRPr lang="fa-IR" b="1" dirty="0">
                        <a:cs typeface="B Nazanin" pitchFamily="2" charset="-78"/>
                      </a:endParaRPr>
                    </a:p>
                  </a:txBody>
                  <a:tcPr/>
                </a:tc>
              </a:tr>
              <a:tr h="451060">
                <a:tc>
                  <a:txBody>
                    <a:bodyPr/>
                    <a:lstStyle/>
                    <a:p>
                      <a:pPr algn="ctr" rtl="1"/>
                      <a:r>
                        <a:rPr lang="fa-IR" dirty="0" smtClean="0">
                          <a:cs typeface="B Nazanin" pitchFamily="2" charset="-78"/>
                        </a:rPr>
                        <a:t>4</a:t>
                      </a:r>
                      <a:endParaRPr lang="fa-IR" dirty="0">
                        <a:cs typeface="B Nazanin" pitchFamily="2" charset="-78"/>
                      </a:endParaRPr>
                    </a:p>
                  </a:txBody>
                  <a:tcPr>
                    <a:solidFill>
                      <a:srgbClr val="0070C0"/>
                    </a:solidFill>
                  </a:tcPr>
                </a:tc>
                <a:tc>
                  <a:txBody>
                    <a:bodyPr/>
                    <a:lstStyle/>
                    <a:p>
                      <a:pPr algn="ctr" rtl="1"/>
                      <a:r>
                        <a:rPr lang="fa-IR" b="1" dirty="0" smtClean="0">
                          <a:solidFill>
                            <a:srgbClr val="0070C0"/>
                          </a:solidFill>
                          <a:cs typeface="B Nazanin" pitchFamily="2" charset="-78"/>
                          <a:hlinkClick r:id="rId9" action="ppaction://hlinksldjump"/>
                        </a:rPr>
                        <a:t>بررسی  الگوهای تصمیم گیری</a:t>
                      </a:r>
                      <a:endParaRPr lang="fa-IR" b="1" dirty="0">
                        <a:solidFill>
                          <a:srgbClr val="0070C0"/>
                        </a:solidFill>
                        <a:cs typeface="B Nazanin" pitchFamily="2" charset="-78"/>
                      </a:endParaRPr>
                    </a:p>
                  </a:txBody>
                  <a:tcPr/>
                </a:tc>
                <a:tc>
                  <a:txBody>
                    <a:bodyPr/>
                    <a:lstStyle/>
                    <a:p>
                      <a:pPr algn="ctr" rtl="1"/>
                      <a:r>
                        <a:rPr lang="fa-IR" dirty="0" smtClean="0">
                          <a:cs typeface="B Nazanin" pitchFamily="2" charset="-78"/>
                        </a:rPr>
                        <a:t>11</a:t>
                      </a:r>
                      <a:endParaRPr lang="fa-IR" dirty="0">
                        <a:cs typeface="B Nazanin" pitchFamily="2" charset="-78"/>
                      </a:endParaRPr>
                    </a:p>
                  </a:txBody>
                  <a:tcPr>
                    <a:solidFill>
                      <a:srgbClr val="0070C0"/>
                    </a:solidFill>
                  </a:tcPr>
                </a:tc>
                <a:tc>
                  <a:txBody>
                    <a:bodyPr/>
                    <a:lstStyle/>
                    <a:p>
                      <a:pPr algn="ctr" rtl="1"/>
                      <a:r>
                        <a:rPr lang="fa-IR" b="1" dirty="0" smtClean="0">
                          <a:cs typeface="B Nazanin" pitchFamily="2" charset="-78"/>
                          <a:hlinkClick r:id="rId10" action="ppaction://hlinksldjump"/>
                        </a:rPr>
                        <a:t>تصمیمات ویژه</a:t>
                      </a:r>
                      <a:endParaRPr lang="fa-IR" b="1" dirty="0">
                        <a:cs typeface="B Nazanin" pitchFamily="2" charset="-78"/>
                      </a:endParaRPr>
                    </a:p>
                  </a:txBody>
                  <a:tcPr/>
                </a:tc>
              </a:tr>
              <a:tr h="432048">
                <a:tc>
                  <a:txBody>
                    <a:bodyPr/>
                    <a:lstStyle/>
                    <a:p>
                      <a:pPr algn="ctr" rtl="1"/>
                      <a:r>
                        <a:rPr lang="fa-IR" dirty="0" smtClean="0">
                          <a:cs typeface="B Nazanin" pitchFamily="2" charset="-78"/>
                        </a:rPr>
                        <a:t>5</a:t>
                      </a:r>
                      <a:endParaRPr lang="fa-IR" dirty="0">
                        <a:cs typeface="B Nazanin" pitchFamily="2" charset="-78"/>
                      </a:endParaRPr>
                    </a:p>
                  </a:txBody>
                  <a:tcPr>
                    <a:solidFill>
                      <a:srgbClr val="0070C0"/>
                    </a:solidFill>
                  </a:tcPr>
                </a:tc>
                <a:tc>
                  <a:txBody>
                    <a:bodyPr/>
                    <a:lstStyle/>
                    <a:p>
                      <a:pPr algn="ctr" rtl="1"/>
                      <a:r>
                        <a:rPr lang="fa-IR" b="1" dirty="0" smtClean="0">
                          <a:solidFill>
                            <a:schemeClr val="accent6"/>
                          </a:solidFill>
                          <a:cs typeface="B Nazanin" pitchFamily="2" charset="-78"/>
                          <a:hlinkClick r:id="rId11" action="ppaction://hlinksldjump"/>
                        </a:rPr>
                        <a:t>الگوی علم مدیریت</a:t>
                      </a:r>
                      <a:endParaRPr lang="fa-IR" b="1" dirty="0">
                        <a:solidFill>
                          <a:schemeClr val="accent6"/>
                        </a:solidFill>
                        <a:cs typeface="B Nazanin" pitchFamily="2" charset="-78"/>
                      </a:endParaRPr>
                    </a:p>
                  </a:txBody>
                  <a:tcPr/>
                </a:tc>
                <a:tc>
                  <a:txBody>
                    <a:bodyPr/>
                    <a:lstStyle/>
                    <a:p>
                      <a:pPr algn="ctr" rtl="1"/>
                      <a:r>
                        <a:rPr lang="fa-IR" dirty="0" smtClean="0">
                          <a:cs typeface="B Nazanin" pitchFamily="2" charset="-78"/>
                        </a:rPr>
                        <a:t>12</a:t>
                      </a:r>
                      <a:endParaRPr lang="fa-IR" dirty="0">
                        <a:cs typeface="B Nazanin" pitchFamily="2" charset="-78"/>
                      </a:endParaRPr>
                    </a:p>
                  </a:txBody>
                  <a:tcPr>
                    <a:solidFill>
                      <a:srgbClr val="0070C0"/>
                    </a:solidFill>
                  </a:tcPr>
                </a:tc>
                <a:tc>
                  <a:txBody>
                    <a:bodyPr/>
                    <a:lstStyle/>
                    <a:p>
                      <a:pPr algn="ctr" rtl="1"/>
                      <a:r>
                        <a:rPr lang="fa-IR" b="1" dirty="0" smtClean="0">
                          <a:cs typeface="B Nazanin" pitchFamily="2" charset="-78"/>
                          <a:hlinkClick r:id="rId12" action="ppaction://hlinksldjump"/>
                        </a:rPr>
                        <a:t>اشتباهات</a:t>
                      </a:r>
                      <a:r>
                        <a:rPr lang="fa-IR" b="1" baseline="0" dirty="0" smtClean="0">
                          <a:cs typeface="B Nazanin" pitchFamily="2" charset="-78"/>
                          <a:hlinkClick r:id="rId12" action="ppaction://hlinksldjump"/>
                        </a:rPr>
                        <a:t> درتصمیم گیری</a:t>
                      </a:r>
                      <a:endParaRPr lang="fa-IR" b="1" dirty="0">
                        <a:cs typeface="B Nazanin" pitchFamily="2" charset="-78"/>
                      </a:endParaRPr>
                    </a:p>
                  </a:txBody>
                  <a:tcPr/>
                </a:tc>
              </a:tr>
              <a:tr h="432048">
                <a:tc>
                  <a:txBody>
                    <a:bodyPr/>
                    <a:lstStyle/>
                    <a:p>
                      <a:pPr algn="ctr" rtl="1"/>
                      <a:r>
                        <a:rPr lang="fa-IR" dirty="0" smtClean="0">
                          <a:cs typeface="B Nazanin" pitchFamily="2" charset="-78"/>
                        </a:rPr>
                        <a:t>6</a:t>
                      </a:r>
                      <a:endParaRPr lang="fa-IR" dirty="0">
                        <a:cs typeface="B Nazanin" pitchFamily="2" charset="-78"/>
                      </a:endParaRPr>
                    </a:p>
                  </a:txBody>
                  <a:tcPr>
                    <a:solidFill>
                      <a:srgbClr val="0070C0"/>
                    </a:solidFill>
                  </a:tcPr>
                </a:tc>
                <a:tc>
                  <a:txBody>
                    <a:bodyPr/>
                    <a:lstStyle/>
                    <a:p>
                      <a:pPr algn="ctr" rtl="1"/>
                      <a:r>
                        <a:rPr lang="fa-IR" b="1" dirty="0" smtClean="0">
                          <a:solidFill>
                            <a:schemeClr val="accent6"/>
                          </a:solidFill>
                          <a:cs typeface="B Nazanin" pitchFamily="2" charset="-78"/>
                          <a:hlinkClick r:id="rId13" action="ppaction://hlinksldjump"/>
                        </a:rPr>
                        <a:t>الگوی کارنگی</a:t>
                      </a:r>
                      <a:endParaRPr lang="fa-IR" b="1" dirty="0">
                        <a:solidFill>
                          <a:schemeClr val="accent6"/>
                        </a:solidFill>
                        <a:cs typeface="B Nazanin" pitchFamily="2" charset="-78"/>
                      </a:endParaRPr>
                    </a:p>
                  </a:txBody>
                  <a:tcPr/>
                </a:tc>
                <a:tc>
                  <a:txBody>
                    <a:bodyPr/>
                    <a:lstStyle/>
                    <a:p>
                      <a:pPr algn="ctr" rtl="1"/>
                      <a:r>
                        <a:rPr lang="fa-IR" dirty="0" smtClean="0">
                          <a:cs typeface="B Nazanin" pitchFamily="2" charset="-78"/>
                        </a:rPr>
                        <a:t>13</a:t>
                      </a:r>
                      <a:endParaRPr lang="fa-IR" dirty="0">
                        <a:cs typeface="B Nazanin" pitchFamily="2" charset="-78"/>
                      </a:endParaRPr>
                    </a:p>
                  </a:txBody>
                  <a:tcPr>
                    <a:solidFill>
                      <a:srgbClr val="0070C0"/>
                    </a:solidFill>
                  </a:tcPr>
                </a:tc>
                <a:tc>
                  <a:txBody>
                    <a:bodyPr/>
                    <a:lstStyle/>
                    <a:p>
                      <a:pPr algn="ctr" rtl="1"/>
                      <a:r>
                        <a:rPr lang="fa-IR" b="1" dirty="0" smtClean="0">
                          <a:cs typeface="B Nazanin" pitchFamily="2" charset="-78"/>
                          <a:hlinkClick r:id="rId14" action="ppaction://hlinksldjump"/>
                        </a:rPr>
                        <a:t>خلاصه مطالب</a:t>
                      </a:r>
                      <a:endParaRPr lang="fa-IR" b="1" dirty="0">
                        <a:cs typeface="B Nazanin" pitchFamily="2" charset="-78"/>
                      </a:endParaRPr>
                    </a:p>
                  </a:txBody>
                  <a:tcPr/>
                </a:tc>
              </a:tr>
              <a:tr h="376889">
                <a:tc>
                  <a:txBody>
                    <a:bodyPr/>
                    <a:lstStyle/>
                    <a:p>
                      <a:pPr algn="ctr" rtl="1"/>
                      <a:r>
                        <a:rPr lang="fa-IR" dirty="0" smtClean="0">
                          <a:cs typeface="B Nazanin" pitchFamily="2" charset="-78"/>
                        </a:rPr>
                        <a:t>7</a:t>
                      </a:r>
                      <a:endParaRPr lang="fa-IR" dirty="0">
                        <a:cs typeface="B Nazanin" pitchFamily="2" charset="-78"/>
                      </a:endParaRPr>
                    </a:p>
                  </a:txBody>
                  <a:tcPr>
                    <a:solidFill>
                      <a:srgbClr val="0070C0"/>
                    </a:solidFill>
                  </a:tcPr>
                </a:tc>
                <a:tc>
                  <a:txBody>
                    <a:bodyPr/>
                    <a:lstStyle/>
                    <a:p>
                      <a:pPr algn="ctr" rtl="1"/>
                      <a:r>
                        <a:rPr lang="fa-IR" b="1" dirty="0" smtClean="0">
                          <a:solidFill>
                            <a:schemeClr val="accent6"/>
                          </a:solidFill>
                          <a:cs typeface="B Nazanin" pitchFamily="2" charset="-78"/>
                          <a:hlinkClick r:id="rId15" action="ppaction://hlinksldjump"/>
                        </a:rPr>
                        <a:t>الگوی مرحله ای</a:t>
                      </a:r>
                      <a:endParaRPr lang="fa-IR" b="1" dirty="0">
                        <a:solidFill>
                          <a:schemeClr val="accent6"/>
                        </a:solidFill>
                        <a:cs typeface="B Nazanin" pitchFamily="2" charset="-78"/>
                      </a:endParaRPr>
                    </a:p>
                  </a:txBody>
                  <a:tcPr/>
                </a:tc>
                <a:tc>
                  <a:txBody>
                    <a:bodyPr/>
                    <a:lstStyle/>
                    <a:p>
                      <a:pPr algn="ctr" rtl="1"/>
                      <a:r>
                        <a:rPr lang="fa-IR" dirty="0" smtClean="0">
                          <a:cs typeface="B Nazanin" pitchFamily="2" charset="-78"/>
                        </a:rPr>
                        <a:t>14</a:t>
                      </a:r>
                      <a:endParaRPr lang="fa-IR" dirty="0">
                        <a:cs typeface="B Nazanin" pitchFamily="2" charset="-78"/>
                      </a:endParaRPr>
                    </a:p>
                  </a:txBody>
                  <a:tcPr>
                    <a:solidFill>
                      <a:srgbClr val="0070C0"/>
                    </a:solidFill>
                  </a:tcPr>
                </a:tc>
                <a:tc>
                  <a:txBody>
                    <a:bodyPr/>
                    <a:lstStyle/>
                    <a:p>
                      <a:pPr algn="ctr" rtl="1"/>
                      <a:r>
                        <a:rPr lang="fa-IR" b="1" u="sng" dirty="0" smtClean="0">
                          <a:solidFill>
                            <a:srgbClr val="2609FF"/>
                          </a:solidFill>
                          <a:cs typeface="B Nazanin" pitchFamily="2" charset="-78"/>
                        </a:rPr>
                        <a:t>نتیجه گیری</a:t>
                      </a:r>
                      <a:endParaRPr lang="fa-IR" b="1" u="sng" dirty="0">
                        <a:solidFill>
                          <a:srgbClr val="2609FF"/>
                        </a:solidFill>
                        <a:cs typeface="B Nazanin" pitchFamily="2" charset="-78"/>
                      </a:endParaRPr>
                    </a:p>
                  </a:txBody>
                  <a:tcPr/>
                </a:tc>
              </a:tr>
            </a:tbl>
          </a:graphicData>
        </a:graphic>
      </p:graphicFrame>
      <p:sp>
        <p:nvSpPr>
          <p:cNvPr id="4" name="Rounded Rectangle 3"/>
          <p:cNvSpPr/>
          <p:nvPr/>
        </p:nvSpPr>
        <p:spPr bwMode="auto">
          <a:xfrm>
            <a:off x="1043608" y="449806"/>
            <a:ext cx="6912768" cy="576064"/>
          </a:xfrm>
          <a:prstGeom prst="roundRect">
            <a:avLst>
              <a:gd name="adj" fmla="val 0"/>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فهرست مطالب </a:t>
            </a:r>
            <a:endParaRPr kumimoji="0" lang="fa-IR" sz="32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Freeform 4"/>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19870" y="602494"/>
            <a:ext cx="7809060" cy="792088"/>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95630" y="427038"/>
            <a:ext cx="82296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الگوی مرحله ای- شناسایی مساله</a:t>
            </a:r>
            <a:endParaRPr lang="en-GB"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endParaRPr>
          </a:p>
        </p:txBody>
      </p:sp>
      <p:sp>
        <p:nvSpPr>
          <p:cNvPr id="3" name="Content Placeholder 2"/>
          <p:cNvSpPr>
            <a:spLocks noGrp="1"/>
          </p:cNvSpPr>
          <p:nvPr>
            <p:ph idx="1"/>
          </p:nvPr>
        </p:nvSpPr>
        <p:spPr/>
        <p:txBody>
          <a:bodyPr>
            <a:normAutofit fontScale="85000" lnSpcReduction="20000"/>
          </a:bodyPr>
          <a:lstStyle/>
          <a:p>
            <a:pPr algn="justLow" rtl="1"/>
            <a:r>
              <a:rPr lang="fa-IR" b="1" dirty="0" smtClean="0">
                <a:solidFill>
                  <a:srgbClr val="FF0000"/>
                </a:solidFill>
              </a:rPr>
              <a:t>این مرحله با شناخت آغاز می شود، </a:t>
            </a:r>
            <a:r>
              <a:rPr lang="fa-IR" dirty="0" smtClean="0"/>
              <a:t>یعنی یک یا چند مدیر از وجود یک مساله که نیازمند به تصمیم گیری یا ارائه راه حل  است آگاه  می شوند .معمولا شناخت به وسیله وجود یک مساله یا فرصت و موقعیت تشدید یا تحریک می شود.</a:t>
            </a:r>
          </a:p>
          <a:p>
            <a:pPr algn="justLow" rtl="1"/>
            <a:r>
              <a:rPr lang="fa-IR" dirty="0" smtClean="0"/>
              <a:t>مساله زمانی وجود دارد که عواملی در محیط خارجی تغییر کنند،یا زمانی که تصور شود که عملکرد داخلی تا حدی پایین تر از استاندارد است.</a:t>
            </a:r>
          </a:p>
          <a:p>
            <a:pPr algn="justLow" rtl="1"/>
            <a:r>
              <a:rPr lang="fa-IR" b="1" dirty="0" smtClean="0">
                <a:solidFill>
                  <a:srgbClr val="FF0000"/>
                </a:solidFill>
              </a:rPr>
              <a:t>مرحله بعد تشخیص است، </a:t>
            </a:r>
            <a:r>
              <a:rPr lang="fa-IR" dirty="0" smtClean="0"/>
              <a:t>یعنی اگر سازمان بخواهد مساله را تعریف کند،اطلاعات مورد نیاز را ازکجا باید جمع آوری نماید.</a:t>
            </a:r>
          </a:p>
          <a:p>
            <a:pPr algn="justLow" rtl="1"/>
            <a:r>
              <a:rPr lang="fa-IR" dirty="0" smtClean="0"/>
              <a:t>اگرمساله بسیار شدید باشد فرصت چندانی برای جمع آوری کامل اطلاعات و تشخیص دقیق وجود ندارد،باید به سرعت واکنش نشان داد و دست به اقدام زد.</a:t>
            </a:r>
            <a:endParaRPr lang="en-GB" dirty="0"/>
          </a:p>
        </p:txBody>
      </p:sp>
      <p:sp>
        <p:nvSpPr>
          <p:cNvPr id="4" name="Rectangle 3"/>
          <p:cNvSpPr/>
          <p:nvPr/>
        </p:nvSpPr>
        <p:spPr>
          <a:xfrm>
            <a:off x="235676" y="6097795"/>
            <a:ext cx="556564"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28</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5" name="Freeform 4"/>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255109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19870" y="476672"/>
            <a:ext cx="7809060" cy="792088"/>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الگوی مرحله ای- مرحله ارائه راه حل</a:t>
            </a:r>
            <a:endParaRPr lang="en-GB"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endParaRPr>
          </a:p>
        </p:txBody>
      </p:sp>
      <p:sp>
        <p:nvSpPr>
          <p:cNvPr id="3" name="Content Placeholder 2"/>
          <p:cNvSpPr>
            <a:spLocks noGrp="1"/>
          </p:cNvSpPr>
          <p:nvPr>
            <p:ph idx="1"/>
          </p:nvPr>
        </p:nvSpPr>
        <p:spPr/>
        <p:txBody>
          <a:bodyPr>
            <a:noAutofit/>
          </a:bodyPr>
          <a:lstStyle/>
          <a:p>
            <a:pPr marL="0" indent="0" algn="justLow" rtl="1">
              <a:buNone/>
            </a:pPr>
            <a:r>
              <a:rPr lang="fa-IR" sz="2800" dirty="0" smtClean="0"/>
              <a:t>این مرحله زمانی انجام می شود که برای یک مساله  که مرحله تشخیص را گذرانده باشد ،یک راه حل ارائه می شود.در این مرحله باید یکی از دو مسیر را طی کرد :</a:t>
            </a:r>
          </a:p>
          <a:p>
            <a:pPr marL="0" indent="0" algn="justLow" rtl="1">
              <a:buNone/>
            </a:pPr>
            <a:r>
              <a:rPr lang="fa-IR" sz="2800" dirty="0" smtClean="0"/>
              <a:t>1-برای یافتن راه حل در سازمانی که راه حل مشابه دارد باید دست به جستجو زد. به جستجوی راه حل های مشابه پرداخت که باید به حافظه تکیه کرده،با مدیران صحبت شود و یا به مطالعه اقدامات رسمی سازمان پرداخت.</a:t>
            </a:r>
          </a:p>
          <a:p>
            <a:pPr marL="0" indent="0" algn="justLow" rtl="1">
              <a:buNone/>
            </a:pPr>
            <a:r>
              <a:rPr lang="fa-IR" sz="2800" dirty="0" smtClean="0"/>
              <a:t>2-یا اینکه مساله جدید است،پس باید به عرف متوسل شد زیرا تصمیم گیرندگان در این مرحله دید گنگ و مبهمی نسبت به مساله دارند و از طریق آزمون و خطا به راه حل می رسند که با عرف منافاتی ندارد.</a:t>
            </a:r>
            <a:endParaRPr lang="en-GB" sz="2800" dirty="0"/>
          </a:p>
        </p:txBody>
      </p:sp>
      <p:sp>
        <p:nvSpPr>
          <p:cNvPr id="4" name="Rectangle 3"/>
          <p:cNvSpPr/>
          <p:nvPr/>
        </p:nvSpPr>
        <p:spPr>
          <a:xfrm>
            <a:off x="256516" y="6097795"/>
            <a:ext cx="514885"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29</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5" name="Freeform 4"/>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48325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19870" y="602494"/>
            <a:ext cx="7809060" cy="792088"/>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الگوی مرحله ای- مرحله انتخاب یا گزینش</a:t>
            </a:r>
            <a:endParaRPr lang="en-GB"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endParaRPr>
          </a:p>
        </p:txBody>
      </p:sp>
      <p:sp>
        <p:nvSpPr>
          <p:cNvPr id="3" name="Content Placeholder 2"/>
          <p:cNvSpPr>
            <a:spLocks noGrp="1"/>
          </p:cNvSpPr>
          <p:nvPr>
            <p:ph idx="1"/>
          </p:nvPr>
        </p:nvSpPr>
        <p:spPr/>
        <p:txBody>
          <a:bodyPr>
            <a:normAutofit fontScale="77500" lnSpcReduction="20000"/>
          </a:bodyPr>
          <a:lstStyle/>
          <a:p>
            <a:pPr marL="0" indent="0" algn="justLow" rtl="1">
              <a:buNone/>
            </a:pPr>
            <a:r>
              <a:rPr lang="fa-IR" sz="3800" b="1" dirty="0" smtClean="0">
                <a:solidFill>
                  <a:schemeClr val="tx2"/>
                </a:solidFill>
              </a:rPr>
              <a:t>ارزیابی و گزینش راه حل به سه روش طریق انجام می شود.</a:t>
            </a:r>
          </a:p>
          <a:p>
            <a:pPr marL="0" indent="0" algn="justLow" rtl="1">
              <a:buNone/>
            </a:pPr>
            <a:r>
              <a:rPr lang="fa-IR" dirty="0" smtClean="0">
                <a:solidFill>
                  <a:srgbClr val="FF0000"/>
                </a:solidFill>
              </a:rPr>
              <a:t>1- قضاوت </a:t>
            </a:r>
            <a:r>
              <a:rPr lang="fa-IR" dirty="0" smtClean="0"/>
              <a:t>یا اعمال نظر، زمانی که قضاوت نهایی به یک نفر واگذار می شود و او با توجه به تجربیاتش راه حلی را انتخاب می کند.در سایه تجزیه و تحلیل ،راه حل ها به روشی منظم مورد ارزیابی قرار می گیرند</a:t>
            </a:r>
          </a:p>
          <a:p>
            <a:pPr marL="0" indent="0" algn="justLow" rtl="1">
              <a:buNone/>
            </a:pPr>
            <a:r>
              <a:rPr lang="fa-IR" dirty="0" smtClean="0"/>
              <a:t> </a:t>
            </a:r>
            <a:r>
              <a:rPr lang="fa-IR" dirty="0" smtClean="0">
                <a:solidFill>
                  <a:srgbClr val="FF0000"/>
                </a:solidFill>
              </a:rPr>
              <a:t>2-داد وستد </a:t>
            </a:r>
            <a:r>
              <a:rPr lang="fa-IR" dirty="0" smtClean="0"/>
              <a:t>مربوط به زمانی است که تعداد زیادی تصمیم گیرنده وجود دارد و هر کدام از آنها به گونه ای از نتیجه حاصله بهره می برند و یا متاثر می شوند و ممکن است به همین دلیل بین آنها تعارض به وجود آید.بحث ومذاکره صورت می گیرد تا اینکه نوعی ائتلاف به وجود آید که شبیه الگوی کارنگی است.</a:t>
            </a:r>
          </a:p>
          <a:p>
            <a:pPr marL="0" indent="0" algn="justLow" rtl="1">
              <a:buNone/>
            </a:pPr>
            <a:r>
              <a:rPr lang="fa-IR" dirty="0" smtClean="0">
                <a:solidFill>
                  <a:srgbClr val="FF0000"/>
                </a:solidFill>
              </a:rPr>
              <a:t> 3- تفیض اختیار </a:t>
            </a:r>
            <a:r>
              <a:rPr lang="fa-IR" dirty="0" smtClean="0"/>
              <a:t>یعنی پس از اینکه راه حلی مورد قبول رسمی سازمان قرار گرفت راه حل مذکور باید سلسله مراتب اختیارات را طی کند تا به سطحی از سازمان که عهده دار مسولیت است ، برسد</a:t>
            </a:r>
          </a:p>
          <a:p>
            <a:pPr marL="0" indent="0" algn="justLow" rtl="1">
              <a:buNone/>
            </a:pPr>
            <a:r>
              <a:rPr lang="fa-IR" sz="3100" dirty="0" smtClean="0">
                <a:solidFill>
                  <a:srgbClr val="2609FF"/>
                </a:solidFill>
              </a:rPr>
              <a:t>مثال شرکت ژیلت</a:t>
            </a:r>
            <a:endParaRPr lang="en-GB" sz="3100" dirty="0">
              <a:solidFill>
                <a:srgbClr val="2609FF"/>
              </a:solidFill>
            </a:endParaRPr>
          </a:p>
        </p:txBody>
      </p:sp>
      <p:sp>
        <p:nvSpPr>
          <p:cNvPr id="4" name="Rectangle 3"/>
          <p:cNvSpPr/>
          <p:nvPr/>
        </p:nvSpPr>
        <p:spPr>
          <a:xfrm>
            <a:off x="245294" y="6097795"/>
            <a:ext cx="537328"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30</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5" name="Freeform 4"/>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243378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فراهانی 1\20150507_005217.jpg"/>
          <p:cNvPicPr>
            <a:picLocks noChangeAspect="1" noChangeArrowheads="1"/>
          </p:cNvPicPr>
          <p:nvPr/>
        </p:nvPicPr>
        <p:blipFill rotWithShape="1">
          <a:blip r:embed="rId3" cstate="print">
            <a:biLevel thresh="5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5405" t="8078" r="19325" b="5435"/>
          <a:stretch/>
        </p:blipFill>
        <p:spPr bwMode="auto">
          <a:xfrm>
            <a:off x="617017" y="693189"/>
            <a:ext cx="7848872" cy="5850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617017" y="0"/>
            <a:ext cx="7699399" cy="588750"/>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86" name="TextBox 85"/>
          <p:cNvSpPr txBox="1"/>
          <p:nvPr/>
        </p:nvSpPr>
        <p:spPr>
          <a:xfrm>
            <a:off x="1907704" y="188640"/>
            <a:ext cx="5301529" cy="40011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الگوی تصمیم گیری مرحله ای (گام به گام )</a:t>
            </a:r>
            <a:endParaRPr lang="fa-IR"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51" name="Rectangle 50"/>
          <p:cNvSpPr/>
          <p:nvPr/>
        </p:nvSpPr>
        <p:spPr>
          <a:xfrm>
            <a:off x="8689799" y="6021288"/>
            <a:ext cx="518092" cy="477054"/>
          </a:xfrm>
          <a:prstGeom prst="rect">
            <a:avLst/>
          </a:prstGeom>
          <a:noFill/>
        </p:spPr>
        <p:txBody>
          <a:bodyPr wrap="none" lIns="91440" tIns="45720" rIns="91440" bIns="45720">
            <a:spAutoFit/>
          </a:bodyPr>
          <a:lstStyle/>
          <a:p>
            <a:pPr algn="ctr"/>
            <a:r>
              <a:rPr lang="fa-IR" sz="2500" b="1" cap="all" dirty="0" smtClean="0">
                <a:ln w="9000" cmpd="sng">
                  <a:solidFill>
                    <a:schemeClr val="accent4">
                      <a:shade val="50000"/>
                      <a:satMod val="120000"/>
                    </a:schemeClr>
                  </a:solidFill>
                  <a:prstDash val="solid"/>
                </a:ln>
                <a:effectLst>
                  <a:reflection blurRad="12700" stA="28000" endPos="45000" dist="1000" dir="5400000" sy="-100000" algn="bl" rotWithShape="0"/>
                </a:effectLst>
                <a:cs typeface="B Titr" pitchFamily="2" charset="-78"/>
              </a:rPr>
              <a:t>18</a:t>
            </a:r>
            <a:endParaRPr lang="en-US" sz="2500" b="1" cap="all" dirty="0">
              <a:ln w="9000" cmpd="sng">
                <a:solidFill>
                  <a:schemeClr val="accent4">
                    <a:shade val="50000"/>
                    <a:satMod val="120000"/>
                  </a:schemeClr>
                </a:solidFill>
                <a:prstDash val="solid"/>
              </a:ln>
              <a:effectLst>
                <a:reflection blurRad="12700" stA="28000" endPos="45000" dist="1000" dir="5400000" sy="-100000" algn="bl" rotWithShape="0"/>
              </a:effectLst>
              <a:cs typeface="B Titr" pitchFamily="2" charset="-78"/>
            </a:endParaRPr>
          </a:p>
        </p:txBody>
      </p:sp>
      <p:sp>
        <p:nvSpPr>
          <p:cNvPr id="7" name="Rectangle 6"/>
          <p:cNvSpPr/>
          <p:nvPr/>
        </p:nvSpPr>
        <p:spPr>
          <a:xfrm>
            <a:off x="249302" y="6097795"/>
            <a:ext cx="529312"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31</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8" name="Freeform 7"/>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5063327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19870" y="175815"/>
            <a:ext cx="7809060" cy="792088"/>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5" name="Rectangle 2"/>
          <p:cNvSpPr>
            <a:spLocks noGrp="1" noChangeArrowheads="1"/>
          </p:cNvSpPr>
          <p:nvPr>
            <p:ph type="title"/>
          </p:nvPr>
        </p:nvSpPr>
        <p:spPr bwMode="auto">
          <a:xfrm>
            <a:off x="2051720" y="188640"/>
            <a:ext cx="5338936" cy="582612"/>
          </a:xfrm>
          <a:no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ctr" eaLnBrk="1" hangingPunct="1">
              <a:lnSpc>
                <a:spcPct val="150000"/>
              </a:lnSpc>
            </a:pP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الگوی مرحله ای(گام به گام)</a:t>
            </a:r>
          </a:p>
        </p:txBody>
      </p:sp>
      <p:sp>
        <p:nvSpPr>
          <p:cNvPr id="4" name="Rectangle 3"/>
          <p:cNvSpPr>
            <a:spLocks noGrp="1" noChangeArrowheads="1"/>
          </p:cNvSpPr>
          <p:nvPr>
            <p:ph idx="1"/>
          </p:nvPr>
        </p:nvSpPr>
        <p:spPr bwMode="auto">
          <a:xfrm>
            <a:off x="202989" y="967904"/>
            <a:ext cx="8643937" cy="5606946"/>
          </a:xfrm>
          <a:ln>
            <a:miter lim="800000"/>
            <a:headEnd/>
            <a:tailEnd/>
          </a:ln>
        </p:spPr>
        <p:txBody>
          <a:bodyPr vert="horz" wrap="square" lIns="91440" tIns="45720" rIns="91440" bIns="45720" numCol="1" anchor="t" anchorCtr="0" compatLnSpc="1">
            <a:prstTxWarp prst="textNoShape">
              <a:avLst/>
            </a:prstTxWarp>
            <a:normAutofit/>
          </a:bodyPr>
          <a:lstStyle/>
          <a:p>
            <a:pPr marL="609600" indent="-609600" algn="r" eaLnBrk="1" hangingPunct="1">
              <a:lnSpc>
                <a:spcPct val="150000"/>
              </a:lnSpc>
              <a:buFontTx/>
              <a:buNone/>
              <a:defRPr/>
            </a:pPr>
            <a:r>
              <a:rPr lang="fa-IR" sz="2000" b="1" dirty="0" smtClean="0">
                <a:solidFill>
                  <a:srgbClr val="FF0000"/>
                </a:solidFill>
              </a:rPr>
              <a:t>عوامل پویا </a:t>
            </a:r>
            <a:r>
              <a:rPr lang="fa-IR" sz="2000" b="1" dirty="0" smtClean="0"/>
              <a:t>: </a:t>
            </a:r>
          </a:p>
          <a:p>
            <a:pPr marL="609600" indent="-609600" algn="r">
              <a:lnSpc>
                <a:spcPct val="150000"/>
              </a:lnSpc>
              <a:buNone/>
              <a:defRPr/>
            </a:pPr>
            <a:r>
              <a:rPr lang="fa-IR" sz="2000" b="1" dirty="0"/>
              <a:t>دربخش انتهایی نمودارخط هایی دیده می شود که برمی گردند وبه آغازفرآیندتصمیم گیری وصل می شوند. این خط ها نماینگر مدارها یا چرخه هایی هستند که درفرآیند تصمیم گیری رخ می دهند. </a:t>
            </a:r>
            <a:r>
              <a:rPr lang="fa-IR" sz="2000" b="1" dirty="0" smtClean="0"/>
              <a:t>تصمیمات </a:t>
            </a:r>
            <a:r>
              <a:rPr lang="fa-IR" sz="2000" b="1" dirty="0"/>
              <a:t>سازمانی یک مسیرمنظم از مرحله شناخت تا مرحله تفویض اختیارطی </a:t>
            </a:r>
            <a:r>
              <a:rPr lang="fa-IR" sz="2000" b="1" dirty="0" smtClean="0"/>
              <a:t> نمی </a:t>
            </a:r>
            <a:r>
              <a:rPr lang="fa-IR" sz="2000" b="1" dirty="0"/>
              <a:t>کند.مسائل </a:t>
            </a:r>
            <a:r>
              <a:rPr lang="fa-IR" sz="2000" b="1" dirty="0" smtClean="0"/>
              <a:t>کوچکی </a:t>
            </a:r>
            <a:r>
              <a:rPr lang="fa-IR" sz="2000" b="1" dirty="0"/>
              <a:t>پدید می آیند که باعث میشوند اقدامات </a:t>
            </a:r>
            <a:r>
              <a:rPr lang="fa-IR" sz="2000" b="1" dirty="0" smtClean="0"/>
              <a:t>متوقف شده و باید کار را از نو آغاز کرد.اینها را قطع فرایند تصمیم گیری می نامند. </a:t>
            </a:r>
            <a:endParaRPr lang="en-US" sz="2000" b="1" dirty="0"/>
          </a:p>
          <a:p>
            <a:pPr marL="609600" indent="-609600" algn="r" eaLnBrk="1" hangingPunct="1">
              <a:lnSpc>
                <a:spcPct val="150000"/>
              </a:lnSpc>
              <a:buFontTx/>
              <a:buNone/>
              <a:defRPr/>
            </a:pPr>
            <a:r>
              <a:rPr lang="fa-IR" sz="2000" b="1" dirty="0" smtClean="0"/>
              <a:t>اگر راه حلی رضایت بخش نباشد ، سازمان به مرحله نخست بر می گردد و به این مسئله می پردازد که آیا مشکلی که بوجود آمده است واقعاً ارزش آن را دارد که برای حل آن وقت و نیرو صرف کرد.</a:t>
            </a:r>
          </a:p>
          <a:p>
            <a:pPr marL="609600" indent="-609600" algn="r" eaLnBrk="1" hangingPunct="1">
              <a:lnSpc>
                <a:spcPct val="150000"/>
              </a:lnSpc>
              <a:buFontTx/>
              <a:buNone/>
              <a:defRPr/>
            </a:pPr>
            <a:r>
              <a:rPr lang="fa-IR" sz="2000" b="1" dirty="0" smtClean="0">
                <a:solidFill>
                  <a:srgbClr val="FF0000"/>
                </a:solidFill>
              </a:rPr>
              <a:t>برخی دلایل طی مسیربازگشت به مرحله اول </a:t>
            </a:r>
            <a:r>
              <a:rPr lang="fa-IR" sz="2000" b="1" dirty="0" smtClean="0"/>
              <a:t>: </a:t>
            </a:r>
          </a:p>
          <a:p>
            <a:pPr marL="609600" indent="-609600" algn="r" eaLnBrk="1" hangingPunct="1">
              <a:lnSpc>
                <a:spcPct val="150000"/>
              </a:lnSpc>
              <a:buFontTx/>
              <a:buNone/>
              <a:defRPr/>
            </a:pPr>
            <a:r>
              <a:rPr lang="fa-IR" sz="2000" b="1" dirty="0" smtClean="0"/>
              <a:t>*ناتوانایی در ارائه راه حل *محدودیت زمانی*نوع سیاست*اختلاف  بین مدیران*جابجایی مدیران</a:t>
            </a:r>
          </a:p>
          <a:p>
            <a:pPr marL="609600" indent="-609600" algn="r" eaLnBrk="1" hangingPunct="1">
              <a:lnSpc>
                <a:spcPct val="150000"/>
              </a:lnSpc>
              <a:buFontTx/>
              <a:buNone/>
              <a:defRPr/>
            </a:pPr>
            <a:endParaRPr lang="fa-IR" sz="2000" b="1" dirty="0" smtClean="0"/>
          </a:p>
          <a:p>
            <a:pPr marL="609600" indent="-609600" algn="r" eaLnBrk="1" hangingPunct="1">
              <a:lnSpc>
                <a:spcPct val="150000"/>
              </a:lnSpc>
              <a:buFontTx/>
              <a:buNone/>
              <a:defRPr/>
            </a:pPr>
            <a:endParaRPr lang="en-US" sz="2000" b="1" dirty="0" smtClean="0"/>
          </a:p>
        </p:txBody>
      </p:sp>
      <p:sp>
        <p:nvSpPr>
          <p:cNvPr id="6" name="Rectangle 5"/>
          <p:cNvSpPr/>
          <p:nvPr/>
        </p:nvSpPr>
        <p:spPr>
          <a:xfrm>
            <a:off x="230066" y="6097795"/>
            <a:ext cx="567784"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32</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8" name="Freeform 7"/>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7851172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115616" y="404664"/>
            <a:ext cx="6912767" cy="720080"/>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sp>
        <p:nvSpPr>
          <p:cNvPr id="5" name="Rectangle 2"/>
          <p:cNvSpPr>
            <a:spLocks noGrp="1" noChangeArrowheads="1"/>
          </p:cNvSpPr>
          <p:nvPr>
            <p:ph type="title"/>
          </p:nvPr>
        </p:nvSpPr>
        <p:spPr bwMode="auto">
          <a:xfrm>
            <a:off x="1475656" y="401390"/>
            <a:ext cx="6408712" cy="582612"/>
          </a:xfrm>
          <a:no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ctr" rtl="1" eaLnBrk="1" hangingPunct="1">
              <a:lnSpc>
                <a:spcPct val="150000"/>
              </a:lnSpc>
            </a:pP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ادغام فرآیندمرحله ای و</a:t>
            </a:r>
            <a:r>
              <a:rPr lang="en-GB"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 </a:t>
            </a: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الگوی کارنگی</a:t>
            </a:r>
          </a:p>
        </p:txBody>
      </p:sp>
      <p:sp>
        <p:nvSpPr>
          <p:cNvPr id="4" name="Rectangle 3"/>
          <p:cNvSpPr>
            <a:spLocks noGrp="1" noChangeArrowheads="1"/>
          </p:cNvSpPr>
          <p:nvPr>
            <p:ph idx="1"/>
          </p:nvPr>
        </p:nvSpPr>
        <p:spPr bwMode="auto">
          <a:xfrm>
            <a:off x="251520" y="1340768"/>
            <a:ext cx="8643937" cy="2664296"/>
          </a:xfrm>
          <a:ln>
            <a:miter lim="800000"/>
            <a:headEnd/>
            <a:tailEnd/>
          </a:ln>
        </p:spPr>
        <p:txBody>
          <a:bodyPr vert="horz" wrap="square" lIns="91440" tIns="45720" rIns="91440" bIns="45720" numCol="1" anchor="t" anchorCtr="0" compatLnSpc="1">
            <a:prstTxWarp prst="textNoShape">
              <a:avLst/>
            </a:prstTxWarp>
            <a:noAutofit/>
          </a:bodyPr>
          <a:lstStyle/>
          <a:p>
            <a:pPr marL="609600" indent="-609600" algn="r" rtl="1" eaLnBrk="1" hangingPunct="1">
              <a:lnSpc>
                <a:spcPct val="150000"/>
              </a:lnSpc>
              <a:buFontTx/>
              <a:buNone/>
              <a:defRPr/>
            </a:pPr>
            <a:r>
              <a:rPr lang="fa-IR" sz="2000" b="1" dirty="0" smtClean="0"/>
              <a:t>فرایند ائتلاف (الگوی کارنگی)در مرحله شناسایی مسئله مفید واقع می شود و الگوی گام به گام مراحلی را مورد تاکید قرار می دهد که به راه حل نهایی بینجامد.</a:t>
            </a:r>
          </a:p>
          <a:p>
            <a:pPr marL="609600" indent="-609600" algn="r" rtl="1" eaLnBrk="1" hangingPunct="1">
              <a:lnSpc>
                <a:spcPct val="150000"/>
              </a:lnSpc>
              <a:buFontTx/>
              <a:buNone/>
              <a:defRPr/>
            </a:pPr>
            <a:r>
              <a:rPr lang="fa-IR" sz="2000" b="1" dirty="0" smtClean="0"/>
              <a:t>در صورتی که سازمان با وضع بسیار مشکلی روبرو شود و هر دوبخش تصمیم گیری بسیار نامطمئن  باشد، </a:t>
            </a:r>
            <a:r>
              <a:rPr lang="en-US" sz="2000" b="1" dirty="0" smtClean="0"/>
              <a:t> </a:t>
            </a:r>
            <a:r>
              <a:rPr lang="fa-IR" sz="2000" b="1" dirty="0" smtClean="0"/>
              <a:t>فرایند تصمیم گیری به صورت ترکیبی از دو الگوی مرحله ای و کارنگی در می آید.</a:t>
            </a:r>
          </a:p>
          <a:p>
            <a:pPr marL="609600" indent="-609600" algn="r" rtl="1" eaLnBrk="1" hangingPunct="1">
              <a:lnSpc>
                <a:spcPct val="150000"/>
              </a:lnSpc>
              <a:buFontTx/>
              <a:buNone/>
              <a:defRPr/>
            </a:pPr>
            <a:r>
              <a:rPr lang="fa-IR" sz="2000" b="1" dirty="0" smtClean="0"/>
              <a:t>وچنین الگویی می تواند به وضعی بینجامد که آن را الگوی سطل آشغال می نامند .</a:t>
            </a:r>
          </a:p>
          <a:p>
            <a:pPr marL="609600" indent="-609600" algn="r" rtl="1" eaLnBrk="1" hangingPunct="1">
              <a:lnSpc>
                <a:spcPct val="150000"/>
              </a:lnSpc>
              <a:buFontTx/>
              <a:buNone/>
              <a:defRPr/>
            </a:pPr>
            <a:endParaRPr lang="fa-IR" sz="2000" b="1" dirty="0" smtClean="0"/>
          </a:p>
          <a:p>
            <a:pPr marL="609600" indent="-609600" algn="r" rtl="1" eaLnBrk="1" hangingPunct="1">
              <a:lnSpc>
                <a:spcPct val="150000"/>
              </a:lnSpc>
              <a:buFontTx/>
              <a:buNone/>
              <a:defRPr/>
            </a:pPr>
            <a:endParaRPr lang="fa-IR" sz="2000" b="1" dirty="0" smtClean="0"/>
          </a:p>
          <a:p>
            <a:pPr marL="609600" indent="-609600" algn="r" rtl="1" eaLnBrk="1" hangingPunct="1">
              <a:lnSpc>
                <a:spcPct val="150000"/>
              </a:lnSpc>
              <a:buFontTx/>
              <a:buNone/>
              <a:defRPr/>
            </a:pPr>
            <a:endParaRPr lang="en-US" sz="2000" b="1" dirty="0" smtClean="0"/>
          </a:p>
        </p:txBody>
      </p:sp>
      <p:sp>
        <p:nvSpPr>
          <p:cNvPr id="6" name="Rectangle 3"/>
          <p:cNvSpPr>
            <a:spLocks noChangeArrowheads="1"/>
          </p:cNvSpPr>
          <p:nvPr/>
        </p:nvSpPr>
        <p:spPr bwMode="auto">
          <a:xfrm>
            <a:off x="251520" y="4071942"/>
            <a:ext cx="3955876" cy="216537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r"/>
            <a:r>
              <a:rPr lang="fa-IR" b="1" dirty="0">
                <a:cs typeface="B Titr" pitchFamily="2" charset="-78"/>
              </a:rPr>
              <a:t>حل مسئله</a:t>
            </a:r>
          </a:p>
          <a:p>
            <a:pPr algn="r"/>
            <a:endParaRPr lang="fa-IR" b="1" dirty="0">
              <a:cs typeface="B Nazanin" pitchFamily="2" charset="-78"/>
            </a:endParaRPr>
          </a:p>
          <a:p>
            <a:pPr algn="r"/>
            <a:r>
              <a:rPr lang="fa-IR" sz="1600" b="1" dirty="0">
                <a:cs typeface="B Nazanin" pitchFamily="2" charset="-78"/>
              </a:rPr>
              <a:t>موقعی که حل مسئله با عدم اطمینان مواجه است، از الگوی </a:t>
            </a:r>
            <a:r>
              <a:rPr lang="fa-IR" sz="1600" b="1" dirty="0" smtClean="0">
                <a:cs typeface="B Nazanin" pitchFamily="2" charset="-78"/>
              </a:rPr>
              <a:t>فزاینده </a:t>
            </a:r>
            <a:r>
              <a:rPr lang="fa-IR" sz="1600" b="1" dirty="0">
                <a:cs typeface="B Nazanin" pitchFamily="2" charset="-78"/>
              </a:rPr>
              <a:t>استفاده می شود.</a:t>
            </a:r>
          </a:p>
          <a:p>
            <a:pPr algn="r"/>
            <a:endParaRPr lang="fa-IR" sz="1600" b="1" dirty="0" smtClean="0">
              <a:cs typeface="B Nazanin" pitchFamily="2" charset="-78"/>
            </a:endParaRPr>
          </a:p>
          <a:p>
            <a:pPr algn="r"/>
            <a:r>
              <a:rPr lang="fa-IR" sz="1600" b="1" dirty="0" smtClean="0">
                <a:cs typeface="B Nazanin" pitchFamily="2" charset="-78"/>
              </a:rPr>
              <a:t>فرایند </a:t>
            </a:r>
            <a:r>
              <a:rPr lang="fa-IR" sz="1600" b="1" dirty="0">
                <a:cs typeface="B Nazanin" pitchFamily="2" charset="-78"/>
              </a:rPr>
              <a:t>گام به گام (فزاینده) و آزمون و خطا مورد نیاز است.</a:t>
            </a:r>
          </a:p>
          <a:p>
            <a:pPr algn="r"/>
            <a:r>
              <a:rPr lang="fa-IR" sz="1600" b="1" dirty="0">
                <a:cs typeface="B Nazanin" pitchFamily="2" charset="-78"/>
              </a:rPr>
              <a:t>چون به موانع برخورد باید کار را از نو شروع کرد.</a:t>
            </a:r>
          </a:p>
        </p:txBody>
      </p:sp>
      <p:sp>
        <p:nvSpPr>
          <p:cNvPr id="7" name="Rectangle 4"/>
          <p:cNvSpPr>
            <a:spLocks noChangeArrowheads="1"/>
          </p:cNvSpPr>
          <p:nvPr/>
        </p:nvSpPr>
        <p:spPr bwMode="auto">
          <a:xfrm>
            <a:off x="5004048" y="4071942"/>
            <a:ext cx="3955876" cy="216537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r>
              <a:rPr lang="fa-IR" b="1" dirty="0">
                <a:cs typeface="B Titr" pitchFamily="2" charset="-78"/>
              </a:rPr>
              <a:t>شناسایی مسئله</a:t>
            </a:r>
          </a:p>
          <a:p>
            <a:pPr algn="r"/>
            <a:endParaRPr lang="fa-IR" b="1" dirty="0">
              <a:cs typeface="B Nazanin" pitchFamily="2" charset="-78"/>
            </a:endParaRPr>
          </a:p>
          <a:p>
            <a:pPr algn="r"/>
            <a:r>
              <a:rPr lang="fa-IR" sz="1600" b="1" dirty="0">
                <a:cs typeface="B Nazanin" pitchFamily="2" charset="-78"/>
              </a:rPr>
              <a:t>موقعی که شناسایی مسئله با عدم اطمینان مواجه است از الگوی کارنگی استفاده می شود</a:t>
            </a:r>
            <a:r>
              <a:rPr lang="fa-IR" sz="1600" b="1" dirty="0" smtClean="0">
                <a:cs typeface="B Nazanin" pitchFamily="2" charset="-78"/>
              </a:rPr>
              <a:t>.</a:t>
            </a:r>
          </a:p>
          <a:p>
            <a:pPr algn="r"/>
            <a:r>
              <a:rPr lang="fa-IR" sz="1600" b="1" dirty="0" smtClean="0">
                <a:cs typeface="B Nazanin" pitchFamily="2" charset="-78"/>
              </a:rPr>
              <a:t>اقدامات </a:t>
            </a:r>
            <a:r>
              <a:rPr lang="fa-IR" sz="1600" b="1" dirty="0">
                <a:cs typeface="B Nazanin" pitchFamily="2" charset="-78"/>
              </a:rPr>
              <a:t>سیاسی و اجتماعی مورد نیاز است</a:t>
            </a:r>
          </a:p>
          <a:p>
            <a:pPr algn="r"/>
            <a:r>
              <a:rPr lang="fa-IR" sz="1600" b="1" dirty="0">
                <a:cs typeface="B Nazanin" pitchFamily="2" charset="-78"/>
              </a:rPr>
              <a:t>باید ائتلاف نمود ، در جستجوی توافق بود ،و تعارض در اهداف و اولویت ها ( ازنظر مسائل یا مشکل ) را از بین برد.</a:t>
            </a:r>
          </a:p>
        </p:txBody>
      </p:sp>
      <p:sp>
        <p:nvSpPr>
          <p:cNvPr id="8" name="Left Arrow 7"/>
          <p:cNvSpPr/>
          <p:nvPr/>
        </p:nvSpPr>
        <p:spPr bwMode="auto">
          <a:xfrm>
            <a:off x="4188655" y="4581128"/>
            <a:ext cx="766690" cy="727367"/>
          </a:xfrm>
          <a:prstGeom prst="lef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1"/>
          <a:lstStyle/>
          <a:p>
            <a:pPr algn="l" rtl="0">
              <a:defRPr/>
            </a:pPr>
            <a:endParaRPr lang="fa-IR">
              <a:solidFill>
                <a:schemeClr val="tx1"/>
              </a:solidFill>
              <a:latin typeface="Arial" pitchFamily="34" charset="0"/>
            </a:endParaRPr>
          </a:p>
        </p:txBody>
      </p:sp>
      <p:sp>
        <p:nvSpPr>
          <p:cNvPr id="10" name="TextBox 9"/>
          <p:cNvSpPr txBox="1"/>
          <p:nvPr/>
        </p:nvSpPr>
        <p:spPr>
          <a:xfrm>
            <a:off x="683568" y="6341258"/>
            <a:ext cx="7776864" cy="307777"/>
          </a:xfrm>
          <a:prstGeom prst="rect">
            <a:avLst/>
          </a:prstGeom>
          <a:noFill/>
        </p:spPr>
        <p:txBody>
          <a:bodyPr wrap="square" rtlCol="1">
            <a:spAutoFit/>
          </a:bodyPr>
          <a:lstStyle/>
          <a:p>
            <a:pPr algn="ctr"/>
            <a:r>
              <a:rPr lang="fa-IR" sz="1400" dirty="0" smtClean="0">
                <a:cs typeface="B Titr" pitchFamily="2" charset="-78"/>
              </a:rPr>
              <a:t>نمودار11-6 : فرآیندتصمیم گیری سازمانی درشرایطی که شناسایی مسئله یا حل آن با عدم اطمینان مواجه است</a:t>
            </a:r>
            <a:endParaRPr lang="fa-IR" sz="1400" dirty="0">
              <a:cs typeface="B Titr" pitchFamily="2" charset="-78"/>
            </a:endParaRPr>
          </a:p>
        </p:txBody>
      </p:sp>
      <p:sp>
        <p:nvSpPr>
          <p:cNvPr id="12" name="Rectangle 11"/>
          <p:cNvSpPr/>
          <p:nvPr/>
        </p:nvSpPr>
        <p:spPr>
          <a:xfrm>
            <a:off x="211632" y="6097795"/>
            <a:ext cx="604653"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33</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13" name="Freeform 12"/>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5223493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403548" y="260648"/>
            <a:ext cx="7039029" cy="720080"/>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GB"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2"/>
          <p:cNvSpPr>
            <a:spLocks noGrp="1" noChangeArrowheads="1"/>
          </p:cNvSpPr>
          <p:nvPr>
            <p:ph type="title"/>
          </p:nvPr>
        </p:nvSpPr>
        <p:spPr bwMode="auto">
          <a:xfrm>
            <a:off x="2339752" y="113358"/>
            <a:ext cx="4716016" cy="1014660"/>
          </a:xfrm>
          <a:no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ctr" rtl="1" eaLnBrk="1" hangingPunct="1"/>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الگوی سطل آشغال</a:t>
            </a:r>
          </a:p>
        </p:txBody>
      </p:sp>
      <p:sp>
        <p:nvSpPr>
          <p:cNvPr id="7" name="TextBox 6"/>
          <p:cNvSpPr txBox="1"/>
          <p:nvPr/>
        </p:nvSpPr>
        <p:spPr>
          <a:xfrm>
            <a:off x="998627" y="1268760"/>
            <a:ext cx="7848872" cy="5262979"/>
          </a:xfrm>
          <a:prstGeom prst="rect">
            <a:avLst/>
          </a:prstGeom>
          <a:noFill/>
        </p:spPr>
        <p:txBody>
          <a:bodyPr wrap="square" rtlCol="1">
            <a:spAutoFit/>
          </a:bodyPr>
          <a:lstStyle/>
          <a:p>
            <a:pPr algn="justLow" rtl="1"/>
            <a:r>
              <a:rPr lang="fa-IR" sz="2800" b="1" dirty="0" smtClean="0">
                <a:cs typeface="+mn-cs"/>
              </a:rPr>
              <a:t>در این الگو تصمیمات متعددی در سازمان گرفته می شود در حالیکه در دو الگوی مرحله ای و کارنگی تنها یک تصمیم مورد توجه قرار می گرفت و تنها یک مساله حل می شد .با استفاده از این الگو می توان در باره همه سازمان اندیشید و همه مدیران تصمیمات پیاپی و گوناگونی بگیرند.در این مدل مسائلی را مطرح کردند که بتوان آنها را طی این روش بررسی و حل </a:t>
            </a:r>
            <a:r>
              <a:rPr lang="fa-IR" sz="2800" b="1" dirty="0" smtClean="0">
                <a:cs typeface="+mn-cs"/>
              </a:rPr>
              <a:t>نمود </a:t>
            </a:r>
            <a:r>
              <a:rPr lang="fa-IR" sz="2800" b="1" dirty="0" smtClean="0">
                <a:cs typeface="+mn-cs"/>
              </a:rPr>
              <a:t>از جمله :</a:t>
            </a:r>
          </a:p>
          <a:p>
            <a:pPr algn="justLow" rtl="1"/>
            <a:r>
              <a:rPr lang="fa-IR" sz="2800" b="1" dirty="0" smtClean="0">
                <a:solidFill>
                  <a:srgbClr val="FF0000"/>
                </a:solidFill>
                <a:cs typeface="+mn-cs"/>
              </a:rPr>
              <a:t>هرج و مرج سازمان یافته </a:t>
            </a:r>
            <a:r>
              <a:rPr lang="fa-IR" sz="2800" b="1" dirty="0" smtClean="0">
                <a:cs typeface="+mn-cs"/>
              </a:rPr>
              <a:t>:سه پژوهشگر به نام های «مایکل کاهن»،»جیمز مارچ»و»یوهان السن» این الگو را ارائه کردند و وضع سازمانی را که دستخوش اغتشاش بود»هرج و مرج سازمان یافته «نامیدند.این هرچ و مرج یا نابسامانی ها به سه دلیل پدید می آید:</a:t>
            </a:r>
          </a:p>
        </p:txBody>
      </p:sp>
      <p:sp>
        <p:nvSpPr>
          <p:cNvPr id="6" name="Rectangle 5"/>
          <p:cNvSpPr/>
          <p:nvPr/>
        </p:nvSpPr>
        <p:spPr>
          <a:xfrm>
            <a:off x="217242" y="6097795"/>
            <a:ext cx="593432"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34</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8" name="Freeform 7"/>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922290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62508" y="413802"/>
            <a:ext cx="7687101" cy="751538"/>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GB"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2"/>
          <p:cNvSpPr>
            <a:spLocks noGrp="1" noChangeArrowheads="1"/>
          </p:cNvSpPr>
          <p:nvPr>
            <p:ph type="title"/>
          </p:nvPr>
        </p:nvSpPr>
        <p:spPr bwMode="auto">
          <a:xfrm>
            <a:off x="159818" y="282241"/>
            <a:ext cx="8892480" cy="1014660"/>
          </a:xfrm>
          <a:no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ctr" rtl="1" eaLnBrk="1" hangingPunct="1"/>
            <a:r>
              <a:rPr lang="fa-I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الگوی سطل آشغال- دلایل هرج و مرج سازمان یافته</a:t>
            </a:r>
          </a:p>
        </p:txBody>
      </p:sp>
      <p:sp>
        <p:nvSpPr>
          <p:cNvPr id="7" name="TextBox 6"/>
          <p:cNvSpPr txBox="1"/>
          <p:nvPr/>
        </p:nvSpPr>
        <p:spPr>
          <a:xfrm>
            <a:off x="762508" y="1412776"/>
            <a:ext cx="7848872" cy="4370427"/>
          </a:xfrm>
          <a:prstGeom prst="rect">
            <a:avLst/>
          </a:prstGeom>
          <a:noFill/>
        </p:spPr>
        <p:txBody>
          <a:bodyPr wrap="square" rtlCol="1">
            <a:spAutoFit/>
          </a:bodyPr>
          <a:lstStyle/>
          <a:p>
            <a:pPr algn="justLow" rtl="1"/>
            <a:r>
              <a:rPr lang="fa-IR" sz="3200" b="1" dirty="0" smtClean="0">
                <a:solidFill>
                  <a:srgbClr val="0070C0"/>
                </a:solidFill>
                <a:cs typeface="+mn-cs"/>
              </a:rPr>
              <a:t>هرج و مرج سازمان یافته به سه دلیل پدید می آیند:</a:t>
            </a:r>
          </a:p>
          <a:p>
            <a:pPr algn="justLow" rtl="1"/>
            <a:endParaRPr lang="fa-IR" b="1" dirty="0">
              <a:cs typeface="+mn-cs"/>
            </a:endParaRPr>
          </a:p>
          <a:p>
            <a:pPr algn="justLow" rtl="1"/>
            <a:r>
              <a:rPr lang="fa-IR" sz="2800" b="1" dirty="0" smtClean="0">
                <a:solidFill>
                  <a:srgbClr val="FF0000"/>
                </a:solidFill>
                <a:cs typeface="+mn-cs"/>
              </a:rPr>
              <a:t>1-سلیقه های دردسرساز</a:t>
            </a:r>
          </a:p>
          <a:p>
            <a:pPr algn="justLow" rtl="1"/>
            <a:r>
              <a:rPr lang="fa-IR" b="1" dirty="0" smtClean="0">
                <a:cs typeface="+mn-cs"/>
              </a:rPr>
              <a:t>عدم وجودتعریف دقیق از اهداف،مسائل وراه حلها. هر مرحله ای از تصمیم گیری با نوعی ابهام و عدم اطمینان همراه است.</a:t>
            </a:r>
          </a:p>
          <a:p>
            <a:pPr algn="justLow" rtl="1"/>
            <a:endParaRPr lang="en-US" b="1" dirty="0" smtClean="0">
              <a:cs typeface="+mn-cs"/>
            </a:endParaRPr>
          </a:p>
          <a:p>
            <a:pPr algn="justLow" rtl="1"/>
            <a:r>
              <a:rPr lang="fa-IR" sz="2800" b="1" dirty="0" smtClean="0">
                <a:solidFill>
                  <a:srgbClr val="FF0000"/>
                </a:solidFill>
                <a:cs typeface="+mn-cs"/>
              </a:rPr>
              <a:t>2-ابهام ،تکنولوژی گنگ</a:t>
            </a:r>
          </a:p>
          <a:p>
            <a:pPr algn="justLow" rtl="1"/>
            <a:r>
              <a:rPr lang="fa-IR" b="1" dirty="0" smtClean="0">
                <a:cs typeface="+mn-cs"/>
              </a:rPr>
              <a:t>درسازمان نمی توان رابطه علت ومعلولی تعیین کرد.چیزی به نام یک پایگاه مشخص اطلاعاتی وجود ندارد.</a:t>
            </a:r>
            <a:endParaRPr lang="en-US" b="1" dirty="0" smtClean="0">
              <a:cs typeface="+mn-cs"/>
            </a:endParaRPr>
          </a:p>
          <a:p>
            <a:pPr algn="justLow" rtl="1"/>
            <a:endParaRPr lang="en-US" b="1" dirty="0">
              <a:cs typeface="+mn-cs"/>
            </a:endParaRPr>
          </a:p>
          <a:p>
            <a:pPr algn="justLow" rtl="1"/>
            <a:r>
              <a:rPr lang="en-US" sz="2800" b="1" dirty="0" smtClean="0">
                <a:solidFill>
                  <a:srgbClr val="0070C0"/>
                </a:solidFill>
                <a:cs typeface="+mn-cs"/>
              </a:rPr>
              <a:t> </a:t>
            </a:r>
            <a:r>
              <a:rPr lang="fa-IR" sz="2800" b="1" dirty="0" smtClean="0">
                <a:solidFill>
                  <a:srgbClr val="FF0000"/>
                </a:solidFill>
                <a:cs typeface="+mn-cs"/>
              </a:rPr>
              <a:t>3-گردش کارکنان</a:t>
            </a:r>
          </a:p>
          <a:p>
            <a:pPr algn="justLow" rtl="1"/>
            <a:r>
              <a:rPr lang="fa-IR" b="1" dirty="0" smtClean="0">
                <a:cs typeface="+mn-cs"/>
              </a:rPr>
              <a:t>بدلیل جابجایی افراد درپست های سازمانی مختلف.فرصتی برای حل مساله یا تصمیم گیری ندارند.</a:t>
            </a:r>
          </a:p>
          <a:p>
            <a:pPr algn="justLow" rtl="1"/>
            <a:r>
              <a:rPr lang="fa-IR" b="1" dirty="0" smtClean="0">
                <a:cs typeface="+mn-cs"/>
              </a:rPr>
              <a:t>مشارکت کارکنان در نشست های تصمیم گیری جنبه فرمایشی یا رفع تکلیف دارد.</a:t>
            </a:r>
          </a:p>
        </p:txBody>
      </p:sp>
      <p:sp>
        <p:nvSpPr>
          <p:cNvPr id="6" name="Rectangle 5"/>
          <p:cNvSpPr/>
          <p:nvPr/>
        </p:nvSpPr>
        <p:spPr>
          <a:xfrm>
            <a:off x="222051" y="6097795"/>
            <a:ext cx="583814"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35</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8" name="Freeform 7"/>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8778217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539553" y="92712"/>
            <a:ext cx="8306738" cy="1080120"/>
          </a:xfrm>
          <a:prstGeom prst="roundRect">
            <a:avLst>
              <a:gd name="adj" fmla="val 5000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sp>
        <p:nvSpPr>
          <p:cNvPr id="4" name="Rectangle 2"/>
          <p:cNvSpPr>
            <a:spLocks noGrp="1" noChangeArrowheads="1"/>
          </p:cNvSpPr>
          <p:nvPr>
            <p:ph type="title"/>
          </p:nvPr>
        </p:nvSpPr>
        <p:spPr bwMode="auto">
          <a:xfrm>
            <a:off x="539552" y="158172"/>
            <a:ext cx="8406680" cy="1014660"/>
          </a:xfrm>
          <a:no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ctr" rtl="1" eaLnBrk="1" hangingPunct="1"/>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الگوی سطل آشغال-جریان رویدادها</a:t>
            </a:r>
          </a:p>
        </p:txBody>
      </p:sp>
      <p:sp>
        <p:nvSpPr>
          <p:cNvPr id="5" name="TextBox 4"/>
          <p:cNvSpPr txBox="1"/>
          <p:nvPr/>
        </p:nvSpPr>
        <p:spPr>
          <a:xfrm>
            <a:off x="651413" y="1282289"/>
            <a:ext cx="7981386" cy="1631216"/>
          </a:xfrm>
          <a:prstGeom prst="rect">
            <a:avLst/>
          </a:prstGeom>
          <a:noFill/>
        </p:spPr>
        <p:txBody>
          <a:bodyPr wrap="square" rtlCol="1">
            <a:spAutoFit/>
          </a:bodyPr>
          <a:lstStyle/>
          <a:p>
            <a:pPr algn="r"/>
            <a:r>
              <a:rPr lang="fa-IR" sz="2000" b="1" dirty="0" smtClean="0">
                <a:solidFill>
                  <a:srgbClr val="C00000"/>
                </a:solidFill>
                <a:cs typeface="+mn-cs"/>
              </a:rPr>
              <a:t>با توجه به چهارجریان زیر،الگوی کلی تصمیمات سازمانی جنبه تصادفی به خود می گیرد.</a:t>
            </a:r>
            <a:r>
              <a:rPr lang="fa-IR" sz="2000" b="1" dirty="0" smtClean="0">
                <a:solidFill>
                  <a:srgbClr val="2609FF"/>
                </a:solidFill>
                <a:cs typeface="+mn-cs"/>
              </a:rPr>
              <a:t>مسائل </a:t>
            </a:r>
            <a:r>
              <a:rPr lang="fa-IR" sz="2000" b="1" dirty="0" smtClean="0">
                <a:solidFill>
                  <a:srgbClr val="C00000"/>
                </a:solidFill>
                <a:cs typeface="+mn-cs"/>
              </a:rPr>
              <a:t>،</a:t>
            </a:r>
            <a:r>
              <a:rPr lang="fa-IR" sz="2000" b="1" dirty="0" smtClean="0">
                <a:solidFill>
                  <a:srgbClr val="FF0000"/>
                </a:solidFill>
                <a:cs typeface="+mn-cs"/>
              </a:rPr>
              <a:t>راه حل ها </a:t>
            </a:r>
            <a:r>
              <a:rPr lang="fa-IR" sz="2000" b="1" dirty="0" smtClean="0">
                <a:solidFill>
                  <a:srgbClr val="C00000"/>
                </a:solidFill>
                <a:cs typeface="+mn-cs"/>
              </a:rPr>
              <a:t>، </a:t>
            </a:r>
            <a:r>
              <a:rPr lang="fa-IR" sz="2000" b="1" dirty="0" smtClean="0">
                <a:solidFill>
                  <a:srgbClr val="00B050"/>
                </a:solidFill>
                <a:cs typeface="+mn-cs"/>
              </a:rPr>
              <a:t>اعضای سازمان </a:t>
            </a:r>
            <a:r>
              <a:rPr lang="fa-IR" sz="2000" b="1" dirty="0" smtClean="0">
                <a:solidFill>
                  <a:srgbClr val="C00000"/>
                </a:solidFill>
                <a:cs typeface="+mn-cs"/>
              </a:rPr>
              <a:t>و</a:t>
            </a:r>
            <a:r>
              <a:rPr lang="fa-IR" sz="2000" b="1" dirty="0" smtClean="0">
                <a:cs typeface="+mn-cs"/>
              </a:rPr>
              <a:t>امکانات یا فرصت ها </a:t>
            </a:r>
            <a:r>
              <a:rPr lang="fa-IR" sz="2000" b="1" dirty="0" smtClean="0">
                <a:solidFill>
                  <a:srgbClr val="C00000"/>
                </a:solidFill>
                <a:cs typeface="+mn-cs"/>
              </a:rPr>
              <a:t>، همگی درسازمان جریان می یابند.</a:t>
            </a:r>
          </a:p>
          <a:p>
            <a:pPr algn="r"/>
            <a:r>
              <a:rPr lang="fa-IR" sz="2000" b="1" dirty="0" smtClean="0">
                <a:solidFill>
                  <a:srgbClr val="C00000"/>
                </a:solidFill>
                <a:cs typeface="+mn-cs"/>
              </a:rPr>
              <a:t>از یک دیدگاه،سازمان یک </a:t>
            </a:r>
            <a:r>
              <a:rPr lang="fa-IR" sz="2000" b="1" dirty="0" smtClean="0">
                <a:solidFill>
                  <a:srgbClr val="002060"/>
                </a:solidFill>
                <a:cs typeface="+mn-cs"/>
              </a:rPr>
              <a:t>سطل آشغال </a:t>
            </a:r>
            <a:r>
              <a:rPr lang="fa-IR" sz="2000" b="1" dirty="0" smtClean="0">
                <a:solidFill>
                  <a:srgbClr val="C00000"/>
                </a:solidFill>
                <a:cs typeface="+mn-cs"/>
              </a:rPr>
              <a:t>بسیار بزرگ است که درآن این پدیده ها جریان دارند</a:t>
            </a:r>
            <a:r>
              <a:rPr lang="fa-IR" sz="2000" b="1" dirty="0" smtClean="0">
                <a:solidFill>
                  <a:srgbClr val="FFFFFF"/>
                </a:solidFill>
                <a:cs typeface="+mn-cs"/>
              </a:rPr>
              <a:t> که تصمیمات سازمانی برآن اساس گرفته می شود</a:t>
            </a:r>
            <a:endParaRPr lang="fa-IR" sz="2000" b="1" dirty="0">
              <a:solidFill>
                <a:srgbClr val="FFFFFF"/>
              </a:solidFill>
              <a:cs typeface="+mn-cs"/>
            </a:endParaRPr>
          </a:p>
        </p:txBody>
      </p:sp>
      <p:grpSp>
        <p:nvGrpSpPr>
          <p:cNvPr id="15" name="Group 14"/>
          <p:cNvGrpSpPr/>
          <p:nvPr/>
        </p:nvGrpSpPr>
        <p:grpSpPr>
          <a:xfrm>
            <a:off x="595841" y="2564904"/>
            <a:ext cx="7895015" cy="3534419"/>
            <a:chOff x="494662" y="2060848"/>
            <a:chExt cx="7680671" cy="2490349"/>
          </a:xfrm>
        </p:grpSpPr>
        <p:sp>
          <p:nvSpPr>
            <p:cNvPr id="6" name="Rounded Rectangle 5"/>
            <p:cNvSpPr/>
            <p:nvPr/>
          </p:nvSpPr>
          <p:spPr bwMode="auto">
            <a:xfrm>
              <a:off x="6588224" y="2090448"/>
              <a:ext cx="1584176" cy="432048"/>
            </a:xfrm>
            <a:prstGeom prst="round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chemeClr val="tx1"/>
                  </a:solidFill>
                  <a:effectLst/>
                  <a:cs typeface="B Nazanin" pitchFamily="2" charset="-78"/>
                </a:rPr>
                <a:t>1- مساله</a:t>
              </a:r>
            </a:p>
          </p:txBody>
        </p:sp>
        <p:sp>
          <p:nvSpPr>
            <p:cNvPr id="7" name="Rounded Rectangle 6"/>
            <p:cNvSpPr/>
            <p:nvPr/>
          </p:nvSpPr>
          <p:spPr bwMode="auto">
            <a:xfrm>
              <a:off x="6588224" y="2717304"/>
              <a:ext cx="1587109" cy="432048"/>
            </a:xfrm>
            <a:prstGeom prst="round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chemeClr val="tx1"/>
                  </a:solidFill>
                  <a:effectLst/>
                  <a:cs typeface="B Nazanin" pitchFamily="2" charset="-78"/>
                </a:rPr>
                <a:t>2-راه</a:t>
              </a:r>
              <a:r>
                <a:rPr kumimoji="0" lang="fa-IR" sz="1800" b="0" i="0" u="none" strike="noStrike" cap="none" normalizeH="0" dirty="0" smtClean="0">
                  <a:ln>
                    <a:noFill/>
                  </a:ln>
                  <a:solidFill>
                    <a:schemeClr val="tx1"/>
                  </a:solidFill>
                  <a:effectLst/>
                  <a:cs typeface="B Nazanin" pitchFamily="2" charset="-78"/>
                </a:rPr>
                <a:t> حل های بالقوه</a:t>
              </a:r>
              <a:endParaRPr kumimoji="0" lang="fa-IR" sz="1800" b="0" i="0" u="none" strike="noStrike" cap="none" normalizeH="0" baseline="0" dirty="0" smtClean="0">
                <a:ln>
                  <a:noFill/>
                </a:ln>
                <a:solidFill>
                  <a:schemeClr val="tx1"/>
                </a:solidFill>
                <a:effectLst/>
                <a:cs typeface="B Nazanin" pitchFamily="2" charset="-78"/>
              </a:endParaRPr>
            </a:p>
          </p:txBody>
        </p:sp>
        <p:sp>
          <p:nvSpPr>
            <p:cNvPr id="8" name="Rounded Rectangle 7"/>
            <p:cNvSpPr/>
            <p:nvPr/>
          </p:nvSpPr>
          <p:spPr bwMode="auto">
            <a:xfrm>
              <a:off x="6588224" y="3356992"/>
              <a:ext cx="1587109" cy="432048"/>
            </a:xfrm>
            <a:prstGeom prst="round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a-IR" dirty="0" smtClean="0">
                  <a:solidFill>
                    <a:schemeClr val="tx1"/>
                  </a:solidFill>
                  <a:cs typeface="B Nazanin" pitchFamily="2" charset="-78"/>
                </a:rPr>
                <a:t>3- مشارکت</a:t>
              </a:r>
              <a:endParaRPr kumimoji="0" lang="fa-IR" sz="1800" b="0" i="0" u="none" strike="noStrike" cap="none" normalizeH="0" baseline="0" dirty="0" smtClean="0">
                <a:ln>
                  <a:noFill/>
                </a:ln>
                <a:solidFill>
                  <a:schemeClr val="tx1"/>
                </a:solidFill>
                <a:effectLst/>
                <a:cs typeface="B Nazanin" pitchFamily="2" charset="-78"/>
              </a:endParaRPr>
            </a:p>
          </p:txBody>
        </p:sp>
        <p:sp>
          <p:nvSpPr>
            <p:cNvPr id="9" name="Rounded Rectangle 8"/>
            <p:cNvSpPr/>
            <p:nvPr/>
          </p:nvSpPr>
          <p:spPr bwMode="auto">
            <a:xfrm>
              <a:off x="6588224" y="4005064"/>
              <a:ext cx="1587109" cy="432048"/>
            </a:xfrm>
            <a:prstGeom prst="round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a-IR" dirty="0" smtClean="0">
                  <a:solidFill>
                    <a:schemeClr val="tx1"/>
                  </a:solidFill>
                  <a:cs typeface="B Nazanin" pitchFamily="2" charset="-78"/>
                </a:rPr>
                <a:t>4- استفاده از فرصت</a:t>
              </a:r>
              <a:endParaRPr kumimoji="0" lang="fa-IR" sz="1800" b="0" i="0" u="none" strike="noStrike" cap="none" normalizeH="0" baseline="0" dirty="0" smtClean="0">
                <a:ln>
                  <a:noFill/>
                </a:ln>
                <a:solidFill>
                  <a:schemeClr val="tx1"/>
                </a:solidFill>
                <a:effectLst/>
                <a:cs typeface="B Nazanin" pitchFamily="2" charset="-78"/>
              </a:endParaRPr>
            </a:p>
          </p:txBody>
        </p:sp>
        <p:sp>
          <p:nvSpPr>
            <p:cNvPr id="11" name="TextBox 10"/>
            <p:cNvSpPr txBox="1"/>
            <p:nvPr/>
          </p:nvSpPr>
          <p:spPr>
            <a:xfrm>
              <a:off x="611560" y="2060848"/>
              <a:ext cx="5976664" cy="455404"/>
            </a:xfrm>
            <a:prstGeom prst="rect">
              <a:avLst/>
            </a:prstGeom>
            <a:noFill/>
          </p:spPr>
          <p:txBody>
            <a:bodyPr wrap="square" rtlCol="1">
              <a:spAutoFit/>
            </a:bodyPr>
            <a:lstStyle/>
            <a:p>
              <a:pPr algn="r"/>
              <a:r>
                <a:rPr lang="fa-IR" dirty="0" smtClean="0">
                  <a:cs typeface="B Nazanin" pitchFamily="2" charset="-78"/>
                </a:rPr>
                <a:t>یعنی اوج نارضایتی نسبت به عملکرد وفعالیت های جاری سازمان وبیانگرفاصله با وضعیت مطلوب. یک مساله با راه حل ها یا تصمیماتی که اتخاذ می شود ارتباطی ندارد</a:t>
              </a:r>
              <a:endParaRPr lang="fa-IR" dirty="0">
                <a:cs typeface="B Nazanin" pitchFamily="2" charset="-78"/>
              </a:endParaRPr>
            </a:p>
          </p:txBody>
        </p:sp>
        <p:sp>
          <p:nvSpPr>
            <p:cNvPr id="12" name="TextBox 11"/>
            <p:cNvSpPr txBox="1"/>
            <p:nvPr/>
          </p:nvSpPr>
          <p:spPr>
            <a:xfrm>
              <a:off x="611560" y="2638653"/>
              <a:ext cx="5976664" cy="650578"/>
            </a:xfrm>
            <a:prstGeom prst="rect">
              <a:avLst/>
            </a:prstGeom>
            <a:noFill/>
          </p:spPr>
          <p:txBody>
            <a:bodyPr wrap="square" rtlCol="1">
              <a:spAutoFit/>
            </a:bodyPr>
            <a:lstStyle/>
            <a:p>
              <a:pPr algn="r"/>
              <a:r>
                <a:rPr lang="fa-IR" dirty="0" smtClean="0">
                  <a:cs typeface="B Nazanin" pitchFamily="2" charset="-78"/>
                </a:rPr>
                <a:t>نظریا عقیده ای است که یک نفر ارائه میکند تاشاید مورد قبول واقع شود.این نظرها </a:t>
              </a:r>
            </a:p>
            <a:p>
              <a:pPr algn="r"/>
              <a:r>
                <a:rPr lang="fa-IR" dirty="0" smtClean="0">
                  <a:cs typeface="B Nazanin" pitchFamily="2" charset="-78"/>
                </a:rPr>
                <a:t>موجب بوجود آمدن سیلی از راه حل هایی می شود که درسازمان جریان می یابند.</a:t>
              </a:r>
            </a:p>
            <a:p>
              <a:pPr algn="r"/>
              <a:endParaRPr lang="fa-IR" dirty="0">
                <a:cs typeface="B Nazanin" pitchFamily="2" charset="-78"/>
              </a:endParaRPr>
            </a:p>
          </p:txBody>
        </p:sp>
        <p:sp>
          <p:nvSpPr>
            <p:cNvPr id="13" name="TextBox 12"/>
            <p:cNvSpPr txBox="1"/>
            <p:nvPr/>
          </p:nvSpPr>
          <p:spPr>
            <a:xfrm>
              <a:off x="611560" y="3249850"/>
              <a:ext cx="5976664" cy="650578"/>
            </a:xfrm>
            <a:prstGeom prst="rect">
              <a:avLst/>
            </a:prstGeom>
            <a:noFill/>
          </p:spPr>
          <p:txBody>
            <a:bodyPr wrap="square" rtlCol="1">
              <a:spAutoFit/>
            </a:bodyPr>
            <a:lstStyle/>
            <a:p>
              <a:pPr algn="r"/>
              <a:r>
                <a:rPr lang="fa-IR" dirty="0" smtClean="0">
                  <a:cs typeface="B Nazanin" pitchFamily="2" charset="-78"/>
                </a:rPr>
                <a:t>اعضای سازمان(کارکنان) درفرآیندتصمیم گیری های سازمانی مشارکت  می کنند ،دارای نظرها،تجربه ها ، ارزش ها ،آموزش ودیدگاه های خاصی هستند.</a:t>
              </a:r>
              <a:r>
                <a:rPr lang="fa-IR" dirty="0">
                  <a:cs typeface="B Nazanin" pitchFamily="2" charset="-78"/>
                </a:rPr>
                <a:t> </a:t>
              </a:r>
              <a:r>
                <a:rPr lang="fa-IR" dirty="0" smtClean="0">
                  <a:cs typeface="B Nazanin" pitchFamily="2" charset="-78"/>
                </a:rPr>
                <a:t>مسائل و راه حل های که یک مدیر آنها را ارائه می کند با دیدگاه و نظر مدیر دیگر متفاوت است.</a:t>
              </a:r>
            </a:p>
          </p:txBody>
        </p:sp>
        <p:sp>
          <p:nvSpPr>
            <p:cNvPr id="14" name="TextBox 13"/>
            <p:cNvSpPr txBox="1"/>
            <p:nvPr/>
          </p:nvSpPr>
          <p:spPr>
            <a:xfrm>
              <a:off x="494662" y="3900619"/>
              <a:ext cx="5976664" cy="650578"/>
            </a:xfrm>
            <a:prstGeom prst="rect">
              <a:avLst/>
            </a:prstGeom>
            <a:noFill/>
          </p:spPr>
          <p:txBody>
            <a:bodyPr wrap="square" rtlCol="1">
              <a:spAutoFit/>
            </a:bodyPr>
            <a:lstStyle/>
            <a:p>
              <a:pPr algn="r"/>
              <a:r>
                <a:rPr lang="fa-IR" dirty="0" smtClean="0">
                  <a:cs typeface="B Nazanin" pitchFamily="2" charset="-78"/>
                </a:rPr>
                <a:t>فرصت یعنی موقعیت یا امکانی که برای سازمان پیش می آیدتا تصمیم بگیرد.این فرصت یا امکان هنگامی بدست می آید که ترکیبی مناسب از مسائل،راه حل ها و اعضای سازمان وجود داشته باشد.</a:t>
              </a:r>
            </a:p>
          </p:txBody>
        </p:sp>
      </p:grpSp>
      <p:sp>
        <p:nvSpPr>
          <p:cNvPr id="17" name="Rectangle 16"/>
          <p:cNvSpPr/>
          <p:nvPr/>
        </p:nvSpPr>
        <p:spPr>
          <a:xfrm>
            <a:off x="222052" y="6097795"/>
            <a:ext cx="583814"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36</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19" name="Freeform 18"/>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98660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G:\فراهانی 1\20150507_005434.jpg"/>
          <p:cNvPicPr>
            <a:picLocks noGrp="1" noChangeAspect="1" noChangeArrowheads="1"/>
          </p:cNvPicPr>
          <p:nvPr>
            <p:ph idx="1"/>
          </p:nvPr>
        </p:nvPicPr>
        <p:blipFill rotWithShape="1">
          <a:blip r:embed="rId2" cstate="print">
            <a:biLevel thresh="5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312" t="23017" r="6064" b="11326"/>
          <a:stretch/>
        </p:blipFill>
        <p:spPr bwMode="auto">
          <a:xfrm>
            <a:off x="1835696" y="116632"/>
            <a:ext cx="5256584" cy="65536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6440" y="6097795"/>
            <a:ext cx="595036"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37</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5" name="Freeform 4"/>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575291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1043607" y="476672"/>
            <a:ext cx="7056785" cy="576064"/>
          </a:xfrm>
          <a:prstGeom prst="roundRect">
            <a:avLst>
              <a:gd name="adj" fmla="val 0"/>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هدف این فصل</a:t>
            </a:r>
            <a:endPar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fa-IR" sz="32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TextBox 1"/>
          <p:cNvSpPr txBox="1"/>
          <p:nvPr/>
        </p:nvSpPr>
        <p:spPr>
          <a:xfrm>
            <a:off x="575555" y="2348880"/>
            <a:ext cx="7992888" cy="2246769"/>
          </a:xfrm>
          <a:prstGeom prst="rect">
            <a:avLst/>
          </a:prstGeom>
          <a:noFill/>
        </p:spPr>
        <p:txBody>
          <a:bodyPr wrap="square" rtlCol="1">
            <a:spAutoFit/>
          </a:bodyPr>
          <a:lstStyle/>
          <a:p>
            <a:pPr algn="justLow" rtl="1"/>
            <a:r>
              <a:rPr lang="fa-IR" sz="2800" dirty="0" smtClean="0">
                <a:cs typeface="+mn-cs"/>
              </a:rPr>
              <a:t>هــرسازمان درهرزمان درصدد شناسایی مساله ها و ارائه راه حل هایی بر می آید که دربرخـــی موارد آن بایدصدها </a:t>
            </a:r>
            <a:r>
              <a:rPr lang="fa-IR" sz="2800" b="1" dirty="0" smtClean="0">
                <a:solidFill>
                  <a:srgbClr val="FF0000"/>
                </a:solidFill>
                <a:effectLst>
                  <a:outerShdw blurRad="38100" dist="38100" dir="2700000" algn="tl">
                    <a:srgbClr val="000000">
                      <a:alpha val="43137"/>
                    </a:srgbClr>
                  </a:outerShdw>
                </a:effectLst>
                <a:cs typeface="+mn-cs"/>
              </a:rPr>
              <a:t>تصمیم</a:t>
            </a:r>
            <a:r>
              <a:rPr lang="fa-IR" sz="2800" dirty="0" smtClean="0">
                <a:effectLst>
                  <a:outerShdw blurRad="38100" dist="38100" dir="2700000" algn="tl">
                    <a:srgbClr val="000000">
                      <a:alpha val="43137"/>
                    </a:srgbClr>
                  </a:outerShdw>
                </a:effectLst>
                <a:cs typeface="+mn-cs"/>
              </a:rPr>
              <a:t> </a:t>
            </a:r>
            <a:r>
              <a:rPr lang="fa-IR" sz="2800" dirty="0" smtClean="0">
                <a:cs typeface="+mn-cs"/>
              </a:rPr>
              <a:t>گرفته شود.</a:t>
            </a:r>
          </a:p>
          <a:p>
            <a:pPr algn="justLow" rtl="1"/>
            <a:r>
              <a:rPr lang="fa-IR" sz="2800" dirty="0" smtClean="0">
                <a:cs typeface="+mn-cs"/>
              </a:rPr>
              <a:t>معمولاً مدیران وسازمان درگیرچنین وضعی هستندوباید پیوسته در جستجوی راه ها و چاره های جدید و نوین برآیند .</a:t>
            </a:r>
          </a:p>
        </p:txBody>
      </p:sp>
      <p:sp>
        <p:nvSpPr>
          <p:cNvPr id="7" name="Freeform 6"/>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
        <p:nvSpPr>
          <p:cNvPr id="3" name="Rectangle 2"/>
          <p:cNvSpPr/>
          <p:nvPr/>
        </p:nvSpPr>
        <p:spPr>
          <a:xfrm>
            <a:off x="415896" y="6093296"/>
            <a:ext cx="319318"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1</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
        <p:nvSpPr>
          <p:cNvPr id="19" name="Rounded Rectangle 18"/>
          <p:cNvSpPr/>
          <p:nvPr/>
        </p:nvSpPr>
        <p:spPr>
          <a:xfrm>
            <a:off x="891095" y="243919"/>
            <a:ext cx="7545197" cy="808817"/>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sp>
        <p:nvSpPr>
          <p:cNvPr id="4" name="Rectangle 2"/>
          <p:cNvSpPr>
            <a:spLocks noGrp="1" noChangeArrowheads="1"/>
          </p:cNvSpPr>
          <p:nvPr>
            <p:ph type="title"/>
          </p:nvPr>
        </p:nvSpPr>
        <p:spPr bwMode="auto">
          <a:xfrm>
            <a:off x="457200" y="398116"/>
            <a:ext cx="8229600" cy="582612"/>
          </a:xfrm>
          <a:noFill/>
          <a:ln>
            <a:miter lim="800000"/>
            <a:headEnd/>
            <a:tailEnd/>
          </a:ln>
        </p:spPr>
        <p:txBody>
          <a:bodyPr vert="horz" wrap="square" lIns="91440" tIns="45720" rIns="91440" bIns="45720" numCol="1" anchor="ctr" anchorCtr="0" compatLnSpc="1">
            <a:prstTxWarp prst="textNoShape">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ctr" eaLnBrk="1" hangingPunct="1">
              <a:lnSpc>
                <a:spcPct val="150000"/>
              </a:lnSpc>
              <a:defRPr/>
            </a:pPr>
            <a:r>
              <a:rPr lang="fa-I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نتایج حاصل از فرآیندتصمیم </a:t>
            </a:r>
            <a:r>
              <a:rPr lang="fa-I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گیری الگوی سطل </a:t>
            </a:r>
            <a:r>
              <a:rPr lang="fa-I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آشغال</a:t>
            </a:r>
            <a:endParaRPr lang="fa-I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grpSp>
        <p:nvGrpSpPr>
          <p:cNvPr id="14" name="Group 13"/>
          <p:cNvGrpSpPr/>
          <p:nvPr/>
        </p:nvGrpSpPr>
        <p:grpSpPr>
          <a:xfrm>
            <a:off x="-396552" y="1085906"/>
            <a:ext cx="9001000" cy="1362055"/>
            <a:chOff x="-396552" y="1052736"/>
            <a:chExt cx="9001000" cy="1362055"/>
          </a:xfrm>
        </p:grpSpPr>
        <p:sp>
          <p:nvSpPr>
            <p:cNvPr id="6" name="Left Arrow 5"/>
            <p:cNvSpPr/>
            <p:nvPr/>
          </p:nvSpPr>
          <p:spPr bwMode="auto">
            <a:xfrm>
              <a:off x="2123728" y="1052736"/>
              <a:ext cx="6336704" cy="1080120"/>
            </a:xfrm>
            <a:prstGeom prst="leftArrow">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70C0"/>
                  </a:solidFill>
                  <a:effectLst/>
                  <a:cs typeface="B Titr" pitchFamily="2" charset="-78"/>
                </a:rPr>
                <a:t>1-حتی زمانی که</a:t>
              </a:r>
              <a:r>
                <a:rPr kumimoji="0" lang="fa-IR" sz="1800" b="0" i="0" u="none" strike="noStrike" cap="none" normalizeH="0" dirty="0" smtClean="0">
                  <a:ln>
                    <a:noFill/>
                  </a:ln>
                  <a:solidFill>
                    <a:srgbClr val="0070C0"/>
                  </a:solidFill>
                  <a:effectLst/>
                  <a:cs typeface="B Titr" pitchFamily="2" charset="-78"/>
                </a:rPr>
                <a:t> مساله ای وجود ندارد،راه حل هایی ارائه می شود</a:t>
              </a:r>
              <a:endParaRPr kumimoji="0" lang="fa-IR" sz="1800" b="0" i="0" u="none" strike="noStrike" cap="none" normalizeH="0" baseline="0" dirty="0" smtClean="0">
                <a:ln>
                  <a:noFill/>
                </a:ln>
                <a:solidFill>
                  <a:srgbClr val="0070C0"/>
                </a:solidFill>
                <a:effectLst/>
                <a:cs typeface="B Titr" pitchFamily="2" charset="-78"/>
              </a:endParaRPr>
            </a:p>
          </p:txBody>
        </p:sp>
        <p:sp>
          <p:nvSpPr>
            <p:cNvPr id="10" name="TextBox 9"/>
            <p:cNvSpPr txBox="1"/>
            <p:nvPr/>
          </p:nvSpPr>
          <p:spPr>
            <a:xfrm>
              <a:off x="-396552" y="2060848"/>
              <a:ext cx="9001000" cy="353943"/>
            </a:xfrm>
            <a:prstGeom prst="rect">
              <a:avLst/>
            </a:prstGeom>
            <a:noFill/>
          </p:spPr>
          <p:txBody>
            <a:bodyPr wrap="square" rtlCol="1">
              <a:spAutoFit/>
            </a:bodyPr>
            <a:lstStyle/>
            <a:p>
              <a:pPr algn="r"/>
              <a:r>
                <a:rPr lang="fa-IR" sz="1700" b="1" dirty="0" smtClean="0">
                  <a:solidFill>
                    <a:srgbClr val="C00000"/>
                  </a:solidFill>
                  <a:cs typeface="B Nazanin" pitchFamily="2" charset="-78"/>
                </a:rPr>
                <a:t>کامپیوتربه هنگام ورود به سازمان در دهه 1970 نمی توانست همه مسائل را حل کند</a:t>
              </a:r>
              <a:endParaRPr lang="fa-IR" sz="1700" b="1" dirty="0">
                <a:solidFill>
                  <a:srgbClr val="C00000"/>
                </a:solidFill>
                <a:cs typeface="B Nazanin" pitchFamily="2" charset="-78"/>
              </a:endParaRPr>
            </a:p>
          </p:txBody>
        </p:sp>
      </p:grpSp>
      <p:grpSp>
        <p:nvGrpSpPr>
          <p:cNvPr id="15" name="Group 14"/>
          <p:cNvGrpSpPr/>
          <p:nvPr/>
        </p:nvGrpSpPr>
        <p:grpSpPr>
          <a:xfrm>
            <a:off x="-396552" y="2492896"/>
            <a:ext cx="9001000" cy="1434063"/>
            <a:chOff x="-396552" y="2492896"/>
            <a:chExt cx="9001000" cy="1434063"/>
          </a:xfrm>
        </p:grpSpPr>
        <p:sp>
          <p:nvSpPr>
            <p:cNvPr id="7" name="Left Arrow 6"/>
            <p:cNvSpPr/>
            <p:nvPr/>
          </p:nvSpPr>
          <p:spPr bwMode="auto">
            <a:xfrm>
              <a:off x="755576" y="2492896"/>
              <a:ext cx="6336704" cy="1080120"/>
            </a:xfrm>
            <a:prstGeom prst="leftArrow">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70C0"/>
                  </a:solidFill>
                  <a:effectLst/>
                  <a:cs typeface="B Titr" pitchFamily="2" charset="-78"/>
                </a:rPr>
                <a:t>2-تصمیمی گرفته میشود بدون</a:t>
              </a:r>
              <a:r>
                <a:rPr kumimoji="0" lang="fa-IR" sz="1800" b="0" i="0" u="none" strike="noStrike" cap="none" normalizeH="0" dirty="0" smtClean="0">
                  <a:ln>
                    <a:noFill/>
                  </a:ln>
                  <a:solidFill>
                    <a:srgbClr val="0070C0"/>
                  </a:solidFill>
                  <a:effectLst/>
                  <a:cs typeface="B Titr" pitchFamily="2" charset="-78"/>
                </a:rPr>
                <a:t> اینکه مسئله ای حل شود</a:t>
              </a:r>
              <a:endParaRPr kumimoji="0" lang="fa-IR" sz="1800" b="0" i="0" u="none" strike="noStrike" cap="none" normalizeH="0" baseline="0" dirty="0" smtClean="0">
                <a:ln>
                  <a:noFill/>
                </a:ln>
                <a:solidFill>
                  <a:srgbClr val="0070C0"/>
                </a:solidFill>
                <a:effectLst/>
                <a:cs typeface="B Titr" pitchFamily="2" charset="-78"/>
              </a:endParaRPr>
            </a:p>
          </p:txBody>
        </p:sp>
        <p:sp>
          <p:nvSpPr>
            <p:cNvPr id="11" name="TextBox 10"/>
            <p:cNvSpPr txBox="1"/>
            <p:nvPr/>
          </p:nvSpPr>
          <p:spPr>
            <a:xfrm>
              <a:off x="-396552" y="3573016"/>
              <a:ext cx="9001000" cy="353943"/>
            </a:xfrm>
            <a:prstGeom prst="rect">
              <a:avLst/>
            </a:prstGeom>
            <a:noFill/>
          </p:spPr>
          <p:txBody>
            <a:bodyPr wrap="square" rtlCol="1">
              <a:spAutoFit/>
            </a:bodyPr>
            <a:lstStyle/>
            <a:p>
              <a:pPr algn="r"/>
              <a:r>
                <a:rPr lang="fa-IR" sz="1700" b="1" dirty="0" smtClean="0">
                  <a:solidFill>
                    <a:srgbClr val="C00000"/>
                  </a:solidFill>
                  <a:cs typeface="B Nazanin" pitchFamily="2" charset="-78"/>
                </a:rPr>
                <a:t>کاهش بودجه سازمان ، دایر کردن واحد جدیدی در سازمان و.... با هدف حل مشکل اما بدون حصول نتیجه مطلوب</a:t>
              </a:r>
              <a:endParaRPr lang="fa-IR" sz="1700" b="1" dirty="0">
                <a:solidFill>
                  <a:srgbClr val="C00000"/>
                </a:solidFill>
                <a:cs typeface="B Nazanin" pitchFamily="2" charset="-78"/>
              </a:endParaRPr>
            </a:p>
          </p:txBody>
        </p:sp>
      </p:grpSp>
      <p:grpSp>
        <p:nvGrpSpPr>
          <p:cNvPr id="16" name="Group 15"/>
          <p:cNvGrpSpPr/>
          <p:nvPr/>
        </p:nvGrpSpPr>
        <p:grpSpPr>
          <a:xfrm>
            <a:off x="-322352" y="4064685"/>
            <a:ext cx="9001000" cy="1424771"/>
            <a:chOff x="-324544" y="4005064"/>
            <a:chExt cx="9001000" cy="1424771"/>
          </a:xfrm>
        </p:grpSpPr>
        <p:sp>
          <p:nvSpPr>
            <p:cNvPr id="8" name="Left Arrow 7"/>
            <p:cNvSpPr/>
            <p:nvPr/>
          </p:nvSpPr>
          <p:spPr bwMode="auto">
            <a:xfrm>
              <a:off x="2097396" y="4005064"/>
              <a:ext cx="6336704" cy="1080120"/>
            </a:xfrm>
            <a:prstGeom prst="leftArrow">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70C0"/>
                  </a:solidFill>
                  <a:effectLst/>
                  <a:cs typeface="B Titr" pitchFamily="2" charset="-78"/>
                </a:rPr>
                <a:t>3-ممکن است مسائلی بدون هیچ راه حلی وجود داشته</a:t>
              </a:r>
              <a:r>
                <a:rPr kumimoji="0" lang="fa-IR" sz="1800" b="0" i="0" u="none" strike="noStrike" cap="none" normalizeH="0" dirty="0" smtClean="0">
                  <a:ln>
                    <a:noFill/>
                  </a:ln>
                  <a:solidFill>
                    <a:srgbClr val="0070C0"/>
                  </a:solidFill>
                  <a:effectLst/>
                  <a:cs typeface="B Titr" pitchFamily="2" charset="-78"/>
                </a:rPr>
                <a:t> باشند</a:t>
              </a:r>
              <a:endParaRPr kumimoji="0" lang="fa-IR" sz="1800" b="0" i="0" u="none" strike="noStrike" cap="none" normalizeH="0" baseline="0" dirty="0" smtClean="0">
                <a:ln>
                  <a:noFill/>
                </a:ln>
                <a:solidFill>
                  <a:srgbClr val="0070C0"/>
                </a:solidFill>
                <a:effectLst/>
                <a:cs typeface="B Titr" pitchFamily="2" charset="-78"/>
              </a:endParaRPr>
            </a:p>
          </p:txBody>
        </p:sp>
        <p:sp>
          <p:nvSpPr>
            <p:cNvPr id="12" name="TextBox 11"/>
            <p:cNvSpPr txBox="1"/>
            <p:nvPr/>
          </p:nvSpPr>
          <p:spPr>
            <a:xfrm>
              <a:off x="-324544" y="5075892"/>
              <a:ext cx="9001000" cy="353943"/>
            </a:xfrm>
            <a:prstGeom prst="rect">
              <a:avLst/>
            </a:prstGeom>
            <a:noFill/>
          </p:spPr>
          <p:txBody>
            <a:bodyPr wrap="square" rtlCol="1">
              <a:spAutoFit/>
            </a:bodyPr>
            <a:lstStyle/>
            <a:p>
              <a:pPr algn="r"/>
              <a:r>
                <a:rPr lang="fa-IR" sz="1700" b="1" dirty="0" smtClean="0">
                  <a:solidFill>
                    <a:srgbClr val="C00000"/>
                  </a:solidFill>
                  <a:cs typeface="B Nazanin" pitchFamily="2" charset="-78"/>
                </a:rPr>
                <a:t>تصمیم سازان با مسائلی خاص(مثلا عدم شناخت تکنولوژی) خو میگیرند وهیچ گاه درصدد حل آنها برنمی آیند .</a:t>
              </a:r>
              <a:endParaRPr lang="fa-IR" sz="1700" b="1" dirty="0">
                <a:solidFill>
                  <a:srgbClr val="C00000"/>
                </a:solidFill>
                <a:cs typeface="B Nazanin" pitchFamily="2" charset="-78"/>
              </a:endParaRPr>
            </a:p>
          </p:txBody>
        </p:sp>
      </p:grpSp>
      <p:grpSp>
        <p:nvGrpSpPr>
          <p:cNvPr id="17" name="Group 16"/>
          <p:cNvGrpSpPr/>
          <p:nvPr/>
        </p:nvGrpSpPr>
        <p:grpSpPr>
          <a:xfrm>
            <a:off x="179512" y="5373216"/>
            <a:ext cx="8640960" cy="1424771"/>
            <a:chOff x="179512" y="5373216"/>
            <a:chExt cx="8640960" cy="1424771"/>
          </a:xfrm>
        </p:grpSpPr>
        <p:sp>
          <p:nvSpPr>
            <p:cNvPr id="9" name="Left Arrow 8"/>
            <p:cNvSpPr/>
            <p:nvPr/>
          </p:nvSpPr>
          <p:spPr bwMode="auto">
            <a:xfrm>
              <a:off x="755576" y="5373216"/>
              <a:ext cx="6336704" cy="1080120"/>
            </a:xfrm>
            <a:prstGeom prst="leftArrow">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70C0"/>
                  </a:solidFill>
                  <a:effectLst/>
                  <a:cs typeface="B Titr" pitchFamily="2" charset="-78"/>
                </a:rPr>
                <a:t>4-همه مسائل حل</a:t>
              </a:r>
              <a:r>
                <a:rPr kumimoji="0" lang="fa-IR" sz="1800" b="0" i="0" u="none" strike="noStrike" cap="none" normalizeH="0" dirty="0" smtClean="0">
                  <a:ln>
                    <a:noFill/>
                  </a:ln>
                  <a:solidFill>
                    <a:srgbClr val="0070C0"/>
                  </a:solidFill>
                  <a:effectLst/>
                  <a:cs typeface="B Titr" pitchFamily="2" charset="-78"/>
                </a:rPr>
                <a:t> نمی شوند</a:t>
              </a:r>
              <a:endParaRPr kumimoji="0" lang="fa-IR" sz="1800" b="0" i="0" u="none" strike="noStrike" cap="none" normalizeH="0" baseline="0" dirty="0" smtClean="0">
                <a:ln>
                  <a:noFill/>
                </a:ln>
                <a:solidFill>
                  <a:srgbClr val="0070C0"/>
                </a:solidFill>
                <a:effectLst/>
                <a:cs typeface="B Titr" pitchFamily="2" charset="-78"/>
              </a:endParaRPr>
            </a:p>
          </p:txBody>
        </p:sp>
        <p:sp>
          <p:nvSpPr>
            <p:cNvPr id="13" name="TextBox 12"/>
            <p:cNvSpPr txBox="1"/>
            <p:nvPr/>
          </p:nvSpPr>
          <p:spPr>
            <a:xfrm>
              <a:off x="179512" y="6444044"/>
              <a:ext cx="8640960" cy="353943"/>
            </a:xfrm>
            <a:prstGeom prst="rect">
              <a:avLst/>
            </a:prstGeom>
            <a:noFill/>
          </p:spPr>
          <p:txBody>
            <a:bodyPr wrap="square" rtlCol="1">
              <a:spAutoFit/>
            </a:bodyPr>
            <a:lstStyle/>
            <a:p>
              <a:pPr algn="r"/>
              <a:r>
                <a:rPr lang="fa-IR" sz="1700" b="1" dirty="0" smtClean="0">
                  <a:solidFill>
                    <a:srgbClr val="C00000"/>
                  </a:solidFill>
                  <a:cs typeface="B Nazanin" pitchFamily="2" charset="-78"/>
                </a:rPr>
                <a:t>بدیهی است بهنگام اخذیک تصمیم همه مسائل حل نمیشود،ولی سازمان درمسیرکاهش دادن بارمسائل گام برمیدارد</a:t>
              </a:r>
              <a:endParaRPr lang="fa-IR" sz="1700" b="1" dirty="0">
                <a:solidFill>
                  <a:srgbClr val="C00000"/>
                </a:solidFill>
                <a:cs typeface="B Nazanin" pitchFamily="2" charset="-78"/>
              </a:endParaRPr>
            </a:p>
          </p:txBody>
        </p:sp>
      </p:grpSp>
      <p:sp>
        <p:nvSpPr>
          <p:cNvPr id="20" name="Rectangle 19"/>
          <p:cNvSpPr/>
          <p:nvPr/>
        </p:nvSpPr>
        <p:spPr>
          <a:xfrm>
            <a:off x="217244" y="6097795"/>
            <a:ext cx="593432"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38</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Tree>
    <p:extLst>
      <p:ext uri="{BB962C8B-B14F-4D97-AF65-F5344CB8AC3E}">
        <p14:creationId xmlns:p14="http://schemas.microsoft.com/office/powerpoint/2010/main" val="71254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87624" y="404664"/>
            <a:ext cx="6984776" cy="648072"/>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sp>
        <p:nvSpPr>
          <p:cNvPr id="2" name="Rectangle 2"/>
          <p:cNvSpPr>
            <a:spLocks noGrp="1" noChangeArrowheads="1"/>
          </p:cNvSpPr>
          <p:nvPr>
            <p:ph type="title"/>
          </p:nvPr>
        </p:nvSpPr>
        <p:spPr bwMode="auto">
          <a:xfrm>
            <a:off x="1619672" y="332656"/>
            <a:ext cx="6408712" cy="720080"/>
          </a:xfrm>
          <a:no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ctr" eaLnBrk="1" hangingPunct="1">
              <a:lnSpc>
                <a:spcPct val="150000"/>
              </a:lnSpc>
            </a:pP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چارچوب تصمیم گیری اقتضایی</a:t>
            </a:r>
          </a:p>
        </p:txBody>
      </p:sp>
      <p:sp>
        <p:nvSpPr>
          <p:cNvPr id="3" name="TextBox 2"/>
          <p:cNvSpPr txBox="1"/>
          <p:nvPr/>
        </p:nvSpPr>
        <p:spPr>
          <a:xfrm>
            <a:off x="611560" y="1196752"/>
            <a:ext cx="8105611" cy="5262979"/>
          </a:xfrm>
          <a:prstGeom prst="rect">
            <a:avLst/>
          </a:prstGeom>
          <a:noFill/>
        </p:spPr>
        <p:txBody>
          <a:bodyPr wrap="square" rtlCol="1">
            <a:spAutoFit/>
          </a:bodyPr>
          <a:lstStyle/>
          <a:p>
            <a:pPr algn="justLow" rtl="1"/>
            <a:r>
              <a:rPr lang="fa-IR" sz="2800" dirty="0" smtClean="0">
                <a:cs typeface="+mn-cs"/>
              </a:rPr>
              <a:t>تاکنون درباره چندین روش تصمیم گیری درسازمان اعم از روش هایی مبتنی بر</a:t>
            </a:r>
            <a:r>
              <a:rPr lang="fa-IR" sz="2800" b="1" u="sng" dirty="0" smtClean="0">
                <a:solidFill>
                  <a:srgbClr val="FF0000"/>
                </a:solidFill>
                <a:cs typeface="+mn-cs"/>
              </a:rPr>
              <a:t>علم مدیریت </a:t>
            </a:r>
            <a:r>
              <a:rPr lang="fa-IR" sz="2800" dirty="0" smtClean="0">
                <a:cs typeface="+mn-cs"/>
              </a:rPr>
              <a:t>،</a:t>
            </a:r>
            <a:r>
              <a:rPr lang="fa-IR" sz="2800" b="1" u="sng" dirty="0" smtClean="0">
                <a:cs typeface="+mn-cs"/>
              </a:rPr>
              <a:t>الگوی کارنگی</a:t>
            </a:r>
            <a:r>
              <a:rPr lang="fa-IR" sz="2800" dirty="0" smtClean="0">
                <a:cs typeface="+mn-cs"/>
              </a:rPr>
              <a:t>، </a:t>
            </a:r>
            <a:r>
              <a:rPr lang="fa-IR" sz="2800" b="1" dirty="0" smtClean="0">
                <a:solidFill>
                  <a:srgbClr val="C00000"/>
                </a:solidFill>
                <a:cs typeface="+mn-cs"/>
              </a:rPr>
              <a:t>الگوی</a:t>
            </a:r>
            <a:r>
              <a:rPr lang="fa-IR" sz="2800" b="1" u="sng" dirty="0" smtClean="0">
                <a:solidFill>
                  <a:srgbClr val="C00000"/>
                </a:solidFill>
                <a:cs typeface="+mn-cs"/>
              </a:rPr>
              <a:t> مرحله ای</a:t>
            </a:r>
            <a:r>
              <a:rPr lang="fa-IR" sz="2800" u="sng" dirty="0" smtClean="0">
                <a:cs typeface="+mn-cs"/>
              </a:rPr>
              <a:t> </a:t>
            </a:r>
            <a:r>
              <a:rPr lang="fa-IR" sz="2800" dirty="0" smtClean="0">
                <a:cs typeface="+mn-cs"/>
              </a:rPr>
              <a:t>و </a:t>
            </a:r>
            <a:r>
              <a:rPr lang="fa-IR" sz="2800" b="1" u="sng" dirty="0" smtClean="0">
                <a:solidFill>
                  <a:srgbClr val="0070C0"/>
                </a:solidFill>
                <a:cs typeface="+mn-cs"/>
              </a:rPr>
              <a:t>الگوی سطل آشغال </a:t>
            </a:r>
            <a:r>
              <a:rPr lang="fa-IR" sz="2800" dirty="0" smtClean="0">
                <a:cs typeface="+mn-cs"/>
              </a:rPr>
              <a:t>مطالبی بیان نمودیم. همچنین درباره فرآیندهای تصمیم گیری مبتنی بر </a:t>
            </a:r>
            <a:r>
              <a:rPr lang="fa-IR" sz="2800" b="1" u="sng" dirty="0" smtClean="0">
                <a:solidFill>
                  <a:srgbClr val="FF0000"/>
                </a:solidFill>
                <a:cs typeface="+mn-cs"/>
              </a:rPr>
              <a:t>روش بخردانه </a:t>
            </a:r>
            <a:r>
              <a:rPr lang="fa-IR" sz="2800" dirty="0" smtClean="0">
                <a:cs typeface="+mn-cs"/>
              </a:rPr>
              <a:t>و </a:t>
            </a:r>
            <a:r>
              <a:rPr lang="fa-IR" sz="2800" b="1" u="sng" dirty="0" smtClean="0">
                <a:solidFill>
                  <a:srgbClr val="002060"/>
                </a:solidFill>
                <a:cs typeface="+mn-cs"/>
              </a:rPr>
              <a:t>شهودی</a:t>
            </a:r>
            <a:r>
              <a:rPr lang="fa-IR" sz="2800" dirty="0" smtClean="0">
                <a:cs typeface="+mn-cs"/>
              </a:rPr>
              <a:t> بحث نمودیم .</a:t>
            </a:r>
          </a:p>
          <a:p>
            <a:pPr algn="justLow" rtl="1"/>
            <a:r>
              <a:rPr lang="fa-IR" sz="2800" u="sng" dirty="0" smtClean="0">
                <a:cs typeface="+mn-cs"/>
              </a:rPr>
              <a:t>روش تصمیم گیری چیزی نیست مگر شرحی نسبتاً دقیق از فرآیند تصمیم واقعی </a:t>
            </a:r>
            <a:r>
              <a:rPr lang="fa-IR" sz="2800" dirty="0" smtClean="0">
                <a:cs typeface="+mn-cs"/>
              </a:rPr>
              <a:t>. ولی نکته این است که این روش ها با یکدیگر فرق می کنند.</a:t>
            </a:r>
          </a:p>
          <a:p>
            <a:pPr algn="justLow" rtl="1"/>
            <a:r>
              <a:rPr lang="fa-IR" sz="2800" dirty="0" smtClean="0">
                <a:cs typeface="+mn-cs"/>
              </a:rPr>
              <a:t>یکی ازدلیل های کاربرد روش های مختلف این است که هریک ازآنها درشرایط مختلف ومتفاوت سازمانی مورد استفاده قرارمی گیرد.</a:t>
            </a:r>
          </a:p>
          <a:p>
            <a:pPr algn="justLow" rtl="1"/>
            <a:r>
              <a:rPr lang="fa-IR" sz="2800" dirty="0" smtClean="0">
                <a:cs typeface="+mn-cs"/>
              </a:rPr>
              <a:t>و در واقع </a:t>
            </a:r>
            <a:r>
              <a:rPr lang="fa-IR" sz="2800" u="sng" dirty="0" smtClean="0">
                <a:cs typeface="+mn-cs"/>
              </a:rPr>
              <a:t>کاربرد هر روشی به وضع ، محیط یا شرایطی بستگی دارد که سازمان درآن واقع شده است </a:t>
            </a:r>
            <a:r>
              <a:rPr lang="fa-IR" sz="2800" dirty="0" smtClean="0">
                <a:cs typeface="+mn-cs"/>
              </a:rPr>
              <a:t>.</a:t>
            </a:r>
          </a:p>
          <a:p>
            <a:pPr algn="justLow" rtl="1"/>
            <a:endParaRPr lang="fa-IR" sz="2800" b="1" dirty="0" smtClean="0">
              <a:cs typeface="+mn-cs"/>
            </a:endParaRPr>
          </a:p>
        </p:txBody>
      </p:sp>
      <p:sp>
        <p:nvSpPr>
          <p:cNvPr id="7" name="Rectangle 6"/>
          <p:cNvSpPr/>
          <p:nvPr/>
        </p:nvSpPr>
        <p:spPr>
          <a:xfrm>
            <a:off x="238081" y="6097795"/>
            <a:ext cx="551754"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39</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8" name="Freeform 7"/>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50092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87624" y="404664"/>
            <a:ext cx="6984776" cy="648072"/>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sp>
        <p:nvSpPr>
          <p:cNvPr id="2" name="Rectangle 2"/>
          <p:cNvSpPr>
            <a:spLocks noGrp="1" noChangeArrowheads="1"/>
          </p:cNvSpPr>
          <p:nvPr>
            <p:ph type="title"/>
          </p:nvPr>
        </p:nvSpPr>
        <p:spPr bwMode="auto">
          <a:xfrm>
            <a:off x="1619672" y="332656"/>
            <a:ext cx="6408712" cy="720080"/>
          </a:xfrm>
          <a:no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ctr" eaLnBrk="1" hangingPunct="1">
              <a:lnSpc>
                <a:spcPct val="150000"/>
              </a:lnSpc>
            </a:pP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چارچوب تصمیم گیری اقتضایی</a:t>
            </a:r>
          </a:p>
        </p:txBody>
      </p:sp>
      <p:sp>
        <p:nvSpPr>
          <p:cNvPr id="3" name="TextBox 2"/>
          <p:cNvSpPr txBox="1"/>
          <p:nvPr/>
        </p:nvSpPr>
        <p:spPr>
          <a:xfrm>
            <a:off x="627206" y="908720"/>
            <a:ext cx="8105611" cy="5693866"/>
          </a:xfrm>
          <a:prstGeom prst="rect">
            <a:avLst/>
          </a:prstGeom>
          <a:noFill/>
        </p:spPr>
        <p:txBody>
          <a:bodyPr wrap="square" rtlCol="1">
            <a:spAutoFit/>
          </a:bodyPr>
          <a:lstStyle/>
          <a:p>
            <a:pPr algn="r"/>
            <a:endParaRPr lang="fa-IR" sz="2800" b="1" dirty="0" smtClean="0">
              <a:cs typeface="+mn-cs"/>
            </a:endParaRPr>
          </a:p>
          <a:p>
            <a:pPr algn="r"/>
            <a:r>
              <a:rPr lang="fa-IR" sz="2800" b="1" dirty="0" smtClean="0">
                <a:solidFill>
                  <a:srgbClr val="FF0000"/>
                </a:solidFill>
                <a:cs typeface="+mn-cs"/>
              </a:rPr>
              <a:t>دو مورد از ویژگی های سازمانی که درتعیین روش های تصمیم گیری نقش مهمی ایفا می کنند </a:t>
            </a:r>
            <a:r>
              <a:rPr lang="fa-IR" sz="2800" dirty="0" smtClean="0">
                <a:cs typeface="+mn-cs"/>
              </a:rPr>
              <a:t>:</a:t>
            </a:r>
          </a:p>
          <a:p>
            <a:pPr algn="r"/>
            <a:r>
              <a:rPr lang="fa-IR" sz="2800" dirty="0" smtClean="0">
                <a:cs typeface="+mn-cs"/>
              </a:rPr>
              <a:t>(به کمک این دو دیدگاه مشخص خواهد شد که به هنگام تصمیم گیری از چه روشی باید استفاده کرد)</a:t>
            </a:r>
            <a:endParaRPr lang="fa-IR" sz="2800" dirty="0">
              <a:cs typeface="+mn-cs"/>
            </a:endParaRPr>
          </a:p>
          <a:p>
            <a:pPr algn="r"/>
            <a:endParaRPr lang="fa-IR" sz="2800" b="1" dirty="0" smtClean="0">
              <a:cs typeface="+mn-cs"/>
            </a:endParaRPr>
          </a:p>
          <a:p>
            <a:pPr marL="342900" indent="-342900" algn="r">
              <a:buFont typeface="Wingdings" pitchFamily="2" charset="2"/>
              <a:buChar char="ü"/>
            </a:pPr>
            <a:r>
              <a:rPr lang="fa-IR" sz="2800" b="1" dirty="0" smtClean="0">
                <a:cs typeface="+mn-cs"/>
              </a:rPr>
              <a:t>توافق نظر در مورد هدف</a:t>
            </a:r>
          </a:p>
          <a:p>
            <a:pPr algn="r"/>
            <a:r>
              <a:rPr lang="fa-IR" sz="2800" b="1" dirty="0" smtClean="0">
                <a:cs typeface="+mn-cs"/>
              </a:rPr>
              <a:t>مدیران باید درباره هدف ها ونتیجه هایی که سازمان درپی آنهاست توافق نظر داشته باشند.</a:t>
            </a:r>
          </a:p>
          <a:p>
            <a:pPr algn="r"/>
            <a:endParaRPr lang="fa-IR" sz="2800" b="1" dirty="0" smtClean="0">
              <a:cs typeface="+mn-cs"/>
            </a:endParaRPr>
          </a:p>
          <a:p>
            <a:pPr marL="342900" indent="-342900" algn="r">
              <a:buFont typeface="Wingdings" pitchFamily="2" charset="2"/>
              <a:buChar char="ü"/>
            </a:pPr>
            <a:r>
              <a:rPr lang="fa-IR" sz="2800" b="1" dirty="0" smtClean="0">
                <a:cs typeface="+mn-cs"/>
              </a:rPr>
              <a:t>دانش فنی در مورد شیوه های تامین آن هدف ها</a:t>
            </a:r>
          </a:p>
          <a:p>
            <a:pPr algn="r"/>
            <a:r>
              <a:rPr lang="fa-IR" sz="2800" b="1" dirty="0" smtClean="0">
                <a:cs typeface="+mn-cs"/>
              </a:rPr>
              <a:t>درک وتوافق نظردرباره تامین هدف های سازمانی است و دراین دامنه متغیردانش فنی نوسان میکند</a:t>
            </a:r>
          </a:p>
        </p:txBody>
      </p:sp>
      <p:sp>
        <p:nvSpPr>
          <p:cNvPr id="7" name="Rectangle 6"/>
          <p:cNvSpPr/>
          <p:nvPr/>
        </p:nvSpPr>
        <p:spPr>
          <a:xfrm>
            <a:off x="250905" y="6097795"/>
            <a:ext cx="526105"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40</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8" name="Freeform 7"/>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6565274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627202" y="156523"/>
            <a:ext cx="8193269" cy="720080"/>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GB"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2"/>
          <p:cNvSpPr>
            <a:spLocks noGrp="1" noChangeArrowheads="1"/>
          </p:cNvSpPr>
          <p:nvPr>
            <p:ph type="title"/>
          </p:nvPr>
        </p:nvSpPr>
        <p:spPr bwMode="auto">
          <a:xfrm>
            <a:off x="611560" y="44624"/>
            <a:ext cx="8229600" cy="582612"/>
          </a:xfrm>
          <a:noFill/>
          <a:ln>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ctr" eaLnBrk="1" hangingPunct="1">
              <a:lnSpc>
                <a:spcPct val="150000"/>
              </a:lnSpc>
              <a:defRPr/>
            </a:pPr>
            <a:r>
              <a:rPr lang="fa-IR"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شرایط مختلف درسازمان ومیزان عدم اطمینانی که تصمیم گیری با آن مواجه می شود</a:t>
            </a:r>
            <a:endParaRPr lang="fa-IR"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grpSp>
        <p:nvGrpSpPr>
          <p:cNvPr id="11" name="Group 10"/>
          <p:cNvGrpSpPr/>
          <p:nvPr/>
        </p:nvGrpSpPr>
        <p:grpSpPr>
          <a:xfrm>
            <a:off x="1556628" y="983221"/>
            <a:ext cx="6030743" cy="4903092"/>
            <a:chOff x="1594323" y="1844824"/>
            <a:chExt cx="6030743" cy="490309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323" y="1844824"/>
              <a:ext cx="5976664" cy="4380953"/>
            </a:xfrm>
            <a:prstGeom prst="rect">
              <a:avLst/>
            </a:prstGeom>
          </p:spPr>
        </p:pic>
        <p:sp>
          <p:nvSpPr>
            <p:cNvPr id="6" name="Rectangle 2"/>
            <p:cNvSpPr txBox="1">
              <a:spLocks noChangeArrowheads="1"/>
            </p:cNvSpPr>
            <p:nvPr/>
          </p:nvSpPr>
          <p:spPr bwMode="auto">
            <a:xfrm>
              <a:off x="3013484" y="6165304"/>
              <a:ext cx="2782652" cy="582612"/>
            </a:xfrm>
            <a:prstGeom prst="rect">
              <a:avLst/>
            </a:prstGeom>
            <a:noFill/>
            <a:ln>
              <a:noFill/>
              <a:miter lim="800000"/>
              <a:headEnd/>
              <a:tailEnd/>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a:lstStyle>
            <a:p>
              <a:pPr marL="609600" indent="-609600" algn="ctr">
                <a:lnSpc>
                  <a:spcPct val="150000"/>
                </a:lnSpc>
                <a:defRPr/>
              </a:pPr>
              <a:r>
                <a:rPr lang="fa-IR" sz="1600" dirty="0" smtClean="0">
                  <a:solidFill>
                    <a:srgbClr val="FFFFFF"/>
                  </a:solidFill>
                  <a:cs typeface="B Titr" pitchFamily="2" charset="-78"/>
                </a:rPr>
                <a:t>نمودار 11-8</a:t>
              </a:r>
              <a:endParaRPr lang="fa-IR" sz="1600" dirty="0">
                <a:solidFill>
                  <a:srgbClr val="FFFFFF"/>
                </a:solidFill>
                <a:cs typeface="B Titr" pitchFamily="2" charset="-78"/>
              </a:endParaRPr>
            </a:p>
          </p:txBody>
        </p:sp>
        <p:sp>
          <p:nvSpPr>
            <p:cNvPr id="7" name="Rectangle 2"/>
            <p:cNvSpPr txBox="1">
              <a:spLocks noChangeArrowheads="1"/>
            </p:cNvSpPr>
            <p:nvPr/>
          </p:nvSpPr>
          <p:spPr bwMode="auto">
            <a:xfrm>
              <a:off x="6472938" y="2636912"/>
              <a:ext cx="1152128" cy="582612"/>
            </a:xfrm>
            <a:prstGeom prst="rect">
              <a:avLst/>
            </a:prstGeom>
            <a:noFill/>
            <a:ln>
              <a:noFill/>
              <a:miter lim="800000"/>
              <a:headEnd/>
              <a:tailEnd/>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a:lstStyle>
            <a:p>
              <a:pPr marL="609600" indent="-609600" algn="ctr">
                <a:lnSpc>
                  <a:spcPct val="150000"/>
                </a:lnSpc>
                <a:defRPr/>
              </a:pPr>
              <a:r>
                <a:rPr lang="fa-IR" sz="1600" dirty="0" smtClean="0">
                  <a:solidFill>
                    <a:srgbClr val="FFFF00"/>
                  </a:solidFill>
                  <a:cs typeface="B Titr" pitchFamily="2" charset="-78"/>
                </a:rPr>
                <a:t>زیاد</a:t>
              </a:r>
              <a:endParaRPr lang="fa-IR" sz="1600" dirty="0">
                <a:solidFill>
                  <a:srgbClr val="FFFF00"/>
                </a:solidFill>
                <a:cs typeface="B Titr" pitchFamily="2" charset="-78"/>
              </a:endParaRPr>
            </a:p>
          </p:txBody>
        </p:sp>
        <p:sp>
          <p:nvSpPr>
            <p:cNvPr id="8" name="Rectangle 2"/>
            <p:cNvSpPr txBox="1">
              <a:spLocks noChangeArrowheads="1"/>
            </p:cNvSpPr>
            <p:nvPr/>
          </p:nvSpPr>
          <p:spPr bwMode="auto">
            <a:xfrm rot="16200000">
              <a:off x="6444208" y="5294660"/>
              <a:ext cx="1152128" cy="582612"/>
            </a:xfrm>
            <a:prstGeom prst="rect">
              <a:avLst/>
            </a:prstGeom>
            <a:noFill/>
            <a:ln>
              <a:noFill/>
              <a:miter lim="800000"/>
              <a:headEnd/>
              <a:tailEnd/>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a:lstStyle>
            <a:p>
              <a:pPr marL="609600" indent="-609600" algn="ctr">
                <a:lnSpc>
                  <a:spcPct val="150000"/>
                </a:lnSpc>
                <a:defRPr/>
              </a:pPr>
              <a:r>
                <a:rPr lang="fa-IR" sz="1600" dirty="0" smtClean="0">
                  <a:solidFill>
                    <a:srgbClr val="FFFF00"/>
                  </a:solidFill>
                  <a:cs typeface="B Titr" pitchFamily="2" charset="-78"/>
                </a:rPr>
                <a:t>اندک</a:t>
              </a:r>
              <a:endParaRPr lang="fa-IR" sz="1600" dirty="0">
                <a:solidFill>
                  <a:srgbClr val="FFFF00"/>
                </a:solidFill>
                <a:cs typeface="B Titr" pitchFamily="2" charset="-78"/>
              </a:endParaRPr>
            </a:p>
          </p:txBody>
        </p:sp>
        <p:sp>
          <p:nvSpPr>
            <p:cNvPr id="9" name="Rectangle 2"/>
            <p:cNvSpPr txBox="1">
              <a:spLocks noChangeArrowheads="1"/>
            </p:cNvSpPr>
            <p:nvPr/>
          </p:nvSpPr>
          <p:spPr bwMode="auto">
            <a:xfrm>
              <a:off x="5436096" y="1844824"/>
              <a:ext cx="1152128" cy="582612"/>
            </a:xfrm>
            <a:prstGeom prst="rect">
              <a:avLst/>
            </a:prstGeom>
            <a:noFill/>
            <a:ln>
              <a:noFill/>
              <a:miter lim="800000"/>
              <a:headEnd/>
              <a:tailEnd/>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a:lstStyle>
            <a:p>
              <a:pPr marL="609600" indent="-609600" algn="ctr">
                <a:lnSpc>
                  <a:spcPct val="150000"/>
                </a:lnSpc>
                <a:defRPr/>
              </a:pPr>
              <a:r>
                <a:rPr lang="fa-IR" sz="1600" dirty="0" smtClean="0">
                  <a:solidFill>
                    <a:srgbClr val="FFFF00"/>
                  </a:solidFill>
                  <a:cs typeface="B Titr" pitchFamily="2" charset="-78"/>
                </a:rPr>
                <a:t>زیاد</a:t>
              </a:r>
              <a:endParaRPr lang="fa-IR" sz="1600" dirty="0">
                <a:solidFill>
                  <a:srgbClr val="FFFF00"/>
                </a:solidFill>
                <a:cs typeface="B Titr" pitchFamily="2" charset="-78"/>
              </a:endParaRPr>
            </a:p>
          </p:txBody>
        </p:sp>
        <p:sp>
          <p:nvSpPr>
            <p:cNvPr id="10" name="Rectangle 2"/>
            <p:cNvSpPr txBox="1">
              <a:spLocks noChangeArrowheads="1"/>
            </p:cNvSpPr>
            <p:nvPr/>
          </p:nvSpPr>
          <p:spPr bwMode="auto">
            <a:xfrm>
              <a:off x="1763688" y="1844824"/>
              <a:ext cx="1152128" cy="582612"/>
            </a:xfrm>
            <a:prstGeom prst="rect">
              <a:avLst/>
            </a:prstGeom>
            <a:noFill/>
            <a:ln>
              <a:noFill/>
              <a:miter lim="800000"/>
              <a:headEnd/>
              <a:tailEnd/>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a:lstStyle>
            <a:p>
              <a:pPr marL="609600" indent="-609600" algn="ctr">
                <a:lnSpc>
                  <a:spcPct val="150000"/>
                </a:lnSpc>
                <a:defRPr/>
              </a:pPr>
              <a:r>
                <a:rPr lang="fa-IR" sz="1600" dirty="0" smtClean="0">
                  <a:solidFill>
                    <a:srgbClr val="FFFF00"/>
                  </a:solidFill>
                  <a:cs typeface="B Titr" pitchFamily="2" charset="-78"/>
                </a:rPr>
                <a:t>اندک</a:t>
              </a:r>
              <a:endParaRPr lang="fa-IR" sz="1600" dirty="0">
                <a:solidFill>
                  <a:srgbClr val="FFFF00"/>
                </a:solidFill>
                <a:cs typeface="B Titr" pitchFamily="2" charset="-78"/>
              </a:endParaRPr>
            </a:p>
          </p:txBody>
        </p:sp>
      </p:grpSp>
      <p:sp>
        <p:nvSpPr>
          <p:cNvPr id="12" name="Rectangle 2"/>
          <p:cNvSpPr txBox="1">
            <a:spLocks noChangeArrowheads="1"/>
          </p:cNvSpPr>
          <p:nvPr/>
        </p:nvSpPr>
        <p:spPr bwMode="auto">
          <a:xfrm>
            <a:off x="899592" y="6158756"/>
            <a:ext cx="7344816" cy="582612"/>
          </a:xfrm>
          <a:prstGeom prst="rect">
            <a:avLst/>
          </a:prstGeom>
          <a:noFill/>
          <a:ln>
            <a:noFill/>
            <a:miter lim="800000"/>
            <a:headEnd/>
            <a:tailEnd/>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a:lstStyle>
          <a:p>
            <a:pPr marL="609600" indent="-609600" algn="ctr">
              <a:lnSpc>
                <a:spcPct val="150000"/>
              </a:lnSpc>
              <a:defRPr/>
            </a:pPr>
            <a:r>
              <a:rPr lang="fa-IR" sz="1500" dirty="0" smtClean="0">
                <a:solidFill>
                  <a:srgbClr val="0070C0"/>
                </a:solidFill>
                <a:cs typeface="B Titr" pitchFamily="2" charset="-78"/>
              </a:rPr>
              <a:t>چارچوب تصمیم گیری اقتضایی باعث می شودکه دوبعدسازمان فوق الذکر دریک جا جمع شوند </a:t>
            </a:r>
            <a:endParaRPr lang="fa-IR" sz="1500" dirty="0">
              <a:solidFill>
                <a:srgbClr val="0070C0"/>
              </a:solidFill>
              <a:cs typeface="B Titr" pitchFamily="2" charset="-78"/>
            </a:endParaRPr>
          </a:p>
        </p:txBody>
      </p:sp>
      <p:sp>
        <p:nvSpPr>
          <p:cNvPr id="13" name="Rectangle 2"/>
          <p:cNvSpPr txBox="1">
            <a:spLocks noChangeArrowheads="1"/>
          </p:cNvSpPr>
          <p:nvPr/>
        </p:nvSpPr>
        <p:spPr bwMode="auto">
          <a:xfrm>
            <a:off x="221072" y="5535315"/>
            <a:ext cx="8599400" cy="701997"/>
          </a:xfrm>
          <a:prstGeom prst="rect">
            <a:avLst/>
          </a:prstGeom>
          <a:noFill/>
          <a:ln>
            <a:noFill/>
            <a:miter lim="800000"/>
            <a:headEnd/>
            <a:tailEnd/>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a:lstStyle>
          <a:p>
            <a:pPr marL="609600" indent="-609600" algn="ctr">
              <a:lnSpc>
                <a:spcPct val="150000"/>
              </a:lnSpc>
              <a:defRPr/>
            </a:pPr>
            <a:r>
              <a:rPr lang="fa-IR" sz="1500" dirty="0" smtClean="0">
                <a:cs typeface="B Titr" pitchFamily="2" charset="-78"/>
              </a:rPr>
              <a:t>اگرپدیده عدم </a:t>
            </a:r>
            <a:r>
              <a:rPr lang="fa-IR" sz="1500" dirty="0">
                <a:cs typeface="B Titr" pitchFamily="2" charset="-78"/>
              </a:rPr>
              <a:t>اطمینان </a:t>
            </a:r>
            <a:r>
              <a:rPr lang="fa-IR" sz="1500" b="1" dirty="0" smtClean="0">
                <a:cs typeface="B Titr" pitchFamily="2" charset="-78"/>
              </a:rPr>
              <a:t>کم</a:t>
            </a:r>
            <a:r>
              <a:rPr lang="fa-IR" sz="1500" dirty="0" smtClean="0">
                <a:cs typeface="B Titr" pitchFamily="2" charset="-78"/>
              </a:rPr>
              <a:t> </a:t>
            </a:r>
            <a:r>
              <a:rPr lang="fa-IR" sz="1500" dirty="0">
                <a:cs typeface="B Titr" pitchFamily="2" charset="-78"/>
              </a:rPr>
              <a:t>باشدنمی توان ازروش های منطقی وبخردانه استفاده </a:t>
            </a:r>
            <a:r>
              <a:rPr lang="fa-IR" sz="1500" dirty="0" smtClean="0">
                <a:cs typeface="B Titr" pitchFamily="2" charset="-78"/>
              </a:rPr>
              <a:t>کرد</a:t>
            </a:r>
          </a:p>
          <a:p>
            <a:pPr marL="609600" indent="-609600" algn="ctr">
              <a:lnSpc>
                <a:spcPct val="150000"/>
              </a:lnSpc>
              <a:defRPr/>
            </a:pPr>
            <a:r>
              <a:rPr lang="fa-IR" sz="1500" dirty="0" smtClean="0">
                <a:cs typeface="B Titr" pitchFamily="2" charset="-78"/>
              </a:rPr>
              <a:t>اگرعدم اطمینان </a:t>
            </a:r>
            <a:r>
              <a:rPr lang="fa-IR" sz="1500" b="1" dirty="0" smtClean="0">
                <a:cs typeface="B Titr" pitchFamily="2" charset="-78"/>
              </a:rPr>
              <a:t>زیاد</a:t>
            </a:r>
            <a:r>
              <a:rPr lang="fa-IR" sz="1500" dirty="0" smtClean="0">
                <a:cs typeface="B Titr" pitchFamily="2" charset="-78"/>
              </a:rPr>
              <a:t>باشد می توان به دو روش شهودی یا ذهنی عمل کرد (روش های غیر سیستماتیک)</a:t>
            </a:r>
          </a:p>
        </p:txBody>
      </p:sp>
      <p:sp>
        <p:nvSpPr>
          <p:cNvPr id="16" name="Rectangle 15"/>
          <p:cNvSpPr/>
          <p:nvPr/>
        </p:nvSpPr>
        <p:spPr>
          <a:xfrm>
            <a:off x="254912" y="6097795"/>
            <a:ext cx="518091"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41</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17" name="Freeform 16"/>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735886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765326" y="745997"/>
            <a:ext cx="792088" cy="400110"/>
          </a:xfrm>
          <a:prstGeom prst="rect">
            <a:avLst/>
          </a:prstGeom>
          <a:noFill/>
        </p:spPr>
        <p:txBody>
          <a:bodyPr wrap="square" rtlCol="1">
            <a:spAutoFit/>
          </a:bodyPr>
          <a:lstStyle/>
          <a:p>
            <a:pPr algn="ctr"/>
            <a:r>
              <a:rPr lang="fa-IR" sz="2000" dirty="0" smtClean="0">
                <a:solidFill>
                  <a:schemeClr val="accent2">
                    <a:lumMod val="60000"/>
                    <a:lumOff val="40000"/>
                  </a:schemeClr>
                </a:solidFill>
                <a:cs typeface="B Titr" pitchFamily="2" charset="-78"/>
              </a:rPr>
              <a:t>زیاد</a:t>
            </a:r>
            <a:endParaRPr lang="fa-IR" sz="2000" dirty="0">
              <a:solidFill>
                <a:schemeClr val="accent2">
                  <a:lumMod val="60000"/>
                  <a:lumOff val="40000"/>
                </a:schemeClr>
              </a:solidFill>
              <a:cs typeface="B Titr" pitchFamily="2" charset="-78"/>
            </a:endParaRPr>
          </a:p>
        </p:txBody>
      </p:sp>
      <p:sp>
        <p:nvSpPr>
          <p:cNvPr id="19" name="TextBox 18"/>
          <p:cNvSpPr txBox="1"/>
          <p:nvPr/>
        </p:nvSpPr>
        <p:spPr>
          <a:xfrm>
            <a:off x="7655145" y="1638672"/>
            <a:ext cx="792088" cy="400110"/>
          </a:xfrm>
          <a:prstGeom prst="rect">
            <a:avLst/>
          </a:prstGeom>
          <a:noFill/>
        </p:spPr>
        <p:txBody>
          <a:bodyPr wrap="square" rtlCol="1">
            <a:spAutoFit/>
          </a:bodyPr>
          <a:lstStyle/>
          <a:p>
            <a:pPr algn="ctr"/>
            <a:r>
              <a:rPr lang="fa-IR" sz="2000" dirty="0" smtClean="0">
                <a:solidFill>
                  <a:schemeClr val="accent2">
                    <a:lumMod val="60000"/>
                    <a:lumOff val="40000"/>
                  </a:schemeClr>
                </a:solidFill>
                <a:cs typeface="B Titr" pitchFamily="2" charset="-78"/>
              </a:rPr>
              <a:t>زیاد</a:t>
            </a:r>
            <a:endParaRPr lang="fa-IR" sz="2000" dirty="0">
              <a:solidFill>
                <a:schemeClr val="accent2">
                  <a:lumMod val="60000"/>
                  <a:lumOff val="40000"/>
                </a:schemeClr>
              </a:solidFill>
              <a:cs typeface="B Titr" pitchFamily="2" charset="-78"/>
            </a:endParaRPr>
          </a:p>
        </p:txBody>
      </p:sp>
      <p:sp>
        <p:nvSpPr>
          <p:cNvPr id="20" name="TextBox 19"/>
          <p:cNvSpPr txBox="1"/>
          <p:nvPr/>
        </p:nvSpPr>
        <p:spPr>
          <a:xfrm>
            <a:off x="7664140" y="5949280"/>
            <a:ext cx="792088" cy="400110"/>
          </a:xfrm>
          <a:prstGeom prst="rect">
            <a:avLst/>
          </a:prstGeom>
          <a:noFill/>
        </p:spPr>
        <p:txBody>
          <a:bodyPr wrap="square" rtlCol="1">
            <a:spAutoFit/>
          </a:bodyPr>
          <a:lstStyle/>
          <a:p>
            <a:pPr algn="ctr"/>
            <a:r>
              <a:rPr lang="fa-IR" sz="2000" dirty="0" smtClean="0">
                <a:solidFill>
                  <a:schemeClr val="accent2">
                    <a:lumMod val="60000"/>
                    <a:lumOff val="40000"/>
                  </a:schemeClr>
                </a:solidFill>
                <a:cs typeface="B Titr" pitchFamily="2" charset="-78"/>
              </a:rPr>
              <a:t>کم</a:t>
            </a:r>
            <a:endParaRPr lang="fa-IR" sz="2000" dirty="0">
              <a:solidFill>
                <a:schemeClr val="accent2">
                  <a:lumMod val="60000"/>
                  <a:lumOff val="40000"/>
                </a:schemeClr>
              </a:solidFill>
              <a:cs typeface="B Titr" pitchFamily="2" charset="-78"/>
            </a:endParaRPr>
          </a:p>
        </p:txBody>
      </p:sp>
      <p:sp>
        <p:nvSpPr>
          <p:cNvPr id="21" name="TextBox 20"/>
          <p:cNvSpPr txBox="1"/>
          <p:nvPr/>
        </p:nvSpPr>
        <p:spPr>
          <a:xfrm>
            <a:off x="1043608" y="730608"/>
            <a:ext cx="792088" cy="400110"/>
          </a:xfrm>
          <a:prstGeom prst="rect">
            <a:avLst/>
          </a:prstGeom>
          <a:noFill/>
        </p:spPr>
        <p:txBody>
          <a:bodyPr wrap="square" rtlCol="1">
            <a:spAutoFit/>
          </a:bodyPr>
          <a:lstStyle/>
          <a:p>
            <a:pPr algn="ctr"/>
            <a:r>
              <a:rPr lang="fa-IR" sz="2000" dirty="0" smtClean="0">
                <a:solidFill>
                  <a:schemeClr val="accent2">
                    <a:lumMod val="60000"/>
                    <a:lumOff val="40000"/>
                  </a:schemeClr>
                </a:solidFill>
                <a:cs typeface="B Titr" pitchFamily="2" charset="-78"/>
              </a:rPr>
              <a:t>کم</a:t>
            </a:r>
            <a:endParaRPr lang="fa-IR" sz="2000" dirty="0">
              <a:solidFill>
                <a:schemeClr val="accent2">
                  <a:lumMod val="60000"/>
                  <a:lumOff val="40000"/>
                </a:schemeClr>
              </a:solidFill>
              <a:cs typeface="B Titr" pitchFamily="2" charset="-78"/>
            </a:endParaRPr>
          </a:p>
        </p:txBody>
      </p:sp>
      <p:grpSp>
        <p:nvGrpSpPr>
          <p:cNvPr id="32" name="Group 31"/>
          <p:cNvGrpSpPr/>
          <p:nvPr/>
        </p:nvGrpSpPr>
        <p:grpSpPr>
          <a:xfrm>
            <a:off x="683568" y="260648"/>
            <a:ext cx="7848872" cy="6264695"/>
            <a:chOff x="683568" y="223526"/>
            <a:chExt cx="7848872" cy="6264696"/>
          </a:xfrm>
        </p:grpSpPr>
        <p:grpSp>
          <p:nvGrpSpPr>
            <p:cNvPr id="27" name="Group 26"/>
            <p:cNvGrpSpPr/>
            <p:nvPr/>
          </p:nvGrpSpPr>
          <p:grpSpPr>
            <a:xfrm>
              <a:off x="683568" y="223526"/>
              <a:ext cx="7848872" cy="6264696"/>
              <a:chOff x="827584" y="404664"/>
              <a:chExt cx="7848872" cy="6264696"/>
            </a:xfrm>
          </p:grpSpPr>
          <p:grpSp>
            <p:nvGrpSpPr>
              <p:cNvPr id="17" name="Group 16"/>
              <p:cNvGrpSpPr/>
              <p:nvPr/>
            </p:nvGrpSpPr>
            <p:grpSpPr>
              <a:xfrm>
                <a:off x="827584" y="404664"/>
                <a:ext cx="7848872" cy="6264696"/>
                <a:chOff x="827584" y="404664"/>
                <a:chExt cx="7848872" cy="6264696"/>
              </a:xfrm>
            </p:grpSpPr>
            <p:sp>
              <p:nvSpPr>
                <p:cNvPr id="4" name="Rectangle 3"/>
                <p:cNvSpPr/>
                <p:nvPr/>
              </p:nvSpPr>
              <p:spPr bwMode="auto">
                <a:xfrm>
                  <a:off x="827584" y="404664"/>
                  <a:ext cx="7776864" cy="6264696"/>
                </a:xfrm>
                <a:prstGeom prst="rect">
                  <a:avLst/>
                </a:prstGeom>
                <a:solidFill>
                  <a:srgbClr val="FFFFFF"/>
                </a:solidFill>
                <a:ln w="9525" cap="flat" cmpd="sng" algn="ctr">
                  <a:solidFill>
                    <a:srgbClr val="FFFFFF"/>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charset="0"/>
                    <a:cs typeface="Arial" charset="0"/>
                  </a:endParaRPr>
                </a:p>
              </p:txBody>
            </p:sp>
            <p:sp>
              <p:nvSpPr>
                <p:cNvPr id="5" name="Right Arrow 4"/>
                <p:cNvSpPr/>
                <p:nvPr/>
              </p:nvSpPr>
              <p:spPr bwMode="auto">
                <a:xfrm>
                  <a:off x="971600" y="404664"/>
                  <a:ext cx="6912768" cy="1051999"/>
                </a:xfrm>
                <a:prstGeom prst="right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FFFFFF"/>
                      </a:solidFill>
                      <a:effectLst/>
                      <a:cs typeface="B Titr" pitchFamily="2" charset="-78"/>
                    </a:rPr>
                    <a:t>توافق نظردرموردهدف</a:t>
                  </a:r>
                </a:p>
              </p:txBody>
            </p:sp>
            <p:sp>
              <p:nvSpPr>
                <p:cNvPr id="7" name="Up Arrow 6"/>
                <p:cNvSpPr/>
                <p:nvPr/>
              </p:nvSpPr>
              <p:spPr bwMode="auto">
                <a:xfrm>
                  <a:off x="7443912" y="1340768"/>
                  <a:ext cx="1232544" cy="5212052"/>
                </a:xfrm>
                <a:prstGeom prst="upArrow">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fa-IR" sz="1600" dirty="0" smtClean="0">
                    <a:solidFill>
                      <a:srgbClr val="FFFFFF"/>
                    </a:solidFill>
                    <a:cs typeface="B Titr" pitchFamily="2" charset="-78"/>
                  </a:endParaRPr>
                </a:p>
                <a:p>
                  <a:pPr marL="0" marR="0" indent="0" algn="ctr" defTabSz="914400" rtl="0" eaLnBrk="1" fontAlgn="base" latinLnBrk="0" hangingPunct="1">
                    <a:lnSpc>
                      <a:spcPct val="100000"/>
                    </a:lnSpc>
                    <a:spcBef>
                      <a:spcPct val="0"/>
                    </a:spcBef>
                    <a:spcAft>
                      <a:spcPct val="0"/>
                    </a:spcAft>
                    <a:buClrTx/>
                    <a:buSzTx/>
                    <a:buFontTx/>
                    <a:buNone/>
                    <a:tabLst/>
                  </a:pPr>
                  <a:endParaRPr lang="fa-IR" sz="1600" dirty="0">
                    <a:solidFill>
                      <a:srgbClr val="FFFFFF"/>
                    </a:solidFill>
                    <a:cs typeface="B Titr" pitchFamily="2" charset="-78"/>
                  </a:endParaRPr>
                </a:p>
                <a:p>
                  <a:pPr marL="0" marR="0" indent="0" algn="ctr" defTabSz="914400" rtl="0" eaLnBrk="1" fontAlgn="base" latinLnBrk="0" hangingPunct="1">
                    <a:lnSpc>
                      <a:spcPct val="100000"/>
                    </a:lnSpc>
                    <a:spcBef>
                      <a:spcPct val="0"/>
                    </a:spcBef>
                    <a:spcAft>
                      <a:spcPct val="0"/>
                    </a:spcAft>
                    <a:buClrTx/>
                    <a:buSzTx/>
                    <a:buFontTx/>
                    <a:buNone/>
                    <a:tabLst/>
                  </a:pPr>
                  <a:endParaRPr lang="fa-IR" sz="1600" dirty="0" smtClean="0">
                    <a:solidFill>
                      <a:srgbClr val="FFFFFF"/>
                    </a:solidFill>
                    <a:cs typeface="B Titr" pitchFamily="2" charset="-78"/>
                  </a:endParaRPr>
                </a:p>
                <a:p>
                  <a:pPr marL="0" marR="0" indent="0" algn="ctr" defTabSz="914400" rtl="0" eaLnBrk="1" fontAlgn="base" latinLnBrk="0" hangingPunct="1">
                    <a:lnSpc>
                      <a:spcPct val="100000"/>
                    </a:lnSpc>
                    <a:spcBef>
                      <a:spcPct val="0"/>
                    </a:spcBef>
                    <a:spcAft>
                      <a:spcPct val="0"/>
                    </a:spcAft>
                    <a:buClrTx/>
                    <a:buSzTx/>
                    <a:buFontTx/>
                    <a:buNone/>
                    <a:tabLst/>
                  </a:pPr>
                  <a:endParaRPr lang="fa-IR" sz="1600" dirty="0">
                    <a:solidFill>
                      <a:srgbClr val="FFFFFF"/>
                    </a:solidFill>
                    <a:cs typeface="B Titr" pitchFamily="2" charset="-78"/>
                  </a:endParaRPr>
                </a:p>
                <a:p>
                  <a:pPr marL="0" marR="0" indent="0" algn="ctr" defTabSz="914400" rtl="0" eaLnBrk="1" fontAlgn="base" latinLnBrk="0" hangingPunct="1">
                    <a:lnSpc>
                      <a:spcPct val="100000"/>
                    </a:lnSpc>
                    <a:spcBef>
                      <a:spcPct val="0"/>
                    </a:spcBef>
                    <a:spcAft>
                      <a:spcPct val="0"/>
                    </a:spcAft>
                    <a:buClrTx/>
                    <a:buSzTx/>
                    <a:buFontTx/>
                    <a:buNone/>
                    <a:tabLst/>
                  </a:pPr>
                  <a:endParaRPr lang="fa-IR" sz="1600" dirty="0" smtClean="0">
                    <a:solidFill>
                      <a:srgbClr val="FFFFFF"/>
                    </a:solidFill>
                    <a:cs typeface="B Titr" pitchFamily="2" charset="-78"/>
                  </a:endParaRPr>
                </a:p>
                <a:p>
                  <a:pPr marL="0" marR="0" indent="0" algn="ctr" defTabSz="914400" rtl="0" eaLnBrk="1" fontAlgn="base" latinLnBrk="0" hangingPunct="1">
                    <a:lnSpc>
                      <a:spcPct val="100000"/>
                    </a:lnSpc>
                    <a:spcBef>
                      <a:spcPct val="0"/>
                    </a:spcBef>
                    <a:spcAft>
                      <a:spcPct val="0"/>
                    </a:spcAft>
                    <a:buClrTx/>
                    <a:buSzTx/>
                    <a:buFontTx/>
                    <a:buNone/>
                    <a:tabLst/>
                  </a:pPr>
                  <a:endParaRPr lang="fa-IR" sz="1600" dirty="0">
                    <a:solidFill>
                      <a:srgbClr val="FFFFFF"/>
                    </a:solidFill>
                    <a:cs typeface="B Titr" pitchFamily="2" charset="-78"/>
                  </a:endParaRPr>
                </a:p>
                <a:p>
                  <a:pPr marL="0" marR="0" indent="0" algn="ctr" defTabSz="914400" rtl="0" eaLnBrk="1" fontAlgn="base" latinLnBrk="0" hangingPunct="1">
                    <a:lnSpc>
                      <a:spcPct val="100000"/>
                    </a:lnSpc>
                    <a:spcBef>
                      <a:spcPct val="0"/>
                    </a:spcBef>
                    <a:spcAft>
                      <a:spcPct val="0"/>
                    </a:spcAft>
                    <a:buClrTx/>
                    <a:buSzTx/>
                    <a:buFontTx/>
                    <a:buNone/>
                    <a:tabLst/>
                  </a:pPr>
                  <a:endParaRPr lang="fa-IR" sz="1600" dirty="0" smtClean="0">
                    <a:solidFill>
                      <a:srgbClr val="FFFFFF"/>
                    </a:solidFill>
                    <a:cs typeface="B Titr" pitchFamily="2" charset="-78"/>
                  </a:endParaRPr>
                </a:p>
                <a:p>
                  <a:pPr marL="0" marR="0" indent="0" algn="ctr" defTabSz="914400" rtl="0" eaLnBrk="1" fontAlgn="base" latinLnBrk="0" hangingPunct="1">
                    <a:lnSpc>
                      <a:spcPct val="100000"/>
                    </a:lnSpc>
                    <a:spcBef>
                      <a:spcPct val="0"/>
                    </a:spcBef>
                    <a:spcAft>
                      <a:spcPct val="0"/>
                    </a:spcAft>
                    <a:buClrTx/>
                    <a:buSzTx/>
                    <a:buFontTx/>
                    <a:buNone/>
                    <a:tabLst/>
                  </a:pPr>
                  <a:endParaRPr lang="fa-IR" sz="1600" dirty="0">
                    <a:solidFill>
                      <a:srgbClr val="FFFFFF"/>
                    </a:solidFill>
                    <a:cs typeface="B Titr" pitchFamily="2" charset="-78"/>
                  </a:endParaRPr>
                </a:p>
                <a:p>
                  <a:pPr marL="0" marR="0" indent="0" algn="ctr" defTabSz="914400" rtl="0" eaLnBrk="1" fontAlgn="base" latinLnBrk="0" hangingPunct="1">
                    <a:lnSpc>
                      <a:spcPct val="100000"/>
                    </a:lnSpc>
                    <a:spcBef>
                      <a:spcPct val="0"/>
                    </a:spcBef>
                    <a:spcAft>
                      <a:spcPct val="0"/>
                    </a:spcAft>
                    <a:buClrTx/>
                    <a:buSzTx/>
                    <a:buFontTx/>
                    <a:buNone/>
                    <a:tabLst/>
                  </a:pPr>
                  <a:endParaRPr lang="fa-IR" sz="1600" dirty="0" smtClean="0">
                    <a:solidFill>
                      <a:srgbClr val="FFFFFF"/>
                    </a:solidFill>
                    <a:cs typeface="B Titr" pitchFamily="2" charset="-78"/>
                  </a:endParaRPr>
                </a:p>
                <a:p>
                  <a:pPr marL="0" marR="0" indent="0" algn="ctr" defTabSz="914400" rtl="0" eaLnBrk="1" fontAlgn="base" latinLnBrk="0" hangingPunct="1">
                    <a:lnSpc>
                      <a:spcPct val="100000"/>
                    </a:lnSpc>
                    <a:spcBef>
                      <a:spcPct val="0"/>
                    </a:spcBef>
                    <a:spcAft>
                      <a:spcPct val="0"/>
                    </a:spcAft>
                    <a:buClrTx/>
                    <a:buSzTx/>
                    <a:buFontTx/>
                    <a:buNone/>
                    <a:tabLst/>
                  </a:pPr>
                  <a:r>
                    <a:rPr lang="fa-IR" sz="1600" dirty="0" smtClean="0">
                      <a:solidFill>
                        <a:srgbClr val="FFFFFF"/>
                      </a:solidFill>
                      <a:cs typeface="B Titr" pitchFamily="2" charset="-78"/>
                    </a:rPr>
                    <a:t>دانش</a:t>
                  </a:r>
                </a:p>
                <a:p>
                  <a:pPr marL="0" marR="0" indent="0" algn="ctr" defTabSz="914400" rtl="0" eaLnBrk="1" fontAlgn="base" latinLnBrk="0" hangingPunct="1">
                    <a:lnSpc>
                      <a:spcPct val="100000"/>
                    </a:lnSpc>
                    <a:spcBef>
                      <a:spcPct val="0"/>
                    </a:spcBef>
                    <a:spcAft>
                      <a:spcPct val="0"/>
                    </a:spcAft>
                    <a:buClrTx/>
                    <a:buSzTx/>
                    <a:buFontTx/>
                    <a:buNone/>
                    <a:tabLst/>
                  </a:pPr>
                  <a:r>
                    <a:rPr kumimoji="0" lang="fa-IR" sz="1600" b="0" i="0" u="none" strike="noStrike" cap="none" normalizeH="0" baseline="0" dirty="0" smtClean="0">
                      <a:ln>
                        <a:noFill/>
                      </a:ln>
                      <a:solidFill>
                        <a:srgbClr val="FFFFFF"/>
                      </a:solidFill>
                      <a:effectLst/>
                      <a:cs typeface="B Titr" pitchFamily="2" charset="-78"/>
                    </a:rPr>
                    <a:t>فنی</a:t>
                  </a:r>
                </a:p>
              </p:txBody>
            </p:sp>
            <p:sp>
              <p:nvSpPr>
                <p:cNvPr id="8" name="Rectangle 7"/>
                <p:cNvSpPr/>
                <p:nvPr/>
              </p:nvSpPr>
              <p:spPr bwMode="auto">
                <a:xfrm>
                  <a:off x="971600" y="1457308"/>
                  <a:ext cx="3096344" cy="2475748"/>
                </a:xfrm>
                <a:prstGeom prst="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bwMode="auto">
                <a:xfrm>
                  <a:off x="4206735" y="1457308"/>
                  <a:ext cx="3096344" cy="2475748"/>
                </a:xfrm>
                <a:prstGeom prst="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charset="0"/>
                    <a:cs typeface="Arial" charset="0"/>
                  </a:endParaRPr>
                </a:p>
              </p:txBody>
            </p:sp>
            <p:sp>
              <p:nvSpPr>
                <p:cNvPr id="10" name="Rectangle 9"/>
                <p:cNvSpPr/>
                <p:nvPr/>
              </p:nvSpPr>
              <p:spPr bwMode="auto">
                <a:xfrm>
                  <a:off x="971600" y="4049596"/>
                  <a:ext cx="3096344" cy="2475748"/>
                </a:xfrm>
                <a:prstGeom prst="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charset="0"/>
                    <a:cs typeface="Arial" charset="0"/>
                  </a:endParaRPr>
                </a:p>
              </p:txBody>
            </p:sp>
            <p:sp>
              <p:nvSpPr>
                <p:cNvPr id="11" name="Rectangle 10"/>
                <p:cNvSpPr/>
                <p:nvPr/>
              </p:nvSpPr>
              <p:spPr bwMode="auto">
                <a:xfrm>
                  <a:off x="4224880" y="4077072"/>
                  <a:ext cx="3096344" cy="2475748"/>
                </a:xfrm>
                <a:prstGeom prst="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charset="0"/>
                    <a:cs typeface="Arial" charset="0"/>
                  </a:endParaRPr>
                </a:p>
              </p:txBody>
            </p:sp>
            <p:sp>
              <p:nvSpPr>
                <p:cNvPr id="13" name="Rectangle 12"/>
                <p:cNvSpPr/>
                <p:nvPr/>
              </p:nvSpPr>
              <p:spPr>
                <a:xfrm>
                  <a:off x="6816247" y="1457308"/>
                  <a:ext cx="399468"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4000" b="1" dirty="0" smtClean="0">
                      <a:ln>
                        <a:prstDash val="solid"/>
                      </a:ln>
                      <a:effectLst>
                        <a:outerShdw blurRad="88000" dist="50800" dir="5040000" algn="tl">
                          <a:schemeClr val="accent4">
                            <a:tint val="80000"/>
                            <a:satMod val="250000"/>
                            <a:alpha val="45000"/>
                          </a:schemeClr>
                        </a:outerShdw>
                      </a:effectLst>
                      <a:cs typeface="B Titr" pitchFamily="2" charset="-78"/>
                    </a:rPr>
                    <a:t>1</a:t>
                  </a:r>
                  <a:endParaRPr lang="en-US" sz="4000" b="1" dirty="0">
                    <a:ln>
                      <a:prstDash val="solid"/>
                    </a:ln>
                    <a:effectLst>
                      <a:outerShdw blurRad="88000" dist="50800" dir="5040000" algn="tl">
                        <a:schemeClr val="accent4">
                          <a:tint val="80000"/>
                          <a:satMod val="250000"/>
                          <a:alpha val="45000"/>
                        </a:schemeClr>
                      </a:outerShdw>
                    </a:effectLst>
                    <a:cs typeface="B Titr" pitchFamily="2" charset="-78"/>
                  </a:endParaRPr>
                </a:p>
              </p:txBody>
            </p:sp>
            <p:sp>
              <p:nvSpPr>
                <p:cNvPr id="14" name="Rectangle 13"/>
                <p:cNvSpPr/>
                <p:nvPr/>
              </p:nvSpPr>
              <p:spPr>
                <a:xfrm>
                  <a:off x="3600348" y="1484784"/>
                  <a:ext cx="461986"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4000" b="1" dirty="0">
                      <a:ln>
                        <a:prstDash val="solid"/>
                      </a:ln>
                      <a:effectLst>
                        <a:outerShdw blurRad="88000" dist="50800" dir="5040000" algn="tl">
                          <a:schemeClr val="accent4">
                            <a:tint val="80000"/>
                            <a:satMod val="250000"/>
                            <a:alpha val="45000"/>
                          </a:schemeClr>
                        </a:outerShdw>
                      </a:effectLst>
                      <a:cs typeface="B Titr" pitchFamily="2" charset="-78"/>
                    </a:rPr>
                    <a:t>2</a:t>
                  </a:r>
                  <a:endParaRPr lang="en-US" sz="4000" b="1" cap="all" dirty="0">
                    <a:ln w="0"/>
                    <a:solidFill>
                      <a:srgbClr val="FF0000"/>
                    </a:solidFill>
                    <a:effectLst>
                      <a:reflection blurRad="12700" stA="50000" endPos="50000" dist="5000" dir="5400000" sy="-100000" rotWithShape="0"/>
                    </a:effectLst>
                  </a:endParaRPr>
                </a:p>
              </p:txBody>
            </p:sp>
            <p:sp>
              <p:nvSpPr>
                <p:cNvPr id="15" name="Rectangle 14"/>
                <p:cNvSpPr/>
                <p:nvPr/>
              </p:nvSpPr>
              <p:spPr>
                <a:xfrm>
                  <a:off x="6818259" y="4057998"/>
                  <a:ext cx="519693"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4000" b="1" dirty="0" smtClean="0">
                      <a:ln>
                        <a:prstDash val="solid"/>
                      </a:ln>
                      <a:effectLst>
                        <a:outerShdw blurRad="88000" dist="50800" dir="5040000" algn="tl">
                          <a:schemeClr val="accent4">
                            <a:tint val="80000"/>
                            <a:satMod val="250000"/>
                            <a:alpha val="45000"/>
                          </a:schemeClr>
                        </a:outerShdw>
                      </a:effectLst>
                      <a:cs typeface="B Titr" pitchFamily="2" charset="-78"/>
                    </a:rPr>
                    <a:t>3</a:t>
                  </a:r>
                  <a:endParaRPr lang="en-US" sz="4000" b="1" dirty="0">
                    <a:ln>
                      <a:prstDash val="solid"/>
                    </a:ln>
                    <a:effectLst>
                      <a:outerShdw blurRad="88000" dist="50800" dir="5040000" algn="tl">
                        <a:schemeClr val="accent4">
                          <a:tint val="80000"/>
                          <a:satMod val="250000"/>
                          <a:alpha val="45000"/>
                        </a:schemeClr>
                      </a:outerShdw>
                    </a:effectLst>
                    <a:cs typeface="B Titr" pitchFamily="2" charset="-78"/>
                  </a:endParaRPr>
                </a:p>
              </p:txBody>
            </p:sp>
            <p:sp>
              <p:nvSpPr>
                <p:cNvPr id="16" name="Rectangle 15"/>
                <p:cNvSpPr/>
                <p:nvPr/>
              </p:nvSpPr>
              <p:spPr>
                <a:xfrm>
                  <a:off x="3580311" y="4044260"/>
                  <a:ext cx="502061"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4000" b="1" dirty="0">
                      <a:ln>
                        <a:prstDash val="solid"/>
                      </a:ln>
                      <a:effectLst>
                        <a:outerShdw blurRad="88000" dist="50800" dir="5040000" algn="tl">
                          <a:schemeClr val="accent4">
                            <a:tint val="80000"/>
                            <a:satMod val="250000"/>
                            <a:alpha val="45000"/>
                          </a:schemeClr>
                        </a:outerShdw>
                      </a:effectLst>
                      <a:cs typeface="B Titr" pitchFamily="2" charset="-78"/>
                    </a:rPr>
                    <a:t>4</a:t>
                  </a:r>
                  <a:endParaRPr lang="en-US" sz="4000" b="1" dirty="0">
                    <a:ln>
                      <a:prstDash val="solid"/>
                    </a:ln>
                    <a:effectLst>
                      <a:outerShdw blurRad="88000" dist="50800" dir="5040000" algn="tl">
                        <a:schemeClr val="accent4">
                          <a:tint val="80000"/>
                          <a:satMod val="250000"/>
                          <a:alpha val="45000"/>
                        </a:schemeClr>
                      </a:outerShdw>
                    </a:effectLst>
                    <a:cs typeface="B Titr" pitchFamily="2" charset="-78"/>
                  </a:endParaRPr>
                </a:p>
              </p:txBody>
            </p:sp>
          </p:grpSp>
          <p:grpSp>
            <p:nvGrpSpPr>
              <p:cNvPr id="26" name="Group 25"/>
              <p:cNvGrpSpPr/>
              <p:nvPr/>
            </p:nvGrpSpPr>
            <p:grpSpPr>
              <a:xfrm>
                <a:off x="1043608" y="1916832"/>
                <a:ext cx="5719482" cy="4309446"/>
                <a:chOff x="1043608" y="1916832"/>
                <a:chExt cx="5719482" cy="4309446"/>
              </a:xfrm>
            </p:grpSpPr>
            <p:sp>
              <p:nvSpPr>
                <p:cNvPr id="22" name="TextBox 21"/>
                <p:cNvSpPr txBox="1"/>
                <p:nvPr/>
              </p:nvSpPr>
              <p:spPr>
                <a:xfrm>
                  <a:off x="1619672" y="1916832"/>
                  <a:ext cx="1975066" cy="1477328"/>
                </a:xfrm>
                <a:prstGeom prst="rect">
                  <a:avLst/>
                </a:prstGeom>
                <a:noFill/>
              </p:spPr>
              <p:txBody>
                <a:bodyPr wrap="square" rtlCol="1">
                  <a:spAutoFit/>
                </a:bodyPr>
                <a:lstStyle/>
                <a:p>
                  <a:pPr algn="r"/>
                  <a:r>
                    <a:rPr lang="fa-IR" dirty="0" smtClean="0">
                      <a:cs typeface="B Titr" pitchFamily="2" charset="-78"/>
                    </a:rPr>
                    <a:t>فرد : </a:t>
                  </a:r>
                </a:p>
                <a:p>
                  <a:pPr algn="r"/>
                  <a:r>
                    <a:rPr lang="fa-IR" dirty="0" smtClean="0">
                      <a:cs typeface="B Nazanin" pitchFamily="2" charset="-78"/>
                    </a:rPr>
                    <a:t>مذاکره – تشکیل ائتلاف</a:t>
                  </a:r>
                </a:p>
                <a:p>
                  <a:pPr algn="r"/>
                  <a:endParaRPr lang="fa-IR" dirty="0" smtClean="0">
                    <a:cs typeface="B Nazanin" pitchFamily="2" charset="-78"/>
                  </a:endParaRPr>
                </a:p>
                <a:p>
                  <a:pPr algn="r"/>
                  <a:r>
                    <a:rPr lang="fa-IR" dirty="0" smtClean="0">
                      <a:cs typeface="B Titr" pitchFamily="2" charset="-78"/>
                    </a:rPr>
                    <a:t>سازمان :</a:t>
                  </a:r>
                </a:p>
                <a:p>
                  <a:pPr algn="r"/>
                  <a:r>
                    <a:rPr lang="fa-IR" b="1" dirty="0" smtClean="0">
                      <a:solidFill>
                        <a:srgbClr val="C00000"/>
                      </a:solidFill>
                      <a:cs typeface="B Nazanin" pitchFamily="2" charset="-78"/>
                    </a:rPr>
                    <a:t>الگوی کارنگی</a:t>
                  </a:r>
                  <a:endParaRPr lang="fa-IR" b="1" dirty="0">
                    <a:solidFill>
                      <a:srgbClr val="C00000"/>
                    </a:solidFill>
                    <a:cs typeface="B Nazanin" pitchFamily="2" charset="-78"/>
                  </a:endParaRPr>
                </a:p>
              </p:txBody>
            </p:sp>
            <p:sp>
              <p:nvSpPr>
                <p:cNvPr id="23" name="TextBox 22"/>
                <p:cNvSpPr txBox="1"/>
                <p:nvPr/>
              </p:nvSpPr>
              <p:spPr>
                <a:xfrm>
                  <a:off x="4757174" y="1951672"/>
                  <a:ext cx="1975066" cy="1477328"/>
                </a:xfrm>
                <a:prstGeom prst="rect">
                  <a:avLst/>
                </a:prstGeom>
                <a:noFill/>
              </p:spPr>
              <p:txBody>
                <a:bodyPr wrap="square" rtlCol="1">
                  <a:spAutoFit/>
                </a:bodyPr>
                <a:lstStyle/>
                <a:p>
                  <a:pPr algn="r"/>
                  <a:r>
                    <a:rPr lang="fa-IR" dirty="0" smtClean="0">
                      <a:cs typeface="B Titr" pitchFamily="2" charset="-78"/>
                    </a:rPr>
                    <a:t>فرد : </a:t>
                  </a:r>
                </a:p>
                <a:p>
                  <a:pPr algn="r"/>
                  <a:r>
                    <a:rPr lang="fa-IR" dirty="0" smtClean="0">
                      <a:cs typeface="B Nazanin" pitchFamily="2" charset="-78"/>
                    </a:rPr>
                    <a:t>روض عقلایی –انجام محاسبات</a:t>
                  </a:r>
                </a:p>
                <a:p>
                  <a:pPr algn="r"/>
                  <a:r>
                    <a:rPr lang="fa-IR" dirty="0" smtClean="0">
                      <a:cs typeface="B Titr" pitchFamily="2" charset="-78"/>
                    </a:rPr>
                    <a:t>سازمان :</a:t>
                  </a:r>
                </a:p>
                <a:p>
                  <a:pPr algn="r"/>
                  <a:r>
                    <a:rPr lang="fa-IR" b="1" dirty="0" smtClean="0">
                      <a:solidFill>
                        <a:srgbClr val="C00000"/>
                      </a:solidFill>
                      <a:cs typeface="B Nazanin" pitchFamily="2" charset="-78"/>
                    </a:rPr>
                    <a:t>علم مدیریت</a:t>
                  </a:r>
                  <a:endParaRPr lang="fa-IR" b="1" dirty="0">
                    <a:solidFill>
                      <a:srgbClr val="C00000"/>
                    </a:solidFill>
                    <a:cs typeface="B Nazanin" pitchFamily="2" charset="-78"/>
                  </a:endParaRPr>
                </a:p>
              </p:txBody>
            </p:sp>
            <p:sp>
              <p:nvSpPr>
                <p:cNvPr id="24" name="TextBox 23"/>
                <p:cNvSpPr txBox="1"/>
                <p:nvPr/>
              </p:nvSpPr>
              <p:spPr>
                <a:xfrm>
                  <a:off x="1043608" y="4471952"/>
                  <a:ext cx="2551130" cy="1754326"/>
                </a:xfrm>
                <a:prstGeom prst="rect">
                  <a:avLst/>
                </a:prstGeom>
                <a:noFill/>
              </p:spPr>
              <p:txBody>
                <a:bodyPr wrap="square" rtlCol="1">
                  <a:spAutoFit/>
                </a:bodyPr>
                <a:lstStyle/>
                <a:p>
                  <a:pPr algn="r"/>
                  <a:r>
                    <a:rPr lang="fa-IR" dirty="0" smtClean="0">
                      <a:cs typeface="B Titr" pitchFamily="2" charset="-78"/>
                    </a:rPr>
                    <a:t>فرد : </a:t>
                  </a:r>
                </a:p>
                <a:p>
                  <a:pPr algn="r"/>
                  <a:r>
                    <a:rPr lang="fa-IR" dirty="0" smtClean="0">
                      <a:cs typeface="B Nazanin" pitchFamily="2" charset="-78"/>
                    </a:rPr>
                    <a:t>مذاکره و قضاوت-الهام گرفتن وتقلید</a:t>
                  </a:r>
                </a:p>
                <a:p>
                  <a:pPr algn="r"/>
                  <a:r>
                    <a:rPr lang="fa-IR" dirty="0" smtClean="0">
                      <a:cs typeface="B Titr" pitchFamily="2" charset="-78"/>
                    </a:rPr>
                    <a:t>سازمان :</a:t>
                  </a:r>
                </a:p>
                <a:p>
                  <a:pPr algn="r"/>
                  <a:r>
                    <a:rPr lang="fa-IR" b="1" dirty="0" smtClean="0">
                      <a:solidFill>
                        <a:srgbClr val="C00000"/>
                      </a:solidFill>
                      <a:cs typeface="B Nazanin" pitchFamily="2" charset="-78"/>
                    </a:rPr>
                    <a:t>الگوی کارنگی و مرحله ای وبکارگیری الگوی سطل آشغال</a:t>
                  </a:r>
                  <a:endParaRPr lang="fa-IR" b="1" dirty="0">
                    <a:solidFill>
                      <a:srgbClr val="C00000"/>
                    </a:solidFill>
                    <a:cs typeface="B Nazanin" pitchFamily="2" charset="-78"/>
                  </a:endParaRPr>
                </a:p>
              </p:txBody>
            </p:sp>
            <p:sp>
              <p:nvSpPr>
                <p:cNvPr id="25" name="TextBox 24"/>
                <p:cNvSpPr txBox="1"/>
                <p:nvPr/>
              </p:nvSpPr>
              <p:spPr>
                <a:xfrm>
                  <a:off x="4788024" y="4543960"/>
                  <a:ext cx="1975066" cy="1477328"/>
                </a:xfrm>
                <a:prstGeom prst="rect">
                  <a:avLst/>
                </a:prstGeom>
                <a:noFill/>
              </p:spPr>
              <p:txBody>
                <a:bodyPr wrap="square" rtlCol="1">
                  <a:spAutoFit/>
                </a:bodyPr>
                <a:lstStyle/>
                <a:p>
                  <a:pPr algn="r"/>
                  <a:r>
                    <a:rPr lang="fa-IR" dirty="0" smtClean="0">
                      <a:cs typeface="B Titr" pitchFamily="2" charset="-78"/>
                    </a:rPr>
                    <a:t>فرد : </a:t>
                  </a:r>
                </a:p>
                <a:p>
                  <a:pPr algn="r"/>
                  <a:r>
                    <a:rPr lang="fa-IR" dirty="0" smtClean="0">
                      <a:cs typeface="B Nazanin" pitchFamily="2" charset="-78"/>
                    </a:rPr>
                    <a:t>قضاوت– آزمون وخطا</a:t>
                  </a:r>
                </a:p>
                <a:p>
                  <a:pPr algn="r"/>
                  <a:endParaRPr lang="fa-IR" dirty="0" smtClean="0">
                    <a:cs typeface="B Nazanin" pitchFamily="2" charset="-78"/>
                  </a:endParaRPr>
                </a:p>
                <a:p>
                  <a:pPr algn="r"/>
                  <a:r>
                    <a:rPr lang="fa-IR" dirty="0" smtClean="0">
                      <a:cs typeface="B Titr" pitchFamily="2" charset="-78"/>
                    </a:rPr>
                    <a:t>سازمان :</a:t>
                  </a:r>
                </a:p>
                <a:p>
                  <a:pPr algn="r"/>
                  <a:r>
                    <a:rPr lang="fa-IR" b="1" dirty="0" smtClean="0">
                      <a:solidFill>
                        <a:srgbClr val="C00000"/>
                      </a:solidFill>
                      <a:cs typeface="B Nazanin" pitchFamily="2" charset="-78"/>
                    </a:rPr>
                    <a:t>الگوی مرحله ای</a:t>
                  </a:r>
                  <a:endParaRPr lang="fa-IR" b="1" dirty="0">
                    <a:solidFill>
                      <a:srgbClr val="C00000"/>
                    </a:solidFill>
                    <a:cs typeface="B Nazanin" pitchFamily="2" charset="-78"/>
                  </a:endParaRPr>
                </a:p>
              </p:txBody>
            </p:sp>
          </p:grpSp>
        </p:grpSp>
        <p:sp>
          <p:nvSpPr>
            <p:cNvPr id="28" name="Rectangle 27"/>
            <p:cNvSpPr/>
            <p:nvPr/>
          </p:nvSpPr>
          <p:spPr>
            <a:xfrm>
              <a:off x="6548752" y="510998"/>
              <a:ext cx="681597" cy="47705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زیاد</a:t>
              </a:r>
              <a:endParaRPr lang="en-US" sz="2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29" name="Rectangle 28"/>
            <p:cNvSpPr/>
            <p:nvPr/>
          </p:nvSpPr>
          <p:spPr>
            <a:xfrm>
              <a:off x="7575635" y="1583794"/>
              <a:ext cx="681597" cy="47705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زیاد</a:t>
              </a:r>
              <a:endParaRPr lang="en-US" sz="2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30" name="Rectangle 29"/>
            <p:cNvSpPr/>
            <p:nvPr/>
          </p:nvSpPr>
          <p:spPr>
            <a:xfrm rot="16200000">
              <a:off x="7497889" y="5400218"/>
              <a:ext cx="837089" cy="47705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اندک</a:t>
              </a:r>
              <a:endParaRPr lang="en-US" sz="2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31" name="Rectangle 30"/>
            <p:cNvSpPr/>
            <p:nvPr/>
          </p:nvSpPr>
          <p:spPr>
            <a:xfrm>
              <a:off x="953038" y="503674"/>
              <a:ext cx="837089" cy="47705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اندک</a:t>
              </a:r>
              <a:endParaRPr lang="en-US" sz="2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grpSp>
      <p:sp>
        <p:nvSpPr>
          <p:cNvPr id="33" name="TextBox 32"/>
          <p:cNvSpPr txBox="1"/>
          <p:nvPr/>
        </p:nvSpPr>
        <p:spPr>
          <a:xfrm>
            <a:off x="4484567" y="3284984"/>
            <a:ext cx="2232248" cy="369332"/>
          </a:xfrm>
          <a:prstGeom prst="rect">
            <a:avLst/>
          </a:prstGeom>
          <a:noFill/>
        </p:spPr>
        <p:txBody>
          <a:bodyPr wrap="square" rtlCol="1">
            <a:spAutoFit/>
          </a:bodyPr>
          <a:lstStyle/>
          <a:p>
            <a:pPr algn="ctr"/>
            <a:r>
              <a:rPr lang="fa-IR" dirty="0" smtClean="0">
                <a:cs typeface="B Nazanin" pitchFamily="2" charset="-78"/>
              </a:rPr>
              <a:t>توافق مدیران درموردهدف ها</a:t>
            </a:r>
            <a:endParaRPr lang="fa-IR" dirty="0">
              <a:cs typeface="B Nazanin" pitchFamily="2" charset="-78"/>
            </a:endParaRPr>
          </a:p>
        </p:txBody>
      </p:sp>
      <p:sp>
        <p:nvSpPr>
          <p:cNvPr id="34" name="TextBox 33"/>
          <p:cNvSpPr txBox="1"/>
          <p:nvPr/>
        </p:nvSpPr>
        <p:spPr>
          <a:xfrm>
            <a:off x="899593" y="3284984"/>
            <a:ext cx="3024336" cy="369332"/>
          </a:xfrm>
          <a:prstGeom prst="rect">
            <a:avLst/>
          </a:prstGeom>
          <a:noFill/>
        </p:spPr>
        <p:txBody>
          <a:bodyPr wrap="square" rtlCol="1">
            <a:spAutoFit/>
          </a:bodyPr>
          <a:lstStyle/>
          <a:p>
            <a:pPr algn="ctr"/>
            <a:r>
              <a:rPr lang="fa-IR" dirty="0" smtClean="0">
                <a:cs typeface="B Nazanin" pitchFamily="2" charset="-78"/>
              </a:rPr>
              <a:t>سازش جهت رسیدن به توافق هدف ها</a:t>
            </a:r>
            <a:endParaRPr lang="fa-IR" dirty="0">
              <a:cs typeface="B Nazanin" pitchFamily="2" charset="-78"/>
            </a:endParaRPr>
          </a:p>
        </p:txBody>
      </p:sp>
      <p:sp>
        <p:nvSpPr>
          <p:cNvPr id="35" name="TextBox 34"/>
          <p:cNvSpPr txBox="1"/>
          <p:nvPr/>
        </p:nvSpPr>
        <p:spPr>
          <a:xfrm>
            <a:off x="3999119" y="6011996"/>
            <a:ext cx="3237177" cy="369332"/>
          </a:xfrm>
          <a:prstGeom prst="rect">
            <a:avLst/>
          </a:prstGeom>
          <a:noFill/>
        </p:spPr>
        <p:txBody>
          <a:bodyPr wrap="square" rtlCol="1">
            <a:spAutoFit/>
          </a:bodyPr>
          <a:lstStyle/>
          <a:p>
            <a:pPr algn="ctr"/>
            <a:r>
              <a:rPr lang="fa-IR" dirty="0" smtClean="0">
                <a:cs typeface="B Nazanin" pitchFamily="2" charset="-78"/>
              </a:rPr>
              <a:t>هدف ها واستانداردهای عملکرد مشخص</a:t>
            </a:r>
            <a:endParaRPr lang="fa-IR" dirty="0">
              <a:cs typeface="B Nazanin" pitchFamily="2" charset="-78"/>
            </a:endParaRPr>
          </a:p>
        </p:txBody>
      </p:sp>
      <p:sp>
        <p:nvSpPr>
          <p:cNvPr id="36" name="TextBox 35"/>
          <p:cNvSpPr txBox="1"/>
          <p:nvPr/>
        </p:nvSpPr>
        <p:spPr>
          <a:xfrm>
            <a:off x="473051" y="6039472"/>
            <a:ext cx="3810917" cy="338554"/>
          </a:xfrm>
          <a:prstGeom prst="rect">
            <a:avLst/>
          </a:prstGeom>
          <a:noFill/>
        </p:spPr>
        <p:txBody>
          <a:bodyPr wrap="square" rtlCol="1">
            <a:spAutoFit/>
          </a:bodyPr>
          <a:lstStyle/>
          <a:p>
            <a:pPr algn="ctr"/>
            <a:r>
              <a:rPr lang="fa-IR" sz="1600" dirty="0" smtClean="0">
                <a:cs typeface="B Nazanin" pitchFamily="2" charset="-78"/>
              </a:rPr>
              <a:t>نرسیدن به توافق و تصمیم گیری تقریباغیرممکن</a:t>
            </a:r>
          </a:p>
        </p:txBody>
      </p:sp>
      <p:sp>
        <p:nvSpPr>
          <p:cNvPr id="38" name="Rectangle 37"/>
          <p:cNvSpPr/>
          <p:nvPr/>
        </p:nvSpPr>
        <p:spPr>
          <a:xfrm>
            <a:off x="235676" y="6097795"/>
            <a:ext cx="556564"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42</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39" name="Freeform 38"/>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455700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475656" y="404664"/>
            <a:ext cx="6537086" cy="720080"/>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sp>
        <p:nvSpPr>
          <p:cNvPr id="4" name="Rectangle 2"/>
          <p:cNvSpPr>
            <a:spLocks noGrp="1" noChangeArrowheads="1"/>
          </p:cNvSpPr>
          <p:nvPr>
            <p:ph type="title"/>
          </p:nvPr>
        </p:nvSpPr>
        <p:spPr bwMode="auto">
          <a:xfrm>
            <a:off x="1619672" y="332656"/>
            <a:ext cx="6408712" cy="720080"/>
          </a:xfrm>
          <a:no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ctr" eaLnBrk="1" hangingPunct="1">
              <a:lnSpc>
                <a:spcPct val="150000"/>
              </a:lnSpc>
            </a:pP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تصمیمات ویژه</a:t>
            </a:r>
          </a:p>
        </p:txBody>
      </p:sp>
      <p:sp>
        <p:nvSpPr>
          <p:cNvPr id="6" name="Rectangle 3"/>
          <p:cNvSpPr>
            <a:spLocks noGrp="1" noChangeArrowheads="1"/>
          </p:cNvSpPr>
          <p:nvPr>
            <p:ph idx="1"/>
          </p:nvPr>
        </p:nvSpPr>
        <p:spPr bwMode="auto">
          <a:xfrm>
            <a:off x="107504" y="1285875"/>
            <a:ext cx="8822183" cy="4807421"/>
          </a:xfrm>
          <a:ln>
            <a:miter lim="800000"/>
            <a:headEnd/>
            <a:tailEnd/>
          </a:ln>
        </p:spPr>
        <p:txBody>
          <a:bodyPr vert="horz" wrap="square" lIns="91440" tIns="45720" rIns="91440" bIns="45720" numCol="1" anchor="t" anchorCtr="0" compatLnSpc="1">
            <a:prstTxWarp prst="textNoShape">
              <a:avLst/>
            </a:prstTxWarp>
            <a:noAutofit/>
          </a:bodyPr>
          <a:lstStyle/>
          <a:p>
            <a:pPr marL="609600" indent="-609600" algn="justLow" rtl="1" eaLnBrk="1" hangingPunct="1">
              <a:lnSpc>
                <a:spcPct val="150000"/>
              </a:lnSpc>
              <a:buFontTx/>
              <a:buNone/>
              <a:defRPr/>
            </a:pPr>
            <a:r>
              <a:rPr lang="fa-IR" sz="2800" b="1" dirty="0" smtClean="0"/>
              <a:t>در دنیای بسیارپر رقابت که تغییرات به سرعت صورت می گیرد مدیران برای سازش و هماهنگی با دنیای کنونی باید این مطلب را بیاموزند که چگونه :</a:t>
            </a:r>
          </a:p>
          <a:p>
            <a:pPr marL="609600" indent="-609600" algn="justLow" rtl="1" eaLnBrk="1" hangingPunct="1">
              <a:lnSpc>
                <a:spcPct val="150000"/>
              </a:lnSpc>
              <a:buFontTx/>
              <a:buNone/>
              <a:defRPr/>
            </a:pPr>
            <a:r>
              <a:rPr lang="fa-IR" sz="2800" b="1" dirty="0" smtClean="0"/>
              <a:t>1-تصمیمات را سریع بگیرند ، </a:t>
            </a:r>
          </a:p>
          <a:p>
            <a:pPr marL="609600" indent="-609600" algn="justLow" rtl="1" eaLnBrk="1" hangingPunct="1">
              <a:lnSpc>
                <a:spcPct val="150000"/>
              </a:lnSpc>
              <a:buFontTx/>
              <a:buNone/>
              <a:defRPr/>
            </a:pPr>
            <a:r>
              <a:rPr lang="fa-IR" sz="2800" b="1" dirty="0" smtClean="0"/>
              <a:t>2- در محیطی که سرعت سرسام آوری دارد باید از اشتباهاتی که در زمینه تصمیم گیری داشته اند درس های زیادی بیاموزند. </a:t>
            </a:r>
          </a:p>
          <a:p>
            <a:pPr marL="609600" indent="-609600" algn="justLow" rtl="1" eaLnBrk="1" hangingPunct="1">
              <a:lnSpc>
                <a:spcPct val="150000"/>
              </a:lnSpc>
              <a:buFontTx/>
              <a:buNone/>
              <a:defRPr/>
            </a:pPr>
            <a:r>
              <a:rPr lang="fa-IR" sz="2800" b="1" dirty="0" smtClean="0"/>
              <a:t>3-نسبت به برنامه ای که احتمالاً ناموفق خواهد بود ،تعهدات زیادی ندهند. </a:t>
            </a:r>
            <a:endParaRPr lang="en-US" sz="2800" b="1" dirty="0"/>
          </a:p>
          <a:p>
            <a:pPr marL="609600" indent="-609600" algn="justLow" rtl="1" eaLnBrk="1" hangingPunct="1">
              <a:lnSpc>
                <a:spcPct val="150000"/>
              </a:lnSpc>
              <a:buFontTx/>
              <a:buNone/>
              <a:defRPr/>
            </a:pPr>
            <a:endParaRPr lang="en-US" sz="2800" b="1" dirty="0" smtClean="0"/>
          </a:p>
          <a:p>
            <a:pPr marL="609600" indent="-609600" algn="justLow" rtl="1" eaLnBrk="1" hangingPunct="1">
              <a:lnSpc>
                <a:spcPct val="150000"/>
              </a:lnSpc>
              <a:buFontTx/>
              <a:buNone/>
              <a:defRPr/>
            </a:pPr>
            <a:endParaRPr lang="en-US" sz="2800" b="1" dirty="0" smtClean="0"/>
          </a:p>
        </p:txBody>
      </p:sp>
      <p:sp>
        <p:nvSpPr>
          <p:cNvPr id="8" name="Rectangle 7"/>
          <p:cNvSpPr/>
          <p:nvPr/>
        </p:nvSpPr>
        <p:spPr>
          <a:xfrm>
            <a:off x="217242" y="6097795"/>
            <a:ext cx="593432"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43</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9" name="Freeform 8"/>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432909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13958" y="370689"/>
            <a:ext cx="8175970" cy="756825"/>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sp>
        <p:nvSpPr>
          <p:cNvPr id="4" name="Rectangle 2"/>
          <p:cNvSpPr>
            <a:spLocks noGrp="1" noChangeArrowheads="1"/>
          </p:cNvSpPr>
          <p:nvPr>
            <p:ph type="title"/>
          </p:nvPr>
        </p:nvSpPr>
        <p:spPr bwMode="auto">
          <a:xfrm>
            <a:off x="683568" y="332656"/>
            <a:ext cx="7914988" cy="720080"/>
          </a:xfrm>
          <a:no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ctr" eaLnBrk="1" hangingPunct="1">
              <a:lnSpc>
                <a:spcPct val="150000"/>
              </a:lnSpc>
            </a:pP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مقایسه شیوه تصمیم گیری شرکت ها موفق و ناموق</a:t>
            </a:r>
          </a:p>
        </p:txBody>
      </p:sp>
      <p:sp>
        <p:nvSpPr>
          <p:cNvPr id="6" name="Rectangle 3"/>
          <p:cNvSpPr>
            <a:spLocks noGrp="1" noChangeArrowheads="1"/>
          </p:cNvSpPr>
          <p:nvPr>
            <p:ph idx="1"/>
          </p:nvPr>
        </p:nvSpPr>
        <p:spPr bwMode="auto">
          <a:xfrm>
            <a:off x="142305" y="1232962"/>
            <a:ext cx="8822183" cy="4807421"/>
          </a:xfrm>
          <a:ln>
            <a:miter lim="800000"/>
            <a:headEnd/>
            <a:tailEnd/>
          </a:ln>
        </p:spPr>
        <p:txBody>
          <a:bodyPr vert="horz" wrap="square" lIns="91440" tIns="45720" rIns="91440" bIns="45720" numCol="1" anchor="t" anchorCtr="0" compatLnSpc="1">
            <a:prstTxWarp prst="textNoShape">
              <a:avLst/>
            </a:prstTxWarp>
            <a:noAutofit/>
          </a:bodyPr>
          <a:lstStyle/>
          <a:p>
            <a:pPr marL="609600" indent="-609600" algn="justLow" rtl="1" eaLnBrk="1" hangingPunct="1">
              <a:lnSpc>
                <a:spcPct val="150000"/>
              </a:lnSpc>
              <a:buFontTx/>
              <a:buNone/>
              <a:defRPr/>
            </a:pPr>
            <a:r>
              <a:rPr lang="fa-IR" sz="2200" b="1" dirty="0" smtClean="0">
                <a:solidFill>
                  <a:srgbClr val="FF0000"/>
                </a:solidFill>
              </a:rPr>
              <a:t>شرکت های موفق</a:t>
            </a:r>
            <a:endParaRPr lang="en-US" sz="2200" b="1" dirty="0" smtClean="0">
              <a:solidFill>
                <a:srgbClr val="FF0000"/>
              </a:solidFill>
            </a:endParaRPr>
          </a:p>
          <a:p>
            <a:pPr marL="609600" indent="-609600" algn="justLow" rtl="1" eaLnBrk="1" hangingPunct="1">
              <a:lnSpc>
                <a:spcPct val="150000"/>
              </a:lnSpc>
              <a:buFontTx/>
              <a:buNone/>
              <a:defRPr/>
            </a:pPr>
            <a:r>
              <a:rPr lang="fa-IR" sz="2200" b="1" dirty="0" smtClean="0"/>
              <a:t>به موقع ودرزمان واقعی مسیراطلاعات را دنبال وبصورت شهودی سازمان را عمیقا درک میکنند</a:t>
            </a:r>
          </a:p>
          <a:p>
            <a:pPr marL="609600" indent="-609600" algn="justLow" rtl="1" eaLnBrk="1" hangingPunct="1">
              <a:lnSpc>
                <a:spcPct val="150000"/>
              </a:lnSpc>
              <a:buFontTx/>
              <a:buNone/>
              <a:defRPr/>
            </a:pPr>
            <a:r>
              <a:rPr lang="fa-IR" sz="2200" b="1" dirty="0" smtClean="0"/>
              <a:t>هنگام گرفتن تصمیم به سرعت راه های گوناگون را مطالعه وپیش ازتصمیم نهایی می آزمایند</a:t>
            </a:r>
          </a:p>
          <a:p>
            <a:pPr marL="609600" indent="-609600" algn="justLow" rtl="1" eaLnBrk="1" hangingPunct="1">
              <a:lnSpc>
                <a:spcPct val="150000"/>
              </a:lnSpc>
              <a:buFontTx/>
              <a:buNone/>
              <a:defRPr/>
            </a:pPr>
            <a:r>
              <a:rPr lang="fa-IR" sz="2200" b="1" dirty="0" smtClean="0"/>
              <a:t>ازهمگان نظرخواهی و نظرقابل اعتماد ، بهترین افراد را جلب می نمایند</a:t>
            </a:r>
          </a:p>
          <a:p>
            <a:pPr marL="609600" indent="-609600" algn="justLow" rtl="1" eaLnBrk="1" hangingPunct="1">
              <a:lnSpc>
                <a:spcPct val="150000"/>
              </a:lnSpc>
              <a:buFontTx/>
              <a:buNone/>
              <a:defRPr/>
            </a:pPr>
            <a:r>
              <a:rPr lang="fa-IR" sz="2200" b="1" dirty="0" smtClean="0"/>
              <a:t>با سرعت زیادهمه افراد را درتصمیم گیری مشارکت وسرانجام مدیرعالی سازمان تصمیم نهایی راخواهد گرفت</a:t>
            </a:r>
          </a:p>
          <a:p>
            <a:pPr marL="609600" indent="-609600" algn="justLow" rtl="1" eaLnBrk="1" hangingPunct="1">
              <a:lnSpc>
                <a:spcPct val="150000"/>
              </a:lnSpc>
              <a:buFontTx/>
              <a:buNone/>
              <a:defRPr/>
            </a:pPr>
            <a:r>
              <a:rPr lang="fa-IR" sz="2200" b="1" dirty="0" smtClean="0"/>
              <a:t>تصمیمات شرکت های موفق با مسیر کلی واستراتژیک سازمان ، سازگار است.</a:t>
            </a:r>
          </a:p>
        </p:txBody>
      </p:sp>
      <p:sp>
        <p:nvSpPr>
          <p:cNvPr id="2" name="TextBox 1"/>
          <p:cNvSpPr txBox="1"/>
          <p:nvPr/>
        </p:nvSpPr>
        <p:spPr>
          <a:xfrm>
            <a:off x="247310" y="6021288"/>
            <a:ext cx="8717178" cy="523220"/>
          </a:xfrm>
          <a:prstGeom prst="rect">
            <a:avLst/>
          </a:prstGeom>
          <a:noFill/>
        </p:spPr>
        <p:txBody>
          <a:bodyPr wrap="square" rtlCol="1">
            <a:spAutoFit/>
          </a:bodyPr>
          <a:lstStyle/>
          <a:p>
            <a:pPr algn="r"/>
            <a:r>
              <a:rPr lang="fa-IR" sz="1400" dirty="0">
                <a:cs typeface="B Titr" pitchFamily="2" charset="-78"/>
              </a:rPr>
              <a:t>هنگامی که مسئله </a:t>
            </a:r>
            <a:r>
              <a:rPr lang="fa-IR" sz="1400" dirty="0">
                <a:solidFill>
                  <a:srgbClr val="C00000"/>
                </a:solidFill>
                <a:cs typeface="B Titr" pitchFamily="2" charset="-78"/>
              </a:rPr>
              <a:t>سرعت</a:t>
            </a:r>
            <a:r>
              <a:rPr lang="fa-IR" sz="1400" dirty="0">
                <a:cs typeface="B Titr" pitchFamily="2" charset="-78"/>
              </a:rPr>
              <a:t> مطرح است ، تصمیمی که به سرعت گرفته </a:t>
            </a:r>
            <a:r>
              <a:rPr lang="fa-IR" sz="1400" dirty="0">
                <a:solidFill>
                  <a:srgbClr val="C00000"/>
                </a:solidFill>
                <a:cs typeface="B Titr" pitchFamily="2" charset="-78"/>
              </a:rPr>
              <a:t>نشود</a:t>
            </a:r>
            <a:r>
              <a:rPr lang="fa-IR" sz="1400" dirty="0">
                <a:cs typeface="B Titr" pitchFamily="2" charset="-78"/>
              </a:rPr>
              <a:t>نتیجه ای به بارمی آوردکه یک </a:t>
            </a:r>
            <a:r>
              <a:rPr lang="fa-IR" sz="1400" dirty="0">
                <a:solidFill>
                  <a:srgbClr val="C00000"/>
                </a:solidFill>
                <a:cs typeface="B Titr" pitchFamily="2" charset="-78"/>
              </a:rPr>
              <a:t>تصمیم نادرست </a:t>
            </a:r>
            <a:r>
              <a:rPr lang="fa-IR" sz="1400" dirty="0">
                <a:cs typeface="B Titr" pitchFamily="2" charset="-78"/>
              </a:rPr>
              <a:t>به بار خواهد آورد.</a:t>
            </a:r>
          </a:p>
          <a:p>
            <a:pPr algn="r"/>
            <a:endParaRPr lang="fa-IR" sz="1400" dirty="0">
              <a:cs typeface="B Titr" pitchFamily="2" charset="-78"/>
            </a:endParaRPr>
          </a:p>
        </p:txBody>
      </p:sp>
      <p:sp>
        <p:nvSpPr>
          <p:cNvPr id="8" name="Rectangle 7"/>
          <p:cNvSpPr/>
          <p:nvPr/>
        </p:nvSpPr>
        <p:spPr>
          <a:xfrm>
            <a:off x="222852" y="6097795"/>
            <a:ext cx="582212"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44</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9" name="Freeform 8"/>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6254343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13958" y="370689"/>
            <a:ext cx="8175970" cy="756825"/>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sp>
        <p:nvSpPr>
          <p:cNvPr id="4" name="Rectangle 2"/>
          <p:cNvSpPr>
            <a:spLocks noGrp="1" noChangeArrowheads="1"/>
          </p:cNvSpPr>
          <p:nvPr>
            <p:ph type="title"/>
          </p:nvPr>
        </p:nvSpPr>
        <p:spPr bwMode="auto">
          <a:xfrm>
            <a:off x="683568" y="332656"/>
            <a:ext cx="7914988" cy="720080"/>
          </a:xfrm>
          <a:no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ctr" eaLnBrk="1" hangingPunct="1">
              <a:lnSpc>
                <a:spcPct val="150000"/>
              </a:lnSpc>
            </a:pP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مقایسه شیوه تصمیم گیری شرکت ها موفق و ناموق</a:t>
            </a:r>
          </a:p>
        </p:txBody>
      </p:sp>
      <p:sp>
        <p:nvSpPr>
          <p:cNvPr id="6" name="Rectangle 3"/>
          <p:cNvSpPr>
            <a:spLocks noGrp="1" noChangeArrowheads="1"/>
          </p:cNvSpPr>
          <p:nvPr>
            <p:ph idx="1"/>
          </p:nvPr>
        </p:nvSpPr>
        <p:spPr bwMode="auto">
          <a:xfrm>
            <a:off x="142305" y="1232962"/>
            <a:ext cx="8822183" cy="4807421"/>
          </a:xfrm>
          <a:ln>
            <a:miter lim="800000"/>
            <a:headEnd/>
            <a:tailEnd/>
          </a:ln>
        </p:spPr>
        <p:txBody>
          <a:bodyPr vert="horz" wrap="square" lIns="91440" tIns="45720" rIns="91440" bIns="45720" numCol="1" anchor="t" anchorCtr="0" compatLnSpc="1">
            <a:prstTxWarp prst="textNoShape">
              <a:avLst/>
            </a:prstTxWarp>
            <a:normAutofit/>
          </a:bodyPr>
          <a:lstStyle/>
          <a:p>
            <a:pPr marL="609600" indent="-609600" algn="justLow" rtl="1" eaLnBrk="1" hangingPunct="1">
              <a:lnSpc>
                <a:spcPct val="150000"/>
              </a:lnSpc>
              <a:buFontTx/>
              <a:buNone/>
              <a:defRPr/>
            </a:pPr>
            <a:r>
              <a:rPr lang="fa-IR" sz="2000" b="1" dirty="0" smtClean="0">
                <a:solidFill>
                  <a:srgbClr val="FF0000"/>
                </a:solidFill>
              </a:rPr>
              <a:t>شرکت های ناموفق:</a:t>
            </a:r>
          </a:p>
          <a:p>
            <a:pPr marL="609600" indent="-609600" algn="justLow" rtl="1" eaLnBrk="1" hangingPunct="1">
              <a:lnSpc>
                <a:spcPct val="150000"/>
              </a:lnSpc>
              <a:buFontTx/>
              <a:buNone/>
              <a:defRPr/>
            </a:pPr>
            <a:r>
              <a:rPr lang="fa-IR" sz="2000" b="1" dirty="0" smtClean="0"/>
              <a:t>بیشتر به برنامه ریزی آینده توجه می کنند و در پی اطلاعات متعلق به زمان های آینده بر می آیند و تنها به موارد اندکی از آنچه متعلق به زمان حال است اکتفا می کنند.</a:t>
            </a:r>
          </a:p>
          <a:p>
            <a:pPr marL="609600" indent="-609600" algn="justLow" rtl="1" eaLnBrk="1" hangingPunct="1">
              <a:lnSpc>
                <a:spcPct val="150000"/>
              </a:lnSpc>
              <a:buFontTx/>
              <a:buNone/>
              <a:defRPr/>
            </a:pPr>
            <a:r>
              <a:rPr lang="fa-IR" sz="2000" b="1" dirty="0" smtClean="0"/>
              <a:t>در فرایند های تصمیم گیری سرعت کمی دارند،تنها به یک راه حل اکتفا می کنند و زمانی درصدد مسیر بعدی برمی آیند که در .مسیر  اولی با شکست مواجه شده باشد.</a:t>
            </a:r>
          </a:p>
          <a:p>
            <a:pPr marL="609600" indent="-609600" algn="justLow" rtl="1" eaLnBrk="1" hangingPunct="1">
              <a:lnSpc>
                <a:spcPct val="150000"/>
              </a:lnSpc>
              <a:buFontTx/>
              <a:buNone/>
              <a:defRPr/>
            </a:pPr>
            <a:r>
              <a:rPr lang="fa-IR" sz="2000" b="1" dirty="0" smtClean="0"/>
              <a:t>نمی توانند نظر قابل اعتماد بهترین افراد را جلب نمایند</a:t>
            </a:r>
          </a:p>
          <a:p>
            <a:pPr marL="609600" indent="-609600" algn="justLow" rtl="1" eaLnBrk="1" hangingPunct="1">
              <a:lnSpc>
                <a:spcPct val="150000"/>
              </a:lnSpc>
              <a:buFontTx/>
              <a:buNone/>
              <a:defRPr/>
            </a:pPr>
            <a:r>
              <a:rPr lang="fa-IR" sz="2000" b="1" dirty="0" smtClean="0"/>
              <a:t>در فرایند تصمیم گیری سرعت اندکی دارند یا کند عمل می کنند،تصمیم گیری را به تاخیر می اندازند تا نطر همگان(اجماع)جلب شود</a:t>
            </a:r>
          </a:p>
          <a:p>
            <a:pPr marL="609600" indent="-609600" algn="justLow" rtl="1" eaLnBrk="1" hangingPunct="1">
              <a:lnSpc>
                <a:spcPct val="150000"/>
              </a:lnSpc>
              <a:buFontTx/>
              <a:buNone/>
              <a:defRPr/>
            </a:pPr>
            <a:r>
              <a:rPr lang="fa-IR" sz="2000" b="1" dirty="0" smtClean="0"/>
              <a:t>تصمیماتی می گیرند که با سایر راه های موجود و امکان پذیر سازگاری ندارند</a:t>
            </a:r>
            <a:endParaRPr lang="en-US" sz="2000" b="1" dirty="0" smtClean="0"/>
          </a:p>
        </p:txBody>
      </p:sp>
      <p:sp>
        <p:nvSpPr>
          <p:cNvPr id="2" name="TextBox 1"/>
          <p:cNvSpPr txBox="1"/>
          <p:nvPr/>
        </p:nvSpPr>
        <p:spPr>
          <a:xfrm>
            <a:off x="247310" y="6021288"/>
            <a:ext cx="8717178" cy="523220"/>
          </a:xfrm>
          <a:prstGeom prst="rect">
            <a:avLst/>
          </a:prstGeom>
          <a:noFill/>
        </p:spPr>
        <p:txBody>
          <a:bodyPr wrap="square" rtlCol="1">
            <a:spAutoFit/>
          </a:bodyPr>
          <a:lstStyle/>
          <a:p>
            <a:pPr algn="r"/>
            <a:r>
              <a:rPr lang="fa-IR" sz="1400" dirty="0">
                <a:cs typeface="B Titr" pitchFamily="2" charset="-78"/>
              </a:rPr>
              <a:t>هنگامی که مسئله </a:t>
            </a:r>
            <a:r>
              <a:rPr lang="fa-IR" sz="1400" dirty="0">
                <a:solidFill>
                  <a:srgbClr val="C00000"/>
                </a:solidFill>
                <a:cs typeface="B Titr" pitchFamily="2" charset="-78"/>
              </a:rPr>
              <a:t>سرعت</a:t>
            </a:r>
            <a:r>
              <a:rPr lang="fa-IR" sz="1400" dirty="0">
                <a:cs typeface="B Titr" pitchFamily="2" charset="-78"/>
              </a:rPr>
              <a:t> مطرح است ، تصمیمی که به سرعت گرفته </a:t>
            </a:r>
            <a:r>
              <a:rPr lang="fa-IR" sz="1400" dirty="0">
                <a:solidFill>
                  <a:srgbClr val="C00000"/>
                </a:solidFill>
                <a:cs typeface="B Titr" pitchFamily="2" charset="-78"/>
              </a:rPr>
              <a:t>نشود</a:t>
            </a:r>
            <a:r>
              <a:rPr lang="fa-IR" sz="1400" dirty="0">
                <a:cs typeface="B Titr" pitchFamily="2" charset="-78"/>
              </a:rPr>
              <a:t>نتیجه ای به بارمی آوردکه یک </a:t>
            </a:r>
            <a:r>
              <a:rPr lang="fa-IR" sz="1400" dirty="0">
                <a:solidFill>
                  <a:srgbClr val="C00000"/>
                </a:solidFill>
                <a:cs typeface="B Titr" pitchFamily="2" charset="-78"/>
              </a:rPr>
              <a:t>تصمیم نادرست </a:t>
            </a:r>
            <a:r>
              <a:rPr lang="fa-IR" sz="1400" dirty="0">
                <a:cs typeface="B Titr" pitchFamily="2" charset="-78"/>
              </a:rPr>
              <a:t>به بار خواهد آورد.</a:t>
            </a:r>
          </a:p>
          <a:p>
            <a:pPr algn="r"/>
            <a:endParaRPr lang="fa-IR" sz="1400" dirty="0">
              <a:cs typeface="B Titr" pitchFamily="2" charset="-78"/>
            </a:endParaRPr>
          </a:p>
        </p:txBody>
      </p:sp>
      <p:sp>
        <p:nvSpPr>
          <p:cNvPr id="8" name="Rectangle 7"/>
          <p:cNvSpPr/>
          <p:nvPr/>
        </p:nvSpPr>
        <p:spPr>
          <a:xfrm>
            <a:off x="227662" y="6097795"/>
            <a:ext cx="572593"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45</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9" name="Freeform 8"/>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6758426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115616" y="404664"/>
            <a:ext cx="7274913" cy="743177"/>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sp>
        <p:nvSpPr>
          <p:cNvPr id="4" name="Rectangle 2"/>
          <p:cNvSpPr>
            <a:spLocks noGrp="1" noChangeArrowheads="1"/>
          </p:cNvSpPr>
          <p:nvPr>
            <p:ph type="title"/>
          </p:nvPr>
        </p:nvSpPr>
        <p:spPr bwMode="auto">
          <a:xfrm>
            <a:off x="1619672" y="332656"/>
            <a:ext cx="6408712" cy="720080"/>
          </a:xfrm>
          <a:no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ctr" eaLnBrk="1" hangingPunct="1">
              <a:lnSpc>
                <a:spcPct val="150000"/>
              </a:lnSpc>
            </a:pP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اشتباهات درتصمیم گیری</a:t>
            </a:r>
          </a:p>
        </p:txBody>
      </p:sp>
      <p:sp>
        <p:nvSpPr>
          <p:cNvPr id="6" name="Rectangle 3"/>
          <p:cNvSpPr>
            <a:spLocks noGrp="1" noChangeArrowheads="1"/>
          </p:cNvSpPr>
          <p:nvPr>
            <p:ph idx="1"/>
          </p:nvPr>
        </p:nvSpPr>
        <p:spPr bwMode="auto">
          <a:xfrm>
            <a:off x="232900" y="2132856"/>
            <a:ext cx="8643937" cy="3727301"/>
          </a:xfrm>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609600" indent="-609600" algn="justLow" rtl="1" eaLnBrk="1" hangingPunct="1">
              <a:lnSpc>
                <a:spcPct val="150000"/>
              </a:lnSpc>
              <a:buFontTx/>
              <a:buNone/>
              <a:defRPr/>
            </a:pPr>
            <a:r>
              <a:rPr lang="fa-IR" sz="2400" b="1" dirty="0" smtClean="0"/>
              <a:t>اگر تصمیمات در یک محیط نامطمئن گرفته شود ، مدیران نمی توانند به سادگی پیش بینی کنند که چه راهی می تواند به حل مسئله بینجامد. درچنین وضعی اغلب به شیوه آزمون و خطا اقدام می کنند.</a:t>
            </a:r>
          </a:p>
          <a:p>
            <a:pPr marL="609600" indent="-609600" algn="justLow" rtl="1" eaLnBrk="1" hangingPunct="1">
              <a:lnSpc>
                <a:spcPct val="150000"/>
              </a:lnSpc>
              <a:buFontTx/>
              <a:buNone/>
              <a:defRPr/>
            </a:pPr>
            <a:r>
              <a:rPr lang="fa-IR" sz="2400" b="1" dirty="0" smtClean="0"/>
              <a:t>اگر سازمان تصمیمی گرفت و راهی را انتخاب کرد و با شکست مواجه شد؛ از اشتباه خود مطالب زیادی می آموزد و راه دیگری را انتخاب می کند.</a:t>
            </a:r>
          </a:p>
          <a:p>
            <a:pPr marL="609600" indent="-609600" algn="justLow" rtl="1" eaLnBrk="1" hangingPunct="1">
              <a:lnSpc>
                <a:spcPct val="150000"/>
              </a:lnSpc>
              <a:buFontTx/>
              <a:buNone/>
              <a:defRPr/>
            </a:pPr>
            <a:r>
              <a:rPr lang="fa-IR" sz="2400" b="1" dirty="0" smtClean="0"/>
              <a:t>مدیران تنها در سایه اشتباه می توانند ازمسیری بگذرند که آنرا ” آموزش تصمیم گیری ” می نامند.</a:t>
            </a:r>
          </a:p>
          <a:p>
            <a:pPr marL="609600" indent="-609600" algn="justLow" rtl="1" eaLnBrk="1" hangingPunct="1">
              <a:lnSpc>
                <a:spcPct val="150000"/>
              </a:lnSpc>
              <a:buFontTx/>
              <a:buNone/>
              <a:defRPr/>
            </a:pPr>
            <a:endParaRPr lang="fa-IR" sz="1800" b="1" dirty="0" smtClean="0"/>
          </a:p>
          <a:p>
            <a:pPr marL="609600" indent="-609600" algn="justLow" rtl="1" eaLnBrk="1" hangingPunct="1">
              <a:lnSpc>
                <a:spcPct val="150000"/>
              </a:lnSpc>
              <a:buFontTx/>
              <a:buNone/>
              <a:defRPr/>
            </a:pPr>
            <a:endParaRPr lang="fa-IR" sz="1800" b="1" dirty="0" smtClean="0"/>
          </a:p>
          <a:p>
            <a:pPr marL="609600" indent="-609600" algn="justLow" rtl="1" eaLnBrk="1" hangingPunct="1">
              <a:lnSpc>
                <a:spcPct val="150000"/>
              </a:lnSpc>
              <a:buFontTx/>
              <a:buNone/>
              <a:defRPr/>
            </a:pPr>
            <a:endParaRPr lang="fa-IR" sz="1800" b="1" dirty="0" smtClean="0"/>
          </a:p>
          <a:p>
            <a:pPr marL="609600" indent="-609600" algn="justLow" rtl="1" eaLnBrk="1" hangingPunct="1">
              <a:lnSpc>
                <a:spcPct val="150000"/>
              </a:lnSpc>
              <a:buFontTx/>
              <a:buNone/>
              <a:defRPr/>
            </a:pPr>
            <a:endParaRPr lang="en-US" sz="1800" b="1" dirty="0" smtClean="0"/>
          </a:p>
        </p:txBody>
      </p:sp>
      <p:sp>
        <p:nvSpPr>
          <p:cNvPr id="8" name="Rectangle 7"/>
          <p:cNvSpPr/>
          <p:nvPr/>
        </p:nvSpPr>
        <p:spPr>
          <a:xfrm>
            <a:off x="227662" y="6097795"/>
            <a:ext cx="572593"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46</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9" name="Freeform 8"/>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8697410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80738" y="404664"/>
            <a:ext cx="6354452" cy="648072"/>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a:p>
        </p:txBody>
      </p:sp>
      <p:sp>
        <p:nvSpPr>
          <p:cNvPr id="4" name="Rectangle 2"/>
          <p:cNvSpPr>
            <a:spLocks noGrp="1" noChangeArrowheads="1"/>
          </p:cNvSpPr>
          <p:nvPr>
            <p:ph type="title"/>
          </p:nvPr>
        </p:nvSpPr>
        <p:spPr bwMode="auto">
          <a:xfrm>
            <a:off x="1763688" y="306701"/>
            <a:ext cx="4985852" cy="720080"/>
          </a:xfrm>
          <a:no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09600" indent="-609600" algn="r" rtl="1">
              <a:lnSpc>
                <a:spcPct val="150000"/>
              </a:lnSpc>
            </a:pPr>
            <a:r>
              <a:rPr lang="fa-I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اصرار</a:t>
            </a:r>
            <a:r>
              <a:rPr lang="en-GB"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 </a:t>
            </a:r>
            <a:r>
              <a:rPr lang="fa-I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ورزیدن </a:t>
            </a:r>
            <a:r>
              <a:rPr lang="fa-I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به تعهد</a:t>
            </a:r>
            <a:endParaRPr lang="fa-I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p:txBody>
      </p:sp>
      <p:sp>
        <p:nvSpPr>
          <p:cNvPr id="6" name="Rectangle 3"/>
          <p:cNvSpPr>
            <a:spLocks noGrp="1" noChangeArrowheads="1"/>
          </p:cNvSpPr>
          <p:nvPr>
            <p:ph idx="1"/>
          </p:nvPr>
        </p:nvSpPr>
        <p:spPr bwMode="auto">
          <a:xfrm>
            <a:off x="327048" y="1196752"/>
            <a:ext cx="8643937" cy="4231357"/>
          </a:xfrm>
          <a:ln>
            <a:miter lim="800000"/>
            <a:headEnd/>
            <a:tailEnd/>
          </a:ln>
        </p:spPr>
        <p:txBody>
          <a:bodyPr vert="horz" wrap="square" lIns="91440" tIns="45720" rIns="91440" bIns="45720" numCol="1" anchor="t" anchorCtr="0" compatLnSpc="1">
            <a:prstTxWarp prst="textNoShape">
              <a:avLst/>
            </a:prstTxWarp>
            <a:noAutofit/>
          </a:bodyPr>
          <a:lstStyle/>
          <a:p>
            <a:pPr marL="609600" indent="-609600" algn="r" eaLnBrk="1" hangingPunct="1">
              <a:lnSpc>
                <a:spcPct val="150000"/>
              </a:lnSpc>
              <a:buFontTx/>
              <a:buNone/>
              <a:defRPr/>
            </a:pPr>
            <a:r>
              <a:rPr lang="fa-IR" sz="2400" b="1" dirty="0" smtClean="0"/>
              <a:t>اشتباه خطرناک(اصرارورزیدن به تعهد) </a:t>
            </a:r>
            <a:r>
              <a:rPr lang="fa-IR" sz="2400" dirty="0" smtClean="0"/>
              <a:t>این است که چون تصمیمی ناکام بماند یا راه انتخاب شده به نتیجه ای موفقیت آمیز نینجامد ، شخص تصمیم گیرنده نسبت به ادامه راه پافشاری کند و اصرار بورزد.</a:t>
            </a:r>
          </a:p>
          <a:p>
            <a:pPr marL="609600" indent="-609600" algn="r" eaLnBrk="1" hangingPunct="1">
              <a:lnSpc>
                <a:spcPct val="150000"/>
              </a:lnSpc>
              <a:buFontTx/>
              <a:buNone/>
              <a:defRPr/>
            </a:pPr>
            <a:r>
              <a:rPr lang="fa-IR" sz="2400" b="1" dirty="0" smtClean="0">
                <a:solidFill>
                  <a:srgbClr val="FF0000"/>
                </a:solidFill>
              </a:rPr>
              <a:t>دودلیل ارتکاب اشتباه فوق الذکر :</a:t>
            </a:r>
          </a:p>
          <a:p>
            <a:pPr marL="609600" indent="-609600" algn="r">
              <a:lnSpc>
                <a:spcPct val="150000"/>
              </a:lnSpc>
              <a:buNone/>
              <a:defRPr/>
            </a:pPr>
            <a:r>
              <a:rPr lang="fa-IR" sz="2400" dirty="0" smtClean="0">
                <a:solidFill>
                  <a:srgbClr val="FF0000"/>
                </a:solidFill>
              </a:rPr>
              <a:t>1-</a:t>
            </a:r>
            <a:r>
              <a:rPr lang="fa-IR" sz="2400" dirty="0" smtClean="0"/>
              <a:t> </a:t>
            </a:r>
            <a:r>
              <a:rPr lang="fa-IR" sz="2400" b="1" dirty="0" smtClean="0"/>
              <a:t>اگرمدیری دریابدکه وی شخصاً مسئول یک تصمیم نادرست است،سعی میکندتا اطلاعات منفی راتحریف یا مانع نشرآن شود ومعمولاً نمی </a:t>
            </a:r>
            <a:r>
              <a:rPr lang="fa-IR" sz="2400" b="1" dirty="0"/>
              <a:t>توان تا ابد اطلاعات منفی را پنهان نگه </a:t>
            </a:r>
            <a:r>
              <a:rPr lang="fa-IR" sz="2400" b="1" dirty="0" smtClean="0"/>
              <a:t>داشت </a:t>
            </a:r>
            <a:endParaRPr lang="en-GB" sz="2400" b="1" dirty="0" smtClean="0"/>
          </a:p>
          <a:p>
            <a:pPr marL="609600" indent="-609600" algn="r">
              <a:lnSpc>
                <a:spcPct val="150000"/>
              </a:lnSpc>
              <a:buNone/>
              <a:defRPr/>
            </a:pPr>
            <a:r>
              <a:rPr lang="fa-IR" sz="2400" dirty="0" smtClean="0">
                <a:solidFill>
                  <a:srgbClr val="FF0000"/>
                </a:solidFill>
              </a:rPr>
              <a:t>.</a:t>
            </a:r>
            <a:r>
              <a:rPr lang="fa-IR" sz="2400" b="1" dirty="0" smtClean="0">
                <a:solidFill>
                  <a:srgbClr val="FF0000"/>
                </a:solidFill>
              </a:rPr>
              <a:t>2-</a:t>
            </a:r>
            <a:r>
              <a:rPr lang="fa-IR" sz="2400" b="1" dirty="0" smtClean="0"/>
              <a:t>درجامعه کنونی به پدیده تداوم رویه دررفتار، ارج می </a:t>
            </a:r>
            <a:r>
              <a:rPr lang="fa-IR" sz="2400" b="1" dirty="0"/>
              <a:t>نهند </a:t>
            </a:r>
            <a:r>
              <a:rPr lang="fa-IR" sz="2400" b="1" dirty="0" smtClean="0"/>
              <a:t>در واقع مدیرانی را که ثبات رویه دارند را مقبول تر می دانند.</a:t>
            </a:r>
            <a:endParaRPr lang="fa-IR" sz="2400" b="1" dirty="0"/>
          </a:p>
          <a:p>
            <a:pPr marL="609600" indent="-609600" algn="r" eaLnBrk="1" hangingPunct="1">
              <a:lnSpc>
                <a:spcPct val="150000"/>
              </a:lnSpc>
              <a:buFontTx/>
              <a:buNone/>
              <a:defRPr/>
            </a:pPr>
            <a:endParaRPr lang="fa-IR" sz="2400" b="1" dirty="0" smtClean="0"/>
          </a:p>
          <a:p>
            <a:pPr marL="609600" indent="-609600" algn="r" eaLnBrk="1" hangingPunct="1">
              <a:lnSpc>
                <a:spcPct val="150000"/>
              </a:lnSpc>
              <a:buFontTx/>
              <a:buNone/>
              <a:defRPr/>
            </a:pPr>
            <a:endParaRPr lang="fa-IR" sz="2400" b="1" dirty="0" smtClean="0"/>
          </a:p>
          <a:p>
            <a:pPr marL="609600" indent="-609600" algn="r" eaLnBrk="1" hangingPunct="1">
              <a:lnSpc>
                <a:spcPct val="150000"/>
              </a:lnSpc>
              <a:buFontTx/>
              <a:buNone/>
              <a:defRPr/>
            </a:pPr>
            <a:endParaRPr lang="fa-IR" sz="2400" dirty="0" smtClean="0"/>
          </a:p>
          <a:p>
            <a:pPr marL="609600" indent="-609600" algn="r" eaLnBrk="1" hangingPunct="1">
              <a:lnSpc>
                <a:spcPct val="150000"/>
              </a:lnSpc>
              <a:buFontTx/>
              <a:buNone/>
              <a:defRPr/>
            </a:pPr>
            <a:endParaRPr lang="fa-IR" sz="2400" dirty="0" smtClean="0"/>
          </a:p>
          <a:p>
            <a:pPr marL="609600" indent="-609600" algn="r" eaLnBrk="1" hangingPunct="1">
              <a:lnSpc>
                <a:spcPct val="150000"/>
              </a:lnSpc>
              <a:buFontTx/>
              <a:buNone/>
              <a:defRPr/>
            </a:pPr>
            <a:endParaRPr lang="en-US" sz="2400" dirty="0" smtClean="0"/>
          </a:p>
        </p:txBody>
      </p:sp>
      <p:sp>
        <p:nvSpPr>
          <p:cNvPr id="7" name="Rectangle 6"/>
          <p:cNvSpPr/>
          <p:nvPr/>
        </p:nvSpPr>
        <p:spPr>
          <a:xfrm>
            <a:off x="222051" y="6097795"/>
            <a:ext cx="583814"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47</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8" name="Freeform 7"/>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75744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1043607" y="476672"/>
            <a:ext cx="7056785" cy="576064"/>
          </a:xfrm>
          <a:prstGeom prst="roundRect">
            <a:avLst>
              <a:gd name="adj" fmla="val 0"/>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هدف این فصل</a:t>
            </a:r>
            <a:endParaRPr lang="fa-I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fa-IR" sz="32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333770" y="1268760"/>
            <a:ext cx="7992888" cy="5262979"/>
          </a:xfrm>
          <a:prstGeom prst="rect">
            <a:avLst/>
          </a:prstGeom>
          <a:noFill/>
        </p:spPr>
        <p:txBody>
          <a:bodyPr wrap="square" rtlCol="1">
            <a:spAutoFit/>
          </a:bodyPr>
          <a:lstStyle/>
          <a:p>
            <a:pPr algn="justLow" rtl="1"/>
            <a:r>
              <a:rPr lang="fa-IR" sz="2800" b="1" dirty="0" smtClean="0">
                <a:solidFill>
                  <a:srgbClr val="FF0000"/>
                </a:solidFill>
                <a:cs typeface="+mn-cs"/>
              </a:rPr>
              <a:t>هـــدف از ارایه این فصل </a:t>
            </a:r>
            <a:r>
              <a:rPr lang="fa-IR" sz="2800" dirty="0" smtClean="0">
                <a:cs typeface="+mn-cs"/>
              </a:rPr>
              <a:t>نیز ، تجزیه وتحلیل این فرآیندهاست تا مشخص شود که دربستریا محتوای سازمانی چه تصمیمی باید گرفته شود تا بیشترین منافع وکمترین هزینه ها تحقق یابد .</a:t>
            </a:r>
          </a:p>
          <a:p>
            <a:pPr algn="justLow" rtl="1"/>
            <a:r>
              <a:rPr lang="fa-IR" sz="2800" dirty="0" smtClean="0">
                <a:cs typeface="+mn-cs"/>
              </a:rPr>
              <a:t>می توان فرآیند تصمیم گیری را مغزیا مرکز سلسله اعصاب سازمان به حساب آورد . </a:t>
            </a:r>
          </a:p>
          <a:p>
            <a:pPr algn="justLow" rtl="1"/>
            <a:r>
              <a:rPr lang="fa-IR" sz="2800" dirty="0" smtClean="0">
                <a:cs typeface="+mn-cs"/>
              </a:rPr>
              <a:t>تصمیم گیری یعنی آخرین استفاده از اطلاعات وسیستم کنترل .</a:t>
            </a:r>
          </a:p>
          <a:p>
            <a:pPr algn="justLow" rtl="1"/>
            <a:endParaRPr lang="fa-IR" sz="2800" dirty="0">
              <a:cs typeface="+mn-cs"/>
            </a:endParaRPr>
          </a:p>
          <a:p>
            <a:pPr algn="justLow" rtl="1"/>
            <a:r>
              <a:rPr lang="fa-IR" sz="2800" dirty="0" smtClean="0">
                <a:cs typeface="+mn-cs"/>
              </a:rPr>
              <a:t>اصولاً در سازمان درباره استراتژی ، ساختار ، نوآوری وخرید واحدهای دیگر تصمیمات مهمی گرفته میشود .</a:t>
            </a:r>
          </a:p>
          <a:p>
            <a:pPr algn="justLow" rtl="1"/>
            <a:r>
              <a:rPr lang="fa-IR" sz="2800" dirty="0" smtClean="0">
                <a:cs typeface="+mn-cs"/>
              </a:rPr>
              <a:t>دراین فصل درباره شیوه ای که سازمانها می توانند در مورد این مسائل تصمیم بگیرند بحث خواهیـــم کرد .</a:t>
            </a:r>
          </a:p>
          <a:p>
            <a:pPr algn="justLow" rtl="1"/>
            <a:endParaRPr lang="fa-IR" sz="2800" dirty="0" smtClean="0">
              <a:cs typeface="+mn-cs"/>
            </a:endParaRPr>
          </a:p>
        </p:txBody>
      </p:sp>
      <p:sp>
        <p:nvSpPr>
          <p:cNvPr id="7" name="Freeform 6"/>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
        <p:nvSpPr>
          <p:cNvPr id="3" name="Rectangle 2"/>
          <p:cNvSpPr/>
          <p:nvPr/>
        </p:nvSpPr>
        <p:spPr>
          <a:xfrm>
            <a:off x="323889" y="6054685"/>
            <a:ext cx="357791"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2</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Tree>
    <p:extLst>
      <p:ext uri="{BB962C8B-B14F-4D97-AF65-F5344CB8AC3E}">
        <p14:creationId xmlns:p14="http://schemas.microsoft.com/office/powerpoint/2010/main" val="31615620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1619672" y="188640"/>
            <a:ext cx="6408712" cy="720080"/>
          </a:xfrm>
          <a:noFill/>
          <a:ln>
            <a:no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normAutofit fontScale="90000"/>
          </a:bodyPr>
          <a:lstStyle/>
          <a:p>
            <a:pPr marL="609600" indent="-609600" algn="ctr" eaLnBrk="1" hangingPunct="1">
              <a:lnSpc>
                <a:spcPct val="150000"/>
              </a:lnSpc>
            </a:pPr>
            <a:r>
              <a:rPr lang="fa-IR" sz="3200" b="1" dirty="0" smtClean="0">
                <a:ln w="31550" cmpd="sng">
                  <a:solidFill>
                    <a:srgbClr val="0070C0"/>
                  </a:solidFill>
                  <a:prstDash val="solid"/>
                </a:ln>
                <a:solidFill>
                  <a:schemeClr val="accent1">
                    <a:lumMod val="60000"/>
                    <a:lumOff val="40000"/>
                  </a:schemeClr>
                </a:solidFill>
                <a:effectLst>
                  <a:glow rad="101600">
                    <a:srgbClr val="C00000">
                      <a:alpha val="60000"/>
                    </a:srgbClr>
                  </a:glow>
                  <a:outerShdw blurRad="50800" dist="40000" dir="5400000" algn="tl" rotWithShape="0">
                    <a:srgbClr val="000000">
                      <a:shade val="5000"/>
                      <a:satMod val="120000"/>
                      <a:alpha val="33000"/>
                    </a:srgbClr>
                  </a:outerShdw>
                </a:effectLst>
                <a:cs typeface="B Titr" pitchFamily="2" charset="-78"/>
              </a:rPr>
              <a:t>خلاصـه مـطالب</a:t>
            </a:r>
          </a:p>
        </p:txBody>
      </p:sp>
      <p:sp>
        <p:nvSpPr>
          <p:cNvPr id="2" name="TextBox 1"/>
          <p:cNvSpPr txBox="1"/>
          <p:nvPr/>
        </p:nvSpPr>
        <p:spPr>
          <a:xfrm>
            <a:off x="879909" y="1340768"/>
            <a:ext cx="7868555" cy="923330"/>
          </a:xfrm>
          <a:prstGeom prst="rect">
            <a:avLst/>
          </a:prstGeom>
          <a:noFill/>
        </p:spPr>
        <p:txBody>
          <a:bodyPr wrap="square" rtlCol="1">
            <a:spAutoFit/>
          </a:bodyPr>
          <a:lstStyle/>
          <a:p>
            <a:pPr algn="justLow" rtl="1"/>
            <a:r>
              <a:rPr lang="fa-IR" dirty="0">
                <a:cs typeface="B Nazanin" pitchFamily="2" charset="-78"/>
              </a:rPr>
              <a:t>هر مدیر در هر سازمانی درصد شناسایی مساله و ارائه راه حل باید صدها تصمیم بگیرد .تصمیم گیری را مغز یا مرکز سلسله اعصاب سازمان به حساب می آورند.تصمیم یک مدیر می تواند باعث رشد و رونق یا ورشکستگی یک شرکت شود</a:t>
            </a:r>
          </a:p>
        </p:txBody>
      </p:sp>
      <p:graphicFrame>
        <p:nvGraphicFramePr>
          <p:cNvPr id="6" name="Table 5"/>
          <p:cNvGraphicFramePr>
            <a:graphicFrameLocks noGrp="1"/>
          </p:cNvGraphicFramePr>
          <p:nvPr>
            <p:extLst>
              <p:ext uri="{D42A27DB-BD31-4B8C-83A1-F6EECF244321}">
                <p14:modId xmlns:p14="http://schemas.microsoft.com/office/powerpoint/2010/main" val="218085561"/>
              </p:ext>
            </p:extLst>
          </p:nvPr>
        </p:nvGraphicFramePr>
        <p:xfrm>
          <a:off x="1766186" y="2564904"/>
          <a:ext cx="6478222" cy="1512168"/>
        </p:xfrm>
        <a:graphic>
          <a:graphicData uri="http://schemas.openxmlformats.org/drawingml/2006/table">
            <a:tbl>
              <a:tblPr rtl="1" firstRow="1" bandRow="1">
                <a:tableStyleId>{073A0DAA-6AF3-43AB-8588-CEC1D06C72B9}</a:tableStyleId>
              </a:tblPr>
              <a:tblGrid>
                <a:gridCol w="3239111"/>
                <a:gridCol w="3239111"/>
              </a:tblGrid>
              <a:tr h="384575">
                <a:tc gridSpan="2">
                  <a:txBody>
                    <a:bodyPr/>
                    <a:lstStyle/>
                    <a:p>
                      <a:pPr algn="ctr" rtl="1"/>
                      <a:r>
                        <a:rPr lang="fa-IR" dirty="0" smtClean="0">
                          <a:solidFill>
                            <a:srgbClr val="FFFF00"/>
                          </a:solidFill>
                          <a:cs typeface="B Titr" pitchFamily="2" charset="-78"/>
                        </a:rPr>
                        <a:t>تصمیم</a:t>
                      </a:r>
                      <a:r>
                        <a:rPr lang="fa-IR" baseline="0" dirty="0" smtClean="0">
                          <a:solidFill>
                            <a:srgbClr val="FFFF00"/>
                          </a:solidFill>
                          <a:cs typeface="B Titr" pitchFamily="2" charset="-78"/>
                        </a:rPr>
                        <a:t> گیری</a:t>
                      </a:r>
                      <a:endParaRPr lang="fa-IR" dirty="0">
                        <a:solidFill>
                          <a:srgbClr val="FFFF00"/>
                        </a:solidFill>
                        <a:cs typeface="B Titr" pitchFamily="2" charset="-78"/>
                      </a:endParaRPr>
                    </a:p>
                  </a:txBody>
                  <a:tcPr/>
                </a:tc>
                <a:tc hMerge="1">
                  <a:txBody>
                    <a:bodyPr/>
                    <a:lstStyle/>
                    <a:p>
                      <a:pPr rtl="1"/>
                      <a:endParaRPr lang="fa-IR" dirty="0"/>
                    </a:p>
                  </a:txBody>
                  <a:tcPr/>
                </a:tc>
              </a:tr>
              <a:tr h="384575">
                <a:tc>
                  <a:txBody>
                    <a:bodyPr/>
                    <a:lstStyle/>
                    <a:p>
                      <a:pPr algn="ctr" rtl="1"/>
                      <a:r>
                        <a:rPr lang="fa-IR" dirty="0" smtClean="0">
                          <a:cs typeface="B Titr" pitchFamily="2" charset="-78"/>
                        </a:rPr>
                        <a:t>فردی</a:t>
                      </a:r>
                      <a:endParaRPr lang="fa-IR" dirty="0">
                        <a:cs typeface="B Titr" pitchFamily="2" charset="-78"/>
                      </a:endParaRPr>
                    </a:p>
                  </a:txBody>
                  <a:tcPr/>
                </a:tc>
                <a:tc>
                  <a:txBody>
                    <a:bodyPr/>
                    <a:lstStyle/>
                    <a:p>
                      <a:pPr algn="ctr" rtl="1"/>
                      <a:r>
                        <a:rPr lang="fa-IR" dirty="0" smtClean="0">
                          <a:cs typeface="B Titr" pitchFamily="2" charset="-78"/>
                        </a:rPr>
                        <a:t>سازمانی</a:t>
                      </a:r>
                      <a:endParaRPr lang="fa-IR" dirty="0">
                        <a:cs typeface="B Titr" pitchFamily="2" charset="-78"/>
                      </a:endParaRPr>
                    </a:p>
                  </a:txBody>
                  <a:tcPr/>
                </a:tc>
              </a:tr>
              <a:tr h="743018">
                <a:tc>
                  <a:txBody>
                    <a:bodyPr/>
                    <a:lstStyle/>
                    <a:p>
                      <a:pPr rtl="1"/>
                      <a:r>
                        <a:rPr lang="fa-IR" sz="1800" kern="1200" dirty="0" smtClean="0">
                          <a:solidFill>
                            <a:schemeClr val="dk1"/>
                          </a:solidFill>
                          <a:effectLst/>
                          <a:latin typeface="+mn-lt"/>
                          <a:ea typeface="+mn-ea"/>
                          <a:cs typeface="B Nazanin" pitchFamily="2" charset="-78"/>
                        </a:rPr>
                        <a:t>تصمیمی که مدیر به صورت فردی می گیرد.</a:t>
                      </a:r>
                    </a:p>
                    <a:p>
                      <a:pPr rtl="1"/>
                      <a:r>
                        <a:rPr lang="fa-IR" sz="1800" kern="1200" dirty="0" smtClean="0">
                          <a:solidFill>
                            <a:schemeClr val="dk1"/>
                          </a:solidFill>
                          <a:effectLst/>
                          <a:latin typeface="+mn-lt"/>
                          <a:ea typeface="+mn-ea"/>
                          <a:cs typeface="B Nazanin" pitchFamily="2" charset="-78"/>
                        </a:rPr>
                        <a:t>الف-</a:t>
                      </a:r>
                      <a:r>
                        <a:rPr lang="fa-IR" sz="1800" b="1" kern="1200" dirty="0" smtClean="0">
                          <a:solidFill>
                            <a:srgbClr val="C00000"/>
                          </a:solidFill>
                          <a:effectLst/>
                          <a:latin typeface="+mn-lt"/>
                          <a:ea typeface="+mn-ea"/>
                          <a:cs typeface="B Nazanin" pitchFamily="2" charset="-78"/>
                        </a:rPr>
                        <a:t>بخردانه</a:t>
                      </a:r>
                      <a:r>
                        <a:rPr lang="fa-IR" sz="1800" kern="1200" dirty="0" smtClean="0">
                          <a:solidFill>
                            <a:schemeClr val="dk1"/>
                          </a:solidFill>
                          <a:effectLst/>
                          <a:latin typeface="+mn-lt"/>
                          <a:ea typeface="+mn-ea"/>
                          <a:cs typeface="B Nazanin" pitchFamily="2" charset="-78"/>
                        </a:rPr>
                        <a:t>    ب-</a:t>
                      </a:r>
                      <a:r>
                        <a:rPr lang="fa-IR" sz="1800" b="1" kern="1200" dirty="0" smtClean="0">
                          <a:solidFill>
                            <a:srgbClr val="C00000"/>
                          </a:solidFill>
                          <a:effectLst/>
                          <a:latin typeface="+mn-lt"/>
                          <a:ea typeface="+mn-ea"/>
                          <a:cs typeface="B Nazanin" pitchFamily="2" charset="-78"/>
                        </a:rPr>
                        <a:t>عقلانی محدود</a:t>
                      </a:r>
                      <a:endParaRPr lang="fa-IR" sz="1600" b="1" dirty="0">
                        <a:solidFill>
                          <a:srgbClr val="C00000"/>
                        </a:solidFill>
                        <a:cs typeface="B Nazanin" pitchFamily="2" charset="-78"/>
                      </a:endParaRPr>
                    </a:p>
                  </a:txBody>
                  <a:tcPr/>
                </a:tc>
                <a:tc>
                  <a:txBody>
                    <a:bodyPr/>
                    <a:lstStyle/>
                    <a:p>
                      <a:pPr rtl="1"/>
                      <a:r>
                        <a:rPr lang="fa-IR" sz="1800" kern="1200" dirty="0" smtClean="0">
                          <a:solidFill>
                            <a:schemeClr val="dk1"/>
                          </a:solidFill>
                          <a:effectLst/>
                          <a:latin typeface="+mn-lt"/>
                          <a:ea typeface="+mn-ea"/>
                          <a:cs typeface="B Nazanin" pitchFamily="2" charset="-78"/>
                        </a:rPr>
                        <a:t>تصمیماتی که به وسیله چندین مدیر عضو</a:t>
                      </a:r>
                      <a:r>
                        <a:rPr lang="fa-IR" sz="1800" kern="1200" baseline="0" dirty="0" smtClean="0">
                          <a:solidFill>
                            <a:schemeClr val="dk1"/>
                          </a:solidFill>
                          <a:effectLst/>
                          <a:latin typeface="+mn-lt"/>
                          <a:ea typeface="+mn-ea"/>
                          <a:cs typeface="B Nazanin" pitchFamily="2" charset="-78"/>
                        </a:rPr>
                        <a:t> سازمان </a:t>
                      </a:r>
                      <a:r>
                        <a:rPr lang="fa-IR" sz="1800" kern="1200" dirty="0" smtClean="0">
                          <a:solidFill>
                            <a:schemeClr val="dk1"/>
                          </a:solidFill>
                          <a:effectLst/>
                          <a:latin typeface="+mn-lt"/>
                          <a:ea typeface="+mn-ea"/>
                          <a:cs typeface="B Nazanin" pitchFamily="2" charset="-78"/>
                        </a:rPr>
                        <a:t>گرفته می شود</a:t>
                      </a:r>
                      <a:endParaRPr lang="fa-IR" sz="1600" dirty="0">
                        <a:cs typeface="B Nazanin" pitchFamily="2" charset="-78"/>
                      </a:endParaRPr>
                    </a:p>
                  </a:txBody>
                  <a:tcPr/>
                </a:tc>
              </a:tr>
            </a:tbl>
          </a:graphicData>
        </a:graphic>
      </p:graphicFrame>
      <p:sp>
        <p:nvSpPr>
          <p:cNvPr id="7" name="TextBox 6"/>
          <p:cNvSpPr txBox="1"/>
          <p:nvPr/>
        </p:nvSpPr>
        <p:spPr>
          <a:xfrm>
            <a:off x="895473" y="4136953"/>
            <a:ext cx="7868555" cy="954107"/>
          </a:xfrm>
          <a:prstGeom prst="rect">
            <a:avLst/>
          </a:prstGeom>
          <a:noFill/>
        </p:spPr>
        <p:txBody>
          <a:bodyPr wrap="square" rtlCol="1">
            <a:spAutoFit/>
          </a:bodyPr>
          <a:lstStyle/>
          <a:p>
            <a:pPr algn="r"/>
            <a:r>
              <a:rPr lang="fa-IR" sz="2000" dirty="0" smtClean="0">
                <a:cs typeface="B Titr" pitchFamily="2" charset="-78"/>
              </a:rPr>
              <a:t>بخردانه : </a:t>
            </a:r>
          </a:p>
          <a:p>
            <a:pPr algn="r"/>
            <a:r>
              <a:rPr lang="fa-IR" dirty="0">
                <a:cs typeface="B Nazanin" pitchFamily="2" charset="-78"/>
              </a:rPr>
              <a:t>در این روش مساله به صورت سیستماتیک تجزیه و تحلیل می شود و مراحل معقول یکی پس از دیگری پشت سر گذاشته می شود.مدیر در یک محیط آرام و بدون رقابت که با محدودیت زمان مواجه نیست تصمیم می گیرد</a:t>
            </a:r>
          </a:p>
        </p:txBody>
      </p:sp>
      <p:sp>
        <p:nvSpPr>
          <p:cNvPr id="9" name="TextBox 8"/>
          <p:cNvSpPr txBox="1"/>
          <p:nvPr/>
        </p:nvSpPr>
        <p:spPr>
          <a:xfrm>
            <a:off x="868723" y="5245821"/>
            <a:ext cx="7868555" cy="954107"/>
          </a:xfrm>
          <a:prstGeom prst="rect">
            <a:avLst/>
          </a:prstGeom>
          <a:noFill/>
        </p:spPr>
        <p:txBody>
          <a:bodyPr wrap="square" rtlCol="1">
            <a:spAutoFit/>
          </a:bodyPr>
          <a:lstStyle/>
          <a:p>
            <a:pPr algn="r"/>
            <a:r>
              <a:rPr lang="fa-IR" sz="2000" dirty="0" smtClean="0">
                <a:cs typeface="B Titr" pitchFamily="2" charset="-78"/>
              </a:rPr>
              <a:t>عقلائی محدود : </a:t>
            </a:r>
          </a:p>
          <a:p>
            <a:pPr algn="r"/>
            <a:r>
              <a:rPr lang="fa-IR" dirty="0" smtClean="0">
                <a:cs typeface="B Nazanin" pitchFamily="2" charset="-78"/>
              </a:rPr>
              <a:t>تصمیم </a:t>
            </a:r>
            <a:r>
              <a:rPr lang="fa-IR" dirty="0">
                <a:cs typeface="B Nazanin" pitchFamily="2" charset="-78"/>
              </a:rPr>
              <a:t>گیری شهودی است که مدیر با توجه به تجربه و قضاوت شخصی و با استفاده از حس ششم تصمیم گیری می کند</a:t>
            </a:r>
          </a:p>
        </p:txBody>
      </p:sp>
      <p:sp>
        <p:nvSpPr>
          <p:cNvPr id="11" name="Rectangle 10"/>
          <p:cNvSpPr/>
          <p:nvPr/>
        </p:nvSpPr>
        <p:spPr>
          <a:xfrm>
            <a:off x="222850" y="6097795"/>
            <a:ext cx="582212"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48</a:t>
            </a:r>
          </a:p>
        </p:txBody>
      </p:sp>
      <p:sp>
        <p:nvSpPr>
          <p:cNvPr id="12" name="Freeform 11"/>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8295636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1619672" y="-27384"/>
            <a:ext cx="6408712" cy="720080"/>
          </a:xfrm>
          <a:noFill/>
          <a:ln>
            <a:no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normAutofit fontScale="90000"/>
          </a:bodyPr>
          <a:lstStyle/>
          <a:p>
            <a:pPr marL="609600" indent="-609600" algn="ctr" eaLnBrk="1" hangingPunct="1">
              <a:lnSpc>
                <a:spcPct val="150000"/>
              </a:lnSpc>
            </a:pPr>
            <a:r>
              <a:rPr lang="fa-IR" sz="3200" b="1" dirty="0" smtClean="0">
                <a:ln w="31550" cmpd="sng">
                  <a:solidFill>
                    <a:srgbClr val="0070C0"/>
                  </a:solidFill>
                  <a:prstDash val="solid"/>
                </a:ln>
                <a:solidFill>
                  <a:schemeClr val="accent1">
                    <a:lumMod val="60000"/>
                    <a:lumOff val="40000"/>
                  </a:schemeClr>
                </a:solidFill>
                <a:effectLst>
                  <a:glow rad="101600">
                    <a:srgbClr val="C00000">
                      <a:alpha val="60000"/>
                    </a:srgbClr>
                  </a:glow>
                  <a:outerShdw blurRad="50800" dist="40000" dir="5400000" algn="tl" rotWithShape="0">
                    <a:srgbClr val="000000">
                      <a:shade val="5000"/>
                      <a:satMod val="120000"/>
                      <a:alpha val="33000"/>
                    </a:srgbClr>
                  </a:outerShdw>
                </a:effectLst>
                <a:cs typeface="B Titr" pitchFamily="2" charset="-78"/>
              </a:rPr>
              <a:t>خلاصـه مـطالب</a:t>
            </a:r>
          </a:p>
        </p:txBody>
      </p:sp>
      <p:graphicFrame>
        <p:nvGraphicFramePr>
          <p:cNvPr id="5" name="Table 4"/>
          <p:cNvGraphicFramePr>
            <a:graphicFrameLocks noGrp="1"/>
          </p:cNvGraphicFramePr>
          <p:nvPr>
            <p:extLst>
              <p:ext uri="{D42A27DB-BD31-4B8C-83A1-F6EECF244321}">
                <p14:modId xmlns:p14="http://schemas.microsoft.com/office/powerpoint/2010/main" val="1166353647"/>
              </p:ext>
            </p:extLst>
          </p:nvPr>
        </p:nvGraphicFramePr>
        <p:xfrm>
          <a:off x="395536" y="1412776"/>
          <a:ext cx="8568952" cy="4896544"/>
        </p:xfrm>
        <a:graphic>
          <a:graphicData uri="http://schemas.openxmlformats.org/drawingml/2006/table">
            <a:tbl>
              <a:tblPr rtl="1" firstRow="1" bandRow="1">
                <a:tableStyleId>{5C22544A-7EE6-4342-B048-85BDC9FD1C3A}</a:tableStyleId>
              </a:tblPr>
              <a:tblGrid>
                <a:gridCol w="3028579"/>
                <a:gridCol w="5540373"/>
              </a:tblGrid>
              <a:tr h="1224136">
                <a:tc>
                  <a:txBody>
                    <a:bodyPr/>
                    <a:lstStyle/>
                    <a:p>
                      <a:pPr algn="ctr" rtl="1"/>
                      <a:r>
                        <a:rPr lang="fa-IR" dirty="0" smtClean="0">
                          <a:solidFill>
                            <a:srgbClr val="FFFFFF"/>
                          </a:solidFill>
                          <a:cs typeface="B Titr" pitchFamily="2" charset="-78"/>
                        </a:rPr>
                        <a:t>نگرش</a:t>
                      </a:r>
                      <a:r>
                        <a:rPr lang="fa-IR" baseline="0" dirty="0" smtClean="0">
                          <a:solidFill>
                            <a:srgbClr val="FFFFFF"/>
                          </a:solidFill>
                          <a:cs typeface="B Titr" pitchFamily="2" charset="-78"/>
                        </a:rPr>
                        <a:t> علم مدیریت</a:t>
                      </a:r>
                      <a:endParaRPr lang="fa-IR" dirty="0">
                        <a:solidFill>
                          <a:srgbClr val="FFFFFF"/>
                        </a:solidFill>
                        <a:cs typeface="B Titr"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fa-IR" sz="1600" dirty="0" smtClean="0">
                          <a:solidFill>
                            <a:schemeClr val="tx1"/>
                          </a:solidFill>
                          <a:cs typeface="B Nazanin" pitchFamily="2" charset="-78"/>
                        </a:rPr>
                        <a:t>اگر مسائل قابل تجزیه و تحلیل باشند و اگر بتوان متغیرها را شناسایی و اندازه گیری نمود ، </a:t>
                      </a:r>
                      <a:r>
                        <a:rPr lang="fa-IR" sz="1600" b="1" dirty="0" smtClean="0">
                          <a:solidFill>
                            <a:schemeClr val="tx1"/>
                          </a:solidFill>
                          <a:cs typeface="B Nazanin" pitchFamily="2" charset="-78"/>
                        </a:rPr>
                        <a:t>علم مدیریت </a:t>
                      </a:r>
                      <a:r>
                        <a:rPr lang="fa-IR" sz="1600" dirty="0" smtClean="0">
                          <a:solidFill>
                            <a:schemeClr val="tx1"/>
                          </a:solidFill>
                          <a:cs typeface="B Nazanin" pitchFamily="2" charset="-78"/>
                        </a:rPr>
                        <a:t>می تواند روش بسیار عالی درتصمیم گیری های سازمانی باشد. </a:t>
                      </a:r>
                      <a:endParaRPr lang="fa-IR" sz="1600"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224136">
                <a:tc>
                  <a:txBody>
                    <a:bodyPr/>
                    <a:lstStyle/>
                    <a:p>
                      <a:pPr algn="ctr" rtl="1"/>
                      <a:r>
                        <a:rPr lang="fa-IR" dirty="0" smtClean="0">
                          <a:solidFill>
                            <a:srgbClr val="FFFFFF"/>
                          </a:solidFill>
                          <a:cs typeface="B Titr" pitchFamily="2" charset="-78"/>
                        </a:rPr>
                        <a:t>الگوی کارنگی</a:t>
                      </a:r>
                      <a:endParaRPr lang="fa-IR" dirty="0">
                        <a:solidFill>
                          <a:srgbClr val="FFFFFF"/>
                        </a:solidFill>
                        <a:cs typeface="B Titr"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r>
                        <a:rPr lang="fa-IR" sz="1600" b="1" kern="1200" dirty="0" smtClean="0">
                          <a:solidFill>
                            <a:schemeClr val="tx1"/>
                          </a:solidFill>
                          <a:effectLst/>
                          <a:latin typeface="+mn-lt"/>
                          <a:ea typeface="+mn-ea"/>
                          <a:cs typeface="B Nazanin" pitchFamily="2" charset="-78"/>
                        </a:rPr>
                        <a:t>مدیران بحث گروهی تشکیل می دهند.ائتلاف تشکیل می دهند و با یک تحقیق ساده راه حل رضایت بخش را پیدا می کنند.یک تصمیم مورد توجه است و یک مساله حل می شود.این الگو در مرحله شناسایی مسئله مفید واقع می شود و در این الگو به مسائل سیاسی و اجتماعی توجه </a:t>
                      </a:r>
                      <a:r>
                        <a:rPr lang="fa-IR" sz="1600" b="1" kern="1200" dirty="0" smtClean="0">
                          <a:solidFill>
                            <a:srgbClr val="C00000"/>
                          </a:solidFill>
                          <a:effectLst/>
                          <a:latin typeface="+mn-lt"/>
                          <a:ea typeface="+mn-ea"/>
                          <a:cs typeface="B Nazanin" pitchFamily="2" charset="-78"/>
                        </a:rPr>
                        <a:t>می شود</a:t>
                      </a:r>
                      <a:endParaRPr lang="fa-IR" sz="1600" b="1" dirty="0">
                        <a:solidFill>
                          <a:srgbClr val="C00000"/>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224136">
                <a:tc>
                  <a:txBody>
                    <a:bodyPr/>
                    <a:lstStyle/>
                    <a:p>
                      <a:pPr algn="ctr" rtl="1"/>
                      <a:r>
                        <a:rPr lang="fa-IR" dirty="0" smtClean="0">
                          <a:solidFill>
                            <a:srgbClr val="FFFFFF"/>
                          </a:solidFill>
                          <a:cs typeface="B Titr" pitchFamily="2" charset="-78"/>
                        </a:rPr>
                        <a:t>الگوی مرحله ای</a:t>
                      </a:r>
                      <a:endParaRPr lang="fa-IR" dirty="0">
                        <a:solidFill>
                          <a:srgbClr val="FFFFFF"/>
                        </a:solidFill>
                        <a:cs typeface="B Titr"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r>
                        <a:rPr lang="fa-IR" sz="1600" b="1" kern="1200" dirty="0" smtClean="0">
                          <a:solidFill>
                            <a:schemeClr val="tx1"/>
                          </a:solidFill>
                          <a:effectLst/>
                          <a:latin typeface="+mn-lt"/>
                          <a:ea typeface="+mn-ea"/>
                          <a:cs typeface="B Nazanin" pitchFamily="2" charset="-78"/>
                        </a:rPr>
                        <a:t>چند مدیر مساله را تشخیص می دهند و مرحله ارائه راه حل (کنکاش و بررسی طرح ریزی) و مرحله انتخاب (قضاوت و ارزیابی تجزیه و تحلیل) را انجام می دهند.در این الگو به مسائل سیاسی و اجتماعی توجه</a:t>
                      </a:r>
                      <a:r>
                        <a:rPr lang="fa-IR" sz="1600" b="1" kern="1200" dirty="0" smtClean="0">
                          <a:solidFill>
                            <a:srgbClr val="C00000"/>
                          </a:solidFill>
                          <a:effectLst/>
                          <a:latin typeface="+mn-lt"/>
                          <a:ea typeface="+mn-ea"/>
                          <a:cs typeface="B Nazanin" pitchFamily="2" charset="-78"/>
                        </a:rPr>
                        <a:t> نمی شود</a:t>
                      </a:r>
                      <a:r>
                        <a:rPr lang="fa-IR" sz="1600" b="1" kern="1200" dirty="0" smtClean="0">
                          <a:solidFill>
                            <a:schemeClr val="tx1"/>
                          </a:solidFill>
                          <a:effectLst/>
                          <a:latin typeface="+mn-lt"/>
                          <a:ea typeface="+mn-ea"/>
                          <a:cs typeface="B Nazanin" pitchFamily="2" charset="-78"/>
                        </a:rPr>
                        <a:t>.یک تصمیم مورد توجه است و یک مساله حل می شود</a:t>
                      </a:r>
                      <a:endParaRPr lang="fa-IR" sz="1600" b="1"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224136">
                <a:tc>
                  <a:txBody>
                    <a:bodyPr/>
                    <a:lstStyle/>
                    <a:p>
                      <a:pPr algn="ctr" rtl="1"/>
                      <a:r>
                        <a:rPr lang="fa-IR" dirty="0" smtClean="0">
                          <a:solidFill>
                            <a:srgbClr val="FFFFFF"/>
                          </a:solidFill>
                          <a:cs typeface="B Titr" pitchFamily="2" charset="-78"/>
                        </a:rPr>
                        <a:t>الگوی سطل آشغال</a:t>
                      </a:r>
                      <a:endParaRPr lang="fa-IR" dirty="0">
                        <a:solidFill>
                          <a:srgbClr val="FFFFFF"/>
                        </a:solidFill>
                        <a:cs typeface="B Titr"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1"/>
                      <a:r>
                        <a:rPr lang="fa-IR" sz="1400" b="1" kern="1200" dirty="0" smtClean="0">
                          <a:solidFill>
                            <a:schemeClr val="dk1"/>
                          </a:solidFill>
                          <a:effectLst/>
                          <a:latin typeface="+mn-lt"/>
                          <a:ea typeface="+mn-ea"/>
                          <a:cs typeface="B Nazanin" pitchFamily="2" charset="-78"/>
                        </a:rPr>
                        <a:t>ترکیبی از الگوی </a:t>
                      </a:r>
                      <a:r>
                        <a:rPr lang="fa-IR" sz="1400" b="1" kern="1200" dirty="0" smtClean="0">
                          <a:solidFill>
                            <a:srgbClr val="C00000"/>
                          </a:solidFill>
                          <a:effectLst/>
                          <a:latin typeface="+mn-lt"/>
                          <a:ea typeface="+mn-ea"/>
                          <a:cs typeface="B Nazanin" pitchFamily="2" charset="-78"/>
                        </a:rPr>
                        <a:t>کارنگی </a:t>
                      </a:r>
                      <a:r>
                        <a:rPr lang="fa-IR" sz="1400" b="1" kern="1200" dirty="0" smtClean="0">
                          <a:solidFill>
                            <a:schemeClr val="dk1"/>
                          </a:solidFill>
                          <a:effectLst/>
                          <a:latin typeface="+mn-lt"/>
                          <a:ea typeface="+mn-ea"/>
                          <a:cs typeface="B Nazanin" pitchFamily="2" charset="-78"/>
                        </a:rPr>
                        <a:t>و الگوی </a:t>
                      </a:r>
                      <a:r>
                        <a:rPr lang="fa-IR" sz="1400" b="1" kern="1200" dirty="0" smtClean="0">
                          <a:solidFill>
                            <a:srgbClr val="C00000"/>
                          </a:solidFill>
                          <a:effectLst/>
                          <a:latin typeface="+mn-lt"/>
                          <a:ea typeface="+mn-ea"/>
                          <a:cs typeface="B Nazanin" pitchFamily="2" charset="-78"/>
                        </a:rPr>
                        <a:t>مرحله ای </a:t>
                      </a:r>
                      <a:r>
                        <a:rPr lang="fa-IR" sz="1400" b="1" kern="1200" dirty="0" smtClean="0">
                          <a:solidFill>
                            <a:schemeClr val="dk1"/>
                          </a:solidFill>
                          <a:effectLst/>
                          <a:latin typeface="+mn-lt"/>
                          <a:ea typeface="+mn-ea"/>
                          <a:cs typeface="B Nazanin" pitchFamily="2" charset="-78"/>
                        </a:rPr>
                        <a:t>است .در این الگو شناسایی مساله و ارائه راه حل </a:t>
                      </a:r>
                      <a:r>
                        <a:rPr lang="fa-IR" sz="1400" b="1" kern="1200" dirty="0" smtClean="0">
                          <a:solidFill>
                            <a:srgbClr val="C00000"/>
                          </a:solidFill>
                          <a:effectLst/>
                          <a:latin typeface="+mn-lt"/>
                          <a:ea typeface="+mn-ea"/>
                          <a:cs typeface="B Nazanin" pitchFamily="2" charset="-78"/>
                        </a:rPr>
                        <a:t>نا مطمئن </a:t>
                      </a:r>
                      <a:r>
                        <a:rPr lang="fa-IR" sz="1400" b="1" kern="1200" dirty="0" smtClean="0">
                          <a:solidFill>
                            <a:schemeClr val="dk1"/>
                          </a:solidFill>
                          <a:effectLst/>
                          <a:latin typeface="+mn-lt"/>
                          <a:ea typeface="+mn-ea"/>
                          <a:cs typeface="B Nazanin" pitchFamily="2" charset="-78"/>
                        </a:rPr>
                        <a:t>می باشد.در این الگو ممکن است مساله ای وجود نداشته باشد.ولی راه حل ارائه می شود و تصمیمی گرفته می شود بدون اینکه مساله ای حل شود.ممکن است مسائلی بدون هیچ راه حلی وجود داشته باشند همه مسائل حل نمی شود.سازمان در مسیر کاهش دادن به مسائل گام بر می دارد</a:t>
                      </a:r>
                      <a:endParaRPr lang="fa-IR" sz="1400" b="1" dirty="0">
                        <a:solidFill>
                          <a:schemeClr val="tx1"/>
                        </a:solidFill>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6" name="Rectangle 2"/>
          <p:cNvSpPr txBox="1">
            <a:spLocks noChangeArrowheads="1"/>
          </p:cNvSpPr>
          <p:nvPr/>
        </p:nvSpPr>
        <p:spPr bwMode="auto">
          <a:xfrm>
            <a:off x="1907704" y="620688"/>
            <a:ext cx="5832648" cy="582612"/>
          </a:xfrm>
          <a:prstGeom prst="rect">
            <a:avLst/>
          </a:prstGeom>
          <a:noFill/>
          <a:ln>
            <a:noFill/>
            <a:miter lim="800000"/>
            <a:headEnd/>
            <a:tailEnd/>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a:lstStyle>
          <a:p>
            <a:pPr marL="609600" indent="-609600" algn="ctr">
              <a:lnSpc>
                <a:spcPct val="150000"/>
              </a:lnSpc>
            </a:pPr>
            <a:r>
              <a:rPr lang="fa-IR" b="1" dirty="0" smtClean="0">
                <a:solidFill>
                  <a:srgbClr val="FFFFFF"/>
                </a:solidFill>
                <a:cs typeface="B Titr" pitchFamily="2" charset="-78"/>
              </a:rPr>
              <a:t>الگوهای مختلف تصمیم گیری سازمانی</a:t>
            </a:r>
            <a:endParaRPr lang="fa-IR" b="1" dirty="0" smtClean="0">
              <a:solidFill>
                <a:schemeClr val="accent4">
                  <a:lumMod val="75000"/>
                  <a:lumOff val="25000"/>
                </a:schemeClr>
              </a:solidFill>
              <a:cs typeface="B Titr" pitchFamily="2" charset="-78"/>
            </a:endParaRPr>
          </a:p>
        </p:txBody>
      </p:sp>
      <p:sp>
        <p:nvSpPr>
          <p:cNvPr id="8" name="Rectangle 7"/>
          <p:cNvSpPr/>
          <p:nvPr/>
        </p:nvSpPr>
        <p:spPr>
          <a:xfrm>
            <a:off x="243692" y="6097795"/>
            <a:ext cx="540533"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49</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9" name="Freeform 8"/>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7840836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1619672" y="188640"/>
            <a:ext cx="6408712" cy="720080"/>
          </a:xfrm>
          <a:noFill/>
          <a:ln>
            <a:no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normAutofit fontScale="90000"/>
          </a:bodyPr>
          <a:lstStyle/>
          <a:p>
            <a:pPr marL="609600" indent="-609600" algn="ctr" eaLnBrk="1" hangingPunct="1">
              <a:lnSpc>
                <a:spcPct val="150000"/>
              </a:lnSpc>
            </a:pPr>
            <a:r>
              <a:rPr lang="fa-IR" sz="3200" b="1" dirty="0" smtClean="0">
                <a:ln w="31550" cmpd="sng">
                  <a:solidFill>
                    <a:srgbClr val="0070C0"/>
                  </a:solidFill>
                  <a:prstDash val="solid"/>
                </a:ln>
                <a:solidFill>
                  <a:schemeClr val="accent1">
                    <a:lumMod val="60000"/>
                    <a:lumOff val="40000"/>
                  </a:schemeClr>
                </a:solidFill>
                <a:effectLst>
                  <a:glow rad="101600">
                    <a:srgbClr val="C00000">
                      <a:alpha val="60000"/>
                    </a:srgbClr>
                  </a:glow>
                  <a:outerShdw blurRad="50800" dist="40000" dir="5400000" algn="tl" rotWithShape="0">
                    <a:srgbClr val="000000">
                      <a:shade val="5000"/>
                      <a:satMod val="120000"/>
                      <a:alpha val="33000"/>
                    </a:srgbClr>
                  </a:outerShdw>
                </a:effectLst>
                <a:cs typeface="B Titr" pitchFamily="2" charset="-78"/>
              </a:rPr>
              <a:t>نتیجه گیری</a:t>
            </a:r>
          </a:p>
        </p:txBody>
      </p:sp>
      <p:sp>
        <p:nvSpPr>
          <p:cNvPr id="5" name="TextBox 4"/>
          <p:cNvSpPr txBox="1"/>
          <p:nvPr/>
        </p:nvSpPr>
        <p:spPr>
          <a:xfrm>
            <a:off x="611561" y="1740872"/>
            <a:ext cx="8136904" cy="4093428"/>
          </a:xfrm>
          <a:prstGeom prst="rect">
            <a:avLst/>
          </a:prstGeom>
          <a:noFill/>
        </p:spPr>
        <p:txBody>
          <a:bodyPr wrap="square" rtlCol="1">
            <a:spAutoFit/>
          </a:bodyPr>
          <a:lstStyle/>
          <a:p>
            <a:pPr algn="r"/>
            <a:r>
              <a:rPr lang="fa-IR" sz="2000" b="1" dirty="0">
                <a:cs typeface="B Nazanin" pitchFamily="2" charset="-78"/>
              </a:rPr>
              <a:t>هر روش تصمیم گیری به وضع محیط با شرایطی که سازمان در آن واقع شده بستگی دارد</a:t>
            </a:r>
            <a:r>
              <a:rPr lang="fa-IR" sz="2000" b="1" dirty="0" smtClean="0">
                <a:cs typeface="B Nazanin" pitchFamily="2" charset="-78"/>
              </a:rPr>
              <a:t>.</a:t>
            </a:r>
          </a:p>
          <a:p>
            <a:pPr algn="r"/>
            <a:endParaRPr lang="fa-IR" sz="2000" b="1" dirty="0">
              <a:cs typeface="B Nazanin" pitchFamily="2" charset="-78"/>
            </a:endParaRPr>
          </a:p>
          <a:p>
            <a:pPr algn="r"/>
            <a:r>
              <a:rPr lang="fa-IR" sz="2000" b="1" dirty="0" smtClean="0">
                <a:cs typeface="B Nazanin" pitchFamily="2" charset="-78"/>
              </a:rPr>
              <a:t>مدیران </a:t>
            </a:r>
            <a:r>
              <a:rPr lang="fa-IR" sz="2000" b="1" dirty="0">
                <a:cs typeface="B Nazanin" pitchFamily="2" charset="-78"/>
              </a:rPr>
              <a:t>باید درباره هدف ها و نتیجه هایی که سازمان در پی آنهاست توافق نظر داشته باشد.مدیر در محیطی که سرعت سرسام آور دارد تصمیم می گیرد</a:t>
            </a:r>
            <a:r>
              <a:rPr lang="fa-IR" sz="2000" b="1" dirty="0" smtClean="0">
                <a:cs typeface="B Nazanin" pitchFamily="2" charset="-78"/>
              </a:rPr>
              <a:t>.</a:t>
            </a:r>
          </a:p>
          <a:p>
            <a:pPr algn="r"/>
            <a:r>
              <a:rPr lang="fa-IR" sz="2000" b="1" dirty="0" smtClean="0">
                <a:cs typeface="B Nazanin" pitchFamily="2" charset="-78"/>
              </a:rPr>
              <a:t>پس </a:t>
            </a:r>
            <a:r>
              <a:rPr lang="fa-IR" sz="2000" b="1" dirty="0">
                <a:cs typeface="B Nazanin" pitchFamily="2" charset="-78"/>
              </a:rPr>
              <a:t>باید شیوه تصمیم گیری </a:t>
            </a:r>
            <a:r>
              <a:rPr lang="fa-IR" sz="2000" b="1" dirty="0">
                <a:solidFill>
                  <a:srgbClr val="C00000"/>
                </a:solidFill>
                <a:cs typeface="B Nazanin" pitchFamily="2" charset="-78"/>
              </a:rPr>
              <a:t>سریع</a:t>
            </a:r>
            <a:r>
              <a:rPr lang="fa-IR" sz="2000" b="1" dirty="0">
                <a:cs typeface="B Nazanin" pitchFamily="2" charset="-78"/>
              </a:rPr>
              <a:t> را فراگیرد و اطلاعات مربوط به </a:t>
            </a:r>
            <a:r>
              <a:rPr lang="fa-IR" sz="2000" b="1" dirty="0">
                <a:solidFill>
                  <a:srgbClr val="C00000"/>
                </a:solidFill>
                <a:cs typeface="B Nazanin" pitchFamily="2" charset="-78"/>
              </a:rPr>
              <a:t>زمان واقعی </a:t>
            </a:r>
            <a:r>
              <a:rPr lang="fa-IR" sz="2000" b="1" dirty="0">
                <a:cs typeface="B Nazanin" pitchFamily="2" charset="-78"/>
              </a:rPr>
              <a:t>را تهیه کند </a:t>
            </a:r>
            <a:r>
              <a:rPr lang="fa-IR" sz="2000" b="1" dirty="0">
                <a:solidFill>
                  <a:srgbClr val="C00000"/>
                </a:solidFill>
                <a:cs typeface="B Nazanin" pitchFamily="2" charset="-78"/>
              </a:rPr>
              <a:t>همه افراد </a:t>
            </a:r>
            <a:r>
              <a:rPr lang="fa-IR" sz="2000" b="1" dirty="0">
                <a:cs typeface="B Nazanin" pitchFamily="2" charset="-78"/>
              </a:rPr>
              <a:t>را در گیر امور نماید </a:t>
            </a:r>
            <a:endParaRPr lang="fa-IR" sz="2000" b="1" dirty="0" smtClean="0">
              <a:cs typeface="B Nazanin" pitchFamily="2" charset="-78"/>
            </a:endParaRPr>
          </a:p>
          <a:p>
            <a:pPr algn="r"/>
            <a:r>
              <a:rPr lang="fa-IR" sz="2000" b="1" dirty="0" smtClean="0">
                <a:cs typeface="B Nazanin" pitchFamily="2" charset="-78"/>
              </a:rPr>
              <a:t>هیچ </a:t>
            </a:r>
            <a:r>
              <a:rPr lang="fa-IR" sz="2000" b="1" dirty="0">
                <a:cs typeface="B Nazanin" pitchFamily="2" charset="-78"/>
              </a:rPr>
              <a:t>گاه از پای ننشیند و با گام های بلند و استوار سازمان را به جلو ببرد</a:t>
            </a:r>
            <a:r>
              <a:rPr lang="fa-IR" sz="2000" b="1" dirty="0" smtClean="0">
                <a:cs typeface="B Nazanin" pitchFamily="2" charset="-78"/>
              </a:rPr>
              <a:t>.</a:t>
            </a:r>
          </a:p>
          <a:p>
            <a:pPr algn="r"/>
            <a:endParaRPr lang="fa-IR" sz="2000" b="1" dirty="0">
              <a:cs typeface="B Nazanin" pitchFamily="2" charset="-78"/>
            </a:endParaRPr>
          </a:p>
          <a:p>
            <a:pPr algn="r"/>
            <a:r>
              <a:rPr lang="fa-IR" sz="2000" b="1" dirty="0" smtClean="0">
                <a:cs typeface="B Nazanin" pitchFamily="2" charset="-78"/>
              </a:rPr>
              <a:t>نبض </a:t>
            </a:r>
            <a:r>
              <a:rPr lang="fa-IR" sz="2000" b="1" dirty="0">
                <a:cs typeface="B Nazanin" pitchFamily="2" charset="-78"/>
              </a:rPr>
              <a:t>شرکت را در دست بگیرد.اگر </a:t>
            </a:r>
            <a:r>
              <a:rPr lang="fa-IR" sz="2000" b="1" dirty="0">
                <a:solidFill>
                  <a:srgbClr val="C00000"/>
                </a:solidFill>
                <a:cs typeface="B Nazanin" pitchFamily="2" charset="-78"/>
              </a:rPr>
              <a:t>تصمیم نادرست </a:t>
            </a:r>
            <a:r>
              <a:rPr lang="fa-IR" sz="2000" b="1" dirty="0">
                <a:cs typeface="B Nazanin" pitchFamily="2" charset="-78"/>
              </a:rPr>
              <a:t>گرفته شد نباید نسبت به ادامه آن </a:t>
            </a:r>
            <a:r>
              <a:rPr lang="fa-IR" sz="2000" b="1" dirty="0">
                <a:solidFill>
                  <a:srgbClr val="C00000"/>
                </a:solidFill>
                <a:cs typeface="B Nazanin" pitchFamily="2" charset="-78"/>
              </a:rPr>
              <a:t>اصرار</a:t>
            </a:r>
            <a:r>
              <a:rPr lang="fa-IR" sz="2000" b="1" dirty="0">
                <a:cs typeface="B Nazanin" pitchFamily="2" charset="-78"/>
              </a:rPr>
              <a:t> ورزید</a:t>
            </a:r>
            <a:r>
              <a:rPr lang="fa-IR" sz="2000" b="1" dirty="0" smtClean="0">
                <a:cs typeface="B Nazanin" pitchFamily="2" charset="-78"/>
              </a:rPr>
              <a:t>.</a:t>
            </a:r>
          </a:p>
          <a:p>
            <a:pPr algn="r"/>
            <a:endParaRPr lang="fa-IR" sz="2000" b="1" dirty="0">
              <a:cs typeface="B Nazanin" pitchFamily="2" charset="-78"/>
            </a:endParaRPr>
          </a:p>
          <a:p>
            <a:pPr algn="r"/>
            <a:r>
              <a:rPr lang="fa-IR" sz="2000" b="1" dirty="0" smtClean="0">
                <a:solidFill>
                  <a:srgbClr val="C00000"/>
                </a:solidFill>
                <a:cs typeface="B Nazanin" pitchFamily="2" charset="-78"/>
              </a:rPr>
              <a:t>شکست</a:t>
            </a:r>
            <a:r>
              <a:rPr lang="fa-IR" sz="2000" b="1" dirty="0" smtClean="0">
                <a:cs typeface="B Nazanin" pitchFamily="2" charset="-78"/>
              </a:rPr>
              <a:t> </a:t>
            </a:r>
            <a:r>
              <a:rPr lang="fa-IR" sz="2000" b="1" dirty="0">
                <a:cs typeface="B Nazanin" pitchFamily="2" charset="-78"/>
              </a:rPr>
              <a:t>باید باعث به دست آوردن اطلاعات و </a:t>
            </a:r>
            <a:r>
              <a:rPr lang="fa-IR" sz="2000" b="1" dirty="0">
                <a:solidFill>
                  <a:srgbClr val="C00000"/>
                </a:solidFill>
                <a:cs typeface="B Nazanin" pitchFamily="2" charset="-78"/>
              </a:rPr>
              <a:t>آموختن مسائل جدید </a:t>
            </a:r>
            <a:r>
              <a:rPr lang="fa-IR" sz="2000" b="1" dirty="0">
                <a:cs typeface="B Nazanin" pitchFamily="2" charset="-78"/>
              </a:rPr>
              <a:t>شود تا بتوان تصمیم مناسب و موثر </a:t>
            </a:r>
            <a:r>
              <a:rPr lang="en-US" sz="2000" b="1" dirty="0" smtClean="0">
                <a:cs typeface="B Nazanin" pitchFamily="2" charset="-78"/>
              </a:rPr>
              <a:t>.</a:t>
            </a:r>
            <a:r>
              <a:rPr lang="fa-IR" sz="2000" b="1" dirty="0" smtClean="0">
                <a:cs typeface="B Nazanin" pitchFamily="2" charset="-78"/>
              </a:rPr>
              <a:t>در </a:t>
            </a:r>
            <a:r>
              <a:rPr lang="fa-IR" sz="2000" b="1" dirty="0">
                <a:cs typeface="B Nazanin" pitchFamily="2" charset="-78"/>
              </a:rPr>
              <a:t>جهت دستیابی به عملکرد مطلوب را گرفت</a:t>
            </a:r>
          </a:p>
        </p:txBody>
      </p:sp>
      <p:sp>
        <p:nvSpPr>
          <p:cNvPr id="7" name="Rectangle 6"/>
          <p:cNvSpPr/>
          <p:nvPr/>
        </p:nvSpPr>
        <p:spPr>
          <a:xfrm>
            <a:off x="255714" y="6097795"/>
            <a:ext cx="516488"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50</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8" name="Freeform 7"/>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544760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624995"/>
            <a:ext cx="9138802" cy="4766798"/>
          </a:xfrm>
          <a:prstGeom prst="rect">
            <a:avLst/>
          </a:prstGeom>
          <a:ln>
            <a:noFill/>
          </a:ln>
          <a:effectLst>
            <a:softEdge rad="112500"/>
          </a:effectLst>
        </p:spPr>
      </p:pic>
    </p:spTree>
    <p:extLst>
      <p:ext uri="{BB962C8B-B14F-4D97-AF65-F5344CB8AC3E}">
        <p14:creationId xmlns:p14="http://schemas.microsoft.com/office/powerpoint/2010/main" val="3851142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60648" y="1268760"/>
            <a:ext cx="7507091" cy="1384995"/>
          </a:xfrm>
          <a:prstGeom prst="rect">
            <a:avLst/>
          </a:prstGeom>
          <a:noFill/>
        </p:spPr>
        <p:txBody>
          <a:bodyPr wrap="square" rtlCol="1">
            <a:spAutoFit/>
          </a:bodyPr>
          <a:lstStyle/>
          <a:p>
            <a:pPr algn="justLow" rtl="1"/>
            <a:r>
              <a:rPr lang="fa-IR" sz="2800" dirty="0" smtClean="0">
                <a:solidFill>
                  <a:srgbClr val="FF0000"/>
                </a:solidFill>
                <a:cs typeface="+mn-cs"/>
              </a:rPr>
              <a:t>تصمیم گیری سازمانی </a:t>
            </a:r>
            <a:r>
              <a:rPr lang="fa-IR" sz="2800" dirty="0" smtClean="0">
                <a:cs typeface="+mn-cs"/>
              </a:rPr>
              <a:t>،. این فرآیند شامل دو مرحله اصلی است :</a:t>
            </a:r>
          </a:p>
          <a:p>
            <a:pPr algn="justLow" rtl="1"/>
            <a:r>
              <a:rPr lang="fa-IR" sz="2800" b="1" dirty="0" smtClean="0">
                <a:solidFill>
                  <a:srgbClr val="FF0000"/>
                </a:solidFill>
                <a:cs typeface="+mn-cs"/>
              </a:rPr>
              <a:t>1-شناسایی مساله                                2-حل مساله</a:t>
            </a:r>
            <a:endParaRPr lang="fa-IR" sz="2800" b="1" dirty="0">
              <a:solidFill>
                <a:srgbClr val="FF0000"/>
              </a:solidFill>
              <a:cs typeface="+mn-cs"/>
            </a:endParaRPr>
          </a:p>
        </p:txBody>
      </p:sp>
      <p:sp>
        <p:nvSpPr>
          <p:cNvPr id="8" name="Rounded Rectangle 7"/>
          <p:cNvSpPr/>
          <p:nvPr/>
        </p:nvSpPr>
        <p:spPr bwMode="auto">
          <a:xfrm>
            <a:off x="827585" y="300020"/>
            <a:ext cx="7488832" cy="752715"/>
          </a:xfrm>
          <a:prstGeom prst="roundRect">
            <a:avLst>
              <a:gd name="adj" fmla="val 0"/>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تعریف واژگان</a:t>
            </a:r>
            <a:endParaRPr lang="fa-I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fa-IR" sz="32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2" name="Group 1"/>
          <p:cNvGrpSpPr/>
          <p:nvPr/>
        </p:nvGrpSpPr>
        <p:grpSpPr>
          <a:xfrm>
            <a:off x="611559" y="2653756"/>
            <a:ext cx="8056179" cy="3160290"/>
            <a:chOff x="755576" y="3284984"/>
            <a:chExt cx="7772528" cy="1672055"/>
          </a:xfrm>
        </p:grpSpPr>
        <p:sp>
          <p:nvSpPr>
            <p:cNvPr id="6" name="TextBox 5"/>
            <p:cNvSpPr txBox="1"/>
            <p:nvPr/>
          </p:nvSpPr>
          <p:spPr>
            <a:xfrm>
              <a:off x="4437628" y="3312362"/>
              <a:ext cx="4090476" cy="1644677"/>
            </a:xfrm>
            <a:prstGeom prst="rect">
              <a:avLst/>
            </a:prstGeom>
            <a:noFill/>
          </p:spPr>
          <p:txBody>
            <a:bodyPr wrap="square" rtlCol="1">
              <a:spAutoFit/>
            </a:bodyPr>
            <a:lstStyle/>
            <a:p>
              <a:pPr algn="justLow" rtl="1"/>
              <a:r>
                <a:rPr lang="fa-IR" sz="2800" b="1" dirty="0" smtClean="0">
                  <a:cs typeface="+mn-cs"/>
                </a:rPr>
                <a:t>مرحله </a:t>
              </a:r>
              <a:r>
                <a:rPr lang="fa-IR" sz="2800" b="1" dirty="0" smtClean="0">
                  <a:solidFill>
                    <a:srgbClr val="0070C0"/>
                  </a:solidFill>
                  <a:effectLst>
                    <a:outerShdw blurRad="38100" dist="38100" dir="2700000" algn="tl">
                      <a:srgbClr val="000000">
                        <a:alpha val="43137"/>
                      </a:srgbClr>
                    </a:outerShdw>
                  </a:effectLst>
                  <a:cs typeface="+mn-cs"/>
                </a:rPr>
                <a:t>شناسایی مساله </a:t>
              </a:r>
              <a:r>
                <a:rPr lang="fa-IR" sz="2800" b="1" dirty="0" smtClean="0">
                  <a:cs typeface="+mn-cs"/>
                </a:rPr>
                <a:t>، زمانی است که اطلاعات درباره اوضاع سازمانی وشرایط محیطی تحت کنترل قرارمی گیرند تا مشخص شود که آیا عملکرد رضایت بخش است یا خیر وبدین ترتیب به علت کاستی های احتمالی پی ببرند .</a:t>
              </a:r>
              <a:endParaRPr lang="fa-IR" sz="2800" b="1" dirty="0">
                <a:cs typeface="+mn-cs"/>
              </a:endParaRPr>
            </a:p>
          </p:txBody>
        </p:sp>
        <p:sp>
          <p:nvSpPr>
            <p:cNvPr id="9" name="TextBox 8"/>
            <p:cNvSpPr txBox="1"/>
            <p:nvPr/>
          </p:nvSpPr>
          <p:spPr>
            <a:xfrm>
              <a:off x="755576" y="3284984"/>
              <a:ext cx="3270944" cy="1416702"/>
            </a:xfrm>
            <a:prstGeom prst="rect">
              <a:avLst/>
            </a:prstGeom>
            <a:noFill/>
          </p:spPr>
          <p:txBody>
            <a:bodyPr wrap="square" rtlCol="1">
              <a:spAutoFit/>
            </a:bodyPr>
            <a:lstStyle/>
            <a:p>
              <a:pPr algn="justLow" rtl="1"/>
              <a:r>
                <a:rPr lang="fa-IR" sz="2800" b="1" dirty="0" smtClean="0">
                  <a:cs typeface="+mn-cs"/>
                </a:rPr>
                <a:t>مرحله </a:t>
              </a:r>
              <a:r>
                <a:rPr lang="fa-IR" sz="2800" b="1" dirty="0" smtClean="0">
                  <a:solidFill>
                    <a:srgbClr val="0070C0"/>
                  </a:solidFill>
                  <a:effectLst>
                    <a:outerShdw blurRad="38100" dist="38100" dir="2700000" algn="tl">
                      <a:srgbClr val="000000">
                        <a:alpha val="43137"/>
                      </a:srgbClr>
                    </a:outerShdw>
                  </a:effectLst>
                  <a:cs typeface="+mn-cs"/>
                </a:rPr>
                <a:t>حل مساله </a:t>
              </a:r>
              <a:r>
                <a:rPr lang="fa-IR" sz="2800" b="1" dirty="0" smtClean="0">
                  <a:cs typeface="+mn-cs"/>
                </a:rPr>
                <a:t>، زمانی است که راه حل های گوناگون مورد توجه قرارمی گیرد،یکی از راه حل ها انتخاب می شود وبه اجرا درمی آید .</a:t>
              </a:r>
              <a:endParaRPr lang="fa-IR" sz="2800" b="1" dirty="0">
                <a:cs typeface="+mn-cs"/>
              </a:endParaRPr>
            </a:p>
          </p:txBody>
        </p:sp>
      </p:grpSp>
      <p:sp>
        <p:nvSpPr>
          <p:cNvPr id="4" name="Freeform 3"/>
          <p:cNvSpPr/>
          <p:nvPr/>
        </p:nvSpPr>
        <p:spPr>
          <a:xfrm>
            <a:off x="-561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
        <p:nvSpPr>
          <p:cNvPr id="13" name="Rectangle 12"/>
          <p:cNvSpPr/>
          <p:nvPr/>
        </p:nvSpPr>
        <p:spPr>
          <a:xfrm>
            <a:off x="274258" y="6017758"/>
            <a:ext cx="394660"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3</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Tree>
    <p:extLst>
      <p:ext uri="{BB962C8B-B14F-4D97-AF65-F5344CB8AC3E}">
        <p14:creationId xmlns:p14="http://schemas.microsoft.com/office/powerpoint/2010/main" val="3080972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5536" y="260648"/>
            <a:ext cx="8481301" cy="1080120"/>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593698620"/>
              </p:ext>
            </p:extLst>
          </p:nvPr>
        </p:nvGraphicFramePr>
        <p:xfrm>
          <a:off x="450626" y="1577683"/>
          <a:ext cx="8488052" cy="4857039"/>
        </p:xfrm>
        <a:graphic>
          <a:graphicData uri="http://schemas.openxmlformats.org/drawingml/2006/table">
            <a:tbl>
              <a:tblPr rtl="1" firstRow="1" bandRow="1">
                <a:tableStyleId>{22838BEF-8BB2-4498-84A7-C5851F593DF1}</a:tableStyleId>
              </a:tblPr>
              <a:tblGrid>
                <a:gridCol w="4136096"/>
                <a:gridCol w="4351956"/>
              </a:tblGrid>
              <a:tr h="742239">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sz="2400" dirty="0" smtClean="0">
                          <a:cs typeface="+mn-cs"/>
                        </a:rPr>
                        <a:t>تصمیمات برنامه ریزی شده</a:t>
                      </a:r>
                      <a:endParaRPr lang="fa-IR" sz="2400" b="1" dirty="0" smtClean="0">
                        <a:solidFill>
                          <a:schemeClr val="accent5">
                            <a:lumMod val="20000"/>
                            <a:lumOff val="80000"/>
                          </a:schemeClr>
                        </a:solidFill>
                        <a:cs typeface="+mn-cs"/>
                      </a:endParaRPr>
                    </a:p>
                  </a:txBody>
                  <a:tcPr/>
                </a:tc>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fa-IR" sz="2400" kern="1200" dirty="0" smtClean="0">
                          <a:cs typeface="+mn-cs"/>
                        </a:rPr>
                        <a:t>تصمیمات برنامه ریزی نشده</a:t>
                      </a:r>
                      <a:endParaRPr lang="fa-IR" sz="2400" b="1" dirty="0">
                        <a:solidFill>
                          <a:schemeClr val="accent5">
                            <a:lumMod val="20000"/>
                            <a:lumOff val="80000"/>
                          </a:schemeClr>
                        </a:solidFill>
                        <a:cs typeface="+mn-cs"/>
                      </a:endParaRPr>
                    </a:p>
                  </a:txBody>
                  <a:tcPr/>
                </a:tc>
              </a:tr>
              <a:tr h="4016400">
                <a:tc>
                  <a:txBody>
                    <a:bodyPr/>
                    <a:lstStyle/>
                    <a:p>
                      <a:pPr algn="justLow" rtl="1"/>
                      <a:r>
                        <a:rPr lang="fa-IR" sz="2400" baseline="0" dirty="0" smtClean="0">
                          <a:solidFill>
                            <a:srgbClr val="FF0000"/>
                          </a:solidFill>
                          <a:cs typeface="+mn-cs"/>
                        </a:rPr>
                        <a:t>تکراری وکاملاً مشخص</a:t>
                      </a:r>
                    </a:p>
                    <a:p>
                      <a:pPr algn="justLow" rtl="1"/>
                      <a:r>
                        <a:rPr lang="fa-IR" sz="2400" baseline="0" dirty="0" smtClean="0">
                          <a:cs typeface="+mn-cs"/>
                        </a:rPr>
                        <a:t>برای حل مساله ،روش ورویه های مشخص وجود دارد</a:t>
                      </a:r>
                    </a:p>
                    <a:p>
                      <a:pPr algn="justLow" rtl="1"/>
                      <a:r>
                        <a:rPr lang="fa-IR" sz="2400" baseline="0" dirty="0" smtClean="0">
                          <a:solidFill>
                            <a:srgbClr val="FF0000"/>
                          </a:solidFill>
                          <a:cs typeface="+mn-cs"/>
                        </a:rPr>
                        <a:t>دستیابی به اطلاعات مفید وضروری ساده است</a:t>
                      </a:r>
                    </a:p>
                    <a:p>
                      <a:pPr marL="0" marR="0" indent="0" algn="justLow" defTabSz="914400" rtl="1" eaLnBrk="1" fontAlgn="auto" latinLnBrk="0" hangingPunct="1">
                        <a:lnSpc>
                          <a:spcPct val="100000"/>
                        </a:lnSpc>
                        <a:spcBef>
                          <a:spcPts val="0"/>
                        </a:spcBef>
                        <a:spcAft>
                          <a:spcPts val="0"/>
                        </a:spcAft>
                        <a:buClrTx/>
                        <a:buSzTx/>
                        <a:buFontTx/>
                        <a:buNone/>
                        <a:tabLst/>
                        <a:defRPr/>
                      </a:pPr>
                      <a:r>
                        <a:rPr lang="fa-IR" sz="2400" baseline="0" dirty="0" smtClean="0">
                          <a:cs typeface="+mn-cs"/>
                        </a:rPr>
                        <a:t>تعیین راحت راه حل ها</a:t>
                      </a:r>
                    </a:p>
                    <a:p>
                      <a:pPr algn="justLow" rtl="1"/>
                      <a:r>
                        <a:rPr lang="fa-IR" sz="2400" baseline="0" dirty="0" smtClean="0">
                          <a:solidFill>
                            <a:srgbClr val="FF0000"/>
                          </a:solidFill>
                          <a:cs typeface="+mn-cs"/>
                        </a:rPr>
                        <a:t>وجود اطمینان نسبی نسبت به موفقیت راه حل</a:t>
                      </a:r>
                    </a:p>
                    <a:p>
                      <a:pPr algn="justLow" rtl="1"/>
                      <a:r>
                        <a:rPr lang="fa-IR" sz="2400" baseline="0" dirty="0" smtClean="0">
                          <a:cs typeface="+mn-cs"/>
                        </a:rPr>
                        <a:t>مثال : سفر مدیران – تعویض اقلام اداری-بررسی شرایط دواطلبان استخدام و ....</a:t>
                      </a:r>
                      <a:endParaRPr lang="fa-IR" sz="2400" b="1" baseline="0" dirty="0">
                        <a:solidFill>
                          <a:srgbClr val="FFFFFF"/>
                        </a:solidFill>
                        <a:cs typeface="+mn-cs"/>
                      </a:endParaRPr>
                    </a:p>
                  </a:txBody>
                  <a:tcPr/>
                </a:tc>
                <a:tc>
                  <a:txBody>
                    <a:bodyPr/>
                    <a:lstStyle/>
                    <a:p>
                      <a:pPr algn="justLow" rtl="1"/>
                      <a:r>
                        <a:rPr lang="fa-IR" sz="2400" baseline="0" dirty="0" smtClean="0">
                          <a:solidFill>
                            <a:srgbClr val="FF0000"/>
                          </a:solidFill>
                          <a:cs typeface="+mn-cs"/>
                        </a:rPr>
                        <a:t>تازه یا جدید و چندان مشخص نیستند</a:t>
                      </a:r>
                    </a:p>
                    <a:p>
                      <a:pPr marL="0" marR="0" indent="0" algn="justLow" defTabSz="914400" rtl="1" eaLnBrk="1" fontAlgn="auto" latinLnBrk="0" hangingPunct="1">
                        <a:lnSpc>
                          <a:spcPct val="100000"/>
                        </a:lnSpc>
                        <a:spcBef>
                          <a:spcPts val="0"/>
                        </a:spcBef>
                        <a:spcAft>
                          <a:spcPts val="0"/>
                        </a:spcAft>
                        <a:buClrTx/>
                        <a:buSzTx/>
                        <a:buFontTx/>
                        <a:buNone/>
                        <a:tabLst/>
                        <a:defRPr/>
                      </a:pPr>
                      <a:r>
                        <a:rPr lang="fa-IR" sz="2400" baseline="0" dirty="0" smtClean="0">
                          <a:cs typeface="+mn-cs"/>
                        </a:rPr>
                        <a:t>برای حل مساله ،روش ورویه های مشخص وجود ندارد</a:t>
                      </a:r>
                    </a:p>
                    <a:p>
                      <a:pPr algn="justLow" rtl="1"/>
                      <a:r>
                        <a:rPr lang="fa-IR" sz="2400" baseline="0" dirty="0" smtClean="0">
                          <a:solidFill>
                            <a:srgbClr val="FF0000"/>
                          </a:solidFill>
                          <a:cs typeface="+mn-cs"/>
                        </a:rPr>
                        <a:t>دستیابی به اطلاعات مساله ساده نیست</a:t>
                      </a:r>
                    </a:p>
                    <a:p>
                      <a:pPr algn="justLow" rtl="1"/>
                      <a:r>
                        <a:rPr lang="fa-IR" sz="2400" baseline="0" dirty="0" smtClean="0">
                          <a:cs typeface="+mn-cs"/>
                        </a:rPr>
                        <a:t>راه حل ها مبهم وگنگ</a:t>
                      </a:r>
                    </a:p>
                    <a:p>
                      <a:pPr algn="justLow" rtl="1"/>
                      <a:r>
                        <a:rPr lang="fa-IR" sz="2400" baseline="0" dirty="0" smtClean="0">
                          <a:solidFill>
                            <a:srgbClr val="FF0000"/>
                          </a:solidFill>
                          <a:cs typeface="+mn-cs"/>
                        </a:rPr>
                        <a:t>عدم وجود اطمینان زیاد ازمناسب بودن </a:t>
                      </a:r>
                      <a:r>
                        <a:rPr lang="fa-IR" sz="2400" baseline="0" smtClean="0">
                          <a:solidFill>
                            <a:srgbClr val="FF0000"/>
                          </a:solidFill>
                          <a:cs typeface="+mn-cs"/>
                        </a:rPr>
                        <a:t>راه حل</a:t>
                      </a:r>
                    </a:p>
                    <a:p>
                      <a:pPr algn="justLow" rtl="1"/>
                      <a:endParaRPr lang="fa-IR" sz="2400" baseline="0" dirty="0" smtClean="0">
                        <a:solidFill>
                          <a:srgbClr val="FF0000"/>
                        </a:solidFill>
                        <a:cs typeface="+mn-cs"/>
                      </a:endParaRPr>
                    </a:p>
                    <a:p>
                      <a:pPr algn="justLow" rtl="1"/>
                      <a:r>
                        <a:rPr lang="fa-IR" sz="2400" baseline="0" dirty="0" smtClean="0">
                          <a:cs typeface="+mn-cs"/>
                        </a:rPr>
                        <a:t>مثال : تصمیم گیری اینتل درمورد کامپیوترپنتیوم</a:t>
                      </a:r>
                      <a:endParaRPr lang="fa-IR" sz="2400" b="1" baseline="0" dirty="0">
                        <a:solidFill>
                          <a:srgbClr val="FFFFFF"/>
                        </a:solidFill>
                        <a:cs typeface="+mn-cs"/>
                      </a:endParaRPr>
                    </a:p>
                  </a:txBody>
                  <a:tcPr/>
                </a:tc>
              </a:tr>
            </a:tbl>
          </a:graphicData>
        </a:graphic>
      </p:graphicFrame>
      <p:sp>
        <p:nvSpPr>
          <p:cNvPr id="7" name="Content Placeholder 2"/>
          <p:cNvSpPr txBox="1">
            <a:spLocks/>
          </p:cNvSpPr>
          <p:nvPr/>
        </p:nvSpPr>
        <p:spPr bwMode="auto">
          <a:xfrm>
            <a:off x="1331640" y="6280721"/>
            <a:ext cx="6882073" cy="748679"/>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a:lstStyle>
          <a:p>
            <a:pPr marL="609600" indent="-609600" algn="ctr" eaLnBrk="1" hangingPunct="1">
              <a:lnSpc>
                <a:spcPct val="150000"/>
              </a:lnSpc>
              <a:buFontTx/>
              <a:buNone/>
            </a:pPr>
            <a:r>
              <a:rPr lang="fa-IR" sz="1800" b="1" dirty="0">
                <a:cs typeface="B Nazanin" pitchFamily="2" charset="-78"/>
              </a:rPr>
              <a:t>	تصمیمات پیچیده برنامه ریزی </a:t>
            </a:r>
            <a:r>
              <a:rPr lang="fa-IR" sz="1800" b="1" dirty="0" smtClean="0">
                <a:cs typeface="B Nazanin" pitchFamily="2" charset="-78"/>
              </a:rPr>
              <a:t>نشده را </a:t>
            </a:r>
            <a:r>
              <a:rPr lang="fa-IR" sz="1800" b="1" dirty="0">
                <a:cs typeface="B Nazanin" pitchFamily="2" charset="-78"/>
              </a:rPr>
              <a:t>، تصمیمات </a:t>
            </a:r>
            <a:r>
              <a:rPr lang="fa-IR" sz="1800" b="1" dirty="0">
                <a:solidFill>
                  <a:srgbClr val="C00000"/>
                </a:solidFill>
                <a:cs typeface="B Nazanin" pitchFamily="2" charset="-78"/>
              </a:rPr>
              <a:t>” ناهنجار“ </a:t>
            </a:r>
            <a:r>
              <a:rPr lang="fa-IR" sz="1800" b="1" dirty="0">
                <a:cs typeface="B Nazanin" pitchFamily="2" charset="-78"/>
              </a:rPr>
              <a:t>می گویند.</a:t>
            </a:r>
          </a:p>
          <a:p>
            <a:pPr marL="0" indent="0" algn="ctr">
              <a:buFontTx/>
              <a:buNone/>
            </a:pPr>
            <a:endParaRPr lang="fa-IR" sz="1800" b="1" dirty="0">
              <a:cs typeface="B Nazanin" pitchFamily="2" charset="-78"/>
            </a:endParaRPr>
          </a:p>
        </p:txBody>
      </p:sp>
      <p:sp>
        <p:nvSpPr>
          <p:cNvPr id="3" name="Content Placeholder 2"/>
          <p:cNvSpPr>
            <a:spLocks noGrp="1"/>
          </p:cNvSpPr>
          <p:nvPr>
            <p:ph idx="1"/>
          </p:nvPr>
        </p:nvSpPr>
        <p:spPr>
          <a:xfrm>
            <a:off x="395536" y="196045"/>
            <a:ext cx="8226425" cy="748679"/>
          </a:xfrm>
          <a:noFill/>
          <a:ln>
            <a:noFill/>
          </a:ln>
        </p:spPr>
        <p:style>
          <a:lnRef idx="3">
            <a:schemeClr val="lt1"/>
          </a:lnRef>
          <a:fillRef idx="1">
            <a:schemeClr val="accent5"/>
          </a:fillRef>
          <a:effectRef idx="1">
            <a:schemeClr val="accent5"/>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r">
              <a:buNone/>
            </a:pP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تصمیمات سازمانی ، ازنظر پیچیدگی متفاوت اند و</a:t>
            </a:r>
            <a:endParaRPr lang="en-GB"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endParaRPr>
          </a:p>
          <a:p>
            <a:pPr marL="0" indent="0" algn="r">
              <a:buNone/>
            </a:pP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rPr>
              <a:t>می توان آنها را به صورت دو دسته زیر تقسیم کرد :</a:t>
            </a:r>
          </a:p>
          <a:p>
            <a:pPr marL="0" indent="0" algn="r">
              <a:buNone/>
            </a:pPr>
            <a:endPar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Nazanin" pitchFamily="2" charset="-78"/>
            </a:endParaRPr>
          </a:p>
        </p:txBody>
      </p:sp>
      <p:sp>
        <p:nvSpPr>
          <p:cNvPr id="8" name="Freeform 7"/>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
        <p:nvSpPr>
          <p:cNvPr id="10" name="Rectangle 9"/>
          <p:cNvSpPr/>
          <p:nvPr/>
        </p:nvSpPr>
        <p:spPr>
          <a:xfrm>
            <a:off x="303261" y="6042194"/>
            <a:ext cx="383438"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4</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Tree>
    <p:extLst>
      <p:ext uri="{BB962C8B-B14F-4D97-AF65-F5344CB8AC3E}">
        <p14:creationId xmlns:p14="http://schemas.microsoft.com/office/powerpoint/2010/main" val="2892480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19870" y="602494"/>
            <a:ext cx="7809060" cy="792088"/>
          </a:xfrm>
          <a:prstGeom prst="roundRect">
            <a:avLst>
              <a:gd name="adj" fmla="val 0"/>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0266" y="476671"/>
            <a:ext cx="8229600" cy="936667"/>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n-cs"/>
              </a:rPr>
              <a:t>انواع تصمیم گیری</a:t>
            </a:r>
            <a:endParaRPr lang="en-GB"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mn-cs"/>
            </a:endParaRPr>
          </a:p>
        </p:txBody>
      </p:sp>
      <p:sp>
        <p:nvSpPr>
          <p:cNvPr id="3" name="Content Placeholder 2"/>
          <p:cNvSpPr>
            <a:spLocks noGrp="1"/>
          </p:cNvSpPr>
          <p:nvPr>
            <p:ph idx="1"/>
          </p:nvPr>
        </p:nvSpPr>
        <p:spPr>
          <a:xfrm>
            <a:off x="513958" y="2492896"/>
            <a:ext cx="8229600" cy="2908920"/>
          </a:xfrm>
        </p:spPr>
        <p:txBody>
          <a:bodyPr>
            <a:normAutofit/>
          </a:bodyPr>
          <a:lstStyle/>
          <a:p>
            <a:pPr algn="justLow" rtl="1"/>
            <a:r>
              <a:rPr lang="fa-IR" sz="2800" dirty="0" smtClean="0">
                <a:solidFill>
                  <a:srgbClr val="FF0000"/>
                </a:solidFill>
              </a:rPr>
              <a:t>1-تصمیم گیری سازمانی</a:t>
            </a:r>
            <a:r>
              <a:rPr lang="fa-IR" sz="2800" dirty="0" smtClean="0"/>
              <a:t>: تصمیماتی که به وسیله چندین مدیر سازمان بصورت اشتراکی گرفته می شود           </a:t>
            </a:r>
          </a:p>
          <a:p>
            <a:pPr algn="justLow" rtl="1"/>
            <a:r>
              <a:rPr lang="fa-IR" sz="2800" dirty="0" smtClean="0">
                <a:solidFill>
                  <a:srgbClr val="FF0000"/>
                </a:solidFill>
              </a:rPr>
              <a:t>2- تصمیم گیری فردی: </a:t>
            </a:r>
            <a:r>
              <a:rPr lang="fa-IR" sz="2800" dirty="0" smtClean="0"/>
              <a:t>تصمیماتی که مدیران به صورت      انفرادی می گیرند</a:t>
            </a:r>
            <a:endParaRPr lang="fa-IR" sz="2800" dirty="0"/>
          </a:p>
          <a:p>
            <a:pPr algn="justLow" rtl="1"/>
            <a:endParaRPr lang="fa-IR" sz="2800" dirty="0" smtClean="0"/>
          </a:p>
          <a:p>
            <a:pPr algn="justLow" rtl="1"/>
            <a:endParaRPr lang="en-GB" sz="2800" dirty="0"/>
          </a:p>
        </p:txBody>
      </p:sp>
      <p:sp>
        <p:nvSpPr>
          <p:cNvPr id="5" name="Rectangle 4"/>
          <p:cNvSpPr/>
          <p:nvPr/>
        </p:nvSpPr>
        <p:spPr>
          <a:xfrm>
            <a:off x="327048" y="6097795"/>
            <a:ext cx="373820"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5</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6" name="Freeform 5"/>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310388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3149" y="1268760"/>
            <a:ext cx="7974632" cy="5447645"/>
          </a:xfrm>
          <a:prstGeom prst="rect">
            <a:avLst/>
          </a:prstGeom>
        </p:spPr>
        <p:txBody>
          <a:bodyPr wrap="square">
            <a:spAutoFit/>
          </a:bodyPr>
          <a:lstStyle/>
          <a:p>
            <a:pPr algn="justLow" rtl="1" eaLnBrk="1" hangingPunct="1">
              <a:lnSpc>
                <a:spcPct val="150000"/>
              </a:lnSpc>
            </a:pPr>
            <a:r>
              <a:rPr lang="fa-IR" sz="2800" b="1" dirty="0" smtClean="0">
                <a:solidFill>
                  <a:srgbClr val="C00000"/>
                </a:solidFill>
                <a:cs typeface="+mn-cs"/>
              </a:rPr>
              <a:t>1-روش بخردانه </a:t>
            </a:r>
            <a:r>
              <a:rPr lang="fa-IR" sz="2800" b="1" dirty="0" smtClean="0">
                <a:solidFill>
                  <a:srgbClr val="FFFFFF"/>
                </a:solidFill>
                <a:cs typeface="+mn-cs"/>
              </a:rPr>
              <a:t>(</a:t>
            </a:r>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n-cs"/>
              </a:rPr>
              <a:t>:روش ایده آل است که مدیران بسوی آن حرکت می کنند ولی هرگز به آن نمی رسند.</a:t>
            </a:r>
          </a:p>
          <a:p>
            <a:pPr algn="justLow" rtl="1" eaLnBrk="1" hangingPunct="1">
              <a:lnSpc>
                <a:spcPct val="150000"/>
              </a:lnSpc>
            </a:pPr>
            <a:r>
              <a:rPr lang="fa-IR"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mn-cs"/>
              </a:rPr>
              <a:t>بخردانه یعنی فقط عقل حکم می کند.</a:t>
            </a:r>
            <a:endParaRPr lang="fa-IR"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mn-cs"/>
            </a:endParaRPr>
          </a:p>
          <a:p>
            <a:pPr algn="justLow" rtl="1" eaLnBrk="1" hangingPunct="1">
              <a:lnSpc>
                <a:spcPct val="150000"/>
              </a:lnSpc>
            </a:pPr>
            <a:r>
              <a:rPr lang="fa-IR" sz="2400" b="1" cap="all" dirty="0" smtClean="0">
                <a:ln w="9000" cmpd="sng">
                  <a:noFill/>
                  <a:prstDash val="solid"/>
                </a:ln>
                <a:effectLst>
                  <a:reflection blurRad="12700" stA="28000" endPos="45000" dist="1000" dir="5400000" sy="-100000" algn="bl" rotWithShape="0"/>
                </a:effectLst>
                <a:cs typeface="+mn-cs"/>
              </a:rPr>
              <a:t>اطلاعات در مورد مساله در دسترس است</a:t>
            </a:r>
          </a:p>
          <a:p>
            <a:pPr algn="justLow" rtl="1" eaLnBrk="1" hangingPunct="1">
              <a:lnSpc>
                <a:spcPct val="150000"/>
              </a:lnSpc>
            </a:pPr>
            <a:r>
              <a:rPr lang="fa-IR" sz="2400" b="1" cap="all" dirty="0" smtClean="0">
                <a:ln w="9000" cmpd="sng">
                  <a:noFill/>
                  <a:prstDash val="solid"/>
                </a:ln>
                <a:effectLst>
                  <a:reflection blurRad="12700" stA="28000" endPos="45000" dist="1000" dir="5400000" sy="-100000" algn="bl" rotWithShape="0"/>
                </a:effectLst>
                <a:cs typeface="+mn-cs"/>
              </a:rPr>
              <a:t>راه حلهای قابل قبول تعیین شده است</a:t>
            </a:r>
          </a:p>
          <a:p>
            <a:pPr algn="justLow" rtl="1" eaLnBrk="1" hangingPunct="1">
              <a:lnSpc>
                <a:spcPct val="150000"/>
              </a:lnSpc>
            </a:pPr>
            <a:r>
              <a:rPr lang="fa-IR" sz="2400" b="1" cap="all" dirty="0" smtClean="0">
                <a:ln w="9000" cmpd="sng">
                  <a:noFill/>
                  <a:prstDash val="solid"/>
                </a:ln>
                <a:effectLst>
                  <a:reflection blurRad="12700" stA="28000" endPos="45000" dist="1000" dir="5400000" sy="-100000" algn="bl" rotWithShape="0"/>
                </a:effectLst>
                <a:cs typeface="+mn-cs"/>
              </a:rPr>
              <a:t>شخص تصمیم گیر وقت کافی دارد تا مساله را بصورت منظم بررسی کند</a:t>
            </a:r>
          </a:p>
          <a:p>
            <a:pPr algn="justLow" rtl="1" eaLnBrk="1" hangingPunct="1">
              <a:lnSpc>
                <a:spcPct val="150000"/>
              </a:lnSpc>
            </a:pPr>
            <a:r>
              <a:rPr lang="fa-IR" sz="2400" b="1" cap="all" dirty="0" smtClean="0">
                <a:ln w="9000" cmpd="sng">
                  <a:noFill/>
                  <a:prstDash val="solid"/>
                </a:ln>
                <a:effectLst>
                  <a:reflection blurRad="12700" stA="28000" endPos="45000" dist="1000" dir="5400000" sy="-100000" algn="bl" rotWithShape="0"/>
                </a:effectLst>
                <a:cs typeface="+mn-cs"/>
              </a:rPr>
              <a:t>در این روش تصمیم گیری از روش سیستماتیک و </a:t>
            </a:r>
            <a:r>
              <a:rPr lang="fa-IR" sz="2400" b="1" cap="all" dirty="0" smtClean="0">
                <a:ln w="9000" cmpd="sng">
                  <a:noFill/>
                  <a:prstDash val="solid"/>
                </a:ln>
                <a:effectLst>
                  <a:reflection blurRad="12700" stA="28000" endPos="45000" dist="1000" dir="5400000" sy="-100000" algn="bl" rotWithShape="0"/>
                </a:effectLst>
                <a:cs typeface="+mn-cs"/>
              </a:rPr>
              <a:t>منظم </a:t>
            </a:r>
            <a:r>
              <a:rPr lang="fa-IR" sz="2400" b="1" cap="all" dirty="0" smtClean="0">
                <a:ln w="9000" cmpd="sng">
                  <a:noFill/>
                  <a:prstDash val="solid"/>
                </a:ln>
                <a:effectLst>
                  <a:reflection blurRad="12700" stA="28000" endPos="45000" dist="1000" dir="5400000" sy="-100000" algn="bl" rotWithShape="0"/>
                </a:effectLst>
                <a:cs typeface="+mn-cs"/>
              </a:rPr>
              <a:t>استفاده شده،پیچیدگی در مساله وجود ندارد</a:t>
            </a:r>
          </a:p>
          <a:p>
            <a:pPr marL="609600" indent="-609600" algn="justLow" rtl="1" eaLnBrk="1" hangingPunct="1">
              <a:lnSpc>
                <a:spcPct val="150000"/>
              </a:lnSpc>
              <a:buFontTx/>
              <a:buNone/>
            </a:pPr>
            <a:endParaRPr lang="en-US" sz="2800" dirty="0">
              <a:cs typeface="+mn-cs"/>
            </a:endParaRPr>
          </a:p>
        </p:txBody>
      </p:sp>
      <p:sp>
        <p:nvSpPr>
          <p:cNvPr id="5" name="Rounded Rectangle 4"/>
          <p:cNvSpPr/>
          <p:nvPr/>
        </p:nvSpPr>
        <p:spPr bwMode="auto">
          <a:xfrm>
            <a:off x="1043609" y="298706"/>
            <a:ext cx="7363820" cy="826038"/>
          </a:xfrm>
          <a:prstGeom prst="roundRect">
            <a:avLst>
              <a:gd name="adj" fmla="val 0"/>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Titr" pitchFamily="2" charset="-78"/>
              </a:rPr>
              <a:t>انواع تصمیم گیری فردی</a:t>
            </a:r>
            <a:endParaRPr kumimoji="0" lang="fa-IR" sz="32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TextBox 8"/>
          <p:cNvSpPr txBox="1"/>
          <p:nvPr/>
        </p:nvSpPr>
        <p:spPr>
          <a:xfrm>
            <a:off x="755576" y="6207695"/>
            <a:ext cx="7992888" cy="338554"/>
          </a:xfrm>
          <a:prstGeom prst="rect">
            <a:avLst/>
          </a:prstGeom>
          <a:noFill/>
        </p:spPr>
        <p:txBody>
          <a:bodyPr wrap="square" rtlCol="1">
            <a:spAutoFit/>
          </a:bodyPr>
          <a:lstStyle/>
          <a:p>
            <a:pPr algn="r"/>
            <a:r>
              <a:rPr lang="fa-IR" sz="1600" dirty="0" smtClean="0">
                <a:cs typeface="B Nazanin" pitchFamily="2" charset="-78"/>
              </a:rPr>
              <a:t> </a:t>
            </a:r>
            <a:endParaRPr lang="fa-IR" sz="1600" dirty="0">
              <a:cs typeface="B Nazanin" pitchFamily="2" charset="-78"/>
            </a:endParaRPr>
          </a:p>
        </p:txBody>
      </p:sp>
      <p:sp>
        <p:nvSpPr>
          <p:cNvPr id="8" name="Rectangle 7"/>
          <p:cNvSpPr/>
          <p:nvPr/>
        </p:nvSpPr>
        <p:spPr>
          <a:xfrm>
            <a:off x="327048" y="6097795"/>
            <a:ext cx="373820" cy="47705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a-IR" sz="2500" b="1" cap="none" spc="0" dirty="0" smtClean="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rPr>
              <a:t>6</a:t>
            </a:r>
            <a:endParaRPr lang="en-US" sz="2500" b="1" cap="none" spc="0" dirty="0">
              <a:ln>
                <a:prstDash val="solid"/>
              </a:ln>
              <a:solidFill>
                <a:srgbClr val="C00000"/>
              </a:solidFill>
              <a:effectLst>
                <a:outerShdw blurRad="88000" dist="50800" dir="5040000" algn="tl">
                  <a:schemeClr val="accent4">
                    <a:tint val="80000"/>
                    <a:satMod val="250000"/>
                    <a:alpha val="45000"/>
                  </a:schemeClr>
                </a:outerShdw>
              </a:effectLst>
              <a:cs typeface="B Titr" pitchFamily="2" charset="-78"/>
            </a:endParaRPr>
          </a:p>
        </p:txBody>
      </p:sp>
      <p:sp>
        <p:nvSpPr>
          <p:cNvPr id="11" name="Freeform 10"/>
          <p:cNvSpPr/>
          <p:nvPr/>
        </p:nvSpPr>
        <p:spPr>
          <a:xfrm>
            <a:off x="0" y="4350575"/>
            <a:ext cx="3203848" cy="2507426"/>
          </a:xfrm>
          <a:custGeom>
            <a:avLst/>
            <a:gdLst>
              <a:gd name="connsiteX0" fmla="*/ 0 w 3766782"/>
              <a:gd name="connsiteY0" fmla="*/ 655092 h 2524835"/>
              <a:gd name="connsiteX1" fmla="*/ 0 w 3766782"/>
              <a:gd name="connsiteY1" fmla="*/ 2524835 h 2524835"/>
              <a:gd name="connsiteX2" fmla="*/ 2388358 w 3766782"/>
              <a:gd name="connsiteY2" fmla="*/ 2524835 h 2524835"/>
              <a:gd name="connsiteX3" fmla="*/ 3766782 w 3766782"/>
              <a:gd name="connsiteY3" fmla="*/ 2524835 h 2524835"/>
              <a:gd name="connsiteX4" fmla="*/ 436729 w 3766782"/>
              <a:gd name="connsiteY4" fmla="*/ 2142698 h 2524835"/>
              <a:gd name="connsiteX5" fmla="*/ 0 w 3766782"/>
              <a:gd name="connsiteY5" fmla="*/ 0 h 2524835"/>
              <a:gd name="connsiteX6" fmla="*/ 0 w 3766782"/>
              <a:gd name="connsiteY6" fmla="*/ 136477 h 25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6782" h="2524835">
                <a:moveTo>
                  <a:pt x="0" y="655092"/>
                </a:moveTo>
                <a:lnTo>
                  <a:pt x="0" y="2524835"/>
                </a:lnTo>
                <a:lnTo>
                  <a:pt x="2388358" y="2524835"/>
                </a:lnTo>
                <a:lnTo>
                  <a:pt x="3766782" y="2524835"/>
                </a:lnTo>
                <a:lnTo>
                  <a:pt x="436729" y="2142698"/>
                </a:lnTo>
                <a:lnTo>
                  <a:pt x="0" y="0"/>
                </a:lnTo>
                <a:lnTo>
                  <a:pt x="0" y="136477"/>
                </a:lnTo>
              </a:path>
            </a:pathLst>
          </a:custGeom>
          <a:solidFill>
            <a:srgbClr val="00B0F0"/>
          </a:solidFill>
        </p:spPr>
        <p:style>
          <a:lnRef idx="3">
            <a:schemeClr val="accent5"/>
          </a:lnRef>
          <a:fillRef idx="0">
            <a:schemeClr val="accent5"/>
          </a:fillRef>
          <a:effectRef idx="2">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7443147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slamic_form_of_green">
  <a:themeElements>
    <a:clrScheme name="Office Theme 2">
      <a:dk1>
        <a:srgbClr val="000000"/>
      </a:dk1>
      <a:lt1>
        <a:srgbClr val="CCCC66"/>
      </a:lt1>
      <a:dk2>
        <a:srgbClr val="000000"/>
      </a:dk2>
      <a:lt2>
        <a:srgbClr val="CCCCCC"/>
      </a:lt2>
      <a:accent1>
        <a:srgbClr val="806A00"/>
      </a:accent1>
      <a:accent2>
        <a:srgbClr val="517300"/>
      </a:accent2>
      <a:accent3>
        <a:srgbClr val="E2E2B8"/>
      </a:accent3>
      <a:accent4>
        <a:srgbClr val="000000"/>
      </a:accent4>
      <a:accent5>
        <a:srgbClr val="C0B9AA"/>
      </a:accent5>
      <a:accent6>
        <a:srgbClr val="496800"/>
      </a:accent6>
      <a:hlink>
        <a:srgbClr val="595900"/>
      </a:hlink>
      <a:folHlink>
        <a:srgbClr val="135E2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ffice Theme 1">
        <a:dk1>
          <a:srgbClr val="000000"/>
        </a:dk1>
        <a:lt1>
          <a:srgbClr val="CCCC66"/>
        </a:lt1>
        <a:dk2>
          <a:srgbClr val="000000"/>
        </a:dk2>
        <a:lt2>
          <a:srgbClr val="CCCCCC"/>
        </a:lt2>
        <a:accent1>
          <a:srgbClr val="6A7800"/>
        </a:accent1>
        <a:accent2>
          <a:srgbClr val="6B6B00"/>
        </a:accent2>
        <a:accent3>
          <a:srgbClr val="E2E2B8"/>
        </a:accent3>
        <a:accent4>
          <a:srgbClr val="000000"/>
        </a:accent4>
        <a:accent5>
          <a:srgbClr val="B9BEAA"/>
        </a:accent5>
        <a:accent6>
          <a:srgbClr val="606000"/>
        </a:accent6>
        <a:hlink>
          <a:srgbClr val="566100"/>
        </a:hlink>
        <a:folHlink>
          <a:srgbClr val="5959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CCC66"/>
        </a:lt1>
        <a:dk2>
          <a:srgbClr val="000000"/>
        </a:dk2>
        <a:lt2>
          <a:srgbClr val="CCCCCC"/>
        </a:lt2>
        <a:accent1>
          <a:srgbClr val="806A00"/>
        </a:accent1>
        <a:accent2>
          <a:srgbClr val="517300"/>
        </a:accent2>
        <a:accent3>
          <a:srgbClr val="E2E2B8"/>
        </a:accent3>
        <a:accent4>
          <a:srgbClr val="000000"/>
        </a:accent4>
        <a:accent5>
          <a:srgbClr val="C0B9AA"/>
        </a:accent5>
        <a:accent6>
          <a:srgbClr val="496800"/>
        </a:accent6>
        <a:hlink>
          <a:srgbClr val="595900"/>
        </a:hlink>
        <a:folHlink>
          <a:srgbClr val="135E2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CCC66"/>
        </a:lt1>
        <a:dk2>
          <a:srgbClr val="000000"/>
        </a:dk2>
        <a:lt2>
          <a:srgbClr val="CCCCCC"/>
        </a:lt2>
        <a:accent1>
          <a:srgbClr val="8C4242"/>
        </a:accent1>
        <a:accent2>
          <a:srgbClr val="616100"/>
        </a:accent2>
        <a:accent3>
          <a:srgbClr val="E2E2B8"/>
        </a:accent3>
        <a:accent4>
          <a:srgbClr val="000000"/>
        </a:accent4>
        <a:accent5>
          <a:srgbClr val="C5B0B0"/>
        </a:accent5>
        <a:accent6>
          <a:srgbClr val="575700"/>
        </a:accent6>
        <a:hlink>
          <a:srgbClr val="731E5C"/>
        </a:hlink>
        <a:folHlink>
          <a:srgbClr val="473F73"/>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CCC66"/>
        </a:lt1>
        <a:dk2>
          <a:srgbClr val="000000"/>
        </a:dk2>
        <a:lt2>
          <a:srgbClr val="CCCCCC"/>
        </a:lt2>
        <a:accent1>
          <a:srgbClr val="31677A"/>
        </a:accent1>
        <a:accent2>
          <a:srgbClr val="8C512A"/>
        </a:accent2>
        <a:accent3>
          <a:srgbClr val="E2E2B8"/>
        </a:accent3>
        <a:accent4>
          <a:srgbClr val="000000"/>
        </a:accent4>
        <a:accent5>
          <a:srgbClr val="ADB8BE"/>
        </a:accent5>
        <a:accent6>
          <a:srgbClr val="7E4925"/>
        </a:accent6>
        <a:hlink>
          <a:srgbClr val="5F426E"/>
        </a:hlink>
        <a:folHlink>
          <a:srgbClr val="5959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6A7800"/>
        </a:accent1>
        <a:accent2>
          <a:srgbClr val="6B6B00"/>
        </a:accent2>
        <a:accent3>
          <a:srgbClr val="FFFFFF"/>
        </a:accent3>
        <a:accent4>
          <a:srgbClr val="000000"/>
        </a:accent4>
        <a:accent5>
          <a:srgbClr val="B9BEAA"/>
        </a:accent5>
        <a:accent6>
          <a:srgbClr val="606000"/>
        </a:accent6>
        <a:hlink>
          <a:srgbClr val="566100"/>
        </a:hlink>
        <a:folHlink>
          <a:srgbClr val="5959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806A00"/>
        </a:accent1>
        <a:accent2>
          <a:srgbClr val="517300"/>
        </a:accent2>
        <a:accent3>
          <a:srgbClr val="FFFFFF"/>
        </a:accent3>
        <a:accent4>
          <a:srgbClr val="000000"/>
        </a:accent4>
        <a:accent5>
          <a:srgbClr val="C0B9AA"/>
        </a:accent5>
        <a:accent6>
          <a:srgbClr val="496800"/>
        </a:accent6>
        <a:hlink>
          <a:srgbClr val="595900"/>
        </a:hlink>
        <a:folHlink>
          <a:srgbClr val="135E22"/>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8C4242"/>
        </a:accent1>
        <a:accent2>
          <a:srgbClr val="616100"/>
        </a:accent2>
        <a:accent3>
          <a:srgbClr val="FFFFFF"/>
        </a:accent3>
        <a:accent4>
          <a:srgbClr val="000000"/>
        </a:accent4>
        <a:accent5>
          <a:srgbClr val="C5B0B0"/>
        </a:accent5>
        <a:accent6>
          <a:srgbClr val="575700"/>
        </a:accent6>
        <a:hlink>
          <a:srgbClr val="731E5C"/>
        </a:hlink>
        <a:folHlink>
          <a:srgbClr val="473F73"/>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31677A"/>
        </a:accent1>
        <a:accent2>
          <a:srgbClr val="8C512A"/>
        </a:accent2>
        <a:accent3>
          <a:srgbClr val="FFFFFF"/>
        </a:accent3>
        <a:accent4>
          <a:srgbClr val="000000"/>
        </a:accent4>
        <a:accent5>
          <a:srgbClr val="ADB8BE"/>
        </a:accent5>
        <a:accent6>
          <a:srgbClr val="7E4925"/>
        </a:accent6>
        <a:hlink>
          <a:srgbClr val="5F426E"/>
        </a:hlink>
        <a:folHlink>
          <a:srgbClr val="595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CCCC66"/>
      </a:lt1>
      <a:dk2>
        <a:srgbClr val="000000"/>
      </a:dk2>
      <a:lt2>
        <a:srgbClr val="CCCCCC"/>
      </a:lt2>
      <a:accent1>
        <a:srgbClr val="806A00"/>
      </a:accent1>
      <a:accent2>
        <a:srgbClr val="517300"/>
      </a:accent2>
      <a:accent3>
        <a:srgbClr val="E2E2B8"/>
      </a:accent3>
      <a:accent4>
        <a:srgbClr val="000000"/>
      </a:accent4>
      <a:accent5>
        <a:srgbClr val="C0B9AA"/>
      </a:accent5>
      <a:accent6>
        <a:srgbClr val="496800"/>
      </a:accent6>
      <a:hlink>
        <a:srgbClr val="595900"/>
      </a:hlink>
      <a:folHlink>
        <a:srgbClr val="135E2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CCCC66"/>
        </a:lt1>
        <a:dk2>
          <a:srgbClr val="000000"/>
        </a:dk2>
        <a:lt2>
          <a:srgbClr val="CCCCCC"/>
        </a:lt2>
        <a:accent1>
          <a:srgbClr val="6A7800"/>
        </a:accent1>
        <a:accent2>
          <a:srgbClr val="6B6B00"/>
        </a:accent2>
        <a:accent3>
          <a:srgbClr val="E2E2B8"/>
        </a:accent3>
        <a:accent4>
          <a:srgbClr val="000000"/>
        </a:accent4>
        <a:accent5>
          <a:srgbClr val="B9BEAA"/>
        </a:accent5>
        <a:accent6>
          <a:srgbClr val="606000"/>
        </a:accent6>
        <a:hlink>
          <a:srgbClr val="566100"/>
        </a:hlink>
        <a:folHlink>
          <a:srgbClr val="5959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CC66"/>
        </a:lt1>
        <a:dk2>
          <a:srgbClr val="000000"/>
        </a:dk2>
        <a:lt2>
          <a:srgbClr val="CCCCCC"/>
        </a:lt2>
        <a:accent1>
          <a:srgbClr val="806A00"/>
        </a:accent1>
        <a:accent2>
          <a:srgbClr val="517300"/>
        </a:accent2>
        <a:accent3>
          <a:srgbClr val="E2E2B8"/>
        </a:accent3>
        <a:accent4>
          <a:srgbClr val="000000"/>
        </a:accent4>
        <a:accent5>
          <a:srgbClr val="C0B9AA"/>
        </a:accent5>
        <a:accent6>
          <a:srgbClr val="496800"/>
        </a:accent6>
        <a:hlink>
          <a:srgbClr val="595900"/>
        </a:hlink>
        <a:folHlink>
          <a:srgbClr val="135E2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CC66"/>
        </a:lt1>
        <a:dk2>
          <a:srgbClr val="000000"/>
        </a:dk2>
        <a:lt2>
          <a:srgbClr val="CCCCCC"/>
        </a:lt2>
        <a:accent1>
          <a:srgbClr val="8C4242"/>
        </a:accent1>
        <a:accent2>
          <a:srgbClr val="616100"/>
        </a:accent2>
        <a:accent3>
          <a:srgbClr val="E2E2B8"/>
        </a:accent3>
        <a:accent4>
          <a:srgbClr val="000000"/>
        </a:accent4>
        <a:accent5>
          <a:srgbClr val="C5B0B0"/>
        </a:accent5>
        <a:accent6>
          <a:srgbClr val="575700"/>
        </a:accent6>
        <a:hlink>
          <a:srgbClr val="731E5C"/>
        </a:hlink>
        <a:folHlink>
          <a:srgbClr val="473F73"/>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CC66"/>
        </a:lt1>
        <a:dk2>
          <a:srgbClr val="000000"/>
        </a:dk2>
        <a:lt2>
          <a:srgbClr val="CCCCCC"/>
        </a:lt2>
        <a:accent1>
          <a:srgbClr val="31677A"/>
        </a:accent1>
        <a:accent2>
          <a:srgbClr val="8C512A"/>
        </a:accent2>
        <a:accent3>
          <a:srgbClr val="E2E2B8"/>
        </a:accent3>
        <a:accent4>
          <a:srgbClr val="000000"/>
        </a:accent4>
        <a:accent5>
          <a:srgbClr val="ADB8BE"/>
        </a:accent5>
        <a:accent6>
          <a:srgbClr val="7E4925"/>
        </a:accent6>
        <a:hlink>
          <a:srgbClr val="5F426E"/>
        </a:hlink>
        <a:folHlink>
          <a:srgbClr val="5959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6A7800"/>
        </a:accent1>
        <a:accent2>
          <a:srgbClr val="6B6B00"/>
        </a:accent2>
        <a:accent3>
          <a:srgbClr val="FFFFFF"/>
        </a:accent3>
        <a:accent4>
          <a:srgbClr val="000000"/>
        </a:accent4>
        <a:accent5>
          <a:srgbClr val="B9BEAA"/>
        </a:accent5>
        <a:accent6>
          <a:srgbClr val="606000"/>
        </a:accent6>
        <a:hlink>
          <a:srgbClr val="566100"/>
        </a:hlink>
        <a:folHlink>
          <a:srgbClr val="5959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06A00"/>
        </a:accent1>
        <a:accent2>
          <a:srgbClr val="517300"/>
        </a:accent2>
        <a:accent3>
          <a:srgbClr val="FFFFFF"/>
        </a:accent3>
        <a:accent4>
          <a:srgbClr val="000000"/>
        </a:accent4>
        <a:accent5>
          <a:srgbClr val="C0B9AA"/>
        </a:accent5>
        <a:accent6>
          <a:srgbClr val="496800"/>
        </a:accent6>
        <a:hlink>
          <a:srgbClr val="595900"/>
        </a:hlink>
        <a:folHlink>
          <a:srgbClr val="135E22"/>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8C4242"/>
        </a:accent1>
        <a:accent2>
          <a:srgbClr val="616100"/>
        </a:accent2>
        <a:accent3>
          <a:srgbClr val="FFFFFF"/>
        </a:accent3>
        <a:accent4>
          <a:srgbClr val="000000"/>
        </a:accent4>
        <a:accent5>
          <a:srgbClr val="C5B0B0"/>
        </a:accent5>
        <a:accent6>
          <a:srgbClr val="575700"/>
        </a:accent6>
        <a:hlink>
          <a:srgbClr val="731E5C"/>
        </a:hlink>
        <a:folHlink>
          <a:srgbClr val="473F73"/>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31677A"/>
        </a:accent1>
        <a:accent2>
          <a:srgbClr val="8C512A"/>
        </a:accent2>
        <a:accent3>
          <a:srgbClr val="FFFFFF"/>
        </a:accent3>
        <a:accent4>
          <a:srgbClr val="000000"/>
        </a:accent4>
        <a:accent5>
          <a:srgbClr val="ADB8BE"/>
        </a:accent5>
        <a:accent6>
          <a:srgbClr val="7E4925"/>
        </a:accent6>
        <a:hlink>
          <a:srgbClr val="5F426E"/>
        </a:hlink>
        <a:folHlink>
          <a:srgbClr val="595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islamic_form_of_green</Template>
  <TotalTime>3587</TotalTime>
  <Words>4959</Words>
  <Application>Microsoft Office PowerPoint</Application>
  <PresentationFormat>On-screen Show (4:3)</PresentationFormat>
  <Paragraphs>507</Paragraphs>
  <Slides>53</Slides>
  <Notes>41</Notes>
  <HiddenSlides>0</HiddenSlides>
  <MMClips>0</MMClips>
  <ScaleCrop>false</ScaleCrop>
  <HeadingPairs>
    <vt:vector size="4" baseType="variant">
      <vt:variant>
        <vt:lpstr>Theme</vt:lpstr>
      </vt:variant>
      <vt:variant>
        <vt:i4>4</vt:i4>
      </vt:variant>
      <vt:variant>
        <vt:lpstr>Slide Titles</vt:lpstr>
      </vt:variant>
      <vt:variant>
        <vt:i4>53</vt:i4>
      </vt:variant>
    </vt:vector>
  </HeadingPairs>
  <TitlesOfParts>
    <vt:vector size="57" baseType="lpstr">
      <vt:lpstr>islamic_form_of_green</vt:lpstr>
      <vt:lpstr>1_Default Design</vt:lpstr>
      <vt:lpstr>Office Theme</vt:lpstr>
      <vt:lpstr>Elemental</vt:lpstr>
      <vt:lpstr>PowerPoint Presentation</vt:lpstr>
      <vt:lpstr>درس: مدیریت سازمان های پیچیده دیدگاه استراتژیک</vt:lpstr>
      <vt:lpstr>PowerPoint Presentation</vt:lpstr>
      <vt:lpstr>PowerPoint Presentation</vt:lpstr>
      <vt:lpstr>PowerPoint Presentation</vt:lpstr>
      <vt:lpstr>PowerPoint Presentation</vt:lpstr>
      <vt:lpstr>PowerPoint Presentation</vt:lpstr>
      <vt:lpstr>انواع تصمیم گیری</vt:lpstr>
      <vt:lpstr>PowerPoint Presentation</vt:lpstr>
      <vt:lpstr>PowerPoint Presentation</vt:lpstr>
      <vt:lpstr>مراحل تصمیم گیری در روش بخردانه </vt:lpstr>
      <vt:lpstr>روش بخردانه- شناسایی مساله</vt:lpstr>
      <vt:lpstr>PowerPoint Presentation</vt:lpstr>
      <vt:lpstr>PowerPoint Presentation</vt:lpstr>
      <vt:lpstr>PowerPoint Presentation</vt:lpstr>
      <vt:lpstr>روش عقلایی محدود</vt:lpstr>
      <vt:lpstr>روش عقلایی محدود</vt:lpstr>
      <vt:lpstr>تصمیم گیری برنامه ریزی نشده وعوامل محدود کننده</vt:lpstr>
      <vt:lpstr>PowerPoint Presentation</vt:lpstr>
      <vt:lpstr>PowerPoint Presentation</vt:lpstr>
      <vt:lpstr>روش یا الگوی علم مدیریت</vt:lpstr>
      <vt:lpstr>الگوی کارنگی</vt:lpstr>
      <vt:lpstr>الگوی کارنکی- دلایل ائتلاف مدیران</vt:lpstr>
      <vt:lpstr>الگوی کارنکی- دلایل ائتلاف مدیران</vt:lpstr>
      <vt:lpstr>الگوی کارنکی- دلایل ائتلاف مدیران</vt:lpstr>
      <vt:lpstr>مراحل انتخاب در الگوی کارنگی </vt:lpstr>
      <vt:lpstr>الگوی مرحله ای(گام به گام)</vt:lpstr>
      <vt:lpstr>برخی تفاوتهای الگوی کارنگی و الگوی مرحله ای(گام به گام)</vt:lpstr>
      <vt:lpstr>PowerPoint Presentation</vt:lpstr>
      <vt:lpstr>الگوی مرحله ای- شناسایی مساله</vt:lpstr>
      <vt:lpstr>الگوی مرحله ای- مرحله ارائه راه حل</vt:lpstr>
      <vt:lpstr>الگوی مرحله ای- مرحله انتخاب یا گزینش</vt:lpstr>
      <vt:lpstr>PowerPoint Presentation</vt:lpstr>
      <vt:lpstr>الگوی مرحله ای(گام به گام)</vt:lpstr>
      <vt:lpstr>ادغام فرآیندمرحله ای و الگوی کارنگی</vt:lpstr>
      <vt:lpstr>الگوی سطل آشغال</vt:lpstr>
      <vt:lpstr>الگوی سطل آشغال- دلایل هرج و مرج سازمان یافته</vt:lpstr>
      <vt:lpstr>الگوی سطل آشغال-جریان رویدادها</vt:lpstr>
      <vt:lpstr>PowerPoint Presentation</vt:lpstr>
      <vt:lpstr>نتایج حاصل از فرآیندتصمیم گیری الگوی سطل آشغال</vt:lpstr>
      <vt:lpstr>چارچوب تصمیم گیری اقتضایی</vt:lpstr>
      <vt:lpstr>چارچوب تصمیم گیری اقتضایی</vt:lpstr>
      <vt:lpstr>شرایط مختلف درسازمان ومیزان عدم اطمینانی که تصمیم گیری با آن مواجه می شود</vt:lpstr>
      <vt:lpstr>PowerPoint Presentation</vt:lpstr>
      <vt:lpstr>تصمیمات ویژه</vt:lpstr>
      <vt:lpstr>مقایسه شیوه تصمیم گیری شرکت ها موفق و ناموق</vt:lpstr>
      <vt:lpstr>مقایسه شیوه تصمیم گیری شرکت ها موفق و ناموق</vt:lpstr>
      <vt:lpstr>اشتباهات درتصمیم گیری</vt:lpstr>
      <vt:lpstr>اصرار ورزیدن به تعهد</vt:lpstr>
      <vt:lpstr>خلاصـه مـطالب</vt:lpstr>
      <vt:lpstr>خلاصـه مـطالب</vt:lpstr>
      <vt:lpstr>نتیجه گیری</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dc:creator>
  <cp:lastModifiedBy>nisoc2</cp:lastModifiedBy>
  <cp:revision>325</cp:revision>
  <cp:lastPrinted>2015-05-12T21:32:28Z</cp:lastPrinted>
  <dcterms:created xsi:type="dcterms:W3CDTF">2013-03-10T18:58:58Z</dcterms:created>
  <dcterms:modified xsi:type="dcterms:W3CDTF">2015-05-13T09:02:51Z</dcterms:modified>
</cp:coreProperties>
</file>