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90" r:id="rId134"/>
    <p:sldId id="391" r:id="rId135"/>
    <p:sldId id="392" r:id="rId1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A1AA5E6-868A-4E25-BF42-5879DD304636}" type="datetimeFigureOut">
              <a:rPr lang="fa-IR" smtClean="0"/>
              <a:t>20/02/1438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184516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1AA5E6-868A-4E25-BF42-5879DD304636}" type="datetimeFigureOut">
              <a:rPr lang="fa-IR" smtClean="0"/>
              <a:t>20/02/1438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198189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1AA5E6-868A-4E25-BF42-5879DD304636}" type="datetimeFigureOut">
              <a:rPr lang="fa-IR" smtClean="0"/>
              <a:t>20/02/1438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419305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A1AA5E6-868A-4E25-BF42-5879DD304636}" type="datetimeFigureOut">
              <a:rPr lang="fa-IR" smtClean="0"/>
              <a:t>20/02/1438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228573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AA5E6-868A-4E25-BF42-5879DD304636}" type="datetimeFigureOut">
              <a:rPr lang="fa-IR" smtClean="0"/>
              <a:t>20/02/1438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216033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A1AA5E6-868A-4E25-BF42-5879DD304636}" type="datetimeFigureOut">
              <a:rPr lang="fa-IR" smtClean="0"/>
              <a:t>20/02/1438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392428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A1AA5E6-868A-4E25-BF42-5879DD304636}" type="datetimeFigureOut">
              <a:rPr lang="fa-IR" smtClean="0"/>
              <a:t>20/02/1438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5246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A1AA5E6-868A-4E25-BF42-5879DD304636}" type="datetimeFigureOut">
              <a:rPr lang="fa-IR" smtClean="0"/>
              <a:t>20/02/1438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133096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AA5E6-868A-4E25-BF42-5879DD304636}" type="datetimeFigureOut">
              <a:rPr lang="fa-IR" smtClean="0"/>
              <a:t>20/02/1438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4211687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A5E6-868A-4E25-BF42-5879DD304636}" type="datetimeFigureOut">
              <a:rPr lang="fa-IR" smtClean="0"/>
              <a:t>20/02/1438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67589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AA5E6-868A-4E25-BF42-5879DD304636}" type="datetimeFigureOut">
              <a:rPr lang="fa-IR" smtClean="0"/>
              <a:t>20/02/1438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0E55E43-C4C0-4201-B2A2-B3523081509E}" type="slidenum">
              <a:rPr lang="fa-IR" smtClean="0"/>
              <a:t>‹#›</a:t>
            </a:fld>
            <a:endParaRPr lang="fa-IR"/>
          </a:p>
        </p:txBody>
      </p:sp>
    </p:spTree>
    <p:extLst>
      <p:ext uri="{BB962C8B-B14F-4D97-AF65-F5344CB8AC3E}">
        <p14:creationId xmlns:p14="http://schemas.microsoft.com/office/powerpoint/2010/main" val="43299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1AA5E6-868A-4E25-BF42-5879DD304636}" type="datetimeFigureOut">
              <a:rPr lang="fa-IR" smtClean="0"/>
              <a:t>20/02/1438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0E55E43-C4C0-4201-B2A2-B3523081509E}" type="slidenum">
              <a:rPr lang="fa-IR" smtClean="0"/>
              <a:t>‹#›</a:t>
            </a:fld>
            <a:endParaRPr lang="fa-IR"/>
          </a:p>
        </p:txBody>
      </p:sp>
    </p:spTree>
    <p:extLst>
      <p:ext uri="{BB962C8B-B14F-4D97-AF65-F5344CB8AC3E}">
        <p14:creationId xmlns:p14="http://schemas.microsoft.com/office/powerpoint/2010/main" val="3595687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0"/>
            <a:ext cx="7772400" cy="2043658"/>
          </a:xfrm>
        </p:spPr>
        <p:txBody>
          <a:bodyPr>
            <a:normAutofit/>
          </a:bodyPr>
          <a:lstStyle/>
          <a:p>
            <a:r>
              <a:rPr lang="fa-IR" dirty="0" smtClean="0">
                <a:cs typeface="B Nazanin" pitchFamily="2" charset="-78"/>
              </a:rPr>
              <a:t>عنوان درس:</a:t>
            </a:r>
            <a:br>
              <a:rPr lang="fa-IR" dirty="0" smtClean="0">
                <a:cs typeface="B Nazanin" pitchFamily="2" charset="-78"/>
              </a:rPr>
            </a:br>
            <a:r>
              <a:rPr lang="fa-IR" dirty="0" smtClean="0">
                <a:solidFill>
                  <a:srgbClr val="FF0000"/>
                </a:solidFill>
                <a:cs typeface="B Nazanin" pitchFamily="2" charset="-78"/>
              </a:rPr>
              <a:t>اصول و کلیات مدیریت خدمات بهداشتی و درمانی</a:t>
            </a:r>
            <a:endParaRPr lang="fa-IR" dirty="0">
              <a:solidFill>
                <a:srgbClr val="FF0000"/>
              </a:solidFill>
              <a:cs typeface="B Nazanin" pitchFamily="2" charset="-78"/>
            </a:endParaRPr>
          </a:p>
        </p:txBody>
      </p:sp>
      <p:sp>
        <p:nvSpPr>
          <p:cNvPr id="3" name="Subtitle 2"/>
          <p:cNvSpPr>
            <a:spLocks noGrp="1"/>
          </p:cNvSpPr>
          <p:nvPr>
            <p:ph type="subTitle" idx="1"/>
          </p:nvPr>
        </p:nvSpPr>
        <p:spPr/>
        <p:txBody>
          <a:bodyPr/>
          <a:lstStyle/>
          <a:p>
            <a:r>
              <a:rPr lang="fa-IR" sz="2800" dirty="0" smtClean="0">
                <a:solidFill>
                  <a:schemeClr val="tx1"/>
                </a:solidFill>
                <a:cs typeface="B Nazanin" pitchFamily="2" charset="-78"/>
              </a:rPr>
              <a:t>استاد درس:</a:t>
            </a:r>
          </a:p>
          <a:p>
            <a:r>
              <a:rPr lang="fa-IR" dirty="0" smtClean="0">
                <a:solidFill>
                  <a:schemeClr val="bg2">
                    <a:lumMod val="25000"/>
                  </a:schemeClr>
                </a:solidFill>
                <a:cs typeface="B Nazanin" pitchFamily="2" charset="-78"/>
              </a:rPr>
              <a:t>دکتر حسین اسلامی</a:t>
            </a:r>
          </a:p>
          <a:p>
            <a:r>
              <a:rPr lang="fa-IR" sz="2800" dirty="0">
                <a:solidFill>
                  <a:schemeClr val="tx1"/>
                </a:solidFill>
                <a:cs typeface="B Nazanin" pitchFamily="2" charset="-78"/>
              </a:rPr>
              <a:t>نیمسال اول 96-95</a:t>
            </a:r>
          </a:p>
        </p:txBody>
      </p:sp>
    </p:spTree>
    <p:extLst>
      <p:ext uri="{BB962C8B-B14F-4D97-AF65-F5344CB8AC3E}">
        <p14:creationId xmlns:p14="http://schemas.microsoft.com/office/powerpoint/2010/main" val="2175080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857403"/>
          </a:xfrm>
        </p:spPr>
        <p:txBody>
          <a:bodyPr>
            <a:normAutofit/>
          </a:bodyPr>
          <a:lstStyle/>
          <a:p>
            <a:pPr algn="justLow"/>
            <a:r>
              <a:rPr lang="ar-SA" sz="2800" b="1" dirty="0" smtClean="0">
                <a:cs typeface="B Nazanin" pitchFamily="2" charset="-78"/>
              </a:rPr>
              <a:t>‫</a:t>
            </a:r>
            <a:r>
              <a:rPr lang="fa-IR" dirty="0" smtClean="0">
                <a:solidFill>
                  <a:srgbClr val="0070C0"/>
                </a:solidFill>
                <a:cs typeface="B Nazanin" pitchFamily="2" charset="-78"/>
              </a:rPr>
              <a:t>حرکت</a:t>
            </a:r>
            <a:r>
              <a:rPr lang="ar-SA" dirty="0" smtClean="0">
                <a:solidFill>
                  <a:srgbClr val="0070C0"/>
                </a:solidFill>
                <a:cs typeface="B Nazanin" pitchFamily="2" charset="-78"/>
              </a:rPr>
              <a:t> ﺑﻪ ﺳﻮ</a:t>
            </a:r>
            <a:r>
              <a:rPr lang="fa-IR" dirty="0" smtClean="0">
                <a:solidFill>
                  <a:srgbClr val="0070C0"/>
                </a:solidFill>
                <a:cs typeface="B Nazanin" pitchFamily="2" charset="-78"/>
              </a:rPr>
              <a:t>ی آینده</a:t>
            </a:r>
            <a:endParaRPr lang="en-US"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a:t>
            </a:r>
            <a:r>
              <a:rPr lang="fa-IR" sz="2800" dirty="0" smtClean="0">
                <a:cs typeface="B Nazanin" pitchFamily="2" charset="-78"/>
              </a:rPr>
              <a:t>هم </a:t>
            </a:r>
            <a:r>
              <a:rPr lang="ar-SA" sz="2800" dirty="0" smtClean="0">
                <a:cs typeface="B Nazanin" pitchFamily="2" charset="-78"/>
              </a:rPr>
              <a:t>ا</a:t>
            </a:r>
            <a:r>
              <a:rPr lang="fa-IR" sz="2800" dirty="0" smtClean="0">
                <a:cs typeface="B Nazanin" pitchFamily="2" charset="-78"/>
              </a:rPr>
              <a:t>کنو</a:t>
            </a:r>
            <a:r>
              <a:rPr lang="ar-SA" sz="2800" dirty="0" smtClean="0">
                <a:cs typeface="B Nazanin" pitchFamily="2" charset="-78"/>
              </a:rPr>
              <a:t>ن، اﻧﺠﻤﻦ ﻣﺪﻳﺮﻳﺖ اﻃﻼﻋﺎت ﺑﻬﺪاﺷﺘﻲ اﻣﺮﻳﻜﺎ</a:t>
            </a:r>
            <a:r>
              <a:rPr lang="fa-IR" sz="2800" dirty="0" smtClean="0">
                <a:cs typeface="B Nazanin" pitchFamily="2" charset="-78"/>
              </a:rPr>
              <a:t>(</a:t>
            </a:r>
            <a:r>
              <a:rPr lang="en-US" sz="2800" dirty="0" smtClean="0">
                <a:cs typeface="B Nazanin" pitchFamily="2" charset="-78"/>
              </a:rPr>
              <a:t>AHIMA‬</a:t>
            </a:r>
            <a:r>
              <a:rPr lang="fa-IR" sz="2800" dirty="0" smtClean="0">
                <a:cs typeface="B Nazanin" pitchFamily="2" charset="-78"/>
              </a:rPr>
              <a:t>) </a:t>
            </a:r>
            <a:r>
              <a:rPr lang="ar-SA" sz="2800" dirty="0" smtClean="0">
                <a:cs typeface="B Nazanin" pitchFamily="2" charset="-78"/>
              </a:rPr>
              <a:t>ﺗﻤﺎﻳﻞ ﺑﻪ اراﺋﻪ ﺗﻌﺮﻳﻒ ﭘﺬﻳﺮﻓﺘﻪ ﺟﺪﻳـﺪ از اﻳـﻦ ﺣﺮﻓـﻪ:" ﺗﻌﺮﻳـﻒ‬</a:t>
            </a:r>
            <a:r>
              <a:rPr lang="fa-IR" sz="2800" dirty="0" smtClean="0">
                <a:cs typeface="B Nazanin" pitchFamily="2" charset="-78"/>
              </a:rPr>
              <a:t> </a:t>
            </a:r>
            <a:r>
              <a:rPr lang="ar-SA" sz="2800" dirty="0" smtClean="0">
                <a:cs typeface="B Nazanin" pitchFamily="2" charset="-78"/>
              </a:rPr>
              <a:t>‫ﺣﺮﻓﻪ اي ﻣﺪﻳﺮﻳﺖ اﻃﻼﻋﺎت ﺑﻬﺪاﺷﺖ" دارد .‬</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‫ﺑﺎز</a:t>
            </a:r>
            <a:r>
              <a:rPr lang="fa-IR" sz="2800" dirty="0" smtClean="0">
                <a:cs typeface="B Nazanin" pitchFamily="2" charset="-78"/>
              </a:rPr>
              <a:t>ﮔﺸ</a:t>
            </a:r>
            <a:r>
              <a:rPr lang="ar-SA" sz="2800" dirty="0" smtClean="0">
                <a:cs typeface="B Nazanin" pitchFamily="2" charset="-78"/>
              </a:rPr>
              <a:t>ـ</a:t>
            </a:r>
            <a:r>
              <a:rPr lang="fa-IR" sz="2800" dirty="0" smtClean="0">
                <a:cs typeface="B Nazanin" pitchFamily="2" charset="-78"/>
              </a:rPr>
              <a:t>ﺖ ﺑ</a:t>
            </a:r>
            <a:r>
              <a:rPr lang="ar-SA" sz="2800" dirty="0" smtClean="0">
                <a:cs typeface="B Nazanin" pitchFamily="2" charset="-78"/>
              </a:rPr>
              <a:t>ـﻪ </a:t>
            </a:r>
            <a:r>
              <a:rPr lang="fa-IR" sz="2800" dirty="0" smtClean="0">
                <a:cs typeface="B Nazanin" pitchFamily="2" charset="-78"/>
              </a:rPr>
              <a:t>سا</a:t>
            </a:r>
            <a:r>
              <a:rPr lang="ar-SA" sz="2800" dirty="0" smtClean="0">
                <a:cs typeface="B Nazanin" pitchFamily="2" charset="-78"/>
              </a:rPr>
              <a:t>ل </a:t>
            </a:r>
            <a:r>
              <a:rPr lang="fa-IR" sz="2800" dirty="0" smtClean="0">
                <a:cs typeface="B Nazanin" pitchFamily="2" charset="-78"/>
              </a:rPr>
              <a:t>1928</a:t>
            </a:r>
            <a:r>
              <a:rPr lang="ar-SA" sz="2800" dirty="0" smtClean="0">
                <a:cs typeface="B Nazanin" pitchFamily="2" charset="-78"/>
              </a:rPr>
              <a:t>، هـﺪف ا</a:t>
            </a:r>
            <a:r>
              <a:rPr lang="fa-IR" sz="2800" dirty="0" smtClean="0">
                <a:cs typeface="B Nazanin" pitchFamily="2" charset="-78"/>
              </a:rPr>
              <a:t>صلی</a:t>
            </a:r>
            <a:r>
              <a:rPr lang="ar-SA" sz="2800" dirty="0" smtClean="0">
                <a:cs typeface="B Nazanin" pitchFamily="2" charset="-78"/>
              </a:rPr>
              <a:t> اﻧﺠﻤـﻦ ارﺗﻘـﺎء " ا</a:t>
            </a:r>
            <a:r>
              <a:rPr lang="fa-IR" sz="2800" dirty="0" smtClean="0">
                <a:cs typeface="B Nazanin" pitchFamily="2" charset="-78"/>
              </a:rPr>
              <a:t>ستا</a:t>
            </a:r>
            <a:r>
              <a:rPr lang="ar-SA" sz="2800" dirty="0" smtClean="0">
                <a:cs typeface="B Nazanin" pitchFamily="2" charset="-78"/>
              </a:rPr>
              <a:t>ﻧﺪارد</a:t>
            </a:r>
            <a:r>
              <a:rPr lang="fa-IR" sz="2800" dirty="0" smtClean="0">
                <a:cs typeface="B Nazanin" pitchFamily="2" charset="-78"/>
              </a:rPr>
              <a:t>ها</a:t>
            </a:r>
            <a:r>
              <a:rPr lang="ar-SA" sz="2800" dirty="0" smtClean="0">
                <a:cs typeface="B Nazanin" pitchFamily="2" charset="-78"/>
              </a:rPr>
              <a:t>ي ﻣـﺪارك ﺑـﺎﻟﻴﻨﻲ در ﺑﻴﻤﺎر</a:t>
            </a:r>
            <a:r>
              <a:rPr lang="fa-IR" sz="2800" dirty="0" smtClean="0">
                <a:cs typeface="B Nazanin" pitchFamily="2" charset="-78"/>
              </a:rPr>
              <a:t>ستا</a:t>
            </a:r>
            <a:r>
              <a:rPr lang="ar-SA" sz="2800" dirty="0" smtClean="0">
                <a:cs typeface="B Nazanin" pitchFamily="2" charset="-78"/>
              </a:rPr>
              <a:t>ﻧﻬﺎ، داروﺧﺎﻧـﻪ هـﺎي‬‫ﻋﻤﻮﻣﻲ، و</a:t>
            </a:r>
            <a:r>
              <a:rPr lang="fa-IR" sz="2800" dirty="0" smtClean="0">
                <a:cs typeface="B Nazanin" pitchFamily="2" charset="-78"/>
              </a:rPr>
              <a:t>سایر</a:t>
            </a:r>
            <a:r>
              <a:rPr lang="ar-SA" sz="2800" dirty="0" smtClean="0">
                <a:cs typeface="B Nazanin" pitchFamily="2" charset="-78"/>
              </a:rPr>
              <a:t> ﻣﻮﺴﺴﺎت ﭘﺰﺷﻜﻲ". اﻣﺮوزﻩ، ﻣﺎ </a:t>
            </a:r>
            <a:r>
              <a:rPr lang="fa-IR" sz="2800" dirty="0" smtClean="0">
                <a:cs typeface="B Nazanin" pitchFamily="2" charset="-78"/>
              </a:rPr>
              <a:t>سطح</a:t>
            </a:r>
            <a:r>
              <a:rPr lang="ar-SA" sz="2800" dirty="0" smtClean="0">
                <a:cs typeface="B Nazanin" pitchFamily="2" charset="-78"/>
              </a:rPr>
              <a:t> ﺗﺨ</a:t>
            </a:r>
            <a:r>
              <a:rPr lang="fa-IR" sz="2800" dirty="0" smtClean="0">
                <a:cs typeface="B Nazanin" pitchFamily="2" charset="-78"/>
              </a:rPr>
              <a:t>صص</a:t>
            </a:r>
            <a:r>
              <a:rPr lang="ar-SA" sz="2800" dirty="0" smtClean="0">
                <a:cs typeface="B Nazanin" pitchFamily="2" charset="-78"/>
              </a:rPr>
              <a:t> ﺣﺮﻓﻪ اي را ﺑﻴﺸﺘﺮ از ا</a:t>
            </a:r>
            <a:r>
              <a:rPr lang="fa-IR" sz="2800" dirty="0" smtClean="0">
                <a:cs typeface="B Nazanin" pitchFamily="2" charset="-78"/>
              </a:rPr>
              <a:t>ستا</a:t>
            </a:r>
            <a:r>
              <a:rPr lang="ar-SA" sz="2800" dirty="0" smtClean="0">
                <a:cs typeface="B Nazanin" pitchFamily="2" charset="-78"/>
              </a:rPr>
              <a:t>ﻧﺪارد ﻣـﺪارك ﺑـﺎﻟﻴﻨﻲ و </a:t>
            </a:r>
            <a:r>
              <a:rPr lang="fa-IR" sz="2800" dirty="0" smtClean="0">
                <a:cs typeface="B Nazanin" pitchFamily="2" charset="-78"/>
              </a:rPr>
              <a:t>صر</a:t>
            </a:r>
            <a:r>
              <a:rPr lang="ar-SA" sz="2800" dirty="0" smtClean="0">
                <a:cs typeface="B Nazanin" pitchFamily="2" charset="-78"/>
              </a:rPr>
              <a:t>ﻓﺎ‬</a:t>
            </a:r>
            <a:r>
              <a:rPr lang="fa-IR" sz="2800" dirty="0" smtClean="0">
                <a:cs typeface="B Nazanin" pitchFamily="2" charset="-78"/>
              </a:rPr>
              <a:t> </a:t>
            </a:r>
            <a:r>
              <a:rPr lang="ar-SA" sz="2800" dirty="0" smtClean="0">
                <a:cs typeface="B Nazanin" pitchFamily="2" charset="-78"/>
              </a:rPr>
              <a:t>‫ﻣﻮ</a:t>
            </a:r>
            <a:r>
              <a:rPr lang="fa-IR" sz="2800" dirty="0" smtClean="0">
                <a:cs typeface="B Nazanin" pitchFamily="2" charset="-78"/>
              </a:rPr>
              <a:t>سسا</a:t>
            </a:r>
            <a:r>
              <a:rPr lang="ar-SA" sz="2800" dirty="0" smtClean="0">
                <a:cs typeface="B Nazanin" pitchFamily="2" charset="-78"/>
              </a:rPr>
              <a:t>ت </a:t>
            </a:r>
            <a:r>
              <a:rPr lang="fa-IR" sz="2800" dirty="0" smtClean="0">
                <a:cs typeface="B Nazanin" pitchFamily="2" charset="-78"/>
              </a:rPr>
              <a:t>ﭘﺰﺷ</a:t>
            </a:r>
            <a:r>
              <a:rPr lang="ar-SA" sz="2800" dirty="0" smtClean="0">
                <a:cs typeface="B Nazanin" pitchFamily="2" charset="-78"/>
              </a:rPr>
              <a:t>ـﻜﻲ ﮔﺴـﺘﺮش دادﻩ اﻳـﻢ، ﻣـﺎ ﮔﺮوهـﺎي ﻣﺘﻌـﺪدي </a:t>
            </a:r>
            <a:r>
              <a:rPr lang="fa-IR" sz="2800" dirty="0" smtClean="0">
                <a:cs typeface="B Nazanin" pitchFamily="2" charset="-78"/>
              </a:rPr>
              <a:t>ﺑ</a:t>
            </a:r>
            <a:r>
              <a:rPr lang="ar-SA" sz="2800" dirty="0" smtClean="0">
                <a:cs typeface="B Nazanin" pitchFamily="2" charset="-78"/>
              </a:rPr>
              <a:t>ـﺎ ﻣﻬﺎرﺗﻬـﺎي ﻣﺨﺘﻠـﻒ از ﻣﺮ</a:t>
            </a:r>
            <a:r>
              <a:rPr lang="fa-IR" sz="2800" dirty="0" smtClean="0">
                <a:cs typeface="B Nazanin" pitchFamily="2" charset="-78"/>
              </a:rPr>
              <a:t>اکز</a:t>
            </a:r>
            <a:r>
              <a:rPr lang="ar-SA" sz="2800" dirty="0" smtClean="0">
                <a:cs typeface="B Nazanin" pitchFamily="2" charset="-78"/>
              </a:rPr>
              <a:t> ﻣﺮاﻗﺒـﺖ ﭘﺰﺷـﻜﻲ ﺗـﺎ ﻃﻴـﻒ</a:t>
            </a:r>
            <a:r>
              <a:rPr lang="fa-IR" sz="2800" dirty="0" smtClean="0">
                <a:cs typeface="B Nazanin" pitchFamily="2" charset="-78"/>
              </a:rPr>
              <a:t> </a:t>
            </a:r>
            <a:r>
              <a:rPr lang="ar-SA" sz="2800" dirty="0" smtClean="0">
                <a:cs typeface="B Nazanin" pitchFamily="2" charset="-78"/>
              </a:rPr>
              <a:t>‬‫ﮔﺴﺘﺮد</a:t>
            </a:r>
            <a:r>
              <a:rPr lang="fa-IR" sz="2800" dirty="0" smtClean="0">
                <a:cs typeface="B Nazanin" pitchFamily="2" charset="-78"/>
              </a:rPr>
              <a:t>ه ا</a:t>
            </a:r>
            <a:r>
              <a:rPr lang="ar-SA" sz="2800" dirty="0" smtClean="0">
                <a:cs typeface="B Nazanin" pitchFamily="2" charset="-78"/>
              </a:rPr>
              <a:t>ي از ﻣﺮاﻗﺒﺖ ﺑﻬﺪاﺷﺘﻲ و ﻓﺮا</a:t>
            </a:r>
            <a:r>
              <a:rPr lang="fa-IR" sz="2800" dirty="0" smtClean="0">
                <a:cs typeface="B Nazanin" pitchFamily="2" charset="-78"/>
              </a:rPr>
              <a:t>سو</a:t>
            </a:r>
            <a:r>
              <a:rPr lang="ar-SA" sz="2800" dirty="0" smtClean="0">
                <a:cs typeface="B Nazanin" pitchFamily="2" charset="-78"/>
              </a:rPr>
              <a:t>ي ﺁن </a:t>
            </a:r>
            <a:r>
              <a:rPr lang="fa-IR" sz="2800" dirty="0" smtClean="0">
                <a:cs typeface="B Nazanin" pitchFamily="2" charset="-78"/>
              </a:rPr>
              <a:t>هستیم.‬</a:t>
            </a:r>
            <a:endParaRPr lang="en-US" sz="2800" dirty="0" smtClean="0">
              <a:cs typeface="B Nazanin" pitchFamily="2" charset="-78"/>
            </a:endParaRPr>
          </a:p>
          <a:p>
            <a:pPr algn="justLow">
              <a:buNone/>
            </a:pPr>
            <a:endParaRPr lang="en-US" sz="2800" dirty="0" smtClean="0">
              <a:cs typeface="B Nazanin" pitchFamily="2" charset="-78"/>
            </a:endParaRPr>
          </a:p>
          <a:p>
            <a:pPr algn="justLow"/>
            <a:endParaRPr lang="fa-IR" sz="2800" b="1" dirty="0" smtClean="0">
              <a:cs typeface="B Nazanin" pitchFamily="2" charset="-78"/>
            </a:endParaRPr>
          </a:p>
        </p:txBody>
      </p:sp>
      <p:pic>
        <p:nvPicPr>
          <p:cNvPr id="4" name="Picture 4" descr="doctor"/>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187176" y="4941168"/>
            <a:ext cx="136048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4804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8681373"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66546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8321925"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483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fa-IR" b="1" dirty="0"/>
              <a:t>آشنايي با استانداردها و مفاهيم آن</a:t>
            </a:r>
            <a:r>
              <a:rPr lang="en-US" b="1" dirty="0"/>
              <a:t/>
            </a:r>
            <a:br>
              <a:rPr lang="en-US" b="1" dirty="0"/>
            </a:br>
            <a:endParaRPr lang="en-US" dirty="0"/>
          </a:p>
        </p:txBody>
      </p:sp>
      <p:sp>
        <p:nvSpPr>
          <p:cNvPr id="3" name="Content Placeholder 2"/>
          <p:cNvSpPr>
            <a:spLocks noGrp="1"/>
          </p:cNvSpPr>
          <p:nvPr>
            <p:ph idx="1"/>
          </p:nvPr>
        </p:nvSpPr>
        <p:spPr/>
        <p:txBody>
          <a:bodyPr/>
          <a:lstStyle/>
          <a:p>
            <a:r>
              <a:rPr lang="fa-IR" dirty="0" smtClean="0"/>
              <a:t>استاندارد چیست؟</a:t>
            </a:r>
          </a:p>
          <a:p>
            <a:pPr algn="ctr">
              <a:buNone/>
              <a:defRPr/>
            </a:pPr>
            <a:endParaRPr lang="en-US" b="1" i="1" dirty="0"/>
          </a:p>
          <a:p>
            <a:pPr>
              <a:buNone/>
              <a:defRPr/>
            </a:pPr>
            <a:r>
              <a:rPr lang="fa-IR" i="1" dirty="0">
                <a:solidFill>
                  <a:srgbClr val="292929"/>
                </a:solidFill>
                <a:effectLst>
                  <a:outerShdw blurRad="38100" dist="38100" dir="2700000" algn="tl">
                    <a:srgbClr val="C0C0C0"/>
                  </a:outerShdw>
                </a:effectLst>
              </a:rPr>
              <a:t>موسسه بين المللي استاندارد:</a:t>
            </a:r>
            <a:endParaRPr lang="en-US" i="1" dirty="0">
              <a:solidFill>
                <a:srgbClr val="292929"/>
              </a:solidFill>
              <a:effectLst>
                <a:outerShdw blurRad="38100" dist="38100" dir="2700000" algn="tl">
                  <a:srgbClr val="C0C0C0"/>
                </a:outerShdw>
              </a:effectLst>
            </a:endParaRPr>
          </a:p>
          <a:p>
            <a:pPr>
              <a:buNone/>
              <a:defRPr/>
            </a:pPr>
            <a:r>
              <a:rPr lang="fa-IR" b="1" i="1" dirty="0"/>
              <a:t>«</a:t>
            </a:r>
            <a:r>
              <a:rPr lang="fa-IR" dirty="0">
                <a:effectLst>
                  <a:outerShdw blurRad="38100" dist="38100" dir="2700000" algn="tl">
                    <a:srgbClr val="C0C0C0"/>
                  </a:outerShdw>
                </a:effectLst>
              </a:rPr>
              <a:t>استانداردها مجموعه </a:t>
            </a:r>
            <a:r>
              <a:rPr lang="fa-IR" dirty="0">
                <a:solidFill>
                  <a:srgbClr val="FF0066"/>
                </a:solidFill>
              </a:rPr>
              <a:t>توافقات مستندي</a:t>
            </a:r>
            <a:r>
              <a:rPr lang="fa-IR" dirty="0">
                <a:effectLst>
                  <a:outerShdw blurRad="38100" dist="38100" dir="2700000" algn="tl">
                    <a:srgbClr val="C0C0C0"/>
                  </a:outerShdw>
                </a:effectLst>
              </a:rPr>
              <a:t> هستند كه ويژگي‌هاي </a:t>
            </a:r>
            <a:r>
              <a:rPr lang="fa-IR" dirty="0">
                <a:solidFill>
                  <a:srgbClr val="FF0066"/>
                </a:solidFill>
              </a:rPr>
              <a:t>فني</a:t>
            </a:r>
            <a:r>
              <a:rPr lang="fa-IR" dirty="0">
                <a:effectLst>
                  <a:outerShdw blurRad="38100" dist="38100" dir="2700000" algn="tl">
                    <a:srgbClr val="C0C0C0"/>
                  </a:outerShdw>
                </a:effectLst>
              </a:rPr>
              <a:t> و ديگر شرايط دقيق را در بر دارند و همواره به عنوان اصول، راهنما يا تعاريف مشخصات و براي حصول </a:t>
            </a:r>
            <a:r>
              <a:rPr lang="fa-IR" dirty="0">
                <a:solidFill>
                  <a:srgbClr val="FF0066"/>
                </a:solidFill>
              </a:rPr>
              <a:t>اطمينان</a:t>
            </a:r>
            <a:r>
              <a:rPr lang="fa-IR" dirty="0">
                <a:effectLst>
                  <a:outerShdw blurRad="38100" dist="38100" dir="2700000" algn="tl">
                    <a:srgbClr val="C0C0C0"/>
                  </a:outerShdw>
                </a:effectLst>
              </a:rPr>
              <a:t> از </a:t>
            </a:r>
            <a:r>
              <a:rPr lang="fa-IR" dirty="0">
                <a:solidFill>
                  <a:srgbClr val="FF0066"/>
                </a:solidFill>
              </a:rPr>
              <a:t>مناسب بودن</a:t>
            </a:r>
            <a:r>
              <a:rPr lang="fa-IR" dirty="0">
                <a:effectLst>
                  <a:outerShdw blurRad="38100" dist="38100" dir="2700000" algn="tl">
                    <a:srgbClr val="C0C0C0"/>
                  </a:outerShdw>
                </a:effectLst>
              </a:rPr>
              <a:t> مواد، محصولات، فرآيندها و خدمات براي هدف مورد نظر، به كار گرفته مي‌شوند.»</a:t>
            </a:r>
            <a:endParaRPr lang="en-US" dirty="0">
              <a:effectLst>
                <a:outerShdw blurRad="38100" dist="38100" dir="2700000" algn="tl">
                  <a:srgbClr val="C0C0C0"/>
                </a:outerShdw>
              </a:effectLst>
            </a:endParaRPr>
          </a:p>
          <a:p>
            <a:pPr marL="0" indent="0">
              <a:buNone/>
            </a:pPr>
            <a:endParaRPr lang="en-US" dirty="0"/>
          </a:p>
        </p:txBody>
      </p:sp>
      <p:pic>
        <p:nvPicPr>
          <p:cNvPr id="4" name="Picture 10" descr="a-arm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10017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518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92500" lnSpcReduction="20000"/>
          </a:bodyPr>
          <a:lstStyle/>
          <a:p>
            <a:pPr marL="0" indent="0">
              <a:buNone/>
            </a:pPr>
            <a:r>
              <a:rPr lang="fa-IR" dirty="0" smtClean="0">
                <a:solidFill>
                  <a:srgbClr val="FF0000"/>
                </a:solidFill>
              </a:rPr>
              <a:t>اهداف استاندارد:</a:t>
            </a:r>
          </a:p>
          <a:p>
            <a:r>
              <a:rPr lang="fa-IR" dirty="0" smtClean="0"/>
              <a:t>ارتقای بهینه منافع جامعه</a:t>
            </a:r>
          </a:p>
          <a:p>
            <a:pPr>
              <a:buFont typeface="Wingdings" pitchFamily="2" charset="2"/>
              <a:buChar char="ü"/>
            </a:pPr>
            <a:r>
              <a:rPr lang="fa-IR" altLang="ja-JP" dirty="0"/>
              <a:t>ارائه تعريفي كامل و جامع از يك كالا يا يك فرآيند</a:t>
            </a:r>
          </a:p>
          <a:p>
            <a:pPr>
              <a:buFont typeface="Wingdings" pitchFamily="2" charset="2"/>
              <a:buChar char="ü"/>
            </a:pPr>
            <a:r>
              <a:rPr lang="fa-IR" altLang="ja-JP" dirty="0"/>
              <a:t>تشريح اقدامات مناسب در زمان توليد يك كالا و با توجه به فرآيند توسعه آن</a:t>
            </a:r>
          </a:p>
          <a:p>
            <a:pPr>
              <a:buFont typeface="Wingdings" pitchFamily="2" charset="2"/>
              <a:buChar char="ü"/>
            </a:pPr>
            <a:r>
              <a:rPr lang="fa-IR" altLang="ja-JP" dirty="0"/>
              <a:t>تشريح اقدامات مناسب براي تعيين مشخصات، طراحي، توليد، آزمون، نگهداري، و تهيه </a:t>
            </a:r>
            <a:r>
              <a:rPr lang="fa-IR" altLang="ja-JP" dirty="0" smtClean="0"/>
              <a:t>كالا</a:t>
            </a:r>
          </a:p>
          <a:p>
            <a:pPr>
              <a:lnSpc>
                <a:spcPct val="130000"/>
              </a:lnSpc>
            </a:pPr>
            <a:r>
              <a:rPr lang="fa-IR" altLang="ja-JP" dirty="0"/>
              <a:t> استانداردها بايد به شيوه‌اي تدوين شوند كه چگونگي انطباق با آنها بدون پيچيدگي، مشخص باشد. استانداردي كه مطابقت با الزامات آن به‌راحتي ممكن نباشد، يا عبارات آن مبهم باشد، فاقد ارزش است</a:t>
            </a:r>
            <a:r>
              <a:rPr lang="en-US" altLang="ja-JP" dirty="0">
                <a:ea typeface="MS PGothic" pitchFamily="34" charset="-128"/>
              </a:rPr>
              <a:t> </a:t>
            </a:r>
          </a:p>
          <a:p>
            <a:pPr algn="ctr">
              <a:lnSpc>
                <a:spcPct val="130000"/>
              </a:lnSpc>
            </a:pPr>
            <a:endParaRPr lang="fa-IR" altLang="ja-JP" dirty="0"/>
          </a:p>
          <a:p>
            <a:endParaRPr lang="fa-IR" altLang="ja-JP" dirty="0">
              <a:ea typeface="MS PGothic" pitchFamily="34" charset="-128"/>
            </a:endParaRPr>
          </a:p>
          <a:p>
            <a:pPr>
              <a:buFont typeface="Wingdings" pitchFamily="2" charset="2"/>
              <a:buChar char="ü"/>
            </a:pPr>
            <a:endParaRPr lang="en-US" dirty="0"/>
          </a:p>
          <a:p>
            <a:endParaRPr lang="en-US" dirty="0"/>
          </a:p>
        </p:txBody>
      </p:sp>
    </p:spTree>
    <p:extLst>
      <p:ext uri="{BB962C8B-B14F-4D97-AF65-F5344CB8AC3E}">
        <p14:creationId xmlns:p14="http://schemas.microsoft.com/office/powerpoint/2010/main" val="1640044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normAutofit fontScale="90000"/>
          </a:bodyPr>
          <a:lstStyle/>
          <a:p>
            <a:r>
              <a:rPr lang="fa-IR" dirty="0">
                <a:solidFill>
                  <a:srgbClr val="FF0000"/>
                </a:solidFill>
              </a:rPr>
              <a:t>منظور از ويژگي‌ها در استانداردها چيست؟</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lstStyle/>
          <a:p>
            <a:pPr marL="533400" indent="-533400">
              <a:buClr>
                <a:schemeClr val="tx1"/>
              </a:buClr>
              <a:buNone/>
            </a:pPr>
            <a:r>
              <a:rPr lang="fa-IR" dirty="0"/>
              <a:t>1. ويژگي‌هاي </a:t>
            </a:r>
            <a:r>
              <a:rPr lang="fa-IR" dirty="0">
                <a:solidFill>
                  <a:srgbClr val="CC0000"/>
                </a:solidFill>
              </a:rPr>
              <a:t>تجويزي</a:t>
            </a:r>
            <a:r>
              <a:rPr lang="fa-IR" dirty="0"/>
              <a:t> كه براي محصول به كار گرفته مي‌شود مانند </a:t>
            </a:r>
            <a:r>
              <a:rPr lang="fa-IR" dirty="0" smtClean="0"/>
              <a:t>ابعاد </a:t>
            </a:r>
            <a:r>
              <a:rPr lang="fa-IR" dirty="0"/>
              <a:t>وسيله، بيومواد، روال آزمون يا كاليبراسيون، و يا تعاريف و اصطلاحات.</a:t>
            </a:r>
          </a:p>
          <a:p>
            <a:pPr marL="533400" indent="-533400">
              <a:buClr>
                <a:schemeClr val="tx1"/>
              </a:buClr>
              <a:buNone/>
            </a:pPr>
            <a:r>
              <a:rPr lang="fa-IR" dirty="0"/>
              <a:t>2. ويژگي‌هاي </a:t>
            </a:r>
            <a:r>
              <a:rPr lang="fa-IR" dirty="0">
                <a:solidFill>
                  <a:srgbClr val="CC0000"/>
                </a:solidFill>
              </a:rPr>
              <a:t>طراحي</a:t>
            </a:r>
            <a:r>
              <a:rPr lang="fa-IR" dirty="0"/>
              <a:t> كه طراحي خاص يا مشخصات فني يك محصول را ارائه مي‌نمايد. مانند طراحي تأسيسات اتاق عمل يا سيستم‌هاي گاز پزشكي در بيمارستان‌ها.</a:t>
            </a:r>
            <a:endParaRPr lang="en-US" dirty="0"/>
          </a:p>
          <a:p>
            <a:pPr marL="533400" indent="-533400">
              <a:buClr>
                <a:schemeClr val="tx1"/>
              </a:buClr>
              <a:buNone/>
            </a:pPr>
            <a:endParaRPr lang="en-US" dirty="0"/>
          </a:p>
          <a:p>
            <a:endParaRPr lang="en-US" dirty="0"/>
          </a:p>
        </p:txBody>
      </p:sp>
    </p:spTree>
    <p:extLst>
      <p:ext uri="{BB962C8B-B14F-4D97-AF65-F5344CB8AC3E}">
        <p14:creationId xmlns:p14="http://schemas.microsoft.com/office/powerpoint/2010/main" val="1959517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25000"/>
              </a:lnSpc>
              <a:buNone/>
            </a:pPr>
            <a:r>
              <a:rPr lang="fa-IR" dirty="0"/>
              <a:t>3. ويژگي‌هاي </a:t>
            </a:r>
            <a:r>
              <a:rPr lang="fa-IR" dirty="0">
                <a:solidFill>
                  <a:srgbClr val="CC0000"/>
                </a:solidFill>
              </a:rPr>
              <a:t>عملكرد</a:t>
            </a:r>
            <a:r>
              <a:rPr lang="fa-IR" dirty="0"/>
              <a:t> ويژگي‌هايي است كه بر اساس آن وسيله عملكرد خاصي را خواهد داشت. </a:t>
            </a:r>
          </a:p>
          <a:p>
            <a:pPr>
              <a:lnSpc>
                <a:spcPct val="125000"/>
              </a:lnSpc>
              <a:buNone/>
            </a:pPr>
            <a:endParaRPr lang="fa-IR" dirty="0"/>
          </a:p>
          <a:p>
            <a:pPr>
              <a:lnSpc>
                <a:spcPct val="125000"/>
              </a:lnSpc>
              <a:buNone/>
            </a:pPr>
            <a:r>
              <a:rPr lang="fa-IR" dirty="0">
                <a:cs typeface="B Mitra" pitchFamily="2" charset="-78"/>
              </a:rPr>
              <a:t>به عنوان مثال</a:t>
            </a:r>
            <a:endParaRPr lang="en-US" dirty="0">
              <a:cs typeface="B Mitra" pitchFamily="2" charset="-78"/>
            </a:endParaRPr>
          </a:p>
          <a:p>
            <a:pPr>
              <a:lnSpc>
                <a:spcPct val="125000"/>
              </a:lnSpc>
              <a:buNone/>
            </a:pPr>
            <a:endParaRPr lang="fa-IR" dirty="0"/>
          </a:p>
          <a:p>
            <a:pPr>
              <a:lnSpc>
                <a:spcPct val="125000"/>
              </a:lnSpc>
              <a:buNone/>
            </a:pPr>
            <a:endParaRPr lang="fa-IR" dirty="0" smtClean="0"/>
          </a:p>
          <a:p>
            <a:pPr>
              <a:lnSpc>
                <a:spcPct val="125000"/>
              </a:lnSpc>
              <a:buNone/>
            </a:pPr>
            <a:r>
              <a:rPr lang="fa-IR" dirty="0" smtClean="0"/>
              <a:t>4</a:t>
            </a:r>
            <a:r>
              <a:rPr lang="fa-IR" dirty="0"/>
              <a:t>. ويژگي‌هاي </a:t>
            </a:r>
            <a:r>
              <a:rPr lang="fa-IR" dirty="0">
                <a:solidFill>
                  <a:srgbClr val="CC0000"/>
                </a:solidFill>
              </a:rPr>
              <a:t>مديريت</a:t>
            </a:r>
            <a:r>
              <a:rPr lang="fa-IR" dirty="0"/>
              <a:t> نيازمندي‌هاي فرآيندها و روال‌هاي سازمان‌ها را ارائه مي‌نمايد. مواردي چون سيستم‌هاي كيفيت خطوط توليد و سيستم‌هاي مديريت كيفيت محيط زيست، از اين قبيل مي‌باشند</a:t>
            </a:r>
            <a:r>
              <a:rPr lang="en-US" dirty="0"/>
              <a:t> .</a:t>
            </a:r>
          </a:p>
          <a:p>
            <a:endParaRPr lang="en-US" dirty="0"/>
          </a:p>
        </p:txBody>
      </p:sp>
      <p:sp>
        <p:nvSpPr>
          <p:cNvPr id="4" name="Line 5"/>
          <p:cNvSpPr>
            <a:spLocks noChangeShapeType="1"/>
          </p:cNvSpPr>
          <p:nvPr/>
        </p:nvSpPr>
        <p:spPr bwMode="auto">
          <a:xfrm flipH="1">
            <a:off x="6228184" y="3356992"/>
            <a:ext cx="7191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 name="AutoShape 4"/>
          <p:cNvSpPr>
            <a:spLocks/>
          </p:cNvSpPr>
          <p:nvPr/>
        </p:nvSpPr>
        <p:spPr bwMode="auto">
          <a:xfrm>
            <a:off x="6012160" y="2636912"/>
            <a:ext cx="144463" cy="1398588"/>
          </a:xfrm>
          <a:prstGeom prst="rightBrace">
            <a:avLst>
              <a:gd name="adj1" fmla="val 806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 Box 6"/>
          <p:cNvSpPr txBox="1">
            <a:spLocks noChangeArrowheads="1"/>
          </p:cNvSpPr>
          <p:nvPr/>
        </p:nvSpPr>
        <p:spPr bwMode="auto">
          <a:xfrm>
            <a:off x="1403648" y="2636912"/>
            <a:ext cx="4535488"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charset="0"/>
                <a:cs typeface="B Nazanin" pitchFamily="2" charset="-78"/>
              </a:defRPr>
            </a:lvl1pPr>
            <a:lvl2pPr marL="742950" indent="-285750" eaLnBrk="0" hangingPunct="0">
              <a:defRPr b="1">
                <a:solidFill>
                  <a:schemeClr val="tx1"/>
                </a:solidFill>
                <a:latin typeface="Arial" charset="0"/>
                <a:cs typeface="B Nazanin" pitchFamily="2" charset="-78"/>
              </a:defRPr>
            </a:lvl2pPr>
            <a:lvl3pPr marL="1143000" indent="-228600" eaLnBrk="0" hangingPunct="0">
              <a:defRPr b="1">
                <a:solidFill>
                  <a:schemeClr val="tx1"/>
                </a:solidFill>
                <a:latin typeface="Arial" charset="0"/>
                <a:cs typeface="B Nazanin" pitchFamily="2" charset="-78"/>
              </a:defRPr>
            </a:lvl3pPr>
            <a:lvl4pPr marL="1600200" indent="-228600" eaLnBrk="0" hangingPunct="0">
              <a:defRPr b="1">
                <a:solidFill>
                  <a:schemeClr val="tx1"/>
                </a:solidFill>
                <a:latin typeface="Arial" charset="0"/>
                <a:cs typeface="B Nazanin" pitchFamily="2" charset="-78"/>
              </a:defRPr>
            </a:lvl4pPr>
            <a:lvl5pPr marL="2057400" indent="-228600" eaLnBrk="0" hangingPunct="0">
              <a:defRPr b="1">
                <a:solidFill>
                  <a:schemeClr val="tx1"/>
                </a:solidFill>
                <a:latin typeface="Arial" charset="0"/>
                <a:cs typeface="B Nazanin" pitchFamily="2" charset="-78"/>
              </a:defRPr>
            </a:lvl5pPr>
            <a:lvl6pPr marL="2514600" indent="-228600" algn="r" rtl="1" eaLnBrk="0" fontAlgn="base" hangingPunct="0">
              <a:spcBef>
                <a:spcPct val="0"/>
              </a:spcBef>
              <a:spcAft>
                <a:spcPct val="0"/>
              </a:spcAft>
              <a:defRPr b="1">
                <a:solidFill>
                  <a:schemeClr val="tx1"/>
                </a:solidFill>
                <a:latin typeface="Arial" charset="0"/>
                <a:cs typeface="B Nazanin" pitchFamily="2" charset="-78"/>
              </a:defRPr>
            </a:lvl6pPr>
            <a:lvl7pPr marL="2971800" indent="-228600" algn="r" rtl="1" eaLnBrk="0" fontAlgn="base" hangingPunct="0">
              <a:spcBef>
                <a:spcPct val="0"/>
              </a:spcBef>
              <a:spcAft>
                <a:spcPct val="0"/>
              </a:spcAft>
              <a:defRPr b="1">
                <a:solidFill>
                  <a:schemeClr val="tx1"/>
                </a:solidFill>
                <a:latin typeface="Arial" charset="0"/>
                <a:cs typeface="B Nazanin" pitchFamily="2" charset="-78"/>
              </a:defRPr>
            </a:lvl7pPr>
            <a:lvl8pPr marL="3429000" indent="-228600" algn="r" rtl="1" eaLnBrk="0" fontAlgn="base" hangingPunct="0">
              <a:spcBef>
                <a:spcPct val="0"/>
              </a:spcBef>
              <a:spcAft>
                <a:spcPct val="0"/>
              </a:spcAft>
              <a:defRPr b="1">
                <a:solidFill>
                  <a:schemeClr val="tx1"/>
                </a:solidFill>
                <a:latin typeface="Arial" charset="0"/>
                <a:cs typeface="B Nazanin" pitchFamily="2" charset="-78"/>
              </a:defRPr>
            </a:lvl8pPr>
            <a:lvl9pPr marL="3886200" indent="-228600" algn="r" rtl="1" eaLnBrk="0" fontAlgn="base" hangingPunct="0">
              <a:spcBef>
                <a:spcPct val="0"/>
              </a:spcBef>
              <a:spcAft>
                <a:spcPct val="0"/>
              </a:spcAft>
              <a:defRPr b="1">
                <a:solidFill>
                  <a:schemeClr val="tx1"/>
                </a:solidFill>
                <a:latin typeface="Arial" charset="0"/>
                <a:cs typeface="B Nazanin" pitchFamily="2" charset="-78"/>
              </a:defRPr>
            </a:lvl9pPr>
          </a:lstStyle>
          <a:p>
            <a:pPr eaLnBrk="1" hangingPunct="1">
              <a:spcBef>
                <a:spcPct val="50000"/>
              </a:spcBef>
              <a:buClr>
                <a:schemeClr val="tx1"/>
              </a:buClr>
              <a:buFontTx/>
              <a:buChar char="•"/>
            </a:pPr>
            <a:r>
              <a:rPr lang="fa-IR" dirty="0">
                <a:cs typeface="B Mitra" pitchFamily="2" charset="-78"/>
              </a:rPr>
              <a:t>استحكام</a:t>
            </a:r>
          </a:p>
          <a:p>
            <a:pPr eaLnBrk="1" hangingPunct="1">
              <a:spcBef>
                <a:spcPct val="50000"/>
              </a:spcBef>
              <a:buClr>
                <a:schemeClr val="tx1"/>
              </a:buClr>
              <a:buFontTx/>
              <a:buChar char="•"/>
            </a:pPr>
            <a:r>
              <a:rPr lang="fa-IR" dirty="0">
                <a:cs typeface="B Mitra" pitchFamily="2" charset="-78"/>
              </a:rPr>
              <a:t>دقت اندازه گيري</a:t>
            </a:r>
          </a:p>
          <a:p>
            <a:pPr eaLnBrk="1" hangingPunct="1">
              <a:spcBef>
                <a:spcPct val="50000"/>
              </a:spcBef>
              <a:buClr>
                <a:schemeClr val="tx1"/>
              </a:buClr>
              <a:buFontTx/>
              <a:buChar char="•"/>
            </a:pPr>
            <a:r>
              <a:rPr lang="fa-IR" dirty="0">
                <a:cs typeface="B Mitra" pitchFamily="2" charset="-78"/>
              </a:rPr>
              <a:t>ظرفيت باتري</a:t>
            </a:r>
          </a:p>
          <a:p>
            <a:pPr eaLnBrk="1" hangingPunct="1">
              <a:spcBef>
                <a:spcPct val="20000"/>
              </a:spcBef>
              <a:buClr>
                <a:schemeClr val="tx1"/>
              </a:buClr>
              <a:buFontTx/>
              <a:buChar char="•"/>
            </a:pPr>
            <a:r>
              <a:rPr lang="fa-IR" dirty="0">
                <a:cs typeface="B Mitra" pitchFamily="2" charset="-78"/>
              </a:rPr>
              <a:t>حداكثر انرژي يك وسيله پزشكي</a:t>
            </a:r>
            <a:endParaRPr lang="en-US" dirty="0">
              <a:cs typeface="B Mitra" pitchFamily="2" charset="-78"/>
            </a:endParaRPr>
          </a:p>
        </p:txBody>
      </p:sp>
    </p:spTree>
    <p:extLst>
      <p:ext uri="{BB962C8B-B14F-4D97-AF65-F5344CB8AC3E}">
        <p14:creationId xmlns:p14="http://schemas.microsoft.com/office/powerpoint/2010/main" val="16067010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Autofit/>
          </a:bodyPr>
          <a:lstStyle/>
          <a:p>
            <a:pPr algn="justLow">
              <a:defRPr/>
            </a:pPr>
            <a:endParaRPr lang="fa-IR" sz="2400" b="1" dirty="0">
              <a:cs typeface="B Nazanin"/>
            </a:endParaRPr>
          </a:p>
          <a:p>
            <a:pPr algn="justLow">
              <a:defRPr/>
            </a:pPr>
            <a:r>
              <a:rPr lang="ar-SA" sz="2400" i="1" dirty="0">
                <a:effectLst>
                  <a:outerShdw blurRad="38100" dist="38100" dir="2700000" algn="tl">
                    <a:srgbClr val="C0C0C0"/>
                  </a:outerShdw>
                </a:effectLst>
                <a:cs typeface="B Nazanin"/>
              </a:rPr>
              <a:t>استانداردهاي پايه</a:t>
            </a:r>
            <a:r>
              <a:rPr lang="fa-IR" sz="2400" dirty="0">
                <a:cs typeface="B Nazanin"/>
              </a:rPr>
              <a:t>(به عنوان استانداردهاي </a:t>
            </a:r>
            <a:r>
              <a:rPr lang="fa-IR" sz="2400" i="1" dirty="0">
                <a:effectLst>
                  <a:outerShdw blurRad="38100" dist="38100" dir="2700000" algn="tl">
                    <a:srgbClr val="C0C0C0"/>
                  </a:outerShdw>
                </a:effectLst>
                <a:cs typeface="B Nazanin"/>
              </a:rPr>
              <a:t>افقي</a:t>
            </a:r>
            <a:r>
              <a:rPr lang="fa-IR" sz="2400" dirty="0">
                <a:cs typeface="B Nazanin"/>
              </a:rPr>
              <a:t> نيز شناخته مي‌شوند):</a:t>
            </a:r>
            <a:endParaRPr lang="en-US" sz="2400" dirty="0">
              <a:cs typeface="B Nazanin"/>
            </a:endParaRPr>
          </a:p>
          <a:p>
            <a:pPr algn="justLow">
              <a:buNone/>
              <a:defRPr/>
            </a:pPr>
            <a:r>
              <a:rPr lang="en-US" sz="2400" dirty="0">
                <a:cs typeface="B Nazanin"/>
              </a:rPr>
              <a:t> </a:t>
            </a:r>
            <a:r>
              <a:rPr lang="fa-IR" altLang="ja-JP" sz="2400" dirty="0">
                <a:cs typeface="B Nazanin"/>
              </a:rPr>
              <a:t>استانداردهايي كه با در نظر گرفتن جنبه هاي ايمني </a:t>
            </a:r>
            <a:r>
              <a:rPr lang="fa-IR" altLang="ja-JP" sz="2400" dirty="0">
                <a:solidFill>
                  <a:srgbClr val="0000CC"/>
                </a:solidFill>
                <a:cs typeface="B Nazanin"/>
              </a:rPr>
              <a:t>عمومي</a:t>
            </a:r>
            <a:r>
              <a:rPr lang="fa-IR" altLang="ja-JP" sz="2400" dirty="0">
                <a:cs typeface="B Nazanin"/>
              </a:rPr>
              <a:t> به مفاهيم،اهداف و الزامات اساسي مي پردازند و براي تمام انواع يا گستره وسيعي از محصولات يا فرآيندها به كار ميروند</a:t>
            </a:r>
          </a:p>
          <a:p>
            <a:pPr algn="justLow">
              <a:buNone/>
              <a:defRPr/>
            </a:pPr>
            <a:r>
              <a:rPr lang="fa-IR" sz="2400" dirty="0">
                <a:cs typeface="B Nazanin"/>
              </a:rPr>
              <a:t>(به عنوان مثال استانداردهاي مربوط به </a:t>
            </a:r>
            <a:r>
              <a:rPr lang="fa-IR" sz="2400" dirty="0">
                <a:solidFill>
                  <a:srgbClr val="3333CC"/>
                </a:solidFill>
                <a:cs typeface="B Nazanin"/>
              </a:rPr>
              <a:t>ارزيابي ريسک</a:t>
            </a:r>
            <a:r>
              <a:rPr lang="fa-IR" sz="2400" dirty="0">
                <a:cs typeface="B Nazanin"/>
              </a:rPr>
              <a:t>، </a:t>
            </a:r>
            <a:r>
              <a:rPr lang="fa-IR" sz="2400" dirty="0">
                <a:solidFill>
                  <a:srgbClr val="3333CC"/>
                </a:solidFill>
                <a:cs typeface="B Nazanin"/>
              </a:rPr>
              <a:t>بررسي باليني</a:t>
            </a:r>
            <a:r>
              <a:rPr lang="fa-IR" sz="2400" dirty="0">
                <a:cs typeface="B Nazanin"/>
              </a:rPr>
              <a:t> براي سازندگان وسايل پزشکي)</a:t>
            </a:r>
            <a:r>
              <a:rPr lang="fa-IR" altLang="ja-JP" sz="2400" dirty="0">
                <a:cs typeface="B Nazanin"/>
              </a:rPr>
              <a:t> </a:t>
            </a:r>
            <a:endParaRPr lang="fa-IR" sz="2400" dirty="0">
              <a:cs typeface="B Nazanin"/>
            </a:endParaRPr>
          </a:p>
          <a:p>
            <a:pPr algn="justLow">
              <a:defRPr/>
            </a:pPr>
            <a:endParaRPr lang="fa-IR" sz="2400" b="1" dirty="0">
              <a:cs typeface="B Nazanin"/>
            </a:endParaRPr>
          </a:p>
          <a:p>
            <a:pPr algn="justLow">
              <a:defRPr/>
            </a:pPr>
            <a:r>
              <a:rPr lang="fa-IR" altLang="ja-JP" sz="2400" i="1" dirty="0">
                <a:effectLst>
                  <a:outerShdw blurRad="38100" dist="38100" dir="2700000" algn="tl">
                    <a:srgbClr val="C0C0C0"/>
                  </a:outerShdw>
                </a:effectLst>
                <a:cs typeface="B Nazanin"/>
              </a:rPr>
              <a:t>استانداردهاي گروهي</a:t>
            </a:r>
            <a:r>
              <a:rPr lang="fa-IR" altLang="ja-JP" sz="2400" dirty="0">
                <a:effectLst>
                  <a:outerShdw blurRad="38100" dist="38100" dir="2700000" algn="tl">
                    <a:srgbClr val="C0C0C0"/>
                  </a:outerShdw>
                </a:effectLst>
                <a:cs typeface="B Nazanin"/>
              </a:rPr>
              <a:t> (</a:t>
            </a:r>
            <a:r>
              <a:rPr lang="fa-IR" altLang="ja-JP" sz="2400" dirty="0">
                <a:cs typeface="B Nazanin"/>
              </a:rPr>
              <a:t>به عنوان استانداردهاي</a:t>
            </a:r>
            <a:r>
              <a:rPr lang="fa-IR" altLang="ja-JP" sz="2400" dirty="0">
                <a:effectLst>
                  <a:outerShdw blurRad="38100" dist="38100" dir="2700000" algn="tl">
                    <a:srgbClr val="C0C0C0"/>
                  </a:outerShdw>
                </a:effectLst>
                <a:cs typeface="B Nazanin"/>
              </a:rPr>
              <a:t> نيمه افقي </a:t>
            </a:r>
            <a:r>
              <a:rPr lang="fa-IR" altLang="ja-JP" sz="2400" dirty="0">
                <a:cs typeface="B Nazanin"/>
              </a:rPr>
              <a:t>نيز شناخته مي‌شوند</a:t>
            </a:r>
            <a:r>
              <a:rPr lang="fa-IR" altLang="ja-JP" sz="2400" dirty="0">
                <a:effectLst>
                  <a:outerShdw blurRad="38100" dist="38100" dir="2700000" algn="tl">
                    <a:srgbClr val="C0C0C0"/>
                  </a:outerShdw>
                </a:effectLst>
                <a:cs typeface="B Nazanin"/>
              </a:rPr>
              <a:t>)</a:t>
            </a:r>
            <a:r>
              <a:rPr lang="en-US" sz="2400" dirty="0">
                <a:effectLst>
                  <a:outerShdw blurRad="38100" dist="38100" dir="2700000" algn="tl">
                    <a:srgbClr val="C0C0C0"/>
                  </a:outerShdw>
                </a:effectLst>
                <a:cs typeface="B Nazanin"/>
              </a:rPr>
              <a:t>:</a:t>
            </a:r>
          </a:p>
          <a:p>
            <a:pPr algn="justLow">
              <a:defRPr/>
            </a:pPr>
            <a:r>
              <a:rPr lang="fa-IR" altLang="ja-JP" sz="2400" dirty="0">
                <a:cs typeface="B Nazanin"/>
              </a:rPr>
              <a:t>به جنبه‌هايي اشاره دارند که براي خانواده‌هايي از محصولات و يا فرآيندهاي </a:t>
            </a:r>
            <a:r>
              <a:rPr lang="fa-IR" altLang="ja-JP" sz="2400" dirty="0">
                <a:solidFill>
                  <a:srgbClr val="0000CC"/>
                </a:solidFill>
                <a:cs typeface="B Nazanin"/>
              </a:rPr>
              <a:t>مشابه</a:t>
            </a:r>
            <a:r>
              <a:rPr lang="fa-IR" altLang="ja-JP" sz="2400" dirty="0">
                <a:cs typeface="B Nazanin"/>
              </a:rPr>
              <a:t> قابل کاربرد هستند و تا حد امکان به استانداردهاي پايه ارجاع مي‌دهند.               </a:t>
            </a:r>
          </a:p>
          <a:p>
            <a:pPr algn="justLow">
              <a:buNone/>
              <a:defRPr/>
            </a:pPr>
            <a:r>
              <a:rPr lang="fa-IR" altLang="ja-JP" sz="2400" dirty="0">
                <a:cs typeface="B Nazanin"/>
              </a:rPr>
              <a:t>   (به عنوان مثال استانداردهايي مرتبط با وسايل پزشکي </a:t>
            </a:r>
            <a:r>
              <a:rPr lang="fa-IR" altLang="ja-JP" sz="2400" dirty="0">
                <a:solidFill>
                  <a:srgbClr val="3333CC"/>
                </a:solidFill>
                <a:cs typeface="B Nazanin"/>
              </a:rPr>
              <a:t>استريل</a:t>
            </a:r>
            <a:r>
              <a:rPr lang="fa-IR" altLang="ja-JP" sz="2400" dirty="0">
                <a:cs typeface="B Nazanin"/>
              </a:rPr>
              <a:t> ، وسايل پزشکي </a:t>
            </a:r>
            <a:r>
              <a:rPr lang="fa-IR" altLang="ja-JP" sz="2400" dirty="0">
                <a:solidFill>
                  <a:srgbClr val="3333CC"/>
                </a:solidFill>
                <a:cs typeface="B Nazanin"/>
              </a:rPr>
              <a:t>الکتريکي</a:t>
            </a:r>
            <a:r>
              <a:rPr lang="fa-IR" altLang="ja-JP" sz="2400" dirty="0">
                <a:cs typeface="B Nazanin"/>
              </a:rPr>
              <a:t> و ريسک عفونت به معرف‌هاي </a:t>
            </a:r>
            <a:r>
              <a:rPr lang="en-US" altLang="ja-JP" sz="2400" dirty="0">
                <a:solidFill>
                  <a:srgbClr val="3333CC"/>
                </a:solidFill>
                <a:ea typeface="MS PGothic" pitchFamily="34" charset="-128"/>
                <a:cs typeface="B Nazanin"/>
              </a:rPr>
              <a:t>IVD</a:t>
            </a:r>
            <a:r>
              <a:rPr lang="fa-IR" altLang="ja-JP" sz="2400" dirty="0">
                <a:cs typeface="B Nazanin"/>
              </a:rPr>
              <a:t>)</a:t>
            </a:r>
            <a:endParaRPr lang="fa-IR" sz="2400" dirty="0">
              <a:ea typeface="MS PGothic" pitchFamily="34" charset="-128"/>
              <a:cs typeface="B Nazanin"/>
            </a:endParaRPr>
          </a:p>
          <a:p>
            <a:pPr algn="justLow"/>
            <a:endParaRPr lang="en-US" sz="2400" dirty="0">
              <a:cs typeface="B Nazanin"/>
            </a:endParaRPr>
          </a:p>
        </p:txBody>
      </p:sp>
    </p:spTree>
    <p:extLst>
      <p:ext uri="{BB962C8B-B14F-4D97-AF65-F5344CB8AC3E}">
        <p14:creationId xmlns:p14="http://schemas.microsoft.com/office/powerpoint/2010/main" val="1953967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Low">
              <a:defRPr/>
            </a:pPr>
            <a:endParaRPr lang="fa-IR" sz="3600" b="1" dirty="0"/>
          </a:p>
          <a:p>
            <a:pPr algn="justLow">
              <a:defRPr/>
            </a:pPr>
            <a:r>
              <a:rPr lang="fa-IR" sz="3600" i="1" dirty="0">
                <a:effectLst>
                  <a:outerShdw blurRad="38100" dist="38100" dir="2700000" algn="tl">
                    <a:srgbClr val="C0C0C0"/>
                  </a:outerShdw>
                </a:effectLst>
              </a:rPr>
              <a:t>استانداردهاي محصول</a:t>
            </a:r>
            <a:r>
              <a:rPr lang="fa-IR" b="1" dirty="0">
                <a:effectLst>
                  <a:outerShdw blurRad="38100" dist="38100" dir="2700000" algn="tl">
                    <a:srgbClr val="C0C0C0"/>
                  </a:outerShdw>
                </a:effectLst>
              </a:rPr>
              <a:t> </a:t>
            </a:r>
            <a:r>
              <a:rPr lang="fa-IR" dirty="0"/>
              <a:t>(به عنوان استانداردهاي</a:t>
            </a:r>
            <a:r>
              <a:rPr lang="fa-IR" b="1" dirty="0">
                <a:effectLst>
                  <a:outerShdw blurRad="38100" dist="38100" dir="2700000" algn="tl">
                    <a:srgbClr val="C0C0C0"/>
                  </a:outerShdw>
                </a:effectLst>
              </a:rPr>
              <a:t> </a:t>
            </a:r>
            <a:r>
              <a:rPr lang="fa-IR" dirty="0">
                <a:effectLst>
                  <a:outerShdw blurRad="38100" dist="38100" dir="2700000" algn="tl">
                    <a:srgbClr val="C0C0C0"/>
                  </a:outerShdw>
                </a:effectLst>
              </a:rPr>
              <a:t>عمودي</a:t>
            </a:r>
            <a:r>
              <a:rPr lang="fa-IR" b="1" dirty="0">
                <a:effectLst>
                  <a:outerShdw blurRad="38100" dist="38100" dir="2700000" algn="tl">
                    <a:srgbClr val="C0C0C0"/>
                  </a:outerShdw>
                </a:effectLst>
              </a:rPr>
              <a:t> </a:t>
            </a:r>
            <a:r>
              <a:rPr lang="fa-IR" dirty="0"/>
              <a:t>نيز شناخته مي‌شوند):</a:t>
            </a:r>
            <a:r>
              <a:rPr lang="en-US" dirty="0"/>
              <a:t> </a:t>
            </a:r>
            <a:endParaRPr lang="fa-IR" dirty="0"/>
          </a:p>
          <a:p>
            <a:pPr algn="justLow">
              <a:buNone/>
              <a:defRPr/>
            </a:pPr>
            <a:r>
              <a:rPr lang="fa-IR" altLang="ja-JP" sz="2800" dirty="0"/>
              <a:t> </a:t>
            </a:r>
            <a:r>
              <a:rPr lang="fa-IR" altLang="ja-JP" dirty="0"/>
              <a:t>خصوصيات اساسي </a:t>
            </a:r>
            <a:r>
              <a:rPr lang="fa-IR" altLang="ja-JP" dirty="0">
                <a:solidFill>
                  <a:srgbClr val="3333CC"/>
                </a:solidFill>
                <a:effectLst>
                  <a:outerShdw blurRad="38100" dist="38100" dir="2700000" algn="tl">
                    <a:srgbClr val="C0C0C0"/>
                  </a:outerShdw>
                </a:effectLst>
              </a:rPr>
              <a:t>ايمني</a:t>
            </a:r>
            <a:r>
              <a:rPr lang="fa-IR" altLang="ja-JP" dirty="0"/>
              <a:t> و </a:t>
            </a:r>
            <a:r>
              <a:rPr lang="fa-IR" altLang="ja-JP" dirty="0">
                <a:solidFill>
                  <a:srgbClr val="3333CC"/>
                </a:solidFill>
                <a:effectLst>
                  <a:outerShdw blurRad="38100" dist="38100" dir="2700000" algn="tl">
                    <a:srgbClr val="C0C0C0"/>
                  </a:outerShdw>
                </a:effectLst>
              </a:rPr>
              <a:t>عملكرد</a:t>
            </a:r>
            <a:r>
              <a:rPr lang="fa-IR" altLang="ja-JP" dirty="0">
                <a:solidFill>
                  <a:schemeClr val="accent2"/>
                </a:solidFill>
              </a:rPr>
              <a:t> </a:t>
            </a:r>
            <a:r>
              <a:rPr lang="fa-IR" altLang="ja-JP" dirty="0"/>
              <a:t>يك محصول، فرآيند يا خدمت </a:t>
            </a:r>
            <a:r>
              <a:rPr lang="fa-IR" altLang="ja-JP" dirty="0">
                <a:solidFill>
                  <a:srgbClr val="0000CC"/>
                </a:solidFill>
                <a:effectLst>
                  <a:outerShdw blurRad="38100" dist="38100" dir="2700000" algn="tl">
                    <a:srgbClr val="C0C0C0"/>
                  </a:outerShdw>
                </a:effectLst>
              </a:rPr>
              <a:t>ويژه</a:t>
            </a:r>
            <a:r>
              <a:rPr lang="fa-IR" altLang="ja-JP" dirty="0">
                <a:solidFill>
                  <a:schemeClr val="accent2"/>
                </a:solidFill>
              </a:rPr>
              <a:t> </a:t>
            </a:r>
            <a:r>
              <a:rPr lang="fa-IR" altLang="ja-JP" dirty="0"/>
              <a:t>را بيان مي‌كند </a:t>
            </a:r>
            <a:r>
              <a:rPr lang="fa-IR" dirty="0"/>
              <a:t>و تا حد امکان به استانداردهاي پايه و استانداردهاي گروهي ارجاع مي‌دهند</a:t>
            </a:r>
          </a:p>
          <a:p>
            <a:pPr algn="justLow">
              <a:buNone/>
              <a:defRPr/>
            </a:pPr>
            <a:r>
              <a:rPr lang="fa-IR" sz="2800" dirty="0"/>
              <a:t> (</a:t>
            </a:r>
            <a:r>
              <a:rPr lang="fa-IR" dirty="0"/>
              <a:t>به عنوان مثال استانداردهايي براي پمپهاي تزريق، ماشينهاي بيهوشي، سنجشگرهاي گلوکز خون براي تستهاي شخصي يا مشخصاتي که الزامات فني محصول مربوط به وسايل</a:t>
            </a:r>
            <a:r>
              <a:rPr lang="en-US" dirty="0"/>
              <a:t>IVD</a:t>
            </a:r>
            <a:r>
              <a:rPr lang="fa-IR" dirty="0"/>
              <a:t> خاص را به تفصيل شرح مي‌دهند)</a:t>
            </a:r>
          </a:p>
          <a:p>
            <a:pPr algn="justLow"/>
            <a:endParaRPr lang="en-US" dirty="0"/>
          </a:p>
        </p:txBody>
      </p:sp>
    </p:spTree>
    <p:extLst>
      <p:ext uri="{BB962C8B-B14F-4D97-AF65-F5344CB8AC3E}">
        <p14:creationId xmlns:p14="http://schemas.microsoft.com/office/powerpoint/2010/main" val="15423915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65179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79675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606" y="548680"/>
            <a:ext cx="867864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40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525963"/>
          </a:xfrm>
        </p:spPr>
        <p:txBody>
          <a:bodyPr>
            <a:normAutofit/>
          </a:bodyPr>
          <a:lstStyle/>
          <a:p>
            <a:pPr algn="justLow"/>
            <a:r>
              <a:rPr lang="ar-SA" sz="2800" b="1" dirty="0" smtClean="0">
                <a:cs typeface="B Nazanin" pitchFamily="2" charset="-78"/>
              </a:rPr>
              <a:t>‫</a:t>
            </a:r>
            <a:r>
              <a:rPr lang="fa-IR" sz="2800" b="1" dirty="0" smtClean="0">
                <a:solidFill>
                  <a:srgbClr val="0070C0"/>
                </a:solidFill>
                <a:cs typeface="B Nazanin" pitchFamily="2" charset="-78"/>
              </a:rPr>
              <a:t>کمیته</a:t>
            </a:r>
            <a:r>
              <a:rPr lang="ar-SA" sz="2800" b="1" dirty="0" smtClean="0">
                <a:solidFill>
                  <a:srgbClr val="0070C0"/>
                </a:solidFill>
                <a:cs typeface="B Nazanin" pitchFamily="2" charset="-78"/>
              </a:rPr>
              <a:t> رﺷﺪ ﺗﻮ</a:t>
            </a:r>
            <a:r>
              <a:rPr lang="fa-IR" sz="2800" b="1" dirty="0" smtClean="0">
                <a:solidFill>
                  <a:srgbClr val="0070C0"/>
                </a:solidFill>
                <a:cs typeface="B Nazanin" pitchFamily="2" charset="-78"/>
              </a:rPr>
              <a:t>سعه</a:t>
            </a:r>
            <a:r>
              <a:rPr lang="ar-SA" sz="2800" b="1" dirty="0" smtClean="0">
                <a:solidFill>
                  <a:srgbClr val="0070C0"/>
                </a:solidFill>
                <a:cs typeface="B Nazanin" pitchFamily="2" charset="-78"/>
              </a:rPr>
              <a:t> ﺣﺮﻓﻪ اي ، </a:t>
            </a:r>
            <a:r>
              <a:rPr lang="fa-IR" sz="2800" b="1" dirty="0" smtClean="0">
                <a:solidFill>
                  <a:srgbClr val="0070C0"/>
                </a:solidFill>
                <a:cs typeface="B Nazanin" pitchFamily="2" charset="-78"/>
              </a:rPr>
              <a:t>کمیته</a:t>
            </a:r>
            <a:r>
              <a:rPr lang="ar-SA" sz="2800" b="1" dirty="0" smtClean="0">
                <a:solidFill>
                  <a:srgbClr val="0070C0"/>
                </a:solidFill>
                <a:cs typeface="B Nazanin" pitchFamily="2" charset="-78"/>
              </a:rPr>
              <a:t> ﻣﺸﺘﺮك ﺁﻣﻮزش و </a:t>
            </a:r>
            <a:r>
              <a:rPr lang="fa-IR" sz="2800" b="1" dirty="0" smtClean="0">
                <a:solidFill>
                  <a:srgbClr val="0070C0"/>
                </a:solidFill>
                <a:cs typeface="B Nazanin" pitchFamily="2" charset="-78"/>
              </a:rPr>
              <a:t>هیا</a:t>
            </a:r>
            <a:r>
              <a:rPr lang="ar-SA" sz="2800" b="1" dirty="0" smtClean="0">
                <a:solidFill>
                  <a:srgbClr val="0070C0"/>
                </a:solidFill>
                <a:cs typeface="B Nazanin" pitchFamily="2" charset="-78"/>
              </a:rPr>
              <a:t>ت اﻣﻨﺎي اﻧﺠﻤﻦ ﻣﺪﻳﺮﻳﺖ اﻃﻼﻋﺎت ﺑﻬﺪاﺷﺘﻲ اﻣﺮﻳﻜـﺎ</a:t>
            </a:r>
            <a:r>
              <a:rPr lang="fa-IR" sz="2800" b="1" dirty="0" smtClean="0">
                <a:solidFill>
                  <a:srgbClr val="0070C0"/>
                </a:solidFill>
                <a:cs typeface="B Nazanin" pitchFamily="2" charset="-78"/>
              </a:rPr>
              <a:t>(</a:t>
            </a:r>
            <a:r>
              <a:rPr lang="en-US" sz="2800" b="1" dirty="0" smtClean="0">
                <a:solidFill>
                  <a:srgbClr val="0070C0"/>
                </a:solidFill>
                <a:cs typeface="B Nazanin" pitchFamily="2" charset="-78"/>
              </a:rPr>
              <a:t>‪AHIMA‬‬</a:t>
            </a:r>
            <a:r>
              <a:rPr lang="fa-IR" sz="2800" b="1" dirty="0" smtClean="0">
                <a:solidFill>
                  <a:srgbClr val="0070C0"/>
                </a:solidFill>
                <a:cs typeface="B Nazanin" pitchFamily="2" charset="-78"/>
              </a:rPr>
              <a:t>)از </a:t>
            </a:r>
            <a:r>
              <a:rPr lang="ar-SA" sz="2800" b="1" dirty="0" smtClean="0">
                <a:solidFill>
                  <a:srgbClr val="0070C0"/>
                </a:solidFill>
                <a:cs typeface="B Nazanin" pitchFamily="2" charset="-78"/>
              </a:rPr>
              <a:t>ﻣﺪﻳﺮﻳﺖ اﻃﻼﻋﺎت ﺑﻬﺪاﺷﺖ ﺗﻌﺮﻳﻒ زﻳﺮ اراﺋﻪ </a:t>
            </a:r>
            <a:r>
              <a:rPr lang="fa-IR" sz="2800" b="1" dirty="0" smtClean="0">
                <a:solidFill>
                  <a:srgbClr val="0070C0"/>
                </a:solidFill>
                <a:cs typeface="B Nazanin" pitchFamily="2" charset="-78"/>
              </a:rPr>
              <a:t>کرده اند </a:t>
            </a:r>
            <a:r>
              <a:rPr lang="ar-SA" sz="2800" b="1" dirty="0" smtClean="0">
                <a:solidFill>
                  <a:srgbClr val="0070C0"/>
                </a:solidFill>
                <a:cs typeface="B Nazanin" pitchFamily="2" charset="-78"/>
              </a:rPr>
              <a:t>:‬</a:t>
            </a:r>
            <a:endParaRPr lang="fa-IR" sz="2800" b="1"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ﻣﺎ را ﻗﺎدر ﻣﻲ </a:t>
            </a:r>
            <a:r>
              <a:rPr lang="fa-IR" sz="2800" dirty="0" smtClean="0">
                <a:cs typeface="B Nazanin" pitchFamily="2" charset="-78"/>
              </a:rPr>
              <a:t>سا</a:t>
            </a:r>
            <a:r>
              <a:rPr lang="ar-SA" sz="2800" dirty="0" smtClean="0">
                <a:cs typeface="B Nazanin" pitchFamily="2" charset="-78"/>
              </a:rPr>
              <a:t>زد ﺗﺎ ﺟﺎﻳﮕﺎﻩ ﺧﻮد را در اﻳﻦ ﺗﻌﺮﻳﻒ ﺑﺪون ﺗﻮﺟﻪ ﺑﻪ </a:t>
            </a:r>
            <a:r>
              <a:rPr lang="fa-IR" sz="2800" dirty="0" smtClean="0">
                <a:cs typeface="B Nazanin" pitchFamily="2" charset="-78"/>
              </a:rPr>
              <a:t>محیط کا</a:t>
            </a:r>
            <a:r>
              <a:rPr lang="ar-SA" sz="2800" dirty="0" smtClean="0">
                <a:cs typeface="B Nazanin" pitchFamily="2" charset="-78"/>
              </a:rPr>
              <a:t>ر درﻳﺎﺑﻴﻢ.‬</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ﺗﻀﻤﻴﻦ ﻣﻲ </a:t>
            </a:r>
            <a:r>
              <a:rPr lang="fa-IR" sz="2800" dirty="0" smtClean="0">
                <a:cs typeface="B Nazanin" pitchFamily="2" charset="-78"/>
              </a:rPr>
              <a:t>کند</a:t>
            </a:r>
            <a:r>
              <a:rPr lang="ar-SA" sz="2800" dirty="0" smtClean="0">
                <a:cs typeface="B Nazanin" pitchFamily="2" charset="-78"/>
              </a:rPr>
              <a:t>، وﻳﮋﮔﻴﻬﺎي ﻣﺘﻌﺪدي </a:t>
            </a:r>
            <a:r>
              <a:rPr lang="fa-IR" sz="2800" dirty="0" smtClean="0">
                <a:cs typeface="B Nazanin" pitchFamily="2" charset="-78"/>
              </a:rPr>
              <a:t>که</a:t>
            </a:r>
            <a:r>
              <a:rPr lang="ar-SA" sz="2800" dirty="0" smtClean="0">
                <a:cs typeface="B Nazanin" pitchFamily="2" charset="-78"/>
              </a:rPr>
              <a:t> در زﻣﺎن ﺟﺬب و ﺟﺴﺘﺠﻮي</a:t>
            </a:r>
            <a:r>
              <a:rPr lang="fa-IR" sz="2800" dirty="0" smtClean="0">
                <a:cs typeface="B Nazanin" pitchFamily="2" charset="-78"/>
              </a:rPr>
              <a:t> کا</a:t>
            </a:r>
            <a:r>
              <a:rPr lang="ar-SA" sz="2800" dirty="0" smtClean="0">
                <a:cs typeface="B Nazanin" pitchFamily="2" charset="-78"/>
              </a:rPr>
              <a:t>رﻣﻨﺪ ﺑﺎﻳﺴﺘﻲ اراﺋﻪ </a:t>
            </a:r>
            <a:r>
              <a:rPr lang="fa-IR" sz="2800" dirty="0" smtClean="0">
                <a:cs typeface="B Nazanin" pitchFamily="2" charset="-78"/>
              </a:rPr>
              <a:t>کنیم</a:t>
            </a:r>
            <a:r>
              <a:rPr lang="ar-SA" sz="2800" dirty="0" smtClean="0">
                <a:cs typeface="B Nazanin" pitchFamily="2" charset="-78"/>
              </a:rPr>
              <a:t> را ﺗﺸﺨﻴﺺ د</a:t>
            </a:r>
            <a:r>
              <a:rPr lang="fa-IR" sz="2800" dirty="0" smtClean="0">
                <a:cs typeface="B Nazanin" pitchFamily="2" charset="-78"/>
              </a:rPr>
              <a:t>هیم</a:t>
            </a:r>
            <a:r>
              <a:rPr lang="ar-SA" sz="2800" dirty="0" smtClean="0">
                <a:cs typeface="B Nazanin" pitchFamily="2" charset="-78"/>
              </a:rPr>
              <a:t>.‬</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ﻗﺎدر ﻣﻲ </a:t>
            </a:r>
            <a:r>
              <a:rPr lang="fa-IR" sz="2800" dirty="0" smtClean="0">
                <a:cs typeface="B Nazanin" pitchFamily="2" charset="-78"/>
              </a:rPr>
              <a:t>سا</a:t>
            </a:r>
            <a:r>
              <a:rPr lang="ar-SA" sz="2800" dirty="0" smtClean="0">
                <a:cs typeface="B Nazanin" pitchFamily="2" charset="-78"/>
              </a:rPr>
              <a:t>زد </a:t>
            </a:r>
            <a:r>
              <a:rPr lang="fa-IR" sz="2800" dirty="0" smtClean="0">
                <a:cs typeface="B Nazanin" pitchFamily="2" charset="-78"/>
              </a:rPr>
              <a:t>که</a:t>
            </a:r>
            <a:r>
              <a:rPr lang="ar-SA" sz="2800" dirty="0" smtClean="0">
                <a:cs typeface="B Nazanin" pitchFamily="2" charset="-78"/>
              </a:rPr>
              <a:t> ﻋﻤﻮم ﻣﺮدم ﺗﺸﺨﻴﺺ ﺑ</a:t>
            </a:r>
            <a:r>
              <a:rPr lang="fa-IR" sz="2800" dirty="0" smtClean="0">
                <a:cs typeface="B Nazanin" pitchFamily="2" charset="-78"/>
              </a:rPr>
              <a:t>دهند</a:t>
            </a:r>
            <a:r>
              <a:rPr lang="ar-SA" sz="2800" dirty="0" smtClean="0">
                <a:cs typeface="B Nazanin" pitchFamily="2" charset="-78"/>
              </a:rPr>
              <a:t> و ﻗﺪرداﻧﻲ </a:t>
            </a:r>
            <a:r>
              <a:rPr lang="fa-IR" sz="2800" dirty="0" smtClean="0">
                <a:cs typeface="B Nazanin" pitchFamily="2" charset="-78"/>
              </a:rPr>
              <a:t>کنند که</a:t>
            </a:r>
            <a:r>
              <a:rPr lang="ar-SA" sz="2800" dirty="0" smtClean="0">
                <a:cs typeface="B Nazanin" pitchFamily="2" charset="-78"/>
              </a:rPr>
              <a:t> ﺣﺮﻓﻪ ﻣﺪﻳﺮﻳﺖ اﻃﻼﻋﺎت ﺑﻬﺪاﺷﺘﻲ ﭼﻴﺴﺖ.</a:t>
            </a:r>
            <a:endParaRPr lang="fa-IR" sz="2800" dirty="0">
              <a:cs typeface="B Nazanin" pitchFamily="2" charset="-78"/>
            </a:endParaRPr>
          </a:p>
        </p:txBody>
      </p:sp>
    </p:spTree>
    <p:extLst>
      <p:ext uri="{BB962C8B-B14F-4D97-AF65-F5344CB8AC3E}">
        <p14:creationId xmlns:p14="http://schemas.microsoft.com/office/powerpoint/2010/main" val="41396890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59" y="548680"/>
            <a:ext cx="8278879"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6831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69" y="764705"/>
            <a:ext cx="8381795"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6667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65" y="620688"/>
            <a:ext cx="830839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877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870772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3577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32" y="692696"/>
            <a:ext cx="8610440"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526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80" y="476672"/>
            <a:ext cx="8145840"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9780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81391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82853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383846"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013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05626"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344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29" y="692696"/>
            <a:ext cx="8386743"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81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2" y="764704"/>
            <a:ext cx="7283397" cy="526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57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48" y="404664"/>
            <a:ext cx="764697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934544"/>
            <a:ext cx="53911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953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7" y="476672"/>
            <a:ext cx="8619848"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9828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73" y="476672"/>
            <a:ext cx="8738415" cy="590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4969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0" y="449098"/>
            <a:ext cx="8314283" cy="5932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99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88640"/>
            <a:ext cx="3456384" cy="291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94007"/>
            <a:ext cx="85344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1926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2" y="404664"/>
            <a:ext cx="635317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556792"/>
            <a:ext cx="886777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7153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 y="116632"/>
            <a:ext cx="8648700"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284687"/>
            <a:ext cx="85534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45121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795338"/>
            <a:ext cx="850582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52792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057275"/>
            <a:ext cx="870585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5202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مراحل اخذ نشان </a:t>
            </a:r>
            <a:r>
              <a:rPr lang="en-US" dirty="0" smtClean="0">
                <a:solidFill>
                  <a:srgbClr val="FF0000"/>
                </a:solidFill>
              </a:rPr>
              <a:t>CE</a:t>
            </a:r>
            <a:endParaRPr lang="en-US" dirty="0">
              <a:solidFill>
                <a:srgbClr val="FF0000"/>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412776"/>
            <a:ext cx="84201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3258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6686"/>
            <a:ext cx="8229600" cy="2146250"/>
          </a:xfrm>
        </p:spPr>
        <p:txBody>
          <a:bodyPr>
            <a:normAutofit/>
          </a:bodyPr>
          <a:lstStyle/>
          <a:p>
            <a:r>
              <a:rPr lang="ar-SA" sz="3600" b="1" dirty="0" smtClean="0">
                <a:solidFill>
                  <a:srgbClr val="0070C0"/>
                </a:solidFill>
                <a:cs typeface="B Nazanin" pitchFamily="2" charset="-78"/>
              </a:rPr>
              <a:t>‫</a:t>
            </a:r>
            <a:r>
              <a:rPr lang="fa-IR" sz="3600" b="1" dirty="0" smtClean="0">
                <a:solidFill>
                  <a:srgbClr val="0070C0"/>
                </a:solidFill>
                <a:cs typeface="B Nazanin" pitchFamily="2" charset="-78"/>
              </a:rPr>
              <a:t>سیستم</a:t>
            </a:r>
            <a:r>
              <a:rPr lang="ar-SA" sz="3600" b="1" dirty="0" smtClean="0">
                <a:solidFill>
                  <a:srgbClr val="0070C0"/>
                </a:solidFill>
                <a:cs typeface="B Nazanin" pitchFamily="2" charset="-78"/>
              </a:rPr>
              <a:t> اﻃﻼﻋﺎت ﺑﻬﺪاﺷ</a:t>
            </a:r>
            <a:r>
              <a:rPr lang="fa-IR" sz="3600" b="1" dirty="0" smtClean="0">
                <a:solidFill>
                  <a:srgbClr val="0070C0"/>
                </a:solidFill>
                <a:cs typeface="B Nazanin" pitchFamily="2" charset="-78"/>
              </a:rPr>
              <a:t>تی</a:t>
            </a:r>
            <a:br>
              <a:rPr lang="fa-IR" sz="3600" b="1" dirty="0" smtClean="0">
                <a:solidFill>
                  <a:srgbClr val="0070C0"/>
                </a:solidFill>
                <a:cs typeface="B Nazanin" pitchFamily="2" charset="-78"/>
              </a:rPr>
            </a:br>
            <a:r>
              <a:rPr lang="ar-SA" sz="3600" b="1" dirty="0" smtClean="0">
                <a:solidFill>
                  <a:srgbClr val="0070C0"/>
                </a:solidFill>
                <a:cs typeface="B Nazanin" pitchFamily="2" charset="-78"/>
              </a:rPr>
              <a:t> </a:t>
            </a:r>
            <a:r>
              <a:rPr lang="en-US" sz="3600" b="1" dirty="0" smtClean="0">
                <a:solidFill>
                  <a:srgbClr val="0070C0"/>
                </a:solidFill>
                <a:cs typeface="B Nazanin" pitchFamily="2" charset="-78"/>
              </a:rPr>
              <a:t>Health Information system‬‬</a:t>
            </a:r>
            <a:r>
              <a:rPr lang="ar-SA" sz="3600" b="1" dirty="0" smtClean="0">
                <a:solidFill>
                  <a:srgbClr val="0070C0"/>
                </a:solidFill>
                <a:cs typeface="B Nazanin" pitchFamily="2" charset="-78"/>
              </a:rPr>
              <a:t/>
            </a:r>
            <a:br>
              <a:rPr lang="ar-SA" sz="3600" b="1" dirty="0" smtClean="0">
                <a:solidFill>
                  <a:srgbClr val="0070C0"/>
                </a:solidFill>
                <a:cs typeface="B Nazanin" pitchFamily="2" charset="-78"/>
              </a:rPr>
            </a:br>
            <a:r>
              <a:rPr lang="fa-IR" sz="3600" b="1" dirty="0" smtClean="0">
                <a:solidFill>
                  <a:srgbClr val="0070C0"/>
                </a:solidFill>
                <a:cs typeface="B Nazanin" pitchFamily="2" charset="-78"/>
              </a:rPr>
              <a:t>(</a:t>
            </a:r>
            <a:r>
              <a:rPr lang="en-US" sz="3600" b="1" dirty="0" smtClean="0">
                <a:solidFill>
                  <a:srgbClr val="0070C0"/>
                </a:solidFill>
                <a:cs typeface="B Nazanin" pitchFamily="2" charset="-78"/>
              </a:rPr>
              <a:t>HIS</a:t>
            </a:r>
            <a:r>
              <a:rPr lang="fa-IR" sz="3600" b="1" dirty="0" smtClean="0">
                <a:solidFill>
                  <a:srgbClr val="0070C0"/>
                </a:solidFill>
                <a:cs typeface="B Nazanin" pitchFamily="2" charset="-78"/>
              </a:rPr>
              <a:t>)</a:t>
            </a:r>
            <a:endParaRPr lang="fa-IR" sz="3600" dirty="0">
              <a:solidFill>
                <a:srgbClr val="0070C0"/>
              </a:solidFill>
              <a:cs typeface="B Nazanin" pitchFamily="2" charset="-78"/>
            </a:endParaRPr>
          </a:p>
        </p:txBody>
      </p:sp>
      <p:sp>
        <p:nvSpPr>
          <p:cNvPr id="3" name="Content Placeholder 2"/>
          <p:cNvSpPr>
            <a:spLocks noGrp="1"/>
          </p:cNvSpPr>
          <p:nvPr>
            <p:ph idx="1"/>
          </p:nvPr>
        </p:nvSpPr>
        <p:spPr>
          <a:xfrm>
            <a:off x="457200" y="3180109"/>
            <a:ext cx="8229600" cy="3201219"/>
          </a:xfrm>
        </p:spPr>
        <p:txBody>
          <a:bodyPr>
            <a:normAutofit/>
          </a:bodyPr>
          <a:lstStyle/>
          <a:p>
            <a:pPr algn="justLow"/>
            <a:r>
              <a:rPr lang="ar-SA" sz="2800" dirty="0" smtClean="0">
                <a:cs typeface="B Nazanin" pitchFamily="2" charset="-78"/>
              </a:rPr>
              <a:t>ﻣﺠﻤﻮﻋﻪ اﺟﺰا</a:t>
            </a:r>
            <a:r>
              <a:rPr lang="fa-IR" sz="2800" dirty="0" smtClean="0">
                <a:cs typeface="B Nazanin" pitchFamily="2" charset="-78"/>
              </a:rPr>
              <a:t>ی</a:t>
            </a:r>
            <a:r>
              <a:rPr lang="ar-SA" sz="2800" dirty="0" smtClean="0">
                <a:cs typeface="B Nazanin" pitchFamily="2" charset="-78"/>
              </a:rPr>
              <a:t> ﺑﻪ </a:t>
            </a:r>
            <a:r>
              <a:rPr lang="fa-IR" sz="2800" dirty="0" smtClean="0">
                <a:cs typeface="B Nazanin" pitchFamily="2" charset="-78"/>
              </a:rPr>
              <a:t>هم</a:t>
            </a:r>
            <a:r>
              <a:rPr lang="ar-SA" sz="2800" dirty="0" smtClean="0">
                <a:cs typeface="B Nazanin" pitchFamily="2" charset="-78"/>
              </a:rPr>
              <a:t> ﭘﻴﻮ</a:t>
            </a:r>
            <a:r>
              <a:rPr lang="fa-IR" sz="2800" dirty="0" smtClean="0">
                <a:cs typeface="B Nazanin" pitchFamily="2" charset="-78"/>
              </a:rPr>
              <a:t>سته</a:t>
            </a:r>
            <a:r>
              <a:rPr lang="ar-SA" sz="2800" dirty="0" smtClean="0">
                <a:cs typeface="B Nazanin" pitchFamily="2" charset="-78"/>
              </a:rPr>
              <a:t> ا</a:t>
            </a:r>
            <a:r>
              <a:rPr lang="fa-IR" sz="2800" dirty="0" smtClean="0">
                <a:cs typeface="B Nazanin" pitchFamily="2" charset="-78"/>
              </a:rPr>
              <a:t>ی</a:t>
            </a:r>
            <a:r>
              <a:rPr lang="ar-SA" sz="2800" dirty="0" smtClean="0">
                <a:cs typeface="B Nazanin" pitchFamily="2" charset="-78"/>
              </a:rPr>
              <a:t> </a:t>
            </a:r>
            <a:r>
              <a:rPr lang="fa-IR" sz="2800" dirty="0" smtClean="0">
                <a:cs typeface="B Nazanin" pitchFamily="2" charset="-78"/>
              </a:rPr>
              <a:t>که</a:t>
            </a:r>
            <a:r>
              <a:rPr lang="ar-SA" sz="2800" dirty="0" smtClean="0">
                <a:cs typeface="B Nazanin" pitchFamily="2" charset="-78"/>
              </a:rPr>
              <a:t> ﺑﺮا</a:t>
            </a:r>
            <a:r>
              <a:rPr lang="fa-IR" sz="2800" dirty="0" smtClean="0">
                <a:cs typeface="B Nazanin" pitchFamily="2" charset="-78"/>
              </a:rPr>
              <a:t>ی</a:t>
            </a:r>
            <a:r>
              <a:rPr lang="ar-SA" sz="2800" dirty="0" smtClean="0">
                <a:cs typeface="B Nazanin" pitchFamily="2" charset="-78"/>
              </a:rPr>
              <a:t> ﺟﻤـﻊ ﺁور</a:t>
            </a:r>
            <a:r>
              <a:rPr lang="fa-IR" sz="2800" dirty="0" smtClean="0">
                <a:cs typeface="B Nazanin" pitchFamily="2" charset="-78"/>
              </a:rPr>
              <a:t>ی</a:t>
            </a:r>
            <a:r>
              <a:rPr lang="ar-SA" sz="2800" dirty="0" smtClean="0">
                <a:cs typeface="B Nazanin" pitchFamily="2" charset="-78"/>
              </a:rPr>
              <a:t> و </a:t>
            </a:r>
            <a:r>
              <a:rPr lang="fa-IR" sz="2800" dirty="0" smtClean="0">
                <a:cs typeface="B Nazanin" pitchFamily="2" charset="-78"/>
              </a:rPr>
              <a:t>تحلیل</a:t>
            </a:r>
            <a:r>
              <a:rPr lang="ar-SA" sz="2800" dirty="0" smtClean="0">
                <a:cs typeface="B Nazanin" pitchFamily="2" charset="-78"/>
              </a:rPr>
              <a:t> دادﻩ هـﺎ و ﺗـﺪوﻳﻦ اﻃﻼﻋـﺎت</a:t>
            </a:r>
            <a:r>
              <a:rPr lang="fa-IR" sz="2800" dirty="0" smtClean="0">
                <a:cs typeface="B Nazanin" pitchFamily="2" charset="-78"/>
              </a:rPr>
              <a:t>( </a:t>
            </a:r>
            <a:r>
              <a:rPr lang="ar-SA" sz="2800" dirty="0" smtClean="0">
                <a:cs typeface="B Nazanin" pitchFamily="2" charset="-78"/>
              </a:rPr>
              <a:t>اﻃﻼﻋـﺎت ﻣـﺪﻳﺮﻳﺖ، ﺁﻣﺎرهـﺎ و‫</a:t>
            </a:r>
            <a:r>
              <a:rPr lang="fa-IR" sz="2800" dirty="0" smtClean="0">
                <a:cs typeface="B Nazanin" pitchFamily="2" charset="-78"/>
              </a:rPr>
              <a:t>سو</a:t>
            </a:r>
            <a:r>
              <a:rPr lang="ar-SA" sz="2800" dirty="0" smtClean="0">
                <a:cs typeface="B Nazanin" pitchFamily="2" charset="-78"/>
              </a:rPr>
              <a:t>اﺑﻖ ﺑﻬﺪاﺷ</a:t>
            </a:r>
            <a:r>
              <a:rPr lang="fa-IR" sz="2800" dirty="0" smtClean="0">
                <a:cs typeface="B Nazanin" pitchFamily="2" charset="-78"/>
              </a:rPr>
              <a:t>تی )</a:t>
            </a:r>
            <a:r>
              <a:rPr lang="ar-SA" sz="2800" dirty="0" smtClean="0">
                <a:cs typeface="B Nazanin" pitchFamily="2" charset="-78"/>
              </a:rPr>
              <a:t> ﺑﻪ ﻣﻨﻈﻮر ﻣﺪﻳﺮﻳﺖ ﻳﻚ </a:t>
            </a:r>
            <a:r>
              <a:rPr lang="fa-IR" sz="2800" dirty="0" smtClean="0">
                <a:cs typeface="B Nazanin" pitchFamily="2" charset="-78"/>
              </a:rPr>
              <a:t>سیستم</a:t>
            </a:r>
            <a:r>
              <a:rPr lang="ar-SA" sz="2800" dirty="0" smtClean="0">
                <a:cs typeface="B Nazanin" pitchFamily="2" charset="-78"/>
              </a:rPr>
              <a:t> ﻳﺎ ﺑﺮﻧﺎﻣﻪ ﺑﻬﺪاﺷ</a:t>
            </a:r>
            <a:r>
              <a:rPr lang="fa-IR" sz="2800" dirty="0" smtClean="0">
                <a:cs typeface="B Nazanin" pitchFamily="2" charset="-78"/>
              </a:rPr>
              <a:t>تی</a:t>
            </a:r>
            <a:r>
              <a:rPr lang="ar-SA" sz="2800" dirty="0" smtClean="0">
                <a:cs typeface="B Nazanin" pitchFamily="2" charset="-78"/>
              </a:rPr>
              <a:t> و ﭘﺎﻳﺶ ﻓﻌﺎﻟﻴﺖ </a:t>
            </a:r>
            <a:r>
              <a:rPr lang="fa-IR" sz="2800" dirty="0" smtClean="0">
                <a:cs typeface="B Nazanin" pitchFamily="2" charset="-78"/>
              </a:rPr>
              <a:t>های</a:t>
            </a:r>
            <a:r>
              <a:rPr lang="ar-SA" sz="2800" dirty="0" smtClean="0">
                <a:cs typeface="B Nazanin" pitchFamily="2" charset="-78"/>
              </a:rPr>
              <a:t> ﺑﻬﺪاﺷ</a:t>
            </a:r>
            <a:r>
              <a:rPr lang="fa-IR" sz="2800" dirty="0" smtClean="0">
                <a:cs typeface="B Nazanin" pitchFamily="2" charset="-78"/>
              </a:rPr>
              <a:t>تی</a:t>
            </a:r>
            <a:r>
              <a:rPr lang="ar-SA" sz="2800" dirty="0" smtClean="0">
                <a:cs typeface="B Nazanin" pitchFamily="2" charset="-78"/>
              </a:rPr>
              <a:t> ﻣـﻮرد </a:t>
            </a:r>
            <a:r>
              <a:rPr lang="fa-IR" sz="2800" dirty="0" smtClean="0">
                <a:cs typeface="B Nazanin" pitchFamily="2" charset="-78"/>
              </a:rPr>
              <a:t>استفا</a:t>
            </a:r>
            <a:r>
              <a:rPr lang="ar-SA" sz="2800" dirty="0" smtClean="0">
                <a:cs typeface="B Nazanin" pitchFamily="2" charset="-78"/>
              </a:rPr>
              <a:t>دﻩ ﻗـﺮار</a:t>
            </a:r>
            <a:r>
              <a:rPr lang="fa-IR" sz="2800" dirty="0" smtClean="0">
                <a:cs typeface="B Nazanin" pitchFamily="2" charset="-78"/>
              </a:rPr>
              <a:t>می</a:t>
            </a:r>
            <a:r>
              <a:rPr lang="ar-SA" sz="2800" dirty="0" smtClean="0">
                <a:cs typeface="B Nazanin" pitchFamily="2" charset="-78"/>
              </a:rPr>
              <a:t> ﮔﻴﺮد.‬</a:t>
            </a: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5216731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404664"/>
            <a:ext cx="7272807"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3356992"/>
            <a:ext cx="85629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8294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404664"/>
            <a:ext cx="8029575"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22" y="4509120"/>
            <a:ext cx="80200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45940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942975"/>
            <a:ext cx="894397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999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 </a:t>
            </a:r>
            <a:r>
              <a:rPr lang="en-US" dirty="0" err="1" smtClean="0"/>
              <a:t>Vs</a:t>
            </a:r>
            <a:r>
              <a:rPr lang="en-US" dirty="0" smtClean="0"/>
              <a:t> Conformity Assessment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48" y="1844824"/>
            <a:ext cx="7206952" cy="456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53394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221865" cy="480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86859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44624"/>
            <a:ext cx="896302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717032"/>
            <a:ext cx="880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898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Autofit/>
          </a:bodyPr>
          <a:lstStyle/>
          <a:p>
            <a:r>
              <a:rPr lang="ar-SA" sz="3600" b="1" dirty="0" smtClean="0">
                <a:solidFill>
                  <a:srgbClr val="0070C0"/>
                </a:solidFill>
                <a:cs typeface="B Nazanin" pitchFamily="2" charset="-78"/>
              </a:rPr>
              <a:t>‫</a:t>
            </a:r>
            <a:r>
              <a:rPr lang="fa-IR" sz="3600" b="1" dirty="0" smtClean="0">
                <a:solidFill>
                  <a:srgbClr val="0070C0"/>
                </a:solidFill>
                <a:cs typeface="B Nazanin" pitchFamily="2" charset="-78"/>
              </a:rPr>
              <a:t>سیستم</a:t>
            </a:r>
            <a:r>
              <a:rPr lang="ar-SA" sz="3600" b="1" dirty="0" smtClean="0">
                <a:solidFill>
                  <a:srgbClr val="0070C0"/>
                </a:solidFill>
                <a:cs typeface="B Nazanin" pitchFamily="2" charset="-78"/>
              </a:rPr>
              <a:t> اﻃﻼﻋﺎت ﻣﺪﻳﺮﻳﺖ ﺑﻬﺪاﺷﺖ</a:t>
            </a:r>
            <a:r>
              <a:rPr lang="fa-IR" sz="3600" b="1" dirty="0" smtClean="0">
                <a:solidFill>
                  <a:srgbClr val="0070C0"/>
                </a:solidFill>
                <a:cs typeface="B Nazanin" pitchFamily="2" charset="-78"/>
              </a:rPr>
              <a:t/>
            </a:r>
            <a:br>
              <a:rPr lang="fa-IR" sz="3600" b="1" dirty="0" smtClean="0">
                <a:solidFill>
                  <a:srgbClr val="0070C0"/>
                </a:solidFill>
                <a:cs typeface="B Nazanin" pitchFamily="2" charset="-78"/>
              </a:rPr>
            </a:br>
            <a:r>
              <a:rPr lang="en-US" sz="3600" b="1" dirty="0" smtClean="0">
                <a:solidFill>
                  <a:srgbClr val="0070C0"/>
                </a:solidFill>
                <a:cs typeface="B Nazanin" pitchFamily="2" charset="-78"/>
              </a:rPr>
              <a:t>Health Management Information System‬‬</a:t>
            </a:r>
            <a:r>
              <a:rPr lang="ar-SA" sz="3600" b="1" dirty="0" smtClean="0">
                <a:solidFill>
                  <a:srgbClr val="0070C0"/>
                </a:solidFill>
                <a:cs typeface="B Nazanin" pitchFamily="2" charset="-78"/>
              </a:rPr>
              <a:t/>
            </a:r>
            <a:br>
              <a:rPr lang="ar-SA" sz="3600" b="1" dirty="0" smtClean="0">
                <a:solidFill>
                  <a:srgbClr val="0070C0"/>
                </a:solidFill>
                <a:cs typeface="B Nazanin" pitchFamily="2" charset="-78"/>
              </a:rPr>
            </a:br>
            <a:r>
              <a:rPr lang="en-US" sz="3600" b="1" dirty="0" smtClean="0">
                <a:solidFill>
                  <a:srgbClr val="0070C0"/>
                </a:solidFill>
                <a:cs typeface="B Nazanin" pitchFamily="2" charset="-78"/>
              </a:rPr>
              <a:t>(HMIS)</a:t>
            </a:r>
            <a:endParaRPr lang="fa-IR" sz="3600" dirty="0">
              <a:solidFill>
                <a:srgbClr val="0070C0"/>
              </a:solidFill>
              <a:cs typeface="B Nazanin" pitchFamily="2" charset="-78"/>
            </a:endParaRPr>
          </a:p>
        </p:txBody>
      </p:sp>
      <p:sp>
        <p:nvSpPr>
          <p:cNvPr id="3" name="Content Placeholder 2"/>
          <p:cNvSpPr>
            <a:spLocks noGrp="1"/>
          </p:cNvSpPr>
          <p:nvPr>
            <p:ph idx="1"/>
          </p:nvPr>
        </p:nvSpPr>
        <p:spPr>
          <a:xfrm>
            <a:off x="457200" y="2924944"/>
            <a:ext cx="8229600" cy="3201219"/>
          </a:xfrm>
        </p:spPr>
        <p:txBody>
          <a:bodyPr>
            <a:normAutofit/>
          </a:bodyPr>
          <a:lstStyle/>
          <a:p>
            <a:pPr algn="justLow"/>
            <a:r>
              <a:rPr lang="ar-SA" sz="2800" dirty="0" smtClean="0">
                <a:cs typeface="B Nazanin" pitchFamily="2" charset="-78"/>
              </a:rPr>
              <a:t>‫ﻳﻚ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ﻓﺮ</a:t>
            </a:r>
            <a:r>
              <a:rPr lang="fa-IR" sz="2800" dirty="0" smtClean="0">
                <a:cs typeface="B Nazanin" pitchFamily="2" charset="-78"/>
              </a:rPr>
              <a:t>عی</a:t>
            </a:r>
            <a:r>
              <a:rPr lang="ar-SA" sz="2800" dirty="0" smtClean="0">
                <a:cs typeface="B Nazanin" pitchFamily="2" charset="-78"/>
              </a:rPr>
              <a:t> از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اﻃﻼﻋﺎت ﺑﻬﺪاﺷﺘﻲ ا</a:t>
            </a:r>
            <a:r>
              <a:rPr lang="fa-IR" sz="2800" dirty="0" smtClean="0">
                <a:cs typeface="B Nazanin" pitchFamily="2" charset="-78"/>
              </a:rPr>
              <a:t>ست</a:t>
            </a:r>
            <a:r>
              <a:rPr lang="ar-SA" sz="2800" dirty="0" smtClean="0">
                <a:cs typeface="B Nazanin" pitchFamily="2" charset="-78"/>
              </a:rPr>
              <a:t> </a:t>
            </a:r>
            <a:r>
              <a:rPr lang="fa-IR" sz="2800" dirty="0" smtClean="0">
                <a:cs typeface="B Nazanin" pitchFamily="2" charset="-78"/>
              </a:rPr>
              <a:t>که</a:t>
            </a:r>
            <a:r>
              <a:rPr lang="ar-SA" sz="2800" dirty="0" smtClean="0">
                <a:cs typeface="B Nazanin" pitchFamily="2" charset="-78"/>
              </a:rPr>
              <a:t> ﺑﻪ ﻣﺪﻳﺮﻳﺖ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اﺧ</a:t>
            </a:r>
            <a:r>
              <a:rPr lang="fa-IR" sz="2800" dirty="0" smtClean="0">
                <a:cs typeface="B Nazanin" pitchFamily="2" charset="-78"/>
              </a:rPr>
              <a:t>تصا</a:t>
            </a:r>
            <a:r>
              <a:rPr lang="ar-SA" sz="2800" dirty="0" smtClean="0">
                <a:cs typeface="B Nazanin" pitchFamily="2" charset="-78"/>
              </a:rPr>
              <a:t>ص دادﻩ ﻣﻲ ﺷﻮد.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هـﺎي‫</a:t>
            </a:r>
            <a:r>
              <a:rPr lang="fa-IR" sz="2800" dirty="0" smtClean="0">
                <a:cs typeface="B Nazanin" pitchFamily="2" charset="-78"/>
              </a:rPr>
              <a:t> </a:t>
            </a:r>
            <a:r>
              <a:rPr lang="ar-SA" sz="2800" dirty="0" smtClean="0">
                <a:cs typeface="B Nazanin" pitchFamily="2" charset="-78"/>
              </a:rPr>
              <a:t>ﻣﺮاﻗﺒﺖ اﭘﻴﺪﻣﻴﻮﻟﻮژي و ﺛﺒﺖ وﻗﺎﻳﻊ ﺣﻴﺎﺗﻲ ﻧﻤﻮﻧﻪ </a:t>
            </a:r>
            <a:r>
              <a:rPr lang="fa-IR" sz="2800" dirty="0" smtClean="0">
                <a:cs typeface="B Nazanin" pitchFamily="2" charset="-78"/>
              </a:rPr>
              <a:t>ها</a:t>
            </a:r>
            <a:r>
              <a:rPr lang="ar-SA" sz="2800" dirty="0" smtClean="0">
                <a:cs typeface="B Nazanin" pitchFamily="2" charset="-78"/>
              </a:rPr>
              <a:t>ي دﻳﮕﺮي از اﻳﻦ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هـﺎي ﻓﺮﻋـﻲ ﻣـﻲ ﺑﺎﺷـﻨﺪ. در ﺑﺴـﻴﺎري از ﻣـﻮارد‬‫ﺑﺮ</a:t>
            </a:r>
            <a:r>
              <a:rPr lang="fa-IR" sz="2800" dirty="0" smtClean="0">
                <a:cs typeface="B Nazanin" pitchFamily="2" charset="-78"/>
              </a:rPr>
              <a:t>ا</a:t>
            </a:r>
            <a:r>
              <a:rPr lang="ar-SA" sz="2800" dirty="0" smtClean="0">
                <a:cs typeface="B Nazanin" pitchFamily="2" charset="-78"/>
              </a:rPr>
              <a:t>ي اﺷﺎرﻩ ﺑﻪ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اﻃﻼﻋﺎت ﺑﻬﺪاﺷﺘﻲ از ﻋﺒﺎرت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اﻃﻼﻋﺎت ﻣﺪﻳﺮﻳﺖ ﺑﻬﺪاﺷﺖ ا</a:t>
            </a:r>
            <a:r>
              <a:rPr lang="fa-IR" sz="2800" dirty="0" smtClean="0">
                <a:cs typeface="B Nazanin" pitchFamily="2" charset="-78"/>
              </a:rPr>
              <a:t>ستفا</a:t>
            </a:r>
            <a:r>
              <a:rPr lang="ar-SA" sz="2800" dirty="0" smtClean="0">
                <a:cs typeface="B Nazanin" pitchFamily="2" charset="-78"/>
              </a:rPr>
              <a:t>دﻩ ﻣﻲ ﺷﻮد ﺗﺎ ﺑﺮ ا</a:t>
            </a:r>
            <a:r>
              <a:rPr lang="fa-IR" sz="2800" dirty="0" smtClean="0">
                <a:cs typeface="B Nazanin" pitchFamily="2" charset="-78"/>
              </a:rPr>
              <a:t>ستفاده </a:t>
            </a:r>
            <a:r>
              <a:rPr lang="ar-SA" sz="2800" dirty="0" smtClean="0">
                <a:cs typeface="B Nazanin" pitchFamily="2" charset="-78"/>
              </a:rPr>
              <a:t>‫از اﻳﻦ اﻃﻼﻋﺎت ﺑﺮا</a:t>
            </a:r>
            <a:r>
              <a:rPr lang="fa-IR" sz="2800" dirty="0" smtClean="0">
                <a:cs typeface="B Nazanin" pitchFamily="2" charset="-78"/>
              </a:rPr>
              <a:t>ی</a:t>
            </a:r>
            <a:r>
              <a:rPr lang="ar-SA" sz="2800" dirty="0" smtClean="0">
                <a:cs typeface="B Nazanin" pitchFamily="2" charset="-78"/>
              </a:rPr>
              <a:t> ﻣﺪﻳﺮﻳﺖ </a:t>
            </a:r>
            <a:r>
              <a:rPr lang="fa-IR" sz="2800" dirty="0" smtClean="0">
                <a:cs typeface="B Nazanin" pitchFamily="2" charset="-78"/>
              </a:rPr>
              <a:t>سیستم</a:t>
            </a:r>
            <a:r>
              <a:rPr lang="ar-SA" sz="2800" b="1" dirty="0" smtClean="0">
                <a:cs typeface="B Nazanin" pitchFamily="2" charset="-78"/>
              </a:rPr>
              <a:t> </a:t>
            </a:r>
            <a:r>
              <a:rPr lang="ar-SA" sz="2800" dirty="0" smtClean="0">
                <a:cs typeface="B Nazanin" pitchFamily="2" charset="-78"/>
              </a:rPr>
              <a:t>ﺑﻬﺪاﺷﺘﻲ ﺗﺎ</a:t>
            </a:r>
            <a:r>
              <a:rPr lang="fa-IR" sz="2800" dirty="0" smtClean="0">
                <a:cs typeface="B Nazanin" pitchFamily="2" charset="-78"/>
              </a:rPr>
              <a:t>کید</a:t>
            </a:r>
            <a:r>
              <a:rPr lang="ar-SA" sz="2800" dirty="0" smtClean="0">
                <a:cs typeface="B Nazanin" pitchFamily="2" charset="-78"/>
              </a:rPr>
              <a:t> ﮔﺮدد.‬</a:t>
            </a:r>
            <a:endParaRPr lang="en-US" sz="2800" dirty="0" smtClean="0">
              <a:cs typeface="B Nazanin" pitchFamily="2" charset="-78"/>
            </a:endParaRPr>
          </a:p>
          <a:p>
            <a:pPr algn="justLow"/>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352926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solidFill>
                  <a:srgbClr val="0070C0"/>
                </a:solidFill>
                <a:cs typeface="B Nazanin" pitchFamily="2" charset="-78"/>
              </a:rPr>
              <a:t>مدارک</a:t>
            </a:r>
            <a:r>
              <a:rPr lang="ar-SA" sz="3200" b="1" dirty="0" smtClean="0">
                <a:solidFill>
                  <a:srgbClr val="0070C0"/>
                </a:solidFill>
                <a:cs typeface="B Nazanin" pitchFamily="2" charset="-78"/>
              </a:rPr>
              <a:t> ﭘﺰﺷﻜﻲ ﻳﺎ</a:t>
            </a:r>
            <a:r>
              <a:rPr lang="fa-IR" sz="3200" b="1" dirty="0" smtClean="0">
                <a:solidFill>
                  <a:srgbClr val="0070C0"/>
                </a:solidFill>
                <a:cs typeface="B Nazanin" pitchFamily="2" charset="-78"/>
              </a:rPr>
              <a:t>“</a:t>
            </a:r>
            <a:r>
              <a:rPr lang="ar-SA" sz="3200" b="1" dirty="0" smtClean="0">
                <a:solidFill>
                  <a:srgbClr val="0070C0"/>
                </a:solidFill>
                <a:cs typeface="B Nazanin" pitchFamily="2" charset="-78"/>
              </a:rPr>
              <a:t>ﺳﻴﺴﺘﻢ اﻃﻼﻋﺎت ﺑﻬﺪاﺷﺘﻲ درﻣﺎﻧﻲ“‬</a:t>
            </a:r>
            <a:endParaRPr lang="fa-IR" sz="3200" dirty="0">
              <a:solidFill>
                <a:srgbClr val="0070C0"/>
              </a:solidFill>
              <a:cs typeface="B Nazanin" pitchFamily="2" charset="-78"/>
            </a:endParaRPr>
          </a:p>
        </p:txBody>
      </p:sp>
      <p:sp>
        <p:nvSpPr>
          <p:cNvPr id="3" name="Content Placeholder 2"/>
          <p:cNvSpPr>
            <a:spLocks noGrp="1"/>
          </p:cNvSpPr>
          <p:nvPr>
            <p:ph idx="1"/>
          </p:nvPr>
        </p:nvSpPr>
        <p:spPr/>
        <p:txBody>
          <a:bodyPr>
            <a:noAutofit/>
          </a:bodyPr>
          <a:lstStyle/>
          <a:p>
            <a:pPr algn="justLow">
              <a:buFont typeface="Wingdings" pitchFamily="2" charset="2"/>
              <a:buChar char="ü"/>
            </a:pPr>
            <a:r>
              <a:rPr lang="ar-SA" sz="2400" dirty="0" smtClean="0">
                <a:cs typeface="B Nazanin" pitchFamily="2" charset="-78"/>
              </a:rPr>
              <a:t>ﻣﺪارك ﭘﺰﺷﻜﻲ </a:t>
            </a:r>
            <a:r>
              <a:rPr lang="fa-IR" sz="2400" dirty="0" smtClean="0">
                <a:cs typeface="B Nazanin" pitchFamily="2" charset="-78"/>
              </a:rPr>
              <a:t>که</a:t>
            </a:r>
            <a:r>
              <a:rPr lang="ar-SA" sz="2400" dirty="0" smtClean="0">
                <a:cs typeface="B Nazanin" pitchFamily="2" charset="-78"/>
              </a:rPr>
              <a:t> </a:t>
            </a:r>
            <a:r>
              <a:rPr lang="fa-IR" sz="2400" dirty="0" smtClean="0">
                <a:cs typeface="B Nazanin" pitchFamily="2" charset="-78"/>
              </a:rPr>
              <a:t>ا</a:t>
            </a:r>
            <a:r>
              <a:rPr lang="ar-SA" sz="2400" dirty="0" smtClean="0">
                <a:cs typeface="B Nazanin" pitchFamily="2" charset="-78"/>
              </a:rPr>
              <a:t>ﻣﺮوزﻩ از ﺁن ﺑﻪ</a:t>
            </a:r>
            <a:r>
              <a:rPr lang="fa-IR" sz="2400" dirty="0" smtClean="0">
                <a:cs typeface="B Nazanin" pitchFamily="2" charset="-78"/>
              </a:rPr>
              <a:t> عنوان</a:t>
            </a:r>
            <a:r>
              <a:rPr lang="ar-SA" sz="2400" dirty="0" smtClean="0">
                <a:cs typeface="B Nazanin" pitchFamily="2" charset="-78"/>
              </a:rPr>
              <a:t> ” </a:t>
            </a:r>
            <a:r>
              <a:rPr lang="fa-IR" sz="2400" dirty="0" smtClean="0">
                <a:cs typeface="B Nazanin" pitchFamily="2" charset="-78"/>
              </a:rPr>
              <a:t>سیستم</a:t>
            </a:r>
            <a:r>
              <a:rPr lang="ar-SA" sz="2400" b="1" dirty="0" smtClean="0">
                <a:cs typeface="B Nazanin" pitchFamily="2" charset="-78"/>
              </a:rPr>
              <a:t> </a:t>
            </a:r>
            <a:r>
              <a:rPr lang="ar-SA" sz="2400" dirty="0" smtClean="0">
                <a:cs typeface="B Nazanin" pitchFamily="2" charset="-78"/>
              </a:rPr>
              <a:t>اﻃﻼﻋﺎت ﺑﻬﺪاﺷﺘﻲ درﻣﺎﻧﻲ“ ﻳﺎ </a:t>
            </a:r>
            <a:r>
              <a:rPr lang="en-US" sz="2400" dirty="0" smtClean="0">
                <a:cs typeface="B Nazanin" pitchFamily="2" charset="-78"/>
              </a:rPr>
              <a:t>‪</a:t>
            </a:r>
            <a:r>
              <a:rPr lang="ar-SA" sz="2400" dirty="0" smtClean="0">
                <a:cs typeface="B Nazanin" pitchFamily="2" charset="-78"/>
              </a:rPr>
              <a:t> </a:t>
            </a:r>
            <a:r>
              <a:rPr lang="en-US" sz="2400" dirty="0" smtClean="0">
                <a:cs typeface="B Nazanin" pitchFamily="2" charset="-78"/>
              </a:rPr>
              <a:t>HIS‬</a:t>
            </a:r>
            <a:r>
              <a:rPr lang="ar-SA" sz="2400" dirty="0" smtClean="0">
                <a:cs typeface="B Nazanin" pitchFamily="2" charset="-78"/>
              </a:rPr>
              <a:t>ﻳﺎد ﻣﻴﺸﻮد، ﻋﺒﺎرت ا</a:t>
            </a:r>
            <a:r>
              <a:rPr lang="fa-IR" sz="2400" dirty="0" smtClean="0">
                <a:cs typeface="B Nazanin" pitchFamily="2" charset="-78"/>
              </a:rPr>
              <a:t>ست</a:t>
            </a:r>
            <a:r>
              <a:rPr lang="ar-SA" sz="2400" dirty="0" smtClean="0">
                <a:cs typeface="B Nazanin" pitchFamily="2" charset="-78"/>
              </a:rPr>
              <a:t> از </a:t>
            </a:r>
            <a:r>
              <a:rPr lang="fa-IR" sz="2400" dirty="0" smtClean="0">
                <a:cs typeface="B Nazanin" pitchFamily="2" charset="-78"/>
              </a:rPr>
              <a:t>کلیه </a:t>
            </a:r>
            <a:r>
              <a:rPr lang="ar-SA" sz="2400" dirty="0" smtClean="0">
                <a:cs typeface="B Nazanin" pitchFamily="2" charset="-78"/>
              </a:rPr>
              <a:t>اﻃﻼﻋﺎت</a:t>
            </a:r>
            <a:r>
              <a:rPr lang="fa-IR" sz="2400" dirty="0" smtClean="0">
                <a:cs typeface="B Nazanin" pitchFamily="2" charset="-78"/>
              </a:rPr>
              <a:t> </a:t>
            </a:r>
            <a:r>
              <a:rPr lang="ar-SA" sz="2400" dirty="0" smtClean="0">
                <a:cs typeface="B Nazanin" pitchFamily="2" charset="-78"/>
              </a:rPr>
              <a:t>‬‫ﺑﻬﺪاﺷﺘﻲ درﻣﺎﻧﻲ ﻣﺮﺑﻮط ﺑﻪ ﻳﻚ ﻓﺮد</a:t>
            </a:r>
            <a:r>
              <a:rPr lang="fa-IR" sz="2400" dirty="0" smtClean="0">
                <a:cs typeface="B Nazanin" pitchFamily="2" charset="-78"/>
              </a:rPr>
              <a:t> که</a:t>
            </a:r>
            <a:r>
              <a:rPr lang="ar-SA" sz="2400" dirty="0" smtClean="0">
                <a:cs typeface="B Nazanin" pitchFamily="2" charset="-78"/>
              </a:rPr>
              <a:t> ﺷﺎﻣﻞ اﻃﻼﻋﺎت </a:t>
            </a:r>
            <a:r>
              <a:rPr lang="ar-SA" sz="2400" dirty="0" smtClean="0">
                <a:solidFill>
                  <a:schemeClr val="accent2"/>
                </a:solidFill>
                <a:cs typeface="B Nazanin" pitchFamily="2" charset="-78"/>
              </a:rPr>
              <a:t>ﺟﺎﻣﻌﻪ ﺷﻨﺎ</a:t>
            </a:r>
            <a:r>
              <a:rPr lang="fa-IR" sz="2400" dirty="0" smtClean="0">
                <a:solidFill>
                  <a:schemeClr val="accent2"/>
                </a:solidFill>
                <a:cs typeface="B Nazanin" pitchFamily="2" charset="-78"/>
              </a:rPr>
              <a:t>سی</a:t>
            </a:r>
            <a:r>
              <a:rPr lang="ar-SA" sz="2400" dirty="0" smtClean="0">
                <a:cs typeface="B Nazanin" pitchFamily="2" charset="-78"/>
              </a:rPr>
              <a:t>،</a:t>
            </a:r>
            <a:r>
              <a:rPr lang="ar-SA" sz="2400" dirty="0" smtClean="0">
                <a:solidFill>
                  <a:schemeClr val="accent2"/>
                </a:solidFill>
                <a:cs typeface="B Nazanin" pitchFamily="2" charset="-78"/>
              </a:rPr>
              <a:t> ﺑﻴﻤﺎري ﺷﻨﺎ</a:t>
            </a:r>
            <a:r>
              <a:rPr lang="fa-IR" sz="2400" dirty="0" smtClean="0">
                <a:solidFill>
                  <a:schemeClr val="accent2"/>
                </a:solidFill>
                <a:cs typeface="B Nazanin" pitchFamily="2" charset="-78"/>
              </a:rPr>
              <a:t>سی</a:t>
            </a:r>
            <a:r>
              <a:rPr lang="ar-SA" sz="2400" dirty="0" smtClean="0">
                <a:cs typeface="B Nazanin" pitchFamily="2" charset="-78"/>
              </a:rPr>
              <a:t> ، </a:t>
            </a:r>
            <a:r>
              <a:rPr lang="ar-SA" sz="2400" dirty="0" smtClean="0">
                <a:solidFill>
                  <a:schemeClr val="accent2"/>
                </a:solidFill>
                <a:cs typeface="B Nazanin" pitchFamily="2" charset="-78"/>
              </a:rPr>
              <a:t>اﻃﻼﻋﺎﺗﻲ از ﻗﺒﻴﻞ ﻧﻮع ﺑﻴﻤﺎري</a:t>
            </a:r>
            <a:r>
              <a:rPr lang="ar-SA" sz="2400" dirty="0" smtClean="0">
                <a:cs typeface="B Nazanin" pitchFamily="2" charset="-78"/>
              </a:rPr>
              <a:t>،</a:t>
            </a:r>
            <a:r>
              <a:rPr lang="ar-SA" sz="2400" dirty="0" smtClean="0">
                <a:solidFill>
                  <a:schemeClr val="accent2"/>
                </a:solidFill>
                <a:cs typeface="B Nazanin" pitchFamily="2" charset="-78"/>
              </a:rPr>
              <a:t>‬</a:t>
            </a:r>
            <a:r>
              <a:rPr lang="fa-IR" sz="2400" dirty="0" smtClean="0">
                <a:solidFill>
                  <a:schemeClr val="accent2"/>
                </a:solidFill>
                <a:cs typeface="B Nazanin" pitchFamily="2" charset="-78"/>
              </a:rPr>
              <a:t> </a:t>
            </a:r>
            <a:r>
              <a:rPr lang="ar-SA" sz="2400" dirty="0" smtClean="0">
                <a:solidFill>
                  <a:schemeClr val="accent2"/>
                </a:solidFill>
                <a:cs typeface="B Nazanin" pitchFamily="2" charset="-78"/>
              </a:rPr>
              <a:t>‫ﻣﺪت درﻣﺎن</a:t>
            </a:r>
            <a:r>
              <a:rPr lang="ar-SA" sz="2400" dirty="0" smtClean="0">
                <a:cs typeface="B Nazanin" pitchFamily="2" charset="-78"/>
              </a:rPr>
              <a:t>، </a:t>
            </a:r>
            <a:r>
              <a:rPr lang="ar-SA" sz="2400" dirty="0" smtClean="0">
                <a:solidFill>
                  <a:schemeClr val="accent2"/>
                </a:solidFill>
                <a:cs typeface="B Nazanin" pitchFamily="2" charset="-78"/>
              </a:rPr>
              <a:t>ﻣﻌﺎﻟﺠﺎت اﻧﺠﺎم ﺷﺪﻩ</a:t>
            </a:r>
            <a:r>
              <a:rPr lang="ar-SA" sz="2400" dirty="0" smtClean="0">
                <a:cs typeface="B Nazanin" pitchFamily="2" charset="-78"/>
              </a:rPr>
              <a:t>، </a:t>
            </a:r>
            <a:r>
              <a:rPr lang="ar-SA" sz="2400" dirty="0" smtClean="0">
                <a:solidFill>
                  <a:schemeClr val="accent2"/>
                </a:solidFill>
                <a:cs typeface="B Nazanin" pitchFamily="2" charset="-78"/>
              </a:rPr>
              <a:t>ﻧﻮع ﻋﻤﻞ ﺟﺮاﺣﻲ</a:t>
            </a:r>
            <a:r>
              <a:rPr lang="ar-SA" sz="2400" dirty="0" smtClean="0">
                <a:cs typeface="B Nazanin" pitchFamily="2" charset="-78"/>
              </a:rPr>
              <a:t>،</a:t>
            </a:r>
            <a:r>
              <a:rPr lang="ar-SA" sz="2400" dirty="0" smtClean="0">
                <a:solidFill>
                  <a:schemeClr val="accent2"/>
                </a:solidFill>
                <a:cs typeface="B Nazanin" pitchFamily="2" charset="-78"/>
              </a:rPr>
              <a:t> وﺿﻌﻴﺖ ﺑﻴﻤﺎر </a:t>
            </a:r>
            <a:r>
              <a:rPr lang="fa-IR" sz="2400" dirty="0" smtClean="0">
                <a:solidFill>
                  <a:schemeClr val="accent2"/>
                </a:solidFill>
                <a:cs typeface="B Nazanin" pitchFamily="2" charset="-78"/>
              </a:rPr>
              <a:t>هنگام</a:t>
            </a:r>
            <a:r>
              <a:rPr lang="ar-SA" sz="2400" dirty="0" smtClean="0">
                <a:solidFill>
                  <a:schemeClr val="accent2"/>
                </a:solidFill>
                <a:cs typeface="B Nazanin" pitchFamily="2" charset="-78"/>
              </a:rPr>
              <a:t> ﺗﺮﺧﻴﺺ</a:t>
            </a:r>
            <a:r>
              <a:rPr lang="ar-SA" sz="2400" dirty="0" smtClean="0">
                <a:cs typeface="B Nazanin" pitchFamily="2" charset="-78"/>
              </a:rPr>
              <a:t>، </a:t>
            </a:r>
            <a:r>
              <a:rPr lang="ar-SA" sz="2400" dirty="0" smtClean="0">
                <a:solidFill>
                  <a:schemeClr val="accent2"/>
                </a:solidFill>
                <a:cs typeface="B Nazanin" pitchFamily="2" charset="-78"/>
              </a:rPr>
              <a:t>اﻃﻼﻋﺎت ﺑﻬﺪاﺷﺘﻲ </a:t>
            </a:r>
            <a:r>
              <a:rPr lang="ar-SA" sz="2400" dirty="0" smtClean="0">
                <a:cs typeface="B Nazanin" pitchFamily="2" charset="-78"/>
              </a:rPr>
              <a:t>و ... ﻣـﻲ ﺑﺎﺷـﺪ</a:t>
            </a:r>
            <a:r>
              <a:rPr lang="fa-IR" sz="2400" dirty="0" smtClean="0">
                <a:cs typeface="B Nazanin" pitchFamily="2" charset="-78"/>
              </a:rPr>
              <a:t>.</a:t>
            </a:r>
          </a:p>
          <a:p>
            <a:pPr algn="justLow">
              <a:buFont typeface="Wingdings" pitchFamily="2" charset="2"/>
              <a:buChar char="ü"/>
            </a:pPr>
            <a:r>
              <a:rPr lang="ar-SA" sz="2400" dirty="0" smtClean="0">
                <a:cs typeface="B Nazanin" pitchFamily="2" charset="-78"/>
              </a:rPr>
              <a:t>در‫ﻗﺎﻟﺐ ﭘﺮوﻧﺪﻩ ﭘﺰﺷﻜﻲ ﺑﻴﻤـﺎر و</a:t>
            </a:r>
            <a:r>
              <a:rPr lang="fa-IR" sz="2400" dirty="0" smtClean="0">
                <a:cs typeface="B Nazanin" pitchFamily="2" charset="-78"/>
              </a:rPr>
              <a:t>اکثرا</a:t>
            </a:r>
            <a:r>
              <a:rPr lang="ar-SA" sz="2400" dirty="0" smtClean="0">
                <a:cs typeface="B Nazanin" pitchFamily="2" charset="-78"/>
              </a:rPr>
              <a:t> ﺗﻮ</a:t>
            </a:r>
            <a:r>
              <a:rPr lang="fa-IR" sz="2400" dirty="0" smtClean="0">
                <a:cs typeface="B Nazanin" pitchFamily="2" charset="-78"/>
              </a:rPr>
              <a:t>سط</a:t>
            </a:r>
            <a:r>
              <a:rPr lang="ar-SA" sz="2400" dirty="0" smtClean="0">
                <a:cs typeface="B Nazanin" pitchFamily="2" charset="-78"/>
              </a:rPr>
              <a:t> راﻳﺎﻧـﻪ ذﺧـﻴﺮﻩ ﻣـﻲ ﮔﺮدد</a:t>
            </a:r>
            <a:r>
              <a:rPr lang="fa-IR" sz="2400" dirty="0" smtClean="0">
                <a:cs typeface="B Nazanin" pitchFamily="2" charset="-78"/>
              </a:rPr>
              <a:t> </a:t>
            </a:r>
            <a:r>
              <a:rPr lang="ar-SA" sz="2400" dirty="0" smtClean="0">
                <a:cs typeface="B Nazanin" pitchFamily="2" charset="-78"/>
              </a:rPr>
              <a:t>ﺗـﺎ در ﻣـﻮارد ﻧﻴـﺎز اﻋـﻢ از درﻣـﺎن ﺑﻴﻤـﺎر،ﺗ</a:t>
            </a:r>
            <a:r>
              <a:rPr lang="fa-IR" sz="2400" dirty="0" smtClean="0">
                <a:cs typeface="B Nazanin" pitchFamily="2" charset="-78"/>
              </a:rPr>
              <a:t>حقیق</a:t>
            </a:r>
            <a:r>
              <a:rPr lang="ar-SA" sz="2400" dirty="0" smtClean="0">
                <a:cs typeface="B Nazanin" pitchFamily="2" charset="-78"/>
              </a:rPr>
              <a:t> و ﭘﮋوهـﺶ‬‫،</a:t>
            </a:r>
            <a:r>
              <a:rPr lang="fa-IR" sz="2400" dirty="0" smtClean="0">
                <a:cs typeface="B Nazanin" pitchFamily="2" charset="-78"/>
              </a:rPr>
              <a:t>آ</a:t>
            </a:r>
            <a:r>
              <a:rPr lang="ar-SA" sz="2400" dirty="0" smtClean="0">
                <a:cs typeface="B Nazanin" pitchFamily="2" charset="-78"/>
              </a:rPr>
              <a:t>ﻣﻮزش ﭘﺰﺷﻜﻲ و ﺑﻬﺪاﺷﺖ،ارزﻳﺎﺑﻲ ﺧﺪﻣﺎت ﺑﻬﺪاﺷﺘﻲ درﻣﺎﻧﻲ،ﻣﻮارد ﺣﻘﻮﻗـﻲ و... ﻗﺎﺑـﻞ </a:t>
            </a:r>
            <a:r>
              <a:rPr lang="fa-IR" sz="2400" dirty="0" smtClean="0">
                <a:cs typeface="B Nazanin" pitchFamily="2" charset="-78"/>
              </a:rPr>
              <a:t>دستر</a:t>
            </a:r>
            <a:r>
              <a:rPr lang="ar-SA" sz="2400" dirty="0" smtClean="0">
                <a:cs typeface="B Nazanin" pitchFamily="2" charset="-78"/>
              </a:rPr>
              <a:t>س ﺑﺎﺷـﺪ</a:t>
            </a:r>
            <a:r>
              <a:rPr lang="fa-IR" sz="2400" dirty="0" smtClean="0">
                <a:cs typeface="B Nazanin" pitchFamily="2" charset="-78"/>
              </a:rPr>
              <a:t>.</a:t>
            </a:r>
          </a:p>
          <a:p>
            <a:pPr algn="justLow">
              <a:buFont typeface="Wingdings" pitchFamily="2" charset="2"/>
              <a:buChar char="ü"/>
            </a:pPr>
            <a:r>
              <a:rPr lang="ar-SA" sz="2400" dirty="0" smtClean="0">
                <a:cs typeface="B Nazanin" pitchFamily="2" charset="-78"/>
              </a:rPr>
              <a:t>ﭼﺸـﻢ اﻧـﺪاز</a:t>
            </a:r>
            <a:r>
              <a:rPr lang="fa-IR" sz="2400" dirty="0" smtClean="0">
                <a:cs typeface="B Nazanin" pitchFamily="2" charset="-78"/>
              </a:rPr>
              <a:t>ها</a:t>
            </a:r>
            <a:r>
              <a:rPr lang="ar-SA" sz="2400" dirty="0" smtClean="0">
                <a:cs typeface="B Nazanin" pitchFamily="2" charset="-78"/>
              </a:rPr>
              <a:t>ي‬‫</a:t>
            </a:r>
            <a:r>
              <a:rPr lang="fa-IR" sz="2400" dirty="0" smtClean="0">
                <a:cs typeface="B Nazanin" pitchFamily="2" charset="-78"/>
              </a:rPr>
              <a:t> </a:t>
            </a:r>
            <a:r>
              <a:rPr lang="ar-SA" sz="2400" dirty="0" smtClean="0">
                <a:cs typeface="B Nazanin" pitchFamily="2" charset="-78"/>
              </a:rPr>
              <a:t>ﺷﻐﻠﻲ اﻳﻦ ﺣﺮﻓﻪ در دﻧﻴﺎ رو ﺑﻪ ﮔﺴﺘﺮش ا</a:t>
            </a:r>
            <a:r>
              <a:rPr lang="fa-IR" sz="2400" dirty="0" smtClean="0">
                <a:cs typeface="B Nazanin" pitchFamily="2" charset="-78"/>
              </a:rPr>
              <a:t>ست</a:t>
            </a:r>
            <a:r>
              <a:rPr lang="ar-SA" sz="2400" dirty="0" smtClean="0">
                <a:cs typeface="B Nazanin" pitchFamily="2" charset="-78"/>
              </a:rPr>
              <a:t> و ﻋﻨﺎوﻳﻦ ﺷﻐﻠﻲ ﻣﺎﻧﻨﺪ ﻣـﺪﻳﺮ ﻣﺴـﺌﻮل،</a:t>
            </a:r>
            <a:r>
              <a:rPr lang="fa-IR" sz="2400" dirty="0" smtClean="0">
                <a:cs typeface="B Nazanin" pitchFamily="2" charset="-78"/>
              </a:rPr>
              <a:t>کد</a:t>
            </a:r>
            <a:r>
              <a:rPr lang="ar-SA" sz="2400" dirty="0" smtClean="0">
                <a:cs typeface="B Nazanin" pitchFamily="2" charset="-78"/>
              </a:rPr>
              <a:t>ﮔﺬار،ﻣﻌﺎون ﻣـﺪﻳﺮو </a:t>
            </a:r>
            <a:r>
              <a:rPr lang="fa-IR" sz="2400" dirty="0" smtClean="0">
                <a:cs typeface="B Nazanin" pitchFamily="2" charset="-78"/>
              </a:rPr>
              <a:t>سر</a:t>
            </a:r>
            <a:r>
              <a:rPr lang="ar-SA" sz="2400" dirty="0" smtClean="0">
                <a:cs typeface="B Nazanin" pitchFamily="2" charset="-78"/>
              </a:rPr>
              <a:t>ﭘﺮ</a:t>
            </a:r>
            <a:r>
              <a:rPr lang="fa-IR" sz="2400" dirty="0" smtClean="0">
                <a:cs typeface="B Nazanin" pitchFamily="2" charset="-78"/>
              </a:rPr>
              <a:t>ست</a:t>
            </a:r>
            <a:r>
              <a:rPr lang="ar-SA" sz="2400" dirty="0" smtClean="0">
                <a:cs typeface="B Nazanin" pitchFamily="2" charset="-78"/>
              </a:rPr>
              <a:t> را ﺑـﻪ‬‫ﺧﻮد اﺧﺘ</a:t>
            </a:r>
            <a:r>
              <a:rPr lang="fa-IR" sz="2400" dirty="0" smtClean="0">
                <a:cs typeface="B Nazanin" pitchFamily="2" charset="-78"/>
              </a:rPr>
              <a:t>صا</a:t>
            </a:r>
            <a:r>
              <a:rPr lang="ar-SA" sz="2400" dirty="0" smtClean="0">
                <a:cs typeface="B Nazanin" pitchFamily="2" charset="-78"/>
              </a:rPr>
              <a:t>ص دادﻩ ا</a:t>
            </a:r>
            <a:r>
              <a:rPr lang="fa-IR" sz="2400" dirty="0" smtClean="0">
                <a:cs typeface="B Nazanin" pitchFamily="2" charset="-78"/>
              </a:rPr>
              <a:t>ست</a:t>
            </a:r>
            <a:r>
              <a:rPr lang="ar-SA" sz="2400" dirty="0" smtClean="0">
                <a:cs typeface="B Nazanin" pitchFamily="2" charset="-78"/>
              </a:rPr>
              <a:t>،ﻋﻼوﻩ ﺑﺮ اﻳﻨﻬـﺎ ﺑـﺎ ﺗﻮﺟـﻪ ﺑـﻪ ﻣﺮا</a:t>
            </a:r>
            <a:r>
              <a:rPr lang="fa-IR" sz="2400" dirty="0" smtClean="0">
                <a:cs typeface="B Nazanin" pitchFamily="2" charset="-78"/>
              </a:rPr>
              <a:t>کز</a:t>
            </a:r>
            <a:r>
              <a:rPr lang="ar-SA" sz="2400" dirty="0" smtClean="0">
                <a:cs typeface="B Nazanin" pitchFamily="2" charset="-78"/>
              </a:rPr>
              <a:t> ﺟﺪﻳـﺪ ﻣﺮاﻗﺒـﺖ ﺑﻬﺪاﺷـﺘﻲ در ﺣـﺎل ﺗﻐﻴـﻴﺮ ﻋﻨـﺎوﻳﻨﻲ ﺟﺪﻳـﺪ ﻧﻈﻴـﺮ‬</a:t>
            </a:r>
            <a:r>
              <a:rPr lang="fa-IR" sz="2400" dirty="0" smtClean="0">
                <a:cs typeface="B Nazanin" pitchFamily="2" charset="-78"/>
              </a:rPr>
              <a:t> </a:t>
            </a:r>
            <a:r>
              <a:rPr lang="ar-SA" sz="2400" dirty="0" smtClean="0">
                <a:cs typeface="B Nazanin" pitchFamily="2" charset="-78"/>
              </a:rPr>
              <a:t>‫ﺗﻜﻨﺴﻴﻦ اﻃﻼﻋﺎت ﺑﻬﺪاﺷﺖ را ﺑﻪ ﺧﻮد اﺧﺘ</a:t>
            </a:r>
            <a:r>
              <a:rPr lang="fa-IR" sz="2400" dirty="0" smtClean="0">
                <a:cs typeface="B Nazanin" pitchFamily="2" charset="-78"/>
              </a:rPr>
              <a:t>صا</a:t>
            </a:r>
            <a:r>
              <a:rPr lang="ar-SA" sz="2400" dirty="0" smtClean="0">
                <a:cs typeface="B Nazanin" pitchFamily="2" charset="-78"/>
              </a:rPr>
              <a:t>ص دادﻩ ا</a:t>
            </a:r>
            <a:r>
              <a:rPr lang="fa-IR" sz="2400" dirty="0" smtClean="0">
                <a:cs typeface="B Nazanin" pitchFamily="2" charset="-78"/>
              </a:rPr>
              <a:t>ست</a:t>
            </a:r>
            <a:r>
              <a:rPr lang="ar-SA" sz="2400" dirty="0" smtClean="0">
                <a:cs typeface="B Nazanin" pitchFamily="2" charset="-78"/>
              </a:rPr>
              <a:t>.‬</a:t>
            </a:r>
            <a:endParaRPr lang="fa-IR" sz="2400" dirty="0">
              <a:cs typeface="B Nazanin" pitchFamily="2" charset="-78"/>
            </a:endParaRPr>
          </a:p>
        </p:txBody>
      </p:sp>
    </p:spTree>
    <p:extLst>
      <p:ext uri="{BB962C8B-B14F-4D97-AF65-F5344CB8AC3E}">
        <p14:creationId xmlns:p14="http://schemas.microsoft.com/office/powerpoint/2010/main" val="388755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a:bodyPr>
          <a:lstStyle/>
          <a:p>
            <a:pPr algn="justLow"/>
            <a:r>
              <a:rPr lang="ar-SA" sz="2800" b="1" dirty="0" smtClean="0">
                <a:cs typeface="B Nazanin" pitchFamily="2" charset="-78"/>
              </a:rPr>
              <a:t>‫</a:t>
            </a:r>
            <a:r>
              <a:rPr lang="ar-SA" dirty="0" smtClean="0">
                <a:solidFill>
                  <a:srgbClr val="0070C0"/>
                </a:solidFill>
                <a:cs typeface="B Nazanin" pitchFamily="2" charset="-78"/>
              </a:rPr>
              <a:t>ﻧﻘﺶ ﺗﻜﻨﺴﻴﻦ اﻃﻼﻋﺎت ﺑﻬﺪاﺷﺖ</a:t>
            </a:r>
            <a:r>
              <a:rPr lang="ar-SA" sz="2800" b="1" dirty="0" smtClean="0">
                <a:cs typeface="B Nazanin" pitchFamily="2" charset="-78"/>
              </a:rPr>
              <a:t>‬</a:t>
            </a:r>
            <a:endParaRPr lang="fa-IR" sz="2800" b="1" dirty="0" smtClean="0">
              <a:cs typeface="B Nazanin" pitchFamily="2" charset="-78"/>
            </a:endParaRPr>
          </a:p>
          <a:p>
            <a:pPr algn="justLow">
              <a:lnSpc>
                <a:spcPct val="90000"/>
              </a:lnSpc>
              <a:buNone/>
            </a:pPr>
            <a:r>
              <a:rPr lang="ar-SA" sz="2800" dirty="0" smtClean="0">
                <a:solidFill>
                  <a:srgbClr val="7030A0"/>
                </a:solidFill>
                <a:cs typeface="B Nazanin" pitchFamily="2" charset="-78"/>
              </a:rPr>
              <a:t>ﺗﻜﻨﺴﻴﻦ اﻃﻼﻋﺎت ﺑﻬﺪاﺷﺖ،</a:t>
            </a:r>
            <a:r>
              <a:rPr lang="fa-IR" sz="2800" dirty="0" smtClean="0">
                <a:solidFill>
                  <a:srgbClr val="7030A0"/>
                </a:solidFill>
                <a:cs typeface="B Nazanin" pitchFamily="2" charset="-78"/>
              </a:rPr>
              <a:t> کا</a:t>
            </a:r>
            <a:r>
              <a:rPr lang="ar-SA" sz="2800" dirty="0" smtClean="0">
                <a:solidFill>
                  <a:srgbClr val="7030A0"/>
                </a:solidFill>
                <a:cs typeface="B Nazanin" pitchFamily="2" charset="-78"/>
              </a:rPr>
              <a:t>ر</a:t>
            </a:r>
            <a:r>
              <a:rPr lang="fa-IR" sz="2800" dirty="0" smtClean="0">
                <a:solidFill>
                  <a:srgbClr val="7030A0"/>
                </a:solidFill>
                <a:cs typeface="B Nazanin" pitchFamily="2" charset="-78"/>
              </a:rPr>
              <a:t>ها</a:t>
            </a:r>
            <a:r>
              <a:rPr lang="ar-SA" sz="2800" dirty="0" smtClean="0">
                <a:solidFill>
                  <a:srgbClr val="7030A0"/>
                </a:solidFill>
                <a:cs typeface="B Nazanin" pitchFamily="2" charset="-78"/>
              </a:rPr>
              <a:t>ي ﻓﻨﻲ ﻣﺘﻨﻮﻋﻲ از اﻃﻼﻋﺎت ﺑﻬﺪاﺷﺘﻲ را اﻧﺠﺎم ﻣﻴﺪ</a:t>
            </a:r>
            <a:r>
              <a:rPr lang="fa-IR" sz="2800" dirty="0" smtClean="0">
                <a:solidFill>
                  <a:srgbClr val="7030A0"/>
                </a:solidFill>
                <a:cs typeface="B Nazanin" pitchFamily="2" charset="-78"/>
              </a:rPr>
              <a:t>هد که </a:t>
            </a:r>
            <a:r>
              <a:rPr lang="ar-SA" sz="2800" dirty="0" smtClean="0">
                <a:solidFill>
                  <a:srgbClr val="7030A0"/>
                </a:solidFill>
                <a:cs typeface="B Nazanin" pitchFamily="2" charset="-78"/>
              </a:rPr>
              <a:t>ﻋﺒﺎرﺗﻨﺪ از</a:t>
            </a:r>
            <a:r>
              <a:rPr lang="en-US" sz="2800" dirty="0" smtClean="0">
                <a:solidFill>
                  <a:srgbClr val="7030A0"/>
                </a:solidFill>
                <a:cs typeface="B Nazanin" pitchFamily="2" charset="-78"/>
              </a:rPr>
              <a:t> :‬</a:t>
            </a:r>
            <a:endParaRPr lang="fa-IR" sz="2800" dirty="0" smtClean="0">
              <a:solidFill>
                <a:srgbClr val="7030A0"/>
              </a:solidFill>
              <a:cs typeface="B Nazanin" pitchFamily="2" charset="-78"/>
            </a:endParaRPr>
          </a:p>
          <a:p>
            <a:pPr algn="justLow">
              <a:lnSpc>
                <a:spcPct val="90000"/>
              </a:lnSpc>
              <a:buFont typeface="Wingdings" pitchFamily="2" charset="2"/>
              <a:buChar char="ü"/>
            </a:pPr>
            <a:r>
              <a:rPr lang="fa-IR" sz="2800" dirty="0" smtClean="0">
                <a:cs typeface="B Nazanin" pitchFamily="2" charset="-78"/>
              </a:rPr>
              <a:t>‫کد</a:t>
            </a:r>
            <a:r>
              <a:rPr lang="ar-SA" sz="2800" dirty="0" smtClean="0">
                <a:cs typeface="B Nazanin" pitchFamily="2" charset="-78"/>
              </a:rPr>
              <a:t>ﮔﺬاري و ﻃﺒﻘﻪ ﺑﻨﺪي ا</a:t>
            </a:r>
            <a:r>
              <a:rPr lang="fa-IR" sz="2800" dirty="0" smtClean="0">
                <a:cs typeface="B Nazanin" pitchFamily="2" charset="-78"/>
              </a:rPr>
              <a:t>ﻃﻼﻋﺎ</a:t>
            </a:r>
            <a:r>
              <a:rPr lang="ar-SA" sz="2800" dirty="0" smtClean="0">
                <a:cs typeface="B Nazanin" pitchFamily="2" charset="-78"/>
              </a:rPr>
              <a:t>ت ﺟﻬﺖ ﺑﺎزﭘﺮداﺧﺖ‬</a:t>
            </a:r>
            <a:endParaRPr lang="en-US" sz="2800" dirty="0" smtClean="0">
              <a:cs typeface="B Nazanin" pitchFamily="2" charset="-78"/>
            </a:endParaRPr>
          </a:p>
          <a:p>
            <a:pPr algn="justLow">
              <a:lnSpc>
                <a:spcPct val="90000"/>
              </a:lnSpc>
              <a:buFont typeface="Wingdings" pitchFamily="2" charset="2"/>
              <a:buChar char="ü"/>
            </a:pPr>
            <a:r>
              <a:rPr lang="ar-SA" sz="2800" dirty="0" smtClean="0">
                <a:cs typeface="B Nazanin" pitchFamily="2" charset="-78"/>
              </a:rPr>
              <a:t>‫ </a:t>
            </a:r>
            <a:r>
              <a:rPr lang="fa-IR" sz="2800" dirty="0" smtClean="0">
                <a:cs typeface="B Nazanin" pitchFamily="2" charset="-78"/>
              </a:rPr>
              <a:t>سا</a:t>
            </a:r>
            <a:r>
              <a:rPr lang="ar-SA" sz="2800" dirty="0" smtClean="0">
                <a:cs typeface="B Nazanin" pitchFamily="2" charset="-78"/>
              </a:rPr>
              <a:t>زﻣﺎﻧﺪ</a:t>
            </a:r>
            <a:r>
              <a:rPr lang="fa-IR" sz="2800" dirty="0" smtClean="0">
                <a:cs typeface="B Nazanin" pitchFamily="2" charset="-78"/>
              </a:rPr>
              <a:t>هی</a:t>
            </a:r>
            <a:r>
              <a:rPr lang="ar-SA" sz="2800" dirty="0" smtClean="0">
                <a:cs typeface="B Nazanin" pitchFamily="2" charset="-78"/>
              </a:rPr>
              <a:t> ،ﺗﺠﺰﻳﻪ ﺗ</a:t>
            </a:r>
            <a:r>
              <a:rPr lang="fa-IR" sz="2800" dirty="0" smtClean="0">
                <a:cs typeface="B Nazanin" pitchFamily="2" charset="-78"/>
              </a:rPr>
              <a:t>حلیل</a:t>
            </a:r>
            <a:r>
              <a:rPr lang="ar-SA" sz="2800" dirty="0" smtClean="0">
                <a:cs typeface="B Nazanin" pitchFamily="2" charset="-78"/>
              </a:rPr>
              <a:t> و ارزﻳﺎﺑﻲ اﻃﻼﻋﺎت ﻣﻮرد ﻧﻴﺎز ﺑﺮاي ﺣﻤﺎﻳﺖ از ﺗ</a:t>
            </a:r>
            <a:r>
              <a:rPr lang="fa-IR" sz="2800" dirty="0" smtClean="0">
                <a:cs typeface="B Nazanin" pitchFamily="2" charset="-78"/>
              </a:rPr>
              <a:t>صمیم</a:t>
            </a:r>
            <a:r>
              <a:rPr lang="ar-SA" sz="2800" dirty="0" smtClean="0">
                <a:cs typeface="B Nazanin" pitchFamily="2" charset="-78"/>
              </a:rPr>
              <a:t> ﮔﻴﺮﻳﻬﺎ‬</a:t>
            </a:r>
            <a:endParaRPr lang="en-US" sz="2800" dirty="0" smtClean="0">
              <a:cs typeface="B Nazanin" pitchFamily="2" charset="-78"/>
            </a:endParaRPr>
          </a:p>
          <a:p>
            <a:pPr algn="justLow">
              <a:lnSpc>
                <a:spcPct val="90000"/>
              </a:lnSpc>
              <a:buFont typeface="Wingdings" pitchFamily="2" charset="2"/>
              <a:buChar char="ü"/>
            </a:pPr>
            <a:r>
              <a:rPr lang="ar-SA" sz="2800" dirty="0" smtClean="0">
                <a:cs typeface="B Nazanin" pitchFamily="2" charset="-78"/>
              </a:rPr>
              <a:t>ﺑﺮﻗﺮاري اﻣﻨﻴﺖ اﻃﻼﻋﺎت </a:t>
            </a:r>
            <a:r>
              <a:rPr lang="fa-IR" sz="2800" dirty="0" smtClean="0">
                <a:cs typeface="B Nazanin" pitchFamily="2" charset="-78"/>
              </a:rPr>
              <a:t>ﺟﻬﺖ </a:t>
            </a:r>
            <a:r>
              <a:rPr lang="ar-SA" sz="2800" dirty="0" smtClean="0">
                <a:cs typeface="B Nazanin" pitchFamily="2" charset="-78"/>
              </a:rPr>
              <a:t>ا</a:t>
            </a:r>
            <a:r>
              <a:rPr lang="fa-IR" sz="2800" dirty="0" smtClean="0">
                <a:cs typeface="B Nazanin" pitchFamily="2" charset="-78"/>
              </a:rPr>
              <a:t>ستفا</a:t>
            </a:r>
            <a:r>
              <a:rPr lang="ar-SA" sz="2800" dirty="0" smtClean="0">
                <a:cs typeface="B Nazanin" pitchFamily="2" charset="-78"/>
              </a:rPr>
              <a:t>دﻩ در ﺟﺎﻣﻌﻪ ﻣﺮاﻗﺒﺖ ﺑﻬﺪاﺷﺘﻲ‬</a:t>
            </a:r>
            <a:endParaRPr lang="en-US" sz="2800" dirty="0" smtClean="0">
              <a:cs typeface="B Nazanin" pitchFamily="2" charset="-78"/>
            </a:endParaRPr>
          </a:p>
          <a:p>
            <a:pPr algn="justLow">
              <a:lnSpc>
                <a:spcPct val="90000"/>
              </a:lnSpc>
              <a:buFont typeface="Wingdings" pitchFamily="2" charset="2"/>
              <a:buChar char="ü"/>
            </a:pPr>
            <a:r>
              <a:rPr lang="ar-SA" sz="2800" dirty="0" smtClean="0">
                <a:cs typeface="B Nazanin" pitchFamily="2" charset="-78"/>
              </a:rPr>
              <a:t>‫رﻋﺎﻳﺖ ا</a:t>
            </a:r>
            <a:r>
              <a:rPr lang="fa-IR" sz="2800" dirty="0" smtClean="0">
                <a:cs typeface="B Nazanin" pitchFamily="2" charset="-78"/>
              </a:rPr>
              <a:t>ستاند</a:t>
            </a:r>
            <a:r>
              <a:rPr lang="ar-SA" sz="2800" dirty="0" smtClean="0">
                <a:cs typeface="B Nazanin" pitchFamily="2" charset="-78"/>
              </a:rPr>
              <a:t>ارده</a:t>
            </a:r>
            <a:r>
              <a:rPr lang="fa-IR" sz="2800" dirty="0" smtClean="0">
                <a:cs typeface="B Nazanin" pitchFamily="2" charset="-78"/>
              </a:rPr>
              <a:t>ا </a:t>
            </a:r>
            <a:r>
              <a:rPr lang="ar-SA" sz="2800" dirty="0" smtClean="0">
                <a:cs typeface="B Nazanin" pitchFamily="2" charset="-78"/>
              </a:rPr>
              <a:t>و </a:t>
            </a:r>
            <a:r>
              <a:rPr lang="fa-IR" sz="2800" dirty="0" smtClean="0">
                <a:cs typeface="B Nazanin" pitchFamily="2" charset="-78"/>
              </a:rPr>
              <a:t>ﻣﻘﺮ</a:t>
            </a:r>
            <a:r>
              <a:rPr lang="ar-SA" sz="2800" dirty="0" smtClean="0">
                <a:cs typeface="B Nazanin" pitchFamily="2" charset="-78"/>
              </a:rPr>
              <a:t>رات ﻣﺮﺑﻮط ﺑﻪ اﻃﻼﻋﺎت ﺑﻬﺪاﺷﺘﻲ‬</a:t>
            </a:r>
            <a:endParaRPr lang="en-US" sz="2800" dirty="0" smtClean="0">
              <a:cs typeface="B Nazanin" pitchFamily="2" charset="-78"/>
            </a:endParaRPr>
          </a:p>
          <a:p>
            <a:pPr algn="justLow">
              <a:lnSpc>
                <a:spcPct val="90000"/>
              </a:lnSpc>
              <a:buFont typeface="Wingdings" pitchFamily="2" charset="2"/>
              <a:buChar char="ü"/>
            </a:pPr>
            <a:r>
              <a:rPr lang="ar-SA" sz="2800" dirty="0" smtClean="0">
                <a:cs typeface="B Nazanin" pitchFamily="2" charset="-78"/>
              </a:rPr>
              <a:t>ﺗﺪارك اﻃﻼﻋﺎت ﺑﻬﺪاﺷﺘﻲ ﺑﺮاي ﻣﻌﺘﺒﺮ </a:t>
            </a:r>
            <a:r>
              <a:rPr lang="fa-IR" sz="2800" dirty="0" smtClean="0">
                <a:cs typeface="B Nazanin" pitchFamily="2" charset="-78"/>
              </a:rPr>
              <a:t>سا</a:t>
            </a:r>
            <a:r>
              <a:rPr lang="ar-SA" sz="2800" dirty="0" smtClean="0">
                <a:cs typeface="B Nazanin" pitchFamily="2" charset="-78"/>
              </a:rPr>
              <a:t>ﺧﺘﻦ ﺑﺮر</a:t>
            </a:r>
            <a:r>
              <a:rPr lang="fa-IR" sz="2800" dirty="0" smtClean="0">
                <a:cs typeface="B Nazanin" pitchFamily="2" charset="-78"/>
              </a:rPr>
              <a:t>سی</a:t>
            </a:r>
            <a:r>
              <a:rPr lang="ar-SA" sz="2800" dirty="0" smtClean="0">
                <a:cs typeface="B Nazanin" pitchFamily="2" charset="-78"/>
              </a:rPr>
              <a:t> </a:t>
            </a:r>
            <a:r>
              <a:rPr lang="fa-IR" sz="2800" dirty="0" smtClean="0">
                <a:cs typeface="B Nazanin" pitchFamily="2" charset="-78"/>
              </a:rPr>
              <a:t>ها</a:t>
            </a:r>
            <a:endParaRPr lang="en-US" sz="2800" dirty="0" smtClean="0">
              <a:cs typeface="B Nazanin" pitchFamily="2" charset="-78"/>
            </a:endParaRPr>
          </a:p>
          <a:p>
            <a:pPr algn="justLow">
              <a:lnSpc>
                <a:spcPct val="90000"/>
              </a:lnSpc>
              <a:buFont typeface="Wingdings" pitchFamily="2" charset="2"/>
              <a:buChar char="ü"/>
            </a:pPr>
            <a:r>
              <a:rPr lang="ar-SA" sz="2800" dirty="0" smtClean="0">
                <a:cs typeface="B Nazanin" pitchFamily="2" charset="-78"/>
              </a:rPr>
              <a:t>ﺗﺠﺰﻳﻪ </a:t>
            </a:r>
            <a:r>
              <a:rPr lang="fa-IR" sz="2800" dirty="0" smtClean="0">
                <a:cs typeface="B Nazanin" pitchFamily="2" charset="-78"/>
              </a:rPr>
              <a:t>تحلیل</a:t>
            </a:r>
            <a:r>
              <a:rPr lang="ar-SA" sz="2800" dirty="0" smtClean="0">
                <a:cs typeface="B Nazanin" pitchFamily="2" charset="-78"/>
              </a:rPr>
              <a:t> اﻃﻼﻋﺎت </a:t>
            </a:r>
            <a:r>
              <a:rPr lang="fa-IR" sz="2800" dirty="0" smtClean="0">
                <a:cs typeface="B Nazanin" pitchFamily="2" charset="-78"/>
              </a:rPr>
              <a:t>ﺑﺎﻟﻴﻨﻲ ﺑﺮ</a:t>
            </a:r>
            <a:r>
              <a:rPr lang="ar-SA" sz="2800" dirty="0" smtClean="0">
                <a:cs typeface="B Nazanin" pitchFamily="2" charset="-78"/>
              </a:rPr>
              <a:t>اي ﭘﮋو</a:t>
            </a:r>
            <a:r>
              <a:rPr lang="fa-IR" sz="2800" dirty="0" smtClean="0">
                <a:cs typeface="B Nazanin" pitchFamily="2" charset="-78"/>
              </a:rPr>
              <a:t>هش</a:t>
            </a:r>
            <a:r>
              <a:rPr lang="ar-SA" sz="2800" dirty="0" smtClean="0">
                <a:cs typeface="B Nazanin" pitchFamily="2" charset="-78"/>
              </a:rPr>
              <a:t> و ﺧﻁ </a:t>
            </a:r>
            <a:r>
              <a:rPr lang="fa-IR" sz="2800" dirty="0" smtClean="0">
                <a:cs typeface="B Nazanin" pitchFamily="2" charset="-78"/>
              </a:rPr>
              <a:t>مشی</a:t>
            </a:r>
            <a:r>
              <a:rPr lang="ar-SA" sz="2800" dirty="0" smtClean="0">
                <a:cs typeface="B Nazanin" pitchFamily="2" charset="-78"/>
              </a:rPr>
              <a:t> ﻋﻤﻮﻣﻲ‬</a:t>
            </a:r>
            <a:endParaRPr lang="en-US" sz="2800" dirty="0" smtClean="0">
              <a:cs typeface="B Nazanin" pitchFamily="2" charset="-78"/>
            </a:endParaRPr>
          </a:p>
          <a:p>
            <a:pPr algn="justLow">
              <a:lnSpc>
                <a:spcPct val="90000"/>
              </a:lnSpc>
              <a:buNone/>
            </a:pPr>
            <a:endParaRPr lang="en-US" sz="2800" dirty="0" smtClean="0">
              <a:cs typeface="B Nazanin" pitchFamily="2" charset="-78"/>
            </a:endParaRPr>
          </a:p>
          <a:p>
            <a:pPr algn="justLow">
              <a:lnSpc>
                <a:spcPct val="90000"/>
              </a:lnSpc>
              <a:buNone/>
            </a:pP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280349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dirty="0" smtClean="0">
                <a:solidFill>
                  <a:srgbClr val="0070C0"/>
                </a:solidFill>
                <a:cs typeface="B Nazanin" pitchFamily="2" charset="-78"/>
              </a:rPr>
              <a:t>ﻣﺴﺘﻨﺪ </a:t>
            </a:r>
            <a:r>
              <a:rPr lang="fa-IR" sz="3200" dirty="0" smtClean="0">
                <a:solidFill>
                  <a:srgbClr val="0070C0"/>
                </a:solidFill>
                <a:cs typeface="B Nazanin" pitchFamily="2" charset="-78"/>
              </a:rPr>
              <a:t>سا</a:t>
            </a:r>
            <a:r>
              <a:rPr lang="ar-SA" sz="3200" dirty="0" smtClean="0">
                <a:solidFill>
                  <a:srgbClr val="0070C0"/>
                </a:solidFill>
                <a:cs typeface="B Nazanin" pitchFamily="2" charset="-78"/>
              </a:rPr>
              <a:t>زي ﭼﻴﺴﺖ و ﭼﺮا ا</a:t>
            </a:r>
            <a:r>
              <a:rPr lang="fa-IR" sz="3200" dirty="0" smtClean="0">
                <a:solidFill>
                  <a:srgbClr val="0070C0"/>
                </a:solidFill>
                <a:cs typeface="B Nazanin" pitchFamily="2" charset="-78"/>
              </a:rPr>
              <a:t>همیت</a:t>
            </a:r>
            <a:r>
              <a:rPr lang="ar-SA" sz="3200" dirty="0" smtClean="0">
                <a:solidFill>
                  <a:srgbClr val="0070C0"/>
                </a:solidFill>
                <a:cs typeface="B Nazanin" pitchFamily="2" charset="-78"/>
              </a:rPr>
              <a:t> دارد؟</a:t>
            </a:r>
            <a:endParaRPr lang="fa-IR" sz="3200" dirty="0">
              <a:solidFill>
                <a:srgbClr val="0070C0"/>
              </a:solidFill>
              <a:cs typeface="B Nazanin" pitchFamily="2" charset="-78"/>
            </a:endParaRPr>
          </a:p>
        </p:txBody>
      </p:sp>
      <p:sp>
        <p:nvSpPr>
          <p:cNvPr id="3" name="Content Placeholder 2"/>
          <p:cNvSpPr>
            <a:spLocks noGrp="1"/>
          </p:cNvSpPr>
          <p:nvPr>
            <p:ph idx="1"/>
          </p:nvPr>
        </p:nvSpPr>
        <p:spPr>
          <a:xfrm>
            <a:off x="4067944" y="1855365"/>
            <a:ext cx="4618856" cy="4525963"/>
          </a:xfrm>
        </p:spPr>
        <p:txBody>
          <a:bodyPr>
            <a:normAutofit/>
          </a:bodyPr>
          <a:lstStyle/>
          <a:p>
            <a:pPr algn="justLow"/>
            <a:r>
              <a:rPr lang="ar-SA" sz="2800" dirty="0" smtClean="0">
                <a:cs typeface="B Nazanin" pitchFamily="2" charset="-78"/>
              </a:rPr>
              <a:t>‫ﺑﻨﺎﺑﺮ ﺗﻮاﻓﻖ ﻧﺎﻣﻪ ﭼﻨﺪ اﻧﺠﻤﻦ اﻣﺮﻳﻜﺎﻳﻲ در </a:t>
            </a:r>
            <a:r>
              <a:rPr lang="fa-IR" sz="2800" dirty="0" smtClean="0">
                <a:cs typeface="B Nazanin" pitchFamily="2" charset="-78"/>
              </a:rPr>
              <a:t>سا</a:t>
            </a:r>
            <a:r>
              <a:rPr lang="ar-SA" sz="2800" dirty="0" smtClean="0">
                <a:cs typeface="B Nazanin" pitchFamily="2" charset="-78"/>
              </a:rPr>
              <a:t>ل </a:t>
            </a:r>
            <a:r>
              <a:rPr lang="fa-IR" sz="2800" dirty="0" smtClean="0">
                <a:cs typeface="B Nazanin" pitchFamily="2" charset="-78"/>
              </a:rPr>
              <a:t>1992</a:t>
            </a:r>
            <a:r>
              <a:rPr lang="ar-SA" sz="2800" dirty="0" smtClean="0">
                <a:cs typeface="B Nazanin" pitchFamily="2" charset="-78"/>
              </a:rPr>
              <a:t> ، ﭘﺎ</a:t>
            </a:r>
            <a:r>
              <a:rPr lang="fa-IR" sz="2800" dirty="0" smtClean="0">
                <a:cs typeface="B Nazanin" pitchFamily="2" charset="-78"/>
              </a:rPr>
              <a:t>سخ</a:t>
            </a:r>
            <a:r>
              <a:rPr lang="ar-SA" sz="2800" dirty="0" smtClean="0">
                <a:cs typeface="B Nazanin" pitchFamily="2" charset="-78"/>
              </a:rPr>
              <a:t> </a:t>
            </a:r>
            <a:r>
              <a:rPr lang="fa-IR" sz="2800" dirty="0" smtClean="0">
                <a:cs typeface="B Nazanin" pitchFamily="2" charset="-78"/>
              </a:rPr>
              <a:t>سو</a:t>
            </a:r>
            <a:r>
              <a:rPr lang="ar-SA" sz="2800" dirty="0" smtClean="0">
                <a:cs typeface="B Nazanin" pitchFamily="2" charset="-78"/>
              </a:rPr>
              <a:t>ال اﺧﻴﺮ اﻳـﻦ‬‫ا</a:t>
            </a:r>
            <a:r>
              <a:rPr lang="fa-IR" sz="2800" dirty="0" smtClean="0">
                <a:cs typeface="B Nazanin" pitchFamily="2" charset="-78"/>
              </a:rPr>
              <a:t>ست که</a:t>
            </a:r>
            <a:r>
              <a:rPr lang="ar-SA" sz="2800" dirty="0" smtClean="0">
                <a:cs typeface="B Nazanin" pitchFamily="2" charset="-78"/>
              </a:rPr>
              <a:t> : ﻣﺴﺘﻨﺪ </a:t>
            </a:r>
            <a:r>
              <a:rPr lang="fa-IR" sz="2800" dirty="0" smtClean="0">
                <a:cs typeface="B Nazanin" pitchFamily="2" charset="-78"/>
              </a:rPr>
              <a:t>سا</a:t>
            </a:r>
            <a:r>
              <a:rPr lang="ar-SA" sz="2800" dirty="0" smtClean="0">
                <a:cs typeface="B Nazanin" pitchFamily="2" charset="-78"/>
              </a:rPr>
              <a:t>زي ﺛﺒﺖ ﺣﻘﺎﻳﻖ و ﻣﺸﺎ</a:t>
            </a:r>
            <a:r>
              <a:rPr lang="fa-IR" sz="2800" dirty="0" smtClean="0">
                <a:cs typeface="B Nazanin" pitchFamily="2" charset="-78"/>
              </a:rPr>
              <a:t>هد</a:t>
            </a:r>
            <a:r>
              <a:rPr lang="ar-SA" sz="2800" dirty="0" smtClean="0">
                <a:cs typeface="B Nazanin" pitchFamily="2" charset="-78"/>
              </a:rPr>
              <a:t>ات ﻣﻘﺘﻀـﻲ در ﺑـﺎرﻩ </a:t>
            </a:r>
            <a:r>
              <a:rPr lang="fa-IR" sz="2800" dirty="0" smtClean="0">
                <a:cs typeface="B Nazanin" pitchFamily="2" charset="-78"/>
              </a:rPr>
              <a:t>سا</a:t>
            </a:r>
            <a:r>
              <a:rPr lang="ar-SA" sz="2800" dirty="0" smtClean="0">
                <a:cs typeface="B Nazanin" pitchFamily="2" charset="-78"/>
              </a:rPr>
              <a:t>ﺑﻘﻪ ﺑﻬﺪاﺷـﺘﻲ </a:t>
            </a:r>
            <a:r>
              <a:rPr lang="fa-IR" sz="2800" dirty="0" smtClean="0">
                <a:cs typeface="B Nazanin" pitchFamily="2" charset="-78"/>
              </a:rPr>
              <a:t>(</a:t>
            </a:r>
            <a:r>
              <a:rPr lang="ar-SA" sz="2800" dirty="0" smtClean="0">
                <a:cs typeface="B Nazanin" pitchFamily="2" charset="-78"/>
              </a:rPr>
              <a:t>ﭘﺰﺷـﻜﻲ</a:t>
            </a:r>
            <a:r>
              <a:rPr lang="fa-IR" sz="2800" dirty="0" smtClean="0">
                <a:cs typeface="B Nazanin" pitchFamily="2" charset="-78"/>
              </a:rPr>
              <a:t>) </a:t>
            </a:r>
            <a:r>
              <a:rPr lang="ar-SA" sz="2800" dirty="0" smtClean="0">
                <a:cs typeface="B Nazanin" pitchFamily="2" charset="-78"/>
              </a:rPr>
              <a:t>ﺑﻴﻤـﺎر اﻋـﻢ از ﺑﻴﻤﺎرﻳﻬـﺎ</a:t>
            </a:r>
            <a:r>
              <a:rPr lang="fa-IR" sz="2800" dirty="0" smtClean="0">
                <a:cs typeface="B Nazanin" pitchFamily="2" charset="-78"/>
              </a:rPr>
              <a:t>ی</a:t>
            </a: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ﻓﻌﻠﻲ و ﮔﺬﺷﺘﻪ ، ﺁزﻣﺎﻳﺸﺎت ، درﻣﺎن و ﻧﺘﺎﻳﺞ درﻣﺎن ﻣﻲ ﺑﺎﺷﺪ. </a:t>
            </a:r>
            <a:endParaRPr lang="en-US" sz="2800" dirty="0" smtClean="0">
              <a:cs typeface="B Nazanin" pitchFamily="2" charset="-78"/>
            </a:endParaRPr>
          </a:p>
          <a:p>
            <a:pPr algn="justLow"/>
            <a:endParaRPr lang="fa-IR" sz="2800" dirty="0">
              <a:cs typeface="B Nazanin" pitchFamily="2" charset="-78"/>
            </a:endParaRPr>
          </a:p>
        </p:txBody>
      </p:sp>
      <p:pic>
        <p:nvPicPr>
          <p:cNvPr id="4" name="Picture 4" descr="untitled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3456384" cy="464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702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dirty="0" smtClean="0">
                <a:solidFill>
                  <a:srgbClr val="0070C0"/>
                </a:solidFill>
                <a:cs typeface="B Nazanin" pitchFamily="2" charset="-78"/>
              </a:rPr>
              <a:t>‫ﻣﺪﻳﺮﻳﺖ اﺳﻨﺎد واﺻﻮل ﻣﺴﺘﻨﺪ</a:t>
            </a:r>
            <a:r>
              <a:rPr lang="fa-IR" sz="3200" dirty="0" smtClean="0">
                <a:solidFill>
                  <a:srgbClr val="0070C0"/>
                </a:solidFill>
                <a:cs typeface="B Nazanin" pitchFamily="2" charset="-78"/>
              </a:rPr>
              <a:t> </a:t>
            </a:r>
            <a:r>
              <a:rPr lang="ar-SA" sz="3200" dirty="0" smtClean="0">
                <a:solidFill>
                  <a:srgbClr val="0070C0"/>
                </a:solidFill>
                <a:cs typeface="B Nazanin" pitchFamily="2" charset="-78"/>
              </a:rPr>
              <a:t>ﺳﺎز</a:t>
            </a:r>
            <a:r>
              <a:rPr lang="fa-IR" sz="3200" dirty="0" smtClean="0">
                <a:solidFill>
                  <a:srgbClr val="0070C0"/>
                </a:solidFill>
                <a:cs typeface="B Nazanin" pitchFamily="2" charset="-78"/>
              </a:rPr>
              <a:t>ی</a:t>
            </a:r>
            <a:r>
              <a:rPr lang="ar-SA" sz="3200" dirty="0" smtClean="0">
                <a:solidFill>
                  <a:srgbClr val="0070C0"/>
                </a:solidFill>
                <a:cs typeface="B Nazanin" pitchFamily="2" charset="-78"/>
              </a:rPr>
              <a:t> ﭘﺮوﻧﺪﻩ </a:t>
            </a:r>
            <a:r>
              <a:rPr lang="fa-IR" sz="3200" dirty="0" smtClean="0">
                <a:solidFill>
                  <a:srgbClr val="0070C0"/>
                </a:solidFill>
                <a:cs typeface="B Nazanin" pitchFamily="2" charset="-78"/>
              </a:rPr>
              <a:t>ها</a:t>
            </a:r>
            <a:endParaRPr lang="fa-IR" sz="3200" dirty="0">
              <a:solidFill>
                <a:srgbClr val="0070C0"/>
              </a:solidFill>
              <a:cs typeface="B Nazanin" pitchFamily="2" charset="-78"/>
            </a:endParaRPr>
          </a:p>
        </p:txBody>
      </p:sp>
      <p:sp>
        <p:nvSpPr>
          <p:cNvPr id="3" name="Content Placeholder 2"/>
          <p:cNvSpPr>
            <a:spLocks noGrp="1"/>
          </p:cNvSpPr>
          <p:nvPr>
            <p:ph idx="1"/>
          </p:nvPr>
        </p:nvSpPr>
        <p:spPr/>
        <p:txBody>
          <a:bodyPr>
            <a:normAutofit/>
          </a:bodyPr>
          <a:lstStyle/>
          <a:p>
            <a:pPr algn="justLow">
              <a:lnSpc>
                <a:spcPct val="90000"/>
              </a:lnSpc>
            </a:pPr>
            <a:r>
              <a:rPr lang="ar-SA" sz="2800" dirty="0" smtClean="0">
                <a:cs typeface="B Nazanin" pitchFamily="2" charset="-78"/>
              </a:rPr>
              <a:t>‫ﻣﺪﻳﺮﻳﺖ ا</a:t>
            </a:r>
            <a:r>
              <a:rPr lang="fa-IR" sz="2800" dirty="0" smtClean="0">
                <a:cs typeface="B Nazanin" pitchFamily="2" charset="-78"/>
              </a:rPr>
              <a:t>سنا</a:t>
            </a:r>
            <a:r>
              <a:rPr lang="ar-SA" sz="2800" dirty="0" smtClean="0">
                <a:cs typeface="B Nazanin" pitchFamily="2" charset="-78"/>
              </a:rPr>
              <a:t>د ﻋﺒﺎرت ا</a:t>
            </a:r>
            <a:r>
              <a:rPr lang="fa-IR" sz="2800" dirty="0" smtClean="0">
                <a:cs typeface="B Nazanin" pitchFamily="2" charset="-78"/>
              </a:rPr>
              <a:t>ست</a:t>
            </a:r>
            <a:r>
              <a:rPr lang="ar-SA" sz="2800" dirty="0" smtClean="0">
                <a:cs typeface="B Nazanin" pitchFamily="2" charset="-78"/>
              </a:rPr>
              <a:t> از</a:t>
            </a:r>
            <a:r>
              <a:rPr lang="fa-IR" sz="2800" dirty="0" smtClean="0">
                <a:cs typeface="B Nazanin" pitchFamily="2" charset="-78"/>
              </a:rPr>
              <a:t>:</a:t>
            </a:r>
          </a:p>
          <a:p>
            <a:pPr algn="justLow">
              <a:lnSpc>
                <a:spcPct val="90000"/>
              </a:lnSpc>
              <a:buNone/>
            </a:pPr>
            <a:r>
              <a:rPr lang="fa-IR" sz="2800" dirty="0" smtClean="0">
                <a:cs typeface="B Nazanin" pitchFamily="2" charset="-78"/>
              </a:rPr>
              <a:t>‫- </a:t>
            </a:r>
            <a:r>
              <a:rPr lang="ar-SA" sz="2800" dirty="0" smtClean="0">
                <a:cs typeface="B Nazanin" pitchFamily="2" charset="-78"/>
              </a:rPr>
              <a:t>ﻧﻈﺎرت ﻣﺪاوم ﺑﺮ ﻣﺪارك‬</a:t>
            </a:r>
            <a:endParaRPr lang="en-US" sz="2800" dirty="0" smtClean="0">
              <a:cs typeface="B Nazanin" pitchFamily="2" charset="-78"/>
            </a:endParaRPr>
          </a:p>
          <a:p>
            <a:pPr algn="justLow">
              <a:lnSpc>
                <a:spcPct val="90000"/>
              </a:lnSpc>
              <a:buNone/>
            </a:pP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ﺣ</a:t>
            </a:r>
            <a:r>
              <a:rPr lang="fa-IR" sz="2800" dirty="0" smtClean="0">
                <a:cs typeface="B Nazanin" pitchFamily="2" charset="-78"/>
              </a:rPr>
              <a:t>صو</a:t>
            </a:r>
            <a:r>
              <a:rPr lang="ar-SA" sz="2800" dirty="0" smtClean="0">
                <a:cs typeface="B Nazanin" pitchFamily="2" charset="-78"/>
              </a:rPr>
              <a:t>ل اﻃﻤﻴﻨﺎن از اﻳﻦ </a:t>
            </a:r>
            <a:r>
              <a:rPr lang="fa-IR" sz="2800" dirty="0" smtClean="0">
                <a:cs typeface="B Nazanin" pitchFamily="2" charset="-78"/>
              </a:rPr>
              <a:t>که ﻓﻘﻁ </a:t>
            </a:r>
            <a:r>
              <a:rPr lang="ar-SA" sz="2800" dirty="0" smtClean="0">
                <a:cs typeface="B Nazanin" pitchFamily="2" charset="-78"/>
              </a:rPr>
              <a:t>ا</a:t>
            </a:r>
            <a:r>
              <a:rPr lang="fa-IR" sz="2800" dirty="0" smtClean="0">
                <a:cs typeface="B Nazanin" pitchFamily="2" charset="-78"/>
              </a:rPr>
              <a:t>سنا</a:t>
            </a:r>
            <a:r>
              <a:rPr lang="ar-SA" sz="2800" dirty="0" smtClean="0">
                <a:cs typeface="B Nazanin" pitchFamily="2" charset="-78"/>
              </a:rPr>
              <a:t>د ﻣﻮرد اﺣﺘﻴﺎج اﻳﺠﺎد ﺷﻮد‬</a:t>
            </a:r>
            <a:endParaRPr lang="en-US" sz="2800" dirty="0" smtClean="0">
              <a:cs typeface="B Nazanin" pitchFamily="2" charset="-78"/>
            </a:endParaRPr>
          </a:p>
          <a:p>
            <a:pPr algn="justLow">
              <a:lnSpc>
                <a:spcPct val="90000"/>
              </a:lnSpc>
              <a:buNone/>
            </a:pP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ا</a:t>
            </a:r>
            <a:r>
              <a:rPr lang="fa-IR" sz="2800" dirty="0" smtClean="0">
                <a:cs typeface="B Nazanin" pitchFamily="2" charset="-78"/>
              </a:rPr>
              <a:t>سنا</a:t>
            </a:r>
            <a:r>
              <a:rPr lang="ar-SA" sz="2800" dirty="0" smtClean="0">
                <a:cs typeface="B Nazanin" pitchFamily="2" charset="-78"/>
              </a:rPr>
              <a:t>د ﻣﺬ</a:t>
            </a:r>
            <a:r>
              <a:rPr lang="fa-IR" sz="2800" dirty="0" smtClean="0">
                <a:cs typeface="B Nazanin" pitchFamily="2" charset="-78"/>
              </a:rPr>
              <a:t>کو</a:t>
            </a:r>
            <a:r>
              <a:rPr lang="ar-SA" sz="2800" dirty="0" smtClean="0">
                <a:cs typeface="B Nazanin" pitchFamily="2" charset="-78"/>
              </a:rPr>
              <a:t>ر ﺑﻪ ﺧﻮﺑﻲ ﻣ</a:t>
            </a:r>
            <a:r>
              <a:rPr lang="fa-IR" sz="2800" dirty="0" smtClean="0">
                <a:cs typeface="B Nazanin" pitchFamily="2" charset="-78"/>
              </a:rPr>
              <a:t>حا</a:t>
            </a:r>
            <a:r>
              <a:rPr lang="ar-SA" sz="2800" dirty="0" smtClean="0">
                <a:cs typeface="B Nazanin" pitchFamily="2" charset="-78"/>
              </a:rPr>
              <a:t>ﻓﻈﺖ ﮔﺮدد‬</a:t>
            </a:r>
            <a:endParaRPr lang="en-US" sz="2800" dirty="0" smtClean="0">
              <a:cs typeface="B Nazanin" pitchFamily="2" charset="-78"/>
            </a:endParaRPr>
          </a:p>
          <a:p>
            <a:pPr algn="justLow">
              <a:lnSpc>
                <a:spcPct val="90000"/>
              </a:lnSpc>
              <a:buNone/>
            </a:pP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ﺑﻪ ﻧ</a:t>
            </a:r>
            <a:r>
              <a:rPr lang="fa-IR" sz="2800" dirty="0" smtClean="0">
                <a:cs typeface="B Nazanin" pitchFamily="2" charset="-78"/>
              </a:rPr>
              <a:t>حو</a:t>
            </a:r>
            <a:r>
              <a:rPr lang="ar-SA" sz="2800" dirty="0" smtClean="0">
                <a:cs typeface="B Nazanin" pitchFamily="2" charset="-78"/>
              </a:rPr>
              <a:t> </a:t>
            </a:r>
            <a:r>
              <a:rPr lang="fa-IR" sz="2800" dirty="0" smtClean="0">
                <a:cs typeface="B Nazanin" pitchFamily="2" charset="-78"/>
              </a:rPr>
              <a:t>صحیح </a:t>
            </a:r>
            <a:r>
              <a:rPr lang="ar-SA" sz="2800" dirty="0" smtClean="0">
                <a:cs typeface="B Nazanin" pitchFamily="2" charset="-78"/>
              </a:rPr>
              <a:t>و ﻣﻮﺛﺮي ﻣﻮرد ا</a:t>
            </a:r>
            <a:r>
              <a:rPr lang="fa-IR" sz="2800" dirty="0" smtClean="0">
                <a:cs typeface="B Nazanin" pitchFamily="2" charset="-78"/>
              </a:rPr>
              <a:t>ستفا</a:t>
            </a:r>
            <a:r>
              <a:rPr lang="ar-SA" sz="2800" dirty="0" smtClean="0">
                <a:cs typeface="B Nazanin" pitchFamily="2" charset="-78"/>
              </a:rPr>
              <a:t>دﻩ ﻗﺮار ﮔﻴﺮد‬</a:t>
            </a:r>
            <a:endParaRPr lang="en-US" sz="2800" dirty="0" smtClean="0">
              <a:cs typeface="B Nazanin" pitchFamily="2" charset="-78"/>
            </a:endParaRPr>
          </a:p>
          <a:p>
            <a:pPr algn="justLow">
              <a:lnSpc>
                <a:spcPct val="90000"/>
              </a:lnSpc>
              <a:buNone/>
            </a:pP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ﺁﻧﭽﻪ ﻓﺎﻗﺪ ارزش ا</a:t>
            </a:r>
            <a:r>
              <a:rPr lang="fa-IR" sz="2800" dirty="0" smtClean="0">
                <a:cs typeface="B Nazanin" pitchFamily="2" charset="-78"/>
              </a:rPr>
              <a:t>ست</a:t>
            </a:r>
            <a:r>
              <a:rPr lang="ar-SA" sz="2800" dirty="0" smtClean="0">
                <a:cs typeface="B Nazanin" pitchFamily="2" charset="-78"/>
              </a:rPr>
              <a:t> ،ﻣ</a:t>
            </a:r>
            <a:r>
              <a:rPr lang="fa-IR" sz="2800" dirty="0" smtClean="0">
                <a:cs typeface="B Nazanin" pitchFamily="2" charset="-78"/>
              </a:rPr>
              <a:t>حو </a:t>
            </a:r>
            <a:r>
              <a:rPr lang="ar-SA" sz="2800" dirty="0" smtClean="0">
                <a:cs typeface="B Nazanin" pitchFamily="2" charset="-78"/>
              </a:rPr>
              <a:t>ﮔﺮدد</a:t>
            </a:r>
            <a:r>
              <a:rPr lang="fa-IR" sz="2800" dirty="0" smtClean="0">
                <a:cs typeface="B Nazanin" pitchFamily="2" charset="-78"/>
              </a:rPr>
              <a:t>‬</a:t>
            </a:r>
            <a:endParaRPr lang="en-US" sz="2800" dirty="0" smtClean="0">
              <a:cs typeface="B Nazanin" pitchFamily="2" charset="-78"/>
            </a:endParaRPr>
          </a:p>
          <a:p>
            <a:pPr algn="justLow">
              <a:lnSpc>
                <a:spcPct val="90000"/>
              </a:lnSpc>
              <a:buNone/>
            </a:pP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ا</a:t>
            </a:r>
            <a:r>
              <a:rPr lang="fa-IR" sz="2800" dirty="0" smtClean="0">
                <a:cs typeface="B Nazanin" pitchFamily="2" charset="-78"/>
              </a:rPr>
              <a:t>سنا</a:t>
            </a:r>
            <a:r>
              <a:rPr lang="ar-SA" sz="2800" dirty="0" smtClean="0">
                <a:cs typeface="B Nazanin" pitchFamily="2" charset="-78"/>
              </a:rPr>
              <a:t>د ﺑﺎ ارزش ﺑﺮ ﻃﺒﻖ ﻗﺎﻧﻮن در ﺁرﺷﻴﻮ ﻣﻠﻲ ﺣﻔﻆ و ﻧﮕﻬﺪاري ﮔﺮدد</a:t>
            </a:r>
            <a:endParaRPr lang="en-US" sz="2800" dirty="0" smtClean="0">
              <a:cs typeface="B Nazanin" pitchFamily="2" charset="-78"/>
            </a:endParaRPr>
          </a:p>
          <a:p>
            <a:pPr algn="justLow">
              <a:lnSpc>
                <a:spcPct val="90000"/>
              </a:lnSpc>
              <a:buNone/>
            </a:pP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2729956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r>
              <a:rPr lang="ar-SA" sz="2800" b="1" dirty="0" smtClean="0">
                <a:solidFill>
                  <a:srgbClr val="FF0000"/>
                </a:solidFill>
                <a:cs typeface="B Nazanin" pitchFamily="2" charset="-78"/>
              </a:rPr>
              <a:t>‫</a:t>
            </a:r>
            <a:r>
              <a:rPr lang="ar-SA" sz="2800" dirty="0" smtClean="0">
                <a:solidFill>
                  <a:srgbClr val="0070C0"/>
                </a:solidFill>
                <a:cs typeface="B Nazanin" pitchFamily="2" charset="-78"/>
              </a:rPr>
              <a:t>اﺻﻮل ﻣﺴﺘﻨﺪ ﺳﺎزي و ﺗﺸﺨﻴﺺ ﻧﻮﻳﺴﻲ</a:t>
            </a:r>
            <a:r>
              <a:rPr lang="ar-SA" sz="2800" b="1" dirty="0" smtClean="0">
                <a:solidFill>
                  <a:srgbClr val="FF0000"/>
                </a:solidFill>
                <a:cs typeface="B Nazanin" pitchFamily="2" charset="-78"/>
              </a:rPr>
              <a:t>‬</a:t>
            </a:r>
            <a:endParaRPr lang="fa-IR" sz="2800" b="1" dirty="0" smtClean="0">
              <a:solidFill>
                <a:srgbClr val="FF0000"/>
              </a:solidFill>
              <a:cs typeface="B Nazanin" pitchFamily="2" charset="-78"/>
            </a:endParaRPr>
          </a:p>
          <a:p>
            <a:pPr algn="justLow"/>
            <a:endParaRPr lang="fa-IR" sz="2800" b="1" dirty="0" smtClean="0">
              <a:solidFill>
                <a:srgbClr val="FF0000"/>
              </a:solidFill>
              <a:cs typeface="B Nazanin" pitchFamily="2" charset="-78"/>
            </a:endParaRPr>
          </a:p>
          <a:p>
            <a:pPr algn="justLow">
              <a:buFont typeface="Wingdings" pitchFamily="2" charset="2"/>
              <a:buChar char="ü"/>
            </a:pPr>
            <a:r>
              <a:rPr lang="ar-SA" sz="2800" dirty="0" smtClean="0">
                <a:cs typeface="B Nazanin" pitchFamily="2" charset="-78"/>
              </a:rPr>
              <a:t>‫ﺑﻴﺘﺮ </a:t>
            </a:r>
            <a:r>
              <a:rPr lang="fa-IR" sz="2800" dirty="0" smtClean="0">
                <a:cs typeface="B Nazanin" pitchFamily="2" charset="-78"/>
              </a:rPr>
              <a:t>(1991)</a:t>
            </a:r>
            <a:r>
              <a:rPr lang="ar-SA" sz="2800" dirty="0" smtClean="0">
                <a:cs typeface="B Nazanin" pitchFamily="2" charset="-78"/>
              </a:rPr>
              <a:t> اﻇﻬﺎر ﻣﻲ دارد: ﻳﻚ ﭘﺮوﻧﺪﻩ ﭘﺰﺷﻜﻲ دﻗﻴﻖ ، روﺷﻦ و </a:t>
            </a:r>
            <a:r>
              <a:rPr lang="fa-IR" sz="2800" dirty="0" smtClean="0">
                <a:cs typeface="B Nazanin" pitchFamily="2" charset="-78"/>
              </a:rPr>
              <a:t>بخو</a:t>
            </a:r>
            <a:r>
              <a:rPr lang="ar-SA" sz="2800" dirty="0" smtClean="0">
                <a:cs typeface="B Nazanin" pitchFamily="2" charset="-78"/>
              </a:rPr>
              <a:t>ﺑﻲ </a:t>
            </a:r>
            <a:r>
              <a:rPr lang="fa-IR" sz="2800" dirty="0" smtClean="0">
                <a:cs typeface="B Nazanin" pitchFamily="2" charset="-78"/>
              </a:rPr>
              <a:t>سا</a:t>
            </a:r>
            <a:r>
              <a:rPr lang="ar-SA" sz="2800" dirty="0" smtClean="0">
                <a:cs typeface="B Nazanin" pitchFamily="2" charset="-78"/>
              </a:rPr>
              <a:t>زﻣﺎن ﻳﺎﻓﺘﻪ </a:t>
            </a:r>
            <a:r>
              <a:rPr lang="fa-IR" sz="2800" dirty="0" smtClean="0">
                <a:cs typeface="B Nazanin" pitchFamily="2" charset="-78"/>
              </a:rPr>
              <a:t>، </a:t>
            </a:r>
            <a:r>
              <a:rPr lang="ar-SA" sz="2800" dirty="0" smtClean="0">
                <a:cs typeface="B Nazanin" pitchFamily="2" charset="-78"/>
              </a:rPr>
              <a:t>ﺗﻔﻜﺮ </a:t>
            </a:r>
            <a:r>
              <a:rPr lang="fa-IR" sz="2800" dirty="0" smtClean="0">
                <a:cs typeface="B Nazanin" pitchFamily="2" charset="-78"/>
              </a:rPr>
              <a:t>کلینیکی</a:t>
            </a:r>
            <a:r>
              <a:rPr lang="ar-SA" sz="2800" dirty="0" smtClean="0">
                <a:cs typeface="B Nazanin" pitchFamily="2" charset="-78"/>
              </a:rPr>
              <a:t> ﻣﻌﺘـﺒﺮ و ﻣﻨﻄﻘـﻲ را‫ﺗﺴﻬﻴﻞ ﻧﻤﻮدﻩ </a:t>
            </a:r>
            <a:r>
              <a:rPr lang="fa-IR" sz="2800" dirty="0" smtClean="0">
                <a:cs typeface="B Nazanin" pitchFamily="2" charset="-78"/>
              </a:rPr>
              <a:t>و</a:t>
            </a:r>
            <a:r>
              <a:rPr lang="ar-SA" sz="2800" dirty="0" smtClean="0">
                <a:cs typeface="B Nazanin" pitchFamily="2" charset="-78"/>
              </a:rPr>
              <a:t> اﻧﻌﻜﺎس ﻣﻲ د</a:t>
            </a:r>
            <a:r>
              <a:rPr lang="fa-IR" sz="2800" dirty="0" smtClean="0">
                <a:cs typeface="B Nazanin" pitchFamily="2" charset="-78"/>
              </a:rPr>
              <a:t>هد</a:t>
            </a:r>
            <a:r>
              <a:rPr lang="ar-SA" sz="2800" dirty="0" smtClean="0">
                <a:cs typeface="B Nazanin" pitchFamily="2" charset="-78"/>
              </a:rPr>
              <a:t>. ﭼﻨﻴﻦ ﻣـﺪر</a:t>
            </a:r>
            <a:r>
              <a:rPr lang="fa-IR" sz="2800" dirty="0" smtClean="0">
                <a:cs typeface="B Nazanin" pitchFamily="2" charset="-78"/>
              </a:rPr>
              <a:t>کی</a:t>
            </a:r>
            <a:r>
              <a:rPr lang="ar-SA" sz="2800" dirty="0" smtClean="0">
                <a:cs typeface="B Nazanin" pitchFamily="2" charset="-78"/>
              </a:rPr>
              <a:t> ﻣﻨﺠـﺮ ﺑـﻪ ﺑﺮﻗـﺮاري ارﺗﺒـﺎﻃﻲ ﺧـﻮب ﻣﻴـﺎن ﺑﺴـﻴﺎري از ﻣﺘﺨ</a:t>
            </a:r>
            <a:r>
              <a:rPr lang="fa-IR" sz="2800" dirty="0" smtClean="0">
                <a:cs typeface="B Nazanin" pitchFamily="2" charset="-78"/>
              </a:rPr>
              <a:t>صصین که</a:t>
            </a:r>
            <a:r>
              <a:rPr lang="ar-SA" sz="2800" dirty="0" smtClean="0">
                <a:cs typeface="B Nazanin" pitchFamily="2" charset="-78"/>
              </a:rPr>
              <a:t> در‬‫ﻣﺮاﻗﺒﺖ از ﺑﻴﻤﺎر دﺧﺎﻟﺖ دارﻧﺪ ، ﻣﻲ ﮔﺮدد و ﺑﻪ </a:t>
            </a:r>
            <a:r>
              <a:rPr lang="fa-IR" sz="2800" dirty="0" smtClean="0">
                <a:cs typeface="B Nazanin" pitchFamily="2" charset="-78"/>
              </a:rPr>
              <a:t>هماهنگ</a:t>
            </a:r>
            <a:r>
              <a:rPr lang="ar-SA" sz="2800" dirty="0" smtClean="0">
                <a:cs typeface="B Nazanin" pitchFamily="2" charset="-78"/>
              </a:rPr>
              <a:t> </a:t>
            </a:r>
            <a:r>
              <a:rPr lang="fa-IR" sz="2800" dirty="0" smtClean="0">
                <a:cs typeface="B Nazanin" pitchFamily="2" charset="-78"/>
              </a:rPr>
              <a:t>کر</a:t>
            </a:r>
            <a:r>
              <a:rPr lang="ar-SA" sz="2800" dirty="0" smtClean="0">
                <a:cs typeface="B Nazanin" pitchFamily="2" charset="-78"/>
              </a:rPr>
              <a:t>دن ﻓﻌﺎﻟﻴﺘﻬﺎي ﺁﻧﻬﺎ </a:t>
            </a:r>
            <a:r>
              <a:rPr lang="fa-IR" sz="2800" dirty="0" smtClean="0">
                <a:cs typeface="B Nazanin" pitchFamily="2" charset="-78"/>
              </a:rPr>
              <a:t>کمک</a:t>
            </a:r>
            <a:r>
              <a:rPr lang="ar-SA" sz="2800" dirty="0" smtClean="0">
                <a:cs typeface="B Nazanin" pitchFamily="2" charset="-78"/>
              </a:rPr>
              <a:t> ﻣﻲ ﻧﻤﺎﻳﺪ. </a:t>
            </a:r>
            <a:r>
              <a:rPr lang="fa-IR" sz="2800" dirty="0" smtClean="0">
                <a:cs typeface="B Nazanin" pitchFamily="2" charset="-78"/>
              </a:rPr>
              <a:t>همچنین</a:t>
            </a:r>
            <a:r>
              <a:rPr lang="ar-SA" sz="2800" dirty="0" smtClean="0">
                <a:cs typeface="B Nazanin" pitchFamily="2" charset="-78"/>
              </a:rPr>
              <a:t> اﻳﻦ ﻣـﺪرك ﻣﺴـﺎﺋﻞ و‫ﻣﺮاﻗﺒﺖ ﺑﻬﺪاﺷﺘﻲ را از </a:t>
            </a:r>
            <a:r>
              <a:rPr lang="fa-IR" sz="2800" dirty="0" smtClean="0">
                <a:cs typeface="B Nazanin" pitchFamily="2" charset="-78"/>
              </a:rPr>
              <a:t>لحا</a:t>
            </a:r>
            <a:r>
              <a:rPr lang="ar-SA" sz="2800" dirty="0" smtClean="0">
                <a:cs typeface="B Nazanin" pitchFamily="2" charset="-78"/>
              </a:rPr>
              <a:t>ظ ﻣﻘﺎ</a:t>
            </a:r>
            <a:r>
              <a:rPr lang="fa-IR" sz="2800" dirty="0" smtClean="0">
                <a:cs typeface="B Nazanin" pitchFamily="2" charset="-78"/>
              </a:rPr>
              <a:t>صد</a:t>
            </a:r>
            <a:r>
              <a:rPr lang="ar-SA" sz="2800" dirty="0" smtClean="0">
                <a:cs typeface="B Nazanin" pitchFamily="2" charset="-78"/>
              </a:rPr>
              <a:t> ﻗﺎﻧﻮن ﭘﺰﺷﻜﻲ ﻣﺴﺘﻨﺪ ﻣﻲ </a:t>
            </a:r>
            <a:r>
              <a:rPr lang="fa-IR" sz="2800" dirty="0" smtClean="0">
                <a:cs typeface="B Nazanin" pitchFamily="2" charset="-78"/>
              </a:rPr>
              <a:t>کند</a:t>
            </a:r>
            <a:r>
              <a:rPr lang="ar-SA" sz="2800" dirty="0" smtClean="0">
                <a:cs typeface="B Nazanin" pitchFamily="2" charset="-78"/>
              </a:rPr>
              <a:t>.‬</a:t>
            </a:r>
            <a:endParaRPr lang="en-US" sz="2800" dirty="0" smtClean="0">
              <a:cs typeface="B Nazanin" pitchFamily="2" charset="-78"/>
            </a:endParaRPr>
          </a:p>
          <a:p>
            <a:pPr algn="justLow"/>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1022012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rgbClr val="FF0000"/>
                </a:solidFill>
                <a:cs typeface="B Nazanin" pitchFamily="2" charset="-78"/>
              </a:rPr>
              <a:t>نحوه ارزشیابی</a:t>
            </a:r>
            <a:endParaRPr lang="fa-IR" sz="3600" dirty="0">
              <a:solidFill>
                <a:srgbClr val="FF0000"/>
              </a:solidFill>
              <a:cs typeface="B Nazanin" pitchFamily="2" charset="-78"/>
            </a:endParaRPr>
          </a:p>
        </p:txBody>
      </p:sp>
      <p:sp>
        <p:nvSpPr>
          <p:cNvPr id="3" name="Content Placeholder 2"/>
          <p:cNvSpPr>
            <a:spLocks noGrp="1"/>
          </p:cNvSpPr>
          <p:nvPr>
            <p:ph idx="1"/>
          </p:nvPr>
        </p:nvSpPr>
        <p:spPr/>
        <p:txBody>
          <a:bodyPr>
            <a:noAutofit/>
          </a:bodyPr>
          <a:lstStyle/>
          <a:p>
            <a:pPr algn="justLow"/>
            <a:r>
              <a:rPr lang="fa-IR" sz="2400" dirty="0" smtClean="0">
                <a:cs typeface="B Nazanin" pitchFamily="2" charset="-78"/>
              </a:rPr>
              <a:t>امتحان پایان ترم (10 نمره)</a:t>
            </a:r>
          </a:p>
          <a:p>
            <a:pPr algn="justLow"/>
            <a:r>
              <a:rPr lang="fa-IR" sz="2400" dirty="0">
                <a:cs typeface="B Nazanin" pitchFamily="2" charset="-78"/>
              </a:rPr>
              <a:t>سمینار </a:t>
            </a:r>
            <a:r>
              <a:rPr lang="fa-IR" sz="2400" dirty="0" smtClean="0">
                <a:cs typeface="B Nazanin" pitchFamily="2" charset="-78"/>
              </a:rPr>
              <a:t>(10 </a:t>
            </a:r>
            <a:r>
              <a:rPr lang="fa-IR" sz="2400" dirty="0">
                <a:cs typeface="B Nazanin" pitchFamily="2" charset="-78"/>
              </a:rPr>
              <a:t>نمره)</a:t>
            </a:r>
          </a:p>
          <a:p>
            <a:pPr algn="justLow">
              <a:buFont typeface="Wingdings" pitchFamily="2" charset="2"/>
              <a:buChar char="ü"/>
            </a:pPr>
            <a:r>
              <a:rPr lang="fa-IR" sz="2400" dirty="0">
                <a:solidFill>
                  <a:srgbClr val="0070C0"/>
                </a:solidFill>
                <a:cs typeface="B Nazanin" pitchFamily="2" charset="-78"/>
              </a:rPr>
              <a:t>موضوع مرتبط با درس</a:t>
            </a:r>
          </a:p>
          <a:p>
            <a:pPr algn="justLow">
              <a:buFont typeface="Wingdings" pitchFamily="2" charset="2"/>
              <a:buChar char="ü"/>
            </a:pPr>
            <a:r>
              <a:rPr lang="fa-IR" sz="2400" dirty="0">
                <a:solidFill>
                  <a:srgbClr val="0070C0"/>
                </a:solidFill>
                <a:cs typeface="B Nazanin" pitchFamily="2" charset="-78"/>
              </a:rPr>
              <a:t>هر دو نفر به صورت یک گروه </a:t>
            </a:r>
          </a:p>
          <a:p>
            <a:pPr algn="justLow">
              <a:buFont typeface="Wingdings" pitchFamily="2" charset="2"/>
              <a:buChar char="ü"/>
            </a:pPr>
            <a:r>
              <a:rPr lang="fa-IR" sz="2400" dirty="0">
                <a:solidFill>
                  <a:srgbClr val="0070C0"/>
                </a:solidFill>
                <a:cs typeface="B Nazanin" pitchFamily="2" charset="-78"/>
              </a:rPr>
              <a:t>ارائه با پاورپوینت به مدت 15 تا 20 دقیقه</a:t>
            </a:r>
          </a:p>
          <a:p>
            <a:pPr algn="justLow">
              <a:buFont typeface="Wingdings" pitchFamily="2" charset="2"/>
              <a:buChar char="ü"/>
            </a:pPr>
            <a:r>
              <a:rPr lang="fa-IR" sz="2400" dirty="0">
                <a:solidFill>
                  <a:srgbClr val="0070C0"/>
                </a:solidFill>
                <a:cs typeface="B Nazanin" pitchFamily="2" charset="-78"/>
              </a:rPr>
              <a:t>تحویل گزارش به صورت ورد (ذکر منابع الزامی است)</a:t>
            </a:r>
          </a:p>
          <a:p>
            <a:pPr algn="justLow">
              <a:buFont typeface="Wingdings" pitchFamily="2" charset="2"/>
              <a:buChar char="ü"/>
            </a:pPr>
            <a:r>
              <a:rPr lang="fa-IR" sz="2400" dirty="0">
                <a:solidFill>
                  <a:srgbClr val="0070C0"/>
                </a:solidFill>
                <a:cs typeface="B Nazanin" pitchFamily="2" charset="-78"/>
              </a:rPr>
              <a:t>زمان ارائه از اواسط آذرماه</a:t>
            </a:r>
          </a:p>
          <a:p>
            <a:pPr algn="justLow">
              <a:buFont typeface="Wingdings" pitchFamily="2" charset="2"/>
              <a:buChar char="ü"/>
            </a:pPr>
            <a:r>
              <a:rPr lang="fa-IR" sz="2400" dirty="0">
                <a:solidFill>
                  <a:srgbClr val="0070C0"/>
                </a:solidFill>
                <a:cs typeface="B Nazanin" pitchFamily="2" charset="-78"/>
              </a:rPr>
              <a:t>زمان تحویل گزارش کتبی تا روز امتحان</a:t>
            </a:r>
          </a:p>
          <a:p>
            <a:pPr algn="justLow"/>
            <a:r>
              <a:rPr lang="fa-IR" sz="2400" dirty="0" smtClean="0">
                <a:cs typeface="B Nazanin" pitchFamily="2" charset="-78"/>
              </a:rPr>
              <a:t>حضور و فعالیت در کلاس (2 نمره اضافی)</a:t>
            </a:r>
          </a:p>
          <a:p>
            <a:pPr algn="justLow">
              <a:buFont typeface="Wingdings" pitchFamily="2" charset="2"/>
              <a:buChar char="q"/>
            </a:pPr>
            <a:r>
              <a:rPr lang="fa-IR" sz="2400" b="1" dirty="0" smtClean="0">
                <a:solidFill>
                  <a:srgbClr val="7030A0"/>
                </a:solidFill>
                <a:cs typeface="B Nazanin" pitchFamily="2" charset="-78"/>
              </a:rPr>
              <a:t>توجه: عدم حضور در کلاس بیش از 3 جلسه منجر به حذف درس می گردد.</a:t>
            </a:r>
          </a:p>
        </p:txBody>
      </p:sp>
    </p:spTree>
    <p:extLst>
      <p:ext uri="{BB962C8B-B14F-4D97-AF65-F5344CB8AC3E}">
        <p14:creationId xmlns:p14="http://schemas.microsoft.com/office/powerpoint/2010/main" val="33362197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200" dirty="0" smtClean="0">
                <a:solidFill>
                  <a:srgbClr val="0070C0"/>
                </a:solidFill>
                <a:cs typeface="B Nazanin" pitchFamily="2" charset="-78"/>
              </a:rPr>
              <a:t>‫ا</a:t>
            </a:r>
            <a:r>
              <a:rPr lang="fa-IR" sz="3200" dirty="0" smtClean="0">
                <a:solidFill>
                  <a:srgbClr val="0070C0"/>
                </a:solidFill>
                <a:cs typeface="B Nazanin" pitchFamily="2" charset="-78"/>
              </a:rPr>
              <a:t>صو</a:t>
            </a:r>
            <a:r>
              <a:rPr lang="ar-SA" sz="3200" dirty="0" smtClean="0">
                <a:solidFill>
                  <a:srgbClr val="0070C0"/>
                </a:solidFill>
                <a:cs typeface="B Nazanin" pitchFamily="2" charset="-78"/>
              </a:rPr>
              <a:t>ل ﻣﺴﺘﻨﺪ </a:t>
            </a:r>
            <a:r>
              <a:rPr lang="fa-IR" sz="3200" dirty="0" smtClean="0">
                <a:solidFill>
                  <a:srgbClr val="0070C0"/>
                </a:solidFill>
                <a:cs typeface="B Nazanin" pitchFamily="2" charset="-78"/>
              </a:rPr>
              <a:t>سا</a:t>
            </a:r>
            <a:r>
              <a:rPr lang="ar-SA" sz="3200" dirty="0" smtClean="0">
                <a:solidFill>
                  <a:srgbClr val="0070C0"/>
                </a:solidFill>
                <a:cs typeface="B Nazanin" pitchFamily="2" charset="-78"/>
              </a:rPr>
              <a:t>زي ﻋﺒﺎرﺗﻨﺪ از:‬</a:t>
            </a:r>
            <a:endParaRPr lang="fa-IR" sz="3200" dirty="0">
              <a:solidFill>
                <a:srgbClr val="0070C0"/>
              </a:solidFill>
              <a:cs typeface="B Nazanin" pitchFamily="2" charset="-78"/>
            </a:endParaRPr>
          </a:p>
        </p:txBody>
      </p:sp>
      <p:sp>
        <p:nvSpPr>
          <p:cNvPr id="3" name="Content Placeholder 2"/>
          <p:cNvSpPr>
            <a:spLocks noGrp="1"/>
          </p:cNvSpPr>
          <p:nvPr>
            <p:ph idx="1"/>
          </p:nvPr>
        </p:nvSpPr>
        <p:spPr/>
        <p:txBody>
          <a:bodyPr>
            <a:normAutofit/>
          </a:bodyPr>
          <a:lstStyle/>
          <a:p>
            <a:pPr algn="justLow">
              <a:lnSpc>
                <a:spcPct val="90000"/>
              </a:lnSpc>
              <a:buFont typeface="Wingdings" pitchFamily="2" charset="2"/>
              <a:buChar char="ü"/>
            </a:pPr>
            <a:r>
              <a:rPr lang="ar-SA" sz="2400" dirty="0" smtClean="0">
                <a:cs typeface="B Nazanin" pitchFamily="2" charset="-78"/>
              </a:rPr>
              <a:t>‫ﺛﺒﺖ اﻃﻼﻋﺎت در اوراق ﻣﺪارك ﭘﺰﺷﻜﻲ </a:t>
            </a:r>
            <a:r>
              <a:rPr lang="fa-IR" sz="2400" dirty="0" smtClean="0">
                <a:cs typeface="B Nazanin" pitchFamily="2" charset="-78"/>
              </a:rPr>
              <a:t>کا</a:t>
            </a:r>
            <a:r>
              <a:rPr lang="ar-SA" sz="2400" dirty="0" smtClean="0">
                <a:cs typeface="B Nazanin" pitchFamily="2" charset="-78"/>
              </a:rPr>
              <a:t>ﻣﻼ ﺧﻮاﻧﺎ و واﺿﺢ ﺑﺎﺷﺪ.‬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‫در ﻣﻮاﺟﻪ ﭘﺰﺷﻚ ﺑﺎ ﺑﻴﻤﺎر ، ﺛﺒﺖ اﻃﻼﻋﺎت ﻣﺪارك ﭘﺰﺷﻜﻲ </a:t>
            </a:r>
            <a:r>
              <a:rPr lang="fa-IR" sz="2400" dirty="0" smtClean="0">
                <a:cs typeface="B Nazanin" pitchFamily="2" charset="-78"/>
              </a:rPr>
              <a:t>هر</a:t>
            </a:r>
            <a:r>
              <a:rPr lang="ar-SA" sz="2400" dirty="0" smtClean="0">
                <a:cs typeface="B Nazanin" pitchFamily="2" charset="-78"/>
              </a:rPr>
              <a:t> ﺑﻴﻤـﺎر ﺣـﺪاﻗﻞ ﺷـﺎﻣﻞ: ﺗـﺎرﻳﺦ وﻳﺰﻳـﺖ ﺑﻴﻤـﺎر ، ﺗﺎرﻳﺨﭽـﻪ ﺑﻴﻤـﺎري و‫ﻣﻌﺎﻳﻨﺎت ﺟﺴﻤﻲ ، ﺗﺸﺨﻴﺺ و ﻃﺮح درﻣﺎن ﺑﻴﻤﺎر ﺑﺎﺷﺪ. ﺗﺸﺨﻴﺺ </a:t>
            </a:r>
            <a:r>
              <a:rPr lang="fa-IR" sz="2400" dirty="0" smtClean="0">
                <a:cs typeface="B Nazanin" pitchFamily="2" charset="-78"/>
              </a:rPr>
              <a:t>های</a:t>
            </a:r>
            <a:r>
              <a:rPr lang="ar-SA" sz="2400" dirty="0" smtClean="0">
                <a:cs typeface="B Nazanin" pitchFamily="2" charset="-78"/>
              </a:rPr>
              <a:t> اوﻟﻴـﻪ و ﻧﻬـﺎﻳﻲ ﺑﺎﻳﺴـﺘﻲ ﺟﻬـﺖ درﻣـﺎن و ﻣﺸـﺎورﻩ در‬‫د</a:t>
            </a:r>
            <a:r>
              <a:rPr lang="fa-IR" sz="2400" dirty="0" smtClean="0">
                <a:cs typeface="B Nazanin" pitchFamily="2" charset="-78"/>
              </a:rPr>
              <a:t>ستر</a:t>
            </a:r>
            <a:r>
              <a:rPr lang="ar-SA" sz="2400" dirty="0" smtClean="0">
                <a:cs typeface="B Nazanin" pitchFamily="2" charset="-78"/>
              </a:rPr>
              <a:t>س ﺑﺎﺷﺪ .‬</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‫ﺗﺸﺨﻴﺺ هﺎ ﺟﻬﺖ </a:t>
            </a:r>
            <a:r>
              <a:rPr lang="fa-IR" sz="2400" dirty="0" smtClean="0">
                <a:cs typeface="B Nazanin" pitchFamily="2" charset="-78"/>
              </a:rPr>
              <a:t>کد</a:t>
            </a:r>
            <a:r>
              <a:rPr lang="ar-SA" sz="2400" dirty="0" smtClean="0">
                <a:cs typeface="B Nazanin" pitchFamily="2" charset="-78"/>
              </a:rPr>
              <a:t>ﮔﺬاري و ﻃﺒﻘﻪ ﺑﻨﺪي ﺑﻪ </a:t>
            </a:r>
            <a:r>
              <a:rPr lang="fa-IR" sz="2400" dirty="0" smtClean="0">
                <a:cs typeface="B Nazanin" pitchFamily="2" charset="-78"/>
              </a:rPr>
              <a:t>صو</a:t>
            </a:r>
            <a:r>
              <a:rPr lang="ar-SA" sz="2400" dirty="0" smtClean="0">
                <a:cs typeface="B Nazanin" pitchFamily="2" charset="-78"/>
              </a:rPr>
              <a:t>رت ﻻﺗﻴﻦ و ﻣﻨﻄﺒﻖ ﺑﺮ</a:t>
            </a:r>
            <a:r>
              <a:rPr lang="fa-IR" sz="2400" dirty="0" smtClean="0">
                <a:cs typeface="B Nazanin" pitchFamily="2" charset="-78"/>
              </a:rPr>
              <a:t>کتب</a:t>
            </a:r>
            <a:r>
              <a:rPr lang="ar-SA" sz="2400" dirty="0" smtClean="0">
                <a:cs typeface="B Nazanin" pitchFamily="2" charset="-78"/>
              </a:rPr>
              <a:t> </a:t>
            </a:r>
            <a:r>
              <a:rPr lang="en-US" sz="2400" dirty="0" smtClean="0">
                <a:cs typeface="B Nazanin" pitchFamily="2" charset="-78"/>
              </a:rPr>
              <a:t>‪</a:t>
            </a:r>
            <a:r>
              <a:rPr lang="ar-SA" sz="2400" dirty="0" smtClean="0">
                <a:cs typeface="B Nazanin" pitchFamily="2" charset="-78"/>
              </a:rPr>
              <a:t> </a:t>
            </a:r>
            <a:r>
              <a:rPr lang="en-US" sz="2400" dirty="0" smtClean="0">
                <a:cs typeface="B Nazanin" pitchFamily="2" charset="-78"/>
              </a:rPr>
              <a:t>ICD‬</a:t>
            </a:r>
            <a:r>
              <a:rPr lang="ar-SA" sz="2400" dirty="0" smtClean="0">
                <a:cs typeface="B Nazanin" pitchFamily="2" charset="-78"/>
              </a:rPr>
              <a:t>ﺛﺒﺖ ﺷﺪﻩ ﺑﺎﺷﺪ.‬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‫ﻋﻠﻞ و ﻧﺘﺎﻳﺞ ﻋﻜﺱ ﺑﺮدارﻳﻬﺎ ، ﺁزﻣﺎﻳﺸﺎت و </a:t>
            </a:r>
            <a:r>
              <a:rPr lang="fa-IR" sz="2400" dirty="0" smtClean="0">
                <a:cs typeface="B Nazanin" pitchFamily="2" charset="-78"/>
              </a:rPr>
              <a:t>سا</a:t>
            </a:r>
            <a:r>
              <a:rPr lang="ar-SA" sz="2400" dirty="0" smtClean="0">
                <a:cs typeface="B Nazanin" pitchFamily="2" charset="-78"/>
              </a:rPr>
              <a:t>ﻳﺮ ﺧﺪﻣﺎت ﺟﻨﺒﻲ ﺑﺎﻳﺴﺘﻲ ﺑﻪ ﻃﻮر </a:t>
            </a:r>
            <a:r>
              <a:rPr lang="fa-IR" sz="2400" dirty="0" smtClean="0">
                <a:cs typeface="B Nazanin" pitchFamily="2" charset="-78"/>
              </a:rPr>
              <a:t>کا</a:t>
            </a:r>
            <a:r>
              <a:rPr lang="ar-SA" sz="2400" dirty="0" smtClean="0">
                <a:cs typeface="B Nazanin" pitchFamily="2" charset="-78"/>
              </a:rPr>
              <a:t>ﻣﻞ در ﻣﺪارك ﭘﺰﺷﻜﻲ ﺛﺒﺖ ﺷﺪﻩ ﺑﺎﺷﺪ.‬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‫ﻻزم ا</a:t>
            </a:r>
            <a:r>
              <a:rPr lang="fa-IR" sz="2400" dirty="0" smtClean="0">
                <a:cs typeface="B Nazanin" pitchFamily="2" charset="-78"/>
              </a:rPr>
              <a:t>ست</a:t>
            </a:r>
            <a:r>
              <a:rPr lang="ar-SA" sz="2400" dirty="0" smtClean="0">
                <a:cs typeface="B Nazanin" pitchFamily="2" charset="-78"/>
              </a:rPr>
              <a:t> ﻋﻮاﻣﻠﻲ</a:t>
            </a:r>
            <a:r>
              <a:rPr lang="fa-IR" sz="2400" dirty="0" smtClean="0">
                <a:cs typeface="B Nazanin" pitchFamily="2" charset="-78"/>
              </a:rPr>
              <a:t> که</a:t>
            </a:r>
            <a:r>
              <a:rPr lang="ar-SA" sz="2400" dirty="0" smtClean="0">
                <a:cs typeface="B Nazanin" pitchFamily="2" charset="-78"/>
              </a:rPr>
              <a:t> </a:t>
            </a:r>
            <a:r>
              <a:rPr lang="fa-IR" sz="2400" dirty="0" smtClean="0">
                <a:cs typeface="B Nazanin" pitchFamily="2" charset="-78"/>
              </a:rPr>
              <a:t>سلا</a:t>
            </a:r>
            <a:r>
              <a:rPr lang="ar-SA" sz="2400" dirty="0" smtClean="0">
                <a:cs typeface="B Nazanin" pitchFamily="2" charset="-78"/>
              </a:rPr>
              <a:t>ﻣﺖ ﻓﺮد را ﺗﻬﺪﻳﺪ و ﺑﻪ ﺧﻄﺮ ﻣﻲ اﻧﺪازد ﻣﺸﺨﺺ ﺷﻮﻧﺪ.‬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a:t>
            </a:r>
            <a:r>
              <a:rPr lang="fa-IR" sz="2400" dirty="0" smtClean="0">
                <a:cs typeface="B Nazanin" pitchFamily="2" charset="-78"/>
              </a:rPr>
              <a:t>سیر</a:t>
            </a:r>
            <a:r>
              <a:rPr lang="ar-SA" sz="2400" dirty="0" smtClean="0">
                <a:cs typeface="B Nazanin" pitchFamily="2" charset="-78"/>
              </a:rPr>
              <a:t> ﺑﻴﻤﺎري ﺷﺎﻣﻞ: ﭘﺎ</a:t>
            </a:r>
            <a:r>
              <a:rPr lang="fa-IR" sz="2400" dirty="0" smtClean="0">
                <a:cs typeface="B Nazanin" pitchFamily="2" charset="-78"/>
              </a:rPr>
              <a:t>سخ</a:t>
            </a:r>
            <a:r>
              <a:rPr lang="ar-SA" sz="2400" dirty="0" smtClean="0">
                <a:cs typeface="B Nazanin" pitchFamily="2" charset="-78"/>
              </a:rPr>
              <a:t> ﺑﻴﻤﺎر ﺑﻪ درﻣﺎن ، ﺗﻐﻴﻴﺮ درﻣﺎن ، ﺗﻐﻴﻴﺮ در ﺗﺸﺨﻴﺺ ﭘﺰﺷﻜﻲ و اﻣﺘﻨﺎع ﺑﻴﻤﺎر از درﻣﺎن ﺑﺎﻳﺪ ﺛﺒﺖ ﺷﺪﻩ‬</a:t>
            </a:r>
            <a:r>
              <a:rPr lang="fa-IR" sz="2400" dirty="0" smtClean="0">
                <a:cs typeface="B Nazanin" pitchFamily="2" charset="-78"/>
              </a:rPr>
              <a:t> </a:t>
            </a:r>
            <a:r>
              <a:rPr lang="ar-SA" sz="2400" dirty="0" smtClean="0">
                <a:cs typeface="B Nazanin" pitchFamily="2" charset="-78"/>
              </a:rPr>
              <a:t>‫ﺑﺎﺷﺪ.‬</a:t>
            </a:r>
            <a:endParaRPr lang="en-US" sz="2400" dirty="0" smtClean="0">
              <a:cs typeface="B Nazanin" pitchFamily="2" charset="-78"/>
            </a:endParaRPr>
          </a:p>
          <a:p>
            <a:pPr algn="justLow"/>
            <a:endParaRPr lang="fa-IR" sz="2400" dirty="0">
              <a:cs typeface="B Nazanin" pitchFamily="2" charset="-78"/>
            </a:endParaRPr>
          </a:p>
        </p:txBody>
      </p:sp>
    </p:spTree>
    <p:extLst>
      <p:ext uri="{BB962C8B-B14F-4D97-AF65-F5344CB8AC3E}">
        <p14:creationId xmlns:p14="http://schemas.microsoft.com/office/powerpoint/2010/main" val="370105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buFont typeface="Wingdings" pitchFamily="2" charset="2"/>
              <a:buChar char="ü"/>
            </a:pPr>
            <a:r>
              <a:rPr lang="ar-SA" sz="2400" dirty="0" smtClean="0">
                <a:cs typeface="B Nazanin" pitchFamily="2" charset="-78"/>
              </a:rPr>
              <a:t>‫ﺑﺮﻧﺎﻣﻪ ﻣﻜﺘﻮب ﻣﺮاﻗﺒﺖ درﻣﺎﻧﻲ ﺑﻴﻤﺎر ﺑﺎﻳﺴﺘﻲ ﺷﺎﻣﻞ: درﻣﺎﻧﻬﺎ ، دارو</a:t>
            </a:r>
            <a:r>
              <a:rPr lang="fa-IR" sz="2400" dirty="0" smtClean="0">
                <a:cs typeface="B Nazanin" pitchFamily="2" charset="-78"/>
              </a:rPr>
              <a:t>ها</a:t>
            </a:r>
            <a:r>
              <a:rPr lang="ar-SA" sz="2400" dirty="0" smtClean="0">
                <a:cs typeface="B Nazanin" pitchFamily="2" charset="-78"/>
              </a:rPr>
              <a:t>ي ﺗﺠﻮﻳﺰي ، ﻣﺸﺨﺺ ﻧﻤﻮدن دﻓﻌﺎت و ﻣـﻴﺰان </a:t>
            </a:r>
            <a:r>
              <a:rPr lang="fa-IR" sz="2400" dirty="0" smtClean="0">
                <a:cs typeface="B Nazanin" pitchFamily="2" charset="-78"/>
              </a:rPr>
              <a:t>استفا</a:t>
            </a:r>
            <a:r>
              <a:rPr lang="ar-SA" sz="2400" dirty="0" smtClean="0">
                <a:cs typeface="B Nazanin" pitchFamily="2" charset="-78"/>
              </a:rPr>
              <a:t>دﻩ‬‫</a:t>
            </a:r>
            <a:r>
              <a:rPr lang="fa-IR" sz="2400" dirty="0" smtClean="0">
                <a:cs typeface="B Nazanin" pitchFamily="2" charset="-78"/>
              </a:rPr>
              <a:t> ا</a:t>
            </a:r>
            <a:r>
              <a:rPr lang="ar-SA" sz="2400" dirty="0" smtClean="0">
                <a:cs typeface="B Nazanin" pitchFamily="2" charset="-78"/>
              </a:rPr>
              <a:t>ز دارو ، </a:t>
            </a:r>
            <a:r>
              <a:rPr lang="fa-IR" sz="2400" dirty="0" smtClean="0">
                <a:cs typeface="B Nazanin" pitchFamily="2" charset="-78"/>
              </a:rPr>
              <a:t>هر</a:t>
            </a:r>
            <a:r>
              <a:rPr lang="ar-SA" sz="2400" dirty="0" smtClean="0">
                <a:cs typeface="B Nazanin" pitchFamily="2" charset="-78"/>
              </a:rPr>
              <a:t> ﮔﻮﻧﻪ ارﺟﺎع و ﻣﺸﺎورﻩ ، ﺁﻣﻮزش ﺑﻴﻤﺎر ﻳﺎ ﺧﺎﻧﻮادﻩ و </a:t>
            </a:r>
            <a:r>
              <a:rPr lang="fa-IR" sz="2400" dirty="0" smtClean="0">
                <a:cs typeface="B Nazanin" pitchFamily="2" charset="-78"/>
              </a:rPr>
              <a:t>سا</a:t>
            </a:r>
            <a:r>
              <a:rPr lang="ar-SA" sz="2400" dirty="0" smtClean="0">
                <a:cs typeface="B Nazanin" pitchFamily="2" charset="-78"/>
              </a:rPr>
              <a:t>ﻳﺮ د</a:t>
            </a:r>
            <a:r>
              <a:rPr lang="fa-IR" sz="2400" dirty="0" smtClean="0">
                <a:cs typeface="B Nazanin" pitchFamily="2" charset="-78"/>
              </a:rPr>
              <a:t>ستو</a:t>
            </a:r>
            <a:r>
              <a:rPr lang="ar-SA" sz="2400" dirty="0" smtClean="0">
                <a:cs typeface="B Nazanin" pitchFamily="2" charset="-78"/>
              </a:rPr>
              <a:t>رات وﻳﮋﻩ ﺑﺮاي اﻳﻦ ﻣﻮارد ﺑﺎﺷﺪ‬</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‫ﻣﺴﺘﻨﺪ </a:t>
            </a:r>
            <a:r>
              <a:rPr lang="fa-IR" sz="2400" dirty="0" smtClean="0">
                <a:cs typeface="B Nazanin" pitchFamily="2" charset="-78"/>
              </a:rPr>
              <a:t>سا</a:t>
            </a:r>
            <a:r>
              <a:rPr lang="ar-SA" sz="2400" dirty="0" smtClean="0">
                <a:cs typeface="B Nazanin" pitchFamily="2" charset="-78"/>
              </a:rPr>
              <a:t>زي ﺑﺎﻳﺪ ارزﻳـﺎﺑﻲ ﺑﻴﻤـﺎر و ﻳـﺎ درﻣـﺎن او را ﺗﻀـﻤﻴﻦ </a:t>
            </a:r>
            <a:r>
              <a:rPr lang="fa-IR" sz="2400" dirty="0" smtClean="0">
                <a:cs typeface="B Nazanin" pitchFamily="2" charset="-78"/>
              </a:rPr>
              <a:t>کند</a:t>
            </a:r>
            <a:r>
              <a:rPr lang="ar-SA" sz="2400" dirty="0" smtClean="0">
                <a:cs typeface="B Nazanin" pitchFamily="2" charset="-78"/>
              </a:rPr>
              <a:t> و اﻃﻼﻋـﺎت ﺛﺒـﺖ ﺷـﺪﻩ ، ﺑﺎﻳـﺪ ﺷـﺎﻣﻞ ﻓﺮاﻳﻨـﺪ</a:t>
            </a:r>
            <a:r>
              <a:rPr lang="fa-IR" sz="2400" dirty="0" smtClean="0">
                <a:cs typeface="B Nazanin" pitchFamily="2" charset="-78"/>
              </a:rPr>
              <a:t>ها</a:t>
            </a:r>
            <a:r>
              <a:rPr lang="ar-SA" sz="2400" dirty="0" smtClean="0">
                <a:cs typeface="B Nazanin" pitchFamily="2" charset="-78"/>
              </a:rPr>
              <a:t>ي ﻓﻜـﺮي و‫ﭘﻴﭽﻴﺪﮔﻲ ﺗ</a:t>
            </a:r>
            <a:r>
              <a:rPr lang="fa-IR" sz="2400" dirty="0" smtClean="0">
                <a:cs typeface="B Nazanin" pitchFamily="2" charset="-78"/>
              </a:rPr>
              <a:t>صمیم</a:t>
            </a:r>
            <a:r>
              <a:rPr lang="ar-SA" sz="2400" dirty="0" smtClean="0">
                <a:cs typeface="B Nazanin" pitchFamily="2" charset="-78"/>
              </a:rPr>
              <a:t> ﮔﻴﺮﻳﻬﺎي ﭘﺰﺷﻜﻲ ﺑﺎﺷﺪ‬</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a:t>
            </a:r>
            <a:r>
              <a:rPr lang="fa-IR" sz="2400" dirty="0" smtClean="0">
                <a:cs typeface="B Nazanin" pitchFamily="2" charset="-78"/>
              </a:rPr>
              <a:t>همه</a:t>
            </a:r>
            <a:r>
              <a:rPr lang="ar-SA" sz="2400" dirty="0" smtClean="0">
                <a:cs typeface="B Nazanin" pitchFamily="2" charset="-78"/>
              </a:rPr>
              <a:t> اﻃﻼﻋﺎت ﺛﺒﺖ ﺷﺪﻩ در ﻣﺪارك ﭘﺰﺷﻜﻲ ﺑﺎﻳﺪ ﻣﻮﺛﻖ ﺑﻮدﻩ و ﺗﺎرﻳﺦ و اﻣﻀﺎء داﺷﺘﻪ ﺑﺎﺷﺪ. ﺑﻜﺎر ﮔـﻴﺮي ا</a:t>
            </a:r>
            <a:r>
              <a:rPr lang="fa-IR" sz="2400" dirty="0" smtClean="0">
                <a:cs typeface="B Nazanin" pitchFamily="2" charset="-78"/>
              </a:rPr>
              <a:t>صو</a:t>
            </a:r>
            <a:r>
              <a:rPr lang="ar-SA" sz="2400" dirty="0" smtClean="0">
                <a:cs typeface="B Nazanin" pitchFamily="2" charset="-78"/>
              </a:rPr>
              <a:t>ل ﻣﺴـﺘﻨﺪ </a:t>
            </a:r>
            <a:r>
              <a:rPr lang="fa-IR" sz="2400" dirty="0" smtClean="0">
                <a:cs typeface="B Nazanin" pitchFamily="2" charset="-78"/>
              </a:rPr>
              <a:t>سا</a:t>
            </a:r>
            <a:r>
              <a:rPr lang="ar-SA" sz="2400" dirty="0" smtClean="0">
                <a:cs typeface="B Nazanin" pitchFamily="2" charset="-78"/>
              </a:rPr>
              <a:t>زي‬‫</a:t>
            </a:r>
            <a:r>
              <a:rPr lang="fa-IR" sz="2400" dirty="0" smtClean="0">
                <a:cs typeface="B Nazanin" pitchFamily="2" charset="-78"/>
              </a:rPr>
              <a:t> کمک</a:t>
            </a:r>
            <a:r>
              <a:rPr lang="ar-SA" sz="2400" dirty="0" smtClean="0">
                <a:cs typeface="B Nazanin" pitchFamily="2" charset="-78"/>
              </a:rPr>
              <a:t> ﺧﻮاهﺪ ﻧﻤﻮد </a:t>
            </a:r>
            <a:r>
              <a:rPr lang="fa-IR" sz="2400" dirty="0" smtClean="0">
                <a:cs typeface="B Nazanin" pitchFamily="2" charset="-78"/>
              </a:rPr>
              <a:t>که</a:t>
            </a:r>
            <a:r>
              <a:rPr lang="ar-SA" sz="2400" dirty="0" smtClean="0">
                <a:cs typeface="B Nazanin" pitchFamily="2" charset="-78"/>
              </a:rPr>
              <a:t> ﻣﻄﺎﻟﻌﻪ</a:t>
            </a:r>
            <a:r>
              <a:rPr lang="fa-IR" sz="2400" dirty="0" smtClean="0">
                <a:cs typeface="B Nazanin" pitchFamily="2" charset="-78"/>
              </a:rPr>
              <a:t> کنند</a:t>
            </a:r>
            <a:r>
              <a:rPr lang="ar-SA" sz="2400" dirty="0" smtClean="0">
                <a:cs typeface="B Nazanin" pitchFamily="2" charset="-78"/>
              </a:rPr>
              <a:t>ﮔﺎن ﺑﺘﻮاﻧﻨﺪ ﻧﻜﺎت اﻃﻼﻋﺎﺗﻲ ﺧﺎص را ﺑﻪ راﺣﺘﻲ در ﻣﺪارك ﻣﺴﺘﻨﺪ ﺷﺪﻩ ﺑﻴﺎﺑﻨﺪ.‬</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‫در</a:t>
            </a:r>
            <a:r>
              <a:rPr lang="fa-IR" sz="2400" dirty="0" smtClean="0">
                <a:cs typeface="B Nazanin" pitchFamily="2" charset="-78"/>
              </a:rPr>
              <a:t> هنگا</a:t>
            </a:r>
            <a:r>
              <a:rPr lang="ar-SA" sz="2400" dirty="0" smtClean="0">
                <a:cs typeface="B Nazanin" pitchFamily="2" charset="-78"/>
              </a:rPr>
              <a:t>م ﻧﻮﺷﺘﻦ ﭘﺮوﻧﺪﻩ ﭘﺰﺷﻜﻲ ﺣﺘﻲ اﻻﻣﻜﺎن از ﺧﻮد</a:t>
            </a:r>
            <a:r>
              <a:rPr lang="fa-IR" sz="2400" dirty="0" smtClean="0">
                <a:cs typeface="B Nazanin" pitchFamily="2" charset="-78"/>
              </a:rPr>
              <a:t>کا</a:t>
            </a:r>
            <a:r>
              <a:rPr lang="ar-SA" sz="2400" dirty="0" smtClean="0">
                <a:cs typeface="B Nazanin" pitchFamily="2" charset="-78"/>
              </a:rPr>
              <a:t>ر ﺑﺎ ﺟﻮ</a:t>
            </a:r>
            <a:r>
              <a:rPr lang="fa-IR" sz="2400" dirty="0" smtClean="0">
                <a:cs typeface="B Nazanin" pitchFamily="2" charset="-78"/>
              </a:rPr>
              <a:t>هر</a:t>
            </a:r>
            <a:r>
              <a:rPr lang="ar-SA" sz="2400" dirty="0" smtClean="0">
                <a:cs typeface="B Nazanin" pitchFamily="2" charset="-78"/>
              </a:rPr>
              <a:t> ﺛﺎﺑـﺖ ا</a:t>
            </a:r>
            <a:r>
              <a:rPr lang="fa-IR" sz="2400" dirty="0" smtClean="0">
                <a:cs typeface="B Nazanin" pitchFamily="2" charset="-78"/>
              </a:rPr>
              <a:t>ستفا</a:t>
            </a:r>
            <a:r>
              <a:rPr lang="ar-SA" sz="2400" dirty="0" smtClean="0">
                <a:cs typeface="B Nazanin" pitchFamily="2" charset="-78"/>
              </a:rPr>
              <a:t>دﻩ ﺷـﻮد و از ﻧﮕـﺎرش ﺑـﺎ روان ﻧـﻮﻳﺱ و ﺧـﻮد‫ﻧﻮﻳﺱ ، ﺧﻮدداري ﮔﺮدد.‬</a:t>
            </a:r>
            <a:endParaRPr lang="en-US" sz="2400" dirty="0" smtClean="0">
              <a:cs typeface="B Nazanin" pitchFamily="2" charset="-78"/>
            </a:endParaRPr>
          </a:p>
          <a:p>
            <a:pPr algn="justLow"/>
            <a:endParaRPr lang="fa-IR" sz="2400" dirty="0">
              <a:cs typeface="B Nazanin" pitchFamily="2" charset="-78"/>
            </a:endParaRPr>
          </a:p>
        </p:txBody>
      </p:sp>
    </p:spTree>
    <p:extLst>
      <p:ext uri="{BB962C8B-B14F-4D97-AF65-F5344CB8AC3E}">
        <p14:creationId xmlns:p14="http://schemas.microsoft.com/office/powerpoint/2010/main" val="713081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r>
              <a:rPr lang="ar-SA" sz="2400" b="1" dirty="0" smtClean="0">
                <a:cs typeface="B Nazanin" pitchFamily="2" charset="-78"/>
              </a:rPr>
              <a:t>‫</a:t>
            </a:r>
            <a:r>
              <a:rPr lang="ar-SA" sz="2800" dirty="0" smtClean="0">
                <a:solidFill>
                  <a:srgbClr val="0070C0"/>
                </a:solidFill>
                <a:cs typeface="B Nazanin" pitchFamily="2" charset="-78"/>
              </a:rPr>
              <a:t>ﺑﻪ </a:t>
            </a:r>
            <a:r>
              <a:rPr lang="fa-IR" sz="2800" dirty="0" smtClean="0">
                <a:solidFill>
                  <a:srgbClr val="0070C0"/>
                </a:solidFill>
                <a:cs typeface="B Nazanin" pitchFamily="2" charset="-78"/>
              </a:rPr>
              <a:t>هنگا</a:t>
            </a:r>
            <a:r>
              <a:rPr lang="ar-SA" sz="2800" dirty="0" smtClean="0">
                <a:solidFill>
                  <a:srgbClr val="0070C0"/>
                </a:solidFill>
                <a:cs typeface="B Nazanin" pitchFamily="2" charset="-78"/>
              </a:rPr>
              <a:t>م ﻣﺴﺘﻨﺪ </a:t>
            </a:r>
            <a:r>
              <a:rPr lang="fa-IR" sz="2800" dirty="0" smtClean="0">
                <a:solidFill>
                  <a:srgbClr val="0070C0"/>
                </a:solidFill>
                <a:cs typeface="B Nazanin" pitchFamily="2" charset="-78"/>
              </a:rPr>
              <a:t>سا</a:t>
            </a:r>
            <a:r>
              <a:rPr lang="ar-SA" sz="2800" dirty="0" smtClean="0">
                <a:solidFill>
                  <a:srgbClr val="0070C0"/>
                </a:solidFill>
                <a:cs typeface="B Nazanin" pitchFamily="2" charset="-78"/>
              </a:rPr>
              <a:t>زي ، ﻗﻮاﻧﻴﻦ زﻳﺮ ﺑﺎﻳﺪ رﻋﺎﻳﺖ ﺷﻮد:‬</a:t>
            </a:r>
            <a:endParaRPr lang="fa-IR" sz="2800" dirty="0" smtClean="0">
              <a:solidFill>
                <a:srgbClr val="0070C0"/>
              </a:solidFill>
              <a:cs typeface="B Nazanin" pitchFamily="2" charset="-78"/>
            </a:endParaRPr>
          </a:p>
          <a:p>
            <a:pPr algn="justLow">
              <a:buFont typeface="Wingdings" pitchFamily="2" charset="2"/>
              <a:buChar char="ü"/>
            </a:pPr>
            <a:r>
              <a:rPr lang="ar-SA" sz="2400" dirty="0" smtClean="0">
                <a:cs typeface="B Nazanin" pitchFamily="2" charset="-78"/>
              </a:rPr>
              <a:t>‫ﻣﺴﺘﻨﺪ </a:t>
            </a:r>
            <a:r>
              <a:rPr lang="fa-IR" sz="2400" dirty="0" smtClean="0">
                <a:cs typeface="B Nazanin" pitchFamily="2" charset="-78"/>
              </a:rPr>
              <a:t>سا</a:t>
            </a:r>
            <a:r>
              <a:rPr lang="ar-SA" sz="2400" dirty="0" smtClean="0">
                <a:cs typeface="B Nazanin" pitchFamily="2" charset="-78"/>
              </a:rPr>
              <a:t>زي ﺗﻮ</a:t>
            </a:r>
            <a:r>
              <a:rPr lang="fa-IR" sz="2400" dirty="0" smtClean="0">
                <a:cs typeface="B Nazanin" pitchFamily="2" charset="-78"/>
              </a:rPr>
              <a:t>صیفی</a:t>
            </a:r>
            <a:r>
              <a:rPr lang="ar-SA" sz="2400" dirty="0" smtClean="0">
                <a:cs typeface="B Nazanin" pitchFamily="2" charset="-78"/>
              </a:rPr>
              <a:t> ﺑﺎﺷﺪ </a:t>
            </a:r>
            <a:r>
              <a:rPr lang="fa-IR" sz="2400" dirty="0" smtClean="0">
                <a:cs typeface="B Nazanin" pitchFamily="2" charset="-78"/>
              </a:rPr>
              <a:t>(</a:t>
            </a:r>
            <a:r>
              <a:rPr lang="ar-SA" sz="2400" dirty="0" smtClean="0">
                <a:cs typeface="B Nazanin" pitchFamily="2" charset="-78"/>
              </a:rPr>
              <a:t>دﻗﻴﻘﺎ ﺁﻧﭽﻪ را</a:t>
            </a:r>
            <a:r>
              <a:rPr lang="fa-IR" sz="2400" dirty="0" smtClean="0">
                <a:cs typeface="B Nazanin" pitchFamily="2" charset="-78"/>
              </a:rPr>
              <a:t>که</a:t>
            </a:r>
            <a:r>
              <a:rPr lang="ar-SA" sz="2400" dirty="0" smtClean="0">
                <a:cs typeface="B Nazanin" pitchFamily="2" charset="-78"/>
              </a:rPr>
              <a:t> ﻣﺸﺎهﺪﻩ ﻣﻲ </a:t>
            </a:r>
            <a:r>
              <a:rPr lang="fa-IR" sz="2400" dirty="0" smtClean="0">
                <a:cs typeface="B Nazanin" pitchFamily="2" charset="-78"/>
              </a:rPr>
              <a:t>کنید</a:t>
            </a:r>
            <a:r>
              <a:rPr lang="ar-SA" sz="2400" dirty="0" smtClean="0">
                <a:cs typeface="B Nazanin" pitchFamily="2" charset="-78"/>
              </a:rPr>
              <a:t> ﺷﺮح دهﻴﺪ و ﺁﻧﭽﻪ را </a:t>
            </a:r>
            <a:r>
              <a:rPr lang="fa-IR" sz="2400" dirty="0" smtClean="0">
                <a:cs typeface="B Nazanin" pitchFamily="2" charset="-78"/>
              </a:rPr>
              <a:t>که</a:t>
            </a:r>
            <a:r>
              <a:rPr lang="ar-SA" sz="2400" dirty="0" smtClean="0">
                <a:cs typeface="B Nazanin" pitchFamily="2" charset="-78"/>
              </a:rPr>
              <a:t> ﻣﻲ ﺑﻴﻨﻴﺪ ﻣﺴﺘﻨﺪ </a:t>
            </a:r>
            <a:r>
              <a:rPr lang="fa-IR" sz="2400" dirty="0" smtClean="0">
                <a:cs typeface="B Nazanin" pitchFamily="2" charset="-78"/>
              </a:rPr>
              <a:t>کنید )</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‫ﻣﺴﺘﻨﺪ </a:t>
            </a:r>
            <a:r>
              <a:rPr lang="fa-IR" sz="2400" dirty="0" smtClean="0">
                <a:cs typeface="B Nazanin" pitchFamily="2" charset="-78"/>
              </a:rPr>
              <a:t>سا</a:t>
            </a:r>
            <a:r>
              <a:rPr lang="ar-SA" sz="2400" dirty="0" smtClean="0">
                <a:cs typeface="B Nazanin" pitchFamily="2" charset="-78"/>
              </a:rPr>
              <a:t>زي </a:t>
            </a:r>
            <a:r>
              <a:rPr lang="fa-IR" sz="2400" dirty="0" smtClean="0">
                <a:cs typeface="B Nazanin" pitchFamily="2" charset="-78"/>
              </a:rPr>
              <a:t>صر</a:t>
            </a:r>
            <a:r>
              <a:rPr lang="ar-SA" sz="2400" dirty="0" smtClean="0">
                <a:cs typeface="B Nazanin" pitchFamily="2" charset="-78"/>
              </a:rPr>
              <a:t>ﻳﺢ ﺑﺎﺷﺪ </a:t>
            </a:r>
            <a:r>
              <a:rPr lang="fa-IR" sz="2400" dirty="0" smtClean="0">
                <a:cs typeface="B Nazanin" pitchFamily="2" charset="-78"/>
              </a:rPr>
              <a:t>(</a:t>
            </a:r>
            <a:r>
              <a:rPr lang="ar-SA" sz="2400" dirty="0" smtClean="0">
                <a:cs typeface="B Nazanin" pitchFamily="2" charset="-78"/>
              </a:rPr>
              <a:t>از اﻇﻬﺎرات ﻣﺒﻬﻢ و</a:t>
            </a:r>
            <a:r>
              <a:rPr lang="fa-IR" sz="2400" dirty="0" smtClean="0">
                <a:cs typeface="B Nazanin" pitchFamily="2" charset="-78"/>
              </a:rPr>
              <a:t> کلی</a:t>
            </a:r>
            <a:r>
              <a:rPr lang="ar-SA" sz="2400" dirty="0" smtClean="0">
                <a:cs typeface="B Nazanin" pitchFamily="2" charset="-78"/>
              </a:rPr>
              <a:t> ﮔﻮ</a:t>
            </a:r>
            <a:r>
              <a:rPr lang="fa-IR" sz="2400" dirty="0" smtClean="0">
                <a:cs typeface="B Nazanin" pitchFamily="2" charset="-78"/>
              </a:rPr>
              <a:t>یی</a:t>
            </a:r>
            <a:r>
              <a:rPr lang="ar-SA" sz="2400" dirty="0" smtClean="0">
                <a:cs typeface="B Nazanin" pitchFamily="2" charset="-78"/>
              </a:rPr>
              <a:t> اﺟﺘﻨﺎب ﺷﻮد</a:t>
            </a:r>
            <a:r>
              <a:rPr lang="fa-IR" sz="2400" dirty="0" smtClean="0">
                <a:cs typeface="B Nazanin" pitchFamily="2" charset="-78"/>
              </a:rPr>
              <a:t>)</a:t>
            </a:r>
            <a:r>
              <a:rPr lang="ar-SA" sz="2400" dirty="0" smtClean="0">
                <a:cs typeface="B Nazanin" pitchFamily="2" charset="-78"/>
              </a:rPr>
              <a:t>‬</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‫‫ﻣﺴﺘﻨﺪ </a:t>
            </a:r>
            <a:r>
              <a:rPr lang="fa-IR" sz="2400" dirty="0" smtClean="0">
                <a:cs typeface="B Nazanin" pitchFamily="2" charset="-78"/>
              </a:rPr>
              <a:t>سا</a:t>
            </a:r>
            <a:r>
              <a:rPr lang="ar-SA" sz="2400" dirty="0" smtClean="0">
                <a:cs typeface="B Nazanin" pitchFamily="2" charset="-78"/>
              </a:rPr>
              <a:t>زي ﺑﻪ </a:t>
            </a:r>
            <a:r>
              <a:rPr lang="fa-IR" sz="2400" dirty="0" smtClean="0">
                <a:cs typeface="B Nazanin" pitchFamily="2" charset="-78"/>
              </a:rPr>
              <a:t>هنگام</a:t>
            </a:r>
            <a:r>
              <a:rPr lang="ar-SA" sz="2400" dirty="0" smtClean="0">
                <a:cs typeface="B Nazanin" pitchFamily="2" charset="-78"/>
              </a:rPr>
              <a:t> ﺑﺎﺷﺪ، ﭼﻮن ﺣﺎﻓﻈﻪ اﻧﺴﺎن ﺑﻪ ﺁ</a:t>
            </a:r>
            <a:r>
              <a:rPr lang="fa-IR" sz="2400" dirty="0" smtClean="0">
                <a:cs typeface="B Nazanin" pitchFamily="2" charset="-78"/>
              </a:rPr>
              <a:t>سا</a:t>
            </a:r>
            <a:r>
              <a:rPr lang="ar-SA" sz="2400" dirty="0" smtClean="0">
                <a:cs typeface="B Nazanin" pitchFamily="2" charset="-78"/>
              </a:rPr>
              <a:t>ﻧﻲ دﭼﺎر ﻓﺮاﻣﻮﺷﻲ ﻣﻲ ﺷـﻮد. ﺛﺒـﺖ اﻃﻼﻋـﺎت ﻣﺮاﻗﺒـﺖ درﻣﺎﻧـﻲ‬‫ـ‫ﺑﺎﻳﺪ ﺑﻪ </a:t>
            </a:r>
            <a:r>
              <a:rPr lang="fa-IR" sz="2400" dirty="0" smtClean="0">
                <a:cs typeface="B Nazanin" pitchFamily="2" charset="-78"/>
              </a:rPr>
              <a:t>هنگام</a:t>
            </a:r>
            <a:r>
              <a:rPr lang="ar-SA" sz="2400" dirty="0" smtClean="0">
                <a:cs typeface="B Nazanin" pitchFamily="2" charset="-78"/>
              </a:rPr>
              <a:t> رﺧﺪاد ﻣﺮاﻗﺒﺖ اﻧﺠـﺎم ﺷـﻮد ، ﺑﻨـﺎﺑﺮاﻳﻦ ﺑﻼﻓﺎ</a:t>
            </a:r>
            <a:r>
              <a:rPr lang="fa-IR" sz="2400" dirty="0" smtClean="0">
                <a:cs typeface="B Nazanin" pitchFamily="2" charset="-78"/>
              </a:rPr>
              <a:t>صله</a:t>
            </a:r>
            <a:r>
              <a:rPr lang="ar-SA" sz="2400" dirty="0" smtClean="0">
                <a:cs typeface="B Nazanin" pitchFamily="2" charset="-78"/>
              </a:rPr>
              <a:t> ﺑﻌـﺪ از اراﺋـﻪ ﻣﺮاﻗﺒـﺖ درﻣـﺎﻧﻲ ، اﻃﻼﻋـﺎت را ﺛﺒـﺖ </a:t>
            </a:r>
            <a:r>
              <a:rPr lang="fa-IR" sz="2400" dirty="0" smtClean="0">
                <a:cs typeface="B Nazanin" pitchFamily="2" charset="-78"/>
              </a:rPr>
              <a:t>کنید</a:t>
            </a:r>
            <a:r>
              <a:rPr lang="ar-SA" sz="2400" dirty="0" smtClean="0">
                <a:cs typeface="B Nazanin" pitchFamily="2" charset="-78"/>
              </a:rPr>
              <a:t>. ﺑـﺮگ‫</a:t>
            </a:r>
            <a:r>
              <a:rPr lang="fa-IR" sz="2400" dirty="0" smtClean="0">
                <a:cs typeface="B Nazanin" pitchFamily="2" charset="-78"/>
              </a:rPr>
              <a:t> </a:t>
            </a:r>
            <a:r>
              <a:rPr lang="ar-SA" sz="2400" dirty="0" smtClean="0">
                <a:cs typeface="B Nazanin" pitchFamily="2" charset="-78"/>
              </a:rPr>
              <a:t>د</a:t>
            </a:r>
            <a:r>
              <a:rPr lang="fa-IR" sz="2400" dirty="0" smtClean="0">
                <a:cs typeface="B Nazanin" pitchFamily="2" charset="-78"/>
              </a:rPr>
              <a:t>ستو</a:t>
            </a:r>
            <a:r>
              <a:rPr lang="ar-SA" sz="2400" dirty="0" smtClean="0">
                <a:cs typeface="B Nazanin" pitchFamily="2" charset="-78"/>
              </a:rPr>
              <a:t>رات ﭘﺰﺷﻜﻲ ،د</a:t>
            </a:r>
            <a:r>
              <a:rPr lang="fa-IR" sz="2400" dirty="0" smtClean="0">
                <a:cs typeface="B Nazanin" pitchFamily="2" charset="-78"/>
              </a:rPr>
              <a:t>ستو</a:t>
            </a:r>
            <a:r>
              <a:rPr lang="ar-SA" sz="2400" dirty="0" smtClean="0">
                <a:cs typeface="B Nazanin" pitchFamily="2" charset="-78"/>
              </a:rPr>
              <a:t>راﺗﻲ را </a:t>
            </a:r>
            <a:r>
              <a:rPr lang="fa-IR" sz="2400" dirty="0" smtClean="0">
                <a:cs typeface="B Nazanin" pitchFamily="2" charset="-78"/>
              </a:rPr>
              <a:t>که</a:t>
            </a:r>
            <a:r>
              <a:rPr lang="ar-SA" sz="2400" dirty="0" smtClean="0">
                <a:cs typeface="B Nazanin" pitchFamily="2" charset="-78"/>
              </a:rPr>
              <a:t> ﻃﺒﻴﺐ </a:t>
            </a:r>
            <a:r>
              <a:rPr lang="fa-IR" sz="2400" dirty="0" smtClean="0">
                <a:cs typeface="B Nazanin" pitchFamily="2" charset="-78"/>
              </a:rPr>
              <a:t>به </a:t>
            </a:r>
            <a:r>
              <a:rPr lang="ar-SA" sz="2400" dirty="0" smtClean="0">
                <a:cs typeface="B Nazanin" pitchFamily="2" charset="-78"/>
              </a:rPr>
              <a:t>ﺨﺎﻃﺮ ﺗﺎﻣﻴﻦ </a:t>
            </a:r>
            <a:r>
              <a:rPr lang="fa-IR" sz="2400" dirty="0" smtClean="0">
                <a:cs typeface="B Nazanin" pitchFamily="2" charset="-78"/>
              </a:rPr>
              <a:t>سلا</a:t>
            </a:r>
            <a:r>
              <a:rPr lang="ar-SA" sz="2400" dirty="0" smtClean="0">
                <a:cs typeface="B Nazanin" pitchFamily="2" charset="-78"/>
              </a:rPr>
              <a:t>ﻣﺘﻲ </a:t>
            </a:r>
            <a:r>
              <a:rPr lang="fa-IR" sz="2400" dirty="0" smtClean="0">
                <a:cs typeface="B Nazanin" pitchFamily="2" charset="-78"/>
              </a:rPr>
              <a:t>بیمارصا</a:t>
            </a:r>
            <a:r>
              <a:rPr lang="ar-SA" sz="2400" dirty="0" smtClean="0">
                <a:cs typeface="B Nazanin" pitchFamily="2" charset="-78"/>
              </a:rPr>
              <a:t>در ﻣـﻲ </a:t>
            </a:r>
            <a:r>
              <a:rPr lang="fa-IR" sz="2400" dirty="0" smtClean="0">
                <a:cs typeface="B Nazanin" pitchFamily="2" charset="-78"/>
              </a:rPr>
              <a:t>کند</a:t>
            </a:r>
            <a:r>
              <a:rPr lang="ar-SA" sz="2400" dirty="0" smtClean="0">
                <a:cs typeface="B Nazanin" pitchFamily="2" charset="-78"/>
              </a:rPr>
              <a:t>، ﺑﺎﻳـﺪ ﺑـﺮ روي ورﻗـﻪ اي ﻧﻮﺷـﺘﻪ و‫اﻣﻀﺎء ﮔﺮدد.</a:t>
            </a:r>
            <a:r>
              <a:rPr lang="fa-IR" sz="2400" dirty="0" smtClean="0">
                <a:cs typeface="B Nazanin" pitchFamily="2" charset="-78"/>
              </a:rPr>
              <a:t>سفا</a:t>
            </a:r>
            <a:r>
              <a:rPr lang="ar-SA" sz="2400" dirty="0" smtClean="0">
                <a:cs typeface="B Nazanin" pitchFamily="2" charset="-78"/>
              </a:rPr>
              <a:t>رﺷﺎﺗﻲ </a:t>
            </a:r>
            <a:r>
              <a:rPr lang="fa-IR" sz="2400" dirty="0" smtClean="0">
                <a:cs typeface="B Nazanin" pitchFamily="2" charset="-78"/>
              </a:rPr>
              <a:t>که</a:t>
            </a:r>
            <a:r>
              <a:rPr lang="ar-SA" sz="2400" dirty="0" smtClean="0">
                <a:cs typeface="B Nazanin" pitchFamily="2" charset="-78"/>
              </a:rPr>
              <a:t> ﭘﺰﺷﻚ ﺑﻄﻮر ﺷﻔﺎ</a:t>
            </a:r>
            <a:r>
              <a:rPr lang="fa-IR" sz="2400" dirty="0" smtClean="0">
                <a:cs typeface="B Nazanin" pitchFamily="2" charset="-78"/>
              </a:rPr>
              <a:t>هی</a:t>
            </a:r>
            <a:r>
              <a:rPr lang="ar-SA" sz="2400" dirty="0" smtClean="0">
                <a:cs typeface="B Nazanin" pitchFamily="2" charset="-78"/>
              </a:rPr>
              <a:t> ﻳﺎ ﺑﻮ</a:t>
            </a:r>
            <a:r>
              <a:rPr lang="fa-IR" sz="2400" dirty="0" smtClean="0">
                <a:cs typeface="B Nazanin" pitchFamily="2" charset="-78"/>
              </a:rPr>
              <a:t>سیله</a:t>
            </a:r>
            <a:r>
              <a:rPr lang="ar-SA" sz="2400" dirty="0" smtClean="0">
                <a:cs typeface="B Nazanin" pitchFamily="2" charset="-78"/>
              </a:rPr>
              <a:t> ﺗﻠﻔﻦ ﺗﻌﻴﻴﻦ ﻣﻲ ﻧﻤﺎﻳﺪﺑﺎﻳﺪ در ﺧـﻼل</a:t>
            </a:r>
            <a:r>
              <a:rPr lang="fa-IR" sz="2400" dirty="0" smtClean="0">
                <a:cs typeface="B Nazanin" pitchFamily="2" charset="-78"/>
              </a:rPr>
              <a:t>24</a:t>
            </a:r>
            <a:r>
              <a:rPr lang="ar-SA" sz="2400" dirty="0" smtClean="0">
                <a:cs typeface="B Nazanin" pitchFamily="2" charset="-78"/>
              </a:rPr>
              <a:t> </a:t>
            </a:r>
            <a:r>
              <a:rPr lang="fa-IR" sz="2400" dirty="0" smtClean="0">
                <a:cs typeface="B Nazanin" pitchFamily="2" charset="-78"/>
              </a:rPr>
              <a:t>سا</a:t>
            </a:r>
            <a:r>
              <a:rPr lang="ar-SA" sz="2400" dirty="0" smtClean="0">
                <a:cs typeface="B Nazanin" pitchFamily="2" charset="-78"/>
              </a:rPr>
              <a:t>ﻋﺖ ﺗﻮ</a:t>
            </a:r>
            <a:r>
              <a:rPr lang="fa-IR" sz="2400" dirty="0" smtClean="0">
                <a:cs typeface="B Nazanin" pitchFamily="2" charset="-78"/>
              </a:rPr>
              <a:t>سط</a:t>
            </a:r>
            <a:r>
              <a:rPr lang="ar-SA" sz="2400" dirty="0" smtClean="0">
                <a:cs typeface="B Nazanin" pitchFamily="2" charset="-78"/>
              </a:rPr>
              <a:t> ﺧـﻮد او‬‫ـ‫ﺛﺒﺖ و ﺗﺎﺋﻴﺪ ﮔﺮدد</a:t>
            </a:r>
            <a:r>
              <a:rPr lang="fa-IR" sz="2400" dirty="0" smtClean="0">
                <a:cs typeface="B Nazanin" pitchFamily="2" charset="-78"/>
              </a:rPr>
              <a:t>.</a:t>
            </a:r>
            <a:endParaRPr lang="en-US" sz="2400" dirty="0" smtClean="0">
              <a:cs typeface="B Nazanin" pitchFamily="2" charset="-78"/>
            </a:endParaRPr>
          </a:p>
          <a:p>
            <a:pPr algn="justLow"/>
            <a:endParaRPr lang="fa-IR" sz="2400" dirty="0">
              <a:cs typeface="B Nazanin" pitchFamily="2" charset="-78"/>
            </a:endParaRPr>
          </a:p>
        </p:txBody>
      </p:sp>
    </p:spTree>
    <p:extLst>
      <p:ext uri="{BB962C8B-B14F-4D97-AF65-F5344CB8AC3E}">
        <p14:creationId xmlns:p14="http://schemas.microsoft.com/office/powerpoint/2010/main" val="217375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lnSpc>
                <a:spcPct val="90000"/>
              </a:lnSpc>
              <a:buFont typeface="Wingdings" pitchFamily="2" charset="2"/>
              <a:buChar char="ü"/>
            </a:pPr>
            <a:r>
              <a:rPr lang="ar-SA" sz="2400" dirty="0" smtClean="0">
                <a:cs typeface="B Nazanin" pitchFamily="2" charset="-78"/>
              </a:rPr>
              <a:t>‫ ﻣﺴﺘﻨﺪ </a:t>
            </a:r>
            <a:r>
              <a:rPr lang="fa-IR" sz="2400" dirty="0" smtClean="0">
                <a:cs typeface="B Nazanin" pitchFamily="2" charset="-78"/>
              </a:rPr>
              <a:t>سا</a:t>
            </a:r>
            <a:r>
              <a:rPr lang="ar-SA" sz="2400" dirty="0" smtClean="0">
                <a:cs typeface="B Nazanin" pitchFamily="2" charset="-78"/>
              </a:rPr>
              <a:t>زي واﺿﺢ و ﻣﺪاوم ﺑﺎﺷﺪ.‬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a:t>
            </a:r>
            <a:r>
              <a:rPr lang="fa-IR" sz="2400" dirty="0" smtClean="0">
                <a:cs typeface="B Nazanin" pitchFamily="2" charset="-78"/>
              </a:rPr>
              <a:t>کلیه</a:t>
            </a:r>
            <a:r>
              <a:rPr lang="ar-SA" sz="2400" dirty="0" smtClean="0">
                <a:cs typeface="B Nazanin" pitchFamily="2" charset="-78"/>
              </a:rPr>
              <a:t> اﻃﻼﻋﺎت ﺛﺒﺖ ﺷﺪﻩ ﺑﺎﻳﺪ ﺧﻮاﻧﺎ و ﻣﺮﺗﺐ ﺑﺎﺷﺪ. رﻋﺎﻳﺖ اﻣﻼء </a:t>
            </a:r>
            <a:r>
              <a:rPr lang="fa-IR" sz="2400" dirty="0" smtClean="0">
                <a:cs typeface="B Nazanin" pitchFamily="2" charset="-78"/>
              </a:rPr>
              <a:t>صحیح</a:t>
            </a:r>
            <a:r>
              <a:rPr lang="ar-SA" sz="2400" dirty="0" smtClean="0">
                <a:cs typeface="B Nazanin" pitchFamily="2" charset="-78"/>
              </a:rPr>
              <a:t> ، ﻧﻘﻄﻪ ﮔﺬاري و ﺟﻤﻠﻪ ﺑﻨﺪي </a:t>
            </a:r>
            <a:r>
              <a:rPr lang="fa-IR" sz="2400" dirty="0" smtClean="0">
                <a:cs typeface="B Nazanin" pitchFamily="2" charset="-78"/>
              </a:rPr>
              <a:t>صحیح</a:t>
            </a:r>
            <a:r>
              <a:rPr lang="ar-SA" sz="2400" dirty="0" smtClean="0">
                <a:cs typeface="B Nazanin" pitchFamily="2" charset="-78"/>
              </a:rPr>
              <a:t> در ﺛﺒـﺖ اﻃﻼﻋـﺎت‬‫ﺿﺮوري ا</a:t>
            </a:r>
            <a:r>
              <a:rPr lang="fa-IR" sz="2400" dirty="0" smtClean="0">
                <a:cs typeface="B Nazanin" pitchFamily="2" charset="-78"/>
              </a:rPr>
              <a:t>ست</a:t>
            </a:r>
            <a:r>
              <a:rPr lang="ar-SA" sz="2400" dirty="0" smtClean="0">
                <a:cs typeface="B Nazanin" pitchFamily="2" charset="-78"/>
              </a:rPr>
              <a:t>.‬</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‫اﻃﻼﻋﺎت ﺑﺎﻳﺴﺘﻲ ﺑﺎ روش ﻣﻨﻄﻘﻲ و ﻣﺘﻮاﻟﻲ ﺛﺒﺖ ﺷﻮد و ﻣﺪاوﻣﺖ ﺛﺒﺖ اﻃﻼﻋﺎت وﺟﻮد داﺷﺘﻪ ﺑﺎﺷﺪ.‬</a:t>
            </a:r>
            <a:endParaRPr lang="en-US" sz="2400" dirty="0" smtClean="0">
              <a:cs typeface="B Nazanin" pitchFamily="2" charset="-78"/>
            </a:endParaRPr>
          </a:p>
          <a:p>
            <a:pPr algn="justLow">
              <a:lnSpc>
                <a:spcPct val="90000"/>
              </a:lnSpc>
              <a:buFont typeface="Wingdings" pitchFamily="2" charset="2"/>
              <a:buChar char="ü"/>
            </a:pPr>
            <a:r>
              <a:rPr lang="ar-SA" sz="2400" dirty="0" smtClean="0">
                <a:cs typeface="B Nazanin" pitchFamily="2" charset="-78"/>
              </a:rPr>
              <a:t>‫ﺗﺎرﻳﺦ و </a:t>
            </a:r>
            <a:r>
              <a:rPr lang="fa-IR" sz="2400" dirty="0" smtClean="0">
                <a:cs typeface="B Nazanin" pitchFamily="2" charset="-78"/>
              </a:rPr>
              <a:t>سا</a:t>
            </a:r>
            <a:r>
              <a:rPr lang="ar-SA" sz="2400" dirty="0" smtClean="0">
                <a:cs typeface="B Nazanin" pitchFamily="2" charset="-78"/>
              </a:rPr>
              <a:t>ﻋﺖ </a:t>
            </a:r>
            <a:r>
              <a:rPr lang="fa-IR" sz="2400" dirty="0" smtClean="0">
                <a:cs typeface="B Nazanin" pitchFamily="2" charset="-78"/>
              </a:rPr>
              <a:t>هر</a:t>
            </a:r>
            <a:r>
              <a:rPr lang="ar-SA" sz="2400" dirty="0" smtClean="0">
                <a:cs typeface="B Nazanin" pitchFamily="2" charset="-78"/>
              </a:rPr>
              <a:t> ﻧﻮع اﻃﻼﻋﺎت ورودي را ﻣﺸﺨﺺ </a:t>
            </a:r>
            <a:r>
              <a:rPr lang="fa-IR" sz="2400" dirty="0" smtClean="0">
                <a:cs typeface="B Nazanin" pitchFamily="2" charset="-78"/>
              </a:rPr>
              <a:t>کنید</a:t>
            </a:r>
            <a:r>
              <a:rPr lang="ar-SA" sz="2400" dirty="0" smtClean="0">
                <a:cs typeface="B Nazanin" pitchFamily="2" charset="-78"/>
              </a:rPr>
              <a:t> و اﻃﻼﻋﺎت ﺛﺒﺖ ﺷﺪﻩ را ﺑﺎ </a:t>
            </a:r>
            <a:r>
              <a:rPr lang="fa-IR" sz="2400" dirty="0" smtClean="0">
                <a:cs typeface="B Nazanin" pitchFamily="2" charset="-78"/>
              </a:rPr>
              <a:t>ذکر</a:t>
            </a:r>
            <a:r>
              <a:rPr lang="ar-SA" sz="2400" dirty="0" smtClean="0">
                <a:cs typeface="B Nazanin" pitchFamily="2" charset="-78"/>
              </a:rPr>
              <a:t> ﻧﺎم و ﻧﺎم ﺧﺎﻧﻮادﮔﻲ و اﻣﻀﺎء ﻧﻤﺎﺋﻴﺪ.‬</a:t>
            </a:r>
            <a:endParaRPr lang="fa-IR" sz="2400" dirty="0" smtClean="0">
              <a:cs typeface="B Nazanin" pitchFamily="2" charset="-78"/>
            </a:endParaRPr>
          </a:p>
          <a:p>
            <a:pPr algn="justLow">
              <a:buFont typeface="Wingdings" pitchFamily="2" charset="2"/>
              <a:buChar char="ü"/>
            </a:pPr>
            <a:r>
              <a:rPr lang="ar-SA" sz="2400" dirty="0" smtClean="0">
                <a:cs typeface="B Nazanin" pitchFamily="2" charset="-78"/>
              </a:rPr>
              <a:t>در ﻣﺴﺘﻨﺪ </a:t>
            </a:r>
            <a:r>
              <a:rPr lang="fa-IR" sz="2400" dirty="0" smtClean="0">
                <a:cs typeface="B Nazanin" pitchFamily="2" charset="-78"/>
              </a:rPr>
              <a:t>سا</a:t>
            </a:r>
            <a:r>
              <a:rPr lang="ar-SA" sz="2400" dirty="0" smtClean="0">
                <a:cs typeface="B Nazanin" pitchFamily="2" charset="-78"/>
              </a:rPr>
              <a:t>زي از ﻧﻘﻞ و ﻗﻮل ﻣﺴﺘﻘﻴﻢ ا</a:t>
            </a:r>
            <a:r>
              <a:rPr lang="fa-IR" sz="2400" dirty="0" smtClean="0">
                <a:cs typeface="B Nazanin" pitchFamily="2" charset="-78"/>
              </a:rPr>
              <a:t>ستفاهده</a:t>
            </a:r>
            <a:r>
              <a:rPr lang="ar-SA" sz="2400" dirty="0" smtClean="0">
                <a:cs typeface="B Nazanin" pitchFamily="2" charset="-78"/>
              </a:rPr>
              <a:t> ﺷﻮد</a:t>
            </a:r>
            <a:r>
              <a:rPr lang="fa-IR" sz="2400" dirty="0" smtClean="0">
                <a:cs typeface="B Nazanin" pitchFamily="2" charset="-78"/>
              </a:rPr>
              <a:t>(</a:t>
            </a:r>
            <a:r>
              <a:rPr lang="ar-SA" sz="2400" dirty="0" smtClean="0">
                <a:cs typeface="B Nazanin" pitchFamily="2" charset="-78"/>
              </a:rPr>
              <a:t>ﺣﺘﻲ اﻻﻣﻜﺎن از </a:t>
            </a:r>
            <a:r>
              <a:rPr lang="fa-IR" sz="2400" dirty="0" smtClean="0">
                <a:cs typeface="B Nazanin" pitchFamily="2" charset="-78"/>
              </a:rPr>
              <a:t>کلما</a:t>
            </a:r>
            <a:r>
              <a:rPr lang="ar-SA" sz="2400" dirty="0" smtClean="0">
                <a:cs typeface="B Nazanin" pitchFamily="2" charset="-78"/>
              </a:rPr>
              <a:t>ت دﻗﻴـﻖ ﺑﻴﻤـﺎر ا</a:t>
            </a:r>
            <a:r>
              <a:rPr lang="fa-IR" sz="2400" dirty="0" smtClean="0">
                <a:cs typeface="B Nazanin" pitchFamily="2" charset="-78"/>
              </a:rPr>
              <a:t>ستفا</a:t>
            </a:r>
            <a:r>
              <a:rPr lang="ar-SA" sz="2400" dirty="0" smtClean="0">
                <a:cs typeface="B Nazanin" pitchFamily="2" charset="-78"/>
              </a:rPr>
              <a:t>دﻩ ﺷـﻮد</a:t>
            </a:r>
            <a:r>
              <a:rPr lang="fa-IR" sz="2400" dirty="0" smtClean="0">
                <a:cs typeface="B Nazanin" pitchFamily="2" charset="-78"/>
              </a:rPr>
              <a:t>)</a:t>
            </a:r>
            <a:r>
              <a:rPr lang="ar-SA" sz="2400" dirty="0" smtClean="0">
                <a:cs typeface="B Nazanin" pitchFamily="2" charset="-78"/>
              </a:rPr>
              <a:t>ﺑﻴـﻦ </a:t>
            </a:r>
            <a:r>
              <a:rPr lang="fa-IR" sz="2400" dirty="0" smtClean="0">
                <a:cs typeface="B Nazanin" pitchFamily="2" charset="-78"/>
              </a:rPr>
              <a:t>کلما</a:t>
            </a:r>
            <a:r>
              <a:rPr lang="ar-SA" sz="2400" dirty="0" smtClean="0">
                <a:cs typeface="B Nazanin" pitchFamily="2" charset="-78"/>
              </a:rPr>
              <a:t>ت‫ـ‫ﺑﻴﻤﺎر از ﺁﻧﭽﻪ ﻣﺸﺎهﺪﻩ ﺷﺪﻩ ا</a:t>
            </a:r>
            <a:r>
              <a:rPr lang="fa-IR" sz="2400" dirty="0" smtClean="0">
                <a:cs typeface="B Nazanin" pitchFamily="2" charset="-78"/>
              </a:rPr>
              <a:t>ست</a:t>
            </a:r>
            <a:r>
              <a:rPr lang="ar-SA" sz="2400" dirty="0" smtClean="0">
                <a:cs typeface="B Nazanin" pitchFamily="2" charset="-78"/>
              </a:rPr>
              <a:t> ﺑﺎ</a:t>
            </a:r>
            <a:r>
              <a:rPr lang="fa-IR" sz="2400" dirty="0" smtClean="0">
                <a:cs typeface="B Nazanin" pitchFamily="2" charset="-78"/>
              </a:rPr>
              <a:t> </a:t>
            </a:r>
            <a:r>
              <a:rPr lang="ar-SA" sz="2400" dirty="0" smtClean="0">
                <a:cs typeface="B Nazanin" pitchFamily="2" charset="-78"/>
              </a:rPr>
              <a:t>ﻗﺮار دادن ﻧﻘﻞ و ﻗﻮل ﺑﻴﻤﺎر در ﻋﻼﻣﺖ ﻧﻘﻞ و ﻗﻮل ﺗﻔﺎوت ﻗﺎﺋﻞ ﺷﻮﻳﺪ. ﺑﻨﺎﺑﺮاﻳﻦ ﻣﺘﻮﺟﻪ ﻣﻲ‬‫ﺷﻮﻧﺪ </a:t>
            </a:r>
            <a:r>
              <a:rPr lang="fa-IR" sz="2400" dirty="0" smtClean="0">
                <a:cs typeface="B Nazanin" pitchFamily="2" charset="-78"/>
              </a:rPr>
              <a:t>که</a:t>
            </a:r>
            <a:r>
              <a:rPr lang="ar-SA" sz="2400" dirty="0" smtClean="0">
                <a:cs typeface="B Nazanin" pitchFamily="2" charset="-78"/>
              </a:rPr>
              <a:t> ﺟﻤﻠﻪ ﻧﻘﻞ و ﻗﻮل دﻗﻴﻘﺎ ﭼﻴﺰي ا</a:t>
            </a:r>
            <a:r>
              <a:rPr lang="fa-IR" sz="2400" dirty="0" smtClean="0">
                <a:cs typeface="B Nazanin" pitchFamily="2" charset="-78"/>
              </a:rPr>
              <a:t>ست</a:t>
            </a:r>
            <a:r>
              <a:rPr lang="ar-SA" sz="2400" dirty="0" smtClean="0">
                <a:cs typeface="B Nazanin" pitchFamily="2" charset="-78"/>
              </a:rPr>
              <a:t> </a:t>
            </a:r>
            <a:r>
              <a:rPr lang="fa-IR" sz="2400" dirty="0" smtClean="0">
                <a:cs typeface="B Nazanin" pitchFamily="2" charset="-78"/>
              </a:rPr>
              <a:t>که</a:t>
            </a:r>
            <a:r>
              <a:rPr lang="ar-SA" sz="2400" dirty="0" smtClean="0">
                <a:cs typeface="B Nazanin" pitchFamily="2" charset="-78"/>
              </a:rPr>
              <a:t> ﺑﻴﻤﺎر ﮔﻔﺘﻪ </a:t>
            </a:r>
            <a:r>
              <a:rPr lang="fa-IR" sz="2400" dirty="0" smtClean="0">
                <a:cs typeface="B Nazanin" pitchFamily="2" charset="-78"/>
              </a:rPr>
              <a:t>است</a:t>
            </a:r>
            <a:r>
              <a:rPr lang="ar-SA" sz="2400" dirty="0" smtClean="0">
                <a:cs typeface="B Nazanin" pitchFamily="2" charset="-78"/>
              </a:rPr>
              <a:t>.‬</a:t>
            </a:r>
            <a:endParaRPr lang="en-US" sz="2400" dirty="0" smtClean="0">
              <a:cs typeface="B Nazanin" pitchFamily="2" charset="-78"/>
            </a:endParaRPr>
          </a:p>
          <a:p>
            <a:pPr algn="justLow"/>
            <a:endParaRPr lang="fa-IR" sz="2400" dirty="0">
              <a:cs typeface="B Nazanin" pitchFamily="2" charset="-78"/>
            </a:endParaRPr>
          </a:p>
        </p:txBody>
      </p:sp>
    </p:spTree>
    <p:extLst>
      <p:ext uri="{BB962C8B-B14F-4D97-AF65-F5344CB8AC3E}">
        <p14:creationId xmlns:p14="http://schemas.microsoft.com/office/powerpoint/2010/main" val="53471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lnSpc>
                <a:spcPct val="90000"/>
              </a:lnSpc>
              <a:buFont typeface="Wingdings" pitchFamily="2" charset="2"/>
              <a:buChar char="ü"/>
            </a:pPr>
            <a:r>
              <a:rPr lang="ar-SA" sz="2600" dirty="0" smtClean="0">
                <a:cs typeface="B Nazanin" pitchFamily="2" charset="-78"/>
              </a:rPr>
              <a:t>در </a:t>
            </a:r>
            <a:r>
              <a:rPr lang="fa-IR" sz="2600" dirty="0" smtClean="0">
                <a:cs typeface="B Nazanin" pitchFamily="2" charset="-78"/>
              </a:rPr>
              <a:t>صو</a:t>
            </a:r>
            <a:r>
              <a:rPr lang="ar-SA" sz="2600" dirty="0" smtClean="0">
                <a:cs typeface="B Nazanin" pitchFamily="2" charset="-78"/>
              </a:rPr>
              <a:t>رت ا</a:t>
            </a:r>
            <a:r>
              <a:rPr lang="fa-IR" sz="2600" dirty="0" smtClean="0">
                <a:cs typeface="B Nazanin" pitchFamily="2" charset="-78"/>
              </a:rPr>
              <a:t>ستفا</a:t>
            </a:r>
            <a:r>
              <a:rPr lang="ar-SA" sz="2600" dirty="0" smtClean="0">
                <a:cs typeface="B Nazanin" pitchFamily="2" charset="-78"/>
              </a:rPr>
              <a:t>دﻩ از اﺧﺘ</a:t>
            </a:r>
            <a:r>
              <a:rPr lang="fa-IR" sz="2600" dirty="0" smtClean="0">
                <a:cs typeface="B Nazanin" pitchFamily="2" charset="-78"/>
              </a:rPr>
              <a:t>صا</a:t>
            </a:r>
            <a:r>
              <a:rPr lang="ar-SA" sz="2600" dirty="0" smtClean="0">
                <a:cs typeface="B Nazanin" pitchFamily="2" charset="-78"/>
              </a:rPr>
              <a:t>رات(</a:t>
            </a:r>
            <a:r>
              <a:rPr lang="fa-IR" sz="2600" dirty="0" smtClean="0">
                <a:cs typeface="B Nazanin" pitchFamily="2" charset="-78"/>
              </a:rPr>
              <a:t> </a:t>
            </a:r>
            <a:r>
              <a:rPr lang="en-US" sz="2600" dirty="0" smtClean="0">
                <a:cs typeface="B Nazanin" pitchFamily="2" charset="-78"/>
              </a:rPr>
              <a:t>abbreviation‬</a:t>
            </a:r>
            <a:r>
              <a:rPr lang="fa-IR" sz="2600" dirty="0" smtClean="0">
                <a:cs typeface="B Nazanin" pitchFamily="2" charset="-78"/>
              </a:rPr>
              <a:t>) </a:t>
            </a:r>
            <a:r>
              <a:rPr lang="ar-SA" sz="2600" dirty="0" smtClean="0">
                <a:cs typeface="B Nazanin" pitchFamily="2" charset="-78"/>
              </a:rPr>
              <a:t>در ﭘﺮوﻧﺪﻩ از اﺧﺘ</a:t>
            </a:r>
            <a:r>
              <a:rPr lang="fa-IR" sz="2600" dirty="0" smtClean="0">
                <a:cs typeface="B Nazanin" pitchFamily="2" charset="-78"/>
              </a:rPr>
              <a:t>صا</a:t>
            </a:r>
            <a:r>
              <a:rPr lang="ar-SA" sz="2600" dirty="0" smtClean="0">
                <a:cs typeface="B Nazanin" pitchFamily="2" charset="-78"/>
              </a:rPr>
              <a:t>رات ا</a:t>
            </a:r>
            <a:r>
              <a:rPr lang="fa-IR" sz="2600" dirty="0" smtClean="0">
                <a:cs typeface="B Nazanin" pitchFamily="2" charset="-78"/>
              </a:rPr>
              <a:t>ستا</a:t>
            </a:r>
            <a:r>
              <a:rPr lang="ar-SA" sz="2600" dirty="0" smtClean="0">
                <a:cs typeface="B Nazanin" pitchFamily="2" charset="-78"/>
              </a:rPr>
              <a:t>ﻧﺪارد ا</a:t>
            </a:r>
            <a:r>
              <a:rPr lang="fa-IR" sz="2600" dirty="0" smtClean="0">
                <a:cs typeface="B Nazanin" pitchFamily="2" charset="-78"/>
              </a:rPr>
              <a:t>ستفا</a:t>
            </a:r>
            <a:r>
              <a:rPr lang="ar-SA" sz="2600" dirty="0" smtClean="0">
                <a:cs typeface="B Nazanin" pitchFamily="2" charset="-78"/>
              </a:rPr>
              <a:t>دﻩ </a:t>
            </a:r>
            <a:r>
              <a:rPr lang="fa-IR" sz="2600" dirty="0" smtClean="0">
                <a:cs typeface="B Nazanin" pitchFamily="2" charset="-78"/>
              </a:rPr>
              <a:t>کنید</a:t>
            </a:r>
            <a:r>
              <a:rPr lang="ar-SA" sz="2600" dirty="0" smtClean="0">
                <a:cs typeface="B Nazanin" pitchFamily="2" charset="-78"/>
              </a:rPr>
              <a:t> و در ﺛﺒـﺖ ﺗﺸـﺨﻴﺺ اوﻟﻴـﻪ و‬‫ﻧﻬﺎﻳﻲ ﺑﻪ </a:t>
            </a:r>
            <a:r>
              <a:rPr lang="fa-IR" sz="2600" dirty="0" smtClean="0">
                <a:cs typeface="B Nazanin" pitchFamily="2" charset="-78"/>
              </a:rPr>
              <a:t>هیچ</a:t>
            </a:r>
            <a:r>
              <a:rPr lang="ar-SA" sz="2600" dirty="0" smtClean="0">
                <a:cs typeface="B Nazanin" pitchFamily="2" charset="-78"/>
              </a:rPr>
              <a:t> وﺟﻪ از اﺧﺘ</a:t>
            </a:r>
            <a:r>
              <a:rPr lang="fa-IR" sz="2600" dirty="0" smtClean="0">
                <a:cs typeface="B Nazanin" pitchFamily="2" charset="-78"/>
              </a:rPr>
              <a:t>صا</a:t>
            </a:r>
            <a:r>
              <a:rPr lang="ar-SA" sz="2600" dirty="0" smtClean="0">
                <a:cs typeface="B Nazanin" pitchFamily="2" charset="-78"/>
              </a:rPr>
              <a:t>رات ا</a:t>
            </a:r>
            <a:r>
              <a:rPr lang="fa-IR" sz="2600" dirty="0" smtClean="0">
                <a:cs typeface="B Nazanin" pitchFamily="2" charset="-78"/>
              </a:rPr>
              <a:t>ستفا</a:t>
            </a:r>
            <a:r>
              <a:rPr lang="ar-SA" sz="2600" dirty="0" smtClean="0">
                <a:cs typeface="B Nazanin" pitchFamily="2" charset="-78"/>
              </a:rPr>
              <a:t>دﻩ ﻧﮕﺮدد.‬</a:t>
            </a:r>
            <a:endParaRPr lang="en-US" sz="2600" dirty="0" smtClean="0">
              <a:cs typeface="B Nazanin" pitchFamily="2" charset="-78"/>
            </a:endParaRPr>
          </a:p>
          <a:p>
            <a:pPr algn="justLow">
              <a:lnSpc>
                <a:spcPct val="90000"/>
              </a:lnSpc>
              <a:buFont typeface="Wingdings" pitchFamily="2" charset="2"/>
              <a:buChar char="ü"/>
            </a:pPr>
            <a:r>
              <a:rPr lang="ar-SA" sz="2600" dirty="0" smtClean="0">
                <a:cs typeface="B Nazanin" pitchFamily="2" charset="-78"/>
              </a:rPr>
              <a:t>در ﻓﺮﻣﻬﺎي ﭘﺮوﻧﺪﻩ ﺧﻁ ﺧﺎﻟﻲ ﻧﮕﺬارﻳﺪ و ﻳﺎ در ﺛﺒﺖ اﻃﻼﻋﺎت ﺑﻪ ﺗﺮﺗﻴﺐ از </a:t>
            </a:r>
            <a:r>
              <a:rPr lang="fa-IR" sz="2600" dirty="0" smtClean="0">
                <a:cs typeface="B Nazanin" pitchFamily="2" charset="-78"/>
              </a:rPr>
              <a:t>همه</a:t>
            </a:r>
            <a:r>
              <a:rPr lang="ar-SA" sz="2600" dirty="0" smtClean="0">
                <a:cs typeface="B Nazanin" pitchFamily="2" charset="-78"/>
              </a:rPr>
              <a:t> ﺧﻄﻮط ا</a:t>
            </a:r>
            <a:r>
              <a:rPr lang="fa-IR" sz="2600" dirty="0" smtClean="0">
                <a:cs typeface="B Nazanin" pitchFamily="2" charset="-78"/>
              </a:rPr>
              <a:t>ستفا</a:t>
            </a:r>
            <a:r>
              <a:rPr lang="ar-SA" sz="2600" dirty="0" smtClean="0">
                <a:cs typeface="B Nazanin" pitchFamily="2" charset="-78"/>
              </a:rPr>
              <a:t>دﻩ </a:t>
            </a:r>
            <a:r>
              <a:rPr lang="fa-IR" sz="2600" dirty="0" smtClean="0">
                <a:cs typeface="B Nazanin" pitchFamily="2" charset="-78"/>
              </a:rPr>
              <a:t>نمائید</a:t>
            </a:r>
            <a:r>
              <a:rPr lang="ar-SA" sz="2600" dirty="0" smtClean="0">
                <a:cs typeface="B Nazanin" pitchFamily="2" charset="-78"/>
              </a:rPr>
              <a:t>.‬</a:t>
            </a:r>
            <a:endParaRPr lang="en-US" sz="2600" dirty="0" smtClean="0">
              <a:cs typeface="B Nazanin" pitchFamily="2" charset="-78"/>
            </a:endParaRPr>
          </a:p>
          <a:p>
            <a:pPr algn="justLow">
              <a:lnSpc>
                <a:spcPct val="90000"/>
              </a:lnSpc>
              <a:buFont typeface="Wingdings" pitchFamily="2" charset="2"/>
              <a:buChar char="ü"/>
            </a:pPr>
            <a:r>
              <a:rPr lang="ar-SA" sz="2600" dirty="0" smtClean="0">
                <a:cs typeface="B Nazanin" pitchFamily="2" charset="-78"/>
              </a:rPr>
              <a:t>‫اﺷﺘﺒﺎ</a:t>
            </a:r>
            <a:r>
              <a:rPr lang="fa-IR" sz="2600" dirty="0" smtClean="0">
                <a:cs typeface="B Nazanin" pitchFamily="2" charset="-78"/>
              </a:rPr>
              <a:t>ها</a:t>
            </a:r>
            <a:r>
              <a:rPr lang="ar-SA" sz="2600" dirty="0" smtClean="0">
                <a:cs typeface="B Nazanin" pitchFamily="2" charset="-78"/>
              </a:rPr>
              <a:t>ت ﻣﺴﺘﻨﺪ </a:t>
            </a:r>
            <a:r>
              <a:rPr lang="fa-IR" sz="2600" dirty="0" smtClean="0">
                <a:cs typeface="B Nazanin" pitchFamily="2" charset="-78"/>
              </a:rPr>
              <a:t>سا</a:t>
            </a:r>
            <a:r>
              <a:rPr lang="ar-SA" sz="2600" dirty="0" smtClean="0">
                <a:cs typeface="B Nazanin" pitchFamily="2" charset="-78"/>
              </a:rPr>
              <a:t>زي ﺛﺒﺖ ﺷﻮد</a:t>
            </a:r>
            <a:r>
              <a:rPr lang="fa-IR" sz="2600" dirty="0" smtClean="0">
                <a:cs typeface="B Nazanin" pitchFamily="2" charset="-78"/>
              </a:rPr>
              <a:t> .</a:t>
            </a:r>
          </a:p>
          <a:p>
            <a:pPr algn="justLow">
              <a:lnSpc>
                <a:spcPct val="90000"/>
              </a:lnSpc>
              <a:buFont typeface="Wingdings" pitchFamily="2" charset="2"/>
              <a:buChar char="ü"/>
            </a:pPr>
            <a:r>
              <a:rPr lang="ar-SA" sz="2600" dirty="0" smtClean="0">
                <a:cs typeface="B Nazanin" pitchFamily="2" charset="-78"/>
              </a:rPr>
              <a:t>ﭼﻨﺎﻧﭽﻪ در ﺛﺒﺖ اﻃﻼﻋﺎت دﭼﺎر اﺷﺘﺒﺎﻩ ﺷﺪﻳﺪ ، ﺁن را ﭘﺎك ﻧﻜﻨﻴﺪ ﻳﻚ ﺧﻁ ﺑﺮ روي ﻗﺴـﻤﺖ اﺷـﺘﺒﺎﻩ ﺑﻜﺸـﻴﺪ و در ﻳـﻚ ﭘﺮاﻧـﺘﺰ ذ</a:t>
            </a:r>
            <a:r>
              <a:rPr lang="fa-IR" sz="2600" dirty="0" smtClean="0">
                <a:cs typeface="B Nazanin" pitchFamily="2" charset="-78"/>
              </a:rPr>
              <a:t>کر</a:t>
            </a:r>
            <a:r>
              <a:rPr lang="ar-SA" sz="2600" dirty="0" smtClean="0">
                <a:cs typeface="B Nazanin" pitchFamily="2" charset="-78"/>
              </a:rPr>
              <a:t>‬‫</a:t>
            </a:r>
            <a:r>
              <a:rPr lang="fa-IR" sz="2600" dirty="0" smtClean="0">
                <a:cs typeface="B Nazanin" pitchFamily="2" charset="-78"/>
              </a:rPr>
              <a:t>کنید(</a:t>
            </a:r>
            <a:r>
              <a:rPr lang="ar-SA" sz="2600" dirty="0" smtClean="0">
                <a:cs typeface="B Nazanin" pitchFamily="2" charset="-78"/>
              </a:rPr>
              <a:t>اﺷﺘﺒﺎﻩ</a:t>
            </a:r>
            <a:r>
              <a:rPr lang="fa-IR" sz="2600" dirty="0" smtClean="0">
                <a:cs typeface="B Nazanin" pitchFamily="2" charset="-78"/>
              </a:rPr>
              <a:t>)</a:t>
            </a:r>
            <a:r>
              <a:rPr lang="ar-SA" sz="2600" dirty="0" smtClean="0">
                <a:cs typeface="B Nazanin" pitchFamily="2" charset="-78"/>
              </a:rPr>
              <a:t> .اﺷﺘﺒﺎﻩ در ﻣﺮاﻗﺒﺖ درﻣﺎﻧﻲ ﺑﻴﻤﺎر ﻳﻚ ﻣﻮﺿﻮع </a:t>
            </a:r>
            <a:r>
              <a:rPr lang="fa-IR" sz="2600" dirty="0" smtClean="0">
                <a:cs typeface="B Nazanin" pitchFamily="2" charset="-78"/>
              </a:rPr>
              <a:t>کاملا</a:t>
            </a:r>
            <a:r>
              <a:rPr lang="ar-SA" sz="2600" dirty="0" smtClean="0">
                <a:cs typeface="B Nazanin" pitchFamily="2" charset="-78"/>
              </a:rPr>
              <a:t> ً ﻣﺘﻔﺎوت ا</a:t>
            </a:r>
            <a:r>
              <a:rPr lang="fa-IR" sz="2600" dirty="0" smtClean="0">
                <a:cs typeface="B Nazanin" pitchFamily="2" charset="-78"/>
              </a:rPr>
              <a:t>ست</a:t>
            </a:r>
            <a:r>
              <a:rPr lang="ar-SA" sz="2600" dirty="0" smtClean="0">
                <a:cs typeface="B Nazanin" pitchFamily="2" charset="-78"/>
              </a:rPr>
              <a:t> و در درﺟﻪ اول ﺑﺎﻳﺴﺘﻲ ﺑﻪ رزﻳﺪﻧﺖ ﻳـﺎ اﻧـﺘﺮن‫</a:t>
            </a:r>
            <a:r>
              <a:rPr lang="fa-IR" sz="2600" dirty="0" smtClean="0">
                <a:cs typeface="B Nazanin" pitchFamily="2" charset="-78"/>
              </a:rPr>
              <a:t> </a:t>
            </a:r>
            <a:r>
              <a:rPr lang="ar-SA" sz="2600" dirty="0" smtClean="0">
                <a:cs typeface="B Nazanin" pitchFamily="2" charset="-78"/>
              </a:rPr>
              <a:t>‬‫ﻣﺮﺑﻮﻃﻪ ﮔﺰارش ﺷﻮد.‬</a:t>
            </a:r>
            <a:endParaRPr lang="en-US" sz="2600" dirty="0" smtClean="0">
              <a:cs typeface="B Nazanin" pitchFamily="2" charset="-78"/>
            </a:endParaRPr>
          </a:p>
          <a:p>
            <a:pPr algn="justLow"/>
            <a:endParaRPr lang="fa-IR" sz="2600" dirty="0">
              <a:cs typeface="B Nazanin" pitchFamily="2" charset="-78"/>
            </a:endParaRPr>
          </a:p>
        </p:txBody>
      </p:sp>
    </p:spTree>
    <p:extLst>
      <p:ext uri="{BB962C8B-B14F-4D97-AF65-F5344CB8AC3E}">
        <p14:creationId xmlns:p14="http://schemas.microsoft.com/office/powerpoint/2010/main" val="40284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857403"/>
          </a:xfrm>
        </p:spPr>
        <p:txBody>
          <a:bodyPr>
            <a:normAutofit/>
          </a:bodyPr>
          <a:lstStyle/>
          <a:p>
            <a:pPr algn="justLow"/>
            <a:r>
              <a:rPr lang="ar-SA" sz="2800" dirty="0" smtClean="0">
                <a:solidFill>
                  <a:srgbClr val="0070C0"/>
                </a:solidFill>
                <a:cs typeface="B Nazanin" pitchFamily="2" charset="-78"/>
              </a:rPr>
              <a:t>ﻓﻦ ﺁوري اﻃﻼﻋﺎت</a:t>
            </a:r>
            <a:endParaRPr lang="fa-IR" sz="2800" dirty="0" smtClean="0">
              <a:solidFill>
                <a:srgbClr val="0070C0"/>
              </a:solidFill>
              <a:cs typeface="B Nazanin" pitchFamily="2" charset="-78"/>
            </a:endParaRPr>
          </a:p>
          <a:p>
            <a:pPr algn="justLow">
              <a:buFont typeface="Wingdings" pitchFamily="2" charset="2"/>
              <a:buChar char="ü"/>
            </a:pPr>
            <a:r>
              <a:rPr lang="ar-SA" sz="2400" dirty="0" smtClean="0">
                <a:cs typeface="B Nazanin" pitchFamily="2" charset="-78"/>
              </a:rPr>
              <a:t>‫اﻃﻼﻋﺎت ﺑﻴﻤﺎر ﺑﺮاي ﻣﺮاﻗﺒﺖ از ﺑﻴﻤﺎر،ﺑﺮﻧﺎﻣـﻪ رﻳـﺰي ﺑﻬﺪاﺷـﺘﻲ، ﺗﻀـﻤﻴﻦ </a:t>
            </a:r>
            <a:r>
              <a:rPr lang="fa-IR" sz="2400" dirty="0" smtClean="0">
                <a:cs typeface="B Nazanin" pitchFamily="2" charset="-78"/>
              </a:rPr>
              <a:t>کیفی</a:t>
            </a:r>
            <a:r>
              <a:rPr lang="ar-SA" sz="2400" dirty="0" smtClean="0">
                <a:cs typeface="B Nazanin" pitchFamily="2" charset="-78"/>
              </a:rPr>
              <a:t>، ﭘـﮋو</a:t>
            </a:r>
            <a:r>
              <a:rPr lang="fa-IR" sz="2400" dirty="0" smtClean="0">
                <a:cs typeface="B Nazanin" pitchFamily="2" charset="-78"/>
              </a:rPr>
              <a:t>هش</a:t>
            </a:r>
            <a:r>
              <a:rPr lang="ar-SA" sz="2400" dirty="0" smtClean="0">
                <a:cs typeface="B Nazanin" pitchFamily="2" charset="-78"/>
              </a:rPr>
              <a:t> ﭘﺰﺷـﻜﻲ، ﺁﻣـﻮزش ﺣﺮﻓـﻪ اي و ﺑـﺎز‬‫ﭘﺮداﺧﺖ ﻣﺎﻟﻲ ﺑﻜﺎر ﻣﻴﺮود.‬</a:t>
            </a:r>
            <a:endParaRPr lang="en-US" sz="2400" dirty="0" smtClean="0">
              <a:cs typeface="B Nazanin" pitchFamily="2" charset="-78"/>
            </a:endParaRPr>
          </a:p>
          <a:p>
            <a:pPr algn="justLow">
              <a:buFont typeface="Wingdings" pitchFamily="2" charset="2"/>
              <a:buChar char="ü"/>
            </a:pPr>
            <a:r>
              <a:rPr lang="ar-SA" sz="2400" dirty="0" smtClean="0">
                <a:cs typeface="B Nazanin" pitchFamily="2" charset="-78"/>
              </a:rPr>
              <a:t>‫ﻣﺪارك ﭘﺰﺷﻜﻲ ﻳﺎ اﻃﻼﻋﺎت ﺑﻬﺪاﺷﺘﻲ درﻣﺎﻧﻲ</a:t>
            </a:r>
            <a:r>
              <a:rPr lang="fa-IR" sz="2400" dirty="0" smtClean="0">
                <a:cs typeface="B Nazanin" pitchFamily="2" charset="-78"/>
              </a:rPr>
              <a:t>(</a:t>
            </a:r>
            <a:r>
              <a:rPr lang="en-US" sz="2400" dirty="0" smtClean="0">
                <a:cs typeface="B Nazanin" pitchFamily="2" charset="-78"/>
              </a:rPr>
              <a:t>HIS‬</a:t>
            </a:r>
            <a:r>
              <a:rPr lang="fa-IR" sz="2400" dirty="0" smtClean="0">
                <a:cs typeface="B Nazanin" pitchFamily="2" charset="-78"/>
              </a:rPr>
              <a:t>) </a:t>
            </a:r>
            <a:r>
              <a:rPr lang="ar-SA" sz="2400" dirty="0" smtClean="0">
                <a:solidFill>
                  <a:srgbClr val="FF0000"/>
                </a:solidFill>
                <a:cs typeface="B Nazanin" pitchFamily="2" charset="-78"/>
              </a:rPr>
              <a:t>ﻗﻠﺐ </a:t>
            </a:r>
            <a:r>
              <a:rPr lang="ar-SA" sz="2400" dirty="0" smtClean="0">
                <a:cs typeface="B Nazanin" pitchFamily="2" charset="-78"/>
              </a:rPr>
              <a:t>ﻧﻈﺎم ﺑﻬﺪاﺷﺘﻲ درﻣﺎﻧﻲ </a:t>
            </a:r>
            <a:r>
              <a:rPr lang="fa-IR" sz="2400" dirty="0" smtClean="0">
                <a:cs typeface="B Nazanin" pitchFamily="2" charset="-78"/>
              </a:rPr>
              <a:t>هر کشو</a:t>
            </a:r>
            <a:r>
              <a:rPr lang="ar-SA" sz="2400" dirty="0" smtClean="0">
                <a:cs typeface="B Nazanin" pitchFamily="2" charset="-78"/>
              </a:rPr>
              <a:t>ر </a:t>
            </a:r>
            <a:r>
              <a:rPr lang="fa-IR" sz="2400" dirty="0" smtClean="0">
                <a:cs typeface="B Nazanin" pitchFamily="2" charset="-78"/>
              </a:rPr>
              <a:t>ﻣﻲ ﺑﺎﺷ</a:t>
            </a:r>
            <a:r>
              <a:rPr lang="ar-SA" sz="2400" dirty="0" smtClean="0">
                <a:cs typeface="B Nazanin" pitchFamily="2" charset="-78"/>
              </a:rPr>
              <a:t>ـﺪ . در دﻧﻴـﺎي اﻣـﺮوزي‬</a:t>
            </a:r>
            <a:r>
              <a:rPr lang="fa-IR" sz="2400" dirty="0" smtClean="0">
                <a:cs typeface="B Nazanin" pitchFamily="2" charset="-78"/>
              </a:rPr>
              <a:t> که</a:t>
            </a:r>
            <a:r>
              <a:rPr lang="ar-SA" sz="2400" dirty="0" smtClean="0">
                <a:cs typeface="B Nazanin" pitchFamily="2" charset="-78"/>
              </a:rPr>
              <a:t> ﻗﺮن اﻃﻼﻋﺎت ﻧﺎم دارد، </a:t>
            </a:r>
            <a:r>
              <a:rPr lang="fa-IR" sz="2400" dirty="0" smtClean="0">
                <a:cs typeface="B Nazanin" pitchFamily="2" charset="-78"/>
              </a:rPr>
              <a:t>کا</a:t>
            </a:r>
            <a:r>
              <a:rPr lang="ar-SA" sz="2400" dirty="0" smtClean="0">
                <a:cs typeface="B Nazanin" pitchFamily="2" charset="-78"/>
              </a:rPr>
              <a:t>رﺑﺮد </a:t>
            </a:r>
            <a:r>
              <a:rPr lang="fa-IR" sz="2400" dirty="0" smtClean="0">
                <a:cs typeface="B Nazanin" pitchFamily="2" charset="-78"/>
              </a:rPr>
              <a:t>سر</a:t>
            </a:r>
            <a:r>
              <a:rPr lang="ar-SA" sz="2400" dirty="0" smtClean="0">
                <a:cs typeface="B Nazanin" pitchFamily="2" charset="-78"/>
              </a:rPr>
              <a:t>ﻳﻊ و </a:t>
            </a:r>
            <a:r>
              <a:rPr lang="fa-IR" sz="2400" dirty="0" smtClean="0">
                <a:cs typeface="B Nazanin" pitchFamily="2" charset="-78"/>
              </a:rPr>
              <a:t>صحیح</a:t>
            </a:r>
            <a:r>
              <a:rPr lang="ar-SA" sz="2400" dirty="0" smtClean="0">
                <a:cs typeface="B Nazanin" pitchFamily="2" charset="-78"/>
              </a:rPr>
              <a:t> اﻃﻼﻋﺎت ﺁن داراي </a:t>
            </a:r>
            <a:r>
              <a:rPr lang="fa-IR" sz="2400" dirty="0" smtClean="0">
                <a:cs typeface="B Nazanin" pitchFamily="2" charset="-78"/>
              </a:rPr>
              <a:t>اهمیت</a:t>
            </a:r>
            <a:r>
              <a:rPr lang="ar-SA" sz="2400" dirty="0" smtClean="0">
                <a:cs typeface="B Nazanin" pitchFamily="2" charset="-78"/>
              </a:rPr>
              <a:t> ﺑﺴـ</a:t>
            </a:r>
            <a:r>
              <a:rPr lang="fa-IR" sz="2400" dirty="0" smtClean="0">
                <a:cs typeface="B Nazanin" pitchFamily="2" charset="-78"/>
              </a:rPr>
              <a:t>ﻴﺎ</a:t>
            </a:r>
            <a:r>
              <a:rPr lang="ar-SA" sz="2400" dirty="0" smtClean="0">
                <a:cs typeface="B Nazanin" pitchFamily="2" charset="-78"/>
              </a:rPr>
              <a:t>ر زﻳـﺎدي ﻣـﻲ ﺑﺎﺷـﺪ و هـﺮ ﻣﻮ</a:t>
            </a:r>
            <a:r>
              <a:rPr lang="fa-IR" sz="2400" dirty="0" smtClean="0">
                <a:cs typeface="B Nazanin" pitchFamily="2" charset="-78"/>
              </a:rPr>
              <a:t>سسه</a:t>
            </a:r>
            <a:r>
              <a:rPr lang="ar-SA" sz="2400" dirty="0" smtClean="0">
                <a:cs typeface="B Nazanin" pitchFamily="2" charset="-78"/>
              </a:rPr>
              <a:t> ا</a:t>
            </a:r>
            <a:r>
              <a:rPr lang="fa-IR" sz="2400" dirty="0" smtClean="0">
                <a:cs typeface="B Nazanin" pitchFamily="2" charset="-78"/>
              </a:rPr>
              <a:t>ی </a:t>
            </a:r>
            <a:r>
              <a:rPr lang="ar-SA" sz="2400" dirty="0" smtClean="0">
                <a:cs typeface="B Nazanin" pitchFamily="2" charset="-78"/>
              </a:rPr>
              <a:t>ﻜـﻪ‬‫</a:t>
            </a:r>
            <a:r>
              <a:rPr lang="fa-IR" sz="2400" dirty="0" smtClean="0">
                <a:cs typeface="B Nazanin" pitchFamily="2" charset="-78"/>
              </a:rPr>
              <a:t> </a:t>
            </a:r>
            <a:r>
              <a:rPr lang="ar-SA" sz="2400" dirty="0" smtClean="0">
                <a:cs typeface="B Nazanin" pitchFamily="2" charset="-78"/>
              </a:rPr>
              <a:t>ﻓﺎﻗﺪ </a:t>
            </a:r>
            <a:r>
              <a:rPr lang="fa-IR" sz="2400" dirty="0" smtClean="0">
                <a:cs typeface="B Nazanin" pitchFamily="2" charset="-78"/>
              </a:rPr>
              <a:t>سیستم</a:t>
            </a:r>
            <a:r>
              <a:rPr lang="ar-SA" sz="2400" dirty="0" smtClean="0">
                <a:cs typeface="B Nazanin" pitchFamily="2" charset="-78"/>
              </a:rPr>
              <a:t> </a:t>
            </a:r>
            <a:r>
              <a:rPr lang="fa-IR" sz="2400" dirty="0" smtClean="0">
                <a:cs typeface="B Nazanin" pitchFamily="2" charset="-78"/>
              </a:rPr>
              <a:t>صحیح</a:t>
            </a:r>
            <a:r>
              <a:rPr lang="ar-SA" sz="2400" dirty="0" smtClean="0">
                <a:cs typeface="B Nazanin" pitchFamily="2" charset="-78"/>
              </a:rPr>
              <a:t> ﺗﻮﻟﻴﺪ ، ﺗﻮزﻳﻊ، ار</a:t>
            </a:r>
            <a:r>
              <a:rPr lang="fa-IR" sz="2400" dirty="0" smtClean="0">
                <a:cs typeface="B Nazanin" pitchFamily="2" charset="-78"/>
              </a:rPr>
              <a:t>سا</a:t>
            </a:r>
            <a:r>
              <a:rPr lang="ar-SA" sz="2400" dirty="0" smtClean="0">
                <a:cs typeface="B Nazanin" pitchFamily="2" charset="-78"/>
              </a:rPr>
              <a:t>ل ﻧﮕﻬﺪاري و ﺑﺎزﻳﺎﺑﻲ اﻃﻼﻋﺎت ﺑﺎﺷﺪ، </a:t>
            </a:r>
            <a:r>
              <a:rPr lang="fa-IR" sz="2400" dirty="0" smtClean="0">
                <a:cs typeface="B Nazanin" pitchFamily="2" charset="-78"/>
              </a:rPr>
              <a:t>کا</a:t>
            </a:r>
            <a:r>
              <a:rPr lang="ar-SA" sz="2400" dirty="0" smtClean="0">
                <a:cs typeface="B Nazanin" pitchFamily="2" charset="-78"/>
              </a:rPr>
              <a:t>رﺁﻳﻲ ﻣﻄﻠﻮب را ﻧﺪاﺷـﺘﻪ و ﭘﺎ</a:t>
            </a:r>
            <a:r>
              <a:rPr lang="fa-IR" sz="2400" dirty="0" smtClean="0">
                <a:cs typeface="B Nazanin" pitchFamily="2" charset="-78"/>
              </a:rPr>
              <a:t>سخگو</a:t>
            </a:r>
            <a:r>
              <a:rPr lang="ar-SA" sz="2400" dirty="0" smtClean="0">
                <a:cs typeface="B Nazanin" pitchFamily="2" charset="-78"/>
              </a:rPr>
              <a:t>ي ﻧﻴـﺎز‫ﻣ</a:t>
            </a:r>
            <a:r>
              <a:rPr lang="fa-IR" sz="2400" dirty="0" smtClean="0">
                <a:cs typeface="B Nazanin" pitchFamily="2" charset="-78"/>
              </a:rPr>
              <a:t>صر</a:t>
            </a:r>
            <a:r>
              <a:rPr lang="ar-SA" sz="2400" dirty="0" smtClean="0">
                <a:cs typeface="B Nazanin" pitchFamily="2" charset="-78"/>
              </a:rPr>
              <a:t>ف </a:t>
            </a:r>
            <a:r>
              <a:rPr lang="fa-IR" sz="2400" dirty="0" smtClean="0">
                <a:cs typeface="B Nazanin" pitchFamily="2" charset="-78"/>
              </a:rPr>
              <a:t>کنند</a:t>
            </a:r>
            <a:r>
              <a:rPr lang="ar-SA" sz="2400" dirty="0" smtClean="0">
                <a:cs typeface="B Nazanin" pitchFamily="2" charset="-78"/>
              </a:rPr>
              <a:t>ﮔﺎن ﻧﺨﻮا</a:t>
            </a:r>
            <a:r>
              <a:rPr lang="fa-IR" sz="2400" dirty="0" smtClean="0">
                <a:cs typeface="B Nazanin" pitchFamily="2" charset="-78"/>
              </a:rPr>
              <a:t>هد</a:t>
            </a:r>
            <a:r>
              <a:rPr lang="ar-SA" sz="2400" dirty="0" smtClean="0">
                <a:cs typeface="B Nazanin" pitchFamily="2" charset="-78"/>
              </a:rPr>
              <a:t> ﺑﻮد. ﻧﻈﺎم ﻣﻠﻲ ﻳﺎ </a:t>
            </a:r>
            <a:r>
              <a:rPr lang="en-US" sz="2400" dirty="0" smtClean="0">
                <a:cs typeface="B Nazanin" pitchFamily="2" charset="-78"/>
              </a:rPr>
              <a:t>‪</a:t>
            </a:r>
            <a:r>
              <a:rPr lang="ar-SA" sz="2400" dirty="0" smtClean="0">
                <a:cs typeface="B Nazanin" pitchFamily="2" charset="-78"/>
              </a:rPr>
              <a:t> </a:t>
            </a:r>
            <a:r>
              <a:rPr lang="en-US" sz="2400" dirty="0" smtClean="0">
                <a:cs typeface="B Nazanin" pitchFamily="2" charset="-78"/>
              </a:rPr>
              <a:t>NHS‬</a:t>
            </a:r>
            <a:r>
              <a:rPr lang="fa-IR" sz="2400" dirty="0" smtClean="0">
                <a:cs typeface="B Nazanin" pitchFamily="2" charset="-78"/>
              </a:rPr>
              <a:t>که</a:t>
            </a:r>
            <a:r>
              <a:rPr lang="ar-SA" sz="2400" dirty="0" smtClean="0">
                <a:cs typeface="B Nazanin" pitchFamily="2" charset="-78"/>
              </a:rPr>
              <a:t> ﭘﺎﻳﻪ و ا</a:t>
            </a:r>
            <a:r>
              <a:rPr lang="fa-IR" sz="2400" dirty="0" smtClean="0">
                <a:cs typeface="B Nazanin" pitchFamily="2" charset="-78"/>
              </a:rPr>
              <a:t>سا</a:t>
            </a:r>
            <a:r>
              <a:rPr lang="ar-SA" sz="2400" dirty="0" smtClean="0">
                <a:cs typeface="B Nazanin" pitchFamily="2" charset="-78"/>
              </a:rPr>
              <a:t>ﺎس </a:t>
            </a:r>
            <a:r>
              <a:rPr lang="fa-IR" sz="2400" dirty="0" smtClean="0">
                <a:cs typeface="B Nazanin" pitchFamily="2" charset="-78"/>
              </a:rPr>
              <a:t>سیستم</a:t>
            </a:r>
            <a:r>
              <a:rPr lang="ar-SA" sz="2400" dirty="0" smtClean="0">
                <a:cs typeface="B Nazanin" pitchFamily="2" charset="-78"/>
              </a:rPr>
              <a:t> ﺑﻬﺪا</a:t>
            </a:r>
            <a:r>
              <a:rPr lang="fa-IR" sz="2400" dirty="0" smtClean="0">
                <a:cs typeface="B Nazanin" pitchFamily="2" charset="-78"/>
              </a:rPr>
              <a:t>ﺷﺘﻲ </a:t>
            </a:r>
            <a:r>
              <a:rPr lang="ar-SA" sz="2400" dirty="0" smtClean="0">
                <a:cs typeface="B Nazanin" pitchFamily="2" charset="-78"/>
              </a:rPr>
              <a:t>درﻣﺎﻧﻲ </a:t>
            </a:r>
            <a:r>
              <a:rPr lang="fa-IR" sz="2400" dirty="0" smtClean="0">
                <a:cs typeface="B Nazanin" pitchFamily="2" charset="-78"/>
              </a:rPr>
              <a:t>هر</a:t>
            </a:r>
            <a:r>
              <a:rPr lang="ar-SA" sz="2400" dirty="0" smtClean="0">
                <a:cs typeface="B Nazanin" pitchFamily="2" charset="-78"/>
              </a:rPr>
              <a:t> </a:t>
            </a:r>
            <a:r>
              <a:rPr lang="fa-IR" sz="2400" dirty="0" smtClean="0">
                <a:cs typeface="B Nazanin" pitchFamily="2" charset="-78"/>
              </a:rPr>
              <a:t>کشو</a:t>
            </a:r>
            <a:r>
              <a:rPr lang="ar-SA" sz="2400" dirty="0" smtClean="0">
                <a:cs typeface="B Nazanin" pitchFamily="2" charset="-78"/>
              </a:rPr>
              <a:t>ر ﻣﻲ ﺑﺎﺷـﺪ، ﺷـﺪﻳﺪا‬‫</a:t>
            </a:r>
            <a:r>
              <a:rPr lang="fa-IR" sz="2400" dirty="0" smtClean="0">
                <a:cs typeface="B Nazanin" pitchFamily="2" charset="-78"/>
              </a:rPr>
              <a:t> </a:t>
            </a:r>
            <a:r>
              <a:rPr lang="ar-SA" sz="2400" dirty="0" smtClean="0">
                <a:cs typeface="B Nazanin" pitchFamily="2" charset="-78"/>
              </a:rPr>
              <a:t>ﻣﺘﺎﺛﺮ از </a:t>
            </a:r>
            <a:r>
              <a:rPr lang="fa-IR" sz="2400" dirty="0" smtClean="0">
                <a:cs typeface="B Nazanin" pitchFamily="2" charset="-78"/>
              </a:rPr>
              <a:t>سیستم</a:t>
            </a:r>
            <a:r>
              <a:rPr lang="ar-SA" sz="2400" dirty="0" smtClean="0">
                <a:cs typeface="B Nazanin" pitchFamily="2" charset="-78"/>
              </a:rPr>
              <a:t> اﻃﻼﻋﺎت ﺑﻬﺪاﺷﺘﻲ درﻣﺎﻧﻲ ﺑﻮدﻩ ﺑﻪ ﻧ</a:t>
            </a:r>
            <a:r>
              <a:rPr lang="fa-IR" sz="2400" dirty="0" smtClean="0">
                <a:cs typeface="B Nazanin" pitchFamily="2" charset="-78"/>
              </a:rPr>
              <a:t>حو</a:t>
            </a:r>
            <a:r>
              <a:rPr lang="ar-SA" sz="2400" dirty="0" smtClean="0">
                <a:cs typeface="B Nazanin" pitchFamily="2" charset="-78"/>
              </a:rPr>
              <a:t>ي </a:t>
            </a:r>
            <a:r>
              <a:rPr lang="fa-IR" sz="2400" dirty="0" smtClean="0">
                <a:cs typeface="B Nazanin" pitchFamily="2" charset="-78"/>
              </a:rPr>
              <a:t>که</a:t>
            </a:r>
            <a:r>
              <a:rPr lang="ar-SA" sz="2400" dirty="0" smtClean="0">
                <a:cs typeface="B Nazanin" pitchFamily="2" charset="-78"/>
              </a:rPr>
              <a:t> ﺑﺪون وﺟﻮد اﻳﻦ </a:t>
            </a:r>
            <a:r>
              <a:rPr lang="fa-IR" sz="2400" dirty="0" smtClean="0">
                <a:cs typeface="B Nazanin" pitchFamily="2" charset="-78"/>
              </a:rPr>
              <a:t>سیستم</a:t>
            </a:r>
            <a:r>
              <a:rPr lang="ar-SA" sz="2400" dirty="0" smtClean="0">
                <a:cs typeface="B Nazanin" pitchFamily="2" charset="-78"/>
              </a:rPr>
              <a:t> ، ﻧﻈﺎم ﻃﺐ ﻣﻠﻲ ﻓﺎﻗﺪ </a:t>
            </a:r>
            <a:r>
              <a:rPr lang="fa-IR" sz="2400" dirty="0" smtClean="0">
                <a:cs typeface="B Nazanin" pitchFamily="2" charset="-78"/>
              </a:rPr>
              <a:t>کا</a:t>
            </a:r>
            <a:r>
              <a:rPr lang="ar-SA" sz="2400" dirty="0" smtClean="0">
                <a:cs typeface="B Nazanin" pitchFamily="2" charset="-78"/>
              </a:rPr>
              <a:t>رﺁﻳﻲ ﻻزم‫ﺧﻮا</a:t>
            </a:r>
            <a:r>
              <a:rPr lang="fa-IR" sz="2400" dirty="0" smtClean="0">
                <a:cs typeface="B Nazanin" pitchFamily="2" charset="-78"/>
              </a:rPr>
              <a:t>هد</a:t>
            </a:r>
            <a:r>
              <a:rPr lang="ar-SA" sz="2400" dirty="0" smtClean="0">
                <a:cs typeface="B Nazanin" pitchFamily="2" charset="-78"/>
              </a:rPr>
              <a:t> ﺑﻮد</a:t>
            </a:r>
            <a:r>
              <a:rPr lang="fa-IR" sz="2400" dirty="0" smtClean="0">
                <a:cs typeface="B Nazanin" pitchFamily="2" charset="-78"/>
              </a:rPr>
              <a:t>.</a:t>
            </a:r>
            <a:endParaRPr lang="en-US" sz="2400" dirty="0" smtClean="0">
              <a:cs typeface="B Nazanin" pitchFamily="2" charset="-78"/>
            </a:endParaRPr>
          </a:p>
          <a:p>
            <a:pPr algn="justLow"/>
            <a:endParaRPr lang="fa-IR" sz="2400" dirty="0">
              <a:cs typeface="B Nazanin" pitchFamily="2" charset="-78"/>
            </a:endParaRPr>
          </a:p>
        </p:txBody>
      </p:sp>
    </p:spTree>
    <p:extLst>
      <p:ext uri="{BB962C8B-B14F-4D97-AF65-F5344CB8AC3E}">
        <p14:creationId xmlns:p14="http://schemas.microsoft.com/office/powerpoint/2010/main" val="167203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smtClean="0">
                <a:solidFill>
                  <a:srgbClr val="7030A0"/>
                </a:solidFill>
                <a:cs typeface="B Nazanin" pitchFamily="2" charset="-78"/>
              </a:rPr>
              <a:t>‫ﺷﺎﻏﻠﻴﻦ ﻣﺪﻳﺮﻳﺖ اﻃﻼﻋﺎت</a:t>
            </a:r>
            <a:endParaRPr lang="fa-IR" sz="3600" dirty="0">
              <a:solidFill>
                <a:srgbClr val="7030A0"/>
              </a:solidFill>
              <a:cs typeface="B Nazanin" pitchFamily="2" charset="-78"/>
            </a:endParaRPr>
          </a:p>
        </p:txBody>
      </p:sp>
      <p:sp>
        <p:nvSpPr>
          <p:cNvPr id="3" name="Content Placeholder 2"/>
          <p:cNvSpPr>
            <a:spLocks noGrp="1"/>
          </p:cNvSpPr>
          <p:nvPr>
            <p:ph idx="1"/>
          </p:nvPr>
        </p:nvSpPr>
        <p:spPr/>
        <p:txBody>
          <a:bodyPr>
            <a:normAutofit/>
          </a:bodyPr>
          <a:lstStyle/>
          <a:p>
            <a:pPr algn="justLow"/>
            <a:r>
              <a:rPr lang="ar-SA" dirty="0" smtClean="0">
                <a:solidFill>
                  <a:srgbClr val="0070C0"/>
                </a:solidFill>
                <a:cs typeface="B Nazanin" pitchFamily="2" charset="-78"/>
              </a:rPr>
              <a:t>ﻣﺪﻳﺮﻣﺪارك ﭘﺰﺷﻜﻲ</a:t>
            </a:r>
            <a:endParaRPr lang="fa-IR"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درﺑﺮﻧﺎﻣـﻪ ﺁﻣﻮزﺷـﻲ ﻣـﺪﻳﺮﻳﺖ ﻣـﺪارك ﭘﺰﺷـﻜﻲ ﻓﻘـﻁ </a:t>
            </a:r>
            <a:r>
              <a:rPr lang="fa-IR" sz="2800" dirty="0" smtClean="0">
                <a:cs typeface="B Nazanin" pitchFamily="2" charset="-78"/>
              </a:rPr>
              <a:t>د</a:t>
            </a:r>
            <a:r>
              <a:rPr lang="ar-SA" sz="2800" dirty="0" smtClean="0">
                <a:cs typeface="B Nazanin" pitchFamily="2" charset="-78"/>
              </a:rPr>
              <a:t>اوﻃﻠـﺒﻲ </a:t>
            </a:r>
            <a:r>
              <a:rPr lang="fa-IR" sz="2800" dirty="0" smtClean="0">
                <a:cs typeface="B Nazanin" pitchFamily="2" charset="-78"/>
              </a:rPr>
              <a:t>که</a:t>
            </a:r>
            <a:r>
              <a:rPr lang="ar-SA" sz="2800" dirty="0" smtClean="0">
                <a:cs typeface="B Nazanin" pitchFamily="2" charset="-78"/>
              </a:rPr>
              <a:t> ﻗﺒـﻼ درﺟـﻪ ﻟﻴﺴـﺎﻧﺱ ﮔﺮﻓﺘـﻪ ﺑﺎﺷـﺪ،ﭘﺬﻳﺮﻓﺘﻪ</a:t>
            </a:r>
            <a:r>
              <a:rPr lang="fa-IR" sz="2800" dirty="0" smtClean="0">
                <a:cs typeface="B Nazanin" pitchFamily="2" charset="-78"/>
              </a:rPr>
              <a:t> می</a:t>
            </a:r>
            <a:r>
              <a:rPr lang="ar-SA" sz="2800" dirty="0" smtClean="0">
                <a:cs typeface="B Nazanin" pitchFamily="2" charset="-78"/>
              </a:rPr>
              <a:t> ﺸـﻮد.</a:t>
            </a:r>
            <a:r>
              <a:rPr lang="fa-IR" sz="2800" dirty="0" smtClean="0">
                <a:cs typeface="B Nazanin" pitchFamily="2" charset="-78"/>
              </a:rPr>
              <a:t> </a:t>
            </a:r>
            <a:r>
              <a:rPr lang="ar-SA" sz="2800" dirty="0" smtClean="0">
                <a:cs typeface="B Nazanin" pitchFamily="2" charset="-78"/>
              </a:rPr>
              <a:t>دورﻩ‫</a:t>
            </a:r>
            <a:r>
              <a:rPr lang="fa-IR" sz="2800" dirty="0" smtClean="0">
                <a:cs typeface="B Nazanin" pitchFamily="2" charset="-78"/>
              </a:rPr>
              <a:t> </a:t>
            </a:r>
            <a:r>
              <a:rPr lang="ar-SA" sz="2800" dirty="0" smtClean="0">
                <a:cs typeface="B Nazanin" pitchFamily="2" charset="-78"/>
              </a:rPr>
              <a:t>ﺗ</a:t>
            </a:r>
            <a:r>
              <a:rPr lang="fa-IR" sz="2800" dirty="0" smtClean="0">
                <a:cs typeface="B Nazanin" pitchFamily="2" charset="-78"/>
              </a:rPr>
              <a:t>حصیلی</a:t>
            </a:r>
            <a:r>
              <a:rPr lang="ar-SA" sz="2800" dirty="0" smtClean="0">
                <a:cs typeface="B Nazanin" pitchFamily="2" charset="-78"/>
              </a:rPr>
              <a:t> ﺷـــﺎﻣﻞ دورﻩ هـــﺎﺋﻲ در ﻣـــﻮرد داﻧـــﺶ ﭘﺰﺷـــﻜﻲ،</a:t>
            </a:r>
            <a:r>
              <a:rPr lang="fa-IR" sz="2800" dirty="0" smtClean="0">
                <a:cs typeface="B Nazanin" pitchFamily="2" charset="-78"/>
              </a:rPr>
              <a:t> </a:t>
            </a:r>
            <a:r>
              <a:rPr lang="ar-SA" sz="2800" dirty="0" smtClean="0">
                <a:cs typeface="B Nazanin" pitchFamily="2" charset="-78"/>
              </a:rPr>
              <a:t>داﻧﺶ ﻣﺪﻳﺮﻳﺖ،ﻣـــﺪﻳﺮﻳﺖ ﻣﺮاﻗﺒـــﺖ ﺑﻬﺪاﺷـــﺘﻲ،ﻣﺪﻳﺮﻳﺖ ا</a:t>
            </a:r>
            <a:r>
              <a:rPr lang="fa-IR" sz="2800" dirty="0" smtClean="0">
                <a:cs typeface="B Nazanin" pitchFamily="2" charset="-78"/>
              </a:rPr>
              <a:t>سناد بهدا</a:t>
            </a:r>
            <a:r>
              <a:rPr lang="ar-SA" sz="2800" dirty="0" smtClean="0">
                <a:cs typeface="B Nazanin" pitchFamily="2" charset="-78"/>
              </a:rPr>
              <a:t>ﺷﺘﻲ،</a:t>
            </a:r>
            <a:r>
              <a:rPr lang="fa-IR" sz="2800" dirty="0" smtClean="0">
                <a:cs typeface="B Nazanin" pitchFamily="2" charset="-78"/>
              </a:rPr>
              <a:t>کار</a:t>
            </a:r>
            <a:r>
              <a:rPr lang="ar-SA" sz="2800" dirty="0" smtClean="0">
                <a:cs typeface="B Nazanin" pitchFamily="2" charset="-78"/>
              </a:rPr>
              <a:t>ﺑﺮد</a:t>
            </a:r>
            <a:r>
              <a:rPr lang="fa-IR" sz="2800" dirty="0" smtClean="0">
                <a:cs typeface="B Nazanin" pitchFamily="2" charset="-78"/>
              </a:rPr>
              <a:t> رایانه </a:t>
            </a:r>
            <a:r>
              <a:rPr lang="ar-SA" sz="2800" dirty="0" smtClean="0">
                <a:cs typeface="B Nazanin" pitchFamily="2" charset="-78"/>
              </a:rPr>
              <a:t>درﻣﺮاﻗﺒﺖ ﺑﻬﺪاﺷﺘﻲ وﻣﺪﻳﺮﻳﺖ اﻃﻼﻋﺎت ﺑﻬﺪاﺷﺘﻲ ا</a:t>
            </a:r>
            <a:r>
              <a:rPr lang="fa-IR" sz="2800" dirty="0" smtClean="0">
                <a:cs typeface="B Nazanin" pitchFamily="2" charset="-78"/>
              </a:rPr>
              <a:t>ست</a:t>
            </a:r>
            <a:r>
              <a:rPr lang="ar-SA" sz="2800" dirty="0" smtClean="0">
                <a:cs typeface="B Nazanin" pitchFamily="2" charset="-78"/>
              </a:rPr>
              <a:t>.ﭘﺱ از ﻣﻮﻓﻘﻴـﺖ </a:t>
            </a:r>
            <a:r>
              <a:rPr lang="fa-IR" sz="2800" dirty="0" smtClean="0">
                <a:cs typeface="B Nazanin" pitchFamily="2" charset="-78"/>
              </a:rPr>
              <a:t>کا</a:t>
            </a:r>
            <a:r>
              <a:rPr lang="ar-SA" sz="2800" dirty="0" smtClean="0">
                <a:cs typeface="B Nazanin" pitchFamily="2" charset="-78"/>
              </a:rPr>
              <a:t>ﻣـﻞ در ﺑﺮﻧﺎﻣـﻪ ﻣﺪﻳﺮﻳـﺖ‫ﻣﺪارك ﭘﺰﺷﻜﻲ،ﻓﺎرغ اﻟﺘ</a:t>
            </a:r>
            <a:r>
              <a:rPr lang="fa-IR" sz="2800" dirty="0" smtClean="0">
                <a:cs typeface="B Nazanin" pitchFamily="2" charset="-78"/>
              </a:rPr>
              <a:t>حصیل</a:t>
            </a:r>
            <a:r>
              <a:rPr lang="ar-SA" sz="2800" dirty="0" smtClean="0">
                <a:cs typeface="B Nazanin" pitchFamily="2" charset="-78"/>
              </a:rPr>
              <a:t> واﺟﺪ ﺷﺮاﻳﻁ ﺁزﻣﻮن ﮔﻮا</a:t>
            </a:r>
            <a:r>
              <a:rPr lang="fa-IR" sz="2800" dirty="0" smtClean="0">
                <a:cs typeface="B Nazanin" pitchFamily="2" charset="-78"/>
              </a:rPr>
              <a:t>هی</a:t>
            </a:r>
            <a:r>
              <a:rPr lang="ar-SA" sz="2800" dirty="0" smtClean="0">
                <a:cs typeface="B Nazanin" pitchFamily="2" charset="-78"/>
              </a:rPr>
              <a:t> ﻧﺎﻣﻪ </a:t>
            </a:r>
            <a:r>
              <a:rPr lang="fa-IR" sz="2800" dirty="0" smtClean="0">
                <a:cs typeface="B Nazanin" pitchFamily="2" charset="-78"/>
              </a:rPr>
              <a:t>می </a:t>
            </a:r>
            <a:r>
              <a:rPr lang="ar-SA" sz="2800" dirty="0" smtClean="0">
                <a:cs typeface="B Nazanin" pitchFamily="2" charset="-78"/>
              </a:rPr>
              <a:t>ﺒﺎﺷﺪ</a:t>
            </a:r>
            <a:r>
              <a:rPr lang="fa-IR" sz="2800" dirty="0" smtClean="0">
                <a:cs typeface="B Nazanin" pitchFamily="2" charset="-78"/>
              </a:rPr>
              <a:t> </a:t>
            </a:r>
            <a:r>
              <a:rPr lang="ar-SA" sz="2800" dirty="0" smtClean="0">
                <a:cs typeface="B Nazanin" pitchFamily="2" charset="-78"/>
              </a:rPr>
              <a:t>ﺗﺎ ﻳﻚ ﻣﺪﻳﺮر</a:t>
            </a:r>
            <a:r>
              <a:rPr lang="fa-IR" sz="2800" dirty="0" smtClean="0">
                <a:cs typeface="B Nazanin" pitchFamily="2" charset="-78"/>
              </a:rPr>
              <a:t>سمی</a:t>
            </a:r>
            <a:r>
              <a:rPr lang="ar-SA" sz="2800" dirty="0" smtClean="0">
                <a:cs typeface="B Nazanin" pitchFamily="2" charset="-78"/>
              </a:rPr>
              <a:t> ﻣﺪارك ﭘﺰﺷﻜﻲ ﺷﻮد.‬</a:t>
            </a: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3427216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525963"/>
          </a:xfrm>
        </p:spPr>
        <p:txBody>
          <a:bodyPr>
            <a:noAutofit/>
          </a:bodyPr>
          <a:lstStyle/>
          <a:p>
            <a:pPr algn="justLow"/>
            <a:r>
              <a:rPr lang="ar-SA" dirty="0" smtClean="0">
                <a:solidFill>
                  <a:srgbClr val="0070C0"/>
                </a:solidFill>
                <a:cs typeface="B Nazanin" pitchFamily="2" charset="-78"/>
              </a:rPr>
              <a:t>ﺗﻜﻨﺴﻴﻦ ﻣﺪارك ﭘﺰﺷﻜﻲ</a:t>
            </a:r>
            <a:endParaRPr lang="en-US"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‫در </a:t>
            </a:r>
            <a:r>
              <a:rPr lang="fa-IR" sz="2800" dirty="0" smtClean="0">
                <a:cs typeface="B Nazanin" pitchFamily="2" charset="-78"/>
              </a:rPr>
              <a:t>سا</a:t>
            </a:r>
            <a:r>
              <a:rPr lang="ar-SA" sz="2800" dirty="0" smtClean="0">
                <a:cs typeface="B Nazanin" pitchFamily="2" charset="-78"/>
              </a:rPr>
              <a:t>ل </a:t>
            </a:r>
            <a:r>
              <a:rPr lang="fa-IR" sz="2800" dirty="0" smtClean="0">
                <a:cs typeface="B Nazanin" pitchFamily="2" charset="-78"/>
              </a:rPr>
              <a:t>1953</a:t>
            </a:r>
            <a:r>
              <a:rPr lang="ar-SA" sz="2800" dirty="0" smtClean="0">
                <a:cs typeface="B Nazanin" pitchFamily="2" charset="-78"/>
              </a:rPr>
              <a:t> اوﻟﻴــﻦ ﻣﺪر</a:t>
            </a:r>
            <a:r>
              <a:rPr lang="fa-IR" sz="2800" dirty="0" smtClean="0">
                <a:cs typeface="B Nazanin" pitchFamily="2" charset="-78"/>
              </a:rPr>
              <a:t>سه</a:t>
            </a:r>
            <a:r>
              <a:rPr lang="ar-SA" sz="2800" dirty="0" smtClean="0">
                <a:cs typeface="B Nazanin" pitchFamily="2" charset="-78"/>
              </a:rPr>
              <a:t> ﺁﻣــﻮزش ﺗﻜﻨﺴــﻴﻦ اﻃﻼﻋــﺎت ﺑﻬﺪاﺷــﺘﻲ ﺗﺎﺋﻴــﺪ ﺷــﺪ.دورﻩ ﺗ</a:t>
            </a:r>
            <a:r>
              <a:rPr lang="fa-IR" sz="2800" dirty="0" smtClean="0">
                <a:cs typeface="B Nazanin" pitchFamily="2" charset="-78"/>
              </a:rPr>
              <a:t>حصیلی </a:t>
            </a:r>
            <a:r>
              <a:rPr lang="ar-SA" sz="2800" dirty="0" smtClean="0">
                <a:cs typeface="B Nazanin" pitchFamily="2" charset="-78"/>
              </a:rPr>
              <a:t>ﺒﺮﻧﺎﻣﻪ ﺗﻜﻨﺴــﻴﻦ اﻃﻼﻋــﺎت‬</a:t>
            </a:r>
            <a:r>
              <a:rPr lang="fa-IR" sz="2800" dirty="0" smtClean="0">
                <a:cs typeface="B Nazanin" pitchFamily="2" charset="-78"/>
              </a:rPr>
              <a:t> </a:t>
            </a:r>
            <a:r>
              <a:rPr lang="ar-SA" sz="2800" dirty="0" smtClean="0">
                <a:cs typeface="B Nazanin" pitchFamily="2" charset="-78"/>
              </a:rPr>
              <a:t>‫ﺑﻬﺪاﺷـــﺘﻲ ﺷـــﺎﻣﻞ درو</a:t>
            </a:r>
            <a:r>
              <a:rPr lang="fa-IR" sz="2800" dirty="0" smtClean="0">
                <a:cs typeface="B Nazanin" pitchFamily="2" charset="-78"/>
              </a:rPr>
              <a:t>سی</a:t>
            </a:r>
            <a:r>
              <a:rPr lang="ar-SA" sz="2800" dirty="0" smtClean="0">
                <a:cs typeface="B Nazanin" pitchFamily="2" charset="-78"/>
              </a:rPr>
              <a:t> از داﻧـــﺶ ﭘﺰﺷـــﻜﻲ،ﺗﻜﻨﻮﻟﻮژي </a:t>
            </a:r>
            <a:r>
              <a:rPr lang="fa-IR" sz="2800" dirty="0" smtClean="0">
                <a:cs typeface="B Nazanin" pitchFamily="2" charset="-78"/>
              </a:rPr>
              <a:t>رایانه</a:t>
            </a:r>
            <a:r>
              <a:rPr lang="ar-SA" sz="2800" dirty="0" smtClean="0">
                <a:cs typeface="B Nazanin" pitchFamily="2" charset="-78"/>
              </a:rPr>
              <a:t> در </a:t>
            </a:r>
            <a:r>
              <a:rPr lang="fa-IR" sz="2800" dirty="0" smtClean="0">
                <a:cs typeface="B Nazanin" pitchFamily="2" charset="-78"/>
              </a:rPr>
              <a:t>سیستمهای</a:t>
            </a:r>
            <a:r>
              <a:rPr lang="ar-SA" sz="2800" dirty="0" smtClean="0">
                <a:cs typeface="B Nazanin" pitchFamily="2" charset="-78"/>
              </a:rPr>
              <a:t> اﻃﻼﻋـــﺎت ﺑﻬﺪاﺷـــﺘﻲ،اﻃﻼﻋﺎت‬</a:t>
            </a:r>
            <a:r>
              <a:rPr lang="fa-IR" sz="2800" dirty="0" smtClean="0">
                <a:cs typeface="B Nazanin" pitchFamily="2" charset="-78"/>
              </a:rPr>
              <a:t> </a:t>
            </a:r>
            <a:r>
              <a:rPr lang="ar-SA" sz="2800" dirty="0" smtClean="0">
                <a:cs typeface="B Nazanin" pitchFamily="2" charset="-78"/>
              </a:rPr>
              <a:t>‫ﺑﻬﺪاﺷﺘﻲ،</a:t>
            </a:r>
            <a:r>
              <a:rPr lang="fa-IR" sz="2800" dirty="0" smtClean="0">
                <a:cs typeface="B Nazanin" pitchFamily="2" charset="-78"/>
              </a:rPr>
              <a:t> </a:t>
            </a:r>
            <a:r>
              <a:rPr lang="ar-SA" sz="2800" dirty="0" smtClean="0">
                <a:cs typeface="B Nazanin" pitchFamily="2" charset="-78"/>
              </a:rPr>
              <a:t>ﻓﺮاﻳﻨﺪ اﻃﻼﻋﺎت ﺑﻬﺪاﺷﺘﻲ،</a:t>
            </a:r>
            <a:r>
              <a:rPr lang="fa-IR" sz="2800" dirty="0" smtClean="0">
                <a:cs typeface="B Nazanin" pitchFamily="2" charset="-78"/>
              </a:rPr>
              <a:t> </a:t>
            </a:r>
            <a:r>
              <a:rPr lang="ar-SA" sz="2800" dirty="0" smtClean="0">
                <a:cs typeface="B Nazanin" pitchFamily="2" charset="-78"/>
              </a:rPr>
              <a:t>ﻧﮕﻬﺪاري وﺑﺎزﻳﺎﺑﻲ وﻧﻈﺎرت ﭘﺮ</a:t>
            </a:r>
            <a:r>
              <a:rPr lang="fa-IR" sz="2800" dirty="0" smtClean="0">
                <a:cs typeface="B Nazanin" pitchFamily="2" charset="-78"/>
              </a:rPr>
              <a:t>سنلی </a:t>
            </a:r>
            <a:r>
              <a:rPr lang="ar-SA" sz="2800" dirty="0" smtClean="0">
                <a:cs typeface="B Nazanin" pitchFamily="2" charset="-78"/>
              </a:rPr>
              <a:t>ا</a:t>
            </a:r>
            <a:r>
              <a:rPr lang="fa-IR" sz="2800" dirty="0" smtClean="0">
                <a:cs typeface="B Nazanin" pitchFamily="2" charset="-78"/>
              </a:rPr>
              <a:t>ست</a:t>
            </a:r>
            <a:r>
              <a:rPr lang="ar-SA" sz="2800" dirty="0" smtClean="0">
                <a:cs typeface="B Nazanin" pitchFamily="2" charset="-78"/>
              </a:rPr>
              <a:t>.</a:t>
            </a:r>
            <a:r>
              <a:rPr lang="fa-IR" sz="2800" dirty="0" smtClean="0">
                <a:cs typeface="B Nazanin" pitchFamily="2" charset="-78"/>
              </a:rPr>
              <a:t> </a:t>
            </a:r>
            <a:r>
              <a:rPr lang="ar-SA" sz="2800" dirty="0" smtClean="0">
                <a:cs typeface="B Nazanin" pitchFamily="2" charset="-78"/>
              </a:rPr>
              <a:t>ﻧﻈـﺎرت ﺑﺮﺁزﻣﺎﻳﺸـﺎت </a:t>
            </a:r>
            <a:r>
              <a:rPr lang="fa-IR" sz="2800" dirty="0" smtClean="0">
                <a:cs typeface="B Nazanin" pitchFamily="2" charset="-78"/>
              </a:rPr>
              <a:t>کلینیکی</a:t>
            </a:r>
            <a:r>
              <a:rPr lang="ar-SA" sz="2800" dirty="0" smtClean="0">
                <a:cs typeface="B Nazanin" pitchFamily="2" charset="-78"/>
              </a:rPr>
              <a:t> درﺑﺨﺸـﻬﺎي</a:t>
            </a:r>
            <a:r>
              <a:rPr lang="fa-IR" sz="2800" dirty="0" smtClean="0">
                <a:cs typeface="B Nazanin" pitchFamily="2" charset="-78"/>
              </a:rPr>
              <a:t> </a:t>
            </a:r>
            <a:r>
              <a:rPr lang="ar-SA" sz="2800" dirty="0" smtClean="0">
                <a:cs typeface="B Nazanin" pitchFamily="2" charset="-78"/>
              </a:rPr>
              <a:t>‫اﻃﻼﻋﺎت ﺑﻬﺪاﺷﺘﻲ ﻧﻴﺰ ﻣﻮرد ﻧﻴﺎز ا</a:t>
            </a:r>
            <a:r>
              <a:rPr lang="fa-IR" sz="2800" dirty="0" smtClean="0">
                <a:cs typeface="B Nazanin" pitchFamily="2" charset="-78"/>
              </a:rPr>
              <a:t>ست</a:t>
            </a:r>
            <a:r>
              <a:rPr lang="ar-SA" sz="2800" dirty="0" smtClean="0">
                <a:cs typeface="B Nazanin" pitchFamily="2" charset="-78"/>
              </a:rPr>
              <a:t>.در </a:t>
            </a:r>
            <a:r>
              <a:rPr lang="fa-IR" sz="2800" dirty="0" smtClean="0">
                <a:cs typeface="B Nazanin" pitchFamily="2" charset="-78"/>
              </a:rPr>
              <a:t>صورت</a:t>
            </a:r>
            <a:r>
              <a:rPr lang="ar-SA" sz="2800" dirty="0" smtClean="0">
                <a:cs typeface="B Nazanin" pitchFamily="2" charset="-78"/>
              </a:rPr>
              <a:t> ﻣﻮﻓﻘﻴـﺖ </a:t>
            </a:r>
            <a:r>
              <a:rPr lang="fa-IR" sz="2800" dirty="0" smtClean="0">
                <a:cs typeface="B Nazanin" pitchFamily="2" charset="-78"/>
              </a:rPr>
              <a:t>کا</a:t>
            </a:r>
            <a:r>
              <a:rPr lang="ar-SA" sz="2800" dirty="0" smtClean="0">
                <a:cs typeface="B Nazanin" pitchFamily="2" charset="-78"/>
              </a:rPr>
              <a:t>ﻣﻞ،</a:t>
            </a:r>
            <a:r>
              <a:rPr lang="fa-IR" sz="2800" dirty="0" smtClean="0">
                <a:cs typeface="B Nazanin" pitchFamily="2" charset="-78"/>
              </a:rPr>
              <a:t> </a:t>
            </a:r>
            <a:r>
              <a:rPr lang="ar-SA" sz="2800" dirty="0" smtClean="0">
                <a:cs typeface="B Nazanin" pitchFamily="2" charset="-78"/>
              </a:rPr>
              <a:t>ﻓـﺎرغ اﻟﺘ</a:t>
            </a:r>
            <a:r>
              <a:rPr lang="fa-IR" sz="2800" dirty="0" smtClean="0">
                <a:cs typeface="B Nazanin" pitchFamily="2" charset="-78"/>
              </a:rPr>
              <a:t>حصیلان</a:t>
            </a:r>
            <a:r>
              <a:rPr lang="ar-SA" sz="2800" dirty="0" smtClean="0">
                <a:cs typeface="B Nazanin" pitchFamily="2" charset="-78"/>
              </a:rPr>
              <a:t> ﺑـﺮاي اﻧﺠـﺎم ﺁزﻣـﻮن ﮔﻮاهـﻲ ﻣﻠـﻲ ﺟﻬـﺖ</a:t>
            </a:r>
            <a:r>
              <a:rPr lang="fa-IR" sz="2800" dirty="0" smtClean="0">
                <a:cs typeface="B Nazanin" pitchFamily="2" charset="-78"/>
              </a:rPr>
              <a:t> </a:t>
            </a:r>
            <a:r>
              <a:rPr lang="ar-SA" sz="2800" dirty="0" smtClean="0">
                <a:cs typeface="B Nazanin" pitchFamily="2" charset="-78"/>
              </a:rPr>
              <a:t>‫درﻳﺎﻓﺖ درﺟﻪ ﺗﻜﻨﺴﻴﻦ ر</a:t>
            </a:r>
            <a:r>
              <a:rPr lang="fa-IR" sz="2800" dirty="0" smtClean="0">
                <a:cs typeface="B Nazanin" pitchFamily="2" charset="-78"/>
              </a:rPr>
              <a:t>سمی</a:t>
            </a:r>
            <a:r>
              <a:rPr lang="ar-SA" sz="2800" dirty="0" smtClean="0">
                <a:cs typeface="B Nazanin" pitchFamily="2" charset="-78"/>
              </a:rPr>
              <a:t> ﻣﺪارك ﭘﺰﺷﻜﻲ واﺟﺪ</a:t>
            </a:r>
            <a:r>
              <a:rPr lang="fa-IR" sz="2800" dirty="0" smtClean="0">
                <a:cs typeface="B Nazanin" pitchFamily="2" charset="-78"/>
              </a:rPr>
              <a:t> </a:t>
            </a:r>
            <a:r>
              <a:rPr lang="ar-SA" sz="2800" dirty="0" smtClean="0">
                <a:cs typeface="B Nazanin" pitchFamily="2" charset="-78"/>
              </a:rPr>
              <a:t>ﺷﺮاﻳﻁ ﺧﻮا</a:t>
            </a:r>
            <a:r>
              <a:rPr lang="fa-IR" sz="2800" dirty="0" smtClean="0">
                <a:cs typeface="B Nazanin" pitchFamily="2" charset="-78"/>
              </a:rPr>
              <a:t>هند </a:t>
            </a:r>
            <a:r>
              <a:rPr lang="ar-SA" sz="2800" dirty="0" smtClean="0">
                <a:cs typeface="B Nazanin" pitchFamily="2" charset="-78"/>
              </a:rPr>
              <a:t>ﺑﻮد.‬</a:t>
            </a:r>
            <a:endParaRPr lang="en-US" sz="2800" dirty="0" smtClean="0">
              <a:cs typeface="B Nazanin" pitchFamily="2" charset="-78"/>
            </a:endParaRPr>
          </a:p>
          <a:p>
            <a:pPr algn="justLow"/>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88928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Low"/>
            <a:r>
              <a:rPr lang="ar-SA" dirty="0" smtClean="0">
                <a:solidFill>
                  <a:srgbClr val="0070C0"/>
                </a:solidFill>
                <a:cs typeface="B Nazanin" pitchFamily="2" charset="-78"/>
              </a:rPr>
              <a:t>ﻣﺘﺨ</a:t>
            </a:r>
            <a:r>
              <a:rPr lang="fa-IR" dirty="0" smtClean="0">
                <a:solidFill>
                  <a:srgbClr val="0070C0"/>
                </a:solidFill>
                <a:cs typeface="B Nazanin" pitchFamily="2" charset="-78"/>
              </a:rPr>
              <a:t>صصین</a:t>
            </a:r>
            <a:r>
              <a:rPr lang="ar-SA" dirty="0" smtClean="0">
                <a:solidFill>
                  <a:srgbClr val="0070C0"/>
                </a:solidFill>
                <a:cs typeface="B Nazanin" pitchFamily="2" charset="-78"/>
              </a:rPr>
              <a:t> ﻣﻌﺘﺒﺮ</a:t>
            </a:r>
            <a:r>
              <a:rPr lang="fa-IR" dirty="0" smtClean="0">
                <a:solidFill>
                  <a:srgbClr val="0070C0"/>
                </a:solidFill>
                <a:cs typeface="B Nazanin" pitchFamily="2" charset="-78"/>
              </a:rPr>
              <a:t>کد</a:t>
            </a:r>
            <a:r>
              <a:rPr lang="ar-SA" dirty="0" smtClean="0">
                <a:solidFill>
                  <a:srgbClr val="0070C0"/>
                </a:solidFill>
                <a:cs typeface="B Nazanin" pitchFamily="2" charset="-78"/>
              </a:rPr>
              <a:t>ﮔﺬاري</a:t>
            </a:r>
            <a:endParaRPr lang="fa-IR"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‫در</a:t>
            </a:r>
            <a:r>
              <a:rPr lang="fa-IR" sz="2800" dirty="0" smtClean="0">
                <a:cs typeface="B Nazanin" pitchFamily="2" charset="-78"/>
              </a:rPr>
              <a:t>سال 1992</a:t>
            </a:r>
            <a:r>
              <a:rPr lang="ar-SA" sz="2800" dirty="0" smtClean="0">
                <a:cs typeface="B Nazanin" pitchFamily="2" charset="-78"/>
              </a:rPr>
              <a:t> ،</a:t>
            </a:r>
            <a:r>
              <a:rPr lang="en-US" sz="2800" dirty="0" smtClean="0">
                <a:cs typeface="B Nazanin" pitchFamily="2" charset="-78"/>
              </a:rPr>
              <a:t>‪AHIMA‬</a:t>
            </a:r>
            <a:r>
              <a:rPr lang="ar-SA" sz="2800" dirty="0" smtClean="0">
                <a:cs typeface="B Nazanin" pitchFamily="2" charset="-78"/>
              </a:rPr>
              <a:t>ﺑﺮاي اﻓﺮادﻋﻼﻗﻪ ﻣﻨﺪ</a:t>
            </a:r>
            <a:r>
              <a:rPr lang="fa-IR" sz="2800" dirty="0" smtClean="0">
                <a:cs typeface="B Nazanin" pitchFamily="2" charset="-78"/>
              </a:rPr>
              <a:t> صدو</a:t>
            </a:r>
            <a:r>
              <a:rPr lang="ar-SA" sz="2800" dirty="0" smtClean="0">
                <a:cs typeface="B Nazanin" pitchFamily="2" charset="-78"/>
              </a:rPr>
              <a:t>رﮔﻮا</a:t>
            </a:r>
            <a:r>
              <a:rPr lang="fa-IR" sz="2800" dirty="0" smtClean="0">
                <a:cs typeface="B Nazanin" pitchFamily="2" charset="-78"/>
              </a:rPr>
              <a:t>هی</a:t>
            </a:r>
            <a:r>
              <a:rPr lang="ar-SA" sz="2800" dirty="0" smtClean="0">
                <a:cs typeface="B Nazanin" pitchFamily="2" charset="-78"/>
              </a:rPr>
              <a:t> ﻧﺎﻣﻪ </a:t>
            </a:r>
            <a:r>
              <a:rPr lang="fa-IR" sz="2800" dirty="0" smtClean="0">
                <a:cs typeface="B Nazanin" pitchFamily="2" charset="-78"/>
              </a:rPr>
              <a:t>کد</a:t>
            </a:r>
            <a:r>
              <a:rPr lang="ar-SA" sz="2800" dirty="0" smtClean="0">
                <a:cs typeface="B Nazanin" pitchFamily="2" charset="-78"/>
              </a:rPr>
              <a:t>ﮔﺬاري را ﺁﻏﺎز ﻧﻤـﻮد.ﺁزﻣـﻮن ﺑـﺮ ﻣﻬﺎرﺗﻬـﺎي ﻣﺘﻮ</a:t>
            </a:r>
            <a:r>
              <a:rPr lang="fa-IR" sz="2800" dirty="0" smtClean="0">
                <a:cs typeface="B Nazanin" pitchFamily="2" charset="-78"/>
              </a:rPr>
              <a:t>سط کد</a:t>
            </a:r>
            <a:r>
              <a:rPr lang="ar-SA" sz="2800" dirty="0" smtClean="0">
                <a:cs typeface="B Nazanin" pitchFamily="2" charset="-78"/>
              </a:rPr>
              <a:t>ﮔـﺬاري</a:t>
            </a:r>
            <a:r>
              <a:rPr lang="fa-IR" sz="2800" dirty="0" smtClean="0">
                <a:cs typeface="B Nazanin" pitchFamily="2" charset="-78"/>
              </a:rPr>
              <a:t> </a:t>
            </a:r>
            <a:r>
              <a:rPr lang="ar-SA" sz="2800" dirty="0" smtClean="0">
                <a:cs typeface="B Nazanin" pitchFamily="2" charset="-78"/>
              </a:rPr>
              <a:t>‬‫ﻣﺘﻤﺮ</a:t>
            </a:r>
            <a:r>
              <a:rPr lang="fa-IR" sz="2800" dirty="0" smtClean="0">
                <a:cs typeface="B Nazanin" pitchFamily="2" charset="-78"/>
              </a:rPr>
              <a:t>کز</a:t>
            </a:r>
            <a:r>
              <a:rPr lang="ar-SA" sz="2800" dirty="0" smtClean="0">
                <a:cs typeface="B Nazanin" pitchFamily="2" charset="-78"/>
              </a:rPr>
              <a:t>ﺷﺪﻩ</a:t>
            </a:r>
            <a:r>
              <a:rPr lang="fa-IR" sz="2800" dirty="0" smtClean="0">
                <a:cs typeface="B Nazanin" pitchFamily="2" charset="-78"/>
              </a:rPr>
              <a:t> </a:t>
            </a:r>
            <a:r>
              <a:rPr lang="ar-SA" sz="2800" dirty="0" smtClean="0">
                <a:cs typeface="B Nazanin" pitchFamily="2" charset="-78"/>
              </a:rPr>
              <a:t>واﺷﺨﺎ</a:t>
            </a:r>
            <a:r>
              <a:rPr lang="fa-IR" sz="2800" dirty="0" smtClean="0">
                <a:cs typeface="B Nazanin" pitchFamily="2" charset="-78"/>
              </a:rPr>
              <a:t>صی که</a:t>
            </a:r>
            <a:r>
              <a:rPr lang="ar-SA" sz="2800" dirty="0" smtClean="0">
                <a:cs typeface="B Nazanin" pitchFamily="2" charset="-78"/>
              </a:rPr>
              <a:t> ﺁزﻣﻮن را ﭘﺸﺖ</a:t>
            </a:r>
            <a:r>
              <a:rPr lang="fa-IR" sz="2800" dirty="0" smtClean="0">
                <a:cs typeface="B Nazanin" pitchFamily="2" charset="-78"/>
              </a:rPr>
              <a:t>سر</a:t>
            </a:r>
            <a:r>
              <a:rPr lang="ar-SA" sz="2800" dirty="0" smtClean="0">
                <a:cs typeface="B Nazanin" pitchFamily="2" charset="-78"/>
              </a:rPr>
              <a:t>ﮔﺬاردﻩ و دورﻩ </a:t>
            </a:r>
            <a:r>
              <a:rPr lang="fa-IR" sz="2800" dirty="0" smtClean="0">
                <a:cs typeface="B Nazanin" pitchFamily="2" charset="-78"/>
              </a:rPr>
              <a:t>ها</a:t>
            </a:r>
            <a:r>
              <a:rPr lang="ar-SA" sz="2800" dirty="0" smtClean="0">
                <a:cs typeface="B Nazanin" pitchFamily="2" charset="-78"/>
              </a:rPr>
              <a:t>ي ﺁﻣﻮزش‬</a:t>
            </a:r>
            <a:r>
              <a:rPr lang="fa-IR" sz="2800" dirty="0" smtClean="0">
                <a:cs typeface="B Nazanin" pitchFamily="2" charset="-78"/>
              </a:rPr>
              <a:t> </a:t>
            </a:r>
            <a:r>
              <a:rPr lang="ar-SA" sz="2800" dirty="0" smtClean="0">
                <a:cs typeface="B Nazanin" pitchFamily="2" charset="-78"/>
              </a:rPr>
              <a:t>‫ﻣﺪاوم</a:t>
            </a:r>
            <a:r>
              <a:rPr lang="fa-IR" sz="2800" dirty="0" smtClean="0">
                <a:cs typeface="B Nazanin" pitchFamily="2" charset="-78"/>
              </a:rPr>
              <a:t> </a:t>
            </a:r>
            <a:r>
              <a:rPr lang="en-US" sz="2800" dirty="0" smtClean="0">
                <a:cs typeface="B Nazanin" pitchFamily="2" charset="-78"/>
              </a:rPr>
              <a:t>‪ AHIMA</a:t>
            </a:r>
            <a:r>
              <a:rPr lang="fa-IR" sz="2800" dirty="0" smtClean="0">
                <a:cs typeface="B Nazanin" pitchFamily="2" charset="-78"/>
              </a:rPr>
              <a:t> </a:t>
            </a:r>
            <a:r>
              <a:rPr lang="en-US" sz="2800" dirty="0" smtClean="0">
                <a:cs typeface="B Nazanin" pitchFamily="2" charset="-78"/>
              </a:rPr>
              <a:t>‬</a:t>
            </a:r>
            <a:r>
              <a:rPr lang="ar-SA" sz="2800" dirty="0" smtClean="0">
                <a:cs typeface="B Nazanin" pitchFamily="2" charset="-78"/>
              </a:rPr>
              <a:t>را ﺑﮕﺬراﻧﻨﺪ،</a:t>
            </a:r>
            <a:r>
              <a:rPr lang="fa-IR" sz="2800" dirty="0" smtClean="0">
                <a:cs typeface="B Nazanin" pitchFamily="2" charset="-78"/>
              </a:rPr>
              <a:t> </a:t>
            </a:r>
            <a:r>
              <a:rPr lang="ar-SA" sz="2800" dirty="0" smtClean="0">
                <a:cs typeface="B Nazanin" pitchFamily="2" charset="-78"/>
              </a:rPr>
              <a:t>اﺟﺎزﻩ دارﻧﺪ</a:t>
            </a:r>
            <a:r>
              <a:rPr lang="fa-IR" sz="2800" dirty="0" smtClean="0">
                <a:cs typeface="B Nazanin" pitchFamily="2" charset="-78"/>
              </a:rPr>
              <a:t> که</a:t>
            </a:r>
            <a:r>
              <a:rPr lang="ar-SA" sz="2800" dirty="0" smtClean="0">
                <a:cs typeface="B Nazanin" pitchFamily="2" charset="-78"/>
              </a:rPr>
              <a:t> از ﻋﺒﺎرت</a:t>
            </a:r>
            <a:r>
              <a:rPr lang="fa-IR" sz="2800" dirty="0" smtClean="0">
                <a:cs typeface="B Nazanin" pitchFamily="2" charset="-78"/>
              </a:rPr>
              <a:t> </a:t>
            </a:r>
            <a:r>
              <a:rPr lang="ar-SA" sz="2800" dirty="0" smtClean="0">
                <a:cs typeface="B Nazanin" pitchFamily="2" charset="-78"/>
              </a:rPr>
              <a:t>”ﻣﺘﺨ</a:t>
            </a:r>
            <a:r>
              <a:rPr lang="fa-IR" sz="2800" dirty="0" smtClean="0">
                <a:cs typeface="B Nazanin" pitchFamily="2" charset="-78"/>
              </a:rPr>
              <a:t>صص</a:t>
            </a:r>
            <a:r>
              <a:rPr lang="ar-SA" sz="2800" dirty="0" smtClean="0">
                <a:cs typeface="B Nazanin" pitchFamily="2" charset="-78"/>
              </a:rPr>
              <a:t> </a:t>
            </a:r>
            <a:r>
              <a:rPr lang="fa-IR" sz="2800" dirty="0" smtClean="0">
                <a:cs typeface="B Nazanin" pitchFamily="2" charset="-78"/>
              </a:rPr>
              <a:t>کد</a:t>
            </a:r>
            <a:r>
              <a:rPr lang="ar-SA" sz="2800" dirty="0" smtClean="0">
                <a:cs typeface="B Nazanin" pitchFamily="2" charset="-78"/>
              </a:rPr>
              <a:t>ﮔﺬاري ﻣﻌﺘﺒﺮ“ﻳﺎ اﺧﺘ</a:t>
            </a:r>
            <a:r>
              <a:rPr lang="fa-IR" sz="2800" dirty="0" smtClean="0">
                <a:cs typeface="B Nazanin" pitchFamily="2" charset="-78"/>
              </a:rPr>
              <a:t>صا</a:t>
            </a:r>
            <a:r>
              <a:rPr lang="ar-SA" sz="2800" dirty="0" smtClean="0">
                <a:cs typeface="B Nazanin" pitchFamily="2" charset="-78"/>
              </a:rPr>
              <a:t>ر </a:t>
            </a:r>
            <a:r>
              <a:rPr lang="en-US" sz="2800" dirty="0" smtClean="0">
                <a:cs typeface="B Nazanin" pitchFamily="2" charset="-78"/>
              </a:rPr>
              <a:t>‪CCS‬</a:t>
            </a:r>
            <a:r>
              <a:rPr lang="ar-SA" sz="2800" dirty="0" smtClean="0">
                <a:cs typeface="B Nazanin" pitchFamily="2" charset="-78"/>
              </a:rPr>
              <a:t>ﺑﻌﺪ از ﻧﺎم ﺧﻮد ا</a:t>
            </a:r>
            <a:r>
              <a:rPr lang="fa-IR" sz="2800" dirty="0" smtClean="0">
                <a:cs typeface="B Nazanin" pitchFamily="2" charset="-78"/>
              </a:rPr>
              <a:t>ستفا</a:t>
            </a:r>
            <a:r>
              <a:rPr lang="ar-SA" sz="2800" dirty="0" smtClean="0">
                <a:cs typeface="B Nazanin" pitchFamily="2" charset="-78"/>
              </a:rPr>
              <a:t>دﻩ </a:t>
            </a:r>
            <a:r>
              <a:rPr lang="fa-IR" sz="2800" dirty="0" smtClean="0">
                <a:cs typeface="B Nazanin" pitchFamily="2" charset="-78"/>
              </a:rPr>
              <a:t>کنند.</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‫در ﺣﺎل ﺣﺎﺿﺮ ﺣﺪود </a:t>
            </a:r>
            <a:r>
              <a:rPr lang="fa-IR" sz="2800" dirty="0" smtClean="0">
                <a:cs typeface="B Nazanin" pitchFamily="2" charset="-78"/>
              </a:rPr>
              <a:t>50</a:t>
            </a:r>
            <a:r>
              <a:rPr lang="ar-SA" sz="2800" dirty="0" smtClean="0">
                <a:cs typeface="B Nazanin" pitchFamily="2" charset="-78"/>
              </a:rPr>
              <a:t> ﺑﺮﻧﺎﻣـﻪ ﺁﻣﻮزﺷـﻲ ﻣﻌﺘـﺒﺮ در ﻣـﺪﻳﺮﻳﺖ اﻃﻼﻋـﺎت ﺑﻬﺪاﺷـﺘﻲ وﺟـﻮد دار</a:t>
            </a:r>
            <a:r>
              <a:rPr lang="fa-IR" sz="2800" dirty="0" smtClean="0">
                <a:cs typeface="B Nazanin" pitchFamily="2" charset="-78"/>
              </a:rPr>
              <a:t>د که</a:t>
            </a:r>
            <a:r>
              <a:rPr lang="ar-SA" sz="2800" dirty="0" smtClean="0">
                <a:cs typeface="B Nazanin" pitchFamily="2" charset="-78"/>
              </a:rPr>
              <a:t> </a:t>
            </a:r>
            <a:r>
              <a:rPr lang="fa-IR" sz="2800" dirty="0" smtClean="0">
                <a:cs typeface="B Nazanin" pitchFamily="2" charset="-78"/>
              </a:rPr>
              <a:t>همه</a:t>
            </a:r>
            <a:r>
              <a:rPr lang="ar-SA" sz="2800" dirty="0" smtClean="0">
                <a:cs typeface="B Nazanin" pitchFamily="2" charset="-78"/>
              </a:rPr>
              <a:t> ﺁﻧﻬـﺎ ﻣـﺪرك </a:t>
            </a:r>
            <a:r>
              <a:rPr lang="fa-IR" sz="2800" dirty="0" smtClean="0">
                <a:cs typeface="B Nazanin" pitchFamily="2" charset="-78"/>
              </a:rPr>
              <a:t>تحصیلی </a:t>
            </a:r>
            <a:r>
              <a:rPr lang="ar-SA" sz="2800" dirty="0" smtClean="0">
                <a:cs typeface="B Nazanin" pitchFamily="2" charset="-78"/>
              </a:rPr>
              <a:t>‬‫</a:t>
            </a:r>
            <a:r>
              <a:rPr lang="fa-IR" sz="2800" dirty="0" smtClean="0">
                <a:cs typeface="B Nazanin" pitchFamily="2" charset="-78"/>
              </a:rPr>
              <a:t>می دهند </a:t>
            </a:r>
            <a:r>
              <a:rPr lang="ar-SA" sz="2800" dirty="0" smtClean="0">
                <a:cs typeface="B Nazanin" pitchFamily="2" charset="-78"/>
              </a:rPr>
              <a:t>وﺣﺪود </a:t>
            </a:r>
            <a:r>
              <a:rPr lang="fa-IR" sz="2800" dirty="0" smtClean="0">
                <a:cs typeface="B Nazanin" pitchFamily="2" charset="-78"/>
              </a:rPr>
              <a:t>180</a:t>
            </a:r>
            <a:r>
              <a:rPr lang="ar-SA" sz="2800" dirty="0" smtClean="0">
                <a:cs typeface="B Nazanin" pitchFamily="2" charset="-78"/>
              </a:rPr>
              <a:t> ﺑﺮﻧﺎﻣﻪ ﺁﻣﻮزﺷﻲ در ﺗﻜﻨﻮﻟﻮژي ﻣﺪارك ﭘﺰﺷﻜﻲ وﺟﻮد دارد</a:t>
            </a:r>
            <a:r>
              <a:rPr lang="fa-IR" sz="2800" dirty="0" smtClean="0">
                <a:cs typeface="B Nazanin" pitchFamily="2" charset="-78"/>
              </a:rPr>
              <a:t>.</a:t>
            </a: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1579420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a:bodyPr>
          <a:lstStyle/>
          <a:p>
            <a:pPr algn="justLow"/>
            <a:r>
              <a:rPr lang="fa-IR" sz="2800" dirty="0">
                <a:solidFill>
                  <a:srgbClr val="0070C0"/>
                </a:solidFill>
                <a:cs typeface="B Nazanin" pitchFamily="2" charset="-78"/>
              </a:rPr>
              <a:t>لزوم تهیه آمار </a:t>
            </a:r>
            <a:endParaRPr lang="fa-IR" sz="2800" dirty="0" smtClean="0">
              <a:solidFill>
                <a:srgbClr val="0070C0"/>
              </a:solidFill>
              <a:cs typeface="B Nazanin" pitchFamily="2" charset="-78"/>
            </a:endParaRPr>
          </a:p>
          <a:p>
            <a:pPr algn="justLow">
              <a:buFont typeface="Wingdings" pitchFamily="2" charset="2"/>
              <a:buChar char="ü"/>
            </a:pPr>
            <a:r>
              <a:rPr lang="fa-IR" sz="2800" dirty="0" smtClean="0">
                <a:cs typeface="B Nazanin" pitchFamily="2" charset="-78"/>
              </a:rPr>
              <a:t>وجود آمار و اطلاعات صحیح وتجزیه و تحلیل آنها نقش عمده ای در بهبود عملکرد و برنامه ریزی های آینده بیمارستان دارد.</a:t>
            </a:r>
          </a:p>
          <a:p>
            <a:pPr algn="justLow">
              <a:buFont typeface="Wingdings" pitchFamily="2" charset="2"/>
              <a:buChar char="ü"/>
            </a:pPr>
            <a:r>
              <a:rPr lang="fa-IR" sz="2800" dirty="0" smtClean="0">
                <a:cs typeface="B Nazanin" pitchFamily="2" charset="-78"/>
              </a:rPr>
              <a:t>عملکرد بیمارستان مستقیما به حیات انسانها بستگی دارد. </a:t>
            </a:r>
          </a:p>
          <a:p>
            <a:pPr algn="justLow">
              <a:buNone/>
            </a:pPr>
            <a:r>
              <a:rPr lang="fa-IR" sz="2800" dirty="0" smtClean="0">
                <a:solidFill>
                  <a:srgbClr val="0070C0"/>
                </a:solidFill>
                <a:cs typeface="B Nazanin" pitchFamily="2" charset="-78"/>
              </a:rPr>
              <a:t>آمار بیمارستانی</a:t>
            </a:r>
            <a:endParaRPr lang="en-US" sz="2800" dirty="0" smtClean="0">
              <a:solidFill>
                <a:srgbClr val="0070C0"/>
              </a:solidFill>
              <a:cs typeface="B Nazanin" pitchFamily="2" charset="-78"/>
            </a:endParaRPr>
          </a:p>
          <a:p>
            <a:pPr algn="justLow">
              <a:buClr>
                <a:srgbClr val="F9F9F9"/>
              </a:buClr>
              <a:buSzPct val="65000"/>
              <a:buFont typeface="Wingdings" pitchFamily="2" charset="2"/>
              <a:buChar char="ü"/>
            </a:pPr>
            <a:r>
              <a:rPr lang="fa-IR" sz="2800" dirty="0" smtClean="0">
                <a:latin typeface="Book Antiqua" pitchFamily="18" charset="0"/>
                <a:cs typeface="B Nazanin" pitchFamily="2" charset="-78"/>
              </a:rPr>
              <a:t>1- شاخص های میزان بهره برداری از منابع بیمارستانی </a:t>
            </a:r>
          </a:p>
          <a:p>
            <a:pPr algn="justLow">
              <a:buClr>
                <a:srgbClr val="F9F9F9"/>
              </a:buClr>
              <a:buSzPct val="65000"/>
              <a:buFont typeface="Wingdings 2" pitchFamily="18" charset="2"/>
              <a:buChar char=""/>
            </a:pPr>
            <a:r>
              <a:rPr lang="fa-IR" sz="2800" dirty="0" smtClean="0">
                <a:latin typeface="Book Antiqua" pitchFamily="18" charset="0"/>
                <a:cs typeface="B Nazanin" pitchFamily="2" charset="-78"/>
              </a:rPr>
              <a:t>2- شاخص های  ارزیابی کیفیت مراقبت </a:t>
            </a:r>
          </a:p>
          <a:p>
            <a:pPr algn="justLow">
              <a:buClr>
                <a:srgbClr val="F9F9F9"/>
              </a:buClr>
              <a:buSzPct val="65000"/>
              <a:buFont typeface="Wingdings 2" pitchFamily="18" charset="2"/>
              <a:buChar char=""/>
            </a:pPr>
            <a:r>
              <a:rPr lang="fa-IR" sz="2800" dirty="0" smtClean="0">
                <a:latin typeface="Book Antiqua" pitchFamily="18" charset="0"/>
                <a:cs typeface="B Nazanin" pitchFamily="2" charset="-78"/>
              </a:rPr>
              <a:t>3- شاخص های اداری - مالی </a:t>
            </a:r>
          </a:p>
          <a:p>
            <a:pPr algn="justLow">
              <a:buClr>
                <a:srgbClr val="F9F9F9"/>
              </a:buClr>
              <a:buSzPct val="65000"/>
              <a:buFont typeface="Wingdings 2" pitchFamily="18" charset="2"/>
              <a:buChar char=""/>
            </a:pPr>
            <a:r>
              <a:rPr lang="fa-IR" sz="2800" dirty="0" smtClean="0">
                <a:latin typeface="Book Antiqua" pitchFamily="18" charset="0"/>
                <a:cs typeface="B Nazanin" pitchFamily="2" charset="-78"/>
              </a:rPr>
              <a:t>4- شاخص های جمعیتی بیماران </a:t>
            </a:r>
          </a:p>
          <a:p>
            <a:pPr algn="justLow">
              <a:buClr>
                <a:srgbClr val="F9F9F9"/>
              </a:buClr>
              <a:buSzPct val="65000"/>
              <a:buFont typeface="Wingdings 2" pitchFamily="18" charset="2"/>
              <a:buChar char=""/>
            </a:pPr>
            <a:r>
              <a:rPr lang="fa-IR" sz="2800" dirty="0" smtClean="0">
                <a:latin typeface="Book Antiqua" pitchFamily="18" charset="0"/>
                <a:cs typeface="B Nazanin" pitchFamily="2" charset="-78"/>
              </a:rPr>
              <a:t>5- سایر شاخص ها </a:t>
            </a:r>
          </a:p>
          <a:p>
            <a:pPr algn="justLow">
              <a:buClr>
                <a:srgbClr val="F9F9F9"/>
              </a:buClr>
              <a:buSzPct val="65000"/>
              <a:buNone/>
            </a:pPr>
            <a:endParaRPr lang="en-US" sz="2800" dirty="0" smtClean="0">
              <a:latin typeface="Book Antiqua" pitchFamily="18" charset="0"/>
              <a:cs typeface="B Nazanin" pitchFamily="2" charset="-78"/>
            </a:endParaRPr>
          </a:p>
          <a:p>
            <a:pPr algn="justLow">
              <a:buNone/>
            </a:pPr>
            <a:endParaRPr lang="en-US" sz="2800" dirty="0" smtClean="0">
              <a:cs typeface="B Nazanin" pitchFamily="2" charset="-78"/>
            </a:endParaRPr>
          </a:p>
        </p:txBody>
      </p:sp>
    </p:spTree>
    <p:extLst>
      <p:ext uri="{BB962C8B-B14F-4D97-AF65-F5344CB8AC3E}">
        <p14:creationId xmlns:p14="http://schemas.microsoft.com/office/powerpoint/2010/main" val="4905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solidFill>
                  <a:srgbClr val="FF0000"/>
                </a:solidFill>
                <a:cs typeface="B Nazanin" pitchFamily="2" charset="-78"/>
              </a:rPr>
              <a:t>مدیریت و اطلاعات بیمارستانی</a:t>
            </a:r>
            <a:endParaRPr lang="fa-IR" sz="3600" dirty="0">
              <a:solidFill>
                <a:srgbClr val="FF0000"/>
              </a:solidFill>
              <a:cs typeface="B Nazanin" pitchFamily="2" charset="-78"/>
            </a:endParaRPr>
          </a:p>
        </p:txBody>
      </p:sp>
      <p:sp>
        <p:nvSpPr>
          <p:cNvPr id="3" name="Content Placeholder 2"/>
          <p:cNvSpPr>
            <a:spLocks noGrp="1"/>
          </p:cNvSpPr>
          <p:nvPr>
            <p:ph idx="1"/>
          </p:nvPr>
        </p:nvSpPr>
        <p:spPr/>
        <p:txBody>
          <a:bodyPr>
            <a:noAutofit/>
          </a:bodyPr>
          <a:lstStyle/>
          <a:p>
            <a:pPr algn="justLow"/>
            <a:r>
              <a:rPr lang="fa-IR" sz="2800" dirty="0" smtClean="0">
                <a:cs typeface="B Nazanin" pitchFamily="2" charset="-78"/>
              </a:rPr>
              <a:t>منبع تمام فعالیت های مدیریت، اطلاعات است.</a:t>
            </a:r>
          </a:p>
          <a:p>
            <a:pPr algn="justLow"/>
            <a:r>
              <a:rPr lang="fa-IR" sz="2800" dirty="0" smtClean="0">
                <a:cs typeface="B Nazanin" pitchFamily="2" charset="-78"/>
              </a:rPr>
              <a:t>اطلاعات جریان حیاتی فرآیند برنامه ریزی است.</a:t>
            </a:r>
          </a:p>
          <a:p>
            <a:pPr algn="justLow"/>
            <a:r>
              <a:rPr lang="fa-IR" sz="2800" dirty="0" smtClean="0">
                <a:cs typeface="B Nazanin" pitchFamily="2" charset="-78"/>
              </a:rPr>
              <a:t>امروزه اطلاعات به عنوان یکی از مهمترین منابع قدرت در جهان مطرح می باشد.</a:t>
            </a:r>
          </a:p>
          <a:p>
            <a:pPr algn="justLow"/>
            <a:r>
              <a:rPr lang="fa-IR" sz="2800" dirty="0" smtClean="0">
                <a:cs typeface="B Nazanin" pitchFamily="2" charset="-78"/>
              </a:rPr>
              <a:t>مدیران بدون داشتن اطلاعات کامل در مورد یک موضوع قادر به تصمیم گیری موثر نخواهند بود.</a:t>
            </a:r>
          </a:p>
          <a:p>
            <a:pPr algn="justLow"/>
            <a:r>
              <a:rPr lang="fa-IR" sz="2800" dirty="0" smtClean="0">
                <a:cs typeface="B Nazanin" pitchFamily="2" charset="-78"/>
              </a:rPr>
              <a:t>فن آوری اطلاعات در سال های اخیر به واسطه رشد ، گسترش روز افزون و به کارگیری امکانات رایانه ای و انتقال داده ها و ایجاد شبکه های جهان گستر مانند اینترنت ،اطلاعات ارزشمند و خدمات متنوع ، محیط های تبادل اطلاعات را به شدت دچار تغییر کرده است .</a:t>
            </a:r>
            <a:endParaRPr lang="en-US" sz="2800" dirty="0" smtClean="0">
              <a:cs typeface="B Nazanin" pitchFamily="2" charset="-78"/>
            </a:endParaRPr>
          </a:p>
          <a:p>
            <a:pPr algn="justLow"/>
            <a:endParaRPr lang="fa-IR" sz="2800" dirty="0">
              <a:cs typeface="B Nazanin" pitchFamily="2" charset="-78"/>
            </a:endParaRPr>
          </a:p>
        </p:txBody>
      </p:sp>
    </p:spTree>
    <p:extLst>
      <p:ext uri="{BB962C8B-B14F-4D97-AF65-F5344CB8AC3E}">
        <p14:creationId xmlns:p14="http://schemas.microsoft.com/office/powerpoint/2010/main" val="3270838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a:buFont typeface="Wingdings" pitchFamily="2" charset="2"/>
              <a:buChar char="ü"/>
            </a:pPr>
            <a:r>
              <a:rPr lang="fa-IR" sz="2800" dirty="0" smtClean="0">
                <a:solidFill>
                  <a:srgbClr val="7030A0"/>
                </a:solidFill>
                <a:cs typeface="B Nazanin" pitchFamily="2" charset="-78"/>
              </a:rPr>
              <a:t>آمار بیمارستانی عبارت است از انعکاس کلیه فعالیتهای بیمارستان چه در مورد بیماران سرپایی و چه در مورد بیماران بستری و اورژانس</a:t>
            </a:r>
          </a:p>
          <a:p>
            <a:pPr algn="justLow">
              <a:buFont typeface="Wingdings" pitchFamily="2" charset="2"/>
              <a:buChar char="ü"/>
            </a:pPr>
            <a:r>
              <a:rPr lang="fa-IR" sz="2800" dirty="0" smtClean="0">
                <a:solidFill>
                  <a:srgbClr val="7030A0"/>
                </a:solidFill>
                <a:cs typeface="B Nazanin" pitchFamily="2" charset="-78"/>
              </a:rPr>
              <a:t>آمار مذکور ابتدا جمع آوری شده و سپس طبقه بندی و بعد تجزیه و تحلیل می شود.</a:t>
            </a:r>
          </a:p>
          <a:p>
            <a:pPr algn="justLow">
              <a:buFont typeface="Wingdings" pitchFamily="2" charset="2"/>
              <a:buChar char="ü"/>
            </a:pPr>
            <a:r>
              <a:rPr lang="fa-IR" sz="2800" dirty="0" smtClean="0">
                <a:solidFill>
                  <a:srgbClr val="7030A0"/>
                </a:solidFill>
                <a:cs typeface="B Nazanin" pitchFamily="2" charset="-78"/>
              </a:rPr>
              <a:t>جمع آوری آمارها فقط وقتی معنی می دهد که پرسنل مدارک پزشکی ، مدیر و کارکنان پزشکی یک تفاهم متقابل در باره تعریف کلمات بکاربرده شده ، چگونگی جمع آوری اطلاعات و درستی اطلاعات داشته باشند .</a:t>
            </a:r>
            <a:endParaRPr lang="en-US" sz="2800" dirty="0" smtClean="0">
              <a:solidFill>
                <a:srgbClr val="7030A0"/>
              </a:solidFill>
              <a:cs typeface="B Nazanin" pitchFamily="2" charset="-78"/>
            </a:endParaRPr>
          </a:p>
          <a:p>
            <a:pPr algn="justLow"/>
            <a:endParaRPr lang="fa-IR" sz="2800" dirty="0" smtClean="0">
              <a:solidFill>
                <a:srgbClr val="7030A0"/>
              </a:solidFill>
              <a:cs typeface="B Nazanin" pitchFamily="2" charset="-78"/>
            </a:endParaRPr>
          </a:p>
          <a:p>
            <a:pPr algn="justLow"/>
            <a:endParaRPr lang="fa-IR" sz="2800" dirty="0" smtClean="0">
              <a:solidFill>
                <a:srgbClr val="7030A0"/>
              </a:solidFill>
              <a:cs typeface="B Nazanin" pitchFamily="2" charset="-78"/>
            </a:endParaRPr>
          </a:p>
          <a:p>
            <a:pPr algn="justLow"/>
            <a:endParaRPr lang="fa-IR" sz="2800" dirty="0">
              <a:solidFill>
                <a:srgbClr val="7030A0"/>
              </a:solidFill>
              <a:cs typeface="B Nazanin" pitchFamily="2" charset="-78"/>
            </a:endParaRPr>
          </a:p>
        </p:txBody>
      </p:sp>
    </p:spTree>
    <p:extLst>
      <p:ext uri="{BB962C8B-B14F-4D97-AF65-F5344CB8AC3E}">
        <p14:creationId xmlns:p14="http://schemas.microsoft.com/office/powerpoint/2010/main" val="205639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525963"/>
          </a:xfrm>
        </p:spPr>
        <p:txBody>
          <a:bodyPr>
            <a:noAutofit/>
          </a:bodyPr>
          <a:lstStyle/>
          <a:p>
            <a:r>
              <a:rPr lang="fa-IR" sz="2800" dirty="0">
                <a:solidFill>
                  <a:srgbClr val="0070C0"/>
                </a:solidFill>
                <a:cs typeface="B Nazanin" pitchFamily="2" charset="-78"/>
              </a:rPr>
              <a:t>تخت بستری </a:t>
            </a:r>
            <a:r>
              <a:rPr lang="fa-IR" sz="2800" dirty="0" smtClean="0">
                <a:solidFill>
                  <a:srgbClr val="0070C0"/>
                </a:solidFill>
                <a:cs typeface="B Nazanin" pitchFamily="2" charset="-78"/>
              </a:rPr>
              <a:t>بیمارستانی</a:t>
            </a:r>
          </a:p>
          <a:p>
            <a:pPr algn="justLow">
              <a:buFont typeface="Wingdings" pitchFamily="2" charset="2"/>
              <a:buChar char="ü"/>
            </a:pPr>
            <a:r>
              <a:rPr lang="fa-IR" sz="2800" dirty="0" smtClean="0">
                <a:cs typeface="B Nazanin" pitchFamily="2" charset="-78"/>
              </a:rPr>
              <a:t>تختی که بطور 24 ساعته بوسیله بیماران استفاده بشود ، تخت بستری بیمارستانی است که بر حسب نیاز می تواند معمولی یا اختصاصی باشد.  مانند تختهای جراحی ، کودکان و... </a:t>
            </a:r>
          </a:p>
          <a:p>
            <a:pPr algn="justLow">
              <a:buNone/>
            </a:pPr>
            <a:endParaRPr lang="en-US" sz="2800" dirty="0" smtClean="0">
              <a:cs typeface="B Nazanin" pitchFamily="2" charset="-78"/>
            </a:endParaRPr>
          </a:p>
          <a:p>
            <a:r>
              <a:rPr lang="fa-IR" sz="2800" dirty="0">
                <a:solidFill>
                  <a:srgbClr val="0070C0"/>
                </a:solidFill>
                <a:cs typeface="B Nazanin" pitchFamily="2" charset="-78"/>
              </a:rPr>
              <a:t>تعداد تخت </a:t>
            </a:r>
            <a:r>
              <a:rPr lang="fa-IR" sz="2800" dirty="0" smtClean="0">
                <a:solidFill>
                  <a:srgbClr val="0070C0"/>
                </a:solidFill>
                <a:cs typeface="B Nazanin" pitchFamily="2" charset="-78"/>
              </a:rPr>
              <a:t>ثابت </a:t>
            </a:r>
            <a:r>
              <a:rPr lang="en-US" sz="2800" dirty="0" smtClean="0">
                <a:solidFill>
                  <a:srgbClr val="0070C0"/>
                </a:solidFill>
                <a:cs typeface="B Nazanin" pitchFamily="2" charset="-78"/>
              </a:rPr>
              <a:t>Bed </a:t>
            </a:r>
            <a:r>
              <a:rPr lang="en-US" sz="2800" dirty="0">
                <a:solidFill>
                  <a:srgbClr val="0070C0"/>
                </a:solidFill>
                <a:cs typeface="B Nazanin" pitchFamily="2" charset="-78"/>
              </a:rPr>
              <a:t>constructed</a:t>
            </a:r>
            <a:r>
              <a:rPr lang="fa-IR" sz="2800" dirty="0">
                <a:solidFill>
                  <a:srgbClr val="0070C0"/>
                </a:solidFill>
                <a:cs typeface="B Nazanin" pitchFamily="2" charset="-78"/>
              </a:rPr>
              <a:t> </a:t>
            </a:r>
            <a:endParaRPr lang="en-US" sz="2800" dirty="0">
              <a:solidFill>
                <a:srgbClr val="0070C0"/>
              </a:solidFill>
              <a:cs typeface="B Nazanin" pitchFamily="2" charset="-78"/>
            </a:endParaRPr>
          </a:p>
          <a:p>
            <a:pPr algn="justLow">
              <a:buFont typeface="Wingdings" pitchFamily="2" charset="2"/>
              <a:buChar char="ü"/>
            </a:pPr>
            <a:r>
              <a:rPr lang="fa-IR" sz="2800" dirty="0" smtClean="0">
                <a:cs typeface="B Nazanin" pitchFamily="2" charset="-78"/>
              </a:rPr>
              <a:t>تعداد تختهایی که یک بیمارستان می تواند مهیا نماید.</a:t>
            </a:r>
          </a:p>
          <a:p>
            <a:pPr algn="justLow">
              <a:buFont typeface="Wingdings" pitchFamily="2" charset="2"/>
              <a:buChar char="ü"/>
            </a:pPr>
            <a:r>
              <a:rPr lang="fa-IR" sz="2800" dirty="0" smtClean="0">
                <a:cs typeface="B Nazanin" pitchFamily="2" charset="-78"/>
              </a:rPr>
              <a:t>تختهایی که برای درمانهای کوتاه مدت استفاده می شوند به عنوان تختهای بیمارستانی محسوب نمی شوند ، مانند : سبد های نوزادان نرمال ، برانکاردها، تختهای دیالیز و تختهای تشخیصی</a:t>
            </a:r>
          </a:p>
          <a:p>
            <a:pPr algn="justLow">
              <a:buNone/>
            </a:pPr>
            <a:endParaRPr lang="fa-IR" sz="2800" dirty="0" smtClean="0">
              <a:cs typeface="B Nazanin" pitchFamily="2" charset="-78"/>
            </a:endParaRPr>
          </a:p>
          <a:p>
            <a:pPr algn="justLow">
              <a:buNone/>
            </a:pPr>
            <a:endParaRPr lang="en-US" sz="2800" dirty="0" smtClean="0">
              <a:cs typeface="B Nazanin" pitchFamily="2" charset="-78"/>
            </a:endParaRPr>
          </a:p>
          <a:p>
            <a:endParaRPr lang="fa-IR" sz="2800" dirty="0">
              <a:cs typeface="B Nazanin" pitchFamily="2" charset="-78"/>
            </a:endParaRPr>
          </a:p>
        </p:txBody>
      </p:sp>
    </p:spTree>
    <p:extLst>
      <p:ext uri="{BB962C8B-B14F-4D97-AF65-F5344CB8AC3E}">
        <p14:creationId xmlns:p14="http://schemas.microsoft.com/office/powerpoint/2010/main" val="477754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4525963"/>
          </a:xfrm>
        </p:spPr>
        <p:txBody>
          <a:bodyPr>
            <a:noAutofit/>
          </a:bodyPr>
          <a:lstStyle/>
          <a:p>
            <a:pPr algn="justLow"/>
            <a:r>
              <a:rPr lang="fa-IR" sz="2600" dirty="0">
                <a:solidFill>
                  <a:schemeClr val="accent1"/>
                </a:solidFill>
                <a:cs typeface="B Nazanin" pitchFamily="2" charset="-78"/>
              </a:rPr>
              <a:t>تعداد تخت مصوب </a:t>
            </a:r>
            <a:r>
              <a:rPr lang="en-US" sz="2600" dirty="0">
                <a:solidFill>
                  <a:schemeClr val="accent1"/>
                </a:solidFill>
                <a:cs typeface="B Nazanin" pitchFamily="2" charset="-78"/>
              </a:rPr>
              <a:t>Bed licensed</a:t>
            </a:r>
            <a:endParaRPr lang="fa-IR" sz="2600" dirty="0">
              <a:solidFill>
                <a:schemeClr val="accent1"/>
              </a:solidFill>
              <a:cs typeface="B Nazanin" pitchFamily="2" charset="-78"/>
            </a:endParaRPr>
          </a:p>
          <a:p>
            <a:pPr algn="justLow">
              <a:buFont typeface="Wingdings" pitchFamily="2" charset="2"/>
              <a:buChar char="ü"/>
            </a:pPr>
            <a:r>
              <a:rPr lang="fa-IR" sz="2600" dirty="0" smtClean="0">
                <a:cs typeface="B Nazanin" pitchFamily="2" charset="-78"/>
              </a:rPr>
              <a:t>تعداد تختهایی که یک بیمارستان برطبق آن دارای پروانه رسمی است.</a:t>
            </a:r>
          </a:p>
          <a:p>
            <a:pPr algn="justLow">
              <a:buNone/>
            </a:pPr>
            <a:r>
              <a:rPr lang="fa-IR" sz="2600" dirty="0" smtClean="0">
                <a:solidFill>
                  <a:schemeClr val="accent1"/>
                </a:solidFill>
                <a:cs typeface="B Nazanin" pitchFamily="2" charset="-78"/>
              </a:rPr>
              <a:t>تعداد </a:t>
            </a:r>
            <a:r>
              <a:rPr lang="fa-IR" sz="2600" dirty="0">
                <a:solidFill>
                  <a:schemeClr val="accent1"/>
                </a:solidFill>
                <a:cs typeface="B Nazanin" pitchFamily="2" charset="-78"/>
              </a:rPr>
              <a:t>تخت فعال </a:t>
            </a:r>
            <a:r>
              <a:rPr lang="en-US" sz="2600" dirty="0" smtClean="0">
                <a:solidFill>
                  <a:schemeClr val="accent1"/>
                </a:solidFill>
                <a:cs typeface="B Nazanin" pitchFamily="2" charset="-78"/>
              </a:rPr>
              <a:t>Inpatient </a:t>
            </a:r>
            <a:r>
              <a:rPr lang="en-US" sz="2600" dirty="0">
                <a:solidFill>
                  <a:schemeClr val="accent1"/>
                </a:solidFill>
                <a:cs typeface="B Nazanin" pitchFamily="2" charset="-78"/>
              </a:rPr>
              <a:t>bed count</a:t>
            </a:r>
            <a:endParaRPr lang="fa-IR" sz="2600" dirty="0">
              <a:solidFill>
                <a:schemeClr val="accent1"/>
              </a:solidFill>
              <a:cs typeface="B Nazanin" pitchFamily="2" charset="-78"/>
            </a:endParaRPr>
          </a:p>
          <a:p>
            <a:pPr algn="justLow">
              <a:buFont typeface="Wingdings" pitchFamily="2" charset="2"/>
              <a:buChar char="ü"/>
            </a:pPr>
            <a:r>
              <a:rPr lang="fa-IR" sz="2600" dirty="0" smtClean="0">
                <a:cs typeface="B Nazanin" pitchFamily="2" charset="-78"/>
              </a:rPr>
              <a:t>تعداد تخت بیماران بستری قابل دسترس در یک بیمارستان چه خالی و چه پر در هر روز مورد نظر </a:t>
            </a:r>
          </a:p>
          <a:p>
            <a:pPr marL="0" indent="0" algn="justLow">
              <a:buNone/>
            </a:pPr>
            <a:r>
              <a:rPr lang="fa-IR" sz="2600" dirty="0" smtClean="0">
                <a:solidFill>
                  <a:srgbClr val="0070C0"/>
                </a:solidFill>
                <a:cs typeface="B Nazanin" pitchFamily="2" charset="-78"/>
              </a:rPr>
              <a:t>تخت روز فعال </a:t>
            </a:r>
            <a:r>
              <a:rPr lang="en-US" sz="2800" dirty="0" smtClean="0">
                <a:solidFill>
                  <a:srgbClr val="0070C0"/>
                </a:solidFill>
              </a:rPr>
              <a:t>Inpatient bed count day</a:t>
            </a:r>
            <a:r>
              <a:rPr lang="en-US" sz="2600" dirty="0" smtClean="0">
                <a:solidFill>
                  <a:srgbClr val="0070C0"/>
                </a:solidFill>
                <a:cs typeface="B Nazanin" pitchFamily="2" charset="-78"/>
              </a:rPr>
              <a:t> </a:t>
            </a:r>
            <a:endParaRPr lang="fa-IR" sz="2600" dirty="0" smtClean="0">
              <a:solidFill>
                <a:srgbClr val="0070C0"/>
              </a:solidFill>
              <a:cs typeface="B Nazanin" pitchFamily="2" charset="-78"/>
            </a:endParaRPr>
          </a:p>
          <a:p>
            <a:pPr algn="justLow">
              <a:buFont typeface="Wingdings" pitchFamily="2" charset="2"/>
              <a:buChar char="ü"/>
            </a:pPr>
            <a:r>
              <a:rPr lang="fa-IR" sz="2600" dirty="0" smtClean="0">
                <a:cs typeface="B Nazanin" pitchFamily="2" charset="-78"/>
              </a:rPr>
              <a:t>یک واحد اندازه گیری است برای نشان دادن یک تخت بستری ( خالی یا اشغال شده ) که ”سالم است ” و آماده برای استفاده بیمار در یک دوره زمانی 24 ساعته می باشد .</a:t>
            </a:r>
          </a:p>
          <a:p>
            <a:pPr algn="justLow">
              <a:buFont typeface="Wingdings" pitchFamily="2" charset="2"/>
              <a:buChar char="ü"/>
            </a:pPr>
            <a:r>
              <a:rPr lang="fa-IR" sz="2600" dirty="0" smtClean="0">
                <a:cs typeface="B Nazanin" pitchFamily="2" charset="-78"/>
              </a:rPr>
              <a:t>تخت روز فعال یا تخت روز اشغالی عبارت است از مجموع تعداد تختهایی که در طی یک دوره  زمانی معین در اشغال بیماران بوده است</a:t>
            </a:r>
            <a:endParaRPr lang="en-US" sz="2600" dirty="0" smtClean="0">
              <a:cs typeface="B Nazanin" pitchFamily="2" charset="-78"/>
            </a:endParaRPr>
          </a:p>
          <a:p>
            <a:pPr algn="justLow">
              <a:buNone/>
            </a:pPr>
            <a:r>
              <a:rPr lang="fa-IR" sz="2600" dirty="0" smtClean="0">
                <a:cs typeface="B Nazanin" pitchFamily="2" charset="-78"/>
              </a:rPr>
              <a:t> </a:t>
            </a:r>
            <a:endParaRPr lang="en-US" sz="2600" dirty="0" smtClean="0">
              <a:cs typeface="B Nazanin" pitchFamily="2" charset="-78"/>
            </a:endParaRPr>
          </a:p>
          <a:p>
            <a:pPr algn="justLow"/>
            <a:endParaRPr lang="en-US" sz="2600" dirty="0" smtClean="0">
              <a:cs typeface="B Nazanin" pitchFamily="2" charset="-78"/>
            </a:endParaRPr>
          </a:p>
          <a:p>
            <a:pPr algn="justLow"/>
            <a:endParaRPr lang="fa-IR" sz="2600" dirty="0">
              <a:cs typeface="B Nazanin" pitchFamily="2" charset="-78"/>
            </a:endParaRPr>
          </a:p>
        </p:txBody>
      </p:sp>
    </p:spTree>
    <p:extLst>
      <p:ext uri="{BB962C8B-B14F-4D97-AF65-F5344CB8AC3E}">
        <p14:creationId xmlns:p14="http://schemas.microsoft.com/office/powerpoint/2010/main" val="438228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4525963"/>
          </a:xfrm>
        </p:spPr>
        <p:txBody>
          <a:bodyPr>
            <a:normAutofit/>
          </a:bodyPr>
          <a:lstStyle/>
          <a:p>
            <a:pPr algn="justLow"/>
            <a:r>
              <a:rPr lang="fa-IR" sz="2800" dirty="0">
                <a:solidFill>
                  <a:srgbClr val="0070C0"/>
                </a:solidFill>
                <a:cs typeface="B Nazanin" pitchFamily="2" charset="-78"/>
              </a:rPr>
              <a:t>تخت روز کل </a:t>
            </a:r>
            <a:endParaRPr lang="fa-IR" sz="2800" dirty="0" smtClean="0">
              <a:solidFill>
                <a:srgbClr val="0070C0"/>
              </a:solidFill>
              <a:cs typeface="B Nazanin" pitchFamily="2" charset="-78"/>
            </a:endParaRPr>
          </a:p>
          <a:p>
            <a:pPr algn="justLow">
              <a:buFont typeface="Wingdings" pitchFamily="2" charset="2"/>
              <a:buChar char="ü"/>
            </a:pPr>
            <a:r>
              <a:rPr lang="fa-IR" sz="2800" dirty="0" smtClean="0">
                <a:cs typeface="B Nazanin" pitchFamily="2" charset="-78"/>
              </a:rPr>
              <a:t>تعداد تختهای قابل استفاده در هر بخش ضربدر تعداد روزهای یک دوره معین زمانی</a:t>
            </a:r>
          </a:p>
          <a:p>
            <a:pPr algn="justLow"/>
            <a:r>
              <a:rPr lang="fa-IR" sz="2800" dirty="0" smtClean="0">
                <a:cs typeface="B Nazanin" pitchFamily="2" charset="-78"/>
              </a:rPr>
              <a:t> </a:t>
            </a:r>
            <a:r>
              <a:rPr lang="fa-IR" sz="2800" dirty="0">
                <a:solidFill>
                  <a:schemeClr val="accent1"/>
                </a:solidFill>
                <a:cs typeface="B Nazanin" pitchFamily="2" charset="-78"/>
              </a:rPr>
              <a:t>درصد اشغال تخت </a:t>
            </a:r>
            <a:r>
              <a:rPr lang="fa-IR" sz="2800" dirty="0" smtClean="0">
                <a:solidFill>
                  <a:schemeClr val="accent1"/>
                </a:solidFill>
                <a:cs typeface="B Nazanin" pitchFamily="2" charset="-78"/>
              </a:rPr>
              <a:t> </a:t>
            </a:r>
            <a:r>
              <a:rPr lang="en-US" sz="2800" dirty="0" smtClean="0">
                <a:solidFill>
                  <a:schemeClr val="accent1"/>
                </a:solidFill>
                <a:cs typeface="B Nazanin" pitchFamily="2" charset="-78"/>
              </a:rPr>
              <a:t>Inpatient bed occupancy ratio</a:t>
            </a:r>
            <a:endParaRPr lang="fa-IR" sz="2800" dirty="0" smtClean="0">
              <a:solidFill>
                <a:schemeClr val="accent1"/>
              </a:solidFill>
              <a:cs typeface="B Nazanin" pitchFamily="2" charset="-78"/>
            </a:endParaRPr>
          </a:p>
          <a:p>
            <a:pPr algn="justLow">
              <a:buFont typeface="Wingdings" pitchFamily="2" charset="2"/>
              <a:buChar char="ü"/>
            </a:pPr>
            <a:r>
              <a:rPr lang="fa-IR" sz="2800" dirty="0" smtClean="0">
                <a:cs typeface="B Nazanin" pitchFamily="2" charset="-78"/>
              </a:rPr>
              <a:t>عبارت است ازتخت روز اشغالی تقسیم بر تخت روز کل ضربدر 100</a:t>
            </a:r>
          </a:p>
          <a:p>
            <a:pPr algn="justLow">
              <a:buFont typeface="Wingdings" pitchFamily="2" charset="2"/>
              <a:buChar char="ü"/>
            </a:pPr>
            <a:r>
              <a:rPr lang="fa-IR" sz="2800" dirty="0" smtClean="0">
                <a:cs typeface="B Nazanin" pitchFamily="2" charset="-78"/>
              </a:rPr>
              <a:t>درصد اشغال تخت اگر بین 84 تا 85 درصد باشد ,می توان گفت که میزان بهره برداری از منابع مطلوب بوده است . ( 15 یا 16 در صد بقیه  را برای فوریتهای پزشکی مانند اورژانس و ... در نظر می گیرند )</a:t>
            </a:r>
          </a:p>
          <a:p>
            <a:pPr algn="justLow">
              <a:buNone/>
            </a:pPr>
            <a:endParaRPr lang="fa-IR" sz="2800" dirty="0" smtClean="0">
              <a:cs typeface="B Nazanin" pitchFamily="2" charset="-78"/>
            </a:endParaRPr>
          </a:p>
          <a:p>
            <a:pPr algn="justLow"/>
            <a:endParaRPr lang="en-US" sz="2800" dirty="0">
              <a:solidFill>
                <a:schemeClr val="accent1"/>
              </a:solidFill>
              <a:cs typeface="B Nazanin" pitchFamily="2" charset="-78"/>
            </a:endParaRPr>
          </a:p>
          <a:p>
            <a:pPr algn="justLow"/>
            <a:endParaRPr lang="fa-IR" sz="2800" dirty="0">
              <a:cs typeface="B Nazanin" pitchFamily="2" charset="-78"/>
            </a:endParaRPr>
          </a:p>
        </p:txBody>
      </p:sp>
      <p:sp>
        <p:nvSpPr>
          <p:cNvPr id="4" name="Oval 3"/>
          <p:cNvSpPr/>
          <p:nvPr/>
        </p:nvSpPr>
        <p:spPr>
          <a:xfrm>
            <a:off x="2267744" y="5085184"/>
            <a:ext cx="432048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chemeClr val="bg2">
                    <a:lumMod val="10000"/>
                  </a:schemeClr>
                </a:solidFill>
                <a:cs typeface="B Nazanin" pitchFamily="2" charset="-78"/>
              </a:rPr>
              <a:t>یکی از پرامترهای توسعه یافتگی: تعداد تخت / هزار نفر</a:t>
            </a:r>
            <a:endParaRPr lang="fa-IR" sz="2000" dirty="0">
              <a:solidFill>
                <a:schemeClr val="bg2">
                  <a:lumMod val="10000"/>
                </a:schemeClr>
              </a:solidFill>
              <a:cs typeface="B Nazanin" pitchFamily="2" charset="-78"/>
            </a:endParaRPr>
          </a:p>
        </p:txBody>
      </p:sp>
    </p:spTree>
    <p:extLst>
      <p:ext uri="{BB962C8B-B14F-4D97-AF65-F5344CB8AC3E}">
        <p14:creationId xmlns:p14="http://schemas.microsoft.com/office/powerpoint/2010/main" val="805640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350111"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13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758038"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69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92098"/>
            <a:ext cx="7344816" cy="5989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099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332499" cy="551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1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17" y="476672"/>
            <a:ext cx="766438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363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4"/>
            <a:ext cx="798475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28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Low"/>
            <a:r>
              <a:rPr lang="fa-IR" sz="3800" dirty="0" smtClean="0">
                <a:solidFill>
                  <a:srgbClr val="0070C0"/>
                </a:solidFill>
                <a:cs typeface="B Nazanin" pitchFamily="2" charset="-78"/>
              </a:rPr>
              <a:t>اهداف مدیریت اطلاعات بیمارستانی</a:t>
            </a:r>
          </a:p>
          <a:p>
            <a:pPr algn="justLow">
              <a:buFont typeface="Wingdings" pitchFamily="2" charset="2"/>
              <a:buChar char="ü"/>
            </a:pPr>
            <a:r>
              <a:rPr lang="fa-IR" dirty="0" smtClean="0">
                <a:cs typeface="B Nazanin" pitchFamily="2" charset="-78"/>
              </a:rPr>
              <a:t>دستیابی به اطلاعات بهداشتی و تجزیه و تحلیل آنها</a:t>
            </a:r>
          </a:p>
          <a:p>
            <a:pPr algn="justLow">
              <a:buFont typeface="Wingdings" pitchFamily="2" charset="2"/>
              <a:buChar char="ü"/>
            </a:pPr>
            <a:r>
              <a:rPr lang="fa-IR" dirty="0" smtClean="0">
                <a:cs typeface="B Nazanin" pitchFamily="2" charset="-78"/>
              </a:rPr>
              <a:t>استفاده از آن در بهبود نتایج عملکرد سازمان، فرد و بیمارستان در مراقبت از بیمار</a:t>
            </a:r>
          </a:p>
          <a:p>
            <a:pPr algn="justLow">
              <a:buFont typeface="Wingdings" pitchFamily="2" charset="2"/>
              <a:buChar char="ü"/>
            </a:pPr>
            <a:r>
              <a:rPr lang="fa-IR" dirty="0" smtClean="0">
                <a:cs typeface="B Nazanin" pitchFamily="2" charset="-78"/>
              </a:rPr>
              <a:t>ارتقاء سطح نظارت مدیریت و فرایندهای پشتیبانی ارائه مراقبت های بهداشتی به بیماران </a:t>
            </a:r>
          </a:p>
          <a:p>
            <a:pPr algn="justLow"/>
            <a:r>
              <a:rPr lang="ar-SA" dirty="0" smtClean="0">
                <a:solidFill>
                  <a:srgbClr val="7030A0"/>
                </a:solidFill>
                <a:cs typeface="B Nazanin" pitchFamily="2" charset="-78"/>
              </a:rPr>
              <a:t>مدیریت </a:t>
            </a:r>
            <a:r>
              <a:rPr lang="fa-IR" dirty="0" smtClean="0">
                <a:solidFill>
                  <a:srgbClr val="7030A0"/>
                </a:solidFill>
                <a:cs typeface="B Nazanin" pitchFamily="2" charset="-78"/>
              </a:rPr>
              <a:t>اطلاعات بهداشتی عبارت انداز : توسعه، اجرا، نگهداری و مدیریت سیستم ها به منظور تولید ، ذخیره ، بازیابی و انتشار اطلاعات بهداشتی بیمار به صورت موثر و کارا می باشد.</a:t>
            </a:r>
          </a:p>
          <a:p>
            <a:pPr algn="justLow"/>
            <a:r>
              <a:rPr lang="fa-IR" dirty="0" smtClean="0">
                <a:solidFill>
                  <a:srgbClr val="7030A0"/>
                </a:solidFill>
                <a:cs typeface="B Nazanin" pitchFamily="2" charset="-78"/>
              </a:rPr>
              <a:t>مدیریت اطلاعات بهداشت همچنین تحت عنوان اداره مدارک پزشکی نیز شناخته شده است.</a:t>
            </a:r>
            <a:endParaRPr lang="en-US" dirty="0" smtClean="0">
              <a:solidFill>
                <a:srgbClr val="7030A0"/>
              </a:solidFill>
              <a:cs typeface="B Nazanin" pitchFamily="2" charset="-78"/>
            </a:endParaRPr>
          </a:p>
          <a:p>
            <a:pPr algn="justLow"/>
            <a:endParaRPr lang="fa-IR" dirty="0">
              <a:cs typeface="B Nazanin" pitchFamily="2" charset="-78"/>
            </a:endParaRPr>
          </a:p>
        </p:txBody>
      </p:sp>
    </p:spTree>
    <p:extLst>
      <p:ext uri="{BB962C8B-B14F-4D97-AF65-F5344CB8AC3E}">
        <p14:creationId xmlns:p14="http://schemas.microsoft.com/office/powerpoint/2010/main" val="2651822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38875"/>
            <a:ext cx="77449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347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353964"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404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7128792" cy="587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7636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07" y="836712"/>
            <a:ext cx="7728525" cy="530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7945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19616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414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19"/>
            <a:ext cx="8102942" cy="4685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805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91278"/>
            <a:ext cx="7560839" cy="5528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5635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817159"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50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8034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9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r>
              <a:rPr lang="fa-IR" dirty="0" smtClean="0">
                <a:solidFill>
                  <a:srgbClr val="FF0000"/>
                </a:solidFill>
                <a:cs typeface="B Nazanin" pitchFamily="2" charset="-78"/>
              </a:rPr>
              <a:t>بیمارستان </a:t>
            </a:r>
            <a:r>
              <a:rPr lang="fa-IR" dirty="0">
                <a:solidFill>
                  <a:srgbClr val="FF0000"/>
                </a:solidFill>
                <a:cs typeface="B Nazanin" pitchFamily="2" charset="-78"/>
              </a:rPr>
              <a:t>های مجازی</a:t>
            </a:r>
            <a:r>
              <a:rPr lang="en-US" dirty="0">
                <a:solidFill>
                  <a:srgbClr val="FF0000"/>
                </a:solidFill>
                <a:cs typeface="B Nazanin" pitchFamily="2" charset="-78"/>
              </a:rPr>
              <a:t> </a:t>
            </a:r>
            <a:r>
              <a:rPr lang="fa-IR" dirty="0" smtClean="0">
                <a:solidFill>
                  <a:srgbClr val="FF0000"/>
                </a:solidFill>
                <a:cs typeface="B Nazanin" pitchFamily="2" charset="-78"/>
              </a:rPr>
              <a:t>و</a:t>
            </a:r>
            <a:r>
              <a:rPr lang="en-US" dirty="0" smtClean="0">
                <a:solidFill>
                  <a:srgbClr val="FF0000"/>
                </a:solidFill>
                <a:cs typeface="B Nazanin" pitchFamily="2" charset="-78"/>
              </a:rPr>
              <a:t>Tele </a:t>
            </a:r>
            <a:r>
              <a:rPr lang="en-US" dirty="0">
                <a:solidFill>
                  <a:srgbClr val="FF0000"/>
                </a:solidFill>
                <a:cs typeface="B Nazanin" pitchFamily="2" charset="-78"/>
              </a:rPr>
              <a:t>medicine</a:t>
            </a:r>
            <a:r>
              <a:rPr lang="fa-IR" dirty="0">
                <a:solidFill>
                  <a:srgbClr val="FF0000"/>
                </a:solidFill>
                <a:cs typeface="B Nazanin" pitchFamily="2" charset="-78"/>
              </a:rPr>
              <a:t> </a:t>
            </a:r>
            <a:br>
              <a:rPr lang="fa-IR" dirty="0">
                <a:solidFill>
                  <a:srgbClr val="FF0000"/>
                </a:solidFill>
                <a:cs typeface="B Nazanin" pitchFamily="2" charset="-78"/>
              </a:rPr>
            </a:br>
            <a:endParaRPr lang="fa-IR" dirty="0">
              <a:solidFill>
                <a:srgbClr val="FF0000"/>
              </a:solidFill>
              <a:cs typeface="B Nazanin" pitchFamily="2" charset="-7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22" y="1738313"/>
            <a:ext cx="8095426" cy="42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71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solidFill>
                  <a:srgbClr val="0070C0"/>
                </a:solidFill>
                <a:cs typeface="B Nazanin" pitchFamily="2" charset="-78"/>
              </a:rPr>
              <a:t>چرا مدیریت اطلاعات بیمارستانی ؟</a:t>
            </a:r>
          </a:p>
          <a:p>
            <a:pPr algn="justLow">
              <a:buFont typeface="Wingdings" pitchFamily="2" charset="2"/>
              <a:buChar char="ü"/>
            </a:pPr>
            <a:r>
              <a:rPr lang="fa-IR" sz="2800" dirty="0" smtClean="0">
                <a:cs typeface="B Nazanin" pitchFamily="2" charset="-78"/>
              </a:rPr>
              <a:t>مدیران ارشد بیمارستانی جهت اداره و مدیریت سازمان خود به اطلاعات صحیح ، دقیق و روزآمد در زمینه منابع انسانی ، منابع مالی و منابع مادی نیاز دارند.</a:t>
            </a:r>
          </a:p>
          <a:p>
            <a:pPr algn="justLow">
              <a:buFont typeface="Wingdings" pitchFamily="2" charset="2"/>
              <a:buChar char="ü"/>
            </a:pPr>
            <a:endParaRPr lang="fa-IR" sz="2800" dirty="0" smtClean="0">
              <a:cs typeface="B Nazanin" pitchFamily="2" charset="-78"/>
            </a:endParaRPr>
          </a:p>
          <a:p>
            <a:pPr algn="justLow">
              <a:buFont typeface="Wingdings" pitchFamily="2" charset="2"/>
              <a:buChar char="ü"/>
            </a:pPr>
            <a:r>
              <a:rPr lang="fa-IR" sz="2800" dirty="0" smtClean="0">
                <a:cs typeface="B Nazanin" pitchFamily="2" charset="-78"/>
              </a:rPr>
              <a:t>بیمارستانها در مورد مدیریت امور بیماران ، بویژه ارائه مراقبت ، نتایج مراقبت ، عملکردهای لازم برای ایجاد هماهنگی و تلفیق خدمات با یکدیگر به اطلاعات نیاز دارند .</a:t>
            </a:r>
          </a:p>
          <a:p>
            <a:pPr algn="justLow"/>
            <a:endParaRPr lang="fa-IR" sz="2800" dirty="0" smtClean="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2841761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794328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623" y="2996952"/>
            <a:ext cx="4743769" cy="371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354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53216"/>
            <a:ext cx="7848872" cy="60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433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404664"/>
            <a:ext cx="797128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512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28302" cy="586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762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27" y="476672"/>
            <a:ext cx="813548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4068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52402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358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02" y="836712"/>
            <a:ext cx="788339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441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281133"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104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824409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562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029" y="764704"/>
            <a:ext cx="8631459"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2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sz="3500" dirty="0" smtClean="0">
                <a:solidFill>
                  <a:srgbClr val="0070C0"/>
                </a:solidFill>
                <a:cs typeface="B Nazanin" pitchFamily="2" charset="-78"/>
              </a:rPr>
              <a:t>برای این منظور باید :</a:t>
            </a:r>
          </a:p>
          <a:p>
            <a:pPr algn="justLow">
              <a:buFont typeface="Wingdings" pitchFamily="2" charset="2"/>
              <a:buChar char="ü"/>
            </a:pPr>
            <a:r>
              <a:rPr lang="fa-IR" sz="3000" dirty="0" smtClean="0">
                <a:cs typeface="B Nazanin" pitchFamily="2" charset="-78"/>
              </a:rPr>
              <a:t>نیازهای  اطلاعاتی تعیین و مشخص شوند.</a:t>
            </a:r>
          </a:p>
          <a:p>
            <a:pPr algn="justLow">
              <a:buFont typeface="Wingdings" pitchFamily="2" charset="2"/>
              <a:buChar char="ü"/>
            </a:pPr>
            <a:r>
              <a:rPr lang="fa-IR" sz="3000" dirty="0" smtClean="0">
                <a:cs typeface="B Nazanin" pitchFamily="2" charset="-78"/>
              </a:rPr>
              <a:t>سازمان دارای یک ساختار نظام مدیریت اطلاعاتی باشد .</a:t>
            </a:r>
          </a:p>
          <a:p>
            <a:pPr algn="justLow">
              <a:buFont typeface="Wingdings" pitchFamily="2" charset="2"/>
              <a:buChar char="ü"/>
            </a:pPr>
            <a:r>
              <a:rPr lang="fa-IR" sz="3000" dirty="0" smtClean="0">
                <a:cs typeface="B Nazanin" pitchFamily="2" charset="-78"/>
              </a:rPr>
              <a:t>نوع داده ها و منابع تولید داده ها و چگونگی تحصیل و گردآوری آنها مشخص شوند.</a:t>
            </a:r>
          </a:p>
          <a:p>
            <a:pPr algn="justLow">
              <a:buFont typeface="Wingdings" pitchFamily="2" charset="2"/>
              <a:buChar char="ü"/>
            </a:pPr>
            <a:r>
              <a:rPr lang="fa-IR" sz="3000" dirty="0" smtClean="0">
                <a:cs typeface="B Nazanin" pitchFamily="2" charset="-78"/>
              </a:rPr>
              <a:t>روش های پردازش داده ها و تبدیل آنها به اطلاعات مشخص شود.</a:t>
            </a:r>
          </a:p>
          <a:p>
            <a:pPr algn="justLow">
              <a:buFont typeface="Wingdings" pitchFamily="2" charset="2"/>
              <a:buChar char="ü"/>
            </a:pPr>
            <a:r>
              <a:rPr lang="fa-IR" sz="3000" dirty="0" smtClean="0">
                <a:cs typeface="B Nazanin" pitchFamily="2" charset="-78"/>
              </a:rPr>
              <a:t>نحوه انتقال گزارشات تعیین شود ، تا در نهایت بتوان با تلفیق اطلاعات و استفاده از آنها مدیران نتایج عملکرد سازمان خود را مورد ارزیابی قرار دهند.</a:t>
            </a:r>
            <a:endParaRPr lang="en-US" sz="3000" dirty="0" smtClean="0">
              <a:cs typeface="B Nazanin" pitchFamily="2" charset="-78"/>
            </a:endParaRPr>
          </a:p>
          <a:p>
            <a:endParaRPr lang="fa-IR" dirty="0">
              <a:cs typeface="B Nazanin" pitchFamily="2" charset="-78"/>
            </a:endParaRPr>
          </a:p>
        </p:txBody>
      </p:sp>
    </p:spTree>
    <p:extLst>
      <p:ext uri="{BB962C8B-B14F-4D97-AF65-F5344CB8AC3E}">
        <p14:creationId xmlns:p14="http://schemas.microsoft.com/office/powerpoint/2010/main" val="3447701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10036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015815"/>
            <a:ext cx="7992888" cy="369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53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08720"/>
            <a:ext cx="88576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16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764705"/>
            <a:ext cx="8157271"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924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15493"/>
            <a:ext cx="7848872" cy="597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584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0349"/>
            <a:ext cx="7848872" cy="609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094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8078850" cy="5508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336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30687" cy="4896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773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04659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E:\جهان دیگر - بيمارستان مجازي_files\telemedicine.jpg"/>
          <p:cNvPicPr/>
          <p:nvPr/>
        </p:nvPicPr>
        <p:blipFill>
          <a:blip r:embed="rId3"/>
          <a:srcRect/>
          <a:stretch>
            <a:fillRect/>
          </a:stretch>
        </p:blipFill>
        <p:spPr bwMode="auto">
          <a:xfrm>
            <a:off x="2771800" y="3711352"/>
            <a:ext cx="3563887" cy="3068960"/>
          </a:xfrm>
          <a:prstGeom prst="rect">
            <a:avLst/>
          </a:prstGeom>
          <a:noFill/>
          <a:ln w="9525">
            <a:noFill/>
            <a:miter lim="800000"/>
            <a:headEnd/>
            <a:tailEnd/>
          </a:ln>
        </p:spPr>
      </p:pic>
    </p:spTree>
    <p:extLst>
      <p:ext uri="{BB962C8B-B14F-4D97-AF65-F5344CB8AC3E}">
        <p14:creationId xmlns:p14="http://schemas.microsoft.com/office/powerpoint/2010/main" val="4079049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78131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937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56" y="1052736"/>
            <a:ext cx="793158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1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b="1" dirty="0" smtClean="0">
                <a:cs typeface="B Nazanin" pitchFamily="2" charset="-78"/>
              </a:rPr>
              <a:t>‫</a:t>
            </a:r>
            <a:r>
              <a:rPr lang="fa-IR" dirty="0" smtClean="0">
                <a:solidFill>
                  <a:srgbClr val="0070C0"/>
                </a:solidFill>
                <a:cs typeface="B Nazanin" pitchFamily="2" charset="-78"/>
              </a:rPr>
              <a:t>ﻣﺪارك ﭘﺰﺷکی در ﻧﻈﺎم اﻃﻼع رﺳﺎنی</a:t>
            </a:r>
          </a:p>
          <a:p>
            <a:pPr algn="justLow">
              <a:buFont typeface="Wingdings" pitchFamily="2" charset="2"/>
              <a:buChar char="ü"/>
            </a:pPr>
            <a:r>
              <a:rPr lang="fa-IR" sz="2800" dirty="0" smtClean="0">
                <a:cs typeface="B Nazanin" pitchFamily="2" charset="-78"/>
              </a:rPr>
              <a:t>هر</a:t>
            </a:r>
            <a:r>
              <a:rPr lang="ar-SA" sz="2800" dirty="0" smtClean="0">
                <a:cs typeface="B Nazanin" pitchFamily="2" charset="-78"/>
              </a:rPr>
              <a:t> ﻣ</a:t>
            </a:r>
            <a:r>
              <a:rPr lang="fa-IR" sz="2800" dirty="0" smtClean="0">
                <a:cs typeface="B Nazanin" pitchFamily="2" charset="-78"/>
              </a:rPr>
              <a:t>ؤسسه</a:t>
            </a:r>
            <a:r>
              <a:rPr lang="ar-SA" sz="2800" dirty="0" smtClean="0">
                <a:cs typeface="B Nazanin" pitchFamily="2" charset="-78"/>
              </a:rPr>
              <a:t> درﻣﺎﻧﻲ در درﻣﺎن ﻣﻮﻓﻖ ﺧﻮد ﻧﻴﺎز ﺑـﻪ ﻣـﺪارك ﭘﺰﺷـﻜﻲ دارد.</a:t>
            </a:r>
            <a:endParaRPr lang="fa-IR" sz="2800" dirty="0" smtClean="0">
              <a:cs typeface="B Nazanin" pitchFamily="2" charset="-78"/>
            </a:endParaRPr>
          </a:p>
          <a:p>
            <a:pPr algn="justLow">
              <a:buFont typeface="Wingdings" pitchFamily="2" charset="2"/>
              <a:buChar char="ü"/>
            </a:pPr>
            <a:endParaRPr lang="fa-IR" sz="2800" dirty="0" smtClean="0">
              <a:cs typeface="B Nazanin" pitchFamily="2" charset="-78"/>
            </a:endParaRPr>
          </a:p>
          <a:p>
            <a:pPr algn="justLow">
              <a:buFont typeface="Wingdings" pitchFamily="2" charset="2"/>
              <a:buChar char="ü"/>
            </a:pPr>
            <a:r>
              <a:rPr lang="ar-SA" sz="2800" dirty="0" smtClean="0">
                <a:cs typeface="B Nazanin" pitchFamily="2" charset="-78"/>
              </a:rPr>
              <a:t>ﻣـﺪار</a:t>
            </a:r>
            <a:r>
              <a:rPr lang="fa-IR" sz="2800" dirty="0" smtClean="0">
                <a:cs typeface="B Nazanin" pitchFamily="2" charset="-78"/>
              </a:rPr>
              <a:t>کی</a:t>
            </a:r>
            <a:r>
              <a:rPr lang="ar-SA" sz="2800" dirty="0" smtClean="0">
                <a:cs typeface="B Nazanin" pitchFamily="2" charset="-78"/>
              </a:rPr>
              <a:t> ﻣـﻲ ﺗﻮاﻧـﺪ ﺟﻮاﺑﮕـﻮ</a:t>
            </a:r>
            <a:r>
              <a:rPr lang="fa-IR" sz="2800" dirty="0" smtClean="0">
                <a:cs typeface="B Nazanin" pitchFamily="2" charset="-78"/>
              </a:rPr>
              <a:t>ی</a:t>
            </a:r>
            <a:r>
              <a:rPr lang="ar-SA" sz="2800" dirty="0" smtClean="0">
                <a:cs typeface="B Nazanin" pitchFamily="2" charset="-78"/>
              </a:rPr>
              <a:t> ﻣﻮ</a:t>
            </a:r>
            <a:r>
              <a:rPr lang="fa-IR" sz="2800" dirty="0" smtClean="0">
                <a:cs typeface="B Nazanin" pitchFamily="2" charset="-78"/>
              </a:rPr>
              <a:t>سس</a:t>
            </a:r>
            <a:r>
              <a:rPr lang="ar-SA" sz="2800" dirty="0" smtClean="0">
                <a:cs typeface="B Nazanin" pitchFamily="2" charset="-78"/>
              </a:rPr>
              <a:t>ـﺎت درﻣﺎﻧـﻲ</a:t>
            </a:r>
            <a:r>
              <a:rPr lang="fa-IR" sz="2800" dirty="0" smtClean="0">
                <a:cs typeface="B Nazanin" pitchFamily="2" charset="-78"/>
              </a:rPr>
              <a:t> </a:t>
            </a:r>
            <a:r>
              <a:rPr lang="ar-SA" sz="2800" dirty="0" smtClean="0">
                <a:cs typeface="B Nazanin" pitchFamily="2" charset="-78"/>
              </a:rPr>
              <a:t>‬‫ﺑﺎﺷﺪ </a:t>
            </a:r>
            <a:r>
              <a:rPr lang="fa-IR" sz="2800" dirty="0" smtClean="0">
                <a:cs typeface="B Nazanin" pitchFamily="2" charset="-78"/>
              </a:rPr>
              <a:t>که</a:t>
            </a:r>
            <a:r>
              <a:rPr lang="ar-SA" sz="2800" dirty="0" smtClean="0">
                <a:cs typeface="B Nazanin" pitchFamily="2" charset="-78"/>
              </a:rPr>
              <a:t> ﻣﺴﺘﻨﺪ، در</a:t>
            </a:r>
            <a:r>
              <a:rPr lang="fa-IR" sz="2800" dirty="0" smtClean="0">
                <a:cs typeface="B Nazanin" pitchFamily="2" charset="-78"/>
              </a:rPr>
              <a:t>ست</a:t>
            </a:r>
            <a:r>
              <a:rPr lang="ar-SA" sz="2800" dirty="0" smtClean="0">
                <a:cs typeface="B Nazanin" pitchFamily="2" charset="-78"/>
              </a:rPr>
              <a:t> ، </a:t>
            </a:r>
            <a:r>
              <a:rPr lang="fa-IR" sz="2800" dirty="0" smtClean="0">
                <a:cs typeface="B Nazanin" pitchFamily="2" charset="-78"/>
              </a:rPr>
              <a:t>کا</a:t>
            </a:r>
            <a:r>
              <a:rPr lang="ar-SA" sz="2800" dirty="0" smtClean="0">
                <a:cs typeface="B Nazanin" pitchFamily="2" charset="-78"/>
              </a:rPr>
              <a:t>ﻣﻞ، و ﻋﻼوﻩ ﺑﺮ اﻳﻦ ﭼﻨﺪ ر</a:t>
            </a:r>
            <a:r>
              <a:rPr lang="fa-IR" sz="2800" dirty="0" smtClean="0">
                <a:cs typeface="B Nazanin" pitchFamily="2" charset="-78"/>
              </a:rPr>
              <a:t>سا</a:t>
            </a:r>
            <a:r>
              <a:rPr lang="ar-SA" sz="2800" dirty="0" smtClean="0">
                <a:cs typeface="B Nazanin" pitchFamily="2" charset="-78"/>
              </a:rPr>
              <a:t>ﻧﻪ ا</a:t>
            </a:r>
            <a:r>
              <a:rPr lang="fa-IR" sz="2800" dirty="0" smtClean="0">
                <a:cs typeface="B Nazanin" pitchFamily="2" charset="-78"/>
              </a:rPr>
              <a:t>ی</a:t>
            </a:r>
            <a:r>
              <a:rPr lang="ar-SA" sz="2800" dirty="0" smtClean="0">
                <a:cs typeface="B Nazanin" pitchFamily="2" charset="-78"/>
              </a:rPr>
              <a:t> ﺑﻮدﻩ و ﻧﻴﺎز رو</a:t>
            </a:r>
            <a:r>
              <a:rPr lang="fa-IR" sz="2800" dirty="0" smtClean="0">
                <a:cs typeface="B Nazanin" pitchFamily="2" charset="-78"/>
              </a:rPr>
              <a:t>ز</a:t>
            </a:r>
            <a:r>
              <a:rPr lang="ar-SA" sz="2800" dirty="0" smtClean="0">
                <a:cs typeface="B Nazanin" pitchFamily="2" charset="-78"/>
              </a:rPr>
              <a:t>اﻓﺰون ﺟﺎﻣﻌﻪ ﭘﺰﺷﻜﻲ، ﭘﺰﺷـﻜﻲ ﻗـﺎﻧﻮﻧﻲ،</a:t>
            </a:r>
            <a:r>
              <a:rPr lang="fa-IR" sz="2800" dirty="0" smtClean="0">
                <a:cs typeface="B Nazanin" pitchFamily="2" charset="-78"/>
              </a:rPr>
              <a:t> </a:t>
            </a:r>
            <a:r>
              <a:rPr lang="ar-SA" sz="2800" dirty="0" smtClean="0">
                <a:cs typeface="B Nazanin" pitchFamily="2" charset="-78"/>
              </a:rPr>
              <a:t>و‬‫اﻣﻮر ﺁﻣﻮزﺷﻲ و ﭘﮋو</a:t>
            </a:r>
            <a:r>
              <a:rPr lang="fa-IR" sz="2800" dirty="0" smtClean="0">
                <a:cs typeface="B Nazanin" pitchFamily="2" charset="-78"/>
              </a:rPr>
              <a:t>هشی</a:t>
            </a:r>
            <a:r>
              <a:rPr lang="ar-SA" sz="2800" dirty="0" smtClean="0">
                <a:cs typeface="B Nazanin" pitchFamily="2" charset="-78"/>
              </a:rPr>
              <a:t> را ﺑﺮ ﺁوردﻩ </a:t>
            </a:r>
            <a:r>
              <a:rPr lang="fa-IR" sz="2800" dirty="0" smtClean="0">
                <a:cs typeface="B Nazanin" pitchFamily="2" charset="-78"/>
              </a:rPr>
              <a:t>سا</a:t>
            </a:r>
            <a:r>
              <a:rPr lang="ar-SA" sz="2800" dirty="0" smtClean="0">
                <a:cs typeface="B Nazanin" pitchFamily="2" charset="-78"/>
              </a:rPr>
              <a:t>زد، در ﺗﻮﻟﻴﺪ،</a:t>
            </a:r>
            <a:r>
              <a:rPr lang="fa-IR" sz="2800" dirty="0" smtClean="0">
                <a:cs typeface="B Nazanin" pitchFamily="2" charset="-78"/>
              </a:rPr>
              <a:t>ساز</a:t>
            </a:r>
            <a:r>
              <a:rPr lang="ar-SA" sz="2800" dirty="0" smtClean="0">
                <a:cs typeface="B Nazanin" pitchFamily="2" charset="-78"/>
              </a:rPr>
              <a:t>ﻣﺎﻧﺪ</a:t>
            </a:r>
            <a:r>
              <a:rPr lang="fa-IR" sz="2800" dirty="0" smtClean="0">
                <a:cs typeface="B Nazanin" pitchFamily="2" charset="-78"/>
              </a:rPr>
              <a:t>هی</a:t>
            </a:r>
            <a:r>
              <a:rPr lang="ar-SA" sz="2800" dirty="0" smtClean="0">
                <a:cs typeface="B Nazanin" pitchFamily="2" charset="-78"/>
              </a:rPr>
              <a:t>،ﺣﻔﺎﻇﺖ و اﺷﺎﻋﻪ ﺁن ﺑﺮ </a:t>
            </a:r>
            <a:r>
              <a:rPr lang="fa-IR" sz="2800" dirty="0" smtClean="0">
                <a:cs typeface="B Nazanin" pitchFamily="2" charset="-78"/>
              </a:rPr>
              <a:t>اسا</a:t>
            </a:r>
            <a:r>
              <a:rPr lang="ar-SA" sz="2800" dirty="0" smtClean="0">
                <a:cs typeface="B Nazanin" pitchFamily="2" charset="-78"/>
              </a:rPr>
              <a:t>س </a:t>
            </a:r>
            <a:r>
              <a:rPr lang="fa-IR" sz="2800" dirty="0" smtClean="0">
                <a:cs typeface="B Nazanin" pitchFamily="2" charset="-78"/>
              </a:rPr>
              <a:t>اسا</a:t>
            </a:r>
            <a:r>
              <a:rPr lang="ar-SA" sz="2800" dirty="0" smtClean="0">
                <a:cs typeface="B Nazanin" pitchFamily="2" charset="-78"/>
              </a:rPr>
              <a:t>ﺱﻨﺎﻣﻪ هـﺎ و ﻣﻘـﺮرات‬</a:t>
            </a:r>
            <a:r>
              <a:rPr lang="fa-IR" sz="2800" dirty="0" smtClean="0">
                <a:cs typeface="B Nazanin" pitchFamily="2" charset="-78"/>
              </a:rPr>
              <a:t> </a:t>
            </a:r>
            <a:r>
              <a:rPr lang="ar-SA" sz="2800" dirty="0" smtClean="0">
                <a:cs typeface="B Nazanin" pitchFamily="2" charset="-78"/>
              </a:rPr>
              <a:t>‫ﻣﺮﺑﻮﻃﻪ ﺑﺎ ﺗﻜﻨﻮﻟﻮژي ﻧﻮﻳﻦ ﻧﻴﺰ </a:t>
            </a:r>
            <a:r>
              <a:rPr lang="fa-IR" sz="2800" dirty="0" smtClean="0">
                <a:cs typeface="B Nazanin" pitchFamily="2" charset="-78"/>
              </a:rPr>
              <a:t>هماهنگی</a:t>
            </a:r>
            <a:r>
              <a:rPr lang="ar-SA" sz="2800" dirty="0" smtClean="0">
                <a:cs typeface="B Nazanin" pitchFamily="2" charset="-78"/>
              </a:rPr>
              <a:t> داﺷﺘﻪ ﺑﺎﺷﺪ.</a:t>
            </a:r>
            <a:endParaRPr lang="fa-IR" sz="2800" dirty="0">
              <a:cs typeface="B Nazanin" pitchFamily="2" charset="-78"/>
            </a:endParaRPr>
          </a:p>
        </p:txBody>
      </p:sp>
    </p:spTree>
    <p:extLst>
      <p:ext uri="{BB962C8B-B14F-4D97-AF65-F5344CB8AC3E}">
        <p14:creationId xmlns:p14="http://schemas.microsoft.com/office/powerpoint/2010/main" val="49064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45024"/>
            <a:ext cx="8229600" cy="2736304"/>
          </a:xfrm>
        </p:spPr>
        <p:txBody>
          <a:bodyPr>
            <a:normAutofit/>
          </a:bodyPr>
          <a:lstStyle/>
          <a:p>
            <a:pPr algn="justLow"/>
            <a:r>
              <a:rPr lang="ar-SA" altLang="ko-KR" sz="2400" dirty="0">
                <a:cs typeface="B Nazanin" pitchFamily="2" charset="-78"/>
              </a:rPr>
              <a:t>درمان ازراه دور </a:t>
            </a:r>
            <a:r>
              <a:rPr lang="ar-SA" altLang="ko-KR" sz="2400" dirty="0" smtClean="0">
                <a:cs typeface="B Nazanin" pitchFamily="2" charset="-78"/>
              </a:rPr>
              <a:t>همزمان</a:t>
            </a:r>
            <a:r>
              <a:rPr lang="fa-IR" altLang="ko-KR" sz="2400" dirty="0" smtClean="0">
                <a:cs typeface="B Nazanin" pitchFamily="2" charset="-78"/>
              </a:rPr>
              <a:t>: </a:t>
            </a:r>
            <a:r>
              <a:rPr lang="ar-SA" altLang="ko-KR" sz="2400" dirty="0">
                <a:cs typeface="B Nazanin" pitchFamily="2" charset="-78"/>
              </a:rPr>
              <a:t>زماني كه مشــاوره چهــره به چهـره ضـــروري به نظر مي رســد و يا نياز به عمل هاي جراحي مي باشــد از اين روش استفاده مي شــود كه معمولاً اين ارتباط بين بيمار و پزشـــك معالج مي باشـــد</a:t>
            </a:r>
            <a:r>
              <a:rPr lang="en-US" altLang="ko-KR" sz="2400" dirty="0">
                <a:ea typeface="굴림" pitchFamily="34" charset="-127"/>
                <a:cs typeface="B Nazanin" pitchFamily="2" charset="-78"/>
              </a:rPr>
              <a:t> </a:t>
            </a:r>
            <a:endParaRPr lang="en-US" sz="2400" dirty="0">
              <a:cs typeface="B Nazanin" pitchFamily="2" charset="-78"/>
            </a:endParaRPr>
          </a:p>
          <a:p>
            <a:pPr algn="justLow"/>
            <a:r>
              <a:rPr lang="ar-SA" altLang="ko-KR" sz="2400" dirty="0">
                <a:cs typeface="B Nazanin" pitchFamily="2" charset="-78"/>
              </a:rPr>
              <a:t>درمان از راه دور غير </a:t>
            </a:r>
            <a:r>
              <a:rPr lang="ar-SA" altLang="ko-KR" sz="2400" dirty="0" smtClean="0">
                <a:cs typeface="B Nazanin" pitchFamily="2" charset="-78"/>
              </a:rPr>
              <a:t>همزمان</a:t>
            </a:r>
            <a:r>
              <a:rPr lang="fa-IR" altLang="ko-KR" sz="2400" dirty="0" smtClean="0">
                <a:cs typeface="B Nazanin" pitchFamily="2" charset="-78"/>
              </a:rPr>
              <a:t>:</a:t>
            </a:r>
            <a:r>
              <a:rPr lang="en-US" altLang="ko-KR" sz="2400" dirty="0">
                <a:ea typeface="굴림" pitchFamily="34" charset="-127"/>
                <a:cs typeface="B Nazanin" pitchFamily="2" charset="-78"/>
              </a:rPr>
              <a:t> </a:t>
            </a:r>
            <a:r>
              <a:rPr lang="ar-SA" altLang="ko-KR" sz="2400" dirty="0">
                <a:ea typeface="굴림" pitchFamily="34" charset="-127"/>
                <a:cs typeface="B Nazanin" pitchFamily="2" charset="-78"/>
              </a:rPr>
              <a:t>درمان از راه دور به طريق ذخيره ســـازي و ارســال اطلاعات مي باشد و براي مواردي كه زياد فوريت ندارند اســـتفاده مي شــــــود</a:t>
            </a:r>
            <a:endParaRPr lang="fa-IR" sz="2400" dirty="0">
              <a:cs typeface="B Nazanin" pitchFamily="2" charset="-7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053" y="188640"/>
            <a:ext cx="62007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24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02" y="764704"/>
            <a:ext cx="807798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086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609062" cy="5596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182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10" y="1124744"/>
            <a:ext cx="812038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501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809" y="692696"/>
            <a:ext cx="8374663"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74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690498"/>
            <a:ext cx="7560840" cy="542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6585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61" y="620688"/>
            <a:ext cx="8146007"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83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0728"/>
            <a:ext cx="8661842"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197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Autofit/>
          </a:bodyPr>
          <a:lstStyle/>
          <a:p>
            <a:r>
              <a:rPr lang="fa-IR" sz="3200" b="1" dirty="0">
                <a:solidFill>
                  <a:srgbClr val="FF0000"/>
                </a:solidFill>
                <a:effectLst>
                  <a:outerShdw blurRad="38100" dist="38100" dir="2700000" algn="tl">
                    <a:srgbClr val="000000">
                      <a:alpha val="43137"/>
                    </a:srgbClr>
                  </a:outerShdw>
                </a:effectLst>
              </a:rPr>
              <a:t>مديريت نگهداري و سرويس تجهیزات پزشکی</a:t>
            </a:r>
            <a:r>
              <a:rPr lang="fa-IR" sz="3200" dirty="0">
                <a:solidFill>
                  <a:srgbClr val="FF0000"/>
                </a:solidFill>
                <a:effectLst>
                  <a:outerShdw blurRad="38100" dist="38100" dir="2700000" algn="tl">
                    <a:srgbClr val="000000">
                      <a:alpha val="43137"/>
                    </a:srgbClr>
                  </a:outerShdw>
                </a:effectLst>
              </a:rPr>
              <a:t/>
            </a:r>
            <a:br>
              <a:rPr lang="fa-IR" sz="3200" dirty="0">
                <a:solidFill>
                  <a:srgbClr val="FF0000"/>
                </a:solidFill>
                <a:effectLst>
                  <a:outerShdw blurRad="38100" dist="38100" dir="2700000" algn="tl">
                    <a:srgbClr val="000000">
                      <a:alpha val="43137"/>
                    </a:srgbClr>
                  </a:outerShdw>
                </a:effectLst>
              </a:rPr>
            </a:br>
            <a:r>
              <a:rPr lang="fa-IR" sz="3200" dirty="0">
                <a:solidFill>
                  <a:srgbClr val="FF0000"/>
                </a:solidFill>
              </a:rPr>
              <a:t/>
            </a:r>
            <a:br>
              <a:rPr lang="fa-IR" sz="3200" dirty="0">
                <a:solidFill>
                  <a:srgbClr val="FF0000"/>
                </a:solidFill>
              </a:rPr>
            </a:br>
            <a:endParaRPr lang="fa-IR" sz="3200" dirty="0">
              <a:solidFill>
                <a:srgbClr val="FF0000"/>
              </a:solidFill>
            </a:endParaRPr>
          </a:p>
        </p:txBody>
      </p:sp>
      <p:sp>
        <p:nvSpPr>
          <p:cNvPr id="3" name="Content Placeholder 2"/>
          <p:cNvSpPr>
            <a:spLocks noGrp="1"/>
          </p:cNvSpPr>
          <p:nvPr>
            <p:ph idx="1"/>
          </p:nvPr>
        </p:nvSpPr>
        <p:spPr/>
        <p:txBody>
          <a:bodyPr>
            <a:normAutofit/>
          </a:bodyPr>
          <a:lstStyle/>
          <a:p>
            <a:pPr algn="justLow"/>
            <a:r>
              <a:rPr lang="fa-IR" sz="2800" b="1" dirty="0" smtClean="0"/>
              <a:t>مقدمه:</a:t>
            </a:r>
          </a:p>
          <a:p>
            <a:pPr marL="0" indent="0" algn="justLow">
              <a:buNone/>
            </a:pPr>
            <a:r>
              <a:rPr lang="fa-IR" sz="2800" dirty="0"/>
              <a:t>هزينه اموال بيمارستان نزديك به نيمي از مجموع هزينه‌هاي بيمارستان را تشكيل مي‌دهد. از اين رو نگهداري مناسب از تجهيزات  و محدود كردن هزينه‌هاي مربوط در تعديل هزينه‌هاي بيمارستان اثر بالقوه و چشمگيري دارد. تعمير و نگهداري مناسب تجهيزات، اسباب و لوازم بيمارستان نه تنها باعث مي‌شود در مواقع نياز به آنها، به سهولت در دسترس باشد، بلكه موجب افزايش دوام و طول عمر آنها شده و بازدهي وسايل مذكور را افزايش مي‌دهد. اين امر هزينه‌هاي مواد و وسايل را نيز كاهش مي‌دهد.</a:t>
            </a:r>
          </a:p>
          <a:p>
            <a:pPr marL="0" indent="0" algn="justLow">
              <a:buNone/>
            </a:pPr>
            <a:endParaRPr lang="fa-IR" sz="2800" dirty="0"/>
          </a:p>
        </p:txBody>
      </p:sp>
    </p:spTree>
    <p:extLst>
      <p:ext uri="{BB962C8B-B14F-4D97-AF65-F5344CB8AC3E}">
        <p14:creationId xmlns:p14="http://schemas.microsoft.com/office/powerpoint/2010/main" val="22897095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82" y="1052736"/>
            <a:ext cx="823966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877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052736"/>
            <a:ext cx="8496944" cy="4525963"/>
          </a:xfrm>
        </p:spPr>
        <p:txBody>
          <a:bodyPr>
            <a:noAutofit/>
          </a:bodyPr>
          <a:lstStyle/>
          <a:p>
            <a:pPr>
              <a:lnSpc>
                <a:spcPct val="90000"/>
              </a:lnSpc>
              <a:buFont typeface="Wingdings" pitchFamily="2" charset="2"/>
              <a:buChar char="ü"/>
            </a:pPr>
            <a:r>
              <a:rPr lang="ar-SA" sz="2800" dirty="0" smtClean="0">
                <a:cs typeface="B Nazanin" pitchFamily="2" charset="-78"/>
              </a:rPr>
              <a:t>ﻧﻘﺶ ﻣﺪﻳﺮ اﻃﻼﻋﺎت ﺑﻬﺪاﺷﺘﻲ ﻧﻘﺶ ﺣﻴﺎﺗﻲ در ﻣﺮ</a:t>
            </a:r>
            <a:r>
              <a:rPr lang="fa-IR" sz="2800" dirty="0" smtClean="0">
                <a:cs typeface="B Nazanin" pitchFamily="2" charset="-78"/>
              </a:rPr>
              <a:t>اکز</a:t>
            </a:r>
            <a:r>
              <a:rPr lang="ar-SA" sz="2800" dirty="0" smtClean="0">
                <a:cs typeface="B Nazanin" pitchFamily="2" charset="-78"/>
              </a:rPr>
              <a:t> ﻣﺮاﻗﺒﺖ ﺑﻬﺪاﺷـﺘﻲ ا</a:t>
            </a:r>
            <a:r>
              <a:rPr lang="fa-IR" sz="2800" dirty="0" smtClean="0">
                <a:cs typeface="B Nazanin" pitchFamily="2" charset="-78"/>
              </a:rPr>
              <a:t>ست</a:t>
            </a:r>
            <a:r>
              <a:rPr lang="ar-SA" sz="2800" dirty="0" smtClean="0">
                <a:cs typeface="B Nazanin" pitchFamily="2" charset="-78"/>
              </a:rPr>
              <a:t> زﻳـﺮا اﻃﻼﻋـﺎت ﺑـﻪ د</a:t>
            </a:r>
            <a:r>
              <a:rPr lang="fa-IR" sz="2800" dirty="0" smtClean="0">
                <a:cs typeface="B Nazanin" pitchFamily="2" charset="-78"/>
              </a:rPr>
              <a:t>ست</a:t>
            </a:r>
            <a:r>
              <a:rPr lang="ar-SA" sz="2800" dirty="0" smtClean="0">
                <a:cs typeface="B Nazanin" pitchFamily="2" charset="-78"/>
              </a:rPr>
              <a:t> ﺁﻣـﺪﻩ داراي ﻳـﻚ</a:t>
            </a:r>
            <a:r>
              <a:rPr lang="fa-IR" sz="2800" dirty="0" smtClean="0">
                <a:cs typeface="B Nazanin" pitchFamily="2" charset="-78"/>
              </a:rPr>
              <a:t> </a:t>
            </a:r>
            <a:r>
              <a:rPr lang="ar-SA" sz="2800" dirty="0" smtClean="0">
                <a:cs typeface="B Nazanin" pitchFamily="2" charset="-78"/>
              </a:rPr>
              <a:t>‫‫ا</a:t>
            </a:r>
            <a:r>
              <a:rPr lang="fa-IR" sz="2800" dirty="0" smtClean="0">
                <a:cs typeface="B Nazanin" pitchFamily="2" charset="-78"/>
              </a:rPr>
              <a:t>همیت کا</a:t>
            </a:r>
            <a:r>
              <a:rPr lang="ar-SA" sz="2800" dirty="0" smtClean="0">
                <a:cs typeface="B Nazanin" pitchFamily="2" charset="-78"/>
              </a:rPr>
              <a:t>ﻣﻼ ﻣﻨ</a:t>
            </a:r>
            <a:r>
              <a:rPr lang="fa-IR" sz="2800" dirty="0" smtClean="0">
                <a:cs typeface="B Nazanin" pitchFamily="2" charset="-78"/>
              </a:rPr>
              <a:t>حصر</a:t>
            </a:r>
            <a:r>
              <a:rPr lang="ar-SA" sz="2800" dirty="0" smtClean="0">
                <a:cs typeface="B Nazanin" pitchFamily="2" charset="-78"/>
              </a:rPr>
              <a:t> ﺑﻪ ﻓﺮد ا</a:t>
            </a:r>
            <a:r>
              <a:rPr lang="fa-IR" sz="2800" dirty="0" smtClean="0">
                <a:cs typeface="B Nazanin" pitchFamily="2" charset="-78"/>
              </a:rPr>
              <a:t>ست.</a:t>
            </a:r>
          </a:p>
          <a:p>
            <a:pPr>
              <a:lnSpc>
                <a:spcPct val="90000"/>
              </a:lnSpc>
              <a:buFont typeface="Wingdings" pitchFamily="2" charset="2"/>
              <a:buChar char="ü"/>
            </a:pPr>
            <a:r>
              <a:rPr lang="ar-SA" sz="2800" dirty="0" smtClean="0">
                <a:cs typeface="B Nazanin" pitchFamily="2" charset="-78"/>
              </a:rPr>
              <a:t>ﻋﻼوﻩ ﺑﺮ اﻳﻦ ﻓﻘﺪان ﻳﺎ </a:t>
            </a:r>
            <a:r>
              <a:rPr lang="fa-IR" sz="2800" dirty="0" smtClean="0">
                <a:cs typeface="B Nazanin" pitchFamily="2" charset="-78"/>
              </a:rPr>
              <a:t>کاهش</a:t>
            </a:r>
            <a:r>
              <a:rPr lang="ar-SA" sz="2800" dirty="0" smtClean="0">
                <a:cs typeface="B Nazanin" pitchFamily="2" charset="-78"/>
              </a:rPr>
              <a:t> اﻃﻼﻋﺎت ﺑﻬﺪاﺷﺘﻲ ﻣﻤﻜﻦ ا</a:t>
            </a:r>
            <a:r>
              <a:rPr lang="fa-IR" sz="2800" dirty="0">
                <a:cs typeface="B Nazanin" pitchFamily="2" charset="-78"/>
              </a:rPr>
              <a:t>س</a:t>
            </a:r>
            <a:r>
              <a:rPr lang="ar-SA" sz="2800" dirty="0" smtClean="0">
                <a:cs typeface="B Nazanin" pitchFamily="2" charset="-78"/>
              </a:rPr>
              <a:t>ﺖ ﻣﺮاﻗﺒﺖ ﺑﻬﺪاﺷﺘﻲ ﺑﻴﻤـﺎر‬‫‫را ﺑﻪ ﻣﺨﺎﻃﺮﻩ ﺑﻴﻨﺪازد.‬</a:t>
            </a:r>
            <a:endParaRPr lang="en-US" sz="2800" dirty="0" smtClean="0">
              <a:cs typeface="B Nazanin" pitchFamily="2" charset="-78"/>
            </a:endParaRPr>
          </a:p>
          <a:p>
            <a:pPr>
              <a:lnSpc>
                <a:spcPct val="90000"/>
              </a:lnSpc>
              <a:buFont typeface="Wingdings" pitchFamily="2" charset="2"/>
              <a:buChar char="ü"/>
            </a:pPr>
            <a:r>
              <a:rPr lang="ar-SA" sz="2800" dirty="0" smtClean="0">
                <a:cs typeface="B Nazanin" pitchFamily="2" charset="-78"/>
              </a:rPr>
              <a:t>در ﻧﻈﺎم ﭘﺰﺷﻜﻲ، ﻣﺪﻳﺮﻳﺖ اﻃﻼﻋﺎت ﺑﻬﺪاﺷﺘﻲ و ﻣﺪارك ﺑﻬﺪاﺷﺘﻲ ﺗﺒﺎدل</a:t>
            </a:r>
            <a:r>
              <a:rPr lang="fa-IR" sz="2800" dirty="0" smtClean="0">
                <a:cs typeface="B Nazanin" pitchFamily="2" charset="-78"/>
              </a:rPr>
              <a:t> د</a:t>
            </a:r>
            <a:r>
              <a:rPr lang="ar-SA" sz="2800" dirty="0" smtClean="0">
                <a:cs typeface="B Nazanin" pitchFamily="2" charset="-78"/>
              </a:rPr>
              <a:t>اد</a:t>
            </a:r>
            <a:r>
              <a:rPr lang="fa-IR" sz="2800" dirty="0" smtClean="0">
                <a:cs typeface="B Nazanin" pitchFamily="2" charset="-78"/>
              </a:rPr>
              <a:t>ﻩ ها</a:t>
            </a:r>
            <a:r>
              <a:rPr lang="ar-SA" sz="2800" dirty="0" smtClean="0">
                <a:cs typeface="B Nazanin" pitchFamily="2" charset="-78"/>
              </a:rPr>
              <a:t>ي ﺑﺎﻟﻴﻨﻲ و ﺗﻔﻜﻴﻚ و </a:t>
            </a:r>
            <a:r>
              <a:rPr lang="fa-IR" sz="2800" dirty="0" smtClean="0">
                <a:cs typeface="B Nazanin" pitchFamily="2" charset="-78"/>
              </a:rPr>
              <a:t>ﺗحلیل </a:t>
            </a:r>
            <a:r>
              <a:rPr lang="ar-SA" sz="2800" dirty="0" smtClean="0">
                <a:cs typeface="B Nazanin" pitchFamily="2" charset="-78"/>
              </a:rPr>
              <a:t>اﻳﻦ دادﻩ هـﺎ ﺑـﻪ‬‫ﻣﻨﻈﻮر اراﺋﻪ اﺛﺮﺑﺨﺶ و</a:t>
            </a:r>
            <a:r>
              <a:rPr lang="fa-IR" sz="2800" dirty="0" smtClean="0">
                <a:cs typeface="B Nazanin" pitchFamily="2" charset="-78"/>
              </a:rPr>
              <a:t>کارآ</a:t>
            </a:r>
            <a:r>
              <a:rPr lang="ar-SA" sz="2800" dirty="0" smtClean="0">
                <a:cs typeface="B Nazanin" pitchFamily="2" charset="-78"/>
              </a:rPr>
              <a:t> ﻣﺴﺘﻠﺰم دادﻩ </a:t>
            </a:r>
            <a:r>
              <a:rPr lang="fa-IR" sz="2800" dirty="0" smtClean="0">
                <a:cs typeface="B Nazanin" pitchFamily="2" charset="-78"/>
              </a:rPr>
              <a:t>ها</a:t>
            </a:r>
            <a:r>
              <a:rPr lang="ar-SA" sz="2800" dirty="0" smtClean="0">
                <a:cs typeface="B Nazanin" pitchFamily="2" charset="-78"/>
              </a:rPr>
              <a:t>ي </a:t>
            </a:r>
            <a:r>
              <a:rPr lang="fa-IR" sz="2800" dirty="0" smtClean="0">
                <a:cs typeface="B Nazanin" pitchFamily="2" charset="-78"/>
              </a:rPr>
              <a:t>کا</a:t>
            </a:r>
            <a:r>
              <a:rPr lang="ar-SA" sz="2800" dirty="0" smtClean="0">
                <a:cs typeface="B Nazanin" pitchFamily="2" charset="-78"/>
              </a:rPr>
              <a:t>ﻣـﻞ ﺑـﻮدﻩ و درا</a:t>
            </a:r>
            <a:r>
              <a:rPr lang="fa-IR" sz="2800" dirty="0" smtClean="0">
                <a:cs typeface="B Nazanin" pitchFamily="2" charset="-78"/>
              </a:rPr>
              <a:t>ﻳ</a:t>
            </a:r>
            <a:r>
              <a:rPr lang="ar-SA" sz="2800" dirty="0" smtClean="0">
                <a:cs typeface="B Nazanin" pitchFamily="2" charset="-78"/>
              </a:rPr>
              <a:t>ـﻦ را</a:t>
            </a:r>
            <a:r>
              <a:rPr lang="fa-IR" sz="2800" dirty="0" smtClean="0">
                <a:cs typeface="B Nazanin" pitchFamily="2" charset="-78"/>
              </a:rPr>
              <a:t>ستا ر</a:t>
            </a:r>
            <a:r>
              <a:rPr lang="ar-SA" sz="2800" dirty="0" smtClean="0">
                <a:cs typeface="B Nazanin" pitchFamily="2" charset="-78"/>
              </a:rPr>
              <a:t>ﻋﺎﻳـﺖ</a:t>
            </a:r>
            <a:r>
              <a:rPr lang="fa-IR" sz="2800" dirty="0" smtClean="0">
                <a:cs typeface="B Nazanin" pitchFamily="2" charset="-78"/>
              </a:rPr>
              <a:t> </a:t>
            </a:r>
            <a:r>
              <a:rPr lang="ar-SA" sz="2800" dirty="0" smtClean="0">
                <a:cs typeface="B Nazanin" pitchFamily="2" charset="-78"/>
              </a:rPr>
              <a:t>ا</a:t>
            </a:r>
            <a:r>
              <a:rPr lang="fa-IR" sz="2800" dirty="0" smtClean="0">
                <a:cs typeface="B Nazanin" pitchFamily="2" charset="-78"/>
              </a:rPr>
              <a:t>ستا</a:t>
            </a:r>
            <a:r>
              <a:rPr lang="ar-SA" sz="2800" dirty="0" smtClean="0">
                <a:cs typeface="B Nazanin" pitchFamily="2" charset="-78"/>
              </a:rPr>
              <a:t>ﻧﺪارد</a:t>
            </a:r>
            <a:r>
              <a:rPr lang="fa-IR" sz="2800" dirty="0" smtClean="0">
                <a:cs typeface="B Nazanin" pitchFamily="2" charset="-78"/>
              </a:rPr>
              <a:t>ها</a:t>
            </a:r>
            <a:r>
              <a:rPr lang="ar-SA" sz="2800" dirty="0" smtClean="0">
                <a:cs typeface="B Nazanin" pitchFamily="2" charset="-78"/>
              </a:rPr>
              <a:t>ي </a:t>
            </a:r>
            <a:r>
              <a:rPr lang="fa-IR" sz="2800" dirty="0" smtClean="0">
                <a:cs typeface="B Nazanin" pitchFamily="2" charset="-78"/>
              </a:rPr>
              <a:t>کا</a:t>
            </a:r>
            <a:r>
              <a:rPr lang="ar-SA" sz="2800" dirty="0" smtClean="0">
                <a:cs typeface="B Nazanin" pitchFamily="2" charset="-78"/>
              </a:rPr>
              <a:t>ﻣـﻞ اﻃـﻼع ر</a:t>
            </a:r>
            <a:r>
              <a:rPr lang="fa-IR" sz="2800" dirty="0" smtClean="0">
                <a:cs typeface="B Nazanin" pitchFamily="2" charset="-78"/>
              </a:rPr>
              <a:t>ساﻧﻲ </a:t>
            </a:r>
            <a:r>
              <a:rPr lang="ar-SA" sz="2800" dirty="0" smtClean="0">
                <a:cs typeface="B Nazanin" pitchFamily="2" charset="-78"/>
              </a:rPr>
              <a:t>از</a:t>
            </a:r>
            <a:r>
              <a:rPr lang="fa-IR" sz="2800" dirty="0" smtClean="0">
                <a:cs typeface="B Nazanin" pitchFamily="2" charset="-78"/>
              </a:rPr>
              <a:t>‬</a:t>
            </a:r>
            <a:r>
              <a:rPr lang="ar-SA" sz="2800" dirty="0" smtClean="0">
                <a:cs typeface="B Nazanin" pitchFamily="2" charset="-78"/>
              </a:rPr>
              <a:t>‫‫ا</a:t>
            </a:r>
            <a:r>
              <a:rPr lang="fa-IR" sz="2800" dirty="0" smtClean="0">
                <a:cs typeface="B Nazanin" pitchFamily="2" charset="-78"/>
              </a:rPr>
              <a:t>همیت</a:t>
            </a:r>
            <a:r>
              <a:rPr lang="ar-SA" sz="2800" dirty="0" smtClean="0">
                <a:cs typeface="B Nazanin" pitchFamily="2" charset="-78"/>
              </a:rPr>
              <a:t> ﺧﺎ</a:t>
            </a:r>
            <a:r>
              <a:rPr lang="fa-IR" sz="2800" dirty="0" smtClean="0">
                <a:cs typeface="B Nazanin" pitchFamily="2" charset="-78"/>
              </a:rPr>
              <a:t>صی</a:t>
            </a:r>
            <a:r>
              <a:rPr lang="ar-SA" sz="2800" dirty="0" smtClean="0">
                <a:cs typeface="B Nazanin" pitchFamily="2" charset="-78"/>
              </a:rPr>
              <a:t> ﺑﺮﺧﻮردار ﻣﻲ </a:t>
            </a:r>
            <a:r>
              <a:rPr lang="fa-IR" sz="2800" dirty="0" smtClean="0">
                <a:cs typeface="B Nazanin" pitchFamily="2" charset="-78"/>
              </a:rPr>
              <a:t>باشد.</a:t>
            </a:r>
          </a:p>
          <a:p>
            <a:pPr>
              <a:lnSpc>
                <a:spcPct val="90000"/>
              </a:lnSpc>
              <a:buFont typeface="Wingdings" pitchFamily="2" charset="2"/>
              <a:buChar char="ü"/>
            </a:pPr>
            <a:r>
              <a:rPr lang="ar-SA" sz="2800" dirty="0" smtClean="0">
                <a:cs typeface="B Nazanin" pitchFamily="2" charset="-78"/>
              </a:rPr>
              <a:t>ﻣﺪﻳﺮ ﻣﺪارك ﭘﺰﺷﻜﻲ ﻧﻪ ﺗﻨﻬﺎ ﺑﻪ ﻋﻨﻮان ﻣﺪﻳﺮ ﻣﺪارك اﻧﺠﺎم وﻇﻴﻔﻪ ﻣﻲ ﻧﻤﺎﻳﺪ، ﺑﻠﻜﻪ اﻃﻼﻋﺎت ﺑﻬﺪاﺷﺘﻲ را ﺑﺮاي ﺗﺎﻣﻴﻦ ﺑﺴـﻴﺎري</a:t>
            </a:r>
            <a:r>
              <a:rPr lang="fa-IR" sz="2800" dirty="0" smtClean="0">
                <a:cs typeface="B Nazanin" pitchFamily="2" charset="-78"/>
              </a:rPr>
              <a:t>‬</a:t>
            </a:r>
            <a:r>
              <a:rPr lang="ar-SA" sz="2800" dirty="0" smtClean="0">
                <a:cs typeface="B Nazanin" pitchFamily="2" charset="-78"/>
              </a:rPr>
              <a:t>‫از ﻧﻴﺎز</a:t>
            </a:r>
            <a:r>
              <a:rPr lang="fa-IR" sz="2800" dirty="0" smtClean="0">
                <a:cs typeface="B Nazanin" pitchFamily="2" charset="-78"/>
              </a:rPr>
              <a:t>ها</a:t>
            </a:r>
            <a:r>
              <a:rPr lang="ar-SA" sz="2800" dirty="0" smtClean="0">
                <a:cs typeface="B Nazanin" pitchFamily="2" charset="-78"/>
              </a:rPr>
              <a:t>ي ﺑﻴﻤﺎران ﭘﺰﺷﻜﺎن،</a:t>
            </a:r>
            <a:r>
              <a:rPr lang="fa-IR" sz="2800" dirty="0" smtClean="0">
                <a:cs typeface="B Nazanin" pitchFamily="2" charset="-78"/>
              </a:rPr>
              <a:t> </a:t>
            </a:r>
            <a:r>
              <a:rPr lang="ar-SA" sz="2800" dirty="0" smtClean="0">
                <a:cs typeface="B Nazanin" pitchFamily="2" charset="-78"/>
              </a:rPr>
              <a:t>وﻧﻤﺎﻳﻨﺪﮔﻲ </a:t>
            </a:r>
            <a:r>
              <a:rPr lang="fa-IR" sz="2800" dirty="0" smtClean="0">
                <a:cs typeface="B Nazanin" pitchFamily="2" charset="-78"/>
              </a:rPr>
              <a:t>های </a:t>
            </a:r>
            <a:r>
              <a:rPr lang="ar-SA" sz="2800" dirty="0" smtClean="0">
                <a:cs typeface="B Nazanin" pitchFamily="2" charset="-78"/>
              </a:rPr>
              <a:t>ﻣﻌﺘﺒﺮ و ﻗﺎﻧﻮﻧﻲ و </a:t>
            </a:r>
            <a:r>
              <a:rPr lang="fa-IR" sz="2800" dirty="0" smtClean="0">
                <a:cs typeface="B Nazanin" pitchFamily="2" charset="-78"/>
              </a:rPr>
              <a:t>ﺑﻴﻤﻪ ﺷﺨﺺ ﺛﺎﻟﺚ ﺗﻬﻴﻪ ﻣﻲ کند</a:t>
            </a:r>
            <a:endParaRPr lang="fa-IR" sz="2800" dirty="0">
              <a:cs typeface="B Nazanin" pitchFamily="2" charset="-78"/>
            </a:endParaRPr>
          </a:p>
        </p:txBody>
      </p:sp>
    </p:spTree>
    <p:extLst>
      <p:ext uri="{BB962C8B-B14F-4D97-AF65-F5344CB8AC3E}">
        <p14:creationId xmlns:p14="http://schemas.microsoft.com/office/powerpoint/2010/main" val="2056111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66" y="476672"/>
            <a:ext cx="812786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90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20688"/>
            <a:ext cx="8713786"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7573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776864" cy="5705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9951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36631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927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80" y="764704"/>
            <a:ext cx="7888276" cy="53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0223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11" y="980728"/>
            <a:ext cx="8183053"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2213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10774"/>
            <a:ext cx="7848871" cy="5585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3874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851" y="822702"/>
            <a:ext cx="7899590" cy="519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5920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79" y="1196752"/>
            <a:ext cx="811837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222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1" y="836712"/>
            <a:ext cx="8129849" cy="519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12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4525963"/>
          </a:xfrm>
        </p:spPr>
        <p:txBody>
          <a:bodyPr>
            <a:noAutofit/>
          </a:bodyPr>
          <a:lstStyle/>
          <a:p>
            <a:pPr algn="justLow"/>
            <a:r>
              <a:rPr lang="ar-SA" sz="2800" dirty="0">
                <a:solidFill>
                  <a:srgbClr val="0070C0"/>
                </a:solidFill>
                <a:cs typeface="B Nazanin" pitchFamily="2" charset="-78"/>
              </a:rPr>
              <a:t>ﺑﻄﻮر ﺧﻼ</a:t>
            </a:r>
            <a:r>
              <a:rPr lang="fa-IR" sz="2800" dirty="0">
                <a:solidFill>
                  <a:srgbClr val="0070C0"/>
                </a:solidFill>
                <a:cs typeface="B Nazanin" pitchFamily="2" charset="-78"/>
              </a:rPr>
              <a:t>صه</a:t>
            </a:r>
            <a:r>
              <a:rPr lang="ar-SA" sz="2800" dirty="0">
                <a:solidFill>
                  <a:srgbClr val="0070C0"/>
                </a:solidFill>
                <a:cs typeface="B Nazanin" pitchFamily="2" charset="-78"/>
              </a:rPr>
              <a:t> در راﺑﻄﻪ ﺑﺎ ﺗﺎرﻳﺨﭽﻪ ﻣﺪارك ﭘﺰﺷ</a:t>
            </a:r>
            <a:r>
              <a:rPr lang="fa-IR" sz="2800" dirty="0">
                <a:solidFill>
                  <a:srgbClr val="0070C0"/>
                </a:solidFill>
                <a:cs typeface="B Nazanin" pitchFamily="2" charset="-78"/>
              </a:rPr>
              <a:t>کی</a:t>
            </a:r>
            <a:r>
              <a:rPr lang="ar-SA" sz="2800" dirty="0">
                <a:solidFill>
                  <a:srgbClr val="0070C0"/>
                </a:solidFill>
                <a:cs typeface="B Nazanin" pitchFamily="2" charset="-78"/>
              </a:rPr>
              <a:t> </a:t>
            </a:r>
            <a:r>
              <a:rPr lang="fa-IR" sz="2800" dirty="0">
                <a:solidFill>
                  <a:srgbClr val="0070C0"/>
                </a:solidFill>
                <a:cs typeface="B Nazanin" pitchFamily="2" charset="-78"/>
              </a:rPr>
              <a:t>می</a:t>
            </a:r>
            <a:r>
              <a:rPr lang="ar-SA" sz="2800" dirty="0">
                <a:solidFill>
                  <a:srgbClr val="0070C0"/>
                </a:solidFill>
                <a:cs typeface="B Nazanin" pitchFamily="2" charset="-78"/>
              </a:rPr>
              <a:t> ﺗﻮان ﺑﻪ ﻣﻄﺎﻟﺐ زﻳﺮ ﻧﻴﺰ اﺷﺎرﻩ</a:t>
            </a:r>
            <a:r>
              <a:rPr lang="fa-IR" sz="2800" dirty="0">
                <a:solidFill>
                  <a:srgbClr val="0070C0"/>
                </a:solidFill>
                <a:cs typeface="B Nazanin" pitchFamily="2" charset="-78"/>
              </a:rPr>
              <a:t> کر</a:t>
            </a:r>
            <a:r>
              <a:rPr lang="ar-SA" sz="2800" dirty="0">
                <a:solidFill>
                  <a:srgbClr val="0070C0"/>
                </a:solidFill>
                <a:cs typeface="B Nazanin" pitchFamily="2" charset="-78"/>
              </a:rPr>
              <a:t>د:</a:t>
            </a:r>
            <a:r>
              <a:rPr lang="ar-SA" sz="2800" dirty="0" smtClean="0">
                <a:solidFill>
                  <a:srgbClr val="0070C0"/>
                </a:solidFill>
                <a:cs typeface="B Nazanin" pitchFamily="2" charset="-78"/>
              </a:rPr>
              <a:t>‬</a:t>
            </a:r>
            <a:endParaRPr lang="fa-IR" sz="2800" dirty="0" smtClean="0">
              <a:solidFill>
                <a:srgbClr val="0070C0"/>
              </a:solidFill>
              <a:cs typeface="B Nazanin" pitchFamily="2" charset="-78"/>
            </a:endParaRPr>
          </a:p>
          <a:p>
            <a:pPr algn="justLow">
              <a:buFont typeface="Wingdings" pitchFamily="2" charset="2"/>
              <a:buChar char="ü"/>
            </a:pPr>
            <a:r>
              <a:rPr lang="ar-SA" sz="2800" dirty="0" smtClean="0">
                <a:cs typeface="B Nazanin" pitchFamily="2" charset="-78"/>
              </a:rPr>
              <a:t>ﺗﺎرﻳﺨﭽﻪ ﻣﺪارك ﭘﺰﺷﻜﻲ ﺑﻪ ﻗﺪﻣﺖ ﻋﻠﻢ ﭘﺰﺷﻜﻲ ﻣﻲ ﺑﺎﺷﺪ.‬</a:t>
            </a:r>
            <a:endParaRPr lang="fa-IR" sz="2800" dirty="0" smtClean="0">
              <a:cs typeface="B Nazanin" pitchFamily="2" charset="-78"/>
            </a:endParaRPr>
          </a:p>
          <a:p>
            <a:pPr algn="justLow">
              <a:buFont typeface="Wingdings" pitchFamily="2" charset="2"/>
              <a:buChar char="ü"/>
            </a:pPr>
            <a:r>
              <a:rPr lang="ar-SA" sz="2800" dirty="0" smtClean="0">
                <a:cs typeface="B Nazanin" pitchFamily="2" charset="-78"/>
              </a:rPr>
              <a:t>در دوران ﻣ</a:t>
            </a:r>
            <a:r>
              <a:rPr lang="fa-IR" sz="2800" dirty="0" smtClean="0">
                <a:cs typeface="B Nazanin" pitchFamily="2" charset="-78"/>
              </a:rPr>
              <a:t>صر</a:t>
            </a:r>
            <a:r>
              <a:rPr lang="ar-SA" sz="2800" dirty="0" smtClean="0">
                <a:cs typeface="B Nazanin" pitchFamily="2" charset="-78"/>
              </a:rPr>
              <a:t>، اوﻟﻴﻦ ﭘﺰﺷﻚ ﻣ</a:t>
            </a:r>
            <a:r>
              <a:rPr lang="fa-IR" sz="2800" dirty="0" smtClean="0">
                <a:cs typeface="B Nazanin" pitchFamily="2" charset="-78"/>
              </a:rPr>
              <a:t>صر</a:t>
            </a:r>
            <a:r>
              <a:rPr lang="ar-SA" sz="2800" dirty="0" smtClean="0">
                <a:cs typeface="B Nazanin" pitchFamily="2" charset="-78"/>
              </a:rPr>
              <a:t>ي ك</a:t>
            </a:r>
            <a:r>
              <a:rPr lang="fa-IR" sz="2800" dirty="0" smtClean="0">
                <a:cs typeface="B Nazanin" pitchFamily="2" charset="-78"/>
              </a:rPr>
              <a:t>ه</a:t>
            </a:r>
            <a:r>
              <a:rPr lang="ar-SA" sz="2800" dirty="0" smtClean="0">
                <a:cs typeface="B Nazanin" pitchFamily="2" charset="-78"/>
              </a:rPr>
              <a:t> ﻣﺒﺎدرت ﺑﻪ ﻧﻮﺷﺘﻦ ﻣﺪارك ﭘﺰﺷﻜﻲ ﻧﻤﻮد، اﻳﻤﻬﻮﺗـﭗ ﻣـﻲ ﺑﺎﺷـﺪ </a:t>
            </a:r>
            <a:r>
              <a:rPr lang="fa-IR" sz="2800" dirty="0" smtClean="0">
                <a:cs typeface="B Nazanin" pitchFamily="2" charset="-78"/>
              </a:rPr>
              <a:t>که</a:t>
            </a:r>
            <a:r>
              <a:rPr lang="ar-SA" sz="2800" dirty="0" smtClean="0">
                <a:cs typeface="B Nazanin" pitchFamily="2" charset="-78"/>
              </a:rPr>
              <a:t> در </a:t>
            </a:r>
            <a:r>
              <a:rPr lang="fa-IR" sz="2800" dirty="0" smtClean="0">
                <a:cs typeface="B Nazanin" pitchFamily="2" charset="-78"/>
              </a:rPr>
              <a:t>2500</a:t>
            </a:r>
            <a:r>
              <a:rPr lang="ar-SA" sz="2800" dirty="0" smtClean="0">
                <a:cs typeface="B Nazanin" pitchFamily="2" charset="-78"/>
              </a:rPr>
              <a:t> ﺗـﺎ </a:t>
            </a:r>
            <a:r>
              <a:rPr lang="fa-IR" sz="2800" dirty="0" smtClean="0">
                <a:cs typeface="B Nazanin" pitchFamily="2" charset="-78"/>
              </a:rPr>
              <a:t>3500</a:t>
            </a:r>
            <a:r>
              <a:rPr lang="ar-SA" sz="2800" dirty="0" smtClean="0">
                <a:cs typeface="B Nazanin" pitchFamily="2" charset="-78"/>
              </a:rPr>
              <a:t>‬</a:t>
            </a:r>
            <a:r>
              <a:rPr lang="fa-IR" sz="2800" dirty="0" smtClean="0">
                <a:cs typeface="B Nazanin" pitchFamily="2" charset="-78"/>
              </a:rPr>
              <a:t>سال </a:t>
            </a:r>
            <a:r>
              <a:rPr lang="ar-SA" sz="2800" dirty="0" smtClean="0">
                <a:cs typeface="B Nazanin" pitchFamily="2" charset="-78"/>
              </a:rPr>
              <a:t>‬‫ﻗﺒﻞ از ﻣﻴﻼد در ا</a:t>
            </a:r>
            <a:r>
              <a:rPr lang="fa-IR" sz="2800" dirty="0" smtClean="0">
                <a:cs typeface="B Nazanin" pitchFamily="2" charset="-78"/>
              </a:rPr>
              <a:t>هر</a:t>
            </a:r>
            <a:r>
              <a:rPr lang="ar-SA" sz="2800" dirty="0" smtClean="0">
                <a:cs typeface="B Nazanin" pitchFamily="2" charset="-78"/>
              </a:rPr>
              <a:t>ام ﺛﻼﺛﻪ ﻣﻲ زﻳﺴﺘﻪ ا</a:t>
            </a:r>
            <a:r>
              <a:rPr lang="fa-IR" sz="2800" dirty="0" smtClean="0">
                <a:cs typeface="B Nazanin" pitchFamily="2" charset="-78"/>
              </a:rPr>
              <a:t>ست</a:t>
            </a:r>
            <a:r>
              <a:rPr lang="ar-SA" sz="2800" dirty="0" smtClean="0">
                <a:cs typeface="B Nazanin" pitchFamily="2" charset="-78"/>
              </a:rPr>
              <a:t>. اﺑﺰار </a:t>
            </a:r>
            <a:r>
              <a:rPr lang="fa-IR" sz="2800" dirty="0" smtClean="0">
                <a:cs typeface="B Nazanin" pitchFamily="2" charset="-78"/>
              </a:rPr>
              <a:t>کتا</a:t>
            </a:r>
            <a:r>
              <a:rPr lang="ar-SA" sz="2800" dirty="0" smtClean="0">
                <a:cs typeface="B Nazanin" pitchFamily="2" charset="-78"/>
              </a:rPr>
              <a:t>ﺑﺖ در ﻣ</a:t>
            </a:r>
            <a:r>
              <a:rPr lang="fa-IR" sz="2800" dirty="0" smtClean="0">
                <a:cs typeface="B Nazanin" pitchFamily="2" charset="-78"/>
              </a:rPr>
              <a:t>صر</a:t>
            </a:r>
            <a:r>
              <a:rPr lang="ar-SA" sz="2800" dirty="0" smtClean="0">
                <a:cs typeface="B Nazanin" pitchFamily="2" charset="-78"/>
              </a:rPr>
              <a:t> ﭘﺎﭘﻴﺮوس ﺑﻮدﻩ ا</a:t>
            </a:r>
            <a:r>
              <a:rPr lang="fa-IR" sz="2800" dirty="0" smtClean="0">
                <a:cs typeface="B Nazanin" pitchFamily="2" charset="-78"/>
              </a:rPr>
              <a:t>ست</a:t>
            </a:r>
            <a:r>
              <a:rPr lang="ar-SA" sz="2800" dirty="0" smtClean="0">
                <a:cs typeface="B Nazanin" pitchFamily="2" charset="-78"/>
              </a:rPr>
              <a:t>.‬</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در دورﻩ ﻳﻮﻧﺎن اﻃﺒﺎء در ﻣﻌﺎﺑﺪ ﺑﻪ ﻣﻌﺎﻟﺠﻪ ﺑﻴﻤﺎران ﻣﻲ ﭘﺮداﺧﺘﻨﺪ.‬</a:t>
            </a:r>
            <a:endParaRPr lang="en-US" sz="2800" dirty="0" smtClean="0">
              <a:cs typeface="B Nazanin" pitchFamily="2" charset="-78"/>
            </a:endParaRPr>
          </a:p>
          <a:p>
            <a:pPr algn="justLow">
              <a:buFont typeface="Wingdings" pitchFamily="2" charset="2"/>
              <a:buChar char="ü"/>
            </a:pPr>
            <a:r>
              <a:rPr lang="ar-SA" sz="2800" dirty="0" smtClean="0">
                <a:cs typeface="B Nazanin" pitchFamily="2" charset="-78"/>
              </a:rPr>
              <a:t>اوﻟﻴﻦ ﭘﺰﺷﻜﻲ </a:t>
            </a:r>
            <a:r>
              <a:rPr lang="fa-IR" sz="2800" dirty="0" smtClean="0">
                <a:cs typeface="B Nazanin" pitchFamily="2" charset="-78"/>
              </a:rPr>
              <a:t>که </a:t>
            </a:r>
            <a:r>
              <a:rPr lang="ar-SA" sz="2800" dirty="0" smtClean="0">
                <a:cs typeface="B Nazanin" pitchFamily="2" charset="-78"/>
              </a:rPr>
              <a:t>ﺟﺎدو ﮔﺮي و ﺧﺮاﻓﺎت را </a:t>
            </a:r>
            <a:r>
              <a:rPr lang="fa-IR" sz="2800" dirty="0" smtClean="0">
                <a:cs typeface="B Nazanin" pitchFamily="2" charset="-78"/>
              </a:rPr>
              <a:t>کنا</a:t>
            </a:r>
            <a:r>
              <a:rPr lang="ar-SA" sz="2800" dirty="0" smtClean="0">
                <a:cs typeface="B Nazanin" pitchFamily="2" charset="-78"/>
              </a:rPr>
              <a:t>ر ﮔﺬاﺷﺘﻪ و ﺑﻪ ﭘﺪر ﻋﻠـ</a:t>
            </a:r>
            <a:r>
              <a:rPr lang="fa-IR" sz="2800" dirty="0" smtClean="0">
                <a:cs typeface="B Nazanin" pitchFamily="2" charset="-78"/>
              </a:rPr>
              <a:t>ﻢ ﻃ</a:t>
            </a:r>
            <a:r>
              <a:rPr lang="ar-SA" sz="2800" dirty="0" smtClean="0">
                <a:cs typeface="B Nazanin" pitchFamily="2" charset="-78"/>
              </a:rPr>
              <a:t>ـﺐ ﻣﻌـﺮوف ﺑـﻮد</a:t>
            </a:r>
            <a:r>
              <a:rPr lang="fa-IR" sz="2800" dirty="0" smtClean="0">
                <a:cs typeface="B Nazanin" pitchFamily="2" charset="-78"/>
              </a:rPr>
              <a:t>ﻩ</a:t>
            </a:r>
            <a:r>
              <a:rPr lang="ar-SA" sz="2800" dirty="0" smtClean="0">
                <a:cs typeface="B Nazanin" pitchFamily="2" charset="-78"/>
              </a:rPr>
              <a:t>، </a:t>
            </a:r>
            <a:r>
              <a:rPr lang="fa-IR" sz="2800" dirty="0" smtClean="0">
                <a:cs typeface="B Nazanin" pitchFamily="2" charset="-78"/>
              </a:rPr>
              <a:t>کﺴ</a:t>
            </a:r>
            <a:r>
              <a:rPr lang="ar-SA" sz="2800" dirty="0" smtClean="0">
                <a:cs typeface="B Nazanin" pitchFamily="2" charset="-78"/>
              </a:rPr>
              <a:t>ـﻲ ﺟـﺰ ﺑﻘـﺮاط ﻧﻤـﻲ ﺑﺎﺷـﺪ. از‬‫ﻣﻬﻤﺘﺮﻳﻦ د</a:t>
            </a:r>
            <a:r>
              <a:rPr lang="fa-IR" sz="2800" dirty="0" smtClean="0">
                <a:cs typeface="B Nazanin" pitchFamily="2" charset="-78"/>
              </a:rPr>
              <a:t>ست آ</a:t>
            </a:r>
            <a:r>
              <a:rPr lang="ar-SA" sz="2800" dirty="0" smtClean="0">
                <a:cs typeface="B Nazanin" pitchFamily="2" charset="-78"/>
              </a:rPr>
              <a:t>ورد اﻳﻦ ﭘﺰﺷﻚ ﻣﻌﺮوف، </a:t>
            </a:r>
            <a:r>
              <a:rPr lang="fa-IR" sz="2800" dirty="0" smtClean="0">
                <a:cs typeface="B Nazanin" pitchFamily="2" charset="-78"/>
              </a:rPr>
              <a:t>سو</a:t>
            </a:r>
            <a:r>
              <a:rPr lang="ar-SA" sz="2800" dirty="0" smtClean="0">
                <a:cs typeface="B Nazanin" pitchFamily="2" charset="-78"/>
              </a:rPr>
              <a:t>ﮔﻨﺪﻧﺎﻣﻪ ﭘﺰﺷﻜﻲ ﻣﻲ ﺑﺎﺷﺪ</a:t>
            </a:r>
            <a:endParaRPr lang="fa-IR" sz="2800" dirty="0">
              <a:cs typeface="B Nazanin" pitchFamily="2" charset="-78"/>
            </a:endParaRPr>
          </a:p>
        </p:txBody>
      </p:sp>
    </p:spTree>
    <p:extLst>
      <p:ext uri="{BB962C8B-B14F-4D97-AF65-F5344CB8AC3E}">
        <p14:creationId xmlns:p14="http://schemas.microsoft.com/office/powerpoint/2010/main" val="13488585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Autofit/>
          </a:bodyPr>
          <a:lstStyle/>
          <a:p>
            <a:pPr>
              <a:buFont typeface="Wingdings" pitchFamily="2" charset="2"/>
              <a:buNone/>
            </a:pPr>
            <a:r>
              <a:rPr lang="fa-IR" sz="3000" b="1" dirty="0"/>
              <a:t>ثبت اطلاعات :</a:t>
            </a:r>
            <a:r>
              <a:rPr lang="fa-IR" sz="3000" dirty="0"/>
              <a:t/>
            </a:r>
            <a:br>
              <a:rPr lang="fa-IR" sz="3000" dirty="0"/>
            </a:br>
            <a:r>
              <a:rPr lang="fa-IR" sz="3000" dirty="0"/>
              <a:t> اطلاعات مربوط به پرونده تجهیزات.</a:t>
            </a:r>
            <a:br>
              <a:rPr lang="fa-IR" sz="3000" dirty="0"/>
            </a:br>
            <a:r>
              <a:rPr lang="fa-IR" sz="3000" dirty="0"/>
              <a:t>  اطلاعات مربوط به کالیبراسیون تجهیزات.</a:t>
            </a:r>
            <a:endParaRPr lang="fa-IR" sz="3000" b="1" dirty="0"/>
          </a:p>
          <a:p>
            <a:pPr>
              <a:buFont typeface="Wingdings" pitchFamily="2" charset="2"/>
              <a:buNone/>
            </a:pPr>
            <a:r>
              <a:rPr lang="fa-IR" sz="3000" b="1" dirty="0"/>
              <a:t>نتایج مستند سازی :</a:t>
            </a:r>
          </a:p>
          <a:p>
            <a:pPr>
              <a:buFont typeface="Wingdings" pitchFamily="2" charset="2"/>
              <a:buChar char="v"/>
            </a:pPr>
            <a:r>
              <a:rPr lang="fa-IR" sz="3000" dirty="0"/>
              <a:t>دسترسی سریع وآسان به مشخصات و اجزاء دستگاه.</a:t>
            </a:r>
          </a:p>
          <a:p>
            <a:pPr>
              <a:buFont typeface="Wingdings" pitchFamily="2" charset="2"/>
              <a:buChar char="v"/>
            </a:pPr>
            <a:r>
              <a:rPr lang="fa-IR" sz="3000" dirty="0"/>
              <a:t>اطمینان از صحت تعمیرات.</a:t>
            </a:r>
          </a:p>
          <a:p>
            <a:pPr>
              <a:buFont typeface="Wingdings" pitchFamily="2" charset="2"/>
              <a:buChar char="v"/>
            </a:pPr>
            <a:r>
              <a:rPr lang="fa-IR" sz="3000" dirty="0"/>
              <a:t>رفع سریع عیوب.</a:t>
            </a:r>
          </a:p>
          <a:p>
            <a:pPr>
              <a:buFont typeface="Wingdings" pitchFamily="2" charset="2"/>
              <a:buChar char="v"/>
            </a:pPr>
            <a:r>
              <a:rPr lang="fa-IR" sz="3000" dirty="0"/>
              <a:t>ایمنی عملیاتی.</a:t>
            </a:r>
          </a:p>
          <a:p>
            <a:pPr>
              <a:buFont typeface="Wingdings" pitchFamily="2" charset="2"/>
              <a:buChar char="v"/>
            </a:pPr>
            <a:r>
              <a:rPr lang="fa-IR" sz="3000" dirty="0"/>
              <a:t>مدیریت و انتخاب صحیح قطعات یدکی.</a:t>
            </a:r>
            <a:endParaRPr lang="en-US" sz="3000" dirty="0"/>
          </a:p>
          <a:p>
            <a:endParaRPr lang="fa-IR" sz="3000" dirty="0"/>
          </a:p>
        </p:txBody>
      </p:sp>
    </p:spTree>
    <p:extLst>
      <p:ext uri="{BB962C8B-B14F-4D97-AF65-F5344CB8AC3E}">
        <p14:creationId xmlns:p14="http://schemas.microsoft.com/office/powerpoint/2010/main" val="22487080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534" y="1268760"/>
            <a:ext cx="836493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670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41" y="1196752"/>
            <a:ext cx="7955119"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146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810277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7313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34348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7747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37" y="1124744"/>
            <a:ext cx="8313054" cy="439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3259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50208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2223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33987"/>
            <a:ext cx="7776863" cy="589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7335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052392"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96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28092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108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2136</TotalTime>
  <Words>4136</Words>
  <Application>Microsoft Office PowerPoint</Application>
  <PresentationFormat>On-screen Show (4:3)</PresentationFormat>
  <Paragraphs>210</Paragraphs>
  <Slides>135</Slides>
  <Notes>0</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عنوان درس: اصول و کلیات مدیریت خدمات بهداشتی و درمانی</vt:lpstr>
      <vt:lpstr>نحوه ارزشیابی</vt:lpstr>
      <vt:lpstr>مدیریت و اطلاعات بیمارستانی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‫سیستم اﻃﻼﻋﺎت ﺑﻬﺪاﺷتی  Health Information system‬‬ (HIS)</vt:lpstr>
      <vt:lpstr>‫سیستم اﻃﻼﻋﺎت ﻣﺪﻳﺮﻳﺖ ﺑﻬﺪاﺷﺖ Health Management Information System‬‬ (HMIS)</vt:lpstr>
      <vt:lpstr>مدارک ﭘﺰﺷﻜﻲ ﻳﺎ“ﺳﻴﺴﺘﻢ اﻃﻼﻋﺎت ﺑﻬﺪاﺷﺘﻲ درﻣﺎﻧﻲ“‬</vt:lpstr>
      <vt:lpstr>PowerPoint Presentation</vt:lpstr>
      <vt:lpstr>ﻣﺴﺘﻨﺪ سازي ﭼﻴﺴﺖ و ﭼﺮا اهمیت دارد؟</vt:lpstr>
      <vt:lpstr>‫ﻣﺪﻳﺮﻳﺖ اﺳﻨﺎد واﺻﻮل ﻣﺴﺘﻨﺪ ﺳﺎزی ﭘﺮوﻧﺪﻩ ها</vt:lpstr>
      <vt:lpstr>PowerPoint Presentation</vt:lpstr>
      <vt:lpstr>‫اصول ﻣﺴﺘﻨﺪ سازي ﻋﺒﺎرﺗﻨﺪ از:‬</vt:lpstr>
      <vt:lpstr>PowerPoint Presentation</vt:lpstr>
      <vt:lpstr>PowerPoint Presentation</vt:lpstr>
      <vt:lpstr>PowerPoint Presentation</vt:lpstr>
      <vt:lpstr>PowerPoint Presentation</vt:lpstr>
      <vt:lpstr>PowerPoint Presentation</vt:lpstr>
      <vt:lpstr>‫ﺷﺎﻏﻠﻴﻦ ﻣﺪﻳﺮﻳﺖ اﻃﻼﻋﺎت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بیمارستان های مجازی وTele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مديريت نگهداري و سرويس تجهیزات پزشکی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آشنايي با استانداردها و مفاهيم آن </vt:lpstr>
      <vt:lpstr>PowerPoint Presentation</vt:lpstr>
      <vt:lpstr>منظور از ويژگي‌ها در استانداردها چيست؟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مراحل اخذ نشان CE</vt:lpstr>
      <vt:lpstr>PowerPoint Presentation</vt:lpstr>
      <vt:lpstr>PowerPoint Presentation</vt:lpstr>
      <vt:lpstr>PowerPoint Presentation</vt:lpstr>
      <vt:lpstr>Classification Vs Conformity Assessment</vt:lpstr>
      <vt:lpstr>PowerPoint Presentation</vt:lpstr>
      <vt:lpstr>PowerPoint Presentation</vt:lpstr>
    </vt:vector>
  </TitlesOfParts>
  <Company>Eslami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درس: اصول و کلیات مدیریت خدمات بهداشتی و درمانی</dc:title>
  <dc:creator>H &amp; M</dc:creator>
  <cp:lastModifiedBy>asus</cp:lastModifiedBy>
  <cp:revision>144</cp:revision>
  <dcterms:created xsi:type="dcterms:W3CDTF">2016-10-05T16:57:17Z</dcterms:created>
  <dcterms:modified xsi:type="dcterms:W3CDTF">2016-11-20T12:23:23Z</dcterms:modified>
</cp:coreProperties>
</file>