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652BFA-5744-4F14-9542-29940654BE12}" type="datetimeFigureOut">
              <a:rPr lang="fa-IR" smtClean="0"/>
              <a:t>01/09/1436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F0C16DA-66A2-4A0E-9D0F-531CEBE15FFD}" type="slidenum">
              <a:rPr lang="fa-IR" smtClean="0"/>
              <a:t>‹#›</a:t>
            </a:fld>
            <a:endParaRPr lang="fa-IR"/>
          </a:p>
        </p:txBody>
      </p:sp>
    </p:spTree>
    <p:extLst>
      <p:ext uri="{BB962C8B-B14F-4D97-AF65-F5344CB8AC3E}">
        <p14:creationId xmlns:p14="http://schemas.microsoft.com/office/powerpoint/2010/main" val="40235373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F0C16DA-66A2-4A0E-9D0F-531CEBE15FFD}" type="slidenum">
              <a:rPr lang="fa-IR" smtClean="0"/>
              <a:t>8</a:t>
            </a:fld>
            <a:endParaRPr lang="fa-IR"/>
          </a:p>
        </p:txBody>
      </p:sp>
    </p:spTree>
    <p:extLst>
      <p:ext uri="{BB962C8B-B14F-4D97-AF65-F5344CB8AC3E}">
        <p14:creationId xmlns:p14="http://schemas.microsoft.com/office/powerpoint/2010/main" val="3467334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11/1/2014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3341" y="1143000"/>
            <a:ext cx="6777318" cy="1976719"/>
          </a:xfrm>
        </p:spPr>
        <p:txBody>
          <a:bodyPr/>
          <a:lstStyle/>
          <a:p>
            <a:r>
              <a:rPr lang="fa-IR" sz="11500" dirty="0" smtClean="0"/>
              <a:t>تعاون(2)</a:t>
            </a:r>
            <a:endParaRPr lang="fa-IR" sz="11500" dirty="0"/>
          </a:p>
        </p:txBody>
      </p:sp>
      <p:sp>
        <p:nvSpPr>
          <p:cNvPr id="3" name="Subtitle 2"/>
          <p:cNvSpPr>
            <a:spLocks noGrp="1"/>
          </p:cNvSpPr>
          <p:nvPr>
            <p:ph type="subTitle" idx="1"/>
          </p:nvPr>
        </p:nvSpPr>
        <p:spPr/>
        <p:txBody>
          <a:bodyPr>
            <a:normAutofit fontScale="92500" lnSpcReduction="10000"/>
          </a:bodyPr>
          <a:lstStyle/>
          <a:p>
            <a:r>
              <a:rPr lang="fa-IR" sz="2800" u="sng" dirty="0" smtClean="0">
                <a:solidFill>
                  <a:srgbClr val="FFC000"/>
                </a:solidFill>
                <a:effectLst>
                  <a:outerShdw blurRad="38100" dist="38100" dir="2700000" algn="tl">
                    <a:srgbClr val="000000">
                      <a:alpha val="43137"/>
                    </a:srgbClr>
                  </a:outerShdw>
                </a:effectLst>
              </a:rPr>
              <a:t>موضوع:</a:t>
            </a:r>
            <a:r>
              <a:rPr lang="fa-IR" sz="2800" dirty="0" smtClean="0">
                <a:solidFill>
                  <a:srgbClr val="FFC000"/>
                </a:solidFill>
              </a:rPr>
              <a:t>پاورپوینت درس 2 مطالعات اجتماعی هشتم</a:t>
            </a:r>
          </a:p>
          <a:p>
            <a:r>
              <a:rPr lang="fa-IR" sz="2800" u="sng" dirty="0" smtClean="0">
                <a:solidFill>
                  <a:srgbClr val="00B050"/>
                </a:solidFill>
              </a:rPr>
              <a:t>گروه :</a:t>
            </a:r>
            <a:r>
              <a:rPr lang="fa-IR" sz="2800" dirty="0" smtClean="0">
                <a:solidFill>
                  <a:srgbClr val="00B050"/>
                </a:solidFill>
              </a:rPr>
              <a:t>3</a:t>
            </a:r>
          </a:p>
          <a:p>
            <a:r>
              <a:rPr lang="fa-IR" sz="2800" u="sng" dirty="0" smtClean="0">
                <a:solidFill>
                  <a:srgbClr val="002060"/>
                </a:solidFill>
              </a:rPr>
              <a:t>سرگروه: </a:t>
            </a:r>
            <a:r>
              <a:rPr lang="fa-IR" sz="2800" dirty="0" smtClean="0">
                <a:solidFill>
                  <a:srgbClr val="002060"/>
                </a:solidFill>
              </a:rPr>
              <a:t>رضا سلیمانی</a:t>
            </a:r>
          </a:p>
          <a:p>
            <a:r>
              <a:rPr lang="fa-IR" sz="2600" u="sng" dirty="0" smtClean="0">
                <a:solidFill>
                  <a:schemeClr val="accent5">
                    <a:lumMod val="75000"/>
                  </a:schemeClr>
                </a:solidFill>
              </a:rPr>
              <a:t>اعضای گروه:</a:t>
            </a:r>
            <a:r>
              <a:rPr lang="fa-IR" sz="2200" dirty="0" smtClean="0">
                <a:solidFill>
                  <a:schemeClr val="accent5">
                    <a:lumMod val="75000"/>
                  </a:schemeClr>
                </a:solidFill>
              </a:rPr>
              <a:t>نیما حسینی،علی علایی،مهدی رمضانی ،واقف صفری</a:t>
            </a:r>
            <a:endParaRPr lang="fa-IR" sz="2200" dirty="0">
              <a:solidFill>
                <a:schemeClr val="accent5">
                  <a:lumMod val="75000"/>
                </a:schemeClr>
              </a:solidFill>
            </a:endParaRPr>
          </a:p>
        </p:txBody>
      </p:sp>
    </p:spTree>
    <p:extLst>
      <p:ext uri="{BB962C8B-B14F-4D97-AF65-F5344CB8AC3E}">
        <p14:creationId xmlns:p14="http://schemas.microsoft.com/office/powerpoint/2010/main" val="34378917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580">
                                          <p:stCondLst>
                                            <p:cond delay="0"/>
                                          </p:stCondLst>
                                        </p:cTn>
                                        <p:tgtEl>
                                          <p:spTgt spid="3">
                                            <p:txEl>
                                              <p:pRg st="3" end="3"/>
                                            </p:txEl>
                                          </p:spTgt>
                                        </p:tgtEl>
                                      </p:cBhvr>
                                    </p:animEffect>
                                    <p:anim calcmode="lin" valueType="num">
                                      <p:cBhvr>
                                        <p:cTn id="6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3" end="3"/>
                                            </p:txEl>
                                          </p:spTgt>
                                        </p:tgtEl>
                                      </p:cBhvr>
                                      <p:to x="100000" y="60000"/>
                                    </p:animScale>
                                    <p:animScale>
                                      <p:cBhvr>
                                        <p:cTn id="72" dur="166" decel="50000">
                                          <p:stCondLst>
                                            <p:cond delay="676"/>
                                          </p:stCondLst>
                                        </p:cTn>
                                        <p:tgtEl>
                                          <p:spTgt spid="3">
                                            <p:txEl>
                                              <p:pRg st="3" end="3"/>
                                            </p:txEl>
                                          </p:spTgt>
                                        </p:tgtEl>
                                      </p:cBhvr>
                                      <p:to x="100000" y="100000"/>
                                    </p:animScale>
                                    <p:animScale>
                                      <p:cBhvr>
                                        <p:cTn id="73" dur="26">
                                          <p:stCondLst>
                                            <p:cond delay="1312"/>
                                          </p:stCondLst>
                                        </p:cTn>
                                        <p:tgtEl>
                                          <p:spTgt spid="3">
                                            <p:txEl>
                                              <p:pRg st="3" end="3"/>
                                            </p:txEl>
                                          </p:spTgt>
                                        </p:tgtEl>
                                      </p:cBhvr>
                                      <p:to x="100000" y="80000"/>
                                    </p:animScale>
                                    <p:animScale>
                                      <p:cBhvr>
                                        <p:cTn id="74" dur="166" decel="50000">
                                          <p:stCondLst>
                                            <p:cond delay="1338"/>
                                          </p:stCondLst>
                                        </p:cTn>
                                        <p:tgtEl>
                                          <p:spTgt spid="3">
                                            <p:txEl>
                                              <p:pRg st="3" end="3"/>
                                            </p:txEl>
                                          </p:spTgt>
                                        </p:tgtEl>
                                      </p:cBhvr>
                                      <p:to x="100000" y="100000"/>
                                    </p:animScale>
                                    <p:animScale>
                                      <p:cBhvr>
                                        <p:cTn id="75" dur="26">
                                          <p:stCondLst>
                                            <p:cond delay="1642"/>
                                          </p:stCondLst>
                                        </p:cTn>
                                        <p:tgtEl>
                                          <p:spTgt spid="3">
                                            <p:txEl>
                                              <p:pRg st="3" end="3"/>
                                            </p:txEl>
                                          </p:spTgt>
                                        </p:tgtEl>
                                      </p:cBhvr>
                                      <p:to x="100000" y="90000"/>
                                    </p:animScale>
                                    <p:animScale>
                                      <p:cBhvr>
                                        <p:cTn id="76" dur="166" decel="50000">
                                          <p:stCondLst>
                                            <p:cond delay="1668"/>
                                          </p:stCondLst>
                                        </p:cTn>
                                        <p:tgtEl>
                                          <p:spTgt spid="3">
                                            <p:txEl>
                                              <p:pRg st="3" end="3"/>
                                            </p:txEl>
                                          </p:spTgt>
                                        </p:tgtEl>
                                      </p:cBhvr>
                                      <p:to x="100000" y="100000"/>
                                    </p:animScale>
                                    <p:animScale>
                                      <p:cBhvr>
                                        <p:cTn id="77" dur="26">
                                          <p:stCondLst>
                                            <p:cond delay="1808"/>
                                          </p:stCondLst>
                                        </p:cTn>
                                        <p:tgtEl>
                                          <p:spTgt spid="3">
                                            <p:txEl>
                                              <p:pRg st="3" end="3"/>
                                            </p:txEl>
                                          </p:spTgt>
                                        </p:tgtEl>
                                      </p:cBhvr>
                                      <p:to x="100000" y="95000"/>
                                    </p:animScale>
                                    <p:animScale>
                                      <p:cBhvr>
                                        <p:cTn id="7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533400"/>
            <a:ext cx="3422483" cy="1886921"/>
          </a:xfrm>
        </p:spPr>
        <p:txBody>
          <a:bodyPr/>
          <a:lstStyle/>
          <a:p>
            <a:r>
              <a:rPr lang="fa-IR" sz="11500" dirty="0" smtClean="0"/>
              <a:t>وقف</a:t>
            </a:r>
            <a:endParaRPr lang="fa-IR" sz="11500" dirty="0"/>
          </a:p>
        </p:txBody>
      </p:sp>
      <p:sp>
        <p:nvSpPr>
          <p:cNvPr id="4" name="Text Placeholder 3"/>
          <p:cNvSpPr>
            <a:spLocks noGrp="1"/>
          </p:cNvSpPr>
          <p:nvPr>
            <p:ph type="body" sz="half" idx="2"/>
          </p:nvPr>
        </p:nvSpPr>
        <p:spPr>
          <a:xfrm>
            <a:off x="5034579" y="2362200"/>
            <a:ext cx="3411725" cy="3758901"/>
          </a:xfrm>
        </p:spPr>
        <p:txBody>
          <a:bodyPr>
            <a:normAutofit fontScale="92500" lnSpcReduction="10000"/>
          </a:bodyPr>
          <a:lstStyle/>
          <a:p>
            <a:r>
              <a:rPr lang="fa-IR" sz="1800" dirty="0" smtClean="0"/>
              <a:t>یکی دیگر از اقدامات بسیار خوب به منظور انفاق و تعاون در جامعه ، وقف است .</a:t>
            </a:r>
          </a:p>
          <a:p>
            <a:r>
              <a:rPr lang="fa-IR" sz="1800" dirty="0" smtClean="0"/>
              <a:t>وقف از روزگاران بسیار قدیم در ایران وجود داشته است . از دیر باز افراد نیکو کار بناهایی  مانند مدرسه علمیه ، پل ،آب انبار و... می ساختند تا مردم بتوانند از آنها استفاده کنند . گاهی نیز دستور می دادند از منافع و در آمدی که از فعالیتی در یک مکان حاصل می شود مثلا از زمین کشاورزی یا کارگاه تولیدی به افراد نیازمند کمک شود .</a:t>
            </a:r>
          </a:p>
          <a:p>
            <a:r>
              <a:rPr lang="fa-IR" sz="1800" dirty="0" smtClean="0"/>
              <a:t>به اموال و دارایی هایی که وقف می شود موقوفات می گویند و کسی که حق تصرف در آنها ر ندارد یعنی تا ابد باید به همان صورت که واقف معیین نموده است استفاده شود .</a:t>
            </a:r>
          </a:p>
        </p:txBody>
      </p:sp>
      <p:sp>
        <p:nvSpPr>
          <p:cNvPr id="11" name="TextBox 10"/>
          <p:cNvSpPr txBox="1"/>
          <p:nvPr/>
        </p:nvSpPr>
        <p:spPr>
          <a:xfrm>
            <a:off x="304800" y="228600"/>
            <a:ext cx="6781800" cy="338554"/>
          </a:xfrm>
          <a:prstGeom prst="rect">
            <a:avLst/>
          </a:prstGeom>
          <a:noFill/>
        </p:spPr>
        <p:txBody>
          <a:bodyPr wrap="square" rtlCol="1">
            <a:spAutoFit/>
          </a:bodyPr>
          <a:lstStyle/>
          <a:p>
            <a:r>
              <a:rPr lang="fa-IR" sz="1600" dirty="0" smtClean="0"/>
              <a:t>سازمان امور اوقاف وخیریه مسىولیت اداره موقوفات هر منطقه را به عهده دارد .</a:t>
            </a:r>
            <a:endParaRPr lang="fa-IR" sz="16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838200"/>
            <a:ext cx="3962400" cy="3048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91000"/>
            <a:ext cx="38862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4517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2)">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69709" cy="1054250"/>
          </a:xfrm>
        </p:spPr>
        <p:txBody>
          <a:bodyPr/>
          <a:lstStyle/>
          <a:p>
            <a:r>
              <a:rPr lang="fa-IR" dirty="0" smtClean="0"/>
              <a:t>شرکت های تعاونی </a:t>
            </a:r>
            <a:endParaRPr lang="fa-IR" dirty="0"/>
          </a:p>
        </p:txBody>
      </p:sp>
      <p:sp>
        <p:nvSpPr>
          <p:cNvPr id="3" name="TextBox 2"/>
          <p:cNvSpPr txBox="1"/>
          <p:nvPr/>
        </p:nvSpPr>
        <p:spPr>
          <a:xfrm>
            <a:off x="1143000" y="2209800"/>
            <a:ext cx="6858000" cy="1200329"/>
          </a:xfrm>
          <a:prstGeom prst="rect">
            <a:avLst/>
          </a:prstGeom>
          <a:noFill/>
        </p:spPr>
        <p:txBody>
          <a:bodyPr wrap="square" rtlCol="1">
            <a:spAutoFit/>
          </a:bodyPr>
          <a:lstStyle/>
          <a:p>
            <a:pPr algn="r"/>
            <a:r>
              <a:rPr lang="fa-IR" dirty="0" smtClean="0"/>
              <a:t>حتما تا کنون نام شرکت های تعاونی را شنیده اید یا خوانده اید . هر گاه گروهی از مردم برای رفع نیاز های معیشتی و شغلی خود دور هم جمع شوند و بر طبق قانون تعاونی ها در فعالیتی سرمایه گذاری و همکاری کنند و در سود و زیان آن شریک شوند در واقع یک شرکت تعاونی تاسیس کرده اند و هریک از آنها را عضو شرکت تعاونی می نامند .</a:t>
            </a:r>
            <a:endParaRPr lang="fa-IR" dirty="0"/>
          </a:p>
        </p:txBody>
      </p:sp>
      <p:sp>
        <p:nvSpPr>
          <p:cNvPr id="5" name="TextBox 4"/>
          <p:cNvSpPr txBox="1"/>
          <p:nvPr/>
        </p:nvSpPr>
        <p:spPr>
          <a:xfrm>
            <a:off x="762000" y="3657600"/>
            <a:ext cx="7696200" cy="1015663"/>
          </a:xfrm>
          <a:prstGeom prst="rect">
            <a:avLst/>
          </a:prstGeom>
          <a:noFill/>
        </p:spPr>
        <p:txBody>
          <a:bodyPr wrap="square" rtlCol="1">
            <a:spAutoFit/>
          </a:bodyPr>
          <a:lstStyle/>
          <a:p>
            <a:pPr algn="r"/>
            <a:r>
              <a:rPr lang="fa-IR" sz="2400" dirty="0" smtClean="0">
                <a:solidFill>
                  <a:srgbClr val="FF0000"/>
                </a:solidFill>
              </a:rPr>
              <a:t>*)</a:t>
            </a:r>
            <a:r>
              <a:rPr lang="fa-IR" dirty="0" smtClean="0"/>
              <a:t>بر اساس قانون هر شر کت نعاونی حداقل با7 عضو رسمیت پیدا می کند اعضا از بین خود هییٔت مدیره ای را انتخاب می کنند همه اعضا ی شرکت تعاونی در تصمیم گیری ها مشاکرت می کنند و رای می دهند.</a:t>
            </a:r>
            <a:endParaRPr lang="fa-IR" dirty="0"/>
          </a:p>
        </p:txBody>
      </p:sp>
      <p:sp>
        <p:nvSpPr>
          <p:cNvPr id="4" name="TextBox 3"/>
          <p:cNvSpPr txBox="1"/>
          <p:nvPr/>
        </p:nvSpPr>
        <p:spPr>
          <a:xfrm>
            <a:off x="736600" y="4695034"/>
            <a:ext cx="7696200" cy="1569660"/>
          </a:xfrm>
          <a:prstGeom prst="rect">
            <a:avLst/>
          </a:prstGeom>
          <a:noFill/>
        </p:spPr>
        <p:txBody>
          <a:bodyPr wrap="square" rtlCol="1">
            <a:spAutoFit/>
          </a:bodyPr>
          <a:lstStyle/>
          <a:p>
            <a:pPr algn="r"/>
            <a:r>
              <a:rPr lang="fa-IR" sz="2400" dirty="0" smtClean="0">
                <a:solidFill>
                  <a:srgbClr val="FF0000"/>
                </a:solidFill>
              </a:rPr>
              <a:t>*) </a:t>
            </a:r>
            <a:r>
              <a:rPr lang="fa-IR" dirty="0" smtClean="0"/>
              <a:t>در تعاونی همه افراد با هم برابرهستند یعنی هر کس با هر مقدار سرمایه (سهم) عضو شود یک حق رای دارد . در حالی که در شرکت های غیر تعاونی هرکس سرمایه و سهامش بیشتر است قدرت بیشتری در تصمیم گیری ها دارد. در شرکت های تعاونی گروهی از افراد به طور داوطلبانه برای یک هدف مشترک تلاش می کنند. هدف شرکت های تعاونی معمولا حل مشکلات اقتصادی و ایجاد رفاه و </a:t>
            </a:r>
            <a:r>
              <a:rPr lang="en-US" dirty="0" smtClean="0"/>
              <a:t> </a:t>
            </a:r>
            <a:r>
              <a:rPr lang="fa-IR" dirty="0" smtClean="0"/>
              <a:t>زندگی بهتر برای اعضای آن است و منافعی نیز از همکاری و فعالیت گروهی (جمع)حاصل می شود</a:t>
            </a:r>
            <a:endParaRPr lang="fa-IR" sz="2400" dirty="0">
              <a:solidFill>
                <a:srgbClr val="FF0000"/>
              </a:solidFill>
            </a:endParaRPr>
          </a:p>
        </p:txBody>
      </p:sp>
      <p:sp>
        <p:nvSpPr>
          <p:cNvPr id="6" name="TextBox 5"/>
          <p:cNvSpPr txBox="1"/>
          <p:nvPr/>
        </p:nvSpPr>
        <p:spPr>
          <a:xfrm>
            <a:off x="762000" y="6264694"/>
            <a:ext cx="7721600" cy="369332"/>
          </a:xfrm>
          <a:prstGeom prst="rect">
            <a:avLst/>
          </a:prstGeom>
          <a:noFill/>
        </p:spPr>
        <p:txBody>
          <a:bodyPr wrap="square" rtlCol="1">
            <a:spAutoFit/>
          </a:bodyPr>
          <a:lstStyle/>
          <a:p>
            <a:pPr algn="r"/>
            <a:r>
              <a:rPr lang="fa-IR" dirty="0" smtClean="0"/>
              <a:t>به طور عادلانه بین همه اعضا توزیع می شود </a:t>
            </a:r>
            <a:endParaRPr lang="fa-IR"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1"/>
            <a:ext cx="2182586" cy="1828799"/>
          </a:xfrm>
          <a:prstGeom prst="rect">
            <a:avLst/>
          </a:prstGeom>
        </p:spPr>
      </p:pic>
      <p:sp>
        <p:nvSpPr>
          <p:cNvPr id="9" name="TextBox 8"/>
          <p:cNvSpPr txBox="1"/>
          <p:nvPr/>
        </p:nvSpPr>
        <p:spPr>
          <a:xfrm>
            <a:off x="381000" y="1"/>
            <a:ext cx="6324600" cy="338554"/>
          </a:xfrm>
          <a:prstGeom prst="rect">
            <a:avLst/>
          </a:prstGeom>
          <a:noFill/>
        </p:spPr>
        <p:txBody>
          <a:bodyPr wrap="square" rtlCol="1">
            <a:spAutoFit/>
          </a:bodyPr>
          <a:lstStyle/>
          <a:p>
            <a:pPr algn="r"/>
            <a:r>
              <a:rPr lang="fa-IR" sz="1600" dirty="0" smtClean="0"/>
              <a:t>مرکز آموزشی علمی-کاربردی(شرکت تعاونی تولید کنندگان صنعت،کشاورزی ودامپروری)</a:t>
            </a:r>
            <a:endParaRPr lang="fa-IR" sz="1600" dirty="0"/>
          </a:p>
        </p:txBody>
      </p:sp>
    </p:spTree>
    <p:extLst>
      <p:ext uri="{BB962C8B-B14F-4D97-AF65-F5344CB8AC3E}">
        <p14:creationId xmlns:p14="http://schemas.microsoft.com/office/powerpoint/2010/main" val="18912617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4"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04072"/>
            <a:ext cx="8458200" cy="1477328"/>
          </a:xfrm>
          <a:prstGeom prst="rect">
            <a:avLst/>
          </a:prstGeom>
          <a:noFill/>
        </p:spPr>
        <p:txBody>
          <a:bodyPr wrap="square" rtlCol="1">
            <a:spAutoFit/>
          </a:bodyPr>
          <a:lstStyle/>
          <a:p>
            <a:pPr algn="r"/>
            <a:r>
              <a:rPr lang="fa-IR" dirty="0" smtClean="0"/>
              <a:t>تعاونی ها ممکن است تولیدی ، توزیعی یا خدماتی باشند.</a:t>
            </a:r>
          </a:p>
          <a:p>
            <a:pPr algn="r"/>
            <a:r>
              <a:rPr lang="fa-IR" dirty="0" smtClean="0"/>
              <a:t>تعاونی های تولیدی مانند تعاونی قطعه سازان اتوموبیل ، در و پنجره سازان و...</a:t>
            </a:r>
          </a:p>
          <a:p>
            <a:pPr algn="r"/>
            <a:r>
              <a:rPr lang="fa-IR" dirty="0" smtClean="0"/>
              <a:t>تعاونی های توزیعی مانند تعاونی مصرف کارکنان ادارات ، موسسات ، شرکت ها و...</a:t>
            </a:r>
          </a:p>
          <a:p>
            <a:pPr algn="r"/>
            <a:r>
              <a:rPr lang="fa-IR" dirty="0" smtClean="0"/>
              <a:t>تعاونی های خدماتی مانند تعاونی حسابداران، تعاونی دندان پزشکان و ...</a:t>
            </a:r>
          </a:p>
          <a:p>
            <a:pPr algn="r"/>
            <a:endParaRPr lang="fa-I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9029"/>
            <a:ext cx="5257800" cy="149497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724400" y="1233714"/>
            <a:ext cx="243840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fa-IR" dirty="0" smtClean="0">
                <a:solidFill>
                  <a:srgbClr val="002060"/>
                </a:solidFill>
              </a:rPr>
              <a:t>شرکت تعاونی مسکن مهر</a:t>
            </a:r>
            <a:endParaRPr lang="fa-IR" dirty="0">
              <a:solidFill>
                <a:srgbClr val="002060"/>
              </a:solidFill>
            </a:endParaRPr>
          </a:p>
        </p:txBody>
      </p:sp>
      <p:sp>
        <p:nvSpPr>
          <p:cNvPr id="8" name="TextBox 7"/>
          <p:cNvSpPr txBox="1"/>
          <p:nvPr/>
        </p:nvSpPr>
        <p:spPr>
          <a:xfrm>
            <a:off x="304800" y="3581400"/>
            <a:ext cx="8458200" cy="2677656"/>
          </a:xfrm>
          <a:prstGeom prst="rect">
            <a:avLst/>
          </a:prstGeom>
          <a:noFill/>
        </p:spPr>
        <p:txBody>
          <a:bodyPr wrap="square" rtlCol="1">
            <a:spAutoFit/>
          </a:bodyPr>
          <a:lstStyle/>
          <a:p>
            <a:pPr algn="r"/>
            <a:r>
              <a:rPr lang="fa-IR" sz="2400" dirty="0" smtClean="0"/>
              <a:t>بر طبق قانون اساسی ، اقتصاد جمهوری اسلامی ایران بر پایه سه بخش استوار است </a:t>
            </a:r>
            <a:r>
              <a:rPr lang="fa-IR" sz="2000" dirty="0" smtClean="0"/>
              <a:t>:</a:t>
            </a:r>
          </a:p>
          <a:p>
            <a:pPr algn="r"/>
            <a:r>
              <a:rPr lang="fa-IR" sz="2400" dirty="0" smtClean="0"/>
              <a:t>1-بخش دولتی : در این بخش  اداره بنگاه های اقتصادی در دست دولت است مانند صنایع ذوب آهن و پتروشیمی که توسط دولت اداره می شود.</a:t>
            </a:r>
          </a:p>
          <a:p>
            <a:pPr algn="r"/>
            <a:r>
              <a:rPr lang="fa-IR" sz="2400" dirty="0" smtClean="0"/>
              <a:t>2-بخش خصوصی : در این بخش ، مالکیت و اداره بنگاه های اقتصادی کوچک در دست افراد است مانند فردی که صاحب یک کارخانه یا مزرعه یا مغازه است .</a:t>
            </a:r>
          </a:p>
          <a:p>
            <a:pPr algn="r"/>
            <a:r>
              <a:rPr lang="fa-IR" sz="2400" dirty="0" smtClean="0"/>
              <a:t>3-بخش تعاونی : در این بخش ، بنگاه های اقتصادی به صورت شرکت های تعاونی اداره می شود .</a:t>
            </a:r>
            <a:endParaRPr lang="fa-IR" sz="2400" dirty="0"/>
          </a:p>
        </p:txBody>
      </p:sp>
    </p:spTree>
    <p:extLst>
      <p:ext uri="{BB962C8B-B14F-4D97-AF65-F5344CB8AC3E}">
        <p14:creationId xmlns:p14="http://schemas.microsoft.com/office/powerpoint/2010/main" val="14552187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 calcmode="lin" valueType="num">
                                      <p:cBhvr additive="base">
                                        <p:cTn id="4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 calcmode="lin" valueType="num">
                                      <p:cBhvr additive="base">
                                        <p:cTn id="5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 calcmode="lin" valueType="num">
                                      <p:cBhvr additive="base">
                                        <p:cTn id="5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a-IR" dirty="0" smtClean="0"/>
              <a:t>فعالیت ها</a:t>
            </a:r>
            <a:endParaRPr lang="fa-IR" dirty="0"/>
          </a:p>
        </p:txBody>
      </p:sp>
      <p:sp>
        <p:nvSpPr>
          <p:cNvPr id="4" name="TextBox 3"/>
          <p:cNvSpPr txBox="1"/>
          <p:nvPr/>
        </p:nvSpPr>
        <p:spPr>
          <a:xfrm>
            <a:off x="685800" y="2209800"/>
            <a:ext cx="7772400" cy="707886"/>
          </a:xfrm>
          <a:prstGeom prst="rect">
            <a:avLst/>
          </a:prstGeom>
          <a:noFill/>
        </p:spPr>
        <p:txBody>
          <a:bodyPr wrap="square" rtlCol="1">
            <a:spAutoFit/>
          </a:bodyPr>
          <a:lstStyle/>
          <a:p>
            <a:pPr algn="r"/>
            <a:r>
              <a:rPr lang="fa-IR" sz="2000" dirty="0" smtClean="0"/>
              <a:t>6-پرس و جو کنید . آیا در محل زندگی شما اثر یا بنای وقفی وجود دارد ؟ واقف آن کیست؟</a:t>
            </a:r>
            <a:r>
              <a:rPr lang="fa-IR" sz="2000" dirty="0" smtClean="0">
                <a:solidFill>
                  <a:srgbClr val="0070C0"/>
                </a:solidFill>
              </a:rPr>
              <a:t>بلی- حاج جمال رفیعی ( خانه بهداشت)</a:t>
            </a:r>
            <a:endParaRPr lang="fa-IR" sz="2000" dirty="0"/>
          </a:p>
        </p:txBody>
      </p:sp>
      <p:sp>
        <p:nvSpPr>
          <p:cNvPr id="5" name="TextBox 4"/>
          <p:cNvSpPr txBox="1"/>
          <p:nvPr/>
        </p:nvSpPr>
        <p:spPr>
          <a:xfrm>
            <a:off x="685800" y="3276600"/>
            <a:ext cx="7772400" cy="707886"/>
          </a:xfrm>
          <a:prstGeom prst="rect">
            <a:avLst/>
          </a:prstGeom>
          <a:noFill/>
        </p:spPr>
        <p:txBody>
          <a:bodyPr wrap="square" rtlCol="1">
            <a:spAutoFit/>
          </a:bodyPr>
          <a:lstStyle/>
          <a:p>
            <a:pPr algn="r"/>
            <a:r>
              <a:rPr lang="fa-IR" sz="2000" dirty="0" smtClean="0"/>
              <a:t>7-متن مربوط به شرکت تعاونی را در این درس بخوانید و فواید مادی و معنوی را که در یک شرکت تعاونی وجود  دارد ، فهرست کنید . برای مثال داوطلبانه بودن ...</a:t>
            </a:r>
            <a:endParaRPr lang="fa-IR" sz="2000" dirty="0"/>
          </a:p>
        </p:txBody>
      </p:sp>
      <p:cxnSp>
        <p:nvCxnSpPr>
          <p:cNvPr id="7" name="Straight Connector 6"/>
          <p:cNvCxnSpPr/>
          <p:nvPr/>
        </p:nvCxnSpPr>
        <p:spPr>
          <a:xfrm>
            <a:off x="4572000" y="4267200"/>
            <a:ext cx="0" cy="24384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990600" y="4572000"/>
            <a:ext cx="7239000"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181600" y="4110335"/>
            <a:ext cx="1981200" cy="461665"/>
          </a:xfrm>
          <a:prstGeom prst="rect">
            <a:avLst/>
          </a:prstGeom>
          <a:noFill/>
        </p:spPr>
        <p:txBody>
          <a:bodyPr wrap="square" rtlCol="1">
            <a:spAutoFit/>
          </a:bodyPr>
          <a:lstStyle/>
          <a:p>
            <a:pPr algn="ctr"/>
            <a:r>
              <a:rPr lang="fa-IR" sz="2400" dirty="0" smtClean="0"/>
              <a:t>مادی </a:t>
            </a:r>
            <a:endParaRPr lang="fa-IR" sz="2400" dirty="0"/>
          </a:p>
        </p:txBody>
      </p:sp>
      <p:sp>
        <p:nvSpPr>
          <p:cNvPr id="12" name="TextBox 11"/>
          <p:cNvSpPr txBox="1"/>
          <p:nvPr/>
        </p:nvSpPr>
        <p:spPr>
          <a:xfrm>
            <a:off x="1676400" y="4110335"/>
            <a:ext cx="2590800" cy="461665"/>
          </a:xfrm>
          <a:prstGeom prst="rect">
            <a:avLst/>
          </a:prstGeom>
          <a:noFill/>
        </p:spPr>
        <p:txBody>
          <a:bodyPr wrap="square" rtlCol="1">
            <a:spAutoFit/>
          </a:bodyPr>
          <a:lstStyle/>
          <a:p>
            <a:pPr algn="r"/>
            <a:r>
              <a:rPr lang="fa-IR" sz="2400" dirty="0" smtClean="0"/>
              <a:t>معنوی</a:t>
            </a:r>
            <a:endParaRPr lang="fa-IR" sz="2400" dirty="0"/>
          </a:p>
        </p:txBody>
      </p:sp>
      <p:sp>
        <p:nvSpPr>
          <p:cNvPr id="13" name="TextBox 12"/>
          <p:cNvSpPr txBox="1"/>
          <p:nvPr/>
        </p:nvSpPr>
        <p:spPr>
          <a:xfrm>
            <a:off x="4610100" y="4774885"/>
            <a:ext cx="3619500" cy="707886"/>
          </a:xfrm>
          <a:prstGeom prst="rect">
            <a:avLst/>
          </a:prstGeom>
          <a:noFill/>
        </p:spPr>
        <p:txBody>
          <a:bodyPr wrap="square" rtlCol="1">
            <a:spAutoFit/>
          </a:bodyPr>
          <a:lstStyle/>
          <a:p>
            <a:pPr algn="r"/>
            <a:r>
              <a:rPr lang="fa-IR" sz="2000" dirty="0" smtClean="0">
                <a:solidFill>
                  <a:srgbClr val="0070C0"/>
                </a:solidFill>
              </a:rPr>
              <a:t>حل مشکلات اقتصادی و ایجاد رفاه و زندگی بهتر</a:t>
            </a:r>
            <a:endParaRPr lang="fa-IR" sz="2000" dirty="0">
              <a:solidFill>
                <a:srgbClr val="0070C0"/>
              </a:solidFill>
            </a:endParaRPr>
          </a:p>
        </p:txBody>
      </p:sp>
      <p:sp>
        <p:nvSpPr>
          <p:cNvPr id="14" name="TextBox 13"/>
          <p:cNvSpPr txBox="1"/>
          <p:nvPr/>
        </p:nvSpPr>
        <p:spPr>
          <a:xfrm>
            <a:off x="990600" y="4774885"/>
            <a:ext cx="3429000" cy="400110"/>
          </a:xfrm>
          <a:prstGeom prst="rect">
            <a:avLst/>
          </a:prstGeom>
          <a:noFill/>
        </p:spPr>
        <p:txBody>
          <a:bodyPr wrap="square" rtlCol="1">
            <a:spAutoFit/>
          </a:bodyPr>
          <a:lstStyle/>
          <a:p>
            <a:pPr algn="r"/>
            <a:r>
              <a:rPr lang="fa-IR" sz="2000" dirty="0" smtClean="0">
                <a:solidFill>
                  <a:srgbClr val="0070C0"/>
                </a:solidFill>
              </a:rPr>
              <a:t>جلب رضای خدا</a:t>
            </a:r>
            <a:endParaRPr lang="fa-IR" sz="2000" dirty="0">
              <a:solidFill>
                <a:srgbClr val="0070C0"/>
              </a:solidFill>
            </a:endParaRPr>
          </a:p>
        </p:txBody>
      </p:sp>
      <p:cxnSp>
        <p:nvCxnSpPr>
          <p:cNvPr id="16" name="Straight Connector 15"/>
          <p:cNvCxnSpPr/>
          <p:nvPr/>
        </p:nvCxnSpPr>
        <p:spPr>
          <a:xfrm>
            <a:off x="990600" y="5638800"/>
            <a:ext cx="7239000" cy="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800600" y="5791200"/>
            <a:ext cx="3429000" cy="400110"/>
          </a:xfrm>
          <a:prstGeom prst="rect">
            <a:avLst/>
          </a:prstGeom>
          <a:noFill/>
        </p:spPr>
        <p:txBody>
          <a:bodyPr wrap="square" rtlCol="1">
            <a:spAutoFit/>
          </a:bodyPr>
          <a:lstStyle/>
          <a:p>
            <a:pPr algn="r"/>
            <a:r>
              <a:rPr lang="fa-IR" sz="2000" dirty="0" smtClean="0">
                <a:solidFill>
                  <a:srgbClr val="0070C0"/>
                </a:solidFill>
              </a:rPr>
              <a:t>تعاون ، کمک به فقیران</a:t>
            </a:r>
            <a:endParaRPr lang="fa-IR" sz="2000" dirty="0">
              <a:solidFill>
                <a:srgbClr val="0070C0"/>
              </a:solidFill>
            </a:endParaRPr>
          </a:p>
        </p:txBody>
      </p:sp>
      <p:sp>
        <p:nvSpPr>
          <p:cNvPr id="18" name="TextBox 17"/>
          <p:cNvSpPr txBox="1"/>
          <p:nvPr/>
        </p:nvSpPr>
        <p:spPr>
          <a:xfrm>
            <a:off x="990600" y="5791200"/>
            <a:ext cx="3429000" cy="400110"/>
          </a:xfrm>
          <a:prstGeom prst="rect">
            <a:avLst/>
          </a:prstGeom>
          <a:noFill/>
        </p:spPr>
        <p:txBody>
          <a:bodyPr wrap="square" rtlCol="1">
            <a:spAutoFit/>
          </a:bodyPr>
          <a:lstStyle/>
          <a:p>
            <a:pPr algn="r"/>
            <a:r>
              <a:rPr lang="fa-IR" sz="2000" dirty="0" smtClean="0">
                <a:solidFill>
                  <a:srgbClr val="0070C0"/>
                </a:solidFill>
              </a:rPr>
              <a:t>عمل به دستورات قرآن </a:t>
            </a:r>
            <a:endParaRPr lang="fa-IR" sz="2000" dirty="0">
              <a:solidFill>
                <a:srgbClr val="0070C0"/>
              </a:solidFill>
            </a:endParaRPr>
          </a:p>
        </p:txBody>
      </p:sp>
    </p:spTree>
    <p:extLst>
      <p:ext uri="{BB962C8B-B14F-4D97-AF65-F5344CB8AC3E}">
        <p14:creationId xmlns:p14="http://schemas.microsoft.com/office/powerpoint/2010/main" val="34542633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ircle(in)">
                                      <p:cBhvr>
                                        <p:cTn id="56" dur="2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ircle(in)">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10" grpId="0"/>
      <p:bldP spid="12" grpId="0"/>
      <p:bldP spid="13" grpId="0"/>
      <p:bldP spid="14"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t>واژه ها</a:t>
            </a:r>
            <a:endParaRPr lang="fa-IR" dirty="0"/>
          </a:p>
        </p:txBody>
      </p:sp>
      <p:sp>
        <p:nvSpPr>
          <p:cNvPr id="3" name="TextBox 2"/>
          <p:cNvSpPr txBox="1"/>
          <p:nvPr/>
        </p:nvSpPr>
        <p:spPr>
          <a:xfrm>
            <a:off x="7239000" y="2286000"/>
            <a:ext cx="1219200" cy="400110"/>
          </a:xfrm>
          <a:prstGeom prst="rect">
            <a:avLst/>
          </a:prstGeom>
          <a:noFill/>
        </p:spPr>
        <p:txBody>
          <a:bodyPr wrap="square" rtlCol="1">
            <a:spAutoFit/>
          </a:bodyPr>
          <a:lstStyle/>
          <a:p>
            <a:pPr algn="r"/>
            <a:r>
              <a:rPr lang="fa-IR" sz="2000" dirty="0" smtClean="0">
                <a:solidFill>
                  <a:srgbClr val="FF0000"/>
                </a:solidFill>
              </a:rPr>
              <a:t>سقف وام :</a:t>
            </a:r>
            <a:endParaRPr lang="fa-IR" sz="2000" dirty="0">
              <a:solidFill>
                <a:srgbClr val="FF0000"/>
              </a:solidFill>
            </a:endParaRPr>
          </a:p>
        </p:txBody>
      </p:sp>
      <p:sp>
        <p:nvSpPr>
          <p:cNvPr id="4" name="TextBox 3"/>
          <p:cNvSpPr txBox="1"/>
          <p:nvPr/>
        </p:nvSpPr>
        <p:spPr>
          <a:xfrm>
            <a:off x="685800" y="2286000"/>
            <a:ext cx="6324600" cy="400110"/>
          </a:xfrm>
          <a:prstGeom prst="rect">
            <a:avLst/>
          </a:prstGeom>
          <a:noFill/>
        </p:spPr>
        <p:txBody>
          <a:bodyPr wrap="square" rtlCol="1">
            <a:spAutoFit/>
          </a:bodyPr>
          <a:lstStyle/>
          <a:p>
            <a:pPr algn="r"/>
            <a:r>
              <a:rPr lang="fa-IR" sz="2000" dirty="0" smtClean="0"/>
              <a:t>حد اکثر مبلغی که می توان وام گرفت .</a:t>
            </a:r>
            <a:endParaRPr lang="fa-IR" sz="2000" dirty="0"/>
          </a:p>
        </p:txBody>
      </p:sp>
      <p:sp>
        <p:nvSpPr>
          <p:cNvPr id="5" name="TextBox 4"/>
          <p:cNvSpPr txBox="1"/>
          <p:nvPr/>
        </p:nvSpPr>
        <p:spPr>
          <a:xfrm>
            <a:off x="6248400" y="2971800"/>
            <a:ext cx="2209800" cy="400110"/>
          </a:xfrm>
          <a:prstGeom prst="rect">
            <a:avLst/>
          </a:prstGeom>
          <a:noFill/>
        </p:spPr>
        <p:txBody>
          <a:bodyPr wrap="square" rtlCol="1">
            <a:spAutoFit/>
          </a:bodyPr>
          <a:lstStyle/>
          <a:p>
            <a:pPr algn="r"/>
            <a:r>
              <a:rPr lang="fa-IR" sz="2000" dirty="0" smtClean="0">
                <a:solidFill>
                  <a:srgbClr val="FF0000"/>
                </a:solidFill>
              </a:rPr>
              <a:t>سازمان های مردم نهاد:</a:t>
            </a:r>
            <a:endParaRPr lang="fa-IR" sz="2000" dirty="0">
              <a:solidFill>
                <a:srgbClr val="FF0000"/>
              </a:solidFill>
            </a:endParaRPr>
          </a:p>
        </p:txBody>
      </p:sp>
      <p:sp>
        <p:nvSpPr>
          <p:cNvPr id="7" name="TextBox 6"/>
          <p:cNvSpPr txBox="1"/>
          <p:nvPr/>
        </p:nvSpPr>
        <p:spPr>
          <a:xfrm>
            <a:off x="5410200" y="2971800"/>
            <a:ext cx="990600" cy="369332"/>
          </a:xfrm>
          <a:prstGeom prst="rect">
            <a:avLst/>
          </a:prstGeom>
          <a:noFill/>
        </p:spPr>
        <p:txBody>
          <a:bodyPr wrap="square" rtlCol="1">
            <a:spAutoFit/>
          </a:bodyPr>
          <a:lstStyle/>
          <a:p>
            <a:pPr algn="r"/>
            <a:r>
              <a:rPr lang="en-US" dirty="0" smtClean="0"/>
              <a:t>:NGO</a:t>
            </a:r>
            <a:endParaRPr lang="fa-IR" dirty="0"/>
          </a:p>
        </p:txBody>
      </p:sp>
      <p:sp>
        <p:nvSpPr>
          <p:cNvPr id="8" name="TextBox 7"/>
          <p:cNvSpPr txBox="1"/>
          <p:nvPr/>
        </p:nvSpPr>
        <p:spPr>
          <a:xfrm>
            <a:off x="685800" y="2971800"/>
            <a:ext cx="4953000" cy="1477328"/>
          </a:xfrm>
          <a:prstGeom prst="rect">
            <a:avLst/>
          </a:prstGeom>
          <a:noFill/>
        </p:spPr>
        <p:txBody>
          <a:bodyPr wrap="square" rtlCol="1">
            <a:spAutoFit/>
          </a:bodyPr>
          <a:lstStyle/>
          <a:p>
            <a:pPr algn="r"/>
            <a:r>
              <a:rPr lang="fa-IR" dirty="0" smtClean="0"/>
              <a:t>گروه هایی از افراد علاقه مند به رفع یک مشکل در جامعه که به صورت داوطلبانه،غیر دولتی و غیر تجاری (بدون هدف سود بردن ) در اموری مانند عمران و آبادانی ، مقابله با آسیب های اجتماعی ، حفظ محیط زیست و نظایر آنها فعالیت می کنند . ((سمن)) نام اختصاری (( سازمان های مردم نهاد )) است .</a:t>
            </a:r>
            <a:endParaRPr lang="fa-IR" dirty="0"/>
          </a:p>
        </p:txBody>
      </p:sp>
      <p:sp>
        <p:nvSpPr>
          <p:cNvPr id="9" name="TextBox 8"/>
          <p:cNvSpPr txBox="1"/>
          <p:nvPr/>
        </p:nvSpPr>
        <p:spPr>
          <a:xfrm>
            <a:off x="6858000" y="5029200"/>
            <a:ext cx="1752600" cy="369332"/>
          </a:xfrm>
          <a:prstGeom prst="rect">
            <a:avLst/>
          </a:prstGeom>
          <a:noFill/>
        </p:spPr>
        <p:txBody>
          <a:bodyPr wrap="square" rtlCol="1">
            <a:spAutoFit/>
          </a:bodyPr>
          <a:lstStyle/>
          <a:p>
            <a:pPr algn="r"/>
            <a:r>
              <a:rPr lang="fa-IR" dirty="0" smtClean="0">
                <a:solidFill>
                  <a:srgbClr val="FF0000"/>
                </a:solidFill>
              </a:rPr>
              <a:t>موسسات خیریه :</a:t>
            </a:r>
            <a:endParaRPr lang="fa-IR" dirty="0">
              <a:solidFill>
                <a:srgbClr val="FF0000"/>
              </a:solidFill>
            </a:endParaRPr>
          </a:p>
        </p:txBody>
      </p:sp>
      <p:sp>
        <p:nvSpPr>
          <p:cNvPr id="10" name="TextBox 9"/>
          <p:cNvSpPr txBox="1"/>
          <p:nvPr/>
        </p:nvSpPr>
        <p:spPr>
          <a:xfrm>
            <a:off x="685800" y="5029200"/>
            <a:ext cx="6400800" cy="923330"/>
          </a:xfrm>
          <a:prstGeom prst="rect">
            <a:avLst/>
          </a:prstGeom>
          <a:noFill/>
        </p:spPr>
        <p:txBody>
          <a:bodyPr wrap="square" rtlCol="1">
            <a:spAutoFit/>
          </a:bodyPr>
          <a:lstStyle/>
          <a:p>
            <a:pPr algn="r"/>
            <a:r>
              <a:rPr lang="fa-IR" dirty="0" smtClean="0"/>
              <a:t>موسساتی که در آنها گروهی از افراد نیکوکار برای تامین نیاز های خانواده های نیازمند و آسیب دیدگان اجتماعی ، فعالیت می کنند . این موسسات عنوان هایی چون انجمن ، جمعیت،نهاد و... دارند.</a:t>
            </a:r>
            <a:endParaRPr lang="fa-IR" dirty="0"/>
          </a:p>
        </p:txBody>
      </p:sp>
      <p:sp>
        <p:nvSpPr>
          <p:cNvPr id="11" name="TextBox 10"/>
          <p:cNvSpPr txBox="1"/>
          <p:nvPr/>
        </p:nvSpPr>
        <p:spPr>
          <a:xfrm>
            <a:off x="7734300" y="6172200"/>
            <a:ext cx="876300" cy="381000"/>
          </a:xfrm>
          <a:prstGeom prst="rect">
            <a:avLst/>
          </a:prstGeom>
          <a:noFill/>
        </p:spPr>
        <p:txBody>
          <a:bodyPr wrap="square" rtlCol="1">
            <a:spAutoFit/>
          </a:bodyPr>
          <a:lstStyle/>
          <a:p>
            <a:pPr algn="r"/>
            <a:r>
              <a:rPr lang="fa-IR" dirty="0" smtClean="0">
                <a:solidFill>
                  <a:srgbClr val="FF0000"/>
                </a:solidFill>
              </a:rPr>
              <a:t>ایتام :</a:t>
            </a:r>
            <a:endParaRPr lang="fa-IR" dirty="0">
              <a:solidFill>
                <a:srgbClr val="FF0000"/>
              </a:solidFill>
            </a:endParaRPr>
          </a:p>
        </p:txBody>
      </p:sp>
      <p:sp>
        <p:nvSpPr>
          <p:cNvPr id="12" name="TextBox 11"/>
          <p:cNvSpPr txBox="1"/>
          <p:nvPr/>
        </p:nvSpPr>
        <p:spPr>
          <a:xfrm>
            <a:off x="1219200" y="6214569"/>
            <a:ext cx="6781800" cy="369332"/>
          </a:xfrm>
          <a:prstGeom prst="rect">
            <a:avLst/>
          </a:prstGeom>
          <a:noFill/>
        </p:spPr>
        <p:txBody>
          <a:bodyPr wrap="square" rtlCol="1">
            <a:spAutoFit/>
          </a:bodyPr>
          <a:lstStyle/>
          <a:p>
            <a:pPr algn="r"/>
            <a:r>
              <a:rPr lang="fa-IR" dirty="0" smtClean="0"/>
              <a:t>جمع یتیم ، کسانی که پدر یا مادر خود را در کودکی از دست داده باشند.</a:t>
            </a:r>
            <a:endParaRPr lang="fa-IR" dirty="0"/>
          </a:p>
        </p:txBody>
      </p:sp>
    </p:spTree>
    <p:extLst>
      <p:ext uri="{BB962C8B-B14F-4D97-AF65-F5344CB8AC3E}">
        <p14:creationId xmlns:p14="http://schemas.microsoft.com/office/powerpoint/2010/main" val="5647545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fa-IR" dirty="0" smtClean="0"/>
              <a:t>واژه ها</a:t>
            </a:r>
            <a:endParaRPr lang="fa-IR" dirty="0"/>
          </a:p>
        </p:txBody>
      </p:sp>
      <p:sp>
        <p:nvSpPr>
          <p:cNvPr id="3" name="TextBox 2"/>
          <p:cNvSpPr txBox="1"/>
          <p:nvPr/>
        </p:nvSpPr>
        <p:spPr>
          <a:xfrm>
            <a:off x="7086600" y="2209800"/>
            <a:ext cx="1371600" cy="400110"/>
          </a:xfrm>
          <a:prstGeom prst="rect">
            <a:avLst/>
          </a:prstGeom>
          <a:noFill/>
        </p:spPr>
        <p:txBody>
          <a:bodyPr wrap="square" rtlCol="1">
            <a:spAutoFit/>
          </a:bodyPr>
          <a:lstStyle/>
          <a:p>
            <a:pPr algn="r"/>
            <a:r>
              <a:rPr lang="fa-IR" sz="2000" dirty="0" smtClean="0">
                <a:solidFill>
                  <a:srgbClr val="FF0000"/>
                </a:solidFill>
              </a:rPr>
              <a:t>مدد کار:</a:t>
            </a:r>
            <a:endParaRPr lang="fa-IR" sz="2000" dirty="0">
              <a:solidFill>
                <a:srgbClr val="FF0000"/>
              </a:solidFill>
            </a:endParaRPr>
          </a:p>
        </p:txBody>
      </p:sp>
      <p:sp>
        <p:nvSpPr>
          <p:cNvPr id="4" name="TextBox 3"/>
          <p:cNvSpPr txBox="1"/>
          <p:nvPr/>
        </p:nvSpPr>
        <p:spPr>
          <a:xfrm>
            <a:off x="228600" y="2209800"/>
            <a:ext cx="7315200" cy="400110"/>
          </a:xfrm>
          <a:prstGeom prst="rect">
            <a:avLst/>
          </a:prstGeom>
          <a:noFill/>
        </p:spPr>
        <p:txBody>
          <a:bodyPr wrap="square" rtlCol="1">
            <a:spAutoFit/>
          </a:bodyPr>
          <a:lstStyle/>
          <a:p>
            <a:pPr algn="r"/>
            <a:r>
              <a:rPr lang="fa-IR" sz="2000" dirty="0" smtClean="0"/>
              <a:t>فردی که در انجمن ها و موسسات خیریه به افراد نیازمند(مدد جو)کمک ویاری می کند .</a:t>
            </a:r>
            <a:endParaRPr lang="fa-IR" sz="2000" dirty="0"/>
          </a:p>
        </p:txBody>
      </p:sp>
      <p:sp>
        <p:nvSpPr>
          <p:cNvPr id="5" name="TextBox 4"/>
          <p:cNvSpPr txBox="1"/>
          <p:nvPr/>
        </p:nvSpPr>
        <p:spPr>
          <a:xfrm>
            <a:off x="6934200" y="2971800"/>
            <a:ext cx="1524000" cy="400110"/>
          </a:xfrm>
          <a:prstGeom prst="rect">
            <a:avLst/>
          </a:prstGeom>
          <a:noFill/>
        </p:spPr>
        <p:txBody>
          <a:bodyPr wrap="square" rtlCol="1">
            <a:spAutoFit/>
          </a:bodyPr>
          <a:lstStyle/>
          <a:p>
            <a:pPr algn="r"/>
            <a:r>
              <a:rPr lang="fa-IR" sz="2000" dirty="0" smtClean="0">
                <a:solidFill>
                  <a:srgbClr val="FF0000"/>
                </a:solidFill>
              </a:rPr>
              <a:t>بنگاه اقتصادی :</a:t>
            </a:r>
            <a:endParaRPr lang="fa-IR" sz="2000" dirty="0">
              <a:solidFill>
                <a:srgbClr val="FF0000"/>
              </a:solidFill>
            </a:endParaRPr>
          </a:p>
        </p:txBody>
      </p:sp>
      <p:sp>
        <p:nvSpPr>
          <p:cNvPr id="7" name="TextBox 6"/>
          <p:cNvSpPr txBox="1"/>
          <p:nvPr/>
        </p:nvSpPr>
        <p:spPr>
          <a:xfrm>
            <a:off x="228600" y="2971800"/>
            <a:ext cx="6705600" cy="707886"/>
          </a:xfrm>
          <a:prstGeom prst="rect">
            <a:avLst/>
          </a:prstGeom>
          <a:noFill/>
        </p:spPr>
        <p:txBody>
          <a:bodyPr wrap="square" rtlCol="1">
            <a:spAutoFit/>
          </a:bodyPr>
          <a:lstStyle/>
          <a:p>
            <a:pPr algn="r"/>
            <a:r>
              <a:rPr lang="fa-IR" sz="2000" dirty="0" smtClean="0"/>
              <a:t>هر مکانی که در آن فعالیتی اقتصادی انجام می شود ، از یک مغازه کوچک گرفته تا کارخانه ای بزرگ ،بنگاه اقتصادی است.</a:t>
            </a:r>
            <a:endParaRPr lang="fa-IR" sz="2000" dirty="0"/>
          </a:p>
        </p:txBody>
      </p:sp>
      <p:sp>
        <p:nvSpPr>
          <p:cNvPr id="8" name="TextBox 7"/>
          <p:cNvSpPr txBox="1"/>
          <p:nvPr/>
        </p:nvSpPr>
        <p:spPr>
          <a:xfrm>
            <a:off x="7543800" y="4267200"/>
            <a:ext cx="990600" cy="400110"/>
          </a:xfrm>
          <a:prstGeom prst="rect">
            <a:avLst/>
          </a:prstGeom>
          <a:noFill/>
        </p:spPr>
        <p:txBody>
          <a:bodyPr wrap="square" rtlCol="1">
            <a:spAutoFit/>
          </a:bodyPr>
          <a:lstStyle/>
          <a:p>
            <a:pPr algn="r"/>
            <a:r>
              <a:rPr lang="fa-IR" sz="2000" dirty="0" smtClean="0">
                <a:solidFill>
                  <a:srgbClr val="FF0000"/>
                </a:solidFill>
              </a:rPr>
              <a:t>واقف:</a:t>
            </a:r>
            <a:endParaRPr lang="fa-IR" sz="2000" dirty="0">
              <a:solidFill>
                <a:srgbClr val="FF0000"/>
              </a:solidFill>
            </a:endParaRPr>
          </a:p>
        </p:txBody>
      </p:sp>
      <p:sp>
        <p:nvSpPr>
          <p:cNvPr id="9" name="TextBox 8"/>
          <p:cNvSpPr txBox="1"/>
          <p:nvPr/>
        </p:nvSpPr>
        <p:spPr>
          <a:xfrm>
            <a:off x="685800" y="4267200"/>
            <a:ext cx="6629400" cy="400110"/>
          </a:xfrm>
          <a:prstGeom prst="rect">
            <a:avLst/>
          </a:prstGeom>
          <a:noFill/>
        </p:spPr>
        <p:txBody>
          <a:bodyPr wrap="square" rtlCol="1">
            <a:spAutoFit/>
          </a:bodyPr>
          <a:lstStyle/>
          <a:p>
            <a:pPr algn="r"/>
            <a:r>
              <a:rPr lang="fa-IR" sz="2000" dirty="0" smtClean="0"/>
              <a:t>کسی که چیزی را وقف می کند.</a:t>
            </a:r>
            <a:endParaRPr lang="fa-IR" sz="2000" dirty="0"/>
          </a:p>
        </p:txBody>
      </p:sp>
    </p:spTree>
    <p:extLst>
      <p:ext uri="{BB962C8B-B14F-4D97-AF65-F5344CB8AC3E}">
        <p14:creationId xmlns:p14="http://schemas.microsoft.com/office/powerpoint/2010/main" val="15761053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build="p"/>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609600"/>
            <a:ext cx="7756263" cy="838200"/>
          </a:xfrm>
        </p:spPr>
        <p:txBody>
          <a:bodyPr/>
          <a:lstStyle/>
          <a:p>
            <a:r>
              <a:rPr lang="fa-IR" dirty="0" smtClean="0"/>
              <a:t>به نام خدا</a:t>
            </a:r>
            <a:br>
              <a:rPr lang="fa-IR" dirty="0" smtClean="0"/>
            </a:br>
            <a:endParaRPr lang="fa-IR" dirty="0"/>
          </a:p>
        </p:txBody>
      </p:sp>
      <p:sp>
        <p:nvSpPr>
          <p:cNvPr id="3" name="TextBox 2"/>
          <p:cNvSpPr txBox="1"/>
          <p:nvPr/>
        </p:nvSpPr>
        <p:spPr>
          <a:xfrm>
            <a:off x="990600" y="2362200"/>
            <a:ext cx="7086600" cy="1938992"/>
          </a:xfrm>
          <a:prstGeom prst="rect">
            <a:avLst/>
          </a:prstGeom>
          <a:noFill/>
        </p:spPr>
        <p:txBody>
          <a:bodyPr wrap="square" rtlCol="1">
            <a:spAutoFit/>
          </a:bodyPr>
          <a:lstStyle/>
          <a:p>
            <a:pPr algn="r"/>
            <a:r>
              <a:rPr lang="fa-IR" sz="2000" dirty="0" smtClean="0"/>
              <a:t>تعاون تنها به خانه ومدرسه ومحله محدود نمی شود.</a:t>
            </a:r>
          </a:p>
          <a:p>
            <a:pPr algn="r"/>
            <a:r>
              <a:rPr lang="fa-IR" sz="2000" dirty="0" smtClean="0"/>
              <a:t>گاهی افراد نیکوکار درسطح جامعه به صورت فردی وگاهی به صورت گروهی به دیگران یاری می رساندوکمک می کنند.</a:t>
            </a:r>
          </a:p>
          <a:p>
            <a:pPr algn="r"/>
            <a:endParaRPr lang="fa-IR" sz="2000" dirty="0"/>
          </a:p>
          <a:p>
            <a:pPr algn="r"/>
            <a:r>
              <a:rPr lang="fa-IR" sz="2000" dirty="0" smtClean="0"/>
              <a:t>یک مثال دراین مورد:آقای صدیقی مردی چهل ساله ومعلم است او روز های تعطیل هفته به مناطق روستایی رفته ودر آنجا به دانش آموزان کلاس تقویتی تشکیل می دهد.</a:t>
            </a:r>
            <a:endParaRPr lang="fa-IR" sz="2000" dirty="0"/>
          </a:p>
        </p:txBody>
      </p:sp>
    </p:spTree>
    <p:extLst>
      <p:ext uri="{BB962C8B-B14F-4D97-AF65-F5344CB8AC3E}">
        <p14:creationId xmlns:p14="http://schemas.microsoft.com/office/powerpoint/2010/main" val="4126290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56263" cy="1524000"/>
          </a:xfrm>
        </p:spPr>
        <p:style>
          <a:lnRef idx="2">
            <a:schemeClr val="accent2">
              <a:shade val="50000"/>
            </a:schemeClr>
          </a:lnRef>
          <a:fillRef idx="1">
            <a:schemeClr val="accent2"/>
          </a:fillRef>
          <a:effectRef idx="0">
            <a:schemeClr val="accent2"/>
          </a:effectRef>
          <a:fontRef idx="minor">
            <a:schemeClr val="lt1"/>
          </a:fontRef>
        </p:style>
        <p:txBody>
          <a:bodyPr/>
          <a:lstStyle/>
          <a:p>
            <a:r>
              <a:rPr lang="fa-IR" sz="3200" dirty="0" smtClean="0">
                <a:cs typeface="2  Badr" pitchFamily="2" charset="-78"/>
              </a:rPr>
              <a:t>لن تنالوا البر حتی تنفقوا مما تجبون </a:t>
            </a:r>
            <a:br>
              <a:rPr lang="fa-IR" sz="3200" dirty="0" smtClean="0">
                <a:cs typeface="2  Badr" pitchFamily="2" charset="-78"/>
              </a:rPr>
            </a:br>
            <a:r>
              <a:rPr lang="fa-IR" sz="3200" dirty="0" smtClean="0">
                <a:cs typeface="2  Badr" pitchFamily="2" charset="-78"/>
              </a:rPr>
              <a:t>هرگز به نیکی نمی رسید مگر اینکه از آنچه دارید انفاق کنید</a:t>
            </a:r>
            <a:br>
              <a:rPr lang="fa-IR" sz="3200" dirty="0" smtClean="0">
                <a:cs typeface="2  Badr" pitchFamily="2" charset="-78"/>
              </a:rPr>
            </a:br>
            <a:r>
              <a:rPr lang="fa-IR" sz="3600" dirty="0" smtClean="0">
                <a:cs typeface="2  Badr" pitchFamily="2" charset="-78"/>
              </a:rPr>
              <a:t>‍‍‍‍‍‍‍‍‍‍‍</a:t>
            </a:r>
            <a:r>
              <a:rPr lang="fa-IR" sz="1600" dirty="0" smtClean="0">
                <a:cs typeface="2  Badr" pitchFamily="2" charset="-78"/>
              </a:rPr>
              <a:t>سوره آل عمران آیه 92</a:t>
            </a:r>
            <a:endParaRPr lang="fa-IR" sz="3600" dirty="0">
              <a:cs typeface="2  Badr" pitchFamily="2" charset="-78"/>
            </a:endParaRPr>
          </a:p>
        </p:txBody>
      </p:sp>
      <p:sp>
        <p:nvSpPr>
          <p:cNvPr id="3" name="TextBox 2"/>
          <p:cNvSpPr txBox="1"/>
          <p:nvPr/>
        </p:nvSpPr>
        <p:spPr>
          <a:xfrm>
            <a:off x="685800" y="2667000"/>
            <a:ext cx="7772400" cy="707886"/>
          </a:xfrm>
          <a:prstGeom prst="rect">
            <a:avLst/>
          </a:prstGeom>
          <a:noFill/>
        </p:spPr>
        <p:txBody>
          <a:bodyPr wrap="square" rtlCol="1">
            <a:spAutoFit/>
          </a:bodyPr>
          <a:lstStyle/>
          <a:p>
            <a:pPr algn="ctr"/>
            <a:r>
              <a:rPr lang="fa-IR" sz="4000" dirty="0" smtClean="0">
                <a:solidFill>
                  <a:srgbClr val="0070C0"/>
                </a:solidFill>
              </a:rPr>
              <a:t>انفاق</a:t>
            </a:r>
            <a:endParaRPr lang="fa-IR" sz="4000" dirty="0">
              <a:solidFill>
                <a:srgbClr val="0070C0"/>
              </a:solidFill>
            </a:endParaRPr>
          </a:p>
        </p:txBody>
      </p:sp>
      <p:sp>
        <p:nvSpPr>
          <p:cNvPr id="4" name="TextBox 3"/>
          <p:cNvSpPr txBox="1"/>
          <p:nvPr/>
        </p:nvSpPr>
        <p:spPr>
          <a:xfrm>
            <a:off x="685800" y="3505200"/>
            <a:ext cx="7772400" cy="707886"/>
          </a:xfrm>
          <a:prstGeom prst="rect">
            <a:avLst/>
          </a:prstGeom>
          <a:noFill/>
        </p:spPr>
        <p:txBody>
          <a:bodyPr wrap="square" rtlCol="1">
            <a:spAutoFit/>
          </a:bodyPr>
          <a:lstStyle/>
          <a:p>
            <a:pPr algn="r"/>
            <a:r>
              <a:rPr lang="fa-IR" sz="2000" dirty="0" smtClean="0"/>
              <a:t>افراد از طریق بخشش ،مال،علم،توانایی ها و زمان عمر خود به کسانی که نیازمد هستند یاری می رسانند به این بخشش ((انفاق))می گویند </a:t>
            </a:r>
          </a:p>
        </p:txBody>
      </p:sp>
      <p:sp>
        <p:nvSpPr>
          <p:cNvPr id="5" name="TextBox 4"/>
          <p:cNvSpPr txBox="1"/>
          <p:nvPr/>
        </p:nvSpPr>
        <p:spPr>
          <a:xfrm>
            <a:off x="685800" y="4419600"/>
            <a:ext cx="7772400" cy="923330"/>
          </a:xfrm>
          <a:prstGeom prst="rect">
            <a:avLst/>
          </a:prstGeom>
          <a:noFill/>
        </p:spPr>
        <p:txBody>
          <a:bodyPr wrap="square" rtlCol="1">
            <a:spAutoFit/>
          </a:bodyPr>
          <a:lstStyle/>
          <a:p>
            <a:pPr algn="ctr"/>
            <a:r>
              <a:rPr lang="fa-IR" dirty="0" smtClean="0"/>
              <a:t>در قرآن کریم به انفاق تاکید زیادی شده است.</a:t>
            </a:r>
          </a:p>
          <a:p>
            <a:pPr algn="ctr"/>
            <a:endParaRPr lang="fa-IR" dirty="0"/>
          </a:p>
          <a:p>
            <a:pPr algn="ctr"/>
            <a:r>
              <a:rPr lang="fa-IR" dirty="0" smtClean="0"/>
              <a:t>آیات فراوانی ما را به انفاق در راه خدا فرا می خوانند.</a:t>
            </a:r>
            <a:endParaRPr lang="fa-IR" dirty="0"/>
          </a:p>
        </p:txBody>
      </p:sp>
    </p:spTree>
    <p:extLst>
      <p:ext uri="{BB962C8B-B14F-4D97-AF65-F5344CB8AC3E}">
        <p14:creationId xmlns:p14="http://schemas.microsoft.com/office/powerpoint/2010/main" val="13025823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a-IR" dirty="0" smtClean="0"/>
              <a:t>فعّالیت ها</a:t>
            </a:r>
            <a:endParaRPr lang="fa-IR" dirty="0"/>
          </a:p>
        </p:txBody>
      </p:sp>
      <p:sp>
        <p:nvSpPr>
          <p:cNvPr id="4" name="TextBox 3"/>
          <p:cNvSpPr txBox="1"/>
          <p:nvPr/>
        </p:nvSpPr>
        <p:spPr>
          <a:xfrm>
            <a:off x="685800" y="3541486"/>
            <a:ext cx="7772400" cy="1015663"/>
          </a:xfrm>
          <a:prstGeom prst="rect">
            <a:avLst/>
          </a:prstGeom>
          <a:noFill/>
        </p:spPr>
        <p:txBody>
          <a:bodyPr wrap="square" rtlCol="1">
            <a:spAutoFit/>
          </a:bodyPr>
          <a:lstStyle/>
          <a:p>
            <a:pPr algn="r"/>
            <a:r>
              <a:rPr lang="fa-IR" sz="2000" dirty="0" smtClean="0"/>
              <a:t>2-درباره راه هایی که می توانید انفاق کنید فکر کنید .چند مورد را روی کاغذ یادداشت کنید وسعی کنید آنها را انجام دهید</a:t>
            </a:r>
            <a:r>
              <a:rPr lang="fa-IR" dirty="0" smtClean="0"/>
              <a:t>.</a:t>
            </a:r>
            <a:r>
              <a:rPr lang="fa-IR" sz="2000" dirty="0" smtClean="0">
                <a:solidFill>
                  <a:srgbClr val="0070C0"/>
                </a:solidFill>
              </a:rPr>
              <a:t>صدقه دادن-آموزش علم به دیگران-اظهار دوستی وهمدلی با دیگران</a:t>
            </a:r>
            <a:endParaRPr lang="fa-IR" sz="2000" dirty="0"/>
          </a:p>
        </p:txBody>
      </p:sp>
      <p:sp>
        <p:nvSpPr>
          <p:cNvPr id="5" name="TextBox 4"/>
          <p:cNvSpPr txBox="1"/>
          <p:nvPr/>
        </p:nvSpPr>
        <p:spPr>
          <a:xfrm>
            <a:off x="685800" y="2286000"/>
            <a:ext cx="7772400" cy="707886"/>
          </a:xfrm>
          <a:prstGeom prst="rect">
            <a:avLst/>
          </a:prstGeom>
          <a:noFill/>
        </p:spPr>
        <p:txBody>
          <a:bodyPr wrap="square" rtlCol="1">
            <a:spAutoFit/>
          </a:bodyPr>
          <a:lstStyle/>
          <a:p>
            <a:pPr algn="r"/>
            <a:r>
              <a:rPr lang="fa-IR" sz="2000" dirty="0" smtClean="0"/>
              <a:t>1-انفاق کردن چه اثراتی در زندگی فرد انفاق کننده دارد؟</a:t>
            </a:r>
            <a:r>
              <a:rPr lang="fa-IR" sz="2000" dirty="0" smtClean="0">
                <a:solidFill>
                  <a:srgbClr val="0070C0"/>
                </a:solidFill>
              </a:rPr>
              <a:t>افزایش روزی – باعث آرامش روحی روانی می شود-باعث خشنودی خدا می شود</a:t>
            </a:r>
            <a:endParaRPr lang="fa-IR" sz="2000" dirty="0"/>
          </a:p>
        </p:txBody>
      </p:sp>
    </p:spTree>
    <p:extLst>
      <p:ext uri="{BB962C8B-B14F-4D97-AF65-F5344CB8AC3E}">
        <p14:creationId xmlns:p14="http://schemas.microsoft.com/office/powerpoint/2010/main" val="2928213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381000"/>
            <a:ext cx="3422483" cy="1065005"/>
          </a:xfrm>
        </p:spPr>
        <p:txBody>
          <a:bodyPr/>
          <a:lstStyle/>
          <a:p>
            <a:pPr algn="ctr"/>
            <a:r>
              <a:rPr lang="fa-IR" dirty="0" smtClean="0"/>
              <a:t>موسسه خیریه احسان المومنین شهرستان جغتای</a:t>
            </a:r>
            <a:endParaRPr lang="fa-IR" dirty="0"/>
          </a:p>
        </p:txBody>
      </p:sp>
      <p:sp>
        <p:nvSpPr>
          <p:cNvPr id="4" name="Text Placeholder 3"/>
          <p:cNvSpPr>
            <a:spLocks noGrp="1"/>
          </p:cNvSpPr>
          <p:nvPr>
            <p:ph type="body" sz="half" idx="2"/>
          </p:nvPr>
        </p:nvSpPr>
        <p:spPr>
          <a:xfrm>
            <a:off x="5105400" y="1752600"/>
            <a:ext cx="3411725" cy="4572000"/>
          </a:xfrm>
        </p:spPr>
        <p:txBody>
          <a:bodyPr>
            <a:normAutofit/>
          </a:bodyPr>
          <a:lstStyle/>
          <a:p>
            <a:r>
              <a:rPr lang="fa-IR" sz="1800" dirty="0" smtClean="0"/>
              <a:t>گاهی افراد نیکوکار در قالب سازمان های مردم نهاد وموسسات خیریه به یاری نیازمندان یا حل بعضی از مشکلات جامعه می پردازند .</a:t>
            </a:r>
          </a:p>
          <a:p>
            <a:endParaRPr lang="fa-IR" sz="1800" dirty="0"/>
          </a:p>
          <a:p>
            <a:r>
              <a:rPr lang="fa-IR" sz="1800" dirty="0" smtClean="0"/>
              <a:t>از این قبیل موسسات می توان انجمن های حمایت از بیماران خاص،انجمن های نگهداری از معلولین و سالمندان ، درمانگاه های خیریه، موسسات نگهداری وحمایت از ایتام و خیرین مدرسه ساز و کتابخانه ساز را نام برد.</a:t>
            </a:r>
          </a:p>
          <a:p>
            <a:endParaRPr lang="fa-IR" sz="1800" dirty="0"/>
          </a:p>
          <a:p>
            <a:r>
              <a:rPr lang="fa-IR" sz="1800" dirty="0" smtClean="0"/>
              <a:t>البته همه این سازمان ها و موسسات باید برای فعالیت های خود از </a:t>
            </a:r>
            <a:r>
              <a:rPr lang="fa-IR" sz="1800" dirty="0" smtClean="0">
                <a:solidFill>
                  <a:srgbClr val="FF0000"/>
                </a:solidFill>
              </a:rPr>
              <a:t>وزارت کشور </a:t>
            </a:r>
            <a:r>
              <a:rPr lang="fa-IR" sz="1800" dirty="0" smtClean="0"/>
              <a:t>مجوز بگیرند</a:t>
            </a:r>
          </a:p>
        </p:txBody>
      </p:sp>
      <p:pic>
        <p:nvPicPr>
          <p:cNvPr id="6" name="Content Placeholder 5"/>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1000" y="152400"/>
            <a:ext cx="4427538" cy="6400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8959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247900"/>
            <a:ext cx="7772399" cy="43053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685800" y="228600"/>
            <a:ext cx="7756263" cy="1981200"/>
          </a:xfrm>
        </p:spPr>
        <p:style>
          <a:lnRef idx="3">
            <a:schemeClr val="lt1"/>
          </a:lnRef>
          <a:fillRef idx="1">
            <a:schemeClr val="accent4"/>
          </a:fillRef>
          <a:effectRef idx="1">
            <a:schemeClr val="accent4"/>
          </a:effectRef>
          <a:fontRef idx="minor">
            <a:schemeClr val="lt1"/>
          </a:fontRef>
        </p:style>
        <p:txBody>
          <a:bodyPr/>
          <a:lstStyle/>
          <a:p>
            <a:r>
              <a:rPr lang="fa-IR" sz="1800" dirty="0" smtClean="0"/>
              <a:t>خیرین مدرسه ساز</a:t>
            </a:r>
            <a:br>
              <a:rPr lang="fa-IR" sz="1800" dirty="0" smtClean="0"/>
            </a:br>
            <a:r>
              <a:rPr lang="fa-IR" sz="1800" dirty="0" smtClean="0"/>
              <a:t>خیرین مدرسه ساز با استفاده از توانمندی های خود ودیگران یا نهاد های نیکو کار به ساختن یا تعمیر ونوسازی و تجهیز مدارس می پردازند واین مدارس را به صورت رایگان دراختیار </a:t>
            </a:r>
            <a:br>
              <a:rPr lang="fa-IR" sz="1800" dirty="0" smtClean="0"/>
            </a:br>
            <a:r>
              <a:rPr lang="fa-IR" sz="1800" dirty="0" smtClean="0"/>
              <a:t>وزارت آموزش وپرورش قرار می دهند.</a:t>
            </a:r>
            <a:br>
              <a:rPr lang="fa-IR" sz="1800" dirty="0" smtClean="0"/>
            </a:br>
            <a:r>
              <a:rPr lang="fa-IR" sz="1800" dirty="0" smtClean="0"/>
              <a:t>خیرین مدرسه ساز می توانند نام خود ویا پدر ومادر یا هرنامی را که بخواهند روی مدرسه بگذارند. </a:t>
            </a:r>
            <a:br>
              <a:rPr lang="fa-IR" sz="1800" dirty="0" smtClean="0"/>
            </a:br>
            <a:r>
              <a:rPr lang="fa-IR" sz="1800" dirty="0" smtClean="0"/>
              <a:t>در یکی دو دهه اخیر در کشور ما تعداد زیادی از خیرین برای دانش آموزان مدرسه ساخته اند.</a:t>
            </a:r>
            <a:endParaRPr lang="fa-IR" sz="1800" dirty="0"/>
          </a:p>
        </p:txBody>
      </p:sp>
    </p:spTree>
    <p:extLst>
      <p:ext uri="{BB962C8B-B14F-4D97-AF65-F5344CB8AC3E}">
        <p14:creationId xmlns:p14="http://schemas.microsoft.com/office/powerpoint/2010/main" val="18591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a-IR" dirty="0" smtClean="0"/>
              <a:t>فعالیت ها</a:t>
            </a:r>
            <a:endParaRPr lang="fa-IR" dirty="0"/>
          </a:p>
        </p:txBody>
      </p:sp>
      <p:sp>
        <p:nvSpPr>
          <p:cNvPr id="3" name="TextBox 2"/>
          <p:cNvSpPr txBox="1"/>
          <p:nvPr/>
        </p:nvSpPr>
        <p:spPr>
          <a:xfrm>
            <a:off x="685800" y="2362200"/>
            <a:ext cx="7848600" cy="400110"/>
          </a:xfrm>
          <a:prstGeom prst="rect">
            <a:avLst/>
          </a:prstGeom>
          <a:noFill/>
        </p:spPr>
        <p:txBody>
          <a:bodyPr wrap="square" rtlCol="1">
            <a:spAutoFit/>
          </a:bodyPr>
          <a:lstStyle/>
          <a:p>
            <a:pPr algn="r"/>
            <a:endParaRPr lang="fa-IR" sz="2000" dirty="0" smtClean="0">
              <a:solidFill>
                <a:srgbClr val="0070C0"/>
              </a:solidFill>
            </a:endParaRPr>
          </a:p>
        </p:txBody>
      </p:sp>
      <p:sp>
        <p:nvSpPr>
          <p:cNvPr id="4" name="TextBox 3"/>
          <p:cNvSpPr txBox="1"/>
          <p:nvPr/>
        </p:nvSpPr>
        <p:spPr>
          <a:xfrm>
            <a:off x="685800" y="2362200"/>
            <a:ext cx="7848600" cy="923330"/>
          </a:xfrm>
          <a:prstGeom prst="rect">
            <a:avLst/>
          </a:prstGeom>
          <a:noFill/>
        </p:spPr>
        <p:txBody>
          <a:bodyPr wrap="square" rtlCol="1">
            <a:spAutoFit/>
          </a:bodyPr>
          <a:lstStyle/>
          <a:p>
            <a:pPr algn="r"/>
            <a:r>
              <a:rPr lang="fa-IR" dirty="0" smtClean="0"/>
              <a:t>3-مکانی (مدرسه ، بیمارستان و...)  در شهر، روستا ، یا استان محل زندگیتان که بدست خیرین (زن یا مرد) ساخته شده شناسایی ودر باره آن تحقیق کند.</a:t>
            </a:r>
            <a:r>
              <a:rPr lang="fa-IR" dirty="0" smtClean="0">
                <a:solidFill>
                  <a:srgbClr val="0070C0"/>
                </a:solidFill>
              </a:rPr>
              <a:t>ساختمان بهداشت – حاج  جمال رفیعی خیری در شهرستان پارس آباد بود که ساختمان بهداشت را ساخت ودر خدمت مردم قرار داد</a:t>
            </a:r>
            <a:endParaRPr lang="fa-IR" dirty="0"/>
          </a:p>
        </p:txBody>
      </p:sp>
      <p:sp>
        <p:nvSpPr>
          <p:cNvPr id="5" name="TextBox 4"/>
          <p:cNvSpPr txBox="1"/>
          <p:nvPr/>
        </p:nvSpPr>
        <p:spPr>
          <a:xfrm>
            <a:off x="685800" y="3733800"/>
            <a:ext cx="7848600" cy="1200329"/>
          </a:xfrm>
          <a:prstGeom prst="rect">
            <a:avLst/>
          </a:prstGeom>
          <a:noFill/>
        </p:spPr>
        <p:txBody>
          <a:bodyPr wrap="square" rtlCol="1">
            <a:spAutoFit/>
          </a:bodyPr>
          <a:lstStyle/>
          <a:p>
            <a:pPr algn="r"/>
            <a:r>
              <a:rPr lang="fa-IR" dirty="0" smtClean="0"/>
              <a:t>4- متن صفحه روبرو زندگینامه دوتن ازخیرین مدرسه ساز را بخوانید سپس در یک جمله بنویسید مهم ترین پیام یا نکته ای که از خواندن  این متن گرفتید چه بود ؟ به نوبت جمله های خود را در کلاس بخوانید.</a:t>
            </a:r>
          </a:p>
          <a:p>
            <a:pPr algn="r"/>
            <a:r>
              <a:rPr lang="fa-IR" dirty="0" smtClean="0">
                <a:solidFill>
                  <a:srgbClr val="0070C0"/>
                </a:solidFill>
              </a:rPr>
              <a:t>ما باید همواره به خانواده دانش آموزان بی بضاعت نیز کمک بکنیم وهمه ثروت ودارایی خود را در راه خدمت به جامعه خرج کنیم </a:t>
            </a:r>
            <a:endParaRPr lang="fa-IR" dirty="0">
              <a:solidFill>
                <a:srgbClr val="0070C0"/>
              </a:solidFill>
            </a:endParaRPr>
          </a:p>
        </p:txBody>
      </p:sp>
      <p:sp>
        <p:nvSpPr>
          <p:cNvPr id="6" name="TextBox 5"/>
          <p:cNvSpPr txBox="1"/>
          <p:nvPr/>
        </p:nvSpPr>
        <p:spPr>
          <a:xfrm>
            <a:off x="685800" y="5410200"/>
            <a:ext cx="7772400" cy="369332"/>
          </a:xfrm>
          <a:prstGeom prst="rect">
            <a:avLst/>
          </a:prstGeom>
          <a:noFill/>
        </p:spPr>
        <p:txBody>
          <a:bodyPr wrap="square" rtlCol="1">
            <a:spAutoFit/>
          </a:bodyPr>
          <a:lstStyle/>
          <a:p>
            <a:pPr algn="r"/>
            <a:r>
              <a:rPr lang="fa-IR" dirty="0" smtClean="0"/>
              <a:t>5- کاربرگه شماره (1) تعاون را در منزل انجام دهید . </a:t>
            </a:r>
            <a:endParaRPr lang="fa-IR" dirty="0"/>
          </a:p>
        </p:txBody>
      </p:sp>
    </p:spTree>
    <p:extLst>
      <p:ext uri="{BB962C8B-B14F-4D97-AF65-F5344CB8AC3E}">
        <p14:creationId xmlns:p14="http://schemas.microsoft.com/office/powerpoint/2010/main" val="305099389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خیرین مدرسه ساز </a:t>
            </a:r>
            <a:endParaRPr lang="fa-IR" dirty="0"/>
          </a:p>
        </p:txBody>
      </p:sp>
      <p:sp>
        <p:nvSpPr>
          <p:cNvPr id="3" name="Text Placeholder 2"/>
          <p:cNvSpPr>
            <a:spLocks noGrp="1"/>
          </p:cNvSpPr>
          <p:nvPr>
            <p:ph type="body" idx="1"/>
          </p:nvPr>
        </p:nvSpPr>
        <p:spPr/>
        <p:txBody>
          <a:bodyPr/>
          <a:lstStyle/>
          <a:p>
            <a:r>
              <a:rPr lang="fa-IR" dirty="0" smtClean="0"/>
              <a:t> </a:t>
            </a:r>
            <a:endParaRPr lang="fa-IR" dirty="0"/>
          </a:p>
        </p:txBody>
      </p:sp>
      <p:sp>
        <p:nvSpPr>
          <p:cNvPr id="5" name="Text Placeholder 4"/>
          <p:cNvSpPr>
            <a:spLocks noGrp="1"/>
          </p:cNvSpPr>
          <p:nvPr>
            <p:ph type="body" sz="quarter" idx="3"/>
          </p:nvPr>
        </p:nvSpPr>
        <p:spPr>
          <a:xfrm>
            <a:off x="685800" y="2240280"/>
            <a:ext cx="7763794" cy="658368"/>
          </a:xfrm>
        </p:spPr>
        <p:txBody>
          <a:bodyPr>
            <a:normAutofit/>
          </a:bodyPr>
          <a:lstStyle/>
          <a:p>
            <a:r>
              <a:rPr lang="fa-IR" dirty="0" smtClean="0"/>
              <a:t>شادروان غلامرضا مردانی آذری-شادروان حسنعلی علی پور         </a:t>
            </a:r>
            <a:endParaRPr lang="fa-IR"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00600" y="2944813"/>
            <a:ext cx="3505200"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81000" y="2947988"/>
            <a:ext cx="3399234"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16765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خیرین مدرسه ساز </a:t>
            </a:r>
            <a:endParaRPr lang="fa-IR" dirty="0"/>
          </a:p>
        </p:txBody>
      </p:sp>
      <p:sp>
        <p:nvSpPr>
          <p:cNvPr id="3" name="TextBox 2"/>
          <p:cNvSpPr txBox="1"/>
          <p:nvPr/>
        </p:nvSpPr>
        <p:spPr>
          <a:xfrm>
            <a:off x="609600" y="2209800"/>
            <a:ext cx="7924800" cy="1569660"/>
          </a:xfrm>
          <a:prstGeom prst="rect">
            <a:avLst/>
          </a:prstGeom>
          <a:noFill/>
        </p:spPr>
        <p:txBody>
          <a:bodyPr wrap="square" rtlCol="1">
            <a:spAutoFit/>
          </a:bodyPr>
          <a:lstStyle/>
          <a:p>
            <a:pPr algn="r"/>
            <a:r>
              <a:rPr lang="fa-IR" sz="1600" dirty="0" smtClean="0"/>
              <a:t>شادروان غلامرضا مردانی آذری درسال 1305 در تبریز به دنیا آمد و بعد ها در تهران مشغول به کار شد.</a:t>
            </a:r>
          </a:p>
          <a:p>
            <a:pPr algn="r"/>
            <a:r>
              <a:rPr lang="fa-IR" sz="1600" dirty="0" smtClean="0"/>
              <a:t>او فعالیت مدرسه سازی خود را در سال 1376 آغاز کرد وچند میلیارد تومان را برای ساختن مدرسه و سایر امور خیریه  اختصاص داد . برادر وی نیز از خیرین مدرسه ساز بود و او را همراهی می کرد مردانی آذری حدود 27 مدرسه ساخت و همواره به خانواده دانش آموزان بی بضاعت نیز کمک می کرد . </a:t>
            </a:r>
          </a:p>
          <a:p>
            <a:pPr algn="r"/>
            <a:r>
              <a:rPr lang="fa-IR" sz="1600" dirty="0" smtClean="0"/>
              <a:t>به پاس خدمات غلامرضا مردانی آذری که عمری را در ساختن مدرسه برای فرزندان ایران سپری کرده بود ، نخستین مراسم نکو داشت خیرین مدرسه ساز  به نام او نامگذاری شد ونشان ((خورشید خیران ))       به بازماندگانش اعطا شد.</a:t>
            </a:r>
            <a:endParaRPr lang="fa-IR" sz="1600" dirty="0"/>
          </a:p>
        </p:txBody>
      </p:sp>
      <p:sp>
        <p:nvSpPr>
          <p:cNvPr id="4" name="TextBox 3"/>
          <p:cNvSpPr txBox="1"/>
          <p:nvPr/>
        </p:nvSpPr>
        <p:spPr>
          <a:xfrm>
            <a:off x="631371" y="3886200"/>
            <a:ext cx="7924800" cy="1354217"/>
          </a:xfrm>
          <a:prstGeom prst="rect">
            <a:avLst/>
          </a:prstGeom>
          <a:noFill/>
        </p:spPr>
        <p:txBody>
          <a:bodyPr wrap="square" rtlCol="1">
            <a:spAutoFit/>
          </a:bodyPr>
          <a:lstStyle/>
          <a:p>
            <a:pPr algn="r"/>
            <a:r>
              <a:rPr lang="fa-IR" sz="1600" dirty="0" smtClean="0"/>
              <a:t>شاد روان حسنعلی علیپور در سال 1317 در روستایی در اردبیل به دنیا آمد و با سختی توانست دوره دبیرستان را به پایان برساند زیرا  که پدرش در آن زمان ور شکست  شده بود بعد ها  نزد یکی از آشنایانش در آلمان رفت و با کار تجارت فرش آشنا شد  و به تدریج از راه تجارت فرش ثروت زیادی به دست آورد . او چهل سال در اروپا زندگی کرد اما سرانجام همه دارایی هایش را فروخت و به ایران باز گشت وهمه </a:t>
            </a:r>
            <a:endParaRPr lang="en-US" sz="1600" dirty="0" smtClean="0"/>
          </a:p>
          <a:p>
            <a:pPr algn="r"/>
            <a:r>
              <a:rPr lang="en-US" sz="1600" dirty="0" smtClean="0"/>
              <a:t>     </a:t>
            </a:r>
            <a:r>
              <a:rPr lang="fa-IR" sz="1600" dirty="0" smtClean="0"/>
              <a:t>ثروت خود را در راه خدمت به جامعه خرج کرد.</a:t>
            </a:r>
            <a:r>
              <a:rPr lang="en-US" sz="1600" dirty="0" smtClean="0"/>
              <a:t>   </a:t>
            </a:r>
            <a:endParaRPr lang="fa-IR" sz="1600" dirty="0"/>
          </a:p>
        </p:txBody>
      </p:sp>
      <p:sp>
        <p:nvSpPr>
          <p:cNvPr id="5" name="TextBox 4"/>
          <p:cNvSpPr txBox="1"/>
          <p:nvPr/>
        </p:nvSpPr>
        <p:spPr>
          <a:xfrm>
            <a:off x="609600" y="5381563"/>
            <a:ext cx="7946571" cy="1077218"/>
          </a:xfrm>
          <a:prstGeom prst="rect">
            <a:avLst/>
          </a:prstGeom>
          <a:noFill/>
        </p:spPr>
        <p:txBody>
          <a:bodyPr wrap="square" rtlCol="1">
            <a:spAutoFit/>
          </a:bodyPr>
          <a:lstStyle/>
          <a:p>
            <a:pPr algn="r"/>
            <a:r>
              <a:rPr lang="fa-IR" sz="1600" dirty="0" smtClean="0"/>
              <a:t>علی پور به احترام 72 تن از یاران امام حسین (ع) تعداد 72 مدرسه ساخت و علاوه برآن تعدادی مسجد،حمام و...در روستای محل زندگی خود ساخت وحتی خامه ای را که در تهران درآن زندگی می کرد وقف سازمان نوسازی مدارس کرد . در سال 1388 نشان ((خورشید خیران)) از طرف رییس جمهور به این مرد نیکوکار اعطا شد . تندیس اورا در اداره آموزش وپرورش استان اردبیل نصب و میدانی را در شهر اردبیل به نام او نامگذاری کرده اند. </a:t>
            </a:r>
            <a:endParaRPr lang="fa-IR" sz="1600" dirty="0"/>
          </a:p>
        </p:txBody>
      </p:sp>
    </p:spTree>
    <p:extLst>
      <p:ext uri="{BB962C8B-B14F-4D97-AF65-F5344CB8AC3E}">
        <p14:creationId xmlns:p14="http://schemas.microsoft.com/office/powerpoint/2010/main" val="28868251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306</TotalTime>
  <Words>1540</Words>
  <Application>Microsoft Office PowerPoint</Application>
  <PresentationFormat>On-screen Show (4:3)</PresentationFormat>
  <Paragraphs>88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Hardcover</vt:lpstr>
      <vt:lpstr>تعاون(2)</vt:lpstr>
      <vt:lpstr>به نام خدا </vt:lpstr>
      <vt:lpstr>لن تنالوا البر حتی تنفقوا مما تجبون  هرگز به نیکی نمی رسید مگر اینکه از آنچه دارید انفاق کنید ‍‍‍‍‍‍‍‍‍‍‍سوره آل عمران آیه 92</vt:lpstr>
      <vt:lpstr>فعّالیت ها</vt:lpstr>
      <vt:lpstr>موسسه خیریه احسان المومنین شهرستان جغتای</vt:lpstr>
      <vt:lpstr>خیرین مدرسه ساز خیرین مدرسه ساز با استفاده از توانمندی های خود ودیگران یا نهاد های نیکو کار به ساختن یا تعمیر ونوسازی و تجهیز مدارس می پردازند واین مدارس را به صورت رایگان دراختیار  وزارت آموزش وپرورش قرار می دهند. خیرین مدرسه ساز می توانند نام خود ویا پدر ومادر یا هرنامی را که بخواهند روی مدرسه بگذارند.  در یکی دو دهه اخیر در کشور ما تعداد زیادی از خیرین برای دانش آموزان مدرسه ساخته اند.</vt:lpstr>
      <vt:lpstr>فعالیت ها</vt:lpstr>
      <vt:lpstr>خیرین مدرسه ساز </vt:lpstr>
      <vt:lpstr>خیرین مدرسه ساز </vt:lpstr>
      <vt:lpstr>وقف</vt:lpstr>
      <vt:lpstr>شرکت های تعاونی </vt:lpstr>
      <vt:lpstr>PowerPoint Presentation</vt:lpstr>
      <vt:lpstr>فعالیت ها</vt:lpstr>
      <vt:lpstr>واژه ها</vt:lpstr>
      <vt:lpstr>واژه ها</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تعاون(2)</dc:title>
  <dc:creator>aradsystem</dc:creator>
  <cp:lastModifiedBy>aradsystem</cp:lastModifiedBy>
  <cp:revision>35</cp:revision>
  <dcterms:created xsi:type="dcterms:W3CDTF">2006-08-16T00:00:00Z</dcterms:created>
  <dcterms:modified xsi:type="dcterms:W3CDTF">2014-11-01T13:39:01Z</dcterms:modified>
</cp:coreProperties>
</file>