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33CCFF"/>
    <a:srgbClr val="FF66FF"/>
    <a:srgbClr val="FF0066"/>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12/4/2015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12/4/2015</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12/4/2015</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emistry.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429064" y="2819400"/>
            <a:ext cx="6480048" cy="2819400"/>
          </a:xfrm>
        </p:spPr>
        <p:txBody>
          <a:bodyPr>
            <a:normAutofit fontScale="90000"/>
          </a:bodyPr>
          <a:lstStyle/>
          <a:p>
            <a:pPr rtl="1"/>
            <a:r>
              <a:rPr lang="fa-IR" sz="3100" dirty="0" smtClean="0">
                <a:solidFill>
                  <a:srgbClr val="FF0000"/>
                </a:solidFill>
                <a:cs typeface="B Badr" pitchFamily="2" charset="-78"/>
              </a:rPr>
              <a:t>موضوع</a:t>
            </a:r>
            <a:r>
              <a:rPr lang="fa-IR" sz="3100" dirty="0" smtClean="0">
                <a:cs typeface="B Badr" pitchFamily="2" charset="-78"/>
              </a:rPr>
              <a:t>:</a:t>
            </a:r>
            <a:r>
              <a:rPr lang="fa-IR" sz="3100" dirty="0" smtClean="0">
                <a:solidFill>
                  <a:srgbClr val="7030A0"/>
                </a:solidFill>
                <a:cs typeface="B Badr" pitchFamily="2" charset="-78"/>
              </a:rPr>
              <a:t>فصل2</a:t>
            </a:r>
            <a:r>
              <a:rPr lang="fa-IR" sz="3100" dirty="0" smtClean="0">
                <a:cs typeface="B Badr" pitchFamily="2" charset="-78"/>
              </a:rPr>
              <a:t>(</a:t>
            </a:r>
            <a:r>
              <a:rPr lang="fa-IR" sz="3100" dirty="0" smtClean="0">
                <a:solidFill>
                  <a:srgbClr val="FFC000"/>
                </a:solidFill>
                <a:cs typeface="B Badr" pitchFamily="2" charset="-78"/>
              </a:rPr>
              <a:t>تغییر های شیمیایی در خدمت زندگی</a:t>
            </a:r>
            <a:r>
              <a:rPr lang="fa-IR" sz="3100" dirty="0" smtClean="0">
                <a:cs typeface="B Badr" pitchFamily="2" charset="-78"/>
              </a:rPr>
              <a:t>)</a:t>
            </a:r>
            <a:br>
              <a:rPr lang="fa-IR" sz="3100" dirty="0" smtClean="0">
                <a:cs typeface="B Badr" pitchFamily="2" charset="-78"/>
              </a:rPr>
            </a:br>
            <a:r>
              <a:rPr lang="fa-IR" sz="3100" dirty="0" smtClean="0">
                <a:cs typeface="B Badr" pitchFamily="2" charset="-78"/>
              </a:rPr>
              <a:t/>
            </a:r>
            <a:br>
              <a:rPr lang="fa-IR" sz="3100" dirty="0" smtClean="0">
                <a:cs typeface="B Badr" pitchFamily="2" charset="-78"/>
              </a:rPr>
            </a:br>
            <a:r>
              <a:rPr lang="fa-IR" sz="3100" dirty="0" smtClean="0">
                <a:cs typeface="B Badr" pitchFamily="2" charset="-78"/>
              </a:rPr>
              <a:t/>
            </a:r>
            <a:br>
              <a:rPr lang="fa-IR" sz="3100" dirty="0" smtClean="0">
                <a:cs typeface="B Badr" pitchFamily="2" charset="-78"/>
              </a:rPr>
            </a:br>
            <a:r>
              <a:rPr lang="fa-IR" sz="3100" dirty="0" smtClean="0">
                <a:solidFill>
                  <a:schemeClr val="accent4">
                    <a:lumMod val="75000"/>
                  </a:schemeClr>
                </a:solidFill>
                <a:cs typeface="B Badr" pitchFamily="2" charset="-78"/>
              </a:rPr>
              <a:t>تهیه کننده</a:t>
            </a:r>
            <a:r>
              <a:rPr lang="fa-IR" sz="3100" dirty="0" smtClean="0">
                <a:cs typeface="B Badr" pitchFamily="2" charset="-78"/>
              </a:rPr>
              <a:t>:</a:t>
            </a:r>
            <a:r>
              <a:rPr lang="fa-IR" sz="3100" dirty="0" smtClean="0">
                <a:solidFill>
                  <a:srgbClr val="FFFF00"/>
                </a:solidFill>
                <a:cs typeface="B Badr" pitchFamily="2" charset="-78"/>
              </a:rPr>
              <a:t>امیررضا</a:t>
            </a:r>
            <a:r>
              <a:rPr lang="fa-IR" sz="3100" dirty="0" smtClean="0">
                <a:cs typeface="B Badr" pitchFamily="2" charset="-78"/>
              </a:rPr>
              <a:t> </a:t>
            </a:r>
            <a:r>
              <a:rPr lang="fa-IR" sz="3100" dirty="0" smtClean="0">
                <a:solidFill>
                  <a:srgbClr val="FFFF00"/>
                </a:solidFill>
                <a:cs typeface="B Badr" pitchFamily="2" charset="-78"/>
              </a:rPr>
              <a:t>مرشدزاده</a:t>
            </a:r>
            <a:r>
              <a:rPr lang="fa-IR" sz="3100" dirty="0" smtClean="0">
                <a:cs typeface="B Badr" pitchFamily="2" charset="-78"/>
              </a:rPr>
              <a:t>(کلاس شهید آوینی،پایه هشتم)</a:t>
            </a:r>
            <a:br>
              <a:rPr lang="fa-IR" sz="3100" dirty="0" smtClean="0">
                <a:cs typeface="B Badr" pitchFamily="2" charset="-78"/>
              </a:rPr>
            </a:br>
            <a:r>
              <a:rPr lang="fa-IR" sz="3100" dirty="0" smtClean="0">
                <a:cs typeface="B Badr" pitchFamily="2" charset="-78"/>
              </a:rPr>
              <a:t/>
            </a:r>
            <a:br>
              <a:rPr lang="fa-IR" sz="3100" dirty="0" smtClean="0">
                <a:cs typeface="B Badr" pitchFamily="2" charset="-78"/>
              </a:rPr>
            </a:br>
            <a:r>
              <a:rPr lang="fa-IR" sz="3100" dirty="0" smtClean="0">
                <a:solidFill>
                  <a:srgbClr val="00B050"/>
                </a:solidFill>
                <a:cs typeface="B Badr" pitchFamily="2" charset="-78"/>
              </a:rPr>
              <a:t>معلم:</a:t>
            </a:r>
            <a:r>
              <a:rPr lang="fa-IR" sz="3100" dirty="0" smtClean="0">
                <a:cs typeface="B Badr" pitchFamily="2" charset="-78"/>
              </a:rPr>
              <a:t>جناب </a:t>
            </a:r>
            <a:r>
              <a:rPr lang="fa-IR" sz="3100" dirty="0" smtClean="0">
                <a:solidFill>
                  <a:srgbClr val="00B050"/>
                </a:solidFill>
                <a:cs typeface="B Badr" pitchFamily="2" charset="-78"/>
              </a:rPr>
              <a:t>آقای افشار(شیمی</a:t>
            </a:r>
            <a:r>
              <a:rPr lang="fa-IR" sz="3100" dirty="0" smtClean="0">
                <a:cs typeface="B Badr" pitchFamily="2" charset="-78"/>
              </a:rPr>
              <a:t>)</a:t>
            </a:r>
            <a:r>
              <a:rPr lang="fa-IR" sz="2800" dirty="0" smtClean="0">
                <a:cs typeface="B Badr" pitchFamily="2" charset="-78"/>
              </a:rPr>
              <a:t/>
            </a:r>
            <a:br>
              <a:rPr lang="fa-IR" sz="2800" dirty="0" smtClean="0">
                <a:cs typeface="B Badr" pitchFamily="2" charset="-78"/>
              </a:rPr>
            </a:br>
            <a:r>
              <a:rPr lang="fa-IR" sz="2800" dirty="0" smtClean="0">
                <a:cs typeface="B Badr" pitchFamily="2" charset="-78"/>
              </a:rPr>
              <a:t/>
            </a:r>
            <a:br>
              <a:rPr lang="fa-IR" sz="2800" dirty="0" smtClean="0">
                <a:cs typeface="B Badr" pitchFamily="2" charset="-78"/>
              </a:rPr>
            </a:br>
            <a:endParaRPr lang="en-US" sz="2800" dirty="0">
              <a:cs typeface="B Badr" pitchFamily="2" charset="-78"/>
            </a:endParaRPr>
          </a:p>
        </p:txBody>
      </p:sp>
      <p:sp>
        <p:nvSpPr>
          <p:cNvPr id="3" name="Subtitle 2"/>
          <p:cNvSpPr>
            <a:spLocks noGrp="1"/>
          </p:cNvSpPr>
          <p:nvPr>
            <p:ph type="subTitle" idx="1"/>
          </p:nvPr>
        </p:nvSpPr>
        <p:spPr>
          <a:xfrm>
            <a:off x="3276600" y="0"/>
            <a:ext cx="4724400" cy="1295400"/>
          </a:xfrm>
        </p:spPr>
        <p:txBody>
          <a:bodyPr>
            <a:normAutofit/>
          </a:bodyPr>
          <a:lstStyle/>
          <a:p>
            <a:pPr algn="ctr"/>
            <a:r>
              <a:rPr lang="fa-IR" sz="4800" dirty="0" smtClean="0">
                <a:solidFill>
                  <a:srgbClr val="00B0F0"/>
                </a:solidFill>
                <a:cs typeface="B Badr" pitchFamily="2" charset="-78"/>
              </a:rPr>
              <a:t>به نام خدا</a:t>
            </a:r>
            <a:endParaRPr lang="en-US" sz="4800" dirty="0">
              <a:solidFill>
                <a:srgbClr val="00B0F0"/>
              </a:solidFill>
              <a:cs typeface="B Badr" pitchFamily="2" charset="-78"/>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4-6-A190.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304800"/>
            <a:ext cx="7467600" cy="1143000"/>
          </a:xfrm>
        </p:spPr>
        <p:txBody>
          <a:bodyPr>
            <a:normAutofit/>
          </a:bodyPr>
          <a:lstStyle/>
          <a:p>
            <a:pPr algn="ctr" rtl="1"/>
            <a:r>
              <a:rPr lang="fa-IR" sz="6600" dirty="0" smtClean="0">
                <a:solidFill>
                  <a:srgbClr val="FFC000"/>
                </a:solidFill>
                <a:cs typeface="B Badr" pitchFamily="2" charset="-78"/>
              </a:rPr>
              <a:t>هیدرو کربن ها</a:t>
            </a:r>
            <a:endParaRPr lang="en-US" sz="6600" dirty="0">
              <a:solidFill>
                <a:srgbClr val="FFC000"/>
              </a:solidFill>
              <a:cs typeface="B Badr" pitchFamily="2" charset="-78"/>
            </a:endParaRPr>
          </a:p>
        </p:txBody>
      </p:sp>
      <p:sp>
        <p:nvSpPr>
          <p:cNvPr id="3" name="Content Placeholder 2"/>
          <p:cNvSpPr>
            <a:spLocks noGrp="1"/>
          </p:cNvSpPr>
          <p:nvPr>
            <p:ph idx="1"/>
          </p:nvPr>
        </p:nvSpPr>
        <p:spPr/>
        <p:txBody>
          <a:bodyPr>
            <a:normAutofit lnSpcReduction="10000"/>
          </a:bodyPr>
          <a:lstStyle/>
          <a:p>
            <a:pPr algn="r" rtl="1"/>
            <a:r>
              <a:rPr lang="ar-BH" dirty="0" smtClean="0">
                <a:solidFill>
                  <a:srgbClr val="00B0F0"/>
                </a:solidFill>
                <a:cs typeface="B Badr" pitchFamily="2" charset="-78"/>
              </a:rPr>
              <a:t>هيدروكربن ها تركيب هايي هستند كه از دو عنصر هيدروژن و كربن ساخته شده اند. ذر ه هاي سازنده آن </a:t>
            </a:r>
            <a:r>
              <a:rPr lang="ar-BH" dirty="0" smtClean="0">
                <a:solidFill>
                  <a:srgbClr val="00B0F0"/>
                </a:solidFill>
                <a:cs typeface="B Badr" pitchFamily="2" charset="-78"/>
              </a:rPr>
              <a:t>ها،مولكول </a:t>
            </a:r>
            <a:r>
              <a:rPr lang="ar-BH" dirty="0" smtClean="0">
                <a:solidFill>
                  <a:srgbClr val="00B0F0"/>
                </a:solidFill>
                <a:cs typeface="B Badr" pitchFamily="2" charset="-78"/>
              </a:rPr>
              <a:t>هستند و انواع گوناگوني دارند، براي مثال، آلكان ها، آلكن ها، تركيب هاي آروماتيك و</a:t>
            </a:r>
            <a:r>
              <a:rPr lang="ar-BH" dirty="0" smtClean="0">
                <a:solidFill>
                  <a:srgbClr val="00B0F0"/>
                </a:solidFill>
                <a:cs typeface="B Badr" pitchFamily="2" charset="-78"/>
              </a:rPr>
              <a:t>...هيدروكربن </a:t>
            </a:r>
            <a:r>
              <a:rPr lang="ar-BH" dirty="0" smtClean="0">
                <a:solidFill>
                  <a:srgbClr val="00B0F0"/>
                </a:solidFill>
                <a:cs typeface="B Badr" pitchFamily="2" charset="-78"/>
              </a:rPr>
              <a:t>را از نفت خام به دست مي آورند، در واقع نفت خام مخلوطي از انواع هيدروكربن ها را دارد</a:t>
            </a:r>
            <a:r>
              <a:rPr lang="ar-BH" dirty="0" smtClean="0">
                <a:solidFill>
                  <a:srgbClr val="00B0F0"/>
                </a:solidFill>
                <a:cs typeface="B Badr" pitchFamily="2" charset="-78"/>
              </a:rPr>
              <a:t>،</a:t>
            </a:r>
            <a:r>
              <a:rPr lang="fa-IR" dirty="0" smtClean="0">
                <a:solidFill>
                  <a:srgbClr val="00B0F0"/>
                </a:solidFill>
                <a:cs typeface="B Badr" pitchFamily="2" charset="-78"/>
              </a:rPr>
              <a:t>(</a:t>
            </a:r>
            <a:r>
              <a:rPr lang="ar-BH" dirty="0" smtClean="0">
                <a:solidFill>
                  <a:srgbClr val="00B0F0"/>
                </a:solidFill>
                <a:cs typeface="B Badr" pitchFamily="2" charset="-78"/>
              </a:rPr>
              <a:t>البته </a:t>
            </a:r>
            <a:r>
              <a:rPr lang="ar-BH" dirty="0" smtClean="0">
                <a:solidFill>
                  <a:srgbClr val="00B0F0"/>
                </a:solidFill>
                <a:cs typeface="B Badr" pitchFamily="2" charset="-78"/>
              </a:rPr>
              <a:t>در نفت خام مواد ديگري مانند نمك، آب، گوگرد و ... نيز وجود </a:t>
            </a:r>
            <a:r>
              <a:rPr lang="ar-BH" dirty="0" smtClean="0">
                <a:solidFill>
                  <a:srgbClr val="00B0F0"/>
                </a:solidFill>
                <a:cs typeface="B Badr" pitchFamily="2" charset="-78"/>
              </a:rPr>
              <a:t>دارد</a:t>
            </a:r>
            <a:r>
              <a:rPr lang="fa-IR" dirty="0" smtClean="0">
                <a:solidFill>
                  <a:srgbClr val="00B0F0"/>
                </a:solidFill>
                <a:cs typeface="B Badr" pitchFamily="2" charset="-78"/>
              </a:rPr>
              <a:t>)</a:t>
            </a:r>
            <a:r>
              <a:rPr lang="ar-BH" dirty="0" smtClean="0">
                <a:solidFill>
                  <a:srgbClr val="00B0F0"/>
                </a:solidFill>
                <a:cs typeface="B Badr" pitchFamily="2" charset="-78"/>
              </a:rPr>
              <a:t>.</a:t>
            </a:r>
            <a:endParaRPr lang="ar-BH" dirty="0" smtClean="0">
              <a:solidFill>
                <a:srgbClr val="00B0F0"/>
              </a:solidFill>
              <a:cs typeface="B Badr" pitchFamily="2" charset="-78"/>
            </a:endParaRPr>
          </a:p>
          <a:p>
            <a:pPr algn="r" rtl="1"/>
            <a:r>
              <a:rPr lang="ar-BH" dirty="0" smtClean="0">
                <a:solidFill>
                  <a:srgbClr val="00B050"/>
                </a:solidFill>
                <a:cs typeface="B Badr" pitchFamily="2" charset="-78"/>
              </a:rPr>
              <a:t>پارافين</a:t>
            </a:r>
            <a:r>
              <a:rPr lang="ar-BH" dirty="0" smtClean="0">
                <a:solidFill>
                  <a:srgbClr val="66FFFF"/>
                </a:solidFill>
                <a:cs typeface="B Badr" pitchFamily="2" charset="-78"/>
              </a:rPr>
              <a:t> به دسته اي از هيدروكربن ها به نام آلكان تعلق دارد. در واقع ذره هاي سازنده پارافين مولكول </a:t>
            </a:r>
            <a:r>
              <a:rPr lang="ar-BH" dirty="0" smtClean="0">
                <a:solidFill>
                  <a:srgbClr val="66FFFF"/>
                </a:solidFill>
                <a:cs typeface="B Badr" pitchFamily="2" charset="-78"/>
              </a:rPr>
              <a:t>هايآلكاني </a:t>
            </a:r>
            <a:r>
              <a:rPr lang="ar-BH" dirty="0" smtClean="0">
                <a:solidFill>
                  <a:srgbClr val="66FFFF"/>
                </a:solidFill>
                <a:cs typeface="B Badr" pitchFamily="2" charset="-78"/>
              </a:rPr>
              <a:t>با تعداد كربن زياد </a:t>
            </a:r>
            <a:r>
              <a:rPr lang="fa-IR" dirty="0" smtClean="0">
                <a:solidFill>
                  <a:srgbClr val="66FFFF"/>
                </a:solidFill>
                <a:cs typeface="B Badr" pitchFamily="2" charset="-78"/>
              </a:rPr>
              <a:t>(</a:t>
            </a:r>
            <a:r>
              <a:rPr lang="ar-BH" dirty="0" smtClean="0">
                <a:solidFill>
                  <a:srgbClr val="66FFFF"/>
                </a:solidFill>
                <a:cs typeface="B Badr" pitchFamily="2" charset="-78"/>
              </a:rPr>
              <a:t>بيش </a:t>
            </a:r>
            <a:r>
              <a:rPr lang="ar-BH" dirty="0" smtClean="0">
                <a:solidFill>
                  <a:srgbClr val="66FFFF"/>
                </a:solidFill>
                <a:cs typeface="B Badr" pitchFamily="2" charset="-78"/>
              </a:rPr>
              <a:t>از 25 </a:t>
            </a:r>
            <a:r>
              <a:rPr lang="ar-BH" dirty="0" smtClean="0">
                <a:solidFill>
                  <a:srgbClr val="66FFFF"/>
                </a:solidFill>
                <a:cs typeface="B Badr" pitchFamily="2" charset="-78"/>
              </a:rPr>
              <a:t>كربن</a:t>
            </a:r>
            <a:r>
              <a:rPr lang="fa-IR" dirty="0" smtClean="0">
                <a:solidFill>
                  <a:srgbClr val="66FFFF"/>
                </a:solidFill>
                <a:cs typeface="B Badr" pitchFamily="2" charset="-78"/>
              </a:rPr>
              <a:t>)</a:t>
            </a:r>
            <a:r>
              <a:rPr lang="ar-BH" dirty="0" smtClean="0">
                <a:solidFill>
                  <a:srgbClr val="66FFFF"/>
                </a:solidFill>
                <a:cs typeface="B Badr" pitchFamily="2" charset="-78"/>
              </a:rPr>
              <a:t> است</a:t>
            </a:r>
            <a:endParaRPr lang="en-US" dirty="0">
              <a:solidFill>
                <a:srgbClr val="66FFFF"/>
              </a:solidFill>
              <a:cs typeface="B Badr" pitchFamily="2" charset="-78"/>
            </a:endParaRPr>
          </a:p>
        </p:txBody>
      </p:sp>
    </p:spTree>
  </p:cSld>
  <p:clrMapOvr>
    <a:masterClrMapping/>
  </p:clrMapOvr>
  <p:transition>
    <p:pull dir="l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rning-showing-complete-combustion_full_size_landscape.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pPr algn="ctr" rtl="1"/>
            <a:r>
              <a:rPr lang="ar-BH" sz="6000" b="1" dirty="0" smtClean="0">
                <a:solidFill>
                  <a:srgbClr val="FF0000"/>
                </a:solidFill>
                <a:cs typeface="B Badr" pitchFamily="2" charset="-78"/>
              </a:rPr>
              <a:t>سوختن كامل و ناقص</a:t>
            </a:r>
            <a:endParaRPr lang="en-US" sz="6000" dirty="0">
              <a:solidFill>
                <a:srgbClr val="FF0000"/>
              </a:solidFill>
              <a:cs typeface="B Badr" pitchFamily="2" charset="-78"/>
            </a:endParaRPr>
          </a:p>
        </p:txBody>
      </p:sp>
      <p:sp>
        <p:nvSpPr>
          <p:cNvPr id="3" name="Content Placeholder 2"/>
          <p:cNvSpPr>
            <a:spLocks noGrp="1"/>
          </p:cNvSpPr>
          <p:nvPr>
            <p:ph idx="1"/>
          </p:nvPr>
        </p:nvSpPr>
        <p:spPr/>
        <p:txBody>
          <a:bodyPr>
            <a:noAutofit/>
          </a:bodyPr>
          <a:lstStyle/>
          <a:p>
            <a:pPr algn="r" rtl="1"/>
            <a:r>
              <a:rPr lang="ar-BH" sz="2800" dirty="0" smtClean="0">
                <a:solidFill>
                  <a:srgbClr val="FFC000"/>
                </a:solidFill>
                <a:cs typeface="B Badr" pitchFamily="2" charset="-78"/>
              </a:rPr>
              <a:t>هيدوركربن ها با مقدار كافي از اكسيژن در حضور جرقه يا شعله مي سوزند و به كربن دي اكسيد و بخار آب</a:t>
            </a:r>
          </a:p>
          <a:p>
            <a:pPr algn="r" rtl="1"/>
            <a:r>
              <a:rPr lang="ar-BH" sz="2800" dirty="0" smtClean="0">
                <a:solidFill>
                  <a:srgbClr val="FFC000"/>
                </a:solidFill>
                <a:cs typeface="B Badr" pitchFamily="2" charset="-78"/>
              </a:rPr>
              <a:t>تبديل مي شوند. در اين تغيير شيميايي مقدار زيادي گرما و نور آزاد مي شود. اين سوختن، سوختن كامل </a:t>
            </a:r>
            <a:r>
              <a:rPr lang="ar-BH" sz="2800" dirty="0" smtClean="0">
                <a:solidFill>
                  <a:srgbClr val="FFC000"/>
                </a:solidFill>
                <a:cs typeface="B Badr" pitchFamily="2" charset="-78"/>
              </a:rPr>
              <a:t>نامدارد</a:t>
            </a:r>
            <a:r>
              <a:rPr lang="ar-BH" sz="2800" dirty="0" smtClean="0">
                <a:solidFill>
                  <a:srgbClr val="FFC000"/>
                </a:solidFill>
                <a:cs typeface="B Badr" pitchFamily="2" charset="-78"/>
              </a:rPr>
              <a:t>. براي مثال:</a:t>
            </a:r>
          </a:p>
          <a:p>
            <a:pPr algn="r" rtl="1"/>
            <a:r>
              <a:rPr lang="ar-BH" sz="2800" dirty="0" smtClean="0">
                <a:solidFill>
                  <a:srgbClr val="FFC000"/>
                </a:solidFill>
                <a:cs typeface="B Badr" pitchFamily="2" charset="-78"/>
              </a:rPr>
              <a:t>گرما و نور + بخار آب + گاز كربن دي اكسيد </a:t>
            </a:r>
            <a:r>
              <a:rPr lang="fa-IR" sz="2800" dirty="0" smtClean="0">
                <a:solidFill>
                  <a:srgbClr val="FFC000"/>
                </a:solidFill>
                <a:cs typeface="B Badr" pitchFamily="2" charset="-78"/>
              </a:rPr>
              <a:t>= </a:t>
            </a:r>
            <a:r>
              <a:rPr lang="ar-BH" sz="2800" dirty="0" smtClean="0">
                <a:solidFill>
                  <a:srgbClr val="FFC000"/>
                </a:solidFill>
                <a:cs typeface="B Badr" pitchFamily="2" charset="-78"/>
              </a:rPr>
              <a:t>گاز </a:t>
            </a:r>
            <a:r>
              <a:rPr lang="ar-BH" sz="2800" dirty="0" smtClean="0">
                <a:solidFill>
                  <a:srgbClr val="FFC000"/>
                </a:solidFill>
                <a:cs typeface="B Badr" pitchFamily="2" charset="-78"/>
              </a:rPr>
              <a:t>اكسيژن + گاز متان</a:t>
            </a:r>
          </a:p>
          <a:p>
            <a:pPr algn="r" rtl="1"/>
            <a:r>
              <a:rPr lang="ar-BH" sz="2800" dirty="0" smtClean="0">
                <a:solidFill>
                  <a:srgbClr val="FFC000"/>
                </a:solidFill>
                <a:cs typeface="B Badr" pitchFamily="2" charset="-78"/>
              </a:rPr>
              <a:t>اما اگر اكسيژن در دسترس كافي نباشد، سوختن كامل نخواهد بود. در سوختن ناقص، افزون بر </a:t>
            </a:r>
            <a:r>
              <a:rPr lang="ar-BH" sz="2800" dirty="0" smtClean="0">
                <a:solidFill>
                  <a:srgbClr val="FFC000"/>
                </a:solidFill>
                <a:cs typeface="B Badr" pitchFamily="2" charset="-78"/>
              </a:rPr>
              <a:t>كرندي </a:t>
            </a:r>
            <a:r>
              <a:rPr lang="ar-BH" sz="2800" dirty="0" smtClean="0">
                <a:solidFill>
                  <a:srgbClr val="FFC000"/>
                </a:solidFill>
                <a:cs typeface="B Badr" pitchFamily="2" charset="-78"/>
              </a:rPr>
              <a:t>اكسيد و بخارآب، مقداري كربن مونوكسيد نيز تشكيل مي شود. اگر مقدار اكسيژني كه در </a:t>
            </a:r>
            <a:r>
              <a:rPr lang="ar-BH" sz="2800" dirty="0" smtClean="0">
                <a:solidFill>
                  <a:srgbClr val="FFC000"/>
                </a:solidFill>
                <a:cs typeface="B Badr" pitchFamily="2" charset="-78"/>
              </a:rPr>
              <a:t>دسترس</a:t>
            </a:r>
            <a:r>
              <a:rPr lang="fa-IR" sz="2800" dirty="0" smtClean="0">
                <a:solidFill>
                  <a:srgbClr val="FFC000"/>
                </a:solidFill>
                <a:cs typeface="B Badr" pitchFamily="2" charset="-78"/>
              </a:rPr>
              <a:t> </a:t>
            </a:r>
            <a:r>
              <a:rPr lang="ar-BH" sz="2800" dirty="0" smtClean="0">
                <a:solidFill>
                  <a:srgbClr val="FFC000"/>
                </a:solidFill>
                <a:cs typeface="B Badr" pitchFamily="2" charset="-78"/>
              </a:rPr>
              <a:t>هيدروكربن </a:t>
            </a:r>
            <a:r>
              <a:rPr lang="ar-BH" sz="2800" dirty="0" smtClean="0">
                <a:solidFill>
                  <a:srgbClr val="FFC000"/>
                </a:solidFill>
                <a:cs typeface="B Badr" pitchFamily="2" charset="-78"/>
              </a:rPr>
              <a:t>قرار مي گيرد باز هم كم تر شود، مقداري دوده نيز توليد مي شود.</a:t>
            </a:r>
            <a:endParaRPr lang="en-US" sz="2800" dirty="0">
              <a:solidFill>
                <a:srgbClr val="FFC000"/>
              </a:solidFill>
              <a:cs typeface="B Badr" pitchFamily="2" charset="-78"/>
            </a:endParaRPr>
          </a:p>
        </p:txBody>
      </p:sp>
    </p:spTree>
  </p:cSld>
  <p:clrMapOvr>
    <a:masterClrMapping/>
  </p:clrMapOvr>
  <p:transition>
    <p:plu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1850061-70322488.jpg"/>
          <p:cNvPicPr>
            <a:picLocks noChangeAspect="1"/>
          </p:cNvPicPr>
          <p:nvPr/>
        </p:nvPicPr>
        <p:blipFill>
          <a:blip r:embed="rId2"/>
          <a:stretch>
            <a:fillRect/>
          </a:stretch>
        </p:blipFill>
        <p:spPr>
          <a:xfrm>
            <a:off x="0" y="0"/>
            <a:ext cx="9144000" cy="2590800"/>
          </a:xfrm>
          <a:prstGeom prst="rect">
            <a:avLst/>
          </a:prstGeom>
        </p:spPr>
      </p:pic>
      <p:sp>
        <p:nvSpPr>
          <p:cNvPr id="2" name="Title 1"/>
          <p:cNvSpPr>
            <a:spLocks noGrp="1"/>
          </p:cNvSpPr>
          <p:nvPr>
            <p:ph type="title"/>
          </p:nvPr>
        </p:nvSpPr>
        <p:spPr/>
        <p:txBody>
          <a:bodyPr>
            <a:normAutofit/>
          </a:bodyPr>
          <a:lstStyle/>
          <a:p>
            <a:pPr algn="ctr" rtl="1"/>
            <a:r>
              <a:rPr lang="ar-BH" sz="5400" b="1" dirty="0" smtClean="0">
                <a:solidFill>
                  <a:srgbClr val="FF0066"/>
                </a:solidFill>
                <a:cs typeface="B Badr" pitchFamily="2" charset="-78"/>
              </a:rPr>
              <a:t>قاتل خاموش</a:t>
            </a:r>
            <a:endParaRPr lang="en-US" sz="5400" dirty="0">
              <a:solidFill>
                <a:srgbClr val="FF0066"/>
              </a:solidFill>
              <a:cs typeface="B Badr" pitchFamily="2" charset="-78"/>
            </a:endParaRPr>
          </a:p>
        </p:txBody>
      </p:sp>
      <p:sp>
        <p:nvSpPr>
          <p:cNvPr id="3" name="Content Placeholder 2"/>
          <p:cNvSpPr>
            <a:spLocks noGrp="1"/>
          </p:cNvSpPr>
          <p:nvPr>
            <p:ph idx="1"/>
          </p:nvPr>
        </p:nvSpPr>
        <p:spPr>
          <a:xfrm>
            <a:off x="457200" y="2590800"/>
            <a:ext cx="7467600" cy="3535363"/>
          </a:xfrm>
        </p:spPr>
        <p:txBody>
          <a:bodyPr>
            <a:noAutofit/>
          </a:bodyPr>
          <a:lstStyle/>
          <a:p>
            <a:pPr algn="r" rtl="1"/>
            <a:r>
              <a:rPr lang="ar-BH" sz="2800" dirty="0" smtClean="0">
                <a:solidFill>
                  <a:srgbClr val="FFC000"/>
                </a:solidFill>
                <a:cs typeface="B Badr" pitchFamily="2" charset="-78"/>
              </a:rPr>
              <a:t>كربن مونوكسيد گازي سمي است كه از سوختن ناقص انواع سوخت توليد مي شود. اين گاز تمايل </a:t>
            </a:r>
            <a:r>
              <a:rPr lang="ar-BH" sz="2800" dirty="0" smtClean="0">
                <a:solidFill>
                  <a:srgbClr val="FFC000"/>
                </a:solidFill>
                <a:cs typeface="B Badr" pitchFamily="2" charset="-78"/>
              </a:rPr>
              <a:t>شديد</a:t>
            </a:r>
            <a:r>
              <a:rPr lang="fa-IR" sz="2800" dirty="0" smtClean="0">
                <a:solidFill>
                  <a:srgbClr val="FFC000"/>
                </a:solidFill>
                <a:cs typeface="B Badr" pitchFamily="2" charset="-78"/>
              </a:rPr>
              <a:t> </a:t>
            </a:r>
            <a:r>
              <a:rPr lang="ar-BH" sz="2800" dirty="0" smtClean="0">
                <a:solidFill>
                  <a:srgbClr val="FFC000"/>
                </a:solidFill>
                <a:cs typeface="B Badr" pitchFamily="2" charset="-78"/>
              </a:rPr>
              <a:t>براي </a:t>
            </a:r>
            <a:r>
              <a:rPr lang="ar-BH" sz="2800" dirty="0" smtClean="0">
                <a:solidFill>
                  <a:srgbClr val="FFC000"/>
                </a:solidFill>
                <a:cs typeface="B Badr" pitchFamily="2" charset="-78"/>
              </a:rPr>
              <a:t>تركيب شدن با هموگلوبين خون دارد. از اين رو، هرگاه وارد خون شود براي تركيب شدن </a:t>
            </a:r>
            <a:r>
              <a:rPr lang="ar-BH" sz="2800" dirty="0" smtClean="0">
                <a:solidFill>
                  <a:srgbClr val="FFC000"/>
                </a:solidFill>
                <a:cs typeface="B Badr" pitchFamily="2" charset="-78"/>
              </a:rPr>
              <a:t>با</a:t>
            </a:r>
            <a:r>
              <a:rPr lang="fa-IR" sz="2800" dirty="0" smtClean="0">
                <a:solidFill>
                  <a:srgbClr val="FFC000"/>
                </a:solidFill>
                <a:cs typeface="B Badr" pitchFamily="2" charset="-78"/>
              </a:rPr>
              <a:t> </a:t>
            </a:r>
            <a:r>
              <a:rPr lang="ar-BH" sz="2800" dirty="0" smtClean="0">
                <a:solidFill>
                  <a:srgbClr val="FFC000"/>
                </a:solidFill>
                <a:cs typeface="B Badr" pitchFamily="2" charset="-78"/>
              </a:rPr>
              <a:t>هموگلوبين </a:t>
            </a:r>
            <a:r>
              <a:rPr lang="ar-BH" sz="2800" dirty="0" smtClean="0">
                <a:solidFill>
                  <a:srgbClr val="FFC000"/>
                </a:solidFill>
                <a:cs typeface="B Badr" pitchFamily="2" charset="-78"/>
              </a:rPr>
              <a:t>با گاز اكسيژن رقابت مي كند و جاي آن را در هموگلوبين مي گيرد. در واقع اجازه نمي دهد </a:t>
            </a:r>
            <a:r>
              <a:rPr lang="ar-BH" sz="2800" dirty="0" smtClean="0">
                <a:solidFill>
                  <a:srgbClr val="FFC000"/>
                </a:solidFill>
                <a:cs typeface="B Badr" pitchFamily="2" charset="-78"/>
              </a:rPr>
              <a:t>كه</a:t>
            </a:r>
            <a:r>
              <a:rPr lang="fa-IR" sz="2800" dirty="0" smtClean="0">
                <a:solidFill>
                  <a:srgbClr val="FFC000"/>
                </a:solidFill>
                <a:cs typeface="B Badr" pitchFamily="2" charset="-78"/>
              </a:rPr>
              <a:t> </a:t>
            </a:r>
            <a:r>
              <a:rPr lang="ar-BH" sz="2800" dirty="0" smtClean="0">
                <a:solidFill>
                  <a:srgbClr val="FFC000"/>
                </a:solidFill>
                <a:cs typeface="B Badr" pitchFamily="2" charset="-78"/>
              </a:rPr>
              <a:t>هموگلوبين </a:t>
            </a:r>
            <a:r>
              <a:rPr lang="ar-BH" sz="2800" dirty="0" smtClean="0">
                <a:solidFill>
                  <a:srgbClr val="FFC000"/>
                </a:solidFill>
                <a:cs typeface="B Badr" pitchFamily="2" charset="-78"/>
              </a:rPr>
              <a:t>وظيفه اصلي خود يعني نقل و انتقال اكسيژن را انجام دهد. در نتيجه سبب ايجاد دشواري </a:t>
            </a:r>
            <a:r>
              <a:rPr lang="ar-BH" sz="2800" dirty="0" smtClean="0">
                <a:solidFill>
                  <a:srgbClr val="FFC000"/>
                </a:solidFill>
                <a:cs typeface="B Badr" pitchFamily="2" charset="-78"/>
              </a:rPr>
              <a:t>هاي</a:t>
            </a:r>
            <a:r>
              <a:rPr lang="fa-IR" sz="2800" dirty="0" smtClean="0">
                <a:solidFill>
                  <a:srgbClr val="FFC000"/>
                </a:solidFill>
                <a:cs typeface="B Badr" pitchFamily="2" charset="-78"/>
              </a:rPr>
              <a:t> </a:t>
            </a:r>
            <a:r>
              <a:rPr lang="ar-BH" sz="2800" dirty="0" smtClean="0">
                <a:solidFill>
                  <a:srgbClr val="FFC000"/>
                </a:solidFill>
                <a:cs typeface="B Badr" pitchFamily="2" charset="-78"/>
              </a:rPr>
              <a:t>تنفسي </a:t>
            </a:r>
            <a:r>
              <a:rPr lang="ar-BH" sz="2800" dirty="0" smtClean="0">
                <a:solidFill>
                  <a:srgbClr val="FFC000"/>
                </a:solidFill>
                <a:cs typeface="B Badr" pitchFamily="2" charset="-78"/>
              </a:rPr>
              <a:t>مي شود. هرگاه افراد در معرض اين گاز قرار بگيرند، مسموم مي شوند.</a:t>
            </a:r>
            <a:endParaRPr lang="en-US" sz="2800" dirty="0">
              <a:solidFill>
                <a:srgbClr val="FFC000"/>
              </a:solidFill>
              <a:cs typeface="B Badr" pitchFamily="2" charset="-78"/>
            </a:endParaRPr>
          </a:p>
        </p:txBody>
      </p:sp>
    </p:spTree>
  </p:cSld>
  <p:clrMapOvr>
    <a:masterClrMapping/>
  </p:clrMapOvr>
  <p:transition>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dirty="0" smtClean="0">
                <a:solidFill>
                  <a:srgbClr val="FFFF00"/>
                </a:solidFill>
                <a:cs typeface="B Badr" pitchFamily="2" charset="-78"/>
              </a:rPr>
              <a:t>باتری لیمویی</a:t>
            </a:r>
            <a:endParaRPr lang="en-US" sz="5400" dirty="0">
              <a:solidFill>
                <a:srgbClr val="FFFF00"/>
              </a:solidFill>
              <a:cs typeface="B Badr" pitchFamily="2" charset="-78"/>
            </a:endParaRPr>
          </a:p>
        </p:txBody>
      </p:sp>
      <p:sp>
        <p:nvSpPr>
          <p:cNvPr id="3" name="Content Placeholder 2"/>
          <p:cNvSpPr>
            <a:spLocks noGrp="1"/>
          </p:cNvSpPr>
          <p:nvPr>
            <p:ph idx="1"/>
          </p:nvPr>
        </p:nvSpPr>
        <p:spPr/>
        <p:txBody>
          <a:bodyPr>
            <a:normAutofit fontScale="92500" lnSpcReduction="10000"/>
          </a:bodyPr>
          <a:lstStyle/>
          <a:p>
            <a:pPr algn="r" rtl="1"/>
            <a:r>
              <a:rPr lang="ar-BH" dirty="0" smtClean="0">
                <a:solidFill>
                  <a:srgbClr val="FFC000"/>
                </a:solidFill>
                <a:cs typeface="B Badr" pitchFamily="2" charset="-78"/>
              </a:rPr>
              <a:t>باتری ها وسایلی هستند که توسط واکنش شیمیایی الکتریسیته تولید می کنند و به عنوان مولد الکتریکی در وسایل مختلف نظیر کامپیوترها، ماشین ها، روبات ها و... کاربر دارند. </a:t>
            </a:r>
            <a:r>
              <a:rPr lang="ar-BH" b="1" dirty="0" smtClean="0">
                <a:solidFill>
                  <a:srgbClr val="FFC000"/>
                </a:solidFill>
                <a:cs typeface="B Badr" pitchFamily="2" charset="-78"/>
              </a:rPr>
              <a:t>اولین باتری در سال 1970 توسط الساندرو ولتا ساخته شد.</a:t>
            </a:r>
            <a:endParaRPr lang="ar-BH" dirty="0" smtClean="0">
              <a:solidFill>
                <a:srgbClr val="FFC000"/>
              </a:solidFill>
              <a:cs typeface="B Badr" pitchFamily="2" charset="-78"/>
            </a:endParaRPr>
          </a:p>
          <a:p>
            <a:pPr algn="r" rtl="1"/>
            <a:r>
              <a:rPr lang="ar-BH" dirty="0" smtClean="0">
                <a:solidFill>
                  <a:srgbClr val="FFC000"/>
                </a:solidFill>
                <a:cs typeface="B Badr" pitchFamily="2" charset="-78"/>
              </a:rPr>
              <a:t>اجزای اصلی باتری را یک الکترولیت و دو الکترود از مواد غیر هم جنس تشکیل می دهند، که یکی از الکترودها با الکترولیت واکنش شیمیایی انجام می دهد.</a:t>
            </a:r>
          </a:p>
          <a:p>
            <a:pPr algn="r" rtl="1"/>
            <a:r>
              <a:rPr lang="ar-BH" dirty="0" smtClean="0">
                <a:solidFill>
                  <a:srgbClr val="FFC000"/>
                </a:solidFill>
                <a:cs typeface="B Badr" pitchFamily="2" charset="-78"/>
              </a:rPr>
              <a:t>در این آزمایش باتری شامل دو فلز است که در محلول اسید قرار دارند، مس و روی به عنوان فلز و لیمو محلول اسیدی را تامین می کند.( لیمو به علت دارا بودن اسید سیتریک محلول اسیدی را تامین می کند).</a:t>
            </a:r>
          </a:p>
          <a:p>
            <a:endParaRPr lang="en-US" dirty="0"/>
          </a:p>
        </p:txBody>
      </p:sp>
    </p:spTree>
  </p:cSld>
  <p:clrMapOvr>
    <a:masterClrMapping/>
  </p:clrMapOvr>
  <p:transition>
    <p:strips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lemons_led.jpg"/>
          <p:cNvPicPr>
            <a:picLocks noChangeAspect="1"/>
          </p:cNvPicPr>
          <p:nvPr/>
        </p:nvPicPr>
        <p:blipFill>
          <a:blip r:embed="rId2"/>
          <a:stretch>
            <a:fillRect/>
          </a:stretch>
        </p:blipFill>
        <p:spPr>
          <a:xfrm>
            <a:off x="0" y="3352800"/>
            <a:ext cx="9144000" cy="3505200"/>
          </a:xfrm>
          <a:prstGeom prst="rect">
            <a:avLst/>
          </a:prstGeom>
        </p:spPr>
      </p:pic>
      <p:sp>
        <p:nvSpPr>
          <p:cNvPr id="3" name="Content Placeholder 2"/>
          <p:cNvSpPr>
            <a:spLocks noGrp="1"/>
          </p:cNvSpPr>
          <p:nvPr>
            <p:ph idx="1"/>
          </p:nvPr>
        </p:nvSpPr>
        <p:spPr>
          <a:xfrm>
            <a:off x="0" y="0"/>
            <a:ext cx="9144000" cy="6858000"/>
          </a:xfrm>
        </p:spPr>
        <p:txBody>
          <a:bodyPr/>
          <a:lstStyle/>
          <a:p>
            <a:pPr algn="r" rtl="1"/>
            <a:r>
              <a:rPr lang="fa-IR" dirty="0" smtClean="0">
                <a:solidFill>
                  <a:srgbClr val="FFC000"/>
                </a:solidFill>
                <a:cs typeface="B Badr" pitchFamily="2" charset="-78"/>
              </a:rPr>
              <a:t>شرح آزمایش</a:t>
            </a:r>
            <a:r>
              <a:rPr lang="fa-IR" dirty="0" smtClean="0"/>
              <a:t>:</a:t>
            </a:r>
          </a:p>
          <a:p>
            <a:pPr algn="r" rtl="1"/>
            <a:r>
              <a:rPr lang="ar-BH" sz="2800" dirty="0" smtClean="0">
                <a:solidFill>
                  <a:srgbClr val="33CCFF"/>
                </a:solidFill>
                <a:cs typeface="B Badr" pitchFamily="2" charset="-78"/>
              </a:rPr>
              <a:t>در دو طرف لیمو شیار نازکی ایجاد کنید در یکی از شیار ها سکه مسی و در شیار دیگری. میخ گالوانیزه را قرار دهید. توجه داشته باشید که میخ و سکه با هم در تماس نباشند</a:t>
            </a:r>
            <a:r>
              <a:rPr lang="ar-BH" sz="2800" dirty="0" smtClean="0">
                <a:solidFill>
                  <a:srgbClr val="33CCFF"/>
                </a:solidFill>
                <a:cs typeface="B Badr" pitchFamily="2" charset="-78"/>
              </a:rPr>
              <a:t>.</a:t>
            </a:r>
            <a:r>
              <a:rPr lang="ar-BH" sz="2800" dirty="0" smtClean="0">
                <a:solidFill>
                  <a:srgbClr val="33CCFF"/>
                </a:solidFill>
                <a:cs typeface="B Badr" pitchFamily="2" charset="-78"/>
              </a:rPr>
              <a:t> در این باتری میخ و سکه الکترود و آب لیمو الکترولیت نامیده می شود.هر باتری دارای دو الکتردو مثبت و منفی است که در آن جریان الکتریکی توسط یک رسانا از الکترود منفی به سمت الکترود مثبت می رود. همچنین اختلاف پتانسیل به عنوان میزان نیرویی که برای حرکت الکترو ن ها لازم است اندازه گیری می شود</a:t>
            </a:r>
            <a:r>
              <a:rPr lang="ar-BH" sz="2800" dirty="0" smtClean="0">
                <a:solidFill>
                  <a:srgbClr val="33CCFF"/>
                </a:solidFill>
                <a:cs typeface="B Badr" pitchFamily="2" charset="-78"/>
              </a:rPr>
              <a:t>.</a:t>
            </a:r>
            <a:endParaRPr lang="fa-IR" sz="2800" dirty="0" smtClean="0">
              <a:solidFill>
                <a:srgbClr val="33CCFF"/>
              </a:solidFill>
              <a:cs typeface="B Badr" pitchFamily="2" charset="-78"/>
            </a:endParaRPr>
          </a:p>
          <a:p>
            <a:pPr algn="r" rtl="1"/>
            <a:r>
              <a:rPr lang="ar-BH" sz="2800" dirty="0" smtClean="0">
                <a:solidFill>
                  <a:srgbClr val="FFFF00"/>
                </a:solidFill>
                <a:cs typeface="B Badr" pitchFamily="2" charset="-78"/>
              </a:rPr>
              <a:t>توسط این باتری می توان وسایل کوچک نظیر دیود های نوری </a:t>
            </a:r>
            <a:r>
              <a:rPr lang="fa-IR" sz="2800" dirty="0" smtClean="0">
                <a:solidFill>
                  <a:srgbClr val="FFFF00"/>
                </a:solidFill>
                <a:cs typeface="B Badr" pitchFamily="2" charset="-78"/>
              </a:rPr>
              <a:t>(</a:t>
            </a:r>
            <a:r>
              <a:rPr lang="en-US" sz="2800" dirty="0" smtClean="0">
                <a:solidFill>
                  <a:srgbClr val="FFFF00"/>
                </a:solidFill>
                <a:cs typeface="B Badr" pitchFamily="2" charset="-78"/>
              </a:rPr>
              <a:t>LED</a:t>
            </a:r>
            <a:r>
              <a:rPr lang="fa-IR" sz="2800" dirty="0" smtClean="0">
                <a:solidFill>
                  <a:srgbClr val="FFFF00"/>
                </a:solidFill>
                <a:cs typeface="B Badr" pitchFamily="2" charset="-78"/>
              </a:rPr>
              <a:t>)ر</a:t>
            </a:r>
            <a:r>
              <a:rPr lang="ar-BH" sz="2800" dirty="0" smtClean="0">
                <a:solidFill>
                  <a:srgbClr val="FFFF00"/>
                </a:solidFill>
                <a:cs typeface="B Badr" pitchFamily="2" charset="-78"/>
              </a:rPr>
              <a:t>ا </a:t>
            </a:r>
            <a:r>
              <a:rPr lang="ar-BH" sz="2800" dirty="0" smtClean="0">
                <a:solidFill>
                  <a:srgbClr val="FFFF00"/>
                </a:solidFill>
                <a:cs typeface="B Badr" pitchFamily="2" charset="-78"/>
              </a:rPr>
              <a:t>روشن </a:t>
            </a:r>
            <a:r>
              <a:rPr lang="ar-BH" sz="2800" dirty="0" smtClean="0">
                <a:solidFill>
                  <a:srgbClr val="FFFF00"/>
                </a:solidFill>
                <a:cs typeface="B Badr" pitchFamily="2" charset="-78"/>
              </a:rPr>
              <a:t>کرد</a:t>
            </a:r>
            <a:r>
              <a:rPr lang="fa-IR" sz="2800" dirty="0" smtClean="0">
                <a:solidFill>
                  <a:srgbClr val="FFFF00"/>
                </a:solidFill>
                <a:cs typeface="B Badr" pitchFamily="2" charset="-78"/>
              </a:rPr>
              <a:t>.</a:t>
            </a:r>
            <a:r>
              <a:rPr lang="ar-BH" sz="2800" dirty="0" smtClean="0">
                <a:solidFill>
                  <a:srgbClr val="FFFF00"/>
                </a:solidFill>
                <a:cs typeface="B Badr" pitchFamily="2" charset="-78"/>
              </a:rPr>
              <a:t> الکترون ها از قطب منفی (میخ) وارد دیود نوری شده و به سمت قطب مثبت باتری (سکه) بر می گردند و این یعنی جریان الکتریکی که باعث روشن شدن دیود می شود. شما هم آزمایش کنید و </a:t>
            </a:r>
            <a:r>
              <a:rPr lang="ar-BH" sz="2800" dirty="0" smtClean="0">
                <a:solidFill>
                  <a:srgbClr val="FFFF00"/>
                </a:solidFill>
                <a:cs typeface="B Badr" pitchFamily="2" charset="-78"/>
              </a:rPr>
              <a:t>ببینید</a:t>
            </a:r>
            <a:r>
              <a:rPr lang="fa-IR" sz="2800" dirty="0" smtClean="0">
                <a:solidFill>
                  <a:srgbClr val="FFFF00"/>
                </a:solidFill>
                <a:cs typeface="B Badr" pitchFamily="2" charset="-78"/>
              </a:rPr>
              <a:t>.</a:t>
            </a:r>
            <a:endParaRPr lang="en-US" sz="2800" dirty="0">
              <a:solidFill>
                <a:srgbClr val="FFFF00"/>
              </a:solidFill>
              <a:cs typeface="B Badr" pitchFamily="2" charset="-78"/>
            </a:endParaRPr>
          </a:p>
        </p:txBody>
      </p:sp>
    </p:spTree>
  </p:cSld>
  <p:clrMapOvr>
    <a:masterClrMapping/>
  </p:clrMapOvr>
  <p:transition>
    <p:split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81054_ZhiJUfT6.gif"/>
          <p:cNvPicPr>
            <a:picLocks noChangeAspect="1"/>
          </p:cNvPicPr>
          <p:nvPr/>
        </p:nvPicPr>
        <p:blipFill>
          <a:blip r:embed="rId2"/>
          <a:stretch>
            <a:fillRect/>
          </a:stretch>
        </p:blipFill>
        <p:spPr>
          <a:xfrm>
            <a:off x="0" y="5257800"/>
            <a:ext cx="5791200" cy="1600200"/>
          </a:xfrm>
          <a:prstGeom prst="rect">
            <a:avLst/>
          </a:prstGeom>
        </p:spPr>
      </p:pic>
      <p:sp>
        <p:nvSpPr>
          <p:cNvPr id="2" name="Title 1"/>
          <p:cNvSpPr>
            <a:spLocks noGrp="1"/>
          </p:cNvSpPr>
          <p:nvPr>
            <p:ph type="title"/>
          </p:nvPr>
        </p:nvSpPr>
        <p:spPr/>
        <p:txBody>
          <a:bodyPr>
            <a:normAutofit fontScale="90000"/>
          </a:bodyPr>
          <a:lstStyle/>
          <a:p>
            <a:pPr algn="ctr" rtl="1"/>
            <a:r>
              <a:rPr lang="ar-BH" sz="4000" b="1" dirty="0" smtClean="0">
                <a:solidFill>
                  <a:schemeClr val="accent4">
                    <a:lumMod val="20000"/>
                    <a:lumOff val="80000"/>
                  </a:schemeClr>
                </a:solidFill>
                <a:cs typeface="B Badr" pitchFamily="2" charset="-78"/>
              </a:rPr>
              <a:t>با استفاده از تغيير شيميايي مي توان كار انجام داد</a:t>
            </a:r>
            <a:r>
              <a:rPr lang="ar-BH" sz="4400" b="1" dirty="0" smtClean="0">
                <a:solidFill>
                  <a:schemeClr val="accent4">
                    <a:lumMod val="20000"/>
                    <a:lumOff val="80000"/>
                  </a:schemeClr>
                </a:solidFill>
                <a:cs typeface="B Badr" pitchFamily="2" charset="-78"/>
              </a:rPr>
              <a:t>.</a:t>
            </a:r>
            <a:endParaRPr lang="en-US" sz="4400" dirty="0">
              <a:solidFill>
                <a:schemeClr val="accent4">
                  <a:lumMod val="20000"/>
                  <a:lumOff val="80000"/>
                </a:schemeClr>
              </a:solidFill>
              <a:cs typeface="B Badr" pitchFamily="2" charset="-78"/>
            </a:endParaRPr>
          </a:p>
        </p:txBody>
      </p:sp>
      <p:sp>
        <p:nvSpPr>
          <p:cNvPr id="3" name="Content Placeholder 2"/>
          <p:cNvSpPr>
            <a:spLocks noGrp="1"/>
          </p:cNvSpPr>
          <p:nvPr>
            <p:ph idx="1"/>
          </p:nvPr>
        </p:nvSpPr>
        <p:spPr/>
        <p:txBody>
          <a:bodyPr>
            <a:normAutofit/>
          </a:bodyPr>
          <a:lstStyle/>
          <a:p>
            <a:pPr algn="r" rtl="1"/>
            <a:r>
              <a:rPr lang="ar-BH" sz="3200" dirty="0" smtClean="0">
                <a:solidFill>
                  <a:srgbClr val="FFFF00"/>
                </a:solidFill>
                <a:cs typeface="B Badr" pitchFamily="2" charset="-78"/>
              </a:rPr>
              <a:t>هرگاه در يك تغيير شيميايي، فرآورده گازي شكل توليد شود، كار انجام مي شود. براي مثال </a:t>
            </a:r>
            <a:r>
              <a:rPr lang="ar-BH" sz="3200" dirty="0" smtClean="0">
                <a:solidFill>
                  <a:srgbClr val="FFFF00"/>
                </a:solidFill>
                <a:cs typeface="B Badr" pitchFamily="2" charset="-78"/>
              </a:rPr>
              <a:t>تغييرهاي</a:t>
            </a:r>
            <a:r>
              <a:rPr lang="fa-IR" sz="3200" dirty="0" smtClean="0">
                <a:solidFill>
                  <a:srgbClr val="FFFF00"/>
                </a:solidFill>
                <a:cs typeface="B Badr" pitchFamily="2" charset="-78"/>
              </a:rPr>
              <a:t> </a:t>
            </a:r>
            <a:r>
              <a:rPr lang="ar-BH" sz="3200" dirty="0" smtClean="0">
                <a:solidFill>
                  <a:srgbClr val="FFFF00"/>
                </a:solidFill>
                <a:cs typeface="B Badr" pitchFamily="2" charset="-78"/>
              </a:rPr>
              <a:t>شيميايي </a:t>
            </a:r>
            <a:r>
              <a:rPr lang="ar-BH" sz="3200" dirty="0" smtClean="0">
                <a:solidFill>
                  <a:srgbClr val="FFFF00"/>
                </a:solidFill>
                <a:cs typeface="B Badr" pitchFamily="2" charset="-78"/>
              </a:rPr>
              <a:t>زير مي توانند كار انجام دهند.</a:t>
            </a:r>
          </a:p>
          <a:p>
            <a:pPr algn="r" rtl="1"/>
            <a:r>
              <a:rPr lang="ar-BH" sz="3200" dirty="0" smtClean="0">
                <a:solidFill>
                  <a:srgbClr val="92D050"/>
                </a:solidFill>
                <a:cs typeface="B Badr" pitchFamily="2" charset="-78"/>
              </a:rPr>
              <a:t>تغيير </a:t>
            </a:r>
            <a:r>
              <a:rPr lang="ar-BH" sz="3200" dirty="0" smtClean="0">
                <a:solidFill>
                  <a:srgbClr val="92D050"/>
                </a:solidFill>
                <a:cs typeface="B Badr" pitchFamily="2" charset="-78"/>
              </a:rPr>
              <a:t>شيميايي جوش شيرين با سركه</a:t>
            </a:r>
          </a:p>
          <a:p>
            <a:pPr algn="r" rtl="1"/>
            <a:r>
              <a:rPr lang="ar-BH" sz="3200" dirty="0" smtClean="0">
                <a:solidFill>
                  <a:srgbClr val="33CCFF"/>
                </a:solidFill>
                <a:cs typeface="B Badr" pitchFamily="2" charset="-78"/>
              </a:rPr>
              <a:t>تغيير </a:t>
            </a:r>
            <a:r>
              <a:rPr lang="ar-BH" sz="3200" dirty="0" smtClean="0">
                <a:solidFill>
                  <a:srgbClr val="33CCFF"/>
                </a:solidFill>
                <a:cs typeface="B Badr" pitchFamily="2" charset="-78"/>
              </a:rPr>
              <a:t>شيميايي جوش شيرين باويتامين </a:t>
            </a:r>
            <a:r>
              <a:rPr lang="en-US" sz="3200" dirty="0" smtClean="0">
                <a:solidFill>
                  <a:srgbClr val="33CCFF"/>
                </a:solidFill>
                <a:cs typeface="B Badr" pitchFamily="2" charset="-78"/>
              </a:rPr>
              <a:t>C )</a:t>
            </a:r>
            <a:r>
              <a:rPr lang="ar-BH" sz="3200" dirty="0" smtClean="0">
                <a:solidFill>
                  <a:srgbClr val="33CCFF"/>
                </a:solidFill>
                <a:cs typeface="B Badr" pitchFamily="2" charset="-78"/>
              </a:rPr>
              <a:t>قرص جوشان با </a:t>
            </a:r>
            <a:r>
              <a:rPr lang="ar-BH" sz="3200" dirty="0" smtClean="0">
                <a:solidFill>
                  <a:srgbClr val="33CCFF"/>
                </a:solidFill>
                <a:cs typeface="B Badr" pitchFamily="2" charset="-78"/>
              </a:rPr>
              <a:t>آب</a:t>
            </a:r>
            <a:r>
              <a:rPr lang="fa-IR" sz="3200" dirty="0" smtClean="0">
                <a:solidFill>
                  <a:srgbClr val="33CCFF"/>
                </a:solidFill>
                <a:cs typeface="B Badr" pitchFamily="2" charset="-78"/>
              </a:rPr>
              <a:t>)</a:t>
            </a:r>
            <a:endParaRPr lang="ar-BH" sz="3200" dirty="0" smtClean="0">
              <a:solidFill>
                <a:srgbClr val="33CCFF"/>
              </a:solidFill>
              <a:cs typeface="B Badr" pitchFamily="2" charset="-78"/>
            </a:endParaRPr>
          </a:p>
          <a:p>
            <a:pPr algn="r" rtl="1"/>
            <a:r>
              <a:rPr lang="ar-BH" sz="3200" dirty="0" smtClean="0">
                <a:solidFill>
                  <a:srgbClr val="FF00FF"/>
                </a:solidFill>
                <a:cs typeface="B Badr" pitchFamily="2" charset="-78"/>
              </a:rPr>
              <a:t>تغيير </a:t>
            </a:r>
            <a:r>
              <a:rPr lang="ar-BH" sz="3200" dirty="0" smtClean="0">
                <a:solidFill>
                  <a:srgbClr val="FF00FF"/>
                </a:solidFill>
                <a:cs typeface="B Badr" pitchFamily="2" charset="-78"/>
              </a:rPr>
              <a:t>شيميايي جوش شيرين بانوشابه با قرص نعناع</a:t>
            </a:r>
          </a:p>
          <a:p>
            <a:pPr algn="r" rtl="1"/>
            <a:r>
              <a:rPr lang="ar-BH" sz="3200" dirty="0" smtClean="0">
                <a:solidFill>
                  <a:srgbClr val="FFC000"/>
                </a:solidFill>
                <a:cs typeface="B Badr" pitchFamily="2" charset="-78"/>
              </a:rPr>
              <a:t>سوختن </a:t>
            </a:r>
            <a:r>
              <a:rPr lang="ar-BH" sz="3200" dirty="0" smtClean="0">
                <a:solidFill>
                  <a:srgbClr val="FFC000"/>
                </a:solidFill>
                <a:cs typeface="B Badr" pitchFamily="2" charset="-78"/>
              </a:rPr>
              <a:t>بنزين</a:t>
            </a:r>
            <a:endParaRPr lang="en-US" sz="3200" dirty="0">
              <a:solidFill>
                <a:srgbClr val="FFC000"/>
              </a:solidFill>
              <a:cs typeface="B Badr" pitchFamily="2" charset="-78"/>
            </a:endParaRPr>
          </a:p>
        </p:txBody>
      </p:sp>
    </p:spTree>
  </p:cSld>
  <p:clrMapOvr>
    <a:masterClrMapping/>
  </p:clrMapOvr>
  <p:transition>
    <p:pull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nd title 590.jpg"/>
          <p:cNvPicPr>
            <a:picLocks noGrp="1" noChangeAspect="1"/>
          </p:cNvPicPr>
          <p:nvPr>
            <p:ph idx="1"/>
          </p:nvPr>
        </p:nvPicPr>
        <p:blipFill>
          <a:blip r:embed="rId2"/>
          <a:stretch>
            <a:fillRect/>
          </a:stretch>
        </p:blipFill>
        <p:spPr>
          <a:xfrm>
            <a:off x="0" y="1"/>
            <a:ext cx="9144000" cy="6857999"/>
          </a:xfrm>
        </p:spPr>
      </p:pic>
      <p:sp>
        <p:nvSpPr>
          <p:cNvPr id="2" name="Title 1"/>
          <p:cNvSpPr>
            <a:spLocks noGrp="1"/>
          </p:cNvSpPr>
          <p:nvPr>
            <p:ph type="title"/>
          </p:nvPr>
        </p:nvSpPr>
        <p:spPr>
          <a:xfrm>
            <a:off x="457200" y="274638"/>
            <a:ext cx="7467600" cy="2392362"/>
          </a:xfrm>
        </p:spPr>
        <p:txBody>
          <a:bodyPr>
            <a:noAutofit/>
          </a:bodyPr>
          <a:lstStyle/>
          <a:p>
            <a:pPr algn="ctr" rtl="1"/>
            <a:r>
              <a:rPr lang="fa-IR" sz="9600" dirty="0" smtClean="0">
                <a:solidFill>
                  <a:srgbClr val="7030A0"/>
                </a:solidFill>
                <a:cs typeface="B Badr" pitchFamily="2" charset="-78"/>
              </a:rPr>
              <a:t>((پایان))</a:t>
            </a:r>
            <a:r>
              <a:rPr lang="fa-IR" sz="9600" dirty="0" smtClean="0">
                <a:solidFill>
                  <a:srgbClr val="FF0000"/>
                </a:solidFill>
                <a:cs typeface="B Badr" pitchFamily="2" charset="-78"/>
              </a:rPr>
              <a:t/>
            </a:r>
            <a:br>
              <a:rPr lang="fa-IR" sz="9600" dirty="0" smtClean="0">
                <a:solidFill>
                  <a:srgbClr val="FF0000"/>
                </a:solidFill>
                <a:cs typeface="B Badr" pitchFamily="2" charset="-78"/>
              </a:rPr>
            </a:br>
            <a:r>
              <a:rPr lang="fa-IR" sz="4000" dirty="0" smtClean="0">
                <a:solidFill>
                  <a:srgbClr val="FF0000"/>
                </a:solidFill>
                <a:cs typeface="B Badr" pitchFamily="2" charset="-78"/>
              </a:rPr>
              <a:t>با تشکر از توجه شما به این پاورپوینت.</a:t>
            </a:r>
            <a:endParaRPr lang="en-US" sz="4000" dirty="0">
              <a:solidFill>
                <a:srgbClr val="FF0000"/>
              </a:solidFill>
              <a:cs typeface="B Badr" pitchFamily="2" charset="-78"/>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kyoloom.ir/oloom8/fasl2/bakhshe1_files/111.PNG"/>
          <p:cNvPicPr>
            <a:picLocks noChangeAspect="1" noChangeArrowheads="1"/>
          </p:cNvPicPr>
          <p:nvPr/>
        </p:nvPicPr>
        <p:blipFill>
          <a:blip r:embed="rId2"/>
          <a:srcRect/>
          <a:stretch>
            <a:fillRect/>
          </a:stretch>
        </p:blipFill>
        <p:spPr bwMode="auto">
          <a:xfrm>
            <a:off x="0" y="3886200"/>
            <a:ext cx="6096000" cy="2971800"/>
          </a:xfrm>
          <a:prstGeom prst="rect">
            <a:avLst/>
          </a:prstGeom>
          <a:noFill/>
        </p:spPr>
      </p:pic>
      <p:sp>
        <p:nvSpPr>
          <p:cNvPr id="2" name="Title 1"/>
          <p:cNvSpPr>
            <a:spLocks noGrp="1"/>
          </p:cNvSpPr>
          <p:nvPr>
            <p:ph type="title"/>
          </p:nvPr>
        </p:nvSpPr>
        <p:spPr/>
        <p:txBody>
          <a:bodyPr>
            <a:normAutofit/>
          </a:bodyPr>
          <a:lstStyle/>
          <a:p>
            <a:pPr algn="ctr"/>
            <a:r>
              <a:rPr lang="fa-IR" sz="6000" dirty="0" smtClean="0">
                <a:solidFill>
                  <a:srgbClr val="92D050"/>
                </a:solidFill>
                <a:cs typeface="B Badr" pitchFamily="2" charset="-78"/>
              </a:rPr>
              <a:t>تغییر های شیمیایی</a:t>
            </a:r>
            <a:endParaRPr lang="en-US" sz="6000" dirty="0">
              <a:solidFill>
                <a:srgbClr val="92D050"/>
              </a:solidFill>
              <a:cs typeface="B Badr" pitchFamily="2" charset="-78"/>
            </a:endParaRPr>
          </a:p>
        </p:txBody>
      </p:sp>
      <p:sp>
        <p:nvSpPr>
          <p:cNvPr id="3" name="Content Placeholder 2"/>
          <p:cNvSpPr>
            <a:spLocks noGrp="1"/>
          </p:cNvSpPr>
          <p:nvPr>
            <p:ph idx="1"/>
          </p:nvPr>
        </p:nvSpPr>
        <p:spPr/>
        <p:txBody>
          <a:bodyPr>
            <a:normAutofit/>
          </a:bodyPr>
          <a:lstStyle/>
          <a:p>
            <a:pPr algn="just" rtl="1"/>
            <a:r>
              <a:rPr lang="fa-IR" sz="3600" dirty="0" smtClean="0">
                <a:solidFill>
                  <a:srgbClr val="FFC000"/>
                </a:solidFill>
                <a:cs typeface="B Badr" pitchFamily="2" charset="-78"/>
              </a:rPr>
              <a:t>تغییر های شیمیایی می توانند مفید یا مضر باشند.برای مثال آتش سوزی جنگل یک تغییر شیمیایی است که در بیشتر مواقع مضر می باشد. در صفحه بعد چند گونه از تغییرات شیمیایی را مشاهده می کنید.</a:t>
            </a:r>
            <a:endParaRPr lang="en-US" sz="3600" dirty="0">
              <a:solidFill>
                <a:srgbClr val="FFC000"/>
              </a:solidFill>
              <a:cs typeface="B Badr" pitchFamily="2" charset="-78"/>
            </a:endParaRPr>
          </a:p>
        </p:txBody>
      </p:sp>
      <p:pic>
        <p:nvPicPr>
          <p:cNvPr id="13316" name="Picture 4" descr="http://img1.tebyan.net/big/1393/02/19117515738949225914725235117019061111.jpg"/>
          <p:cNvPicPr>
            <a:picLocks noChangeAspect="1" noChangeArrowheads="1"/>
          </p:cNvPicPr>
          <p:nvPr/>
        </p:nvPicPr>
        <p:blipFill>
          <a:blip r:embed="rId3"/>
          <a:srcRect/>
          <a:stretch>
            <a:fillRect/>
          </a:stretch>
        </p:blipFill>
        <p:spPr bwMode="auto">
          <a:xfrm>
            <a:off x="6096000" y="4572000"/>
            <a:ext cx="3048000" cy="2286000"/>
          </a:xfrm>
          <a:prstGeom prst="rect">
            <a:avLst/>
          </a:prstGeom>
          <a:noFill/>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4800" dirty="0" smtClean="0">
                <a:solidFill>
                  <a:srgbClr val="FFC000"/>
                </a:solidFill>
                <a:cs typeface="B Badr" pitchFamily="2" charset="-78"/>
              </a:rPr>
              <a:t>(</a:t>
            </a:r>
            <a:r>
              <a:rPr lang="fa-IR" sz="4800" dirty="0" smtClean="0">
                <a:solidFill>
                  <a:srgbClr val="FF00FF"/>
                </a:solidFill>
                <a:cs typeface="B Badr" pitchFamily="2" charset="-78"/>
              </a:rPr>
              <a:t>مفید یا مضر بودن تغییرات شیمیایی</a:t>
            </a:r>
            <a:r>
              <a:rPr lang="fa-IR" sz="4800" dirty="0" smtClean="0">
                <a:solidFill>
                  <a:srgbClr val="FFC000"/>
                </a:solidFill>
                <a:cs typeface="B Badr" pitchFamily="2" charset="-78"/>
              </a:rPr>
              <a:t>)</a:t>
            </a:r>
            <a:endParaRPr lang="en-US" sz="4800" dirty="0">
              <a:solidFill>
                <a:srgbClr val="FFC000"/>
              </a:solidFill>
              <a:cs typeface="B Badr" pitchFamily="2" charset="-78"/>
            </a:endParaRPr>
          </a:p>
        </p:txBody>
      </p:sp>
      <p:sp>
        <p:nvSpPr>
          <p:cNvPr id="3" name="Content Placeholder 2"/>
          <p:cNvSpPr>
            <a:spLocks noGrp="1"/>
          </p:cNvSpPr>
          <p:nvPr>
            <p:ph idx="1"/>
          </p:nvPr>
        </p:nvSpPr>
        <p:spPr>
          <a:xfrm>
            <a:off x="152400" y="1600200"/>
            <a:ext cx="8839200" cy="5257800"/>
          </a:xfrm>
        </p:spPr>
        <p:txBody>
          <a:bodyPr>
            <a:noAutofit/>
          </a:bodyPr>
          <a:lstStyle/>
          <a:p>
            <a:pPr algn="r" rtl="1"/>
            <a:r>
              <a:rPr lang="ar-BH" sz="1800" dirty="0" smtClean="0">
                <a:solidFill>
                  <a:srgbClr val="00B0F0"/>
                </a:solidFill>
              </a:rPr>
              <a:t>آ</a:t>
            </a:r>
            <a:r>
              <a:rPr lang="ar-BH" sz="1800" dirty="0" smtClean="0">
                <a:solidFill>
                  <a:srgbClr val="00B0F0"/>
                </a:solidFill>
                <a:cs typeface="B Badr" pitchFamily="2" charset="-78"/>
              </a:rPr>
              <a:t>تش سوزي در جنگل: سوختن جنگل سبب از بين رفتن انواع درختان و جانوران و هم چنين آلوده شدن</a:t>
            </a:r>
          </a:p>
          <a:p>
            <a:pPr algn="r" rtl="1"/>
            <a:r>
              <a:rPr lang="ar-BH" sz="1800" dirty="0" smtClean="0">
                <a:solidFill>
                  <a:srgbClr val="00B0F0"/>
                </a:solidFill>
                <a:cs typeface="B Badr" pitchFamily="2" charset="-78"/>
              </a:rPr>
              <a:t>هوا مي شود. بنابراين آتش سوزي در جنگل مضر است. اما آتش سوزي كنترل شده در جنگل مي تواند</a:t>
            </a:r>
          </a:p>
          <a:p>
            <a:pPr algn="r" rtl="1"/>
            <a:r>
              <a:rPr lang="ar-BH" sz="1800" dirty="0" smtClean="0">
                <a:solidFill>
                  <a:srgbClr val="00B0F0"/>
                </a:solidFill>
                <a:cs typeface="B Badr" pitchFamily="2" charset="-78"/>
              </a:rPr>
              <a:t>مفيد باشد. به طوري كه در برخي كشورها، خس و خاشاك زير درختان را به صورت كنترل شده آتش</a:t>
            </a:r>
          </a:p>
          <a:p>
            <a:pPr algn="r" rtl="1"/>
            <a:r>
              <a:rPr lang="ar-BH" sz="1800" dirty="0" smtClean="0">
                <a:solidFill>
                  <a:srgbClr val="00B0F0"/>
                </a:solidFill>
                <a:cs typeface="B Badr" pitchFamily="2" charset="-78"/>
              </a:rPr>
              <a:t>مي زنند تا از آتش سوزي هاي بزرگ و غيرقابل كنترل جلوگيري كنند.</a:t>
            </a:r>
          </a:p>
          <a:p>
            <a:pPr algn="r" rtl="1"/>
            <a:r>
              <a:rPr lang="ar-BH" sz="1800" dirty="0" smtClean="0">
                <a:solidFill>
                  <a:srgbClr val="92D050"/>
                </a:solidFill>
                <a:cs typeface="B Badr" pitchFamily="2" charset="-78"/>
              </a:rPr>
              <a:t> پير شدن: پير شدن فرآيندي پيچيده است كه شامل تغييرهاي شيميايي بسيار زيادي است. به هر حال از</a:t>
            </a:r>
          </a:p>
          <a:p>
            <a:pPr algn="r" rtl="1"/>
            <a:r>
              <a:rPr lang="ar-BH" sz="1800" dirty="0" smtClean="0">
                <a:solidFill>
                  <a:srgbClr val="92D050"/>
                </a:solidFill>
                <a:cs typeface="B Badr" pitchFamily="2" charset="-78"/>
              </a:rPr>
              <a:t>نگاه ما، پير شدن مضر است زيرا انسان جمال، زيبايي، شادابي و جواني را بسيار دوست دارد. با پير شدن</a:t>
            </a:r>
          </a:p>
          <a:p>
            <a:pPr algn="r" rtl="1"/>
            <a:r>
              <a:rPr lang="ar-BH" sz="1800" dirty="0" smtClean="0">
                <a:solidFill>
                  <a:srgbClr val="92D050"/>
                </a:solidFill>
                <a:cs typeface="B Badr" pitchFamily="2" charset="-78"/>
              </a:rPr>
              <a:t>همه اين صفات كم كم از بين مي روند.</a:t>
            </a:r>
          </a:p>
          <a:p>
            <a:pPr algn="r" rtl="1"/>
            <a:r>
              <a:rPr lang="ar-BH" sz="1800" dirty="0" smtClean="0">
                <a:solidFill>
                  <a:srgbClr val="FFC000"/>
                </a:solidFill>
                <a:cs typeface="B Badr" pitchFamily="2" charset="-78"/>
              </a:rPr>
              <a:t> فاسد شدن ميوه: فاسد شدن ميوه ها از تغييرهاي شيميايي مضر در زندگي روزانه ماست. زيرا ما نمي توانيم</a:t>
            </a:r>
          </a:p>
          <a:p>
            <a:pPr algn="r" rtl="1"/>
            <a:r>
              <a:rPr lang="ar-BH" sz="1800" dirty="0" smtClean="0">
                <a:solidFill>
                  <a:srgbClr val="FFC000"/>
                </a:solidFill>
                <a:cs typeface="B Badr" pitchFamily="2" charset="-78"/>
              </a:rPr>
              <a:t>ميوه هاي فاسد را مصرف كنيم. به همين دليل هزينه هاي زيادي صرف مي كنيم تا بتوانيم ميوه ها را براي</a:t>
            </a:r>
          </a:p>
          <a:p>
            <a:pPr algn="r" rtl="1"/>
            <a:r>
              <a:rPr lang="ar-BH" sz="1800" dirty="0" smtClean="0">
                <a:solidFill>
                  <a:srgbClr val="FFC000"/>
                </a:solidFill>
                <a:cs typeface="B Badr" pitchFamily="2" charset="-78"/>
              </a:rPr>
              <a:t>مدت طولاني ترين تازه نگه داريم. البته فاسد شدن ميوه در طبيعت، باغ، مزرعه و.... بسيار مفيد است.</a:t>
            </a:r>
          </a:p>
          <a:p>
            <a:pPr algn="r" rtl="1"/>
            <a:r>
              <a:rPr lang="ar-BH" sz="1800" dirty="0" smtClean="0">
                <a:solidFill>
                  <a:srgbClr val="FFC000"/>
                </a:solidFill>
                <a:cs typeface="B Badr" pitchFamily="2" charset="-78"/>
              </a:rPr>
              <a:t>زيرا اگر اين اتفاق نمي افتاد ما نمي توانستيم كشاورزي كنيم.</a:t>
            </a:r>
          </a:p>
          <a:p>
            <a:pPr algn="r" rtl="1"/>
            <a:r>
              <a:rPr lang="ar-BH" sz="1800" dirty="0" smtClean="0">
                <a:solidFill>
                  <a:srgbClr val="FFFF00"/>
                </a:solidFill>
                <a:cs typeface="B Badr" pitchFamily="2" charset="-78"/>
              </a:rPr>
              <a:t> زنگ زدن آهن: يك تغيير شيميايي مضر است. سالانه در سراسر جهان ميلياردها دلار براي تعميرات و</a:t>
            </a:r>
          </a:p>
          <a:p>
            <a:pPr algn="r" rtl="1"/>
            <a:r>
              <a:rPr lang="ar-BH" sz="1800" dirty="0" smtClean="0">
                <a:solidFill>
                  <a:srgbClr val="FFFF00"/>
                </a:solidFill>
                <a:cs typeface="B Badr" pitchFamily="2" charset="-78"/>
              </a:rPr>
              <a:t>سالم نگه داشتن انواع دستگاه ها، وسايل، اسكله ها و ابزار آهن </a:t>
            </a:r>
            <a:r>
              <a:rPr lang="fa-IR" sz="1800" dirty="0" smtClean="0">
                <a:solidFill>
                  <a:srgbClr val="FFFF00"/>
                </a:solidFill>
                <a:cs typeface="B Badr" pitchFamily="2" charset="-78"/>
              </a:rPr>
              <a:t>(</a:t>
            </a:r>
            <a:r>
              <a:rPr lang="ar-BH" sz="1800" dirty="0" smtClean="0">
                <a:solidFill>
                  <a:srgbClr val="FFFF00"/>
                </a:solidFill>
                <a:cs typeface="B Badr" pitchFamily="2" charset="-78"/>
              </a:rPr>
              <a:t>فولادي</a:t>
            </a:r>
            <a:r>
              <a:rPr lang="fa-IR" sz="1800" dirty="0" smtClean="0">
                <a:solidFill>
                  <a:srgbClr val="FFFF00"/>
                </a:solidFill>
                <a:cs typeface="B Badr" pitchFamily="2" charset="-78"/>
              </a:rPr>
              <a:t>)</a:t>
            </a:r>
            <a:r>
              <a:rPr lang="ar-BH" sz="1800" dirty="0" smtClean="0">
                <a:solidFill>
                  <a:srgbClr val="FFFF00"/>
                </a:solidFill>
                <a:cs typeface="B Badr" pitchFamily="2" charset="-78"/>
              </a:rPr>
              <a:t> هزينه مي شود.</a:t>
            </a:r>
          </a:p>
          <a:p>
            <a:pPr algn="r" rtl="1"/>
            <a:r>
              <a:rPr lang="ar-BH" sz="1800" dirty="0" smtClean="0">
                <a:solidFill>
                  <a:schemeClr val="tx1">
                    <a:lumMod val="95000"/>
                  </a:schemeClr>
                </a:solidFill>
                <a:cs typeface="B Badr" pitchFamily="2" charset="-78"/>
              </a:rPr>
              <a:t> پوسيدن كاغذ: پوسيدن كاغذ يك تغيير شيميايي بسيار كند است به طوري كه تقريبا" پس از 555 سال</a:t>
            </a:r>
          </a:p>
          <a:p>
            <a:pPr algn="r" rtl="1"/>
            <a:r>
              <a:rPr lang="ar-BH" sz="1800" dirty="0" smtClean="0">
                <a:solidFill>
                  <a:schemeClr val="tx1">
                    <a:lumMod val="95000"/>
                  </a:schemeClr>
                </a:solidFill>
                <a:cs typeface="B Badr" pitchFamily="2" charset="-78"/>
              </a:rPr>
              <a:t>يك برگ كاغذ مي پوسد. كاغذ پوسيده انعطاف پذير نيست و در اثر ضربه به راحتي مي شكند و خرد</a:t>
            </a:r>
          </a:p>
          <a:p>
            <a:pPr algn="r" rtl="1"/>
            <a:r>
              <a:rPr lang="ar-BH" sz="1800" dirty="0" smtClean="0">
                <a:solidFill>
                  <a:schemeClr val="tx1">
                    <a:lumMod val="95000"/>
                  </a:schemeClr>
                </a:solidFill>
                <a:cs typeface="B Badr" pitchFamily="2" charset="-78"/>
              </a:rPr>
              <a:t>مي شود. اين تغيير شيميايي مضر است.</a:t>
            </a:r>
            <a:endParaRPr lang="en-US" sz="1800" dirty="0">
              <a:solidFill>
                <a:schemeClr val="tx1">
                  <a:lumMod val="95000"/>
                </a:schemeClr>
              </a:solidFill>
              <a:cs typeface="B Badr" pitchFamily="2" charset="-78"/>
            </a:endParaRPr>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728.jpg"/>
          <p:cNvPicPr>
            <a:picLocks noGrp="1" noChangeAspect="1"/>
          </p:cNvPicPr>
          <p:nvPr>
            <p:ph idx="1"/>
          </p:nvPr>
        </p:nvPicPr>
        <p:blipFill>
          <a:blip r:embed="rId2"/>
          <a:stretch>
            <a:fillRect/>
          </a:stretch>
        </p:blipFill>
        <p:spPr>
          <a:xfrm>
            <a:off x="0" y="0"/>
            <a:ext cx="9143999" cy="6858000"/>
          </a:xfrm>
        </p:spPr>
      </p:pic>
    </p:spTree>
  </p:cSld>
  <p:clrMapOvr>
    <a:masterClrMapping/>
  </p:clrMapOvr>
  <p:transition>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4800" dirty="0" smtClean="0">
                <a:solidFill>
                  <a:schemeClr val="tx2">
                    <a:lumMod val="50000"/>
                  </a:schemeClr>
                </a:solidFill>
                <a:cs typeface="B Badr" pitchFamily="2" charset="-78"/>
              </a:rPr>
              <a:t>تغییر انرژی در تغییر شیمیای</a:t>
            </a:r>
            <a:endParaRPr lang="en-US" sz="4800" dirty="0">
              <a:solidFill>
                <a:schemeClr val="tx2">
                  <a:lumMod val="50000"/>
                </a:schemeClr>
              </a:solidFill>
              <a:cs typeface="B Badr" pitchFamily="2" charset="-78"/>
            </a:endParaRPr>
          </a:p>
        </p:txBody>
      </p:sp>
      <p:sp>
        <p:nvSpPr>
          <p:cNvPr id="3" name="Content Placeholder 2"/>
          <p:cNvSpPr>
            <a:spLocks noGrp="1"/>
          </p:cNvSpPr>
          <p:nvPr>
            <p:ph idx="1"/>
          </p:nvPr>
        </p:nvSpPr>
        <p:spPr>
          <a:xfrm>
            <a:off x="0" y="1600200"/>
            <a:ext cx="9144000" cy="5257800"/>
          </a:xfrm>
        </p:spPr>
        <p:txBody>
          <a:bodyPr>
            <a:normAutofit/>
          </a:bodyPr>
          <a:lstStyle/>
          <a:p>
            <a:pPr algn="r" rtl="1"/>
            <a:r>
              <a:rPr lang="ar-BH" dirty="0" smtClean="0">
                <a:solidFill>
                  <a:schemeClr val="accent2">
                    <a:lumMod val="60000"/>
                    <a:lumOff val="40000"/>
                  </a:schemeClr>
                </a:solidFill>
                <a:cs typeface="B Badr" pitchFamily="2" charset="-78"/>
              </a:rPr>
              <a:t>در هر تغيير شيميايي، انرژي مواد تغيير مي كند زيرا وقتي كه مواد دچار تغيير شيميايي مي شوند به مواد</a:t>
            </a:r>
          </a:p>
          <a:p>
            <a:pPr algn="r" rtl="1"/>
            <a:r>
              <a:rPr lang="ar-BH" dirty="0" smtClean="0">
                <a:solidFill>
                  <a:schemeClr val="accent2">
                    <a:lumMod val="60000"/>
                    <a:lumOff val="40000"/>
                  </a:schemeClr>
                </a:solidFill>
                <a:cs typeface="B Badr" pitchFamily="2" charset="-78"/>
              </a:rPr>
              <a:t>ديگري تبديل مي شوند. از آن جايي كه انرژي مواد با همديگر اختلاف دارند، اين اختلاف به صورت گرما،</a:t>
            </a:r>
          </a:p>
          <a:p>
            <a:pPr algn="r" rtl="1"/>
            <a:r>
              <a:rPr lang="ar-BH" dirty="0" smtClean="0">
                <a:solidFill>
                  <a:schemeClr val="accent2">
                    <a:lumMod val="60000"/>
                    <a:lumOff val="40000"/>
                  </a:schemeClr>
                </a:solidFill>
                <a:cs typeface="B Badr" pitchFamily="2" charset="-78"/>
              </a:rPr>
              <a:t>نور و ... مصرف يا آزاد مي شود. استفاده از دماسنج، روش مناسبي براي نشان دادن تغيير انرژي در يك تغيير</a:t>
            </a:r>
          </a:p>
          <a:p>
            <a:pPr algn="r" rtl="1"/>
            <a:r>
              <a:rPr lang="ar-BH" dirty="0" smtClean="0">
                <a:solidFill>
                  <a:schemeClr val="accent2">
                    <a:lumMod val="60000"/>
                    <a:lumOff val="40000"/>
                  </a:schemeClr>
                </a:solidFill>
                <a:cs typeface="B Badr" pitchFamily="2" charset="-78"/>
              </a:rPr>
              <a:t>شيميايي است. به طوري كه</a:t>
            </a:r>
            <a:r>
              <a:rPr lang="ar-BH" dirty="0" smtClean="0">
                <a:solidFill>
                  <a:srgbClr val="33CCFF"/>
                </a:solidFill>
                <a:cs typeface="B Badr" pitchFamily="2" charset="-78"/>
              </a:rPr>
              <a:t>:افزايش دماي مخلوط در يك تغيير شيميايي، نشان مي دهد كه اين تغييير شيميايي، گرماده است، و</a:t>
            </a:r>
          </a:p>
          <a:p>
            <a:pPr algn="r" rtl="1"/>
            <a:r>
              <a:rPr lang="ar-BH" dirty="0" smtClean="0">
                <a:solidFill>
                  <a:srgbClr val="33CCFF"/>
                </a:solidFill>
                <a:cs typeface="B Badr" pitchFamily="2" charset="-78"/>
              </a:rPr>
              <a:t>كاهش دماي مخلوط در يك تغيير شيميايي، نشان مي دهد كه اين تغيير شيميايي، گرماگير است.</a:t>
            </a:r>
            <a:endParaRPr lang="en-US" dirty="0">
              <a:solidFill>
                <a:srgbClr val="33CCFF"/>
              </a:solidFill>
              <a:cs typeface="B Badr" pitchFamily="2" charset="-78"/>
            </a:endParaRPr>
          </a:p>
        </p:txBody>
      </p:sp>
    </p:spTree>
  </p:cSld>
  <p:clrMapOvr>
    <a:masterClrMapping/>
  </p:clrMapOvr>
  <p:transition>
    <p:wheel spokes="3"/>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daneshnameh.roshd.ir/mavara/img/daneshnameh_up/b/bd/00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457200" y="1524000"/>
            <a:ext cx="7467600" cy="4602163"/>
          </a:xfrm>
        </p:spPr>
        <p:txBody>
          <a:bodyPr>
            <a:noAutofit/>
          </a:bodyPr>
          <a:lstStyle/>
          <a:p>
            <a:pPr algn="r" rtl="1"/>
            <a:r>
              <a:rPr lang="ar-BH" sz="3200" dirty="0" smtClean="0">
                <a:solidFill>
                  <a:srgbClr val="92D050"/>
                </a:solidFill>
                <a:cs typeface="B Badr" pitchFamily="2" charset="-78"/>
              </a:rPr>
              <a:t>براي مثال: تغيير شيميايي قرص جوشان در آب، يك تغيير گرماگير است، زيرا دماي محلول در اثر تغيير</a:t>
            </a:r>
          </a:p>
          <a:p>
            <a:pPr algn="r" rtl="1"/>
            <a:r>
              <a:rPr lang="ar-BH" sz="3200" dirty="0" smtClean="0">
                <a:solidFill>
                  <a:srgbClr val="92D050"/>
                </a:solidFill>
                <a:cs typeface="B Badr" pitchFamily="2" charset="-78"/>
              </a:rPr>
              <a:t>شيميايي، يك يا دو درجه كاهش مي يابد.</a:t>
            </a:r>
          </a:p>
          <a:p>
            <a:pPr algn="r" rtl="1"/>
            <a:r>
              <a:rPr lang="ar-BH" sz="3200" dirty="0" smtClean="0">
                <a:solidFill>
                  <a:srgbClr val="92D050"/>
                </a:solidFill>
                <a:cs typeface="B Badr" pitchFamily="2" charset="-78"/>
              </a:rPr>
              <a:t>گاز + نمك  گرما + آب + قرص جوشان</a:t>
            </a:r>
          </a:p>
          <a:p>
            <a:pPr algn="r" rtl="1"/>
            <a:r>
              <a:rPr lang="ar-BH" sz="3200" dirty="0" smtClean="0">
                <a:solidFill>
                  <a:srgbClr val="FFFF00"/>
                </a:solidFill>
                <a:cs typeface="B Badr" pitchFamily="2" charset="-78"/>
              </a:rPr>
              <a:t>هم چنين تغييير شيميايي جوش شيرين با سيتريك اسيد نيز ، يك تغيير گرماگير است.</a:t>
            </a:r>
          </a:p>
          <a:p>
            <a:pPr algn="r" rtl="1"/>
            <a:r>
              <a:rPr lang="ar-BH" sz="3200" dirty="0" smtClean="0">
                <a:solidFill>
                  <a:srgbClr val="FFFF00"/>
                </a:solidFill>
                <a:cs typeface="B Badr" pitchFamily="2" charset="-78"/>
              </a:rPr>
              <a:t>گاز + آب + نمك</a:t>
            </a:r>
            <a:r>
              <a:rPr lang="fa-IR" sz="3200" dirty="0" smtClean="0">
                <a:solidFill>
                  <a:srgbClr val="FFFF00"/>
                </a:solidFill>
                <a:cs typeface="B Badr" pitchFamily="2" charset="-78"/>
              </a:rPr>
              <a:t>=</a:t>
            </a:r>
            <a:r>
              <a:rPr lang="ar-BH" sz="3200" dirty="0" smtClean="0">
                <a:solidFill>
                  <a:srgbClr val="FFFF00"/>
                </a:solidFill>
                <a:cs typeface="B Badr" pitchFamily="2" charset="-78"/>
              </a:rPr>
              <a:t> </a:t>
            </a:r>
            <a:r>
              <a:rPr lang="en-US" sz="3200" dirty="0" smtClean="0">
                <a:solidFill>
                  <a:srgbClr val="FFFF00"/>
                </a:solidFill>
                <a:cs typeface="B Badr" pitchFamily="2" charset="-78"/>
              </a:rPr>
              <a:t>kj75 </a:t>
            </a:r>
            <a:r>
              <a:rPr lang="fa-IR" sz="3200" dirty="0" smtClean="0">
                <a:solidFill>
                  <a:srgbClr val="FFFF00"/>
                </a:solidFill>
                <a:cs typeface="B Badr" pitchFamily="2" charset="-78"/>
              </a:rPr>
              <a:t>+</a:t>
            </a:r>
            <a:r>
              <a:rPr lang="ar-BH" sz="3200" dirty="0" smtClean="0">
                <a:solidFill>
                  <a:srgbClr val="FFFF00"/>
                </a:solidFill>
                <a:cs typeface="B Badr" pitchFamily="2" charset="-78"/>
              </a:rPr>
              <a:t> </a:t>
            </a:r>
            <a:r>
              <a:rPr lang="fa-IR" sz="3200" dirty="0" smtClean="0">
                <a:solidFill>
                  <a:srgbClr val="FFFF00"/>
                </a:solidFill>
                <a:cs typeface="B Badr" pitchFamily="2" charset="-78"/>
              </a:rPr>
              <a:t>(ا</a:t>
            </a:r>
            <a:r>
              <a:rPr lang="ar-BH" sz="3200" dirty="0" smtClean="0">
                <a:solidFill>
                  <a:srgbClr val="FFFF00"/>
                </a:solidFill>
                <a:cs typeface="B Badr" pitchFamily="2" charset="-78"/>
              </a:rPr>
              <a:t>مو</a:t>
            </a:r>
            <a:r>
              <a:rPr lang="fa-IR" sz="3200" dirty="0" smtClean="0">
                <a:solidFill>
                  <a:srgbClr val="FFFF00"/>
                </a:solidFill>
                <a:cs typeface="B Badr" pitchFamily="2" charset="-78"/>
              </a:rPr>
              <a:t>ل </a:t>
            </a:r>
            <a:r>
              <a:rPr lang="ar-BH" sz="3200" dirty="0" smtClean="0">
                <a:solidFill>
                  <a:srgbClr val="FFFF00"/>
                </a:solidFill>
                <a:cs typeface="B Badr" pitchFamily="2" charset="-78"/>
              </a:rPr>
              <a:t>سيتريك اسيد + </a:t>
            </a:r>
            <a:r>
              <a:rPr lang="fa-IR" sz="3200" dirty="0" smtClean="0">
                <a:solidFill>
                  <a:srgbClr val="FFFF00"/>
                </a:solidFill>
                <a:cs typeface="B Badr" pitchFamily="2" charset="-78"/>
              </a:rPr>
              <a:t>(</a:t>
            </a:r>
            <a:r>
              <a:rPr lang="ar-BH" sz="3200" dirty="0" smtClean="0">
                <a:solidFill>
                  <a:srgbClr val="FFFF00"/>
                </a:solidFill>
                <a:cs typeface="B Badr" pitchFamily="2" charset="-78"/>
              </a:rPr>
              <a:t>ا مول</a:t>
            </a:r>
            <a:r>
              <a:rPr lang="fa-IR" sz="3200" dirty="0" smtClean="0">
                <a:solidFill>
                  <a:srgbClr val="FFFF00"/>
                </a:solidFill>
                <a:cs typeface="B Badr" pitchFamily="2" charset="-78"/>
              </a:rPr>
              <a:t>)</a:t>
            </a:r>
            <a:r>
              <a:rPr lang="ar-BH" sz="3200" dirty="0" smtClean="0">
                <a:solidFill>
                  <a:srgbClr val="FFFF00"/>
                </a:solidFill>
                <a:cs typeface="B Badr" pitchFamily="2" charset="-78"/>
              </a:rPr>
              <a:t> جوش شيرين</a:t>
            </a:r>
            <a:endParaRPr lang="en-US" sz="3200" dirty="0">
              <a:solidFill>
                <a:srgbClr val="FFFF00"/>
              </a:solidFill>
              <a:cs typeface="B Badr" pitchFamily="2" charset="-78"/>
            </a:endParaRPr>
          </a:p>
        </p:txBody>
      </p:sp>
    </p:spTree>
  </p:cSld>
  <p:clrMapOvr>
    <a:masterClrMapping/>
  </p:clrMapOvr>
  <p:transition>
    <p:split orient="vert"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581400"/>
          </a:xfrm>
        </p:spPr>
        <p:txBody>
          <a:bodyPr>
            <a:normAutofit/>
          </a:bodyPr>
          <a:lstStyle/>
          <a:p>
            <a:pPr algn="r" rtl="1"/>
            <a:r>
              <a:rPr lang="ar-BH" sz="2800" b="1" dirty="0" smtClean="0">
                <a:solidFill>
                  <a:srgbClr val="FFC000"/>
                </a:solidFill>
                <a:cs typeface="B Badr" pitchFamily="2" charset="-78"/>
              </a:rPr>
              <a:t>نشانه هاي تغيير شيميايي</a:t>
            </a:r>
            <a:r>
              <a:rPr lang="ar-BH" sz="2800" b="1" dirty="0" smtClean="0">
                <a:cs typeface="B Badr" pitchFamily="2" charset="-78"/>
              </a:rPr>
              <a:t/>
            </a:r>
            <a:br>
              <a:rPr lang="ar-BH" sz="2800" b="1" dirty="0" smtClean="0">
                <a:cs typeface="B Badr" pitchFamily="2" charset="-78"/>
              </a:rPr>
            </a:br>
            <a:r>
              <a:rPr lang="ar-BH" sz="2800" dirty="0" smtClean="0">
                <a:solidFill>
                  <a:srgbClr val="66FFFF"/>
                </a:solidFill>
                <a:cs typeface="B Badr" pitchFamily="2" charset="-78"/>
              </a:rPr>
              <a:t>تغيير شيميايي نشانه هاي گوناگوني دارد كه برخي از آن ها عبارتند از</a:t>
            </a:r>
            <a:r>
              <a:rPr lang="ar-BH" sz="2800" dirty="0" smtClean="0">
                <a:solidFill>
                  <a:srgbClr val="66FFFF"/>
                </a:solidFill>
                <a:cs typeface="B Badr" pitchFamily="2" charset="-78"/>
              </a:rPr>
              <a:t>:</a:t>
            </a:r>
            <a:r>
              <a:rPr lang="fa-IR" sz="2800" dirty="0" smtClean="0">
                <a:solidFill>
                  <a:srgbClr val="66FFFF"/>
                </a:solidFill>
                <a:cs typeface="B Badr" pitchFamily="2" charset="-78"/>
              </a:rPr>
              <a:t/>
            </a:r>
            <a:br>
              <a:rPr lang="fa-IR" sz="2800" dirty="0" smtClean="0">
                <a:solidFill>
                  <a:srgbClr val="66FFFF"/>
                </a:solidFill>
                <a:cs typeface="B Badr" pitchFamily="2" charset="-78"/>
              </a:rPr>
            </a:br>
            <a:r>
              <a:rPr lang="fa-IR" sz="2800" dirty="0" smtClean="0">
                <a:solidFill>
                  <a:srgbClr val="66FFFF"/>
                </a:solidFill>
                <a:cs typeface="B Badr" pitchFamily="2" charset="-78"/>
              </a:rPr>
              <a:t/>
            </a:r>
            <a:br>
              <a:rPr lang="fa-IR" sz="2800" dirty="0" smtClean="0">
                <a:solidFill>
                  <a:srgbClr val="66FFFF"/>
                </a:solidFill>
                <a:cs typeface="B Badr" pitchFamily="2" charset="-78"/>
              </a:rPr>
            </a:br>
            <a:r>
              <a:rPr lang="fa-IR" sz="2800" dirty="0" smtClean="0">
                <a:solidFill>
                  <a:srgbClr val="33CCFF"/>
                </a:solidFill>
                <a:cs typeface="B Badr" pitchFamily="2" charset="-78"/>
              </a:rPr>
              <a:t>1-تشکیل رسوب</a:t>
            </a:r>
            <a:br>
              <a:rPr lang="fa-IR" sz="2800" dirty="0" smtClean="0">
                <a:solidFill>
                  <a:srgbClr val="33CCFF"/>
                </a:solidFill>
                <a:cs typeface="B Badr" pitchFamily="2" charset="-78"/>
              </a:rPr>
            </a:br>
            <a:r>
              <a:rPr lang="ar-BH" sz="2400" dirty="0" smtClean="0">
                <a:solidFill>
                  <a:srgbClr val="FFFF00"/>
                </a:solidFill>
                <a:cs typeface="B Badr" pitchFamily="2" charset="-78"/>
              </a:rPr>
              <a:t>هرگاه </a:t>
            </a:r>
            <a:r>
              <a:rPr lang="ar-BH" sz="2400" dirty="0" smtClean="0">
                <a:solidFill>
                  <a:srgbClr val="FFFF00"/>
                </a:solidFill>
                <a:cs typeface="B Badr" pitchFamily="2" charset="-78"/>
              </a:rPr>
              <a:t>در اثر مخلوط كردن دو يا چند محلول يك رسوب ايجاد شود </a:t>
            </a:r>
            <a:r>
              <a:rPr lang="fa-IR" sz="2400" dirty="0" smtClean="0">
                <a:solidFill>
                  <a:srgbClr val="FFFF00"/>
                </a:solidFill>
                <a:cs typeface="B Badr" pitchFamily="2" charset="-78"/>
              </a:rPr>
              <a:t>پ(</a:t>
            </a:r>
            <a:r>
              <a:rPr lang="ar-BH" sz="2400" dirty="0" smtClean="0">
                <a:solidFill>
                  <a:srgbClr val="FFFF00"/>
                </a:solidFill>
                <a:cs typeface="B Badr" pitchFamily="2" charset="-78"/>
              </a:rPr>
              <a:t>محلول </a:t>
            </a:r>
            <a:r>
              <a:rPr lang="ar-BH" sz="2400" dirty="0" smtClean="0">
                <a:solidFill>
                  <a:srgbClr val="FFFF00"/>
                </a:solidFill>
                <a:cs typeface="B Badr" pitchFamily="2" charset="-78"/>
              </a:rPr>
              <a:t>كدر </a:t>
            </a:r>
            <a:r>
              <a:rPr lang="ar-BH" sz="2400" dirty="0" smtClean="0">
                <a:solidFill>
                  <a:srgbClr val="FFFF00"/>
                </a:solidFill>
                <a:cs typeface="B Badr" pitchFamily="2" charset="-78"/>
              </a:rPr>
              <a:t>شود</a:t>
            </a:r>
            <a:r>
              <a:rPr lang="fa-IR" sz="2400" dirty="0" smtClean="0">
                <a:solidFill>
                  <a:srgbClr val="FFFF00"/>
                </a:solidFill>
                <a:cs typeface="B Badr" pitchFamily="2" charset="-78"/>
              </a:rPr>
              <a:t>)</a:t>
            </a:r>
            <a:r>
              <a:rPr lang="ar-BH" sz="2400" dirty="0" smtClean="0">
                <a:solidFill>
                  <a:srgbClr val="FFFF00"/>
                </a:solidFill>
                <a:cs typeface="B Badr" pitchFamily="2" charset="-78"/>
              </a:rPr>
              <a:t/>
            </a:r>
            <a:br>
              <a:rPr lang="ar-BH" sz="2400" dirty="0" smtClean="0">
                <a:solidFill>
                  <a:srgbClr val="FFFF00"/>
                </a:solidFill>
                <a:cs typeface="B Badr" pitchFamily="2" charset="-78"/>
              </a:rPr>
            </a:br>
            <a:r>
              <a:rPr lang="ar-BH" sz="2400" dirty="0" smtClean="0">
                <a:solidFill>
                  <a:srgbClr val="FFFF00"/>
                </a:solidFill>
                <a:cs typeface="B Badr" pitchFamily="2" charset="-78"/>
              </a:rPr>
              <a:t>يك تغيير شيميايي رخ داده است. شكل </a:t>
            </a:r>
            <a:r>
              <a:rPr lang="fa-IR" sz="2400" dirty="0" smtClean="0">
                <a:solidFill>
                  <a:srgbClr val="FFFF00"/>
                </a:solidFill>
                <a:cs typeface="B Badr" pitchFamily="2" charset="-78"/>
              </a:rPr>
              <a:t>زیر</a:t>
            </a:r>
            <a:r>
              <a:rPr lang="ar-BH" sz="2400" dirty="0" smtClean="0">
                <a:solidFill>
                  <a:srgbClr val="FFFF00"/>
                </a:solidFill>
                <a:cs typeface="B Badr" pitchFamily="2" charset="-78"/>
              </a:rPr>
              <a:t>تشكيل </a:t>
            </a:r>
            <a:r>
              <a:rPr lang="ar-BH" sz="2400" dirty="0" smtClean="0">
                <a:solidFill>
                  <a:srgbClr val="FFFF00"/>
                </a:solidFill>
                <a:cs typeface="B Badr" pitchFamily="2" charset="-78"/>
              </a:rPr>
              <a:t>چند رسوب را نشان مي دهد.</a:t>
            </a:r>
            <a:endParaRPr lang="en-US" sz="2400" dirty="0">
              <a:solidFill>
                <a:srgbClr val="FFFF00"/>
              </a:solidFill>
              <a:cs typeface="B Badr" pitchFamily="2" charset="-78"/>
            </a:endParaRPr>
          </a:p>
        </p:txBody>
      </p:sp>
      <p:pic>
        <p:nvPicPr>
          <p:cNvPr id="4" name="Content Placeholder 3" descr="ch2.jpg"/>
          <p:cNvPicPr>
            <a:picLocks noGrp="1" noChangeAspect="1"/>
          </p:cNvPicPr>
          <p:nvPr>
            <p:ph idx="1"/>
          </p:nvPr>
        </p:nvPicPr>
        <p:blipFill>
          <a:blip r:embed="rId2"/>
          <a:stretch>
            <a:fillRect/>
          </a:stretch>
        </p:blipFill>
        <p:spPr>
          <a:xfrm>
            <a:off x="0" y="3581399"/>
            <a:ext cx="3972857" cy="3276601"/>
          </a:xfrm>
        </p:spPr>
      </p:pic>
      <p:pic>
        <p:nvPicPr>
          <p:cNvPr id="1026" name="Picture 2" descr="http://img1.tebyan.net/big/1393/10/20141229114425223_9.jpg"/>
          <p:cNvPicPr>
            <a:picLocks noChangeAspect="1" noChangeArrowheads="1"/>
          </p:cNvPicPr>
          <p:nvPr/>
        </p:nvPicPr>
        <p:blipFill>
          <a:blip r:embed="rId3"/>
          <a:srcRect/>
          <a:stretch>
            <a:fillRect/>
          </a:stretch>
        </p:blipFill>
        <p:spPr bwMode="auto">
          <a:xfrm>
            <a:off x="3962400" y="3581400"/>
            <a:ext cx="1600200" cy="3276601"/>
          </a:xfrm>
          <a:prstGeom prst="rect">
            <a:avLst/>
          </a:prstGeom>
          <a:noFill/>
        </p:spPr>
      </p:pic>
      <p:pic>
        <p:nvPicPr>
          <p:cNvPr id="1028" name="Picture 4" descr="http://s1.picofile.com/file/7561605806/untitled.bmp"/>
          <p:cNvPicPr>
            <a:picLocks noChangeAspect="1" noChangeArrowheads="1"/>
          </p:cNvPicPr>
          <p:nvPr/>
        </p:nvPicPr>
        <p:blipFill>
          <a:blip r:embed="rId4"/>
          <a:srcRect/>
          <a:stretch>
            <a:fillRect/>
          </a:stretch>
        </p:blipFill>
        <p:spPr bwMode="auto">
          <a:xfrm>
            <a:off x="5562600" y="3581400"/>
            <a:ext cx="3581400" cy="3276600"/>
          </a:xfrm>
          <a:prstGeom prst="rect">
            <a:avLst/>
          </a:prstGeom>
          <a:noFill/>
        </p:spPr>
      </p:pic>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4800" dirty="0" smtClean="0">
                <a:solidFill>
                  <a:srgbClr val="33CCFF"/>
                </a:solidFill>
                <a:cs typeface="B Badr" pitchFamily="2" charset="-78"/>
              </a:rPr>
              <a:t>نشانه های دیگر تغییر شیمیایی</a:t>
            </a:r>
            <a:endParaRPr lang="en-US" sz="4800" dirty="0">
              <a:solidFill>
                <a:srgbClr val="33CCFF"/>
              </a:solidFill>
              <a:cs typeface="B Badr" pitchFamily="2" charset="-78"/>
            </a:endParaRPr>
          </a:p>
        </p:txBody>
      </p:sp>
      <p:sp>
        <p:nvSpPr>
          <p:cNvPr id="3" name="Content Placeholder 2"/>
          <p:cNvSpPr>
            <a:spLocks noGrp="1"/>
          </p:cNvSpPr>
          <p:nvPr>
            <p:ph idx="1"/>
          </p:nvPr>
        </p:nvSpPr>
        <p:spPr>
          <a:xfrm>
            <a:off x="0" y="1600200"/>
            <a:ext cx="9144000" cy="5257800"/>
          </a:xfrm>
        </p:spPr>
        <p:txBody>
          <a:bodyPr/>
          <a:lstStyle/>
          <a:p>
            <a:pPr algn="r" rtl="1"/>
            <a:r>
              <a:rPr lang="ar-BH" b="1" dirty="0" smtClean="0">
                <a:solidFill>
                  <a:srgbClr val="FFFF00"/>
                </a:solidFill>
                <a:cs typeface="B Badr" pitchFamily="2" charset="-78"/>
              </a:rPr>
              <a:t>2</a:t>
            </a:r>
            <a:r>
              <a:rPr lang="fa-IR" b="1" dirty="0" smtClean="0">
                <a:solidFill>
                  <a:srgbClr val="FFFF00"/>
                </a:solidFill>
                <a:cs typeface="B Badr" pitchFamily="2" charset="-78"/>
              </a:rPr>
              <a:t>-</a:t>
            </a:r>
            <a:r>
              <a:rPr lang="ar-BH" b="1" dirty="0" smtClean="0">
                <a:solidFill>
                  <a:srgbClr val="FFC000"/>
                </a:solidFill>
                <a:cs typeface="B Badr" pitchFamily="2" charset="-78"/>
              </a:rPr>
              <a:t>تغيير رنگ</a:t>
            </a:r>
            <a:endParaRPr lang="fa-IR" b="1" dirty="0" smtClean="0">
              <a:solidFill>
                <a:srgbClr val="FFC000"/>
              </a:solidFill>
              <a:cs typeface="B Badr" pitchFamily="2" charset="-78"/>
            </a:endParaRPr>
          </a:p>
          <a:p>
            <a:pPr algn="r" rtl="1"/>
            <a:r>
              <a:rPr lang="fa-IR" b="1" dirty="0" smtClean="0">
                <a:solidFill>
                  <a:srgbClr val="FFFF00"/>
                </a:solidFill>
                <a:cs typeface="B Badr" pitchFamily="2" charset="-78"/>
              </a:rPr>
              <a:t>3-</a:t>
            </a:r>
            <a:r>
              <a:rPr lang="ar-BH" sz="2800" b="1" dirty="0" smtClean="0">
                <a:solidFill>
                  <a:srgbClr val="66FFFF"/>
                </a:solidFill>
                <a:cs typeface="B Badr" pitchFamily="2" charset="-78"/>
              </a:rPr>
              <a:t>آزاد شدن نور، گرما و </a:t>
            </a:r>
            <a:r>
              <a:rPr lang="ar-BH" sz="2800" b="1" dirty="0" smtClean="0">
                <a:solidFill>
                  <a:srgbClr val="66FFFF"/>
                </a:solidFill>
                <a:cs typeface="B Badr" pitchFamily="2" charset="-78"/>
              </a:rPr>
              <a:t>صدا</a:t>
            </a:r>
            <a:endParaRPr lang="fa-IR" sz="2800" b="1" dirty="0" smtClean="0">
              <a:solidFill>
                <a:srgbClr val="66FFFF"/>
              </a:solidFill>
              <a:cs typeface="B Badr" pitchFamily="2" charset="-78"/>
            </a:endParaRPr>
          </a:p>
          <a:p>
            <a:pPr algn="r" rtl="1"/>
            <a:r>
              <a:rPr lang="fa-IR" sz="2800" b="1" dirty="0" smtClean="0">
                <a:solidFill>
                  <a:srgbClr val="FFFF00"/>
                </a:solidFill>
                <a:cs typeface="B Badr" pitchFamily="2" charset="-78"/>
              </a:rPr>
              <a:t>4-</a:t>
            </a:r>
            <a:r>
              <a:rPr lang="ar-BH" sz="2800" b="1" dirty="0" smtClean="0">
                <a:solidFill>
                  <a:srgbClr val="FF0066"/>
                </a:solidFill>
                <a:cs typeface="B Badr" pitchFamily="2" charset="-78"/>
              </a:rPr>
              <a:t>خروج </a:t>
            </a:r>
            <a:r>
              <a:rPr lang="ar-BH" sz="2800" b="1" dirty="0" smtClean="0">
                <a:solidFill>
                  <a:srgbClr val="FF0066"/>
                </a:solidFill>
                <a:cs typeface="B Badr" pitchFamily="2" charset="-78"/>
              </a:rPr>
              <a:t>گاز</a:t>
            </a:r>
            <a:endParaRPr lang="fa-IR" sz="2800" b="1" dirty="0" smtClean="0">
              <a:solidFill>
                <a:srgbClr val="FF0066"/>
              </a:solidFill>
              <a:cs typeface="B Badr" pitchFamily="2" charset="-78"/>
            </a:endParaRPr>
          </a:p>
          <a:p>
            <a:pPr algn="r" rtl="1">
              <a:buNone/>
            </a:pPr>
            <a:endParaRPr lang="en-US" sz="2800" dirty="0">
              <a:solidFill>
                <a:srgbClr val="FF0066"/>
              </a:solidFill>
              <a:cs typeface="B Badr" pitchFamily="2" charset="-78"/>
            </a:endParaRPr>
          </a:p>
        </p:txBody>
      </p:sp>
      <p:pic>
        <p:nvPicPr>
          <p:cNvPr id="4" name="Picture 3" descr="reaction (1).gif"/>
          <p:cNvPicPr>
            <a:picLocks noChangeAspect="1"/>
          </p:cNvPicPr>
          <p:nvPr/>
        </p:nvPicPr>
        <p:blipFill>
          <a:blip r:embed="rId2"/>
          <a:stretch>
            <a:fillRect/>
          </a:stretch>
        </p:blipFill>
        <p:spPr>
          <a:xfrm>
            <a:off x="0" y="3733801"/>
            <a:ext cx="2667000" cy="3124200"/>
          </a:xfrm>
          <a:prstGeom prst="rect">
            <a:avLst/>
          </a:prstGeom>
        </p:spPr>
      </p:pic>
      <p:pic>
        <p:nvPicPr>
          <p:cNvPr id="20482" name="Picture 2" descr="http://banoofa.com/wp-content/uploads/2014/08/alitosi1_ng3okacd-300x254.gif"/>
          <p:cNvPicPr>
            <a:picLocks noChangeAspect="1" noChangeArrowheads="1"/>
          </p:cNvPicPr>
          <p:nvPr/>
        </p:nvPicPr>
        <p:blipFill>
          <a:blip r:embed="rId3"/>
          <a:srcRect/>
          <a:stretch>
            <a:fillRect/>
          </a:stretch>
        </p:blipFill>
        <p:spPr bwMode="auto">
          <a:xfrm>
            <a:off x="2667000" y="3733801"/>
            <a:ext cx="3200400" cy="3124200"/>
          </a:xfrm>
          <a:prstGeom prst="rect">
            <a:avLst/>
          </a:prstGeom>
          <a:noFill/>
        </p:spPr>
      </p:pic>
      <p:sp>
        <p:nvSpPr>
          <p:cNvPr id="20484" name="AutoShape 4" descr="http://www.aftabir.com/articles/science_education/basis_science/images/89e0e0269f230acecf2fa63941e776e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6" name="Picture 6" descr="http://www.aftabir.com/articles/science_education/basis_science/images/89e0e0269f230acecf2fa63941e776e4.jpg"/>
          <p:cNvPicPr>
            <a:picLocks noChangeAspect="1" noChangeArrowheads="1"/>
          </p:cNvPicPr>
          <p:nvPr/>
        </p:nvPicPr>
        <p:blipFill>
          <a:blip r:embed="rId4"/>
          <a:srcRect/>
          <a:stretch>
            <a:fillRect/>
          </a:stretch>
        </p:blipFill>
        <p:spPr bwMode="auto">
          <a:xfrm>
            <a:off x="5867400" y="3733800"/>
            <a:ext cx="3276600" cy="3124200"/>
          </a:xfrm>
          <a:prstGeom prst="rect">
            <a:avLst/>
          </a:prstGeom>
          <a:noFill/>
        </p:spPr>
      </p:pic>
    </p:spTree>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5.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pPr algn="ctr" rtl="1"/>
            <a:r>
              <a:rPr lang="fa-IR" sz="4800" dirty="0" smtClean="0">
                <a:solidFill>
                  <a:srgbClr val="33CCFF"/>
                </a:solidFill>
                <a:cs typeface="B Badr" pitchFamily="2" charset="-78"/>
              </a:rPr>
              <a:t>سوختن و اکسایش</a:t>
            </a:r>
            <a:endParaRPr lang="en-US" sz="4800" dirty="0">
              <a:solidFill>
                <a:srgbClr val="33CCFF"/>
              </a:solidFill>
              <a:cs typeface="B Badr" pitchFamily="2" charset="-78"/>
            </a:endParaRPr>
          </a:p>
        </p:txBody>
      </p:sp>
      <p:sp>
        <p:nvSpPr>
          <p:cNvPr id="3" name="Content Placeholder 2"/>
          <p:cNvSpPr>
            <a:spLocks noGrp="1"/>
          </p:cNvSpPr>
          <p:nvPr>
            <p:ph idx="1"/>
          </p:nvPr>
        </p:nvSpPr>
        <p:spPr/>
        <p:txBody>
          <a:bodyPr>
            <a:normAutofit/>
          </a:bodyPr>
          <a:lstStyle/>
          <a:p>
            <a:pPr algn="r" rtl="1">
              <a:buFont typeface="Wingdings" pitchFamily="2" charset="2"/>
              <a:buChar char="Ø"/>
            </a:pPr>
            <a:r>
              <a:rPr lang="ar-BH" sz="2800" dirty="0" smtClean="0">
                <a:solidFill>
                  <a:srgbClr val="92D050"/>
                </a:solidFill>
                <a:cs typeface="B Badr" pitchFamily="2" charset="-78"/>
              </a:rPr>
              <a:t>واكنش </a:t>
            </a:r>
            <a:r>
              <a:rPr lang="ar-BH" sz="2800" dirty="0" smtClean="0">
                <a:solidFill>
                  <a:srgbClr val="92D050"/>
                </a:solidFill>
                <a:cs typeface="B Badr" pitchFamily="2" charset="-78"/>
              </a:rPr>
              <a:t>هر ماده گاز با اكسيژن، واكنش اكسايش ناميده مي شود. البته برخي از واكنش هاي اكسايش </a:t>
            </a:r>
            <a:r>
              <a:rPr lang="ar-BH" sz="2800" dirty="0" smtClean="0">
                <a:solidFill>
                  <a:srgbClr val="92D050"/>
                </a:solidFill>
                <a:cs typeface="B Badr" pitchFamily="2" charset="-78"/>
              </a:rPr>
              <a:t>بسيارسريع </a:t>
            </a:r>
            <a:r>
              <a:rPr lang="ar-BH" sz="2800" dirty="0" smtClean="0">
                <a:solidFill>
                  <a:srgbClr val="92D050"/>
                </a:solidFill>
                <a:cs typeface="B Badr" pitchFamily="2" charset="-78"/>
              </a:rPr>
              <a:t>روي مي دهد و با آزاد كردن مقدار زيادي گرما، صوت و نور همراه اند. به اين واكنش ها، </a:t>
            </a:r>
            <a:r>
              <a:rPr lang="ar-BH" sz="2800" dirty="0" smtClean="0">
                <a:solidFill>
                  <a:srgbClr val="92D050"/>
                </a:solidFill>
                <a:cs typeface="B Badr" pitchFamily="2" charset="-78"/>
              </a:rPr>
              <a:t>اصطلاحاًواكنش </a:t>
            </a:r>
            <a:r>
              <a:rPr lang="ar-BH" sz="2800" dirty="0" smtClean="0">
                <a:solidFill>
                  <a:srgbClr val="92D050"/>
                </a:solidFill>
                <a:cs typeface="B Badr" pitchFamily="2" charset="-78"/>
              </a:rPr>
              <a:t>سوختن يا احتراق مي گويند. برخي ديگر از واكنش هاي اكسايش به كندي انجام مي شوند و </a:t>
            </a:r>
            <a:r>
              <a:rPr lang="ar-BH" sz="2800" dirty="0" smtClean="0">
                <a:solidFill>
                  <a:srgbClr val="92D050"/>
                </a:solidFill>
                <a:cs typeface="B Badr" pitchFamily="2" charset="-78"/>
              </a:rPr>
              <a:t>فقط</a:t>
            </a:r>
            <a:r>
              <a:rPr lang="fa-IR" sz="2800" dirty="0" smtClean="0">
                <a:solidFill>
                  <a:srgbClr val="92D050"/>
                </a:solidFill>
                <a:cs typeface="B Badr" pitchFamily="2" charset="-78"/>
              </a:rPr>
              <a:t> </a:t>
            </a:r>
            <a:r>
              <a:rPr lang="ar-BH" sz="2800" dirty="0" smtClean="0">
                <a:solidFill>
                  <a:srgbClr val="92D050"/>
                </a:solidFill>
                <a:cs typeface="B Badr" pitchFamily="2" charset="-78"/>
              </a:rPr>
              <a:t>گرما </a:t>
            </a:r>
            <a:r>
              <a:rPr lang="ar-BH" sz="2800" dirty="0" smtClean="0">
                <a:solidFill>
                  <a:srgbClr val="92D050"/>
                </a:solidFill>
                <a:cs typeface="B Badr" pitchFamily="2" charset="-78"/>
              </a:rPr>
              <a:t>آزاد مي كنند. براي مثال زنگ زدن آهن، ايجاد ترد و كدر روي سطح سديم يا منيزيم در مجاورت </a:t>
            </a:r>
            <a:r>
              <a:rPr lang="ar-BH" sz="2800" dirty="0" smtClean="0">
                <a:solidFill>
                  <a:srgbClr val="92D050"/>
                </a:solidFill>
                <a:cs typeface="B Badr" pitchFamily="2" charset="-78"/>
              </a:rPr>
              <a:t>هوا</a:t>
            </a:r>
            <a:r>
              <a:rPr lang="fa-IR" sz="2800" dirty="0" smtClean="0">
                <a:solidFill>
                  <a:srgbClr val="92D050"/>
                </a:solidFill>
                <a:cs typeface="B Badr" pitchFamily="2" charset="-78"/>
              </a:rPr>
              <a:t> </a:t>
            </a:r>
            <a:r>
              <a:rPr lang="ar-BH" sz="2800" dirty="0" smtClean="0">
                <a:solidFill>
                  <a:srgbClr val="92D050"/>
                </a:solidFill>
                <a:cs typeface="B Badr" pitchFamily="2" charset="-78"/>
              </a:rPr>
              <a:t>ا</a:t>
            </a:r>
            <a:r>
              <a:rPr lang="fa-IR" sz="2800" dirty="0" smtClean="0">
                <a:solidFill>
                  <a:srgbClr val="92D050"/>
                </a:solidFill>
                <a:cs typeface="B Badr" pitchFamily="2" charset="-78"/>
              </a:rPr>
              <a:t> </a:t>
            </a:r>
            <a:r>
              <a:rPr lang="ar-BH" sz="2800" dirty="0" smtClean="0">
                <a:solidFill>
                  <a:srgbClr val="92D050"/>
                </a:solidFill>
                <a:cs typeface="B Badr" pitchFamily="2" charset="-78"/>
              </a:rPr>
              <a:t>كسايش </a:t>
            </a:r>
            <a:r>
              <a:rPr lang="ar-BH" sz="2800" dirty="0" smtClean="0">
                <a:solidFill>
                  <a:srgbClr val="92D050"/>
                </a:solidFill>
                <a:cs typeface="B Badr" pitchFamily="2" charset="-78"/>
              </a:rPr>
              <a:t>نام </a:t>
            </a:r>
            <a:r>
              <a:rPr lang="ar-BH" sz="2800" dirty="0" smtClean="0">
                <a:solidFill>
                  <a:srgbClr val="92D050"/>
                </a:solidFill>
                <a:cs typeface="B Badr" pitchFamily="2" charset="-78"/>
              </a:rPr>
              <a:t>دارد</a:t>
            </a:r>
            <a:r>
              <a:rPr lang="fa-IR" sz="2800" dirty="0" smtClean="0">
                <a:solidFill>
                  <a:srgbClr val="92D050"/>
                </a:solidFill>
                <a:cs typeface="B Badr" pitchFamily="2" charset="-78"/>
              </a:rPr>
              <a:t>.</a:t>
            </a:r>
          </a:p>
          <a:p>
            <a:pPr algn="r" rtl="1">
              <a:buFont typeface="Wingdings" pitchFamily="2" charset="2"/>
              <a:buChar char="Ø"/>
            </a:pPr>
            <a:endParaRPr lang="en-US" sz="2800" dirty="0">
              <a:solidFill>
                <a:srgbClr val="92D050"/>
              </a:solidFill>
              <a:cs typeface="B Badr" pitchFamily="2" charset="-78"/>
            </a:endParaRPr>
          </a:p>
        </p:txBody>
      </p:sp>
    </p:spTree>
  </p:cSld>
  <p:clrMapOvr>
    <a:masterClrMapping/>
  </p:clrMapOvr>
  <p:transition>
    <p:newsflash/>
  </p:transition>
</p:sld>
</file>

<file path=ppt/theme/theme1.xml><?xml version="1.0" encoding="utf-8"?>
<a:theme xmlns:a="http://schemas.openxmlformats.org/drawingml/2006/main" name="Technic">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121</TotalTime>
  <Words>1283</Words>
  <Application>Microsoft Office PowerPoint</Application>
  <PresentationFormat>On-screen Show (4:3)</PresentationFormat>
  <Paragraphs>63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Technic</vt:lpstr>
      <vt:lpstr>موضوع:فصل2(تغییر های شیمیایی در خدمت زندگی)   تهیه کننده:امیررضا مرشدزاده(کلاس شهید آوینی،پایه هشتم)  معلم:جناب آقای افشار(شیمی)  </vt:lpstr>
      <vt:lpstr>تغییر های شیمیایی</vt:lpstr>
      <vt:lpstr>(مفید یا مضر بودن تغییرات شیمیایی)</vt:lpstr>
      <vt:lpstr>Slide 4</vt:lpstr>
      <vt:lpstr>تغییر انرژی در تغییر شیمیای</vt:lpstr>
      <vt:lpstr>Slide 6</vt:lpstr>
      <vt:lpstr>نشانه هاي تغيير شيميايي تغيير شيميايي نشانه هاي گوناگوني دارد كه برخي از آن ها عبارتند از:  1-تشکیل رسوب هرگاه در اثر مخلوط كردن دو يا چند محلول يك رسوب ايجاد شود پ(محلول كدر شود) يك تغيير شيميايي رخ داده است. شكل زیرتشكيل چند رسوب را نشان مي دهد.</vt:lpstr>
      <vt:lpstr>نشانه های دیگر تغییر شیمیایی</vt:lpstr>
      <vt:lpstr>سوختن و اکسایش</vt:lpstr>
      <vt:lpstr>هیدرو کربن ها</vt:lpstr>
      <vt:lpstr>سوختن كامل و ناقص</vt:lpstr>
      <vt:lpstr>قاتل خاموش</vt:lpstr>
      <vt:lpstr>باتری لیمویی</vt:lpstr>
      <vt:lpstr>Slide 14</vt:lpstr>
      <vt:lpstr>با استفاده از تغيير شيميايي مي توان كار انجام داد.</vt:lpstr>
      <vt:lpstr>((پایان)) با تشکر از توجه شما به این پاورپوینت.</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موضوع:فصل2(تغییر های شیمیایی در خدمت زندگی) تهیه کننده:امیررضا مرشدزاده(کلاس شهید آوینی،پایه هشتم)</dc:title>
  <dc:creator/>
  <cp:lastModifiedBy>Hossein</cp:lastModifiedBy>
  <cp:revision>14</cp:revision>
  <dcterms:created xsi:type="dcterms:W3CDTF">2006-08-16T00:00:00Z</dcterms:created>
  <dcterms:modified xsi:type="dcterms:W3CDTF">2015-12-04T10:47:34Z</dcterms:modified>
</cp:coreProperties>
</file>