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2"/>
  </p:notesMasterIdLst>
  <p:handoutMasterIdLst>
    <p:handoutMasterId r:id="rId103"/>
  </p:handoutMasterIdLst>
  <p:sldIdLst>
    <p:sldId id="256" r:id="rId2"/>
    <p:sldId id="257" r:id="rId3"/>
    <p:sldId id="285" r:id="rId4"/>
    <p:sldId id="286" r:id="rId5"/>
    <p:sldId id="287" r:id="rId6"/>
    <p:sldId id="288" r:id="rId7"/>
    <p:sldId id="258" r:id="rId8"/>
    <p:sldId id="259" r:id="rId9"/>
    <p:sldId id="260" r:id="rId10"/>
    <p:sldId id="261" r:id="rId11"/>
    <p:sldId id="329" r:id="rId12"/>
    <p:sldId id="327" r:id="rId13"/>
    <p:sldId id="368" r:id="rId14"/>
    <p:sldId id="326" r:id="rId15"/>
    <p:sldId id="262" r:id="rId16"/>
    <p:sldId id="328" r:id="rId17"/>
    <p:sldId id="330" r:id="rId18"/>
    <p:sldId id="263" r:id="rId19"/>
    <p:sldId id="264" r:id="rId20"/>
    <p:sldId id="266" r:id="rId21"/>
    <p:sldId id="272" r:id="rId22"/>
    <p:sldId id="267" r:id="rId23"/>
    <p:sldId id="268" r:id="rId24"/>
    <p:sldId id="269" r:id="rId25"/>
    <p:sldId id="270" r:id="rId26"/>
    <p:sldId id="316" r:id="rId27"/>
    <p:sldId id="332" r:id="rId28"/>
    <p:sldId id="333" r:id="rId29"/>
    <p:sldId id="334" r:id="rId30"/>
    <p:sldId id="335" r:id="rId31"/>
    <p:sldId id="273" r:id="rId32"/>
    <p:sldId id="271" r:id="rId33"/>
    <p:sldId id="274" r:id="rId34"/>
    <p:sldId id="336" r:id="rId35"/>
    <p:sldId id="337" r:id="rId36"/>
    <p:sldId id="338" r:id="rId37"/>
    <p:sldId id="365" r:id="rId38"/>
    <p:sldId id="366" r:id="rId39"/>
    <p:sldId id="367" r:id="rId40"/>
    <p:sldId id="339" r:id="rId41"/>
    <p:sldId id="340" r:id="rId42"/>
    <p:sldId id="341" r:id="rId43"/>
    <p:sldId id="342" r:id="rId44"/>
    <p:sldId id="343" r:id="rId45"/>
    <p:sldId id="344" r:id="rId46"/>
    <p:sldId id="345" r:id="rId47"/>
    <p:sldId id="346" r:id="rId48"/>
    <p:sldId id="347" r:id="rId49"/>
    <p:sldId id="348" r:id="rId50"/>
    <p:sldId id="351" r:id="rId51"/>
    <p:sldId id="352" r:id="rId52"/>
    <p:sldId id="353" r:id="rId53"/>
    <p:sldId id="354" r:id="rId54"/>
    <p:sldId id="355" r:id="rId55"/>
    <p:sldId id="356" r:id="rId56"/>
    <p:sldId id="360" r:id="rId57"/>
    <p:sldId id="361" r:id="rId58"/>
    <p:sldId id="362" r:id="rId59"/>
    <p:sldId id="363" r:id="rId60"/>
    <p:sldId id="364" r:id="rId61"/>
    <p:sldId id="350" r:id="rId62"/>
    <p:sldId id="349" r:id="rId63"/>
    <p:sldId id="294" r:id="rId64"/>
    <p:sldId id="276" r:id="rId65"/>
    <p:sldId id="277" r:id="rId66"/>
    <p:sldId id="331" r:id="rId67"/>
    <p:sldId id="278" r:id="rId68"/>
    <p:sldId id="296" r:id="rId69"/>
    <p:sldId id="297" r:id="rId70"/>
    <p:sldId id="279" r:id="rId71"/>
    <p:sldId id="280" r:id="rId72"/>
    <p:sldId id="295" r:id="rId73"/>
    <p:sldId id="281" r:id="rId74"/>
    <p:sldId id="282" r:id="rId75"/>
    <p:sldId id="283" r:id="rId76"/>
    <p:sldId id="284" r:id="rId77"/>
    <p:sldId id="298" r:id="rId78"/>
    <p:sldId id="299" r:id="rId79"/>
    <p:sldId id="300" r:id="rId80"/>
    <p:sldId id="301" r:id="rId81"/>
    <p:sldId id="302" r:id="rId82"/>
    <p:sldId id="303" r:id="rId83"/>
    <p:sldId id="304" r:id="rId84"/>
    <p:sldId id="305" r:id="rId85"/>
    <p:sldId id="308" r:id="rId86"/>
    <p:sldId id="306" r:id="rId87"/>
    <p:sldId id="307" r:id="rId88"/>
    <p:sldId id="313" r:id="rId89"/>
    <p:sldId id="314" r:id="rId90"/>
    <p:sldId id="315" r:id="rId91"/>
    <p:sldId id="309" r:id="rId92"/>
    <p:sldId id="310" r:id="rId93"/>
    <p:sldId id="311" r:id="rId94"/>
    <p:sldId id="312" r:id="rId95"/>
    <p:sldId id="317" r:id="rId96"/>
    <p:sldId id="318" r:id="rId97"/>
    <p:sldId id="319" r:id="rId98"/>
    <p:sldId id="320" r:id="rId99"/>
    <p:sldId id="321" r:id="rId100"/>
    <p:sldId id="322"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94660"/>
  </p:normalViewPr>
  <p:slideViewPr>
    <p:cSldViewPr>
      <p:cViewPr varScale="1">
        <p:scale>
          <a:sx n="87" d="100"/>
          <a:sy n="87" d="100"/>
        </p:scale>
        <p:origin x="141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1" Type="http://schemas.openxmlformats.org/officeDocument/2006/relationships/oleObject" Target="file:///G:\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1411855617173"/>
          <c:y val="5.507403724705192E-2"/>
          <c:w val="0.8418419477972563"/>
          <c:h val="0.6683728899951531"/>
        </c:manualLayout>
      </c:layout>
      <c:lineChart>
        <c:grouping val="standard"/>
        <c:varyColors val="0"/>
        <c:ser>
          <c:idx val="0"/>
          <c:order val="0"/>
          <c:tx>
            <c:strRef>
              <c:f>Sheet1!$B$1</c:f>
              <c:strCache>
                <c:ptCount val="1"/>
                <c:pt idx="0">
                  <c:v>مقالاتی که در عنوان کلمه متاآنالیز را داشته اند</c:v>
                </c:pt>
              </c:strCache>
            </c:strRef>
          </c:tx>
          <c:spPr>
            <a:ln w="25400">
              <a:solidFill>
                <a:schemeClr val="bg1">
                  <a:lumMod val="50000"/>
                </a:schemeClr>
              </a:solidFill>
            </a:ln>
          </c:spPr>
          <c:marker>
            <c:symbol val="square"/>
            <c:size val="4"/>
            <c:spPr>
              <a:solidFill>
                <a:schemeClr val="tx1"/>
              </a:solidFill>
              <a:ln>
                <a:solidFill>
                  <a:schemeClr val="tx1"/>
                </a:solidFill>
              </a:ln>
            </c:spPr>
          </c:marker>
          <c:cat>
            <c:numRef>
              <c:f>Sheet1!$A$2:$A$34</c:f>
              <c:numCache>
                <c:formatCode>General</c:formatCode>
                <c:ptCount val="33"/>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numCache>
            </c:numRef>
          </c:cat>
          <c:val>
            <c:numRef>
              <c:f>Sheet1!$B$2:$B$34</c:f>
              <c:numCache>
                <c:formatCode>General</c:formatCode>
                <c:ptCount val="33"/>
                <c:pt idx="0">
                  <c:v>1</c:v>
                </c:pt>
                <c:pt idx="1">
                  <c:v>1</c:v>
                </c:pt>
                <c:pt idx="2">
                  <c:v>1</c:v>
                </c:pt>
                <c:pt idx="3">
                  <c:v>5</c:v>
                </c:pt>
                <c:pt idx="4">
                  <c:v>5</c:v>
                </c:pt>
                <c:pt idx="5">
                  <c:v>12</c:v>
                </c:pt>
                <c:pt idx="6">
                  <c:v>17</c:v>
                </c:pt>
                <c:pt idx="7">
                  <c:v>9</c:v>
                </c:pt>
                <c:pt idx="8">
                  <c:v>17</c:v>
                </c:pt>
                <c:pt idx="9">
                  <c:v>25</c:v>
                </c:pt>
                <c:pt idx="10">
                  <c:v>47</c:v>
                </c:pt>
                <c:pt idx="11">
                  <c:v>86</c:v>
                </c:pt>
                <c:pt idx="12">
                  <c:v>104</c:v>
                </c:pt>
                <c:pt idx="13">
                  <c:v>120</c:v>
                </c:pt>
                <c:pt idx="14">
                  <c:v>164</c:v>
                </c:pt>
                <c:pt idx="15">
                  <c:v>201</c:v>
                </c:pt>
                <c:pt idx="16">
                  <c:v>205</c:v>
                </c:pt>
                <c:pt idx="17">
                  <c:v>251</c:v>
                </c:pt>
                <c:pt idx="18">
                  <c:v>317</c:v>
                </c:pt>
                <c:pt idx="19">
                  <c:v>309</c:v>
                </c:pt>
                <c:pt idx="20">
                  <c:v>390</c:v>
                </c:pt>
                <c:pt idx="21">
                  <c:v>418</c:v>
                </c:pt>
                <c:pt idx="22">
                  <c:v>452</c:v>
                </c:pt>
                <c:pt idx="23">
                  <c:v>475</c:v>
                </c:pt>
                <c:pt idx="24">
                  <c:v>508</c:v>
                </c:pt>
                <c:pt idx="25">
                  <c:v>584</c:v>
                </c:pt>
                <c:pt idx="26">
                  <c:v>707</c:v>
                </c:pt>
                <c:pt idx="27">
                  <c:v>856</c:v>
                </c:pt>
                <c:pt idx="28">
                  <c:v>1065</c:v>
                </c:pt>
                <c:pt idx="29">
                  <c:v>1260</c:v>
                </c:pt>
                <c:pt idx="30">
                  <c:v>1645</c:v>
                </c:pt>
                <c:pt idx="31">
                  <c:v>2001</c:v>
                </c:pt>
                <c:pt idx="32">
                  <c:v>2402</c:v>
                </c:pt>
              </c:numCache>
            </c:numRef>
          </c:val>
          <c:smooth val="0"/>
        </c:ser>
        <c:ser>
          <c:idx val="1"/>
          <c:order val="1"/>
          <c:tx>
            <c:strRef>
              <c:f>Sheet1!$D$1</c:f>
              <c:strCache>
                <c:ptCount val="1"/>
                <c:pt idx="0">
                  <c:v>مقالاتی که در زیر گروه متاآنالیز دسته بندی شده اند</c:v>
                </c:pt>
              </c:strCache>
            </c:strRef>
          </c:tx>
          <c:spPr>
            <a:ln w="25400">
              <a:solidFill>
                <a:schemeClr val="tx1"/>
              </a:solidFill>
            </a:ln>
          </c:spPr>
          <c:marker>
            <c:symbol val="star"/>
            <c:size val="5"/>
            <c:spPr>
              <a:solidFill>
                <a:schemeClr val="bg1">
                  <a:lumMod val="50000"/>
                  <a:alpha val="0"/>
                </a:schemeClr>
              </a:solidFill>
              <a:ln>
                <a:solidFill>
                  <a:schemeClr val="bg1">
                    <a:lumMod val="50000"/>
                  </a:schemeClr>
                </a:solidFill>
              </a:ln>
            </c:spPr>
          </c:marker>
          <c:cat>
            <c:numRef>
              <c:f>Sheet1!$A$2:$A$34</c:f>
              <c:numCache>
                <c:formatCode>General</c:formatCode>
                <c:ptCount val="33"/>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numCache>
            </c:numRef>
          </c:cat>
          <c:val>
            <c:numRef>
              <c:f>Sheet1!$D$2:$D$34</c:f>
              <c:numCache>
                <c:formatCode>General</c:formatCode>
                <c:ptCount val="33"/>
                <c:pt idx="0">
                  <c:v>0</c:v>
                </c:pt>
                <c:pt idx="1">
                  <c:v>0</c:v>
                </c:pt>
                <c:pt idx="2">
                  <c:v>0</c:v>
                </c:pt>
                <c:pt idx="3">
                  <c:v>0</c:v>
                </c:pt>
                <c:pt idx="4">
                  <c:v>1</c:v>
                </c:pt>
                <c:pt idx="5">
                  <c:v>1</c:v>
                </c:pt>
                <c:pt idx="6">
                  <c:v>0</c:v>
                </c:pt>
                <c:pt idx="7">
                  <c:v>0</c:v>
                </c:pt>
                <c:pt idx="8">
                  <c:v>0</c:v>
                </c:pt>
                <c:pt idx="9">
                  <c:v>0</c:v>
                </c:pt>
                <c:pt idx="10">
                  <c:v>1</c:v>
                </c:pt>
                <c:pt idx="11">
                  <c:v>1</c:v>
                </c:pt>
                <c:pt idx="12">
                  <c:v>58</c:v>
                </c:pt>
                <c:pt idx="13">
                  <c:v>352</c:v>
                </c:pt>
                <c:pt idx="14">
                  <c:v>398</c:v>
                </c:pt>
                <c:pt idx="15">
                  <c:v>425</c:v>
                </c:pt>
                <c:pt idx="16">
                  <c:v>389</c:v>
                </c:pt>
                <c:pt idx="17">
                  <c:v>465</c:v>
                </c:pt>
                <c:pt idx="18">
                  <c:v>510</c:v>
                </c:pt>
                <c:pt idx="19">
                  <c:v>590</c:v>
                </c:pt>
                <c:pt idx="20">
                  <c:v>691</c:v>
                </c:pt>
                <c:pt idx="21">
                  <c:v>749</c:v>
                </c:pt>
                <c:pt idx="22">
                  <c:v>864</c:v>
                </c:pt>
                <c:pt idx="23">
                  <c:v>978</c:v>
                </c:pt>
                <c:pt idx="24">
                  <c:v>1168</c:v>
                </c:pt>
                <c:pt idx="25">
                  <c:v>1364</c:v>
                </c:pt>
                <c:pt idx="26">
                  <c:v>1552</c:v>
                </c:pt>
                <c:pt idx="27">
                  <c:v>1818</c:v>
                </c:pt>
                <c:pt idx="28">
                  <c:v>2397</c:v>
                </c:pt>
                <c:pt idx="29">
                  <c:v>2750</c:v>
                </c:pt>
                <c:pt idx="30">
                  <c:v>3096</c:v>
                </c:pt>
                <c:pt idx="31">
                  <c:v>3361</c:v>
                </c:pt>
                <c:pt idx="32">
                  <c:v>3089</c:v>
                </c:pt>
              </c:numCache>
            </c:numRef>
          </c:val>
          <c:smooth val="0"/>
        </c:ser>
        <c:ser>
          <c:idx val="2"/>
          <c:order val="2"/>
          <c:tx>
            <c:strRef>
              <c:f>Sheet1!$C$1</c:f>
              <c:strCache>
                <c:ptCount val="1"/>
                <c:pt idx="0">
                  <c:v>مقالاتی که در عنوان کلمه مرورساختاریافته را داشته اند</c:v>
                </c:pt>
              </c:strCache>
            </c:strRef>
          </c:tx>
          <c:spPr>
            <a:ln w="25400">
              <a:solidFill>
                <a:schemeClr val="tx1">
                  <a:lumMod val="75000"/>
                  <a:lumOff val="25000"/>
                </a:schemeClr>
              </a:solidFill>
            </a:ln>
          </c:spPr>
          <c:marker>
            <c:symbol val="circle"/>
            <c:size val="4"/>
            <c:spPr>
              <a:solidFill>
                <a:sysClr val="windowText" lastClr="000000"/>
              </a:solidFill>
              <a:ln>
                <a:solidFill>
                  <a:schemeClr val="tx1"/>
                </a:solidFill>
              </a:ln>
            </c:spPr>
          </c:marker>
          <c:cat>
            <c:numRef>
              <c:f>Sheet1!$A$2:$A$34</c:f>
              <c:numCache>
                <c:formatCode>General</c:formatCode>
                <c:ptCount val="33"/>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numCache>
            </c:numRef>
          </c:cat>
          <c:val>
            <c:numRef>
              <c:f>Sheet1!$C$2:$C$34</c:f>
              <c:numCache>
                <c:formatCode>General</c:formatCode>
                <c:ptCount val="33"/>
                <c:pt idx="0">
                  <c:v>2</c:v>
                </c:pt>
                <c:pt idx="1">
                  <c:v>3</c:v>
                </c:pt>
                <c:pt idx="2">
                  <c:v>3</c:v>
                </c:pt>
                <c:pt idx="3">
                  <c:v>4</c:v>
                </c:pt>
                <c:pt idx="4">
                  <c:v>1</c:v>
                </c:pt>
                <c:pt idx="5">
                  <c:v>0</c:v>
                </c:pt>
                <c:pt idx="6">
                  <c:v>0</c:v>
                </c:pt>
                <c:pt idx="7">
                  <c:v>0</c:v>
                </c:pt>
                <c:pt idx="8">
                  <c:v>0</c:v>
                </c:pt>
                <c:pt idx="9">
                  <c:v>0</c:v>
                </c:pt>
                <c:pt idx="10">
                  <c:v>0</c:v>
                </c:pt>
                <c:pt idx="11">
                  <c:v>2</c:v>
                </c:pt>
                <c:pt idx="12">
                  <c:v>2</c:v>
                </c:pt>
                <c:pt idx="13">
                  <c:v>2</c:v>
                </c:pt>
                <c:pt idx="14">
                  <c:v>2</c:v>
                </c:pt>
                <c:pt idx="15">
                  <c:v>5</c:v>
                </c:pt>
                <c:pt idx="16">
                  <c:v>8</c:v>
                </c:pt>
                <c:pt idx="17">
                  <c:v>13</c:v>
                </c:pt>
                <c:pt idx="18">
                  <c:v>25</c:v>
                </c:pt>
                <c:pt idx="19">
                  <c:v>57</c:v>
                </c:pt>
                <c:pt idx="20">
                  <c:v>127</c:v>
                </c:pt>
                <c:pt idx="21">
                  <c:v>220</c:v>
                </c:pt>
                <c:pt idx="22">
                  <c:v>276</c:v>
                </c:pt>
                <c:pt idx="23">
                  <c:v>361</c:v>
                </c:pt>
                <c:pt idx="24">
                  <c:v>495</c:v>
                </c:pt>
                <c:pt idx="25">
                  <c:v>632</c:v>
                </c:pt>
                <c:pt idx="26">
                  <c:v>743</c:v>
                </c:pt>
                <c:pt idx="27">
                  <c:v>956</c:v>
                </c:pt>
                <c:pt idx="28">
                  <c:v>1230</c:v>
                </c:pt>
                <c:pt idx="29">
                  <c:v>1614</c:v>
                </c:pt>
                <c:pt idx="30">
                  <c:v>2120</c:v>
                </c:pt>
                <c:pt idx="31">
                  <c:v>2529</c:v>
                </c:pt>
                <c:pt idx="32">
                  <c:v>3040</c:v>
                </c:pt>
              </c:numCache>
            </c:numRef>
          </c:val>
          <c:smooth val="0"/>
        </c:ser>
        <c:dLbls>
          <c:showLegendKey val="0"/>
          <c:showVal val="0"/>
          <c:showCatName val="0"/>
          <c:showSerName val="0"/>
          <c:showPercent val="0"/>
          <c:showBubbleSize val="0"/>
        </c:dLbls>
        <c:marker val="1"/>
        <c:smooth val="0"/>
        <c:axId val="126025808"/>
        <c:axId val="126013840"/>
      </c:lineChart>
      <c:catAx>
        <c:axId val="126025808"/>
        <c:scaling>
          <c:orientation val="minMax"/>
        </c:scaling>
        <c:delete val="0"/>
        <c:axPos val="b"/>
        <c:numFmt formatCode="General" sourceLinked="1"/>
        <c:majorTickMark val="out"/>
        <c:minorTickMark val="none"/>
        <c:tickLblPos val="nextTo"/>
        <c:crossAx val="126013840"/>
        <c:crosses val="autoZero"/>
        <c:auto val="1"/>
        <c:lblAlgn val="ctr"/>
        <c:lblOffset val="100"/>
        <c:tickLblSkip val="2"/>
        <c:noMultiLvlLbl val="0"/>
      </c:catAx>
      <c:valAx>
        <c:axId val="126013840"/>
        <c:scaling>
          <c:orientation val="minMax"/>
        </c:scaling>
        <c:delete val="0"/>
        <c:axPos val="l"/>
        <c:majorGridlines>
          <c:spPr>
            <a:ln>
              <a:solidFill>
                <a:schemeClr val="bg1">
                  <a:lumMod val="85000"/>
                </a:schemeClr>
              </a:solidFill>
            </a:ln>
          </c:spPr>
        </c:majorGridlines>
        <c:title>
          <c:tx>
            <c:rich>
              <a:bodyPr rot="-5400000" vert="horz"/>
              <a:lstStyle/>
              <a:p>
                <a:pPr>
                  <a:defRPr/>
                </a:pPr>
                <a:r>
                  <a:rPr lang="fa-IR"/>
                  <a:t>تعداد مقالات</a:t>
                </a:r>
                <a:endParaRPr lang="en-US"/>
              </a:p>
            </c:rich>
          </c:tx>
          <c:overlay val="0"/>
        </c:title>
        <c:numFmt formatCode="General" sourceLinked="1"/>
        <c:majorTickMark val="out"/>
        <c:minorTickMark val="none"/>
        <c:tickLblPos val="nextTo"/>
        <c:crossAx val="126025808"/>
        <c:crosses val="autoZero"/>
        <c:crossBetween val="between"/>
      </c:valAx>
    </c:plotArea>
    <c:legend>
      <c:legendPos val="r"/>
      <c:layout>
        <c:manualLayout>
          <c:xMode val="edge"/>
          <c:yMode val="edge"/>
          <c:x val="0"/>
          <c:y val="0.83067913340004373"/>
          <c:w val="1"/>
          <c:h val="0.14183129434263494"/>
        </c:manualLayout>
      </c:layout>
      <c:overlay val="0"/>
    </c:legend>
    <c:plotVisOnly val="1"/>
    <c:dispBlanksAs val="gap"/>
    <c:showDLblsOverMax val="0"/>
  </c:chart>
  <c:txPr>
    <a:bodyPr/>
    <a:lstStyle/>
    <a:p>
      <a:pPr>
        <a:defRPr sz="1100"/>
      </a:pPr>
      <a:endParaRPr lang="fa-IR"/>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45704-2209-41BF-AC97-411FD3B0D3DA}" type="doc">
      <dgm:prSet loTypeId="urn:microsoft.com/office/officeart/2005/8/layout/funnel1" loCatId="relationship" qsTypeId="urn:microsoft.com/office/officeart/2005/8/quickstyle/3d3" qsCatId="3D" csTypeId="urn:microsoft.com/office/officeart/2005/8/colors/colorful1#1" csCatId="colorful" phldr="1"/>
      <dgm:spPr/>
      <dgm:t>
        <a:bodyPr/>
        <a:lstStyle/>
        <a:p>
          <a:endParaRPr lang="en-US"/>
        </a:p>
      </dgm:t>
    </dgm:pt>
    <dgm:pt modelId="{C7362516-57DB-4DE4-9EFD-ECD0A10B1312}">
      <dgm:prSet phldrT="[Text]"/>
      <dgm:spPr/>
      <dgm:t>
        <a:bodyPr/>
        <a:lstStyle/>
        <a:p>
          <a:r>
            <a:rPr lang="fa-IR" dirty="0" smtClean="0"/>
            <a:t>مطالعه اوليه</a:t>
          </a:r>
          <a:endParaRPr lang="en-US" dirty="0"/>
        </a:p>
      </dgm:t>
    </dgm:pt>
    <dgm:pt modelId="{CC4589BB-C3FC-4120-8E61-742C7524B5F1}" type="parTrans" cxnId="{FC502F51-39E2-4630-84B4-B19EAEFEF83E}">
      <dgm:prSet/>
      <dgm:spPr/>
      <dgm:t>
        <a:bodyPr/>
        <a:lstStyle/>
        <a:p>
          <a:endParaRPr lang="en-US"/>
        </a:p>
      </dgm:t>
    </dgm:pt>
    <dgm:pt modelId="{52F3B6F5-CC1A-42D5-999C-1391E4F56AC4}" type="sibTrans" cxnId="{FC502F51-39E2-4630-84B4-B19EAEFEF83E}">
      <dgm:prSet/>
      <dgm:spPr/>
      <dgm:t>
        <a:bodyPr/>
        <a:lstStyle/>
        <a:p>
          <a:endParaRPr lang="en-US"/>
        </a:p>
      </dgm:t>
    </dgm:pt>
    <dgm:pt modelId="{E7FF68DC-4A40-4ECC-BA49-1221330FBEEC}">
      <dgm:prSet phldrT="[Text]"/>
      <dgm:spPr/>
      <dgm:t>
        <a:bodyPr/>
        <a:lstStyle/>
        <a:p>
          <a:r>
            <a:rPr lang="fa-IR" dirty="0" smtClean="0"/>
            <a:t>مطالعات اوليه</a:t>
          </a:r>
          <a:endParaRPr lang="en-US" dirty="0"/>
        </a:p>
      </dgm:t>
    </dgm:pt>
    <dgm:pt modelId="{0C225D46-EAF3-4C71-8D2F-1E5E68327316}" type="parTrans" cxnId="{B326B670-A6D6-4F92-9B39-BA61AD1EC339}">
      <dgm:prSet/>
      <dgm:spPr/>
      <dgm:t>
        <a:bodyPr/>
        <a:lstStyle/>
        <a:p>
          <a:endParaRPr lang="en-US"/>
        </a:p>
      </dgm:t>
    </dgm:pt>
    <dgm:pt modelId="{BD426309-2A13-402D-A095-EC0539CB499B}" type="sibTrans" cxnId="{B326B670-A6D6-4F92-9B39-BA61AD1EC339}">
      <dgm:prSet/>
      <dgm:spPr/>
      <dgm:t>
        <a:bodyPr/>
        <a:lstStyle/>
        <a:p>
          <a:endParaRPr lang="en-US"/>
        </a:p>
      </dgm:t>
    </dgm:pt>
    <dgm:pt modelId="{17BDBAAF-64D2-4675-8347-84EC80BA06E9}">
      <dgm:prSet phldrT="[Text]"/>
      <dgm:spPr/>
      <dgm:t>
        <a:bodyPr/>
        <a:lstStyle/>
        <a:p>
          <a:r>
            <a:rPr lang="fa-IR" dirty="0" smtClean="0"/>
            <a:t>مطالعه اوليه</a:t>
          </a:r>
          <a:endParaRPr lang="en-US" dirty="0"/>
        </a:p>
      </dgm:t>
    </dgm:pt>
    <dgm:pt modelId="{1999E294-7AE1-43F3-BD6F-45BD06F40F9B}" type="parTrans" cxnId="{49495582-EE36-4F4E-9C68-8902CDCDCC0B}">
      <dgm:prSet/>
      <dgm:spPr/>
      <dgm:t>
        <a:bodyPr/>
        <a:lstStyle/>
        <a:p>
          <a:endParaRPr lang="en-US"/>
        </a:p>
      </dgm:t>
    </dgm:pt>
    <dgm:pt modelId="{5151DCBE-AA7F-4162-901F-9A0574BBCFB5}" type="sibTrans" cxnId="{49495582-EE36-4F4E-9C68-8902CDCDCC0B}">
      <dgm:prSet/>
      <dgm:spPr/>
      <dgm:t>
        <a:bodyPr/>
        <a:lstStyle/>
        <a:p>
          <a:endParaRPr lang="en-US"/>
        </a:p>
      </dgm:t>
    </dgm:pt>
    <dgm:pt modelId="{5572FC51-C749-483F-B0AC-85147438DD16}">
      <dgm:prSet phldrT="[Text]"/>
      <dgm:spPr/>
      <dgm:t>
        <a:bodyPr/>
        <a:lstStyle/>
        <a:p>
          <a:r>
            <a:rPr lang="fa-IR" smtClean="0"/>
            <a:t>مطالعه ثانويه</a:t>
          </a:r>
          <a:endParaRPr lang="en-US" dirty="0"/>
        </a:p>
      </dgm:t>
    </dgm:pt>
    <dgm:pt modelId="{3FE8680A-FC14-433D-90DF-8D2086B9C901}" type="parTrans" cxnId="{79E86F5A-D6CD-412D-B579-CD6E69CF19F7}">
      <dgm:prSet/>
      <dgm:spPr/>
      <dgm:t>
        <a:bodyPr/>
        <a:lstStyle/>
        <a:p>
          <a:endParaRPr lang="en-US"/>
        </a:p>
      </dgm:t>
    </dgm:pt>
    <dgm:pt modelId="{79923C0F-DE2C-4526-A8F1-D15AC4D8F44D}" type="sibTrans" cxnId="{79E86F5A-D6CD-412D-B579-CD6E69CF19F7}">
      <dgm:prSet/>
      <dgm:spPr/>
      <dgm:t>
        <a:bodyPr/>
        <a:lstStyle/>
        <a:p>
          <a:endParaRPr lang="en-US"/>
        </a:p>
      </dgm:t>
    </dgm:pt>
    <dgm:pt modelId="{B64DF6E7-45EC-4BCB-9EDA-E30F364FE26F}">
      <dgm:prSet phldrT="[Text]"/>
      <dgm:spPr/>
      <dgm:t>
        <a:bodyPr/>
        <a:lstStyle/>
        <a:p>
          <a:endParaRPr lang="en-US"/>
        </a:p>
      </dgm:t>
    </dgm:pt>
    <dgm:pt modelId="{CAC2B728-E5A2-4781-A1C0-1ACC3987FC23}" type="sibTrans" cxnId="{953AC9D5-98CE-48F1-A30B-8C3E91F787A1}">
      <dgm:prSet/>
      <dgm:spPr/>
      <dgm:t>
        <a:bodyPr/>
        <a:lstStyle/>
        <a:p>
          <a:endParaRPr lang="en-US"/>
        </a:p>
      </dgm:t>
    </dgm:pt>
    <dgm:pt modelId="{B2F8FD29-C9A5-4C86-96C8-98FA826A2016}" type="parTrans" cxnId="{953AC9D5-98CE-48F1-A30B-8C3E91F787A1}">
      <dgm:prSet/>
      <dgm:spPr/>
      <dgm:t>
        <a:bodyPr/>
        <a:lstStyle/>
        <a:p>
          <a:endParaRPr lang="en-US"/>
        </a:p>
      </dgm:t>
    </dgm:pt>
    <dgm:pt modelId="{72559F1D-1412-4754-8EC2-BD35661275E6}" type="pres">
      <dgm:prSet presAssocID="{DDB45704-2209-41BF-AC97-411FD3B0D3DA}" presName="Name0" presStyleCnt="0">
        <dgm:presLayoutVars>
          <dgm:chMax val="4"/>
          <dgm:resizeHandles val="exact"/>
        </dgm:presLayoutVars>
      </dgm:prSet>
      <dgm:spPr/>
      <dgm:t>
        <a:bodyPr/>
        <a:lstStyle/>
        <a:p>
          <a:endParaRPr lang="en-US"/>
        </a:p>
      </dgm:t>
    </dgm:pt>
    <dgm:pt modelId="{C6556630-2838-4ACF-80E7-7BDBE692B120}" type="pres">
      <dgm:prSet presAssocID="{DDB45704-2209-41BF-AC97-411FD3B0D3DA}" presName="ellipse" presStyleLbl="trBgShp" presStyleIdx="0" presStyleCnt="1"/>
      <dgm:spPr/>
    </dgm:pt>
    <dgm:pt modelId="{7312E61A-F409-4014-8E72-5C4A312DCFC9}" type="pres">
      <dgm:prSet presAssocID="{DDB45704-2209-41BF-AC97-411FD3B0D3DA}" presName="arrow1" presStyleLbl="fgShp" presStyleIdx="0" presStyleCnt="1"/>
      <dgm:spPr/>
    </dgm:pt>
    <dgm:pt modelId="{E9D15EEC-6568-46CF-A782-B46FD7D0E23D}" type="pres">
      <dgm:prSet presAssocID="{DDB45704-2209-41BF-AC97-411FD3B0D3DA}" presName="rectangle" presStyleLbl="revTx" presStyleIdx="0" presStyleCnt="1">
        <dgm:presLayoutVars>
          <dgm:bulletEnabled val="1"/>
        </dgm:presLayoutVars>
      </dgm:prSet>
      <dgm:spPr/>
      <dgm:t>
        <a:bodyPr/>
        <a:lstStyle/>
        <a:p>
          <a:endParaRPr lang="en-US"/>
        </a:p>
      </dgm:t>
    </dgm:pt>
    <dgm:pt modelId="{4AE543B5-0316-41D7-B20B-E5C371BA2EEB}" type="pres">
      <dgm:prSet presAssocID="{E7FF68DC-4A40-4ECC-BA49-1221330FBEEC}" presName="item1" presStyleLbl="node1" presStyleIdx="0" presStyleCnt="3">
        <dgm:presLayoutVars>
          <dgm:bulletEnabled val="1"/>
        </dgm:presLayoutVars>
      </dgm:prSet>
      <dgm:spPr/>
      <dgm:t>
        <a:bodyPr/>
        <a:lstStyle/>
        <a:p>
          <a:endParaRPr lang="en-US"/>
        </a:p>
      </dgm:t>
    </dgm:pt>
    <dgm:pt modelId="{2103B32C-2288-48D3-8A59-170CD9B486E5}" type="pres">
      <dgm:prSet presAssocID="{17BDBAAF-64D2-4675-8347-84EC80BA06E9}" presName="item2" presStyleLbl="node1" presStyleIdx="1" presStyleCnt="3">
        <dgm:presLayoutVars>
          <dgm:bulletEnabled val="1"/>
        </dgm:presLayoutVars>
      </dgm:prSet>
      <dgm:spPr/>
      <dgm:t>
        <a:bodyPr/>
        <a:lstStyle/>
        <a:p>
          <a:endParaRPr lang="en-US"/>
        </a:p>
      </dgm:t>
    </dgm:pt>
    <dgm:pt modelId="{6A3B95D4-6785-485B-A796-E4B197B56AA8}" type="pres">
      <dgm:prSet presAssocID="{5572FC51-C749-483F-B0AC-85147438DD16}" presName="item3" presStyleLbl="node1" presStyleIdx="2" presStyleCnt="3">
        <dgm:presLayoutVars>
          <dgm:bulletEnabled val="1"/>
        </dgm:presLayoutVars>
      </dgm:prSet>
      <dgm:spPr/>
      <dgm:t>
        <a:bodyPr/>
        <a:lstStyle/>
        <a:p>
          <a:endParaRPr lang="en-US"/>
        </a:p>
      </dgm:t>
    </dgm:pt>
    <dgm:pt modelId="{E6209A83-E0A4-4F1C-B850-DE3CCEA5261A}" type="pres">
      <dgm:prSet presAssocID="{DDB45704-2209-41BF-AC97-411FD3B0D3DA}" presName="funnel" presStyleLbl="trAlignAcc1" presStyleIdx="0" presStyleCnt="1" custLinFactNeighborX="583" custLinFactNeighborY="1656"/>
      <dgm:spPr>
        <a:blipFill rotWithShape="0">
          <a:blip xmlns:r="http://schemas.openxmlformats.org/officeDocument/2006/relationships" r:embed="rId1"/>
          <a:stretch>
            <a:fillRect/>
          </a:stretch>
        </a:blipFill>
      </dgm:spPr>
      <dgm:t>
        <a:bodyPr/>
        <a:lstStyle/>
        <a:p>
          <a:endParaRPr lang="en-US"/>
        </a:p>
      </dgm:t>
    </dgm:pt>
  </dgm:ptLst>
  <dgm:cxnLst>
    <dgm:cxn modelId="{FEACD8C5-C535-4CDE-9EC2-D128CD5658E1}" type="presOf" srcId="{5572FC51-C749-483F-B0AC-85147438DD16}" destId="{E9D15EEC-6568-46CF-A782-B46FD7D0E23D}" srcOrd="0" destOrd="0" presId="urn:microsoft.com/office/officeart/2005/8/layout/funnel1"/>
    <dgm:cxn modelId="{49495582-EE36-4F4E-9C68-8902CDCDCC0B}" srcId="{DDB45704-2209-41BF-AC97-411FD3B0D3DA}" destId="{17BDBAAF-64D2-4675-8347-84EC80BA06E9}" srcOrd="2" destOrd="0" parTransId="{1999E294-7AE1-43F3-BD6F-45BD06F40F9B}" sibTransId="{5151DCBE-AA7F-4162-901F-9A0574BBCFB5}"/>
    <dgm:cxn modelId="{79E86F5A-D6CD-412D-B579-CD6E69CF19F7}" srcId="{DDB45704-2209-41BF-AC97-411FD3B0D3DA}" destId="{5572FC51-C749-483F-B0AC-85147438DD16}" srcOrd="3" destOrd="0" parTransId="{3FE8680A-FC14-433D-90DF-8D2086B9C901}" sibTransId="{79923C0F-DE2C-4526-A8F1-D15AC4D8F44D}"/>
    <dgm:cxn modelId="{953AC9D5-98CE-48F1-A30B-8C3E91F787A1}" srcId="{DDB45704-2209-41BF-AC97-411FD3B0D3DA}" destId="{B64DF6E7-45EC-4BCB-9EDA-E30F364FE26F}" srcOrd="4" destOrd="0" parTransId="{B2F8FD29-C9A5-4C86-96C8-98FA826A2016}" sibTransId="{CAC2B728-E5A2-4781-A1C0-1ACC3987FC23}"/>
    <dgm:cxn modelId="{FC502F51-39E2-4630-84B4-B19EAEFEF83E}" srcId="{DDB45704-2209-41BF-AC97-411FD3B0D3DA}" destId="{C7362516-57DB-4DE4-9EFD-ECD0A10B1312}" srcOrd="0" destOrd="0" parTransId="{CC4589BB-C3FC-4120-8E61-742C7524B5F1}" sibTransId="{52F3B6F5-CC1A-42D5-999C-1391E4F56AC4}"/>
    <dgm:cxn modelId="{1CFA4448-0D46-4777-8B00-B4F68DAFEC31}" type="presOf" srcId="{17BDBAAF-64D2-4675-8347-84EC80BA06E9}" destId="{4AE543B5-0316-41D7-B20B-E5C371BA2EEB}" srcOrd="0" destOrd="0" presId="urn:microsoft.com/office/officeart/2005/8/layout/funnel1"/>
    <dgm:cxn modelId="{B326B670-A6D6-4F92-9B39-BA61AD1EC339}" srcId="{DDB45704-2209-41BF-AC97-411FD3B0D3DA}" destId="{E7FF68DC-4A40-4ECC-BA49-1221330FBEEC}" srcOrd="1" destOrd="0" parTransId="{0C225D46-EAF3-4C71-8D2F-1E5E68327316}" sibTransId="{BD426309-2A13-402D-A095-EC0539CB499B}"/>
    <dgm:cxn modelId="{BAD85B92-BB21-4085-92D0-9D1EBD813478}" type="presOf" srcId="{E7FF68DC-4A40-4ECC-BA49-1221330FBEEC}" destId="{2103B32C-2288-48D3-8A59-170CD9B486E5}" srcOrd="0" destOrd="0" presId="urn:microsoft.com/office/officeart/2005/8/layout/funnel1"/>
    <dgm:cxn modelId="{41F7A0C1-18F8-4318-8088-4488E39CCC75}" type="presOf" srcId="{DDB45704-2209-41BF-AC97-411FD3B0D3DA}" destId="{72559F1D-1412-4754-8EC2-BD35661275E6}" srcOrd="0" destOrd="0" presId="urn:microsoft.com/office/officeart/2005/8/layout/funnel1"/>
    <dgm:cxn modelId="{AC97958C-52DB-4DC1-BCAD-186DD3F2F377}" type="presOf" srcId="{C7362516-57DB-4DE4-9EFD-ECD0A10B1312}" destId="{6A3B95D4-6785-485B-A796-E4B197B56AA8}" srcOrd="0" destOrd="0" presId="urn:microsoft.com/office/officeart/2005/8/layout/funnel1"/>
    <dgm:cxn modelId="{9B42D884-380A-43D0-A851-08367672DE7F}" type="presParOf" srcId="{72559F1D-1412-4754-8EC2-BD35661275E6}" destId="{C6556630-2838-4ACF-80E7-7BDBE692B120}" srcOrd="0" destOrd="0" presId="urn:microsoft.com/office/officeart/2005/8/layout/funnel1"/>
    <dgm:cxn modelId="{F31F38BA-3836-4A83-8F70-FDCA3EF807F4}" type="presParOf" srcId="{72559F1D-1412-4754-8EC2-BD35661275E6}" destId="{7312E61A-F409-4014-8E72-5C4A312DCFC9}" srcOrd="1" destOrd="0" presId="urn:microsoft.com/office/officeart/2005/8/layout/funnel1"/>
    <dgm:cxn modelId="{F292D465-DE0D-4007-87C8-CC4C7A778605}" type="presParOf" srcId="{72559F1D-1412-4754-8EC2-BD35661275E6}" destId="{E9D15EEC-6568-46CF-A782-B46FD7D0E23D}" srcOrd="2" destOrd="0" presId="urn:microsoft.com/office/officeart/2005/8/layout/funnel1"/>
    <dgm:cxn modelId="{F0C724A0-B22B-4D48-94EF-0888EF057830}" type="presParOf" srcId="{72559F1D-1412-4754-8EC2-BD35661275E6}" destId="{4AE543B5-0316-41D7-B20B-E5C371BA2EEB}" srcOrd="3" destOrd="0" presId="urn:microsoft.com/office/officeart/2005/8/layout/funnel1"/>
    <dgm:cxn modelId="{ACD9EB52-35A1-46CF-A4DE-5B907FAF6EA8}" type="presParOf" srcId="{72559F1D-1412-4754-8EC2-BD35661275E6}" destId="{2103B32C-2288-48D3-8A59-170CD9B486E5}" srcOrd="4" destOrd="0" presId="urn:microsoft.com/office/officeart/2005/8/layout/funnel1"/>
    <dgm:cxn modelId="{A618916B-88EA-4AAF-83C8-71579339CB00}" type="presParOf" srcId="{72559F1D-1412-4754-8EC2-BD35661275E6}" destId="{6A3B95D4-6785-485B-A796-E4B197B56AA8}" srcOrd="5" destOrd="0" presId="urn:microsoft.com/office/officeart/2005/8/layout/funnel1"/>
    <dgm:cxn modelId="{81B2DE2D-4C4D-407F-91D7-2428254F94A0}" type="presParOf" srcId="{72559F1D-1412-4754-8EC2-BD35661275E6}" destId="{E6209A83-E0A4-4F1C-B850-DE3CCEA5261A}"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45704-2209-41BF-AC97-411FD3B0D3DA}" type="doc">
      <dgm:prSet loTypeId="urn:microsoft.com/office/officeart/2005/8/layout/funnel1" loCatId="relationship" qsTypeId="urn:microsoft.com/office/officeart/2005/8/quickstyle/3d3" qsCatId="3D" csTypeId="urn:microsoft.com/office/officeart/2005/8/colors/colorful1#2" csCatId="colorful" phldr="1"/>
      <dgm:spPr/>
      <dgm:t>
        <a:bodyPr/>
        <a:lstStyle/>
        <a:p>
          <a:endParaRPr lang="en-US"/>
        </a:p>
      </dgm:t>
    </dgm:pt>
    <dgm:pt modelId="{C7362516-57DB-4DE4-9EFD-ECD0A10B1312}">
      <dgm:prSet phldrT="[Text]"/>
      <dgm:spPr/>
      <dgm:t>
        <a:bodyPr/>
        <a:lstStyle/>
        <a:p>
          <a:r>
            <a:rPr lang="fa-IR" dirty="0" err="1" smtClean="0"/>
            <a:t>آسپرين</a:t>
          </a:r>
          <a:r>
            <a:rPr lang="fa-IR" dirty="0" smtClean="0"/>
            <a:t> مانع </a:t>
          </a:r>
          <a:r>
            <a:rPr lang="fa-IR" dirty="0" err="1" smtClean="0"/>
            <a:t>سكته</a:t>
          </a:r>
          <a:r>
            <a:rPr lang="fa-IR" dirty="0" smtClean="0"/>
            <a:t> است</a:t>
          </a:r>
          <a:endParaRPr lang="en-US" dirty="0"/>
        </a:p>
      </dgm:t>
    </dgm:pt>
    <dgm:pt modelId="{CC4589BB-C3FC-4120-8E61-742C7524B5F1}" type="parTrans" cxnId="{FC502F51-39E2-4630-84B4-B19EAEFEF83E}">
      <dgm:prSet/>
      <dgm:spPr/>
      <dgm:t>
        <a:bodyPr/>
        <a:lstStyle/>
        <a:p>
          <a:endParaRPr lang="en-US"/>
        </a:p>
      </dgm:t>
    </dgm:pt>
    <dgm:pt modelId="{52F3B6F5-CC1A-42D5-999C-1391E4F56AC4}" type="sibTrans" cxnId="{FC502F51-39E2-4630-84B4-B19EAEFEF83E}">
      <dgm:prSet/>
      <dgm:spPr/>
      <dgm:t>
        <a:bodyPr/>
        <a:lstStyle/>
        <a:p>
          <a:endParaRPr lang="en-US"/>
        </a:p>
      </dgm:t>
    </dgm:pt>
    <dgm:pt modelId="{E7FF68DC-4A40-4ECC-BA49-1221330FBEEC}">
      <dgm:prSet phldrT="[Text]"/>
      <dgm:spPr/>
      <dgm:t>
        <a:bodyPr/>
        <a:lstStyle/>
        <a:p>
          <a:r>
            <a:rPr lang="fa-IR" dirty="0" err="1" smtClean="0"/>
            <a:t>آسپرين</a:t>
          </a:r>
          <a:r>
            <a:rPr lang="fa-IR" dirty="0" smtClean="0"/>
            <a:t> </a:t>
          </a:r>
          <a:r>
            <a:rPr lang="fa-IR" dirty="0" err="1" smtClean="0"/>
            <a:t>تاثيري</a:t>
          </a:r>
          <a:r>
            <a:rPr lang="fa-IR" dirty="0" smtClean="0"/>
            <a:t> بر بروز </a:t>
          </a:r>
          <a:r>
            <a:rPr lang="fa-IR" dirty="0" err="1" smtClean="0"/>
            <a:t>سكته</a:t>
          </a:r>
          <a:r>
            <a:rPr lang="fa-IR" dirty="0" smtClean="0"/>
            <a:t> ندارد</a:t>
          </a:r>
          <a:endParaRPr lang="en-US" dirty="0"/>
        </a:p>
      </dgm:t>
    </dgm:pt>
    <dgm:pt modelId="{0C225D46-EAF3-4C71-8D2F-1E5E68327316}" type="parTrans" cxnId="{B326B670-A6D6-4F92-9B39-BA61AD1EC339}">
      <dgm:prSet/>
      <dgm:spPr/>
      <dgm:t>
        <a:bodyPr/>
        <a:lstStyle/>
        <a:p>
          <a:endParaRPr lang="en-US"/>
        </a:p>
      </dgm:t>
    </dgm:pt>
    <dgm:pt modelId="{BD426309-2A13-402D-A095-EC0539CB499B}" type="sibTrans" cxnId="{B326B670-A6D6-4F92-9B39-BA61AD1EC339}">
      <dgm:prSet/>
      <dgm:spPr/>
      <dgm:t>
        <a:bodyPr/>
        <a:lstStyle/>
        <a:p>
          <a:endParaRPr lang="en-US"/>
        </a:p>
      </dgm:t>
    </dgm:pt>
    <dgm:pt modelId="{17BDBAAF-64D2-4675-8347-84EC80BA06E9}">
      <dgm:prSet phldrT="[Text]"/>
      <dgm:spPr/>
      <dgm:t>
        <a:bodyPr/>
        <a:lstStyle/>
        <a:p>
          <a:r>
            <a:rPr lang="fa-IR" dirty="0" err="1" smtClean="0"/>
            <a:t>آسپرين</a:t>
          </a:r>
          <a:r>
            <a:rPr lang="fa-IR" dirty="0" smtClean="0"/>
            <a:t> باعث </a:t>
          </a:r>
          <a:r>
            <a:rPr lang="fa-IR" dirty="0" err="1" smtClean="0"/>
            <a:t>افزايش</a:t>
          </a:r>
          <a:r>
            <a:rPr lang="fa-IR" dirty="0" smtClean="0"/>
            <a:t> خطرات </a:t>
          </a:r>
          <a:r>
            <a:rPr lang="fa-IR" dirty="0" err="1" smtClean="0"/>
            <a:t>سكته</a:t>
          </a:r>
          <a:r>
            <a:rPr lang="fa-IR" dirty="0" smtClean="0"/>
            <a:t> </a:t>
          </a:r>
          <a:r>
            <a:rPr lang="fa-IR" dirty="0" err="1" smtClean="0"/>
            <a:t>مي</a:t>
          </a:r>
          <a:r>
            <a:rPr lang="fa-IR" dirty="0" smtClean="0"/>
            <a:t> گردد</a:t>
          </a:r>
          <a:endParaRPr lang="en-US" dirty="0"/>
        </a:p>
      </dgm:t>
    </dgm:pt>
    <dgm:pt modelId="{1999E294-7AE1-43F3-BD6F-45BD06F40F9B}" type="parTrans" cxnId="{49495582-EE36-4F4E-9C68-8902CDCDCC0B}">
      <dgm:prSet/>
      <dgm:spPr/>
      <dgm:t>
        <a:bodyPr/>
        <a:lstStyle/>
        <a:p>
          <a:endParaRPr lang="en-US"/>
        </a:p>
      </dgm:t>
    </dgm:pt>
    <dgm:pt modelId="{5151DCBE-AA7F-4162-901F-9A0574BBCFB5}" type="sibTrans" cxnId="{49495582-EE36-4F4E-9C68-8902CDCDCC0B}">
      <dgm:prSet/>
      <dgm:spPr/>
      <dgm:t>
        <a:bodyPr/>
        <a:lstStyle/>
        <a:p>
          <a:endParaRPr lang="en-US"/>
        </a:p>
      </dgm:t>
    </dgm:pt>
    <dgm:pt modelId="{5572FC51-C749-483F-B0AC-85147438DD16}">
      <dgm:prSet phldrT="[Text]"/>
      <dgm:spPr/>
      <dgm:t>
        <a:bodyPr/>
        <a:lstStyle/>
        <a:p>
          <a:r>
            <a:rPr lang="fa-IR" dirty="0" smtClean="0"/>
            <a:t>بالاخره </a:t>
          </a:r>
          <a:r>
            <a:rPr lang="fa-IR" dirty="0" err="1" smtClean="0"/>
            <a:t>آسپرين</a:t>
          </a:r>
          <a:r>
            <a:rPr lang="fa-IR" dirty="0" smtClean="0"/>
            <a:t> </a:t>
          </a:r>
          <a:r>
            <a:rPr lang="fa-IR" dirty="0" err="1" smtClean="0"/>
            <a:t>تجويز</a:t>
          </a:r>
          <a:r>
            <a:rPr lang="fa-IR" dirty="0" smtClean="0"/>
            <a:t> شود </a:t>
          </a:r>
          <a:r>
            <a:rPr lang="fa-IR" dirty="0" err="1" smtClean="0"/>
            <a:t>يا</a:t>
          </a:r>
          <a:r>
            <a:rPr lang="fa-IR" dirty="0" smtClean="0"/>
            <a:t> </a:t>
          </a:r>
          <a:r>
            <a:rPr lang="fa-IR" dirty="0" err="1" smtClean="0"/>
            <a:t>خير</a:t>
          </a:r>
          <a:endParaRPr lang="en-US" dirty="0"/>
        </a:p>
      </dgm:t>
    </dgm:pt>
    <dgm:pt modelId="{3FE8680A-FC14-433D-90DF-8D2086B9C901}" type="parTrans" cxnId="{79E86F5A-D6CD-412D-B579-CD6E69CF19F7}">
      <dgm:prSet/>
      <dgm:spPr/>
      <dgm:t>
        <a:bodyPr/>
        <a:lstStyle/>
        <a:p>
          <a:endParaRPr lang="en-US"/>
        </a:p>
      </dgm:t>
    </dgm:pt>
    <dgm:pt modelId="{79923C0F-DE2C-4526-A8F1-D15AC4D8F44D}" type="sibTrans" cxnId="{79E86F5A-D6CD-412D-B579-CD6E69CF19F7}">
      <dgm:prSet/>
      <dgm:spPr/>
      <dgm:t>
        <a:bodyPr/>
        <a:lstStyle/>
        <a:p>
          <a:endParaRPr lang="en-US"/>
        </a:p>
      </dgm:t>
    </dgm:pt>
    <dgm:pt modelId="{B64DF6E7-45EC-4BCB-9EDA-E30F364FE26F}">
      <dgm:prSet phldrT="[Text]"/>
      <dgm:spPr/>
      <dgm:t>
        <a:bodyPr/>
        <a:lstStyle/>
        <a:p>
          <a:endParaRPr lang="en-US"/>
        </a:p>
      </dgm:t>
    </dgm:pt>
    <dgm:pt modelId="{CAC2B728-E5A2-4781-A1C0-1ACC3987FC23}" type="sibTrans" cxnId="{953AC9D5-98CE-48F1-A30B-8C3E91F787A1}">
      <dgm:prSet/>
      <dgm:spPr/>
      <dgm:t>
        <a:bodyPr/>
        <a:lstStyle/>
        <a:p>
          <a:endParaRPr lang="en-US"/>
        </a:p>
      </dgm:t>
    </dgm:pt>
    <dgm:pt modelId="{B2F8FD29-C9A5-4C86-96C8-98FA826A2016}" type="parTrans" cxnId="{953AC9D5-98CE-48F1-A30B-8C3E91F787A1}">
      <dgm:prSet/>
      <dgm:spPr/>
      <dgm:t>
        <a:bodyPr/>
        <a:lstStyle/>
        <a:p>
          <a:endParaRPr lang="en-US"/>
        </a:p>
      </dgm:t>
    </dgm:pt>
    <dgm:pt modelId="{72559F1D-1412-4754-8EC2-BD35661275E6}" type="pres">
      <dgm:prSet presAssocID="{DDB45704-2209-41BF-AC97-411FD3B0D3DA}" presName="Name0" presStyleCnt="0">
        <dgm:presLayoutVars>
          <dgm:chMax val="4"/>
          <dgm:resizeHandles val="exact"/>
        </dgm:presLayoutVars>
      </dgm:prSet>
      <dgm:spPr/>
      <dgm:t>
        <a:bodyPr/>
        <a:lstStyle/>
        <a:p>
          <a:endParaRPr lang="en-US"/>
        </a:p>
      </dgm:t>
    </dgm:pt>
    <dgm:pt modelId="{C6556630-2838-4ACF-80E7-7BDBE692B120}" type="pres">
      <dgm:prSet presAssocID="{DDB45704-2209-41BF-AC97-411FD3B0D3DA}" presName="ellipse" presStyleLbl="trBgShp" presStyleIdx="0" presStyleCnt="1"/>
      <dgm:spPr/>
    </dgm:pt>
    <dgm:pt modelId="{7312E61A-F409-4014-8E72-5C4A312DCFC9}" type="pres">
      <dgm:prSet presAssocID="{DDB45704-2209-41BF-AC97-411FD3B0D3DA}" presName="arrow1" presStyleLbl="fgShp" presStyleIdx="0" presStyleCnt="1"/>
      <dgm:spPr/>
    </dgm:pt>
    <dgm:pt modelId="{E9D15EEC-6568-46CF-A782-B46FD7D0E23D}" type="pres">
      <dgm:prSet presAssocID="{DDB45704-2209-41BF-AC97-411FD3B0D3DA}" presName="rectangle" presStyleLbl="revTx" presStyleIdx="0" presStyleCnt="1">
        <dgm:presLayoutVars>
          <dgm:bulletEnabled val="1"/>
        </dgm:presLayoutVars>
      </dgm:prSet>
      <dgm:spPr/>
      <dgm:t>
        <a:bodyPr/>
        <a:lstStyle/>
        <a:p>
          <a:endParaRPr lang="en-US"/>
        </a:p>
      </dgm:t>
    </dgm:pt>
    <dgm:pt modelId="{4AE543B5-0316-41D7-B20B-E5C371BA2EEB}" type="pres">
      <dgm:prSet presAssocID="{E7FF68DC-4A40-4ECC-BA49-1221330FBEEC}" presName="item1" presStyleLbl="node1" presStyleIdx="0" presStyleCnt="3">
        <dgm:presLayoutVars>
          <dgm:bulletEnabled val="1"/>
        </dgm:presLayoutVars>
      </dgm:prSet>
      <dgm:spPr/>
      <dgm:t>
        <a:bodyPr/>
        <a:lstStyle/>
        <a:p>
          <a:endParaRPr lang="en-US"/>
        </a:p>
      </dgm:t>
    </dgm:pt>
    <dgm:pt modelId="{2103B32C-2288-48D3-8A59-170CD9B486E5}" type="pres">
      <dgm:prSet presAssocID="{17BDBAAF-64D2-4675-8347-84EC80BA06E9}" presName="item2" presStyleLbl="node1" presStyleIdx="1" presStyleCnt="3">
        <dgm:presLayoutVars>
          <dgm:bulletEnabled val="1"/>
        </dgm:presLayoutVars>
      </dgm:prSet>
      <dgm:spPr/>
      <dgm:t>
        <a:bodyPr/>
        <a:lstStyle/>
        <a:p>
          <a:endParaRPr lang="en-US"/>
        </a:p>
      </dgm:t>
    </dgm:pt>
    <dgm:pt modelId="{6A3B95D4-6785-485B-A796-E4B197B56AA8}" type="pres">
      <dgm:prSet presAssocID="{5572FC51-C749-483F-B0AC-85147438DD16}" presName="item3" presStyleLbl="node1" presStyleIdx="2" presStyleCnt="3">
        <dgm:presLayoutVars>
          <dgm:bulletEnabled val="1"/>
        </dgm:presLayoutVars>
      </dgm:prSet>
      <dgm:spPr/>
      <dgm:t>
        <a:bodyPr/>
        <a:lstStyle/>
        <a:p>
          <a:endParaRPr lang="en-US"/>
        </a:p>
      </dgm:t>
    </dgm:pt>
    <dgm:pt modelId="{E6209A83-E0A4-4F1C-B850-DE3CCEA5261A}" type="pres">
      <dgm:prSet presAssocID="{DDB45704-2209-41BF-AC97-411FD3B0D3DA}" presName="funnel" presStyleLbl="trAlignAcc1" presStyleIdx="0" presStyleCnt="1" custLinFactNeighborX="583" custLinFactNeighborY="1656"/>
      <dgm:spPr>
        <a:blipFill rotWithShape="0">
          <a:blip xmlns:r="http://schemas.openxmlformats.org/officeDocument/2006/relationships" r:embed="rId1"/>
          <a:stretch>
            <a:fillRect/>
          </a:stretch>
        </a:blipFill>
      </dgm:spPr>
      <dgm:t>
        <a:bodyPr/>
        <a:lstStyle/>
        <a:p>
          <a:endParaRPr lang="en-US"/>
        </a:p>
      </dgm:t>
    </dgm:pt>
  </dgm:ptLst>
  <dgm:cxnLst>
    <dgm:cxn modelId="{49495582-EE36-4F4E-9C68-8902CDCDCC0B}" srcId="{DDB45704-2209-41BF-AC97-411FD3B0D3DA}" destId="{17BDBAAF-64D2-4675-8347-84EC80BA06E9}" srcOrd="2" destOrd="0" parTransId="{1999E294-7AE1-43F3-BD6F-45BD06F40F9B}" sibTransId="{5151DCBE-AA7F-4162-901F-9A0574BBCFB5}"/>
    <dgm:cxn modelId="{79E86F5A-D6CD-412D-B579-CD6E69CF19F7}" srcId="{DDB45704-2209-41BF-AC97-411FD3B0D3DA}" destId="{5572FC51-C749-483F-B0AC-85147438DD16}" srcOrd="3" destOrd="0" parTransId="{3FE8680A-FC14-433D-90DF-8D2086B9C901}" sibTransId="{79923C0F-DE2C-4526-A8F1-D15AC4D8F44D}"/>
    <dgm:cxn modelId="{953AC9D5-98CE-48F1-A30B-8C3E91F787A1}" srcId="{DDB45704-2209-41BF-AC97-411FD3B0D3DA}" destId="{B64DF6E7-45EC-4BCB-9EDA-E30F364FE26F}" srcOrd="4" destOrd="0" parTransId="{B2F8FD29-C9A5-4C86-96C8-98FA826A2016}" sibTransId="{CAC2B728-E5A2-4781-A1C0-1ACC3987FC23}"/>
    <dgm:cxn modelId="{FC502F51-39E2-4630-84B4-B19EAEFEF83E}" srcId="{DDB45704-2209-41BF-AC97-411FD3B0D3DA}" destId="{C7362516-57DB-4DE4-9EFD-ECD0A10B1312}" srcOrd="0" destOrd="0" parTransId="{CC4589BB-C3FC-4120-8E61-742C7524B5F1}" sibTransId="{52F3B6F5-CC1A-42D5-999C-1391E4F56AC4}"/>
    <dgm:cxn modelId="{DC758E4A-58D8-4453-BC07-73CDE78EAD90}" type="presOf" srcId="{E7FF68DC-4A40-4ECC-BA49-1221330FBEEC}" destId="{2103B32C-2288-48D3-8A59-170CD9B486E5}" srcOrd="0" destOrd="0" presId="urn:microsoft.com/office/officeart/2005/8/layout/funnel1"/>
    <dgm:cxn modelId="{B0AE69F3-F6EF-411A-A03A-F37F302DD617}" type="presOf" srcId="{5572FC51-C749-483F-B0AC-85147438DD16}" destId="{E9D15EEC-6568-46CF-A782-B46FD7D0E23D}" srcOrd="0" destOrd="0" presId="urn:microsoft.com/office/officeart/2005/8/layout/funnel1"/>
    <dgm:cxn modelId="{B326B670-A6D6-4F92-9B39-BA61AD1EC339}" srcId="{DDB45704-2209-41BF-AC97-411FD3B0D3DA}" destId="{E7FF68DC-4A40-4ECC-BA49-1221330FBEEC}" srcOrd="1" destOrd="0" parTransId="{0C225D46-EAF3-4C71-8D2F-1E5E68327316}" sibTransId="{BD426309-2A13-402D-A095-EC0539CB499B}"/>
    <dgm:cxn modelId="{032902DE-6CCE-40FD-A977-86392AA7F2FC}" type="presOf" srcId="{C7362516-57DB-4DE4-9EFD-ECD0A10B1312}" destId="{6A3B95D4-6785-485B-A796-E4B197B56AA8}" srcOrd="0" destOrd="0" presId="urn:microsoft.com/office/officeart/2005/8/layout/funnel1"/>
    <dgm:cxn modelId="{D4BDAC42-1F29-4CB1-B03F-66639B83FD5A}" type="presOf" srcId="{DDB45704-2209-41BF-AC97-411FD3B0D3DA}" destId="{72559F1D-1412-4754-8EC2-BD35661275E6}" srcOrd="0" destOrd="0" presId="urn:microsoft.com/office/officeart/2005/8/layout/funnel1"/>
    <dgm:cxn modelId="{721A60BC-A5E4-4537-AC17-9694AAE97EB1}" type="presOf" srcId="{17BDBAAF-64D2-4675-8347-84EC80BA06E9}" destId="{4AE543B5-0316-41D7-B20B-E5C371BA2EEB}" srcOrd="0" destOrd="0" presId="urn:microsoft.com/office/officeart/2005/8/layout/funnel1"/>
    <dgm:cxn modelId="{13014804-0A1F-4412-968B-582788FD06E8}" type="presParOf" srcId="{72559F1D-1412-4754-8EC2-BD35661275E6}" destId="{C6556630-2838-4ACF-80E7-7BDBE692B120}" srcOrd="0" destOrd="0" presId="urn:microsoft.com/office/officeart/2005/8/layout/funnel1"/>
    <dgm:cxn modelId="{C53A68BA-D7CC-4E21-9F04-5782DA031C87}" type="presParOf" srcId="{72559F1D-1412-4754-8EC2-BD35661275E6}" destId="{7312E61A-F409-4014-8E72-5C4A312DCFC9}" srcOrd="1" destOrd="0" presId="urn:microsoft.com/office/officeart/2005/8/layout/funnel1"/>
    <dgm:cxn modelId="{32D89DF5-5E0B-4F28-B1C6-6B92D93DCB52}" type="presParOf" srcId="{72559F1D-1412-4754-8EC2-BD35661275E6}" destId="{E9D15EEC-6568-46CF-A782-B46FD7D0E23D}" srcOrd="2" destOrd="0" presId="urn:microsoft.com/office/officeart/2005/8/layout/funnel1"/>
    <dgm:cxn modelId="{F5711A83-3EA3-4562-AF17-EA85166EFB60}" type="presParOf" srcId="{72559F1D-1412-4754-8EC2-BD35661275E6}" destId="{4AE543B5-0316-41D7-B20B-E5C371BA2EEB}" srcOrd="3" destOrd="0" presId="urn:microsoft.com/office/officeart/2005/8/layout/funnel1"/>
    <dgm:cxn modelId="{D92D8630-E2AE-4133-9F0C-29B239FBB2E0}" type="presParOf" srcId="{72559F1D-1412-4754-8EC2-BD35661275E6}" destId="{2103B32C-2288-48D3-8A59-170CD9B486E5}" srcOrd="4" destOrd="0" presId="urn:microsoft.com/office/officeart/2005/8/layout/funnel1"/>
    <dgm:cxn modelId="{E35CCF52-B44B-45F7-AF5A-5B0721A3816C}" type="presParOf" srcId="{72559F1D-1412-4754-8EC2-BD35661275E6}" destId="{6A3B95D4-6785-485B-A796-E4B197B56AA8}" srcOrd="5" destOrd="0" presId="urn:microsoft.com/office/officeart/2005/8/layout/funnel1"/>
    <dgm:cxn modelId="{8B993177-E0BB-43E2-89F1-972C7E22E680}" type="presParOf" srcId="{72559F1D-1412-4754-8EC2-BD35661275E6}" destId="{E6209A83-E0A4-4F1C-B850-DE3CCEA5261A}"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92ADBE-6AFD-4AAE-9443-9B88D0C7C794}" type="datetimeFigureOut">
              <a:rPr lang="en-US" smtClean="0"/>
              <a:pPr/>
              <a:t>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a-IR" smtClean="0"/>
              <a:t>دانشگاه علوم پزشكي شيراز</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94547C-94AA-4AF6-8E11-2753A42C7AD9}" type="slidenum">
              <a:rPr lang="en-US" smtClean="0"/>
              <a:pPr/>
              <a:t>‹#›</a:t>
            </a:fld>
            <a:endParaRPr lang="en-US"/>
          </a:p>
        </p:txBody>
      </p:sp>
    </p:spTree>
    <p:extLst>
      <p:ext uri="{BB962C8B-B14F-4D97-AF65-F5344CB8AC3E}">
        <p14:creationId xmlns:p14="http://schemas.microsoft.com/office/powerpoint/2010/main" val="13434781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19B43D-D8D2-4ABF-BFA0-D88BCEE58224}" type="datetimeFigureOut">
              <a:rPr lang="en-US" smtClean="0"/>
              <a:pPr/>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a-IR" smtClean="0"/>
              <a:t>دانشگاه علوم پزشكي شيراز</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D8BB4-43F3-4009-909E-9560BFD3C3F4}" type="slidenum">
              <a:rPr lang="en-US" smtClean="0"/>
              <a:pPr/>
              <a:t>‹#›</a:t>
            </a:fld>
            <a:endParaRPr lang="en-US"/>
          </a:p>
        </p:txBody>
      </p:sp>
    </p:spTree>
    <p:extLst>
      <p:ext uri="{BB962C8B-B14F-4D97-AF65-F5344CB8AC3E}">
        <p14:creationId xmlns:p14="http://schemas.microsoft.com/office/powerpoint/2010/main" val="38819417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D8BB4-43F3-4009-909E-9560BFD3C3F4}" type="slidenum">
              <a:rPr lang="en-US" smtClean="0"/>
              <a:pPr/>
              <a:t>1</a:t>
            </a:fld>
            <a:endParaRPr lang="en-US"/>
          </a:p>
        </p:txBody>
      </p:sp>
      <p:sp>
        <p:nvSpPr>
          <p:cNvPr id="5" name="Footer Placeholder 4"/>
          <p:cNvSpPr>
            <a:spLocks noGrp="1"/>
          </p:cNvSpPr>
          <p:nvPr>
            <p:ph type="ftr" sz="quarter" idx="11"/>
          </p:nvPr>
        </p:nvSpPr>
        <p:spPr/>
        <p:txBody>
          <a:bodyPr/>
          <a:lstStyle/>
          <a:p>
            <a:r>
              <a:rPr lang="fa-IR" smtClean="0"/>
              <a:t>دانشگاه علوم پزشكي شيراز</a:t>
            </a:r>
            <a:endParaRPr lang="en-US"/>
          </a:p>
        </p:txBody>
      </p:sp>
    </p:spTree>
    <p:extLst>
      <p:ext uri="{BB962C8B-B14F-4D97-AF65-F5344CB8AC3E}">
        <p14:creationId xmlns:p14="http://schemas.microsoft.com/office/powerpoint/2010/main" val="3582230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10</a:t>
            </a:fld>
            <a:endParaRPr lang="en-US"/>
          </a:p>
        </p:txBody>
      </p:sp>
    </p:spTree>
    <p:extLst>
      <p:ext uri="{BB962C8B-B14F-4D97-AF65-F5344CB8AC3E}">
        <p14:creationId xmlns:p14="http://schemas.microsoft.com/office/powerpoint/2010/main" val="76324391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100</a:t>
            </a:fld>
            <a:endParaRPr lang="en-US"/>
          </a:p>
        </p:txBody>
      </p:sp>
    </p:spTree>
    <p:extLst>
      <p:ext uri="{BB962C8B-B14F-4D97-AF65-F5344CB8AC3E}">
        <p14:creationId xmlns:p14="http://schemas.microsoft.com/office/powerpoint/2010/main" val="272523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50072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20337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13</a:t>
            </a:fld>
            <a:endParaRPr lang="en-US"/>
          </a:p>
        </p:txBody>
      </p:sp>
    </p:spTree>
    <p:extLst>
      <p:ext uri="{BB962C8B-B14F-4D97-AF65-F5344CB8AC3E}">
        <p14:creationId xmlns:p14="http://schemas.microsoft.com/office/powerpoint/2010/main" val="4044709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0507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15</a:t>
            </a:fld>
            <a:endParaRPr lang="en-US"/>
          </a:p>
        </p:txBody>
      </p:sp>
    </p:spTree>
    <p:extLst>
      <p:ext uri="{BB962C8B-B14F-4D97-AF65-F5344CB8AC3E}">
        <p14:creationId xmlns:p14="http://schemas.microsoft.com/office/powerpoint/2010/main" val="2481071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3448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3949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18</a:t>
            </a:fld>
            <a:endParaRPr lang="en-US"/>
          </a:p>
        </p:txBody>
      </p:sp>
    </p:spTree>
    <p:extLst>
      <p:ext uri="{BB962C8B-B14F-4D97-AF65-F5344CB8AC3E}">
        <p14:creationId xmlns:p14="http://schemas.microsoft.com/office/powerpoint/2010/main" val="3711958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19</a:t>
            </a:fld>
            <a:endParaRPr lang="en-US"/>
          </a:p>
        </p:txBody>
      </p:sp>
    </p:spTree>
    <p:extLst>
      <p:ext uri="{BB962C8B-B14F-4D97-AF65-F5344CB8AC3E}">
        <p14:creationId xmlns:p14="http://schemas.microsoft.com/office/powerpoint/2010/main" val="48472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2</a:t>
            </a:fld>
            <a:endParaRPr lang="en-US"/>
          </a:p>
        </p:txBody>
      </p:sp>
    </p:spTree>
    <p:extLst>
      <p:ext uri="{BB962C8B-B14F-4D97-AF65-F5344CB8AC3E}">
        <p14:creationId xmlns:p14="http://schemas.microsoft.com/office/powerpoint/2010/main" val="1962280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20</a:t>
            </a:fld>
            <a:endParaRPr lang="en-US"/>
          </a:p>
        </p:txBody>
      </p:sp>
    </p:spTree>
    <p:extLst>
      <p:ext uri="{BB962C8B-B14F-4D97-AF65-F5344CB8AC3E}">
        <p14:creationId xmlns:p14="http://schemas.microsoft.com/office/powerpoint/2010/main" val="871842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21</a:t>
            </a:fld>
            <a:endParaRPr lang="en-US"/>
          </a:p>
        </p:txBody>
      </p:sp>
    </p:spTree>
    <p:extLst>
      <p:ext uri="{BB962C8B-B14F-4D97-AF65-F5344CB8AC3E}">
        <p14:creationId xmlns:p14="http://schemas.microsoft.com/office/powerpoint/2010/main" val="1800576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22</a:t>
            </a:fld>
            <a:endParaRPr lang="en-US"/>
          </a:p>
        </p:txBody>
      </p:sp>
    </p:spTree>
    <p:extLst>
      <p:ext uri="{BB962C8B-B14F-4D97-AF65-F5344CB8AC3E}">
        <p14:creationId xmlns:p14="http://schemas.microsoft.com/office/powerpoint/2010/main" val="2788227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23</a:t>
            </a:fld>
            <a:endParaRPr lang="en-US"/>
          </a:p>
        </p:txBody>
      </p:sp>
    </p:spTree>
    <p:extLst>
      <p:ext uri="{BB962C8B-B14F-4D97-AF65-F5344CB8AC3E}">
        <p14:creationId xmlns:p14="http://schemas.microsoft.com/office/powerpoint/2010/main" val="4041294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24</a:t>
            </a:fld>
            <a:endParaRPr lang="en-US"/>
          </a:p>
        </p:txBody>
      </p:sp>
    </p:spTree>
    <p:extLst>
      <p:ext uri="{BB962C8B-B14F-4D97-AF65-F5344CB8AC3E}">
        <p14:creationId xmlns:p14="http://schemas.microsoft.com/office/powerpoint/2010/main" val="3081914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25</a:t>
            </a:fld>
            <a:endParaRPr lang="en-US"/>
          </a:p>
        </p:txBody>
      </p:sp>
    </p:spTree>
    <p:extLst>
      <p:ext uri="{BB962C8B-B14F-4D97-AF65-F5344CB8AC3E}">
        <p14:creationId xmlns:p14="http://schemas.microsoft.com/office/powerpoint/2010/main" val="1861758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26</a:t>
            </a:fld>
            <a:endParaRPr lang="en-US"/>
          </a:p>
        </p:txBody>
      </p:sp>
    </p:spTree>
    <p:extLst>
      <p:ext uri="{BB962C8B-B14F-4D97-AF65-F5344CB8AC3E}">
        <p14:creationId xmlns:p14="http://schemas.microsoft.com/office/powerpoint/2010/main" val="1132526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4BBE66-9270-46F4-81A8-E6E69783ACA4}" type="slidenum">
              <a:rPr lang="ar-SA"/>
              <a:pPr/>
              <a:t>27</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24711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E74A4-0879-4AD3-8EA5-190DCB12069E}" type="slidenum">
              <a:rPr lang="ar-SA"/>
              <a:pPr/>
              <a:t>28</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3903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8F12E1-1F8D-4E08-AC0E-3269D7792233}" type="slidenum">
              <a:rPr lang="ar-SA"/>
              <a:pPr/>
              <a:t>29</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6075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3</a:t>
            </a:fld>
            <a:endParaRPr lang="en-US"/>
          </a:p>
        </p:txBody>
      </p:sp>
    </p:spTree>
    <p:extLst>
      <p:ext uri="{BB962C8B-B14F-4D97-AF65-F5344CB8AC3E}">
        <p14:creationId xmlns:p14="http://schemas.microsoft.com/office/powerpoint/2010/main" val="2434374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5CAFE-299F-42FD-9C47-865B9D3D4FC2}" type="slidenum">
              <a:rPr lang="ar-SA"/>
              <a:pPr/>
              <a:t>30</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9850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31</a:t>
            </a:fld>
            <a:endParaRPr lang="en-US"/>
          </a:p>
        </p:txBody>
      </p:sp>
    </p:spTree>
    <p:extLst>
      <p:ext uri="{BB962C8B-B14F-4D97-AF65-F5344CB8AC3E}">
        <p14:creationId xmlns:p14="http://schemas.microsoft.com/office/powerpoint/2010/main" val="2837206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32</a:t>
            </a:fld>
            <a:endParaRPr lang="en-US"/>
          </a:p>
        </p:txBody>
      </p:sp>
    </p:spTree>
    <p:extLst>
      <p:ext uri="{BB962C8B-B14F-4D97-AF65-F5344CB8AC3E}">
        <p14:creationId xmlns:p14="http://schemas.microsoft.com/office/powerpoint/2010/main" val="2684739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33</a:t>
            </a:fld>
            <a:endParaRPr lang="en-US"/>
          </a:p>
        </p:txBody>
      </p:sp>
    </p:spTree>
    <p:extLst>
      <p:ext uri="{BB962C8B-B14F-4D97-AF65-F5344CB8AC3E}">
        <p14:creationId xmlns:p14="http://schemas.microsoft.com/office/powerpoint/2010/main" val="407665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08EF8-FBD5-49C2-9FA1-13A6A370CE60}" type="slidenum">
              <a:rPr lang="ar-SA"/>
              <a:pPr/>
              <a:t>34</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9421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63E17B-1810-4BF0-ADB7-1D6401260486}" type="slidenum">
              <a:rPr lang="ar-SA"/>
              <a:pPr/>
              <a:t>35</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0904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1A01A-1876-4E0D-89CC-5CF06E78BE53}" type="slidenum">
              <a:rPr lang="ar-SA"/>
              <a:pPr/>
              <a:t>36</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4808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D6A2D-2AAB-4E76-B9A1-4DDFB6B5581D}" type="slidenum">
              <a:rPr lang="ar-SA"/>
              <a:pPr/>
              <a:t>37</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1656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547A4-9BE2-4265-B6DF-C3ADBB682D48}" type="slidenum">
              <a:rPr lang="ar-SA"/>
              <a:pPr/>
              <a:t>38</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851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E88F1-02B6-4E1F-AFA9-B27B4B48E78D}" type="slidenum">
              <a:rPr lang="ar-SA"/>
              <a:pPr/>
              <a:t>39</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109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4</a:t>
            </a:fld>
            <a:endParaRPr lang="en-US"/>
          </a:p>
        </p:txBody>
      </p:sp>
    </p:spTree>
    <p:extLst>
      <p:ext uri="{BB962C8B-B14F-4D97-AF65-F5344CB8AC3E}">
        <p14:creationId xmlns:p14="http://schemas.microsoft.com/office/powerpoint/2010/main" val="2443913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AAB00-4924-4022-82F7-53FB55706EC6}" type="slidenum">
              <a:rPr lang="ar-SA"/>
              <a:pPr/>
              <a:t>40</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0129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D5E86-3E6C-4AFC-94F7-AADD081D3672}" type="slidenum">
              <a:rPr lang="ar-SA"/>
              <a:pPr/>
              <a:t>41</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0981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4B9E0-57D5-438B-BEF9-C2E001D29119}" type="slidenum">
              <a:rPr lang="ar-SA"/>
              <a:pPr/>
              <a:t>42</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0568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014EB-5B43-4E74-8C5A-D091FC7E66E5}" type="slidenum">
              <a:rPr lang="ar-SA"/>
              <a:pPr/>
              <a:t>43</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2582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9BE28-E67B-4E31-A30C-DAA02CD37866}" type="slidenum">
              <a:rPr lang="ar-SA"/>
              <a:pPr/>
              <a:t>44</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516240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1B8D6-BBE8-4475-B91E-8107D2786588}" type="slidenum">
              <a:rPr lang="ar-SA"/>
              <a:pPr/>
              <a:t>45</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24628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DCE46-4160-4615-83E1-EA25C92E7F6E}" type="slidenum">
              <a:rPr lang="ar-SA"/>
              <a:pPr/>
              <a:t>46</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66042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BEF6D-1F15-43E6-AEEC-4F3C1DF8783A}" type="slidenum">
              <a:rPr lang="ar-SA"/>
              <a:pPr/>
              <a:t>47</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9883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0577DB-A6C2-45F3-B0BD-D0877777FEDF}" type="slidenum">
              <a:rPr lang="ar-SA"/>
              <a:pPr/>
              <a:t>48</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7313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ACE43-5AFF-40BE-AA72-397F7FC603F3}" type="slidenum">
              <a:rPr lang="ar-SA"/>
              <a:pPr/>
              <a:t>49</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672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5</a:t>
            </a:fld>
            <a:endParaRPr lang="en-US"/>
          </a:p>
        </p:txBody>
      </p:sp>
    </p:spTree>
    <p:extLst>
      <p:ext uri="{BB962C8B-B14F-4D97-AF65-F5344CB8AC3E}">
        <p14:creationId xmlns:p14="http://schemas.microsoft.com/office/powerpoint/2010/main" val="3809691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6625B-CA07-4BDA-98BC-6B730A1586AA}" type="slidenum">
              <a:rPr lang="ar-SA"/>
              <a:pPr/>
              <a:t>50</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1158511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E512B-D921-4A26-9B06-CFCC5505FF4B}" type="slidenum">
              <a:rPr lang="ar-SA"/>
              <a:pPr/>
              <a:t>51</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589289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7A60B8-3C6E-4469-9915-CA249C8F0087}" type="slidenum">
              <a:rPr lang="ar-SA"/>
              <a:pPr/>
              <a:t>52</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22118734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22152-CC62-41D4-A85C-31BAFD8A25B4}" type="slidenum">
              <a:rPr lang="ar-SA"/>
              <a:pPr/>
              <a:t>53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80764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B8305-D34B-4FD0-84A9-0CC1D32D9D70}" type="slidenum">
              <a:rPr lang="ar-SA"/>
              <a:pPr/>
              <a:t>54</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14329435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E70750-B4DB-4246-8361-457672570601}" type="slidenum">
              <a:rPr lang="ar-SA"/>
              <a:pPr/>
              <a:t>55</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84524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82971E-7929-4EE8-B699-72F216B6923B}" type="slidenum">
              <a:rPr lang="ar-SA"/>
              <a:pPr/>
              <a:t>56</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4424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63500-4A24-44A6-AA42-01F853E04344}" type="slidenum">
              <a:rPr lang="ar-SA"/>
              <a:pPr/>
              <a:t>57</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65982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DF382-E33B-46C5-A97D-D3E08F6FEB34}" type="slidenum">
              <a:rPr lang="ar-SA"/>
              <a:pPr/>
              <a:t>58</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43230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BBF0A-814B-41AE-8165-B0B074E1EBFB}" type="slidenum">
              <a:rPr lang="ar-SA"/>
              <a:pPr/>
              <a:t>59</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22160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a:t>
            </a:fld>
            <a:endParaRPr lang="en-US"/>
          </a:p>
        </p:txBody>
      </p:sp>
    </p:spTree>
    <p:extLst>
      <p:ext uri="{BB962C8B-B14F-4D97-AF65-F5344CB8AC3E}">
        <p14:creationId xmlns:p14="http://schemas.microsoft.com/office/powerpoint/2010/main" val="12571755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52E4A-ABCE-45A0-A177-0345B5D9C1DD}" type="slidenum">
              <a:rPr lang="ar-SA"/>
              <a:pPr/>
              <a:t>60</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02485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C1280-73F1-43DE-9194-1401E7AAFD37}" type="slidenum">
              <a:rPr lang="ar-SA"/>
              <a:pPr/>
              <a:t>61</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53798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62</a:t>
            </a:fld>
            <a:endParaRPr lang="en-US"/>
          </a:p>
        </p:txBody>
      </p:sp>
    </p:spTree>
    <p:extLst>
      <p:ext uri="{BB962C8B-B14F-4D97-AF65-F5344CB8AC3E}">
        <p14:creationId xmlns:p14="http://schemas.microsoft.com/office/powerpoint/2010/main" val="21999663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63</a:t>
            </a:fld>
            <a:endParaRPr lang="en-US"/>
          </a:p>
        </p:txBody>
      </p:sp>
    </p:spTree>
    <p:extLst>
      <p:ext uri="{BB962C8B-B14F-4D97-AF65-F5344CB8AC3E}">
        <p14:creationId xmlns:p14="http://schemas.microsoft.com/office/powerpoint/2010/main" val="16479244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64</a:t>
            </a:fld>
            <a:endParaRPr lang="en-US"/>
          </a:p>
        </p:txBody>
      </p:sp>
    </p:spTree>
    <p:extLst>
      <p:ext uri="{BB962C8B-B14F-4D97-AF65-F5344CB8AC3E}">
        <p14:creationId xmlns:p14="http://schemas.microsoft.com/office/powerpoint/2010/main" val="9443955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65</a:t>
            </a:fld>
            <a:endParaRPr lang="en-US"/>
          </a:p>
        </p:txBody>
      </p:sp>
    </p:spTree>
    <p:extLst>
      <p:ext uri="{BB962C8B-B14F-4D97-AF65-F5344CB8AC3E}">
        <p14:creationId xmlns:p14="http://schemas.microsoft.com/office/powerpoint/2010/main" val="27547623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19452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67</a:t>
            </a:fld>
            <a:endParaRPr lang="en-US"/>
          </a:p>
        </p:txBody>
      </p:sp>
    </p:spTree>
    <p:extLst>
      <p:ext uri="{BB962C8B-B14F-4D97-AF65-F5344CB8AC3E}">
        <p14:creationId xmlns:p14="http://schemas.microsoft.com/office/powerpoint/2010/main" val="31991303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68</a:t>
            </a:fld>
            <a:endParaRPr lang="en-US"/>
          </a:p>
        </p:txBody>
      </p:sp>
    </p:spTree>
    <p:extLst>
      <p:ext uri="{BB962C8B-B14F-4D97-AF65-F5344CB8AC3E}">
        <p14:creationId xmlns:p14="http://schemas.microsoft.com/office/powerpoint/2010/main" val="39177948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69</a:t>
            </a:fld>
            <a:endParaRPr lang="en-US"/>
          </a:p>
        </p:txBody>
      </p:sp>
    </p:spTree>
    <p:extLst>
      <p:ext uri="{BB962C8B-B14F-4D97-AF65-F5344CB8AC3E}">
        <p14:creationId xmlns:p14="http://schemas.microsoft.com/office/powerpoint/2010/main" val="2408625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a:t>
            </a:fld>
            <a:endParaRPr lang="en-US"/>
          </a:p>
        </p:txBody>
      </p:sp>
    </p:spTree>
    <p:extLst>
      <p:ext uri="{BB962C8B-B14F-4D97-AF65-F5344CB8AC3E}">
        <p14:creationId xmlns:p14="http://schemas.microsoft.com/office/powerpoint/2010/main" val="39097439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70</a:t>
            </a:fld>
            <a:endParaRPr lang="en-US"/>
          </a:p>
        </p:txBody>
      </p:sp>
    </p:spTree>
    <p:extLst>
      <p:ext uri="{BB962C8B-B14F-4D97-AF65-F5344CB8AC3E}">
        <p14:creationId xmlns:p14="http://schemas.microsoft.com/office/powerpoint/2010/main" val="5250929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71</a:t>
            </a:fld>
            <a:endParaRPr lang="en-US"/>
          </a:p>
        </p:txBody>
      </p:sp>
    </p:spTree>
    <p:extLst>
      <p:ext uri="{BB962C8B-B14F-4D97-AF65-F5344CB8AC3E}">
        <p14:creationId xmlns:p14="http://schemas.microsoft.com/office/powerpoint/2010/main" val="40611168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72</a:t>
            </a:fld>
            <a:endParaRPr lang="en-US"/>
          </a:p>
        </p:txBody>
      </p:sp>
    </p:spTree>
    <p:extLst>
      <p:ext uri="{BB962C8B-B14F-4D97-AF65-F5344CB8AC3E}">
        <p14:creationId xmlns:p14="http://schemas.microsoft.com/office/powerpoint/2010/main" val="37564608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73</a:t>
            </a:fld>
            <a:endParaRPr lang="en-US"/>
          </a:p>
        </p:txBody>
      </p:sp>
    </p:spTree>
    <p:extLst>
      <p:ext uri="{BB962C8B-B14F-4D97-AF65-F5344CB8AC3E}">
        <p14:creationId xmlns:p14="http://schemas.microsoft.com/office/powerpoint/2010/main" val="30943281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74</a:t>
            </a:fld>
            <a:endParaRPr lang="en-US"/>
          </a:p>
        </p:txBody>
      </p:sp>
    </p:spTree>
    <p:extLst>
      <p:ext uri="{BB962C8B-B14F-4D97-AF65-F5344CB8AC3E}">
        <p14:creationId xmlns:p14="http://schemas.microsoft.com/office/powerpoint/2010/main" val="39365091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75</a:t>
            </a:fld>
            <a:endParaRPr lang="en-US"/>
          </a:p>
        </p:txBody>
      </p:sp>
    </p:spTree>
    <p:extLst>
      <p:ext uri="{BB962C8B-B14F-4D97-AF65-F5344CB8AC3E}">
        <p14:creationId xmlns:p14="http://schemas.microsoft.com/office/powerpoint/2010/main" val="39044738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76</a:t>
            </a:fld>
            <a:endParaRPr lang="en-US"/>
          </a:p>
        </p:txBody>
      </p:sp>
    </p:spTree>
    <p:extLst>
      <p:ext uri="{BB962C8B-B14F-4D97-AF65-F5344CB8AC3E}">
        <p14:creationId xmlns:p14="http://schemas.microsoft.com/office/powerpoint/2010/main" val="16519103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77</a:t>
            </a:fld>
            <a:endParaRPr lang="en-US"/>
          </a:p>
        </p:txBody>
      </p:sp>
    </p:spTree>
    <p:extLst>
      <p:ext uri="{BB962C8B-B14F-4D97-AF65-F5344CB8AC3E}">
        <p14:creationId xmlns:p14="http://schemas.microsoft.com/office/powerpoint/2010/main" val="604083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78</a:t>
            </a:fld>
            <a:endParaRPr lang="en-US" dirty="0"/>
          </a:p>
        </p:txBody>
      </p:sp>
    </p:spTree>
    <p:extLst>
      <p:ext uri="{BB962C8B-B14F-4D97-AF65-F5344CB8AC3E}">
        <p14:creationId xmlns:p14="http://schemas.microsoft.com/office/powerpoint/2010/main" val="40236837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79</a:t>
            </a:fld>
            <a:endParaRPr lang="en-US" dirty="0"/>
          </a:p>
        </p:txBody>
      </p:sp>
    </p:spTree>
    <p:extLst>
      <p:ext uri="{BB962C8B-B14F-4D97-AF65-F5344CB8AC3E}">
        <p14:creationId xmlns:p14="http://schemas.microsoft.com/office/powerpoint/2010/main" val="3037161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8</a:t>
            </a:fld>
            <a:endParaRPr lang="en-US"/>
          </a:p>
        </p:txBody>
      </p:sp>
    </p:spTree>
    <p:extLst>
      <p:ext uri="{BB962C8B-B14F-4D97-AF65-F5344CB8AC3E}">
        <p14:creationId xmlns:p14="http://schemas.microsoft.com/office/powerpoint/2010/main" val="33283457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80</a:t>
            </a:fld>
            <a:endParaRPr lang="en-US" dirty="0"/>
          </a:p>
        </p:txBody>
      </p:sp>
    </p:spTree>
    <p:extLst>
      <p:ext uri="{BB962C8B-B14F-4D97-AF65-F5344CB8AC3E}">
        <p14:creationId xmlns:p14="http://schemas.microsoft.com/office/powerpoint/2010/main" val="39812541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81</a:t>
            </a:fld>
            <a:endParaRPr lang="en-US" dirty="0"/>
          </a:p>
        </p:txBody>
      </p:sp>
    </p:spTree>
    <p:extLst>
      <p:ext uri="{BB962C8B-B14F-4D97-AF65-F5344CB8AC3E}">
        <p14:creationId xmlns:p14="http://schemas.microsoft.com/office/powerpoint/2010/main" val="28747813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82</a:t>
            </a:fld>
            <a:endParaRPr lang="en-US" dirty="0"/>
          </a:p>
        </p:txBody>
      </p:sp>
    </p:spTree>
    <p:extLst>
      <p:ext uri="{BB962C8B-B14F-4D97-AF65-F5344CB8AC3E}">
        <p14:creationId xmlns:p14="http://schemas.microsoft.com/office/powerpoint/2010/main" val="133457873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83</a:t>
            </a:fld>
            <a:endParaRPr lang="en-US" dirty="0"/>
          </a:p>
        </p:txBody>
      </p:sp>
    </p:spTree>
    <p:extLst>
      <p:ext uri="{BB962C8B-B14F-4D97-AF65-F5344CB8AC3E}">
        <p14:creationId xmlns:p14="http://schemas.microsoft.com/office/powerpoint/2010/main" val="27624424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84</a:t>
            </a:fld>
            <a:endParaRPr lang="en-US" dirty="0"/>
          </a:p>
        </p:txBody>
      </p:sp>
    </p:spTree>
    <p:extLst>
      <p:ext uri="{BB962C8B-B14F-4D97-AF65-F5344CB8AC3E}">
        <p14:creationId xmlns:p14="http://schemas.microsoft.com/office/powerpoint/2010/main" val="19151537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85</a:t>
            </a:fld>
            <a:endParaRPr lang="en-US" dirty="0"/>
          </a:p>
        </p:txBody>
      </p:sp>
    </p:spTree>
    <p:extLst>
      <p:ext uri="{BB962C8B-B14F-4D97-AF65-F5344CB8AC3E}">
        <p14:creationId xmlns:p14="http://schemas.microsoft.com/office/powerpoint/2010/main" val="28499339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86</a:t>
            </a:fld>
            <a:endParaRPr lang="en-US" dirty="0"/>
          </a:p>
        </p:txBody>
      </p:sp>
    </p:spTree>
    <p:extLst>
      <p:ext uri="{BB962C8B-B14F-4D97-AF65-F5344CB8AC3E}">
        <p14:creationId xmlns:p14="http://schemas.microsoft.com/office/powerpoint/2010/main" val="12187855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87</a:t>
            </a:fld>
            <a:endParaRPr lang="en-US" dirty="0"/>
          </a:p>
        </p:txBody>
      </p:sp>
    </p:spTree>
    <p:extLst>
      <p:ext uri="{BB962C8B-B14F-4D97-AF65-F5344CB8AC3E}">
        <p14:creationId xmlns:p14="http://schemas.microsoft.com/office/powerpoint/2010/main" val="40223899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88</a:t>
            </a:fld>
            <a:endParaRPr lang="en-US"/>
          </a:p>
        </p:txBody>
      </p:sp>
    </p:spTree>
    <p:extLst>
      <p:ext uri="{BB962C8B-B14F-4D97-AF65-F5344CB8AC3E}">
        <p14:creationId xmlns:p14="http://schemas.microsoft.com/office/powerpoint/2010/main" val="31333086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89</a:t>
            </a:fld>
            <a:endParaRPr lang="en-US"/>
          </a:p>
        </p:txBody>
      </p:sp>
    </p:spTree>
    <p:extLst>
      <p:ext uri="{BB962C8B-B14F-4D97-AF65-F5344CB8AC3E}">
        <p14:creationId xmlns:p14="http://schemas.microsoft.com/office/powerpoint/2010/main" val="2889547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9</a:t>
            </a:fld>
            <a:endParaRPr lang="en-US"/>
          </a:p>
        </p:txBody>
      </p:sp>
    </p:spTree>
    <p:extLst>
      <p:ext uri="{BB962C8B-B14F-4D97-AF65-F5344CB8AC3E}">
        <p14:creationId xmlns:p14="http://schemas.microsoft.com/office/powerpoint/2010/main" val="25408402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90</a:t>
            </a:fld>
            <a:endParaRPr lang="en-US"/>
          </a:p>
        </p:txBody>
      </p:sp>
    </p:spTree>
    <p:extLst>
      <p:ext uri="{BB962C8B-B14F-4D97-AF65-F5344CB8AC3E}">
        <p14:creationId xmlns:p14="http://schemas.microsoft.com/office/powerpoint/2010/main" val="91496841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91</a:t>
            </a:fld>
            <a:endParaRPr lang="en-US" dirty="0"/>
          </a:p>
        </p:txBody>
      </p:sp>
    </p:spTree>
    <p:extLst>
      <p:ext uri="{BB962C8B-B14F-4D97-AF65-F5344CB8AC3E}">
        <p14:creationId xmlns:p14="http://schemas.microsoft.com/office/powerpoint/2010/main" val="22416407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92</a:t>
            </a:fld>
            <a:endParaRPr lang="en-US" dirty="0"/>
          </a:p>
        </p:txBody>
      </p:sp>
    </p:spTree>
    <p:extLst>
      <p:ext uri="{BB962C8B-B14F-4D97-AF65-F5344CB8AC3E}">
        <p14:creationId xmlns:p14="http://schemas.microsoft.com/office/powerpoint/2010/main" val="20439132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93</a:t>
            </a:fld>
            <a:endParaRPr lang="en-US" dirty="0"/>
          </a:p>
        </p:txBody>
      </p:sp>
    </p:spTree>
    <p:extLst>
      <p:ext uri="{BB962C8B-B14F-4D97-AF65-F5344CB8AC3E}">
        <p14:creationId xmlns:p14="http://schemas.microsoft.com/office/powerpoint/2010/main" val="12822164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dirty="0"/>
          </a:p>
        </p:txBody>
      </p:sp>
      <p:sp>
        <p:nvSpPr>
          <p:cNvPr id="5" name="Slide Number Placeholder 4"/>
          <p:cNvSpPr>
            <a:spLocks noGrp="1"/>
          </p:cNvSpPr>
          <p:nvPr>
            <p:ph type="sldNum" sz="quarter" idx="11"/>
          </p:nvPr>
        </p:nvSpPr>
        <p:spPr/>
        <p:txBody>
          <a:bodyPr/>
          <a:lstStyle/>
          <a:p>
            <a:fld id="{D37D8BB4-43F3-4009-909E-9560BFD3C3F4}" type="slidenum">
              <a:rPr lang="en-US" smtClean="0"/>
              <a:pPr/>
              <a:t>94</a:t>
            </a:fld>
            <a:endParaRPr lang="en-US" dirty="0"/>
          </a:p>
        </p:txBody>
      </p:sp>
    </p:spTree>
    <p:extLst>
      <p:ext uri="{BB962C8B-B14F-4D97-AF65-F5344CB8AC3E}">
        <p14:creationId xmlns:p14="http://schemas.microsoft.com/office/powerpoint/2010/main" val="84091626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95</a:t>
            </a:fld>
            <a:endParaRPr lang="en-US"/>
          </a:p>
        </p:txBody>
      </p:sp>
    </p:spTree>
    <p:extLst>
      <p:ext uri="{BB962C8B-B14F-4D97-AF65-F5344CB8AC3E}">
        <p14:creationId xmlns:p14="http://schemas.microsoft.com/office/powerpoint/2010/main" val="91284097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96</a:t>
            </a:fld>
            <a:endParaRPr lang="en-US"/>
          </a:p>
        </p:txBody>
      </p:sp>
    </p:spTree>
    <p:extLst>
      <p:ext uri="{BB962C8B-B14F-4D97-AF65-F5344CB8AC3E}">
        <p14:creationId xmlns:p14="http://schemas.microsoft.com/office/powerpoint/2010/main" val="39015395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97</a:t>
            </a:fld>
            <a:endParaRPr lang="en-US"/>
          </a:p>
        </p:txBody>
      </p:sp>
    </p:spTree>
    <p:extLst>
      <p:ext uri="{BB962C8B-B14F-4D97-AF65-F5344CB8AC3E}">
        <p14:creationId xmlns:p14="http://schemas.microsoft.com/office/powerpoint/2010/main" val="17390840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98</a:t>
            </a:fld>
            <a:endParaRPr lang="en-US"/>
          </a:p>
        </p:txBody>
      </p:sp>
    </p:spTree>
    <p:extLst>
      <p:ext uri="{BB962C8B-B14F-4D97-AF65-F5344CB8AC3E}">
        <p14:creationId xmlns:p14="http://schemas.microsoft.com/office/powerpoint/2010/main" val="4627444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fld id="{D37D8BB4-43F3-4009-909E-9560BFD3C3F4}" type="slidenum">
              <a:rPr lang="en-US" smtClean="0"/>
              <a:pPr/>
              <a:t>99</a:t>
            </a:fld>
            <a:endParaRPr lang="en-US"/>
          </a:p>
        </p:txBody>
      </p:sp>
    </p:spTree>
    <p:extLst>
      <p:ext uri="{BB962C8B-B14F-4D97-AF65-F5344CB8AC3E}">
        <p14:creationId xmlns:p14="http://schemas.microsoft.com/office/powerpoint/2010/main" val="257226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C39C5A9-2471-4740-9A3A-8C7AE38B4C4D}" type="datetime1">
              <a:rPr lang="en-US" smtClean="0"/>
              <a:pPr/>
              <a:t>1/7/2016</a:t>
            </a:fld>
            <a:endParaRPr lang="en-US"/>
          </a:p>
        </p:txBody>
      </p:sp>
      <p:sp>
        <p:nvSpPr>
          <p:cNvPr id="5" name="Footer Placeholder 4"/>
          <p:cNvSpPr>
            <a:spLocks noGrp="1"/>
          </p:cNvSpPr>
          <p:nvPr>
            <p:ph type="ftr" sz="quarter" idx="11"/>
          </p:nvPr>
        </p:nvSpPr>
        <p:spPr/>
        <p:txBody>
          <a:bodyPr/>
          <a:lstStyle/>
          <a:p>
            <a:r>
              <a:rPr kumimoji="0" lang="fa-IR" smtClean="0"/>
              <a:t>علي اكبر حقدوست   مرورساختاريافته و متاآناليز</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801333-8F38-46B9-91C2-F7AFC4E94EBA}" type="datetime1">
              <a:rPr lang="en-US" smtClean="0"/>
              <a:pPr/>
              <a:t>1/7/2016</a:t>
            </a:fld>
            <a:endParaRPr lang="en-US"/>
          </a:p>
        </p:txBody>
      </p:sp>
      <p:sp>
        <p:nvSpPr>
          <p:cNvPr id="5" name="Footer Placeholder 4"/>
          <p:cNvSpPr>
            <a:spLocks noGrp="1"/>
          </p:cNvSpPr>
          <p:nvPr>
            <p:ph type="ftr" sz="quarter" idx="11"/>
          </p:nvPr>
        </p:nvSpPr>
        <p:spPr/>
        <p:txBody>
          <a:bodyPr/>
          <a:lstStyle/>
          <a:p>
            <a:r>
              <a:rPr kumimoji="0" lang="fa-IR" smtClean="0"/>
              <a:t>علي اكبر حقدوست   مرورساختاريافته و متاآناليز</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207D16-790C-4A13-812A-035BFE5036C2}" type="datetime1">
              <a:rPr lang="en-US" smtClean="0"/>
              <a:pPr/>
              <a:t>1/7/2016</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kumimoji="0" lang="fa-IR" smtClean="0"/>
              <a:t>علي اكبر حقدوست   مرورساختاريافته و متاآناليز</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endParaRPr lang="en-US"/>
          </a:p>
        </p:txBody>
      </p:sp>
      <p:sp>
        <p:nvSpPr>
          <p:cNvPr id="4" name="Slide Number Placeholder 3"/>
          <p:cNvSpPr>
            <a:spLocks noGrp="1"/>
          </p:cNvSpPr>
          <p:nvPr>
            <p:ph type="sldNum" sz="quarter" idx="11"/>
          </p:nvPr>
        </p:nvSpPr>
        <p:spPr>
          <a:xfrm>
            <a:off x="6553200" y="6248400"/>
            <a:ext cx="2133600" cy="457200"/>
          </a:xfrm>
        </p:spPr>
        <p:txBody>
          <a:bodyPr/>
          <a:lstStyle>
            <a:lvl1pPr>
              <a:defRPr/>
            </a:lvl1pPr>
          </a:lstStyle>
          <a:p>
            <a:fld id="{20B81063-34CE-48C9-AFF1-93C6D5221AF0}" type="slidenum">
              <a:rPr lang="ar-SA"/>
              <a:pPr/>
              <a:t>‹#›</a:t>
            </a:fld>
            <a:endParaRPr lang="en-US"/>
          </a:p>
        </p:txBody>
      </p:sp>
      <p:sp>
        <p:nvSpPr>
          <p:cNvPr id="5" name="Date Placeholder 4"/>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lgn="r" rtl="1">
              <a:defRPr>
                <a:cs typeface="Zar" pitchFamily="2" charset="-78"/>
              </a:defRPr>
            </a:lvl1pPr>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lgn="r" rtl="1">
              <a:defRPr>
                <a:cs typeface="Zar" pitchFamily="2" charset="-78"/>
              </a:defRPr>
            </a:lvl1pPr>
            <a:lvl2pPr algn="r" rtl="1">
              <a:defRPr>
                <a:cs typeface="Zar" pitchFamily="2" charset="-78"/>
              </a:defRPr>
            </a:lvl2pPr>
            <a:lvl3pPr algn="r" rtl="1">
              <a:defRPr>
                <a:cs typeface="Zar" pitchFamily="2" charset="-78"/>
              </a:defRPr>
            </a:lvl3pPr>
            <a:lvl4pPr algn="r" rtl="1">
              <a:defRPr>
                <a:cs typeface="Zar" pitchFamily="2" charset="-78"/>
              </a:defRPr>
            </a:lvl4pPr>
            <a:lvl5pPr algn="r" rtl="1">
              <a:defRPr>
                <a:cs typeface="Zar" pitchFamily="2" charset="-78"/>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6CB5E9-8599-4E5F-98DF-4533D43124A5}" type="datetime1">
              <a:rPr lang="en-US" smtClean="0"/>
              <a:pPr/>
              <a:t>1/7/2016</a:t>
            </a:fld>
            <a:endParaRPr lang="en-US"/>
          </a:p>
        </p:txBody>
      </p:sp>
      <p:sp>
        <p:nvSpPr>
          <p:cNvPr id="5" name="Footer Placeholder 4"/>
          <p:cNvSpPr>
            <a:spLocks noGrp="1"/>
          </p:cNvSpPr>
          <p:nvPr>
            <p:ph type="ftr" sz="quarter" idx="11"/>
          </p:nvPr>
        </p:nvSpPr>
        <p:spPr>
          <a:xfrm>
            <a:off x="1714480" y="6476999"/>
            <a:ext cx="5576579" cy="274320"/>
          </a:xfrm>
        </p:spPr>
        <p:txBody>
          <a:bodyPr/>
          <a:lstStyle>
            <a:lvl1pPr algn="r" rtl="1">
              <a:defRPr>
                <a:solidFill>
                  <a:schemeClr val="bg1">
                    <a:lumMod val="65000"/>
                  </a:schemeClr>
                </a:solidFill>
              </a:defRPr>
            </a:lvl1pPr>
          </a:lstStyle>
          <a:p>
            <a:r>
              <a:rPr lang="fa-IR" smtClean="0"/>
              <a:t>علي اكبر حقدوست			مرورساختاريافته و متاآناليز</a:t>
            </a:r>
            <a:endParaRPr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CFBD91-8B71-45B7-B4A9-FF39000C6EA6}" type="datetime1">
              <a:rPr lang="en-US" smtClean="0"/>
              <a:pPr/>
              <a:t>1/7/2016</a:t>
            </a:fld>
            <a:endParaRPr lang="en-US"/>
          </a:p>
        </p:txBody>
      </p:sp>
      <p:sp>
        <p:nvSpPr>
          <p:cNvPr id="5" name="Footer Placeholder 4"/>
          <p:cNvSpPr>
            <a:spLocks noGrp="1"/>
          </p:cNvSpPr>
          <p:nvPr>
            <p:ph type="ftr" sz="quarter" idx="11"/>
          </p:nvPr>
        </p:nvSpPr>
        <p:spPr/>
        <p:txBody>
          <a:bodyPr/>
          <a:lstStyle/>
          <a:p>
            <a:r>
              <a:rPr kumimoji="0" lang="fa-IR" smtClean="0"/>
              <a:t>علي اكبر حقدوست   مرورساختاريافته و متاآناليز</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310A82-1933-40D8-A753-753C59815ED3}" type="datetime1">
              <a:rPr lang="en-US" smtClean="0"/>
              <a:pPr/>
              <a:t>1/7/2016</a:t>
            </a:fld>
            <a:endParaRPr lang="en-US"/>
          </a:p>
        </p:txBody>
      </p:sp>
      <p:sp>
        <p:nvSpPr>
          <p:cNvPr id="6" name="Footer Placeholder 5"/>
          <p:cNvSpPr>
            <a:spLocks noGrp="1"/>
          </p:cNvSpPr>
          <p:nvPr>
            <p:ph type="ftr" sz="quarter" idx="11"/>
          </p:nvPr>
        </p:nvSpPr>
        <p:spPr/>
        <p:txBody>
          <a:bodyPr/>
          <a:lstStyle/>
          <a:p>
            <a:r>
              <a:rPr kumimoji="0" lang="fa-IR" smtClean="0"/>
              <a:t>علي اكبر حقدوست   مرورساختاريافته و متاآناليز</a:t>
            </a:r>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A3F0359-247F-4695-883D-C0A466096DC2}" type="datetime1">
              <a:rPr lang="en-US" smtClean="0"/>
              <a:pPr/>
              <a:t>1/7/2016</a:t>
            </a:fld>
            <a:endParaRPr lang="en-US"/>
          </a:p>
        </p:txBody>
      </p:sp>
      <p:sp>
        <p:nvSpPr>
          <p:cNvPr id="8" name="Footer Placeholder 7"/>
          <p:cNvSpPr>
            <a:spLocks noGrp="1"/>
          </p:cNvSpPr>
          <p:nvPr>
            <p:ph type="ftr" sz="quarter" idx="11"/>
          </p:nvPr>
        </p:nvSpPr>
        <p:spPr/>
        <p:txBody>
          <a:bodyPr/>
          <a:lstStyle/>
          <a:p>
            <a:r>
              <a:rPr kumimoji="0" lang="fa-IR" smtClean="0"/>
              <a:t>علي اكبر حقدوست   مرورساختاريافته و متاآناليز</a:t>
            </a:r>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276CBF7-1998-4A55-B1CC-7E1AD02D558A}" type="datetime1">
              <a:rPr lang="en-US" smtClean="0"/>
              <a:pPr/>
              <a:t>1/7/2016</a:t>
            </a:fld>
            <a:endParaRPr lang="en-US"/>
          </a:p>
        </p:txBody>
      </p:sp>
      <p:sp>
        <p:nvSpPr>
          <p:cNvPr id="4" name="Footer Placeholder 3"/>
          <p:cNvSpPr>
            <a:spLocks noGrp="1"/>
          </p:cNvSpPr>
          <p:nvPr>
            <p:ph type="ftr" sz="quarter" idx="11"/>
          </p:nvPr>
        </p:nvSpPr>
        <p:spPr/>
        <p:txBody>
          <a:bodyPr/>
          <a:lstStyle/>
          <a:p>
            <a:r>
              <a:rPr kumimoji="0" lang="fa-IR" smtClean="0"/>
              <a:t>علي اكبر حقدوست   مرورساختاريافته و متاآناليز</a:t>
            </a:r>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791F1-7387-4F4F-A6AC-DF7E9D6ABC72}" type="datetime1">
              <a:rPr lang="en-US" smtClean="0"/>
              <a:pPr/>
              <a:t>1/7/2016</a:t>
            </a:fld>
            <a:endParaRPr lang="en-US"/>
          </a:p>
        </p:txBody>
      </p:sp>
      <p:sp>
        <p:nvSpPr>
          <p:cNvPr id="3" name="Footer Placeholder 2"/>
          <p:cNvSpPr>
            <a:spLocks noGrp="1"/>
          </p:cNvSpPr>
          <p:nvPr>
            <p:ph type="ftr" sz="quarter" idx="11"/>
          </p:nvPr>
        </p:nvSpPr>
        <p:spPr/>
        <p:txBody>
          <a:bodyPr/>
          <a:lstStyle/>
          <a:p>
            <a:r>
              <a:rPr kumimoji="0" lang="fa-IR" smtClean="0"/>
              <a:t>علي اكبر حقدوست   مرورساختاريافته و متاآناليز</a:t>
            </a:r>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F5AD5E-91C1-4D19-8CE6-CBA69973EB8E}" type="datetime1">
              <a:rPr lang="en-US" smtClean="0"/>
              <a:pPr/>
              <a:t>1/7/2016</a:t>
            </a:fld>
            <a:endParaRPr lang="en-US"/>
          </a:p>
        </p:txBody>
      </p:sp>
      <p:sp>
        <p:nvSpPr>
          <p:cNvPr id="6" name="Footer Placeholder 5"/>
          <p:cNvSpPr>
            <a:spLocks noGrp="1"/>
          </p:cNvSpPr>
          <p:nvPr>
            <p:ph type="ftr" sz="quarter" idx="11"/>
          </p:nvPr>
        </p:nvSpPr>
        <p:spPr/>
        <p:txBody>
          <a:bodyPr/>
          <a:lstStyle/>
          <a:p>
            <a:r>
              <a:rPr kumimoji="0" lang="fa-IR" smtClean="0"/>
              <a:t>علي اكبر حقدوست   مرورساختاريافته و متاآناليز</a:t>
            </a:r>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D145659-1604-4EA2-B7FA-7A007FDF88B1}" type="datetime1">
              <a:rPr lang="en-US" smtClean="0"/>
              <a:pPr/>
              <a:t>1/7/2016</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kumimoji="0" lang="fa-IR" smtClean="0"/>
              <a:t>علي اكبر حقدوست   مرورساختاريافته و متاآناليز</a:t>
            </a:r>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C78F1E3-FD59-4685-9997-E3D049F9E977}" type="datetime1">
              <a:rPr lang="en-US" smtClean="0"/>
              <a:pPr/>
              <a:t>1/7/2016</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kumimoji="0" lang="fa-IR" smtClean="0"/>
              <a:t>علي اكبر حقدوست   مرورساختاريافته و متاآناليز</a:t>
            </a:r>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6.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9.wmf"/><Relationship Id="rId4" Type="http://schemas.openxmlformats.org/officeDocument/2006/relationships/oleObject" Target="../embeddings/oleObject1.bin"/><Relationship Id="rId9" Type="http://schemas.openxmlformats.org/officeDocument/2006/relationships/image" Target="../media/image31.w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2.wmf"/><Relationship Id="rId4" Type="http://schemas.openxmlformats.org/officeDocument/2006/relationships/oleObject" Target="../embeddings/oleObject4.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3.wmf"/><Relationship Id="rId4" Type="http://schemas.openxmlformats.org/officeDocument/2006/relationships/oleObject" Target="../embeddings/oleObject5.bin"/></Relationships>
</file>

<file path=ppt/slides/_rels/slide9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8.wmf"/><Relationship Id="rId4" Type="http://schemas.openxmlformats.org/officeDocument/2006/relationships/oleObject" Target="../embeddings/oleObject6.bin"/></Relationships>
</file>

<file path=ppt/slides/_rels/slide9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42.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fa-IR" dirty="0" err="1" smtClean="0">
                <a:effectLst>
                  <a:outerShdw blurRad="38100" dist="38100" dir="2700000" algn="tl">
                    <a:srgbClr val="000000">
                      <a:alpha val="43137"/>
                    </a:srgbClr>
                  </a:outerShdw>
                </a:effectLst>
                <a:cs typeface="B Titr" panose="00000700000000000000" pitchFamily="2" charset="-78"/>
              </a:rPr>
              <a:t>مرورساختار</a:t>
            </a:r>
            <a:r>
              <a:rPr lang="fa-IR" dirty="0" smtClean="0">
                <a:effectLst>
                  <a:outerShdw blurRad="38100" dist="38100" dir="2700000" algn="tl">
                    <a:srgbClr val="000000">
                      <a:alpha val="43137"/>
                    </a:srgbClr>
                  </a:outerShdw>
                </a:effectLst>
                <a:cs typeface="B Titr" panose="00000700000000000000" pitchFamily="2" charset="-78"/>
              </a:rPr>
              <a:t> </a:t>
            </a:r>
            <a:r>
              <a:rPr lang="fa-IR" dirty="0" err="1" smtClean="0">
                <a:effectLst>
                  <a:outerShdw blurRad="38100" dist="38100" dir="2700000" algn="tl">
                    <a:srgbClr val="000000">
                      <a:alpha val="43137"/>
                    </a:srgbClr>
                  </a:outerShdw>
                </a:effectLst>
                <a:cs typeface="B Titr" panose="00000700000000000000" pitchFamily="2" charset="-78"/>
              </a:rPr>
              <a:t>يافته</a:t>
            </a:r>
            <a:r>
              <a:rPr lang="fa-IR" dirty="0" smtClean="0">
                <a:effectLst>
                  <a:outerShdw blurRad="38100" dist="38100" dir="2700000" algn="tl">
                    <a:srgbClr val="000000">
                      <a:alpha val="43137"/>
                    </a:srgbClr>
                  </a:outerShdw>
                </a:effectLst>
                <a:cs typeface="B Titr" panose="00000700000000000000" pitchFamily="2" charset="-78"/>
              </a:rPr>
              <a:t> و </a:t>
            </a:r>
            <a:r>
              <a:rPr lang="fa-IR" dirty="0" err="1" smtClean="0">
                <a:effectLst>
                  <a:outerShdw blurRad="38100" dist="38100" dir="2700000" algn="tl">
                    <a:srgbClr val="000000">
                      <a:alpha val="43137"/>
                    </a:srgbClr>
                  </a:outerShdw>
                </a:effectLst>
                <a:cs typeface="B Titr" panose="00000700000000000000" pitchFamily="2" charset="-78"/>
              </a:rPr>
              <a:t>متاآناليز</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3" name="Subtitle 2"/>
          <p:cNvSpPr>
            <a:spLocks noGrp="1"/>
          </p:cNvSpPr>
          <p:nvPr>
            <p:ph type="subTitle" idx="1"/>
          </p:nvPr>
        </p:nvSpPr>
        <p:spPr>
          <a:xfrm>
            <a:off x="0" y="5887014"/>
            <a:ext cx="3219416" cy="970986"/>
          </a:xfrm>
        </p:spPr>
        <p:txBody>
          <a:bodyPr>
            <a:normAutofit/>
          </a:bodyPr>
          <a:lstStyle/>
          <a:p>
            <a:pPr algn="r" rtl="1"/>
            <a:r>
              <a:rPr lang="fa-IR" sz="1800" dirty="0" err="1" smtClean="0"/>
              <a:t>علي</a:t>
            </a:r>
            <a:r>
              <a:rPr lang="fa-IR" sz="1800" dirty="0" smtClean="0"/>
              <a:t> </a:t>
            </a:r>
            <a:r>
              <a:rPr lang="fa-IR" sz="1800" dirty="0" err="1" smtClean="0"/>
              <a:t>اكبر</a:t>
            </a:r>
            <a:r>
              <a:rPr lang="fa-IR" sz="1800" dirty="0" smtClean="0"/>
              <a:t> </a:t>
            </a:r>
            <a:r>
              <a:rPr lang="fa-IR" sz="1800" dirty="0" err="1" smtClean="0"/>
              <a:t>حقدوست</a:t>
            </a:r>
            <a:endParaRPr lang="fa-IR" sz="1800" dirty="0" smtClean="0"/>
          </a:p>
          <a:p>
            <a:pPr algn="r" rtl="1"/>
            <a:r>
              <a:rPr lang="fa-IR" sz="1800" dirty="0" smtClean="0"/>
              <a:t>دانشگاه علوم پزشكي كرمان</a:t>
            </a:r>
          </a:p>
        </p:txBody>
      </p:sp>
      <p:sp>
        <p:nvSpPr>
          <p:cNvPr id="4" name="Subtitle 2"/>
          <p:cNvSpPr txBox="1">
            <a:spLocks/>
          </p:cNvSpPr>
          <p:nvPr/>
        </p:nvSpPr>
        <p:spPr>
          <a:xfrm>
            <a:off x="5143504" y="5214950"/>
            <a:ext cx="3790920" cy="613796"/>
          </a:xfrm>
          <a:prstGeom prst="rect">
            <a:avLst/>
          </a:prstGeom>
        </p:spPr>
        <p:txBody>
          <a:bodyPr vert="horz" lIns="118872" tIns="0" rIns="45720" bIns="0" rtlCol="0" anchor="b">
            <a:normAutofit/>
          </a:bodyPr>
          <a:lstStyle/>
          <a:p>
            <a:pPr marL="0" marR="0" lvl="0" indent="0" algn="r" defTabSz="914400" rtl="1" eaLnBrk="1" fontAlgn="auto" latinLnBrk="0" hangingPunct="1">
              <a:lnSpc>
                <a:spcPct val="100000"/>
              </a:lnSpc>
              <a:spcBef>
                <a:spcPts val="0"/>
              </a:spcBef>
              <a:spcAft>
                <a:spcPts val="0"/>
              </a:spcAft>
              <a:buClr>
                <a:schemeClr val="accent1"/>
              </a:buClr>
              <a:buSzPct val="80000"/>
              <a:buFont typeface="Wingdings 2"/>
              <a:buNone/>
              <a:tabLst/>
              <a:defRPr/>
            </a:pPr>
            <a:endParaRPr kumimoji="0" lang="fa-IR" sz="1800" b="0"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7" name="TextBox 6"/>
          <p:cNvSpPr txBox="1"/>
          <p:nvPr/>
        </p:nvSpPr>
        <p:spPr>
          <a:xfrm>
            <a:off x="2420357" y="428604"/>
            <a:ext cx="3805850" cy="461665"/>
          </a:xfrm>
          <a:prstGeom prst="rect">
            <a:avLst/>
          </a:prstGeom>
          <a:solidFill>
            <a:schemeClr val="tx2">
              <a:lumMod val="25000"/>
            </a:schemeClr>
          </a:solidFill>
          <a:ln>
            <a:noFill/>
          </a:ln>
          <a:scene3d>
            <a:camera prst="orthographicFront"/>
            <a:lightRig rig="threePt" dir="t"/>
          </a:scene3d>
          <a:sp3d>
            <a:bevelT/>
          </a:sp3d>
        </p:spPr>
        <p:txBody>
          <a:bodyPr wrap="none" rtlCol="0">
            <a:spAutoFit/>
            <a:scene3d>
              <a:camera prst="orthographicFront"/>
              <a:lightRig rig="soft" dir="t">
                <a:rot lat="0" lon="0" rev="10800000"/>
              </a:lightRig>
            </a:scene3d>
            <a:sp3d>
              <a:bevelT w="27940" h="12700"/>
              <a:contourClr>
                <a:srgbClr val="DDDDDD"/>
              </a:contourClr>
            </a:sp3d>
          </a:bodyPr>
          <a:lstStyle/>
          <a:p>
            <a:pPr algn="l"/>
            <a:r>
              <a:rPr lang="fa-IR" sz="2400" spc="-150" dirty="0" smtClean="0">
                <a:ln w="11430"/>
                <a:solidFill>
                  <a:srgbClr val="F8F8F8"/>
                </a:solidFill>
                <a:effectLst>
                  <a:glow rad="101600">
                    <a:schemeClr val="tx1">
                      <a:lumMod val="65000"/>
                      <a:alpha val="60000"/>
                    </a:schemeClr>
                  </a:glow>
                </a:effectLst>
                <a:cs typeface="Zar" pitchFamily="2" charset="-78"/>
              </a:rPr>
              <a:t>بنام او </a:t>
            </a:r>
            <a:r>
              <a:rPr lang="fa-IR" sz="2400" spc="-150" dirty="0" err="1" smtClean="0">
                <a:ln w="11430"/>
                <a:solidFill>
                  <a:srgbClr val="F8F8F8"/>
                </a:solidFill>
                <a:effectLst>
                  <a:glow rad="101600">
                    <a:schemeClr val="tx1">
                      <a:lumMod val="65000"/>
                      <a:alpha val="60000"/>
                    </a:schemeClr>
                  </a:glow>
                </a:effectLst>
                <a:cs typeface="Zar" pitchFamily="2" charset="-78"/>
              </a:rPr>
              <a:t>كه</a:t>
            </a:r>
            <a:r>
              <a:rPr lang="fa-IR" sz="2400" spc="-150" dirty="0" smtClean="0">
                <a:ln w="11430"/>
                <a:solidFill>
                  <a:srgbClr val="F8F8F8"/>
                </a:solidFill>
                <a:effectLst>
                  <a:glow rad="101600">
                    <a:schemeClr val="tx1">
                      <a:lumMod val="65000"/>
                      <a:alpha val="60000"/>
                    </a:schemeClr>
                  </a:glow>
                </a:effectLst>
                <a:cs typeface="Zar" pitchFamily="2" charset="-78"/>
              </a:rPr>
              <a:t> آگاه بر هر نهان است و دانا بر هر </a:t>
            </a:r>
            <a:r>
              <a:rPr lang="fa-IR" sz="2400" spc="-150" dirty="0" err="1" smtClean="0">
                <a:ln w="11430"/>
                <a:solidFill>
                  <a:srgbClr val="F8F8F8"/>
                </a:solidFill>
                <a:effectLst>
                  <a:glow rad="101600">
                    <a:schemeClr val="tx1">
                      <a:lumMod val="65000"/>
                      <a:alpha val="60000"/>
                    </a:schemeClr>
                  </a:glow>
                </a:effectLst>
                <a:cs typeface="Zar" pitchFamily="2" charset="-78"/>
              </a:rPr>
              <a:t>حقيقت</a:t>
            </a:r>
            <a:endParaRPr lang="en-US" sz="2400" spc="-150" dirty="0">
              <a:ln w="11430"/>
              <a:solidFill>
                <a:srgbClr val="F8F8F8"/>
              </a:solidFill>
              <a:effectLst>
                <a:glow rad="101600">
                  <a:schemeClr val="tx1">
                    <a:lumMod val="65000"/>
                    <a:alpha val="60000"/>
                  </a:schemeClr>
                </a:glow>
              </a:effectLst>
              <a:cs typeface="Za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تاريخچه</a:t>
            </a:r>
            <a:r>
              <a:rPr lang="fa-IR" dirty="0" smtClean="0"/>
              <a:t> مطالعات </a:t>
            </a:r>
            <a:r>
              <a:rPr lang="fa-IR" dirty="0" err="1" smtClean="0">
                <a:solidFill>
                  <a:srgbClr val="FFC000"/>
                </a:solidFill>
              </a:rPr>
              <a:t>مروري</a:t>
            </a:r>
            <a:endParaRPr lang="en-US" dirty="0">
              <a:solidFill>
                <a:srgbClr val="FFC000"/>
              </a:solidFill>
            </a:endParaRPr>
          </a:p>
        </p:txBody>
      </p:sp>
      <p:sp>
        <p:nvSpPr>
          <p:cNvPr id="3" name="Content Placeholder 2"/>
          <p:cNvSpPr>
            <a:spLocks noGrp="1"/>
          </p:cNvSpPr>
          <p:nvPr>
            <p:ph idx="1"/>
          </p:nvPr>
        </p:nvSpPr>
        <p:spPr/>
        <p:txBody>
          <a:bodyPr/>
          <a:lstStyle/>
          <a:p>
            <a:r>
              <a:rPr lang="fa-IR" dirty="0" smtClean="0"/>
              <a:t>نظرات افراد </a:t>
            </a:r>
            <a:r>
              <a:rPr lang="fa-IR" dirty="0" err="1" smtClean="0"/>
              <a:t>كارشناس</a:t>
            </a:r>
            <a:endParaRPr lang="fa-IR" dirty="0" smtClean="0"/>
          </a:p>
          <a:p>
            <a:endParaRPr lang="fa-IR" dirty="0" smtClean="0"/>
          </a:p>
          <a:p>
            <a:r>
              <a:rPr lang="fa-IR" dirty="0" smtClean="0"/>
              <a:t>نظرات </a:t>
            </a:r>
            <a:r>
              <a:rPr lang="fa-IR" dirty="0" err="1" smtClean="0"/>
              <a:t>گروههاي</a:t>
            </a:r>
            <a:r>
              <a:rPr lang="fa-IR" dirty="0" smtClean="0"/>
              <a:t> </a:t>
            </a:r>
            <a:r>
              <a:rPr lang="fa-IR" dirty="0" err="1" smtClean="0"/>
              <a:t>كارشناسي</a:t>
            </a:r>
            <a:endParaRPr lang="fa-IR" dirty="0" smtClean="0"/>
          </a:p>
          <a:p>
            <a:endParaRPr lang="fa-IR" dirty="0" smtClean="0"/>
          </a:p>
          <a:p>
            <a:r>
              <a:rPr lang="fa-IR" dirty="0" smtClean="0"/>
              <a:t>استخراج اطلاعات مطالعات اوليه به صورت قانونمند و </a:t>
            </a:r>
            <a:r>
              <a:rPr lang="fa-IR" dirty="0" err="1" smtClean="0"/>
              <a:t>تركيب</a:t>
            </a:r>
            <a:r>
              <a:rPr lang="fa-IR" dirty="0" smtClean="0"/>
              <a:t> آنها با استفاده از </a:t>
            </a:r>
            <a:r>
              <a:rPr lang="fa-IR" dirty="0" err="1" smtClean="0"/>
              <a:t>روشهاي</a:t>
            </a:r>
            <a:r>
              <a:rPr lang="fa-IR" dirty="0" smtClean="0"/>
              <a:t> </a:t>
            </a:r>
            <a:r>
              <a:rPr lang="fa-IR" dirty="0" err="1" smtClean="0"/>
              <a:t>آماري</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10</a:t>
            </a:fld>
            <a:endParaRPr kumimoji="0"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algn="l" rtl="0"/>
            <a:r>
              <a:rPr lang="en-US" dirty="0" smtClean="0"/>
              <a:t>Individual patient data (IPD) meta-analysis</a:t>
            </a:r>
          </a:p>
          <a:p>
            <a:pPr lvl="2" algn="l" rtl="0">
              <a:buNone/>
            </a:pPr>
            <a:r>
              <a:rPr lang="en-US" dirty="0" smtClean="0"/>
              <a:t>	Aggregative all records </a:t>
            </a:r>
          </a:p>
          <a:p>
            <a:pPr algn="l" rtl="0"/>
            <a:endParaRPr lang="en-US" dirty="0" smtClean="0"/>
          </a:p>
          <a:p>
            <a:pPr algn="l" rtl="0"/>
            <a:r>
              <a:rPr lang="en-US" dirty="0" smtClean="0"/>
              <a:t>Sensitivity analysis</a:t>
            </a:r>
          </a:p>
          <a:p>
            <a:pPr lvl="2" algn="l" rtl="0">
              <a:buNone/>
            </a:pPr>
            <a:r>
              <a:rPr lang="en-US" dirty="0" smtClean="0"/>
              <a:t>Checking the robustness of the final result</a:t>
            </a:r>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100</a:t>
            </a:fld>
            <a:endParaRPr kumimoji="0"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F1E009DE-3F1C-47BB-8A85-FBC99553172C}" type="slidenum">
              <a:rPr lang="ar-SA"/>
              <a:pPr/>
              <a:t>11</a:t>
            </a:fld>
            <a:endParaRPr lang="en-US"/>
          </a:p>
        </p:txBody>
      </p:sp>
      <p:sp>
        <p:nvSpPr>
          <p:cNvPr id="192517" name="Rectangle 5"/>
          <p:cNvSpPr>
            <a:spLocks noChangeArrowheads="1"/>
          </p:cNvSpPr>
          <p:nvPr/>
        </p:nvSpPr>
        <p:spPr bwMode="auto">
          <a:xfrm>
            <a:off x="1066800" y="1447800"/>
            <a:ext cx="7010400" cy="4724400"/>
          </a:xfrm>
          <a:prstGeom prst="rect">
            <a:avLst/>
          </a:prstGeom>
          <a:noFill/>
          <a:ln w="9525">
            <a:noFill/>
            <a:miter lim="800000"/>
            <a:headEnd/>
            <a:tailEnd/>
          </a:ln>
          <a:effectLst/>
        </p:spPr>
        <p:txBody>
          <a:bodyPr/>
          <a:lstStyle/>
          <a:p>
            <a:pPr marL="342900" indent="-342900" algn="ctr">
              <a:spcBef>
                <a:spcPct val="20000"/>
              </a:spcBef>
              <a:buClr>
                <a:schemeClr val="bg2"/>
              </a:buClr>
              <a:buSzPct val="75000"/>
              <a:buFont typeface="Wingdings" pitchFamily="2" charset="2"/>
              <a:buNone/>
            </a:pPr>
            <a:r>
              <a:rPr lang="en-US" sz="3200"/>
              <a:t>   </a:t>
            </a:r>
          </a:p>
          <a:p>
            <a:pPr marL="342900" indent="-342900" algn="ctr">
              <a:spcBef>
                <a:spcPct val="20000"/>
              </a:spcBef>
              <a:buClr>
                <a:schemeClr val="bg2"/>
              </a:buClr>
              <a:buSzPct val="75000"/>
              <a:buFont typeface="Wingdings" pitchFamily="2" charset="2"/>
              <a:buNone/>
            </a:pPr>
            <a:r>
              <a:rPr lang="en-US" sz="2000"/>
              <a:t>Professor Paul Knipschild has described</a:t>
            </a:r>
          </a:p>
          <a:p>
            <a:pPr marL="342900" indent="-342900" algn="ctr">
              <a:spcBef>
                <a:spcPct val="20000"/>
              </a:spcBef>
              <a:buClr>
                <a:schemeClr val="bg2"/>
              </a:buClr>
              <a:buSzPct val="75000"/>
              <a:buFont typeface="Wingdings" pitchFamily="2" charset="2"/>
              <a:buNone/>
            </a:pPr>
            <a:r>
              <a:rPr lang="en-US" sz="2800"/>
              <a:t> how Nobel prize winning biochemist Linus Pauling used selective quotes from the medical literature to "prove" his theory that</a:t>
            </a:r>
            <a:r>
              <a:rPr lang="en-US" sz="3200"/>
              <a:t> </a:t>
            </a:r>
          </a:p>
          <a:p>
            <a:pPr marL="342900" indent="-342900" algn="ctr">
              <a:spcBef>
                <a:spcPct val="20000"/>
              </a:spcBef>
              <a:buClr>
                <a:schemeClr val="bg2"/>
              </a:buClr>
              <a:buSzPct val="75000"/>
              <a:buFont typeface="Wingdings" pitchFamily="2" charset="2"/>
              <a:buNone/>
            </a:pPr>
            <a:endParaRPr lang="en-US" sz="3200" b="1"/>
          </a:p>
          <a:p>
            <a:pPr marL="342900" indent="-342900" algn="ctr">
              <a:spcBef>
                <a:spcPct val="20000"/>
              </a:spcBef>
              <a:buClr>
                <a:schemeClr val="bg2"/>
              </a:buClr>
              <a:buSzPct val="75000"/>
              <a:buFont typeface="Wingdings" pitchFamily="2" charset="2"/>
              <a:buNone/>
            </a:pPr>
            <a:r>
              <a:rPr lang="en-US" sz="3200" b="1">
                <a:solidFill>
                  <a:srgbClr val="FF0000"/>
                </a:solidFill>
              </a:rPr>
              <a:t>Vitamin C helps you live longer and feel better. </a:t>
            </a:r>
          </a:p>
        </p:txBody>
      </p:sp>
      <p:sp>
        <p:nvSpPr>
          <p:cNvPr id="192518" name="Rectangle 6"/>
          <p:cNvSpPr>
            <a:spLocks noChangeArrowheads="1"/>
          </p:cNvSpPr>
          <p:nvPr/>
        </p:nvSpPr>
        <p:spPr bwMode="auto">
          <a:xfrm>
            <a:off x="428596" y="428604"/>
            <a:ext cx="8229600" cy="762000"/>
          </a:xfrm>
          <a:prstGeom prst="rect">
            <a:avLst/>
          </a:prstGeom>
          <a:noFill/>
          <a:ln w="9525">
            <a:noFill/>
            <a:miter lim="800000"/>
            <a:headEnd/>
            <a:tailEnd/>
          </a:ln>
          <a:effectLst/>
        </p:spPr>
        <p:txBody>
          <a:bodyPr anchor="ctr"/>
          <a:lstStyle/>
          <a:p>
            <a:pPr algn="r" rtl="1"/>
            <a:r>
              <a:rPr lang="fa-IR" sz="4400" b="1">
                <a:solidFill>
                  <a:srgbClr val="FFC000"/>
                </a:solidFill>
                <a:cs typeface="Zar" pitchFamily="2" charset="-78"/>
              </a:rPr>
              <a:t>باز هم يک مثال</a:t>
            </a:r>
            <a:endParaRPr lang="en-US" sz="4400" b="1">
              <a:solidFill>
                <a:srgbClr val="FFC000"/>
              </a:solidFill>
              <a:cs typeface="Zar"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5EEBFFA-8806-49DD-B45B-0CDE0E5C6155}" type="slidenum">
              <a:rPr lang="ar-SA"/>
              <a:pPr/>
              <a:t>12</a:t>
            </a:fld>
            <a:endParaRPr lang="en-US"/>
          </a:p>
        </p:txBody>
      </p:sp>
      <p:sp>
        <p:nvSpPr>
          <p:cNvPr id="194563" name="Rectangle 3"/>
          <p:cNvSpPr>
            <a:spLocks noGrp="1" noChangeArrowheads="1"/>
          </p:cNvSpPr>
          <p:nvPr>
            <p:ph type="body" idx="1"/>
          </p:nvPr>
        </p:nvSpPr>
        <p:spPr>
          <a:xfrm>
            <a:off x="304800" y="2416175"/>
            <a:ext cx="8424863" cy="2765425"/>
          </a:xfrm>
        </p:spPr>
        <p:txBody>
          <a:bodyPr/>
          <a:lstStyle/>
          <a:p>
            <a:r>
              <a:rPr lang="fa-IR" sz="3400">
                <a:latin typeface="Tahoma" pitchFamily="34" charset="0"/>
                <a:cs typeface="Zar" pitchFamily="2" charset="-78"/>
              </a:rPr>
              <a:t>اولين کارآزمايي باليني در سال 1959 چاپ شد.</a:t>
            </a:r>
          </a:p>
          <a:p>
            <a:r>
              <a:rPr lang="fa-IR" sz="3400">
                <a:latin typeface="Tahoma" pitchFamily="34" charset="0"/>
                <a:cs typeface="Zar" pitchFamily="2" charset="-78"/>
              </a:rPr>
              <a:t>تا سال 1977، 15 کارآزمايي باليني چاپ شد.</a:t>
            </a:r>
          </a:p>
          <a:p>
            <a:r>
              <a:rPr lang="fa-IR" sz="3400">
                <a:latin typeface="Tahoma" pitchFamily="34" charset="0"/>
                <a:cs typeface="Zar" pitchFamily="2" charset="-78"/>
              </a:rPr>
              <a:t>در اواخر دهه 1980 به عنوان درمان رايج معرفي شد.</a:t>
            </a:r>
          </a:p>
          <a:p>
            <a:r>
              <a:rPr lang="fa-IR" sz="3400">
                <a:latin typeface="Tahoma" pitchFamily="34" charset="0"/>
                <a:cs typeface="Zar" pitchFamily="2" charset="-78"/>
              </a:rPr>
              <a:t>آيا براستي اين تاخير حدود 30 سال لازم بود؟</a:t>
            </a:r>
            <a:endParaRPr lang="en-US" sz="3400">
              <a:solidFill>
                <a:srgbClr val="0099FF"/>
              </a:solidFill>
              <a:latin typeface="Tahoma" pitchFamily="34" charset="0"/>
              <a:cs typeface="Zar" pitchFamily="2" charset="-78"/>
            </a:endParaRPr>
          </a:p>
        </p:txBody>
      </p:sp>
      <p:sp>
        <p:nvSpPr>
          <p:cNvPr id="194567" name="Rectangle 7"/>
          <p:cNvSpPr>
            <a:spLocks noGrp="1" noChangeArrowheads="1"/>
          </p:cNvSpPr>
          <p:nvPr>
            <p:ph type="title"/>
          </p:nvPr>
        </p:nvSpPr>
        <p:spPr>
          <a:xfrm>
            <a:off x="500034" y="357166"/>
            <a:ext cx="8229600" cy="762000"/>
          </a:xfrm>
          <a:noFill/>
          <a:ln/>
        </p:spPr>
        <p:txBody>
          <a:bodyPr/>
          <a:lstStyle/>
          <a:p>
            <a:pPr algn="r"/>
            <a:r>
              <a:rPr lang="fa-IR" sz="4000" b="1" dirty="0">
                <a:solidFill>
                  <a:srgbClr val="FFC000"/>
                </a:solidFill>
                <a:cs typeface="Zar" pitchFamily="2" charset="-78"/>
              </a:rPr>
              <a:t>يک مثال آشنا، استروپتوکيناز در درمان </a:t>
            </a:r>
            <a:r>
              <a:rPr lang="en-US" sz="4000" b="1" dirty="0">
                <a:solidFill>
                  <a:srgbClr val="FFC000"/>
                </a:solidFill>
                <a:cs typeface="Zar" pitchFamily="2" charset="-78"/>
              </a:rPr>
              <a:t>MI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13</a:t>
            </a:fld>
            <a:endParaRPr kumimoji="0" lang="en-US"/>
          </a:p>
        </p:txBody>
      </p:sp>
      <p:pic>
        <p:nvPicPr>
          <p:cNvPr id="6" name="Picture 5"/>
          <p:cNvPicPr/>
          <p:nvPr/>
        </p:nvPicPr>
        <p:blipFill>
          <a:blip r:embed="rId3"/>
          <a:srcRect b="2329"/>
          <a:stretch>
            <a:fillRect/>
          </a:stretch>
        </p:blipFill>
        <p:spPr bwMode="auto">
          <a:xfrm>
            <a:off x="0" y="0"/>
            <a:ext cx="9144000" cy="642939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DD9312B-4C7B-4DF6-B781-0D9D8B240D58}" type="slidenum">
              <a:rPr lang="ar-SA"/>
              <a:pPr/>
              <a:t>14</a:t>
            </a:fld>
            <a:endParaRPr lang="en-US"/>
          </a:p>
        </p:txBody>
      </p:sp>
      <p:sp>
        <p:nvSpPr>
          <p:cNvPr id="280578" name="Rectangle 2"/>
          <p:cNvSpPr>
            <a:spLocks noGrp="1" noChangeArrowheads="1"/>
          </p:cNvSpPr>
          <p:nvPr>
            <p:ph type="title"/>
          </p:nvPr>
        </p:nvSpPr>
        <p:spPr>
          <a:xfrm>
            <a:off x="571472" y="285728"/>
            <a:ext cx="8229600" cy="762000"/>
          </a:xfrm>
        </p:spPr>
        <p:txBody>
          <a:bodyPr>
            <a:normAutofit fontScale="90000"/>
          </a:bodyPr>
          <a:lstStyle/>
          <a:p>
            <a:pPr algn="r"/>
            <a:r>
              <a:rPr lang="fa-IR" b="1" dirty="0">
                <a:solidFill>
                  <a:srgbClr val="FFC000"/>
                </a:solidFill>
                <a:cs typeface="Zar" pitchFamily="2" charset="-78"/>
              </a:rPr>
              <a:t>چرا مطالعات مروري؟</a:t>
            </a:r>
            <a:endParaRPr lang="en-US" b="1" dirty="0">
              <a:solidFill>
                <a:srgbClr val="FFC000"/>
              </a:solidFill>
              <a:cs typeface="Zar" pitchFamily="2" charset="-78"/>
            </a:endParaRPr>
          </a:p>
        </p:txBody>
      </p:sp>
      <p:sp>
        <p:nvSpPr>
          <p:cNvPr id="280579" name="Rectangle 3"/>
          <p:cNvSpPr>
            <a:spLocks noGrp="1" noChangeArrowheads="1"/>
          </p:cNvSpPr>
          <p:nvPr>
            <p:ph type="body" idx="1"/>
          </p:nvPr>
        </p:nvSpPr>
        <p:spPr>
          <a:xfrm>
            <a:off x="381000" y="1752600"/>
            <a:ext cx="8305800" cy="4800600"/>
          </a:xfrm>
          <a:noFill/>
        </p:spPr>
        <p:txBody>
          <a:bodyPr tIns="118800"/>
          <a:lstStyle/>
          <a:p>
            <a:r>
              <a:rPr lang="fa-IR" sz="3400">
                <a:latin typeface="Tahoma" pitchFamily="34" charset="0"/>
                <a:cs typeface="Zar" pitchFamily="2" charset="-78"/>
              </a:rPr>
              <a:t>بمباران اطلاعات </a:t>
            </a:r>
          </a:p>
          <a:p>
            <a:r>
              <a:rPr lang="fa-IR" sz="3400">
                <a:latin typeface="Tahoma" pitchFamily="34" charset="0"/>
                <a:cs typeface="Zar" pitchFamily="2" charset="-78"/>
              </a:rPr>
              <a:t>مطالعات ضعيف (سوگيري، حجم نمونه کم)</a:t>
            </a:r>
          </a:p>
          <a:p>
            <a:r>
              <a:rPr lang="fa-IR" sz="3400">
                <a:latin typeface="Tahoma" pitchFamily="34" charset="0"/>
                <a:cs typeface="Zar" pitchFamily="2" charset="-78"/>
              </a:rPr>
              <a:t>تناقضات موجود در نتايج مطالعات</a:t>
            </a:r>
          </a:p>
          <a:p>
            <a:r>
              <a:rPr lang="fa-IR" sz="3400">
                <a:latin typeface="Tahoma" pitchFamily="34" charset="0"/>
                <a:cs typeface="Zar" pitchFamily="2" charset="-78"/>
              </a:rPr>
              <a:t>از دست دادن زمان و سرمايه</a:t>
            </a:r>
            <a:endParaRPr lang="en-US" sz="3400">
              <a:latin typeface="Tahoma" pitchFamily="34" charset="0"/>
              <a:cs typeface="Zar" pitchFamily="2" charset="-78"/>
            </a:endParaRPr>
          </a:p>
          <a:p>
            <a:r>
              <a:rPr lang="fa-IR" sz="3400">
                <a:latin typeface="Tahoma" pitchFamily="34" charset="0"/>
                <a:cs typeface="Zar" pitchFamily="2" charset="-78"/>
              </a:rPr>
              <a:t>مطالعات تکراري و غير لازم</a:t>
            </a:r>
          </a:p>
          <a:p>
            <a:r>
              <a:rPr lang="fa-IR" sz="3400">
                <a:latin typeface="Tahoma" pitchFamily="34" charset="0"/>
                <a:cs typeface="Zar" pitchFamily="2" charset="-78"/>
              </a:rPr>
              <a:t>براي تهيه راهنماهاي باليني مبتني بر شواهد</a:t>
            </a:r>
          </a:p>
          <a:p>
            <a:r>
              <a:rPr lang="fa-IR" sz="3400">
                <a:latin typeface="Tahoma" pitchFamily="34" charset="0"/>
                <a:cs typeface="Zar" pitchFamily="2" charset="-78"/>
              </a:rPr>
              <a:t>شناسايي نيازهاي پژوهشي</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تعريف</a:t>
            </a:r>
            <a:r>
              <a:rPr lang="fa-IR" dirty="0" smtClean="0"/>
              <a:t> </a:t>
            </a:r>
            <a:r>
              <a:rPr lang="fa-IR" dirty="0" err="1" smtClean="0"/>
              <a:t>مرورساختار</a:t>
            </a:r>
            <a:r>
              <a:rPr lang="fa-IR" dirty="0" smtClean="0"/>
              <a:t> </a:t>
            </a:r>
            <a:r>
              <a:rPr lang="fa-IR" dirty="0" err="1" smtClean="0"/>
              <a:t>يافته</a:t>
            </a:r>
            <a:endParaRPr lang="en-US" dirty="0"/>
          </a:p>
        </p:txBody>
      </p:sp>
      <p:sp>
        <p:nvSpPr>
          <p:cNvPr id="4" name="Footer Placeholder 3"/>
          <p:cNvSpPr>
            <a:spLocks noGrp="1"/>
          </p:cNvSpPr>
          <p:nvPr>
            <p:ph type="ftr" sz="quarter" idx="11"/>
          </p:nvPr>
        </p:nvSpPr>
        <p:spPr/>
        <p:txBody>
          <a:bodyPr/>
          <a:lstStyle/>
          <a:p>
            <a:r>
              <a:rPr lang="fa-IR" dirty="0" err="1" smtClean="0"/>
              <a:t>علي</a:t>
            </a:r>
            <a:r>
              <a:rPr lang="fa-IR" dirty="0" smtClean="0"/>
              <a:t> </a:t>
            </a:r>
            <a:r>
              <a:rPr lang="fa-IR" dirty="0" err="1" smtClean="0"/>
              <a:t>اكبر</a:t>
            </a:r>
            <a:r>
              <a:rPr lang="fa-IR" dirty="0" smtClean="0"/>
              <a:t> </a:t>
            </a:r>
            <a:r>
              <a:rPr lang="fa-IR" dirty="0" err="1" smtClean="0"/>
              <a:t>حقدوست			مرورساختاريافته</a:t>
            </a:r>
            <a:r>
              <a:rPr lang="fa-IR" dirty="0" smtClean="0"/>
              <a:t> و </a:t>
            </a:r>
            <a:r>
              <a:rPr lang="fa-IR" dirty="0" err="1" smtClean="0"/>
              <a:t>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15</a:t>
            </a:fld>
            <a:endParaRPr kumimoji="0" lang="en-US"/>
          </a:p>
        </p:txBody>
      </p:sp>
      <p:sp>
        <p:nvSpPr>
          <p:cNvPr id="6" name="Content Placeholder 2"/>
          <p:cNvSpPr>
            <a:spLocks noGrp="1"/>
          </p:cNvSpPr>
          <p:nvPr>
            <p:ph idx="1"/>
          </p:nvPr>
        </p:nvSpPr>
        <p:spPr/>
        <p:txBody>
          <a:bodyPr/>
          <a:lstStyle/>
          <a:p>
            <a:pPr eaLnBrk="1" hangingPunct="1"/>
            <a:r>
              <a:rPr lang="fa-IR" dirty="0" err="1" smtClean="0"/>
              <a:t>جستجوي</a:t>
            </a:r>
            <a:r>
              <a:rPr lang="fa-IR" dirty="0" smtClean="0"/>
              <a:t> </a:t>
            </a:r>
            <a:r>
              <a:rPr lang="fa-IR" dirty="0" err="1" smtClean="0"/>
              <a:t>نظامندي</a:t>
            </a:r>
            <a:r>
              <a:rPr lang="fa-IR" dirty="0" smtClean="0"/>
              <a:t> </a:t>
            </a:r>
            <a:r>
              <a:rPr lang="fa-IR" dirty="0" err="1" smtClean="0"/>
              <a:t>كه</a:t>
            </a:r>
            <a:r>
              <a:rPr lang="fa-IR" dirty="0" smtClean="0"/>
              <a:t> بر اساس </a:t>
            </a:r>
            <a:r>
              <a:rPr lang="fa-IR" dirty="0" err="1" smtClean="0"/>
              <a:t>قوانين</a:t>
            </a:r>
            <a:r>
              <a:rPr lang="fa-IR" dirty="0" smtClean="0"/>
              <a:t> و ضوابط از قبل </a:t>
            </a:r>
            <a:r>
              <a:rPr lang="fa-IR" dirty="0" err="1" smtClean="0"/>
              <a:t>تعيين</a:t>
            </a:r>
            <a:r>
              <a:rPr lang="fa-IR" dirty="0" smtClean="0"/>
              <a:t> شده انجام </a:t>
            </a:r>
            <a:r>
              <a:rPr lang="fa-IR" dirty="0" err="1" smtClean="0"/>
              <a:t>مي</a:t>
            </a:r>
            <a:r>
              <a:rPr lang="fa-IR" dirty="0" smtClean="0"/>
              <a:t> شود.</a:t>
            </a:r>
          </a:p>
          <a:p>
            <a:pPr eaLnBrk="1" hangingPunct="1"/>
            <a:endParaRPr lang="fa-IR" dirty="0" smtClean="0"/>
          </a:p>
          <a:p>
            <a:pPr eaLnBrk="1" hangingPunct="1"/>
            <a:r>
              <a:rPr lang="fa-IR" dirty="0" err="1" smtClean="0"/>
              <a:t>خصوصيات</a:t>
            </a:r>
            <a:r>
              <a:rPr lang="fa-IR" dirty="0" smtClean="0"/>
              <a:t> </a:t>
            </a:r>
            <a:r>
              <a:rPr lang="fa-IR" dirty="0" err="1" smtClean="0"/>
              <a:t>اصلي</a:t>
            </a:r>
            <a:r>
              <a:rPr lang="fa-IR" dirty="0" smtClean="0"/>
              <a:t> </a:t>
            </a:r>
            <a:r>
              <a:rPr lang="fa-IR" dirty="0" err="1" smtClean="0"/>
              <a:t>جستجوي</a:t>
            </a:r>
            <a:r>
              <a:rPr lang="fa-IR" dirty="0" smtClean="0"/>
              <a:t> ساختار </a:t>
            </a:r>
            <a:r>
              <a:rPr lang="fa-IR" dirty="0" err="1" smtClean="0"/>
              <a:t>يافته</a:t>
            </a:r>
            <a:r>
              <a:rPr lang="fa-IR" dirty="0" smtClean="0"/>
              <a:t> </a:t>
            </a:r>
            <a:r>
              <a:rPr lang="fa-IR" dirty="0" err="1" smtClean="0"/>
              <a:t>اين</a:t>
            </a:r>
            <a:r>
              <a:rPr lang="fa-IR" dirty="0" smtClean="0"/>
              <a:t> است </a:t>
            </a:r>
            <a:r>
              <a:rPr lang="fa-IR" dirty="0" err="1" smtClean="0"/>
              <a:t>كه</a:t>
            </a:r>
            <a:r>
              <a:rPr lang="fa-IR" dirty="0" smtClean="0"/>
              <a:t>:</a:t>
            </a:r>
          </a:p>
          <a:p>
            <a:pPr lvl="1" eaLnBrk="1" hangingPunct="1"/>
            <a:r>
              <a:rPr lang="fa-IR" dirty="0" err="1" smtClean="0"/>
              <a:t>داراي</a:t>
            </a:r>
            <a:r>
              <a:rPr lang="fa-IR" dirty="0" smtClean="0"/>
              <a:t> </a:t>
            </a:r>
            <a:r>
              <a:rPr lang="fa-IR" dirty="0" err="1" smtClean="0"/>
              <a:t>پايايي</a:t>
            </a:r>
            <a:r>
              <a:rPr lang="fa-IR" dirty="0" smtClean="0"/>
              <a:t> بالا است </a:t>
            </a:r>
            <a:r>
              <a:rPr lang="fa-IR" dirty="0" err="1" smtClean="0"/>
              <a:t>يعني</a:t>
            </a:r>
            <a:r>
              <a:rPr lang="fa-IR" dirty="0" smtClean="0"/>
              <a:t> </a:t>
            </a:r>
            <a:r>
              <a:rPr lang="fa-IR" dirty="0" err="1" smtClean="0"/>
              <a:t>تكرار</a:t>
            </a:r>
            <a:r>
              <a:rPr lang="fa-IR" dirty="0" smtClean="0"/>
              <a:t> </a:t>
            </a:r>
            <a:r>
              <a:rPr lang="fa-IR" dirty="0" err="1" smtClean="0"/>
              <a:t>پذير</a:t>
            </a:r>
            <a:r>
              <a:rPr lang="fa-IR" dirty="0" smtClean="0"/>
              <a:t> است</a:t>
            </a:r>
          </a:p>
          <a:p>
            <a:pPr lvl="1" eaLnBrk="1" hangingPunct="1"/>
            <a:r>
              <a:rPr lang="fa-IR" dirty="0" smtClean="0"/>
              <a:t>در چند مرحله انجام </a:t>
            </a:r>
            <a:r>
              <a:rPr lang="fa-IR" dirty="0" err="1" smtClean="0"/>
              <a:t>مي</a:t>
            </a:r>
            <a:r>
              <a:rPr lang="fa-IR" dirty="0" smtClean="0"/>
              <a:t> شود و در ابتدا، جستجو </a:t>
            </a:r>
            <a:r>
              <a:rPr lang="fa-IR" dirty="0" err="1" smtClean="0"/>
              <a:t>بسيار</a:t>
            </a:r>
            <a:r>
              <a:rPr lang="fa-IR" dirty="0" smtClean="0"/>
              <a:t> گسترده و با </a:t>
            </a:r>
            <a:r>
              <a:rPr lang="fa-IR" dirty="0" err="1" smtClean="0"/>
              <a:t>حساسيت</a:t>
            </a:r>
            <a:r>
              <a:rPr lang="fa-IR" dirty="0" smtClean="0"/>
              <a:t> بالا است و در مراحل آخر </a:t>
            </a:r>
            <a:r>
              <a:rPr lang="fa-IR" dirty="0" err="1" smtClean="0"/>
              <a:t>اختصاصي</a:t>
            </a:r>
            <a:r>
              <a:rPr lang="fa-IR" dirty="0" smtClean="0"/>
              <a:t> </a:t>
            </a:r>
            <a:r>
              <a:rPr lang="fa-IR" dirty="0" err="1" smtClean="0"/>
              <a:t>مي</a:t>
            </a:r>
            <a:r>
              <a:rPr lang="fa-IR" dirty="0" smtClean="0"/>
              <a:t> شود</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05A4164-A37C-466E-8E31-2F90790A4F9F}" type="slidenum">
              <a:rPr lang="ar-SA"/>
              <a:pPr/>
              <a:t>16</a:t>
            </a:fld>
            <a:endParaRPr lang="en-US"/>
          </a:p>
        </p:txBody>
      </p:sp>
      <p:sp>
        <p:nvSpPr>
          <p:cNvPr id="276482" name="Rectangle 2"/>
          <p:cNvSpPr>
            <a:spLocks noGrp="1" noChangeArrowheads="1"/>
          </p:cNvSpPr>
          <p:nvPr>
            <p:ph type="title"/>
          </p:nvPr>
        </p:nvSpPr>
        <p:spPr>
          <a:xfrm>
            <a:off x="428596" y="285728"/>
            <a:ext cx="8229600" cy="1219200"/>
          </a:xfrm>
        </p:spPr>
        <p:txBody>
          <a:bodyPr/>
          <a:lstStyle/>
          <a:p>
            <a:pPr algn="r"/>
            <a:r>
              <a:rPr lang="fa-IR" b="1" dirty="0">
                <a:solidFill>
                  <a:srgbClr val="FFC000"/>
                </a:solidFill>
                <a:cs typeface="Zar" pitchFamily="2" charset="-78"/>
              </a:rPr>
              <a:t>چرا مرور سيستماتيک؟</a:t>
            </a:r>
            <a:br>
              <a:rPr lang="fa-IR" b="1" dirty="0">
                <a:solidFill>
                  <a:srgbClr val="FFC000"/>
                </a:solidFill>
                <a:cs typeface="Zar" pitchFamily="2" charset="-78"/>
              </a:rPr>
            </a:br>
            <a:r>
              <a:rPr lang="fa-IR" sz="2800" b="1" dirty="0">
                <a:solidFill>
                  <a:srgbClr val="FFC000"/>
                </a:solidFill>
                <a:cs typeface="Zar" pitchFamily="2" charset="-78"/>
              </a:rPr>
              <a:t>مقايسه مرور سيستماتيک با مقالات مروري معمول</a:t>
            </a:r>
            <a:endParaRPr lang="en-US" sz="2800" b="1" dirty="0">
              <a:solidFill>
                <a:srgbClr val="FFC000"/>
              </a:solidFill>
              <a:cs typeface="Zar" pitchFamily="2" charset="-78"/>
            </a:endParaRPr>
          </a:p>
        </p:txBody>
      </p:sp>
      <p:sp>
        <p:nvSpPr>
          <p:cNvPr id="276483" name="Rectangle 3"/>
          <p:cNvSpPr>
            <a:spLocks noGrp="1" noChangeArrowheads="1"/>
          </p:cNvSpPr>
          <p:nvPr>
            <p:ph type="body" idx="1"/>
          </p:nvPr>
        </p:nvSpPr>
        <p:spPr>
          <a:xfrm>
            <a:off x="838200" y="2133600"/>
            <a:ext cx="7620000" cy="4114800"/>
          </a:xfrm>
          <a:noFill/>
        </p:spPr>
        <p:txBody>
          <a:bodyPr tIns="118800"/>
          <a:lstStyle/>
          <a:p>
            <a:r>
              <a:rPr lang="fa-IR" sz="3400">
                <a:latin typeface="Tahoma" pitchFamily="34" charset="0"/>
                <a:cs typeface="Zar" pitchFamily="2" charset="-78"/>
              </a:rPr>
              <a:t>متدولوژي مشخص دارد؟</a:t>
            </a:r>
          </a:p>
          <a:p>
            <a:r>
              <a:rPr lang="fa-IR" sz="3400">
                <a:latin typeface="Tahoma" pitchFamily="34" charset="0"/>
                <a:cs typeface="Zar" pitchFamily="2" charset="-78"/>
              </a:rPr>
              <a:t>در فرآيند آن ارزيابي نقادانه شواهد قرار دارد و خود نيز قابل ارزيابي و نقد است.</a:t>
            </a:r>
          </a:p>
          <a:p>
            <a:r>
              <a:rPr lang="fa-IR" sz="3400">
                <a:latin typeface="Tahoma" pitchFamily="34" charset="0"/>
                <a:cs typeface="Zar" pitchFamily="2" charset="-78"/>
              </a:rPr>
              <a:t>سعي ميکند به سوال مشخصي پاسخ دهد؟</a:t>
            </a:r>
          </a:p>
          <a:p>
            <a:r>
              <a:rPr lang="fa-IR" sz="3400">
                <a:latin typeface="Tahoma" pitchFamily="34" charset="0"/>
                <a:cs typeface="Zar" pitchFamily="2" charset="-78"/>
              </a:rPr>
              <a:t>سعي ميکند با روشهايي سوگيري‌ها را محدود کند. </a:t>
            </a:r>
          </a:p>
          <a:p>
            <a:r>
              <a:rPr lang="fa-IR" sz="3400">
                <a:latin typeface="Tahoma" pitchFamily="34" charset="0"/>
                <a:cs typeface="Zar" pitchFamily="2" charset="-78"/>
              </a:rPr>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p:txBody>
          <a:bodyPr/>
          <a:lstStyle/>
          <a:p>
            <a:fld id="{8E639B12-A572-47D5-8D9B-D518BF9AE7BA}" type="slidenum">
              <a:rPr lang="ar-SA"/>
              <a:pPr/>
              <a:t>17</a:t>
            </a:fld>
            <a:endParaRPr lang="en-US"/>
          </a:p>
        </p:txBody>
      </p:sp>
      <p:sp>
        <p:nvSpPr>
          <p:cNvPr id="4" name="Isosceles Triangle 3"/>
          <p:cNvSpPr/>
          <p:nvPr/>
        </p:nvSpPr>
        <p:spPr>
          <a:xfrm>
            <a:off x="838200" y="685824"/>
            <a:ext cx="7696200" cy="6172200"/>
          </a:xfrm>
          <a:prstGeom prst="triangle">
            <a:avLst>
              <a:gd name="adj" fmla="val 471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cxnSp>
        <p:nvCxnSpPr>
          <p:cNvPr id="6" name="Straight Connector 5"/>
          <p:cNvCxnSpPr/>
          <p:nvPr/>
        </p:nvCxnSpPr>
        <p:spPr>
          <a:xfrm>
            <a:off x="3962400" y="1295400"/>
            <a:ext cx="114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43719" name="TextBox 9"/>
          <p:cNvSpPr txBox="1">
            <a:spLocks noChangeArrowheads="1"/>
          </p:cNvSpPr>
          <p:nvPr/>
        </p:nvSpPr>
        <p:spPr bwMode="auto">
          <a:xfrm>
            <a:off x="3357554" y="2000240"/>
            <a:ext cx="2362200" cy="523220"/>
          </a:xfrm>
          <a:prstGeom prst="rect">
            <a:avLst/>
          </a:prstGeom>
          <a:noFill/>
          <a:ln w="9525">
            <a:noFill/>
            <a:miter lim="800000"/>
            <a:headEnd/>
            <a:tailEnd/>
          </a:ln>
        </p:spPr>
        <p:txBody>
          <a:bodyPr>
            <a:spAutoFit/>
          </a:bodyPr>
          <a:lstStyle/>
          <a:p>
            <a:pPr algn="ctr" rtl="0"/>
            <a:r>
              <a:rPr lang="en-US" sz="1400" b="1" i="1" dirty="0">
                <a:latin typeface="Century Gothic" pitchFamily="34" charset="0"/>
              </a:rPr>
              <a:t>Systematic Review</a:t>
            </a:r>
          </a:p>
          <a:p>
            <a:pPr algn="ctr" rtl="0"/>
            <a:r>
              <a:rPr lang="en-US" sz="1400" b="1" dirty="0">
                <a:latin typeface="Century Gothic" pitchFamily="34" charset="0"/>
              </a:rPr>
              <a:t>Clinical Trial </a:t>
            </a:r>
          </a:p>
        </p:txBody>
      </p:sp>
      <p:sp>
        <p:nvSpPr>
          <p:cNvPr id="243720" name="TextBox 10"/>
          <p:cNvSpPr txBox="1">
            <a:spLocks noChangeArrowheads="1"/>
          </p:cNvSpPr>
          <p:nvPr/>
        </p:nvSpPr>
        <p:spPr bwMode="auto">
          <a:xfrm>
            <a:off x="3929058" y="2571744"/>
            <a:ext cx="1200152" cy="369888"/>
          </a:xfrm>
          <a:prstGeom prst="rect">
            <a:avLst/>
          </a:prstGeom>
          <a:noFill/>
          <a:ln w="9525">
            <a:noFill/>
            <a:miter lim="800000"/>
            <a:headEnd/>
            <a:tailEnd/>
          </a:ln>
        </p:spPr>
        <p:txBody>
          <a:bodyPr wrap="square">
            <a:spAutoFit/>
          </a:bodyPr>
          <a:lstStyle/>
          <a:p>
            <a:pPr algn="l" rtl="0"/>
            <a:r>
              <a:rPr lang="en-US" dirty="0">
                <a:latin typeface="Century Gothic" pitchFamily="34" charset="0"/>
              </a:rPr>
              <a:t>Cohort</a:t>
            </a:r>
          </a:p>
        </p:txBody>
      </p:sp>
      <p:sp>
        <p:nvSpPr>
          <p:cNvPr id="243721" name="TextBox 11"/>
          <p:cNvSpPr txBox="1">
            <a:spLocks noChangeArrowheads="1"/>
          </p:cNvSpPr>
          <p:nvPr/>
        </p:nvSpPr>
        <p:spPr bwMode="auto">
          <a:xfrm>
            <a:off x="3643306" y="3000372"/>
            <a:ext cx="1933580" cy="369888"/>
          </a:xfrm>
          <a:prstGeom prst="rect">
            <a:avLst/>
          </a:prstGeom>
          <a:noFill/>
          <a:ln w="9525">
            <a:noFill/>
            <a:miter lim="800000"/>
            <a:headEnd/>
            <a:tailEnd/>
          </a:ln>
        </p:spPr>
        <p:txBody>
          <a:bodyPr wrap="square">
            <a:spAutoFit/>
          </a:bodyPr>
          <a:lstStyle/>
          <a:p>
            <a:pPr algn="l" rtl="0"/>
            <a:r>
              <a:rPr lang="en-US" dirty="0">
                <a:latin typeface="Century Gothic" pitchFamily="34" charset="0"/>
              </a:rPr>
              <a:t>Case-Control</a:t>
            </a:r>
          </a:p>
        </p:txBody>
      </p:sp>
      <p:sp>
        <p:nvSpPr>
          <p:cNvPr id="243722" name="TextBox 12"/>
          <p:cNvSpPr txBox="1">
            <a:spLocks noChangeArrowheads="1"/>
          </p:cNvSpPr>
          <p:nvPr/>
        </p:nvSpPr>
        <p:spPr bwMode="auto">
          <a:xfrm>
            <a:off x="3571868" y="3500438"/>
            <a:ext cx="2238380" cy="369888"/>
          </a:xfrm>
          <a:prstGeom prst="rect">
            <a:avLst/>
          </a:prstGeom>
          <a:noFill/>
          <a:ln w="9525">
            <a:noFill/>
            <a:miter lim="800000"/>
            <a:headEnd/>
            <a:tailEnd/>
          </a:ln>
        </p:spPr>
        <p:txBody>
          <a:bodyPr wrap="square">
            <a:spAutoFit/>
          </a:bodyPr>
          <a:lstStyle/>
          <a:p>
            <a:pPr algn="l" rtl="0"/>
            <a:r>
              <a:rPr lang="en-US" dirty="0">
                <a:latin typeface="Century Gothic" pitchFamily="34" charset="0"/>
              </a:rPr>
              <a:t>Cross-Sectional</a:t>
            </a:r>
          </a:p>
        </p:txBody>
      </p:sp>
      <p:sp>
        <p:nvSpPr>
          <p:cNvPr id="243723" name="TextBox 13"/>
          <p:cNvSpPr txBox="1">
            <a:spLocks noChangeArrowheads="1"/>
          </p:cNvSpPr>
          <p:nvPr/>
        </p:nvSpPr>
        <p:spPr bwMode="auto">
          <a:xfrm>
            <a:off x="3428992" y="4071942"/>
            <a:ext cx="2324104" cy="369888"/>
          </a:xfrm>
          <a:prstGeom prst="rect">
            <a:avLst/>
          </a:prstGeom>
          <a:noFill/>
          <a:ln w="9525">
            <a:noFill/>
            <a:miter lim="800000"/>
            <a:headEnd/>
            <a:tailEnd/>
          </a:ln>
        </p:spPr>
        <p:txBody>
          <a:bodyPr wrap="square">
            <a:spAutoFit/>
          </a:bodyPr>
          <a:lstStyle/>
          <a:p>
            <a:pPr algn="l" rtl="0"/>
            <a:r>
              <a:rPr lang="en-US" dirty="0">
                <a:latin typeface="Century Gothic" pitchFamily="34" charset="0"/>
              </a:rPr>
              <a:t>Ecological Studies</a:t>
            </a:r>
          </a:p>
        </p:txBody>
      </p:sp>
      <p:sp>
        <p:nvSpPr>
          <p:cNvPr id="243724" name="TextBox 14"/>
          <p:cNvSpPr txBox="1">
            <a:spLocks noChangeArrowheads="1"/>
          </p:cNvSpPr>
          <p:nvPr/>
        </p:nvSpPr>
        <p:spPr bwMode="auto">
          <a:xfrm>
            <a:off x="3857620" y="4572008"/>
            <a:ext cx="1909762" cy="369888"/>
          </a:xfrm>
          <a:prstGeom prst="rect">
            <a:avLst/>
          </a:prstGeom>
          <a:noFill/>
          <a:ln w="9525">
            <a:noFill/>
            <a:miter lim="800000"/>
            <a:headEnd/>
            <a:tailEnd/>
          </a:ln>
        </p:spPr>
        <p:txBody>
          <a:bodyPr wrap="square">
            <a:spAutoFit/>
          </a:bodyPr>
          <a:lstStyle/>
          <a:p>
            <a:pPr algn="l" rtl="0"/>
            <a:r>
              <a:rPr lang="en-US" dirty="0">
                <a:latin typeface="Century Gothic" pitchFamily="34" charset="0"/>
              </a:rPr>
              <a:t>Case Series</a:t>
            </a:r>
          </a:p>
        </p:txBody>
      </p:sp>
      <p:sp>
        <p:nvSpPr>
          <p:cNvPr id="243725" name="TextBox 15"/>
          <p:cNvSpPr txBox="1">
            <a:spLocks noChangeArrowheads="1"/>
          </p:cNvSpPr>
          <p:nvPr/>
        </p:nvSpPr>
        <p:spPr bwMode="auto">
          <a:xfrm>
            <a:off x="3776674" y="5059376"/>
            <a:ext cx="2295524" cy="369888"/>
          </a:xfrm>
          <a:prstGeom prst="rect">
            <a:avLst/>
          </a:prstGeom>
          <a:noFill/>
          <a:ln w="9525">
            <a:noFill/>
            <a:miter lim="800000"/>
            <a:headEnd/>
            <a:tailEnd/>
          </a:ln>
        </p:spPr>
        <p:txBody>
          <a:bodyPr wrap="square">
            <a:spAutoFit/>
          </a:bodyPr>
          <a:lstStyle/>
          <a:p>
            <a:pPr algn="l" rtl="0"/>
            <a:r>
              <a:rPr lang="en-US" dirty="0">
                <a:latin typeface="Century Gothic" pitchFamily="34" charset="0"/>
              </a:rPr>
              <a:t>Case Reports</a:t>
            </a:r>
          </a:p>
        </p:txBody>
      </p:sp>
      <p:sp>
        <p:nvSpPr>
          <p:cNvPr id="243726" name="TextBox 16"/>
          <p:cNvSpPr txBox="1">
            <a:spLocks noChangeArrowheads="1"/>
          </p:cNvSpPr>
          <p:nvPr/>
        </p:nvSpPr>
        <p:spPr bwMode="auto">
          <a:xfrm>
            <a:off x="3567114" y="5630880"/>
            <a:ext cx="2362208" cy="369888"/>
          </a:xfrm>
          <a:prstGeom prst="rect">
            <a:avLst/>
          </a:prstGeom>
          <a:noFill/>
          <a:ln w="9525">
            <a:noFill/>
            <a:miter lim="800000"/>
            <a:headEnd/>
            <a:tailEnd/>
          </a:ln>
        </p:spPr>
        <p:txBody>
          <a:bodyPr wrap="square">
            <a:spAutoFit/>
          </a:bodyPr>
          <a:lstStyle/>
          <a:p>
            <a:pPr algn="l" rtl="0"/>
            <a:r>
              <a:rPr lang="en-US" dirty="0">
                <a:latin typeface="Century Gothic" pitchFamily="34" charset="0"/>
              </a:rPr>
              <a:t>Animal Studies</a:t>
            </a:r>
          </a:p>
        </p:txBody>
      </p:sp>
      <p:sp>
        <p:nvSpPr>
          <p:cNvPr id="243727" name="TextBox 17"/>
          <p:cNvSpPr txBox="1">
            <a:spLocks noChangeArrowheads="1"/>
          </p:cNvSpPr>
          <p:nvPr/>
        </p:nvSpPr>
        <p:spPr bwMode="auto">
          <a:xfrm>
            <a:off x="2928926" y="6215082"/>
            <a:ext cx="3657600" cy="369888"/>
          </a:xfrm>
          <a:prstGeom prst="rect">
            <a:avLst/>
          </a:prstGeom>
          <a:noFill/>
          <a:ln w="9525">
            <a:noFill/>
            <a:miter lim="800000"/>
            <a:headEnd/>
            <a:tailEnd/>
          </a:ln>
        </p:spPr>
        <p:txBody>
          <a:bodyPr>
            <a:spAutoFit/>
          </a:bodyPr>
          <a:lstStyle/>
          <a:p>
            <a:pPr algn="l" rtl="0"/>
            <a:r>
              <a:rPr lang="en-US" dirty="0">
                <a:latin typeface="Century Gothic" pitchFamily="34" charset="0"/>
              </a:rPr>
              <a:t>Lab studies , Commentaries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تعريف</a:t>
            </a:r>
            <a:r>
              <a:rPr lang="fa-IR" dirty="0" smtClean="0"/>
              <a:t> </a:t>
            </a:r>
            <a:r>
              <a:rPr lang="fa-IR" dirty="0" err="1" smtClean="0"/>
              <a:t>متاآناليز</a:t>
            </a:r>
            <a:endParaRPr lang="en-US" dirty="0"/>
          </a:p>
        </p:txBody>
      </p:sp>
      <p:sp>
        <p:nvSpPr>
          <p:cNvPr id="3" name="Content Placeholder 2"/>
          <p:cNvSpPr>
            <a:spLocks noGrp="1"/>
          </p:cNvSpPr>
          <p:nvPr>
            <p:ph idx="1"/>
          </p:nvPr>
        </p:nvSpPr>
        <p:spPr/>
        <p:txBody>
          <a:bodyPr/>
          <a:lstStyle/>
          <a:p>
            <a:r>
              <a:rPr lang="fa-IR" dirty="0" err="1" smtClean="0"/>
              <a:t>روشهاي</a:t>
            </a:r>
            <a:r>
              <a:rPr lang="fa-IR" dirty="0" smtClean="0"/>
              <a:t> </a:t>
            </a:r>
            <a:r>
              <a:rPr lang="fa-IR" dirty="0" err="1" smtClean="0"/>
              <a:t>آماري</a:t>
            </a:r>
            <a:r>
              <a:rPr lang="fa-IR" dirty="0" smtClean="0"/>
              <a:t> است </a:t>
            </a:r>
            <a:r>
              <a:rPr lang="fa-IR" dirty="0" err="1" smtClean="0"/>
              <a:t>كه</a:t>
            </a:r>
            <a:r>
              <a:rPr lang="fa-IR" dirty="0" smtClean="0"/>
              <a:t> </a:t>
            </a:r>
            <a:r>
              <a:rPr lang="fa-IR" dirty="0" err="1" smtClean="0"/>
              <a:t>سعي</a:t>
            </a:r>
            <a:r>
              <a:rPr lang="fa-IR" dirty="0" smtClean="0"/>
              <a:t> </a:t>
            </a:r>
            <a:r>
              <a:rPr lang="fa-IR" dirty="0" err="1" smtClean="0"/>
              <a:t>مي</a:t>
            </a:r>
            <a:r>
              <a:rPr lang="fa-IR" dirty="0" smtClean="0"/>
              <a:t> </a:t>
            </a:r>
            <a:r>
              <a:rPr lang="fa-IR" dirty="0" err="1" smtClean="0"/>
              <a:t>نمايد</a:t>
            </a:r>
            <a:r>
              <a:rPr lang="fa-IR" dirty="0" smtClean="0"/>
              <a:t> اطلاعات بدست آمده در </a:t>
            </a:r>
            <a:r>
              <a:rPr lang="fa-IR" dirty="0" err="1" smtClean="0"/>
              <a:t>مرورساختار</a:t>
            </a:r>
            <a:r>
              <a:rPr lang="fa-IR" dirty="0" smtClean="0"/>
              <a:t> </a:t>
            </a:r>
            <a:r>
              <a:rPr lang="fa-IR" dirty="0" err="1" smtClean="0"/>
              <a:t>يافته</a:t>
            </a:r>
            <a:r>
              <a:rPr lang="fa-IR" dirty="0" smtClean="0"/>
              <a:t> را </a:t>
            </a:r>
            <a:r>
              <a:rPr lang="fa-IR" dirty="0" err="1" smtClean="0"/>
              <a:t>تركيب</a:t>
            </a:r>
            <a:r>
              <a:rPr lang="fa-IR" dirty="0" smtClean="0"/>
              <a:t> نموده و </a:t>
            </a:r>
            <a:r>
              <a:rPr lang="fa-IR" dirty="0" err="1" smtClean="0"/>
              <a:t>نتيجه</a:t>
            </a:r>
            <a:r>
              <a:rPr lang="fa-IR" dirty="0" smtClean="0"/>
              <a:t> </a:t>
            </a:r>
            <a:r>
              <a:rPr lang="fa-IR" dirty="0" err="1" smtClean="0"/>
              <a:t>گيري</a:t>
            </a:r>
            <a:r>
              <a:rPr lang="fa-IR" dirty="0" smtClean="0"/>
              <a:t> </a:t>
            </a:r>
            <a:r>
              <a:rPr lang="fa-IR" dirty="0" err="1" smtClean="0"/>
              <a:t>مبتني</a:t>
            </a:r>
            <a:r>
              <a:rPr lang="fa-IR" dirty="0" smtClean="0"/>
              <a:t> بر مستندات </a:t>
            </a:r>
            <a:r>
              <a:rPr lang="fa-IR" dirty="0" err="1" smtClean="0"/>
              <a:t>ارايه</a:t>
            </a:r>
            <a:r>
              <a:rPr lang="fa-IR" dirty="0" smtClean="0"/>
              <a:t> </a:t>
            </a:r>
            <a:r>
              <a:rPr lang="fa-IR" dirty="0" err="1" smtClean="0"/>
              <a:t>نمايد</a:t>
            </a:r>
            <a:r>
              <a:rPr lang="fa-IR" dirty="0" smtClean="0"/>
              <a:t>.</a:t>
            </a:r>
            <a:endParaRPr lang="en-US" dirty="0" smtClean="0"/>
          </a:p>
          <a:p>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18</a:t>
            </a:fld>
            <a:endParaRPr kumimoji="0"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روند رشد مقالات </a:t>
            </a:r>
            <a:r>
              <a:rPr lang="fa-IR" dirty="0" err="1" smtClean="0"/>
              <a:t>متاآناليز</a:t>
            </a:r>
            <a:endParaRPr lang="en-US" dirty="0"/>
          </a:p>
        </p:txBody>
      </p:sp>
      <p:sp>
        <p:nvSpPr>
          <p:cNvPr id="4" name="Footer Placeholder 3"/>
          <p:cNvSpPr>
            <a:spLocks noGrp="1"/>
          </p:cNvSpPr>
          <p:nvPr>
            <p:ph type="ftr" sz="quarter" idx="11"/>
          </p:nvPr>
        </p:nvSpPr>
        <p:spPr/>
        <p:txBody>
          <a:bodyPr/>
          <a:lstStyle/>
          <a:p>
            <a:r>
              <a:rPr lang="fa-IR" dirty="0" err="1" smtClean="0"/>
              <a:t>علي</a:t>
            </a:r>
            <a:r>
              <a:rPr lang="fa-IR" dirty="0" smtClean="0"/>
              <a:t> </a:t>
            </a:r>
            <a:r>
              <a:rPr lang="fa-IR" dirty="0" err="1" smtClean="0"/>
              <a:t>اكبر</a:t>
            </a:r>
            <a:r>
              <a:rPr lang="fa-IR" dirty="0" smtClean="0"/>
              <a:t> </a:t>
            </a:r>
            <a:r>
              <a:rPr lang="fa-IR" dirty="0" err="1" smtClean="0"/>
              <a:t>حقدوست			مرورساختاريافته</a:t>
            </a:r>
            <a:r>
              <a:rPr lang="fa-IR" dirty="0" smtClean="0"/>
              <a:t> و </a:t>
            </a:r>
            <a:r>
              <a:rPr lang="fa-IR" dirty="0" err="1" smtClean="0"/>
              <a:t>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19</a:t>
            </a:fld>
            <a:endParaRPr kumimoji="0" lang="en-US"/>
          </a:p>
        </p:txBody>
      </p:sp>
      <p:graphicFrame>
        <p:nvGraphicFramePr>
          <p:cNvPr id="6" name="Chart 5"/>
          <p:cNvGraphicFramePr/>
          <p:nvPr/>
        </p:nvGraphicFramePr>
        <p:xfrm>
          <a:off x="428596" y="1571612"/>
          <a:ext cx="7929617" cy="49292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مفهوم مطالعات اوليه و </a:t>
            </a:r>
            <a:r>
              <a:rPr lang="fa-IR" dirty="0" err="1" smtClean="0"/>
              <a:t>ثانويه</a:t>
            </a:r>
            <a:endParaRPr lang="en-US" dirty="0"/>
          </a:p>
        </p:txBody>
      </p:sp>
      <p:sp>
        <p:nvSpPr>
          <p:cNvPr id="3" name="Content Placeholder 2"/>
          <p:cNvSpPr>
            <a:spLocks noGrp="1"/>
          </p:cNvSpPr>
          <p:nvPr>
            <p:ph idx="1"/>
          </p:nvPr>
        </p:nvSpPr>
        <p:spPr/>
        <p:txBody>
          <a:bodyPr/>
          <a:lstStyle/>
          <a:p>
            <a:r>
              <a:rPr lang="fa-IR" dirty="0" smtClean="0"/>
              <a:t>مطالعات اوليه: </a:t>
            </a:r>
            <a:r>
              <a:rPr lang="fa-IR" dirty="0" err="1" smtClean="0"/>
              <a:t>بررسي</a:t>
            </a:r>
            <a:r>
              <a:rPr lang="fa-IR" dirty="0" smtClean="0"/>
              <a:t> و استخراج اطلاعات به صورت </a:t>
            </a:r>
            <a:r>
              <a:rPr lang="fa-IR" dirty="0" err="1" smtClean="0"/>
              <a:t>مستقيم</a:t>
            </a:r>
            <a:r>
              <a:rPr lang="fa-IR" dirty="0" smtClean="0"/>
              <a:t> از نمونه ها</a:t>
            </a:r>
          </a:p>
          <a:p>
            <a:endParaRPr lang="fa-IR" dirty="0" smtClean="0"/>
          </a:p>
          <a:p>
            <a:r>
              <a:rPr lang="fa-IR" dirty="0" smtClean="0"/>
              <a:t>مطالعات ثانويه: تركيب و تحليل اطلاعات مطالعات اوليه</a:t>
            </a:r>
          </a:p>
          <a:p>
            <a:endParaRPr lang="fa-IR" dirty="0" smtClean="0"/>
          </a:p>
          <a:p>
            <a:pPr>
              <a:buNone/>
            </a:pPr>
            <a:r>
              <a:rPr lang="fa-IR" dirty="0" smtClean="0"/>
              <a:t>البته تعاريف ديگري نيز از مطالعات ثانويه قابل ارايه است. بررسي مجدد و تحليل دوباره اطلاعات موجود براي پاسخ به سوالات جديد كه در زمان طراحي مطالعه مد نظر نبوده اند.</a:t>
            </a:r>
          </a:p>
          <a:p>
            <a:pPr>
              <a:buNone/>
            </a:pPr>
            <a:r>
              <a:rPr lang="fa-IR" dirty="0" smtClean="0"/>
              <a:t>آيا با اين تعريف مطالعه ثالثيه نيز قابل تعريف است؟</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a:t>
            </a:fld>
            <a:endParaRPr kumimoji="0"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مراحل انجام </a:t>
            </a:r>
            <a:r>
              <a:rPr lang="fa-IR" dirty="0" err="1" smtClean="0"/>
              <a:t>مرورساختار</a:t>
            </a:r>
            <a:r>
              <a:rPr lang="fa-IR" dirty="0" smtClean="0"/>
              <a:t> </a:t>
            </a:r>
            <a:r>
              <a:rPr lang="fa-IR" dirty="0" err="1" smtClean="0"/>
              <a:t>يافته</a:t>
            </a:r>
            <a:endParaRPr lang="en-US" dirty="0"/>
          </a:p>
        </p:txBody>
      </p:sp>
      <p:sp>
        <p:nvSpPr>
          <p:cNvPr id="3" name="Content Placeholder 2"/>
          <p:cNvSpPr>
            <a:spLocks noGrp="1"/>
          </p:cNvSpPr>
          <p:nvPr>
            <p:ph idx="1"/>
          </p:nvPr>
        </p:nvSpPr>
        <p:spPr/>
        <p:txBody>
          <a:bodyPr/>
          <a:lstStyle/>
          <a:p>
            <a:r>
              <a:rPr lang="fa-IR" dirty="0" smtClean="0"/>
              <a:t>انتخاب موضوع </a:t>
            </a:r>
            <a:r>
              <a:rPr lang="fa-IR" dirty="0" err="1" smtClean="0"/>
              <a:t>تحقيق</a:t>
            </a:r>
            <a:endParaRPr lang="fa-IR" dirty="0" smtClean="0"/>
          </a:p>
          <a:p>
            <a:r>
              <a:rPr lang="fa-IR" dirty="0" err="1" smtClean="0"/>
              <a:t>تعريف</a:t>
            </a:r>
            <a:r>
              <a:rPr lang="fa-IR" dirty="0" smtClean="0"/>
              <a:t> </a:t>
            </a:r>
            <a:r>
              <a:rPr lang="fa-IR" dirty="0" err="1" smtClean="0"/>
              <a:t>دقيق</a:t>
            </a:r>
            <a:r>
              <a:rPr lang="fa-IR" dirty="0" smtClean="0"/>
              <a:t> سوال پژوهش</a:t>
            </a:r>
          </a:p>
          <a:p>
            <a:r>
              <a:rPr lang="fa-IR" dirty="0" smtClean="0"/>
              <a:t>تببين استراتژي جستجوي نظامند منابع علمي</a:t>
            </a:r>
          </a:p>
          <a:p>
            <a:r>
              <a:rPr lang="fa-IR" dirty="0" smtClean="0"/>
              <a:t>خارج نمودن مطالعات </a:t>
            </a:r>
            <a:r>
              <a:rPr lang="fa-IR" dirty="0" err="1" smtClean="0"/>
              <a:t>غير</a:t>
            </a:r>
            <a:r>
              <a:rPr lang="fa-IR" dirty="0" smtClean="0"/>
              <a:t> مرتبط</a:t>
            </a:r>
          </a:p>
          <a:p>
            <a:r>
              <a:rPr lang="fa-IR" dirty="0" err="1" smtClean="0"/>
              <a:t>ارزيابي</a:t>
            </a:r>
            <a:r>
              <a:rPr lang="fa-IR" dirty="0" smtClean="0"/>
              <a:t> </a:t>
            </a:r>
            <a:r>
              <a:rPr lang="fa-IR" dirty="0" err="1" smtClean="0"/>
              <a:t>كيفيت</a:t>
            </a:r>
            <a:r>
              <a:rPr lang="fa-IR" dirty="0" smtClean="0"/>
              <a:t> مقالات و منابع و خارج نمودن مطالعات با </a:t>
            </a:r>
            <a:r>
              <a:rPr lang="fa-IR" dirty="0" err="1" smtClean="0"/>
              <a:t>كيفيت</a:t>
            </a:r>
            <a:r>
              <a:rPr lang="fa-IR" dirty="0" smtClean="0"/>
              <a:t> </a:t>
            </a:r>
            <a:r>
              <a:rPr lang="fa-IR" dirty="0" err="1" smtClean="0"/>
              <a:t>پايين</a:t>
            </a:r>
            <a:endParaRPr lang="fa-IR" dirty="0" smtClean="0"/>
          </a:p>
          <a:p>
            <a:r>
              <a:rPr lang="fa-IR" dirty="0" smtClean="0"/>
              <a:t>استخراج اطلاعات مورد </a:t>
            </a:r>
            <a:r>
              <a:rPr lang="fa-IR" dirty="0" err="1" smtClean="0"/>
              <a:t>نياز</a:t>
            </a:r>
            <a:endParaRPr lang="fa-IR" dirty="0" smtClean="0"/>
          </a:p>
          <a:p>
            <a:r>
              <a:rPr lang="fa-IR" dirty="0" smtClean="0"/>
              <a:t>انجام </a:t>
            </a:r>
            <a:r>
              <a:rPr lang="fa-IR" dirty="0" err="1" smtClean="0"/>
              <a:t>متاآناليز</a:t>
            </a:r>
            <a:endParaRPr lang="fa-IR" dirty="0" smtClean="0"/>
          </a:p>
          <a:p>
            <a:r>
              <a:rPr lang="fa-IR" dirty="0" smtClean="0"/>
              <a:t>نوشتن </a:t>
            </a:r>
            <a:r>
              <a:rPr lang="fa-IR" dirty="0" err="1" smtClean="0"/>
              <a:t>نتايج</a:t>
            </a:r>
            <a:r>
              <a:rPr lang="fa-IR" dirty="0" smtClean="0"/>
              <a:t> و </a:t>
            </a:r>
            <a:r>
              <a:rPr lang="fa-IR" dirty="0" err="1" smtClean="0"/>
              <a:t>نتيجه</a:t>
            </a:r>
            <a:r>
              <a:rPr lang="fa-IR" dirty="0" smtClean="0"/>
              <a:t> </a:t>
            </a:r>
            <a:r>
              <a:rPr lang="fa-IR" dirty="0" err="1" smtClean="0"/>
              <a:t>گيري</a:t>
            </a:r>
            <a:r>
              <a:rPr lang="fa-IR" dirty="0" smtClean="0"/>
              <a:t> </a:t>
            </a:r>
            <a:r>
              <a:rPr lang="fa-IR" dirty="0" err="1" smtClean="0"/>
              <a:t>علمي</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20</a:t>
            </a:fld>
            <a:endParaRPr kumimoji="0"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موضوع </a:t>
            </a:r>
            <a:r>
              <a:rPr lang="fa-IR" dirty="0" err="1" smtClean="0"/>
              <a:t>تحقيق</a:t>
            </a:r>
            <a:endParaRPr lang="en-US" dirty="0"/>
          </a:p>
        </p:txBody>
      </p:sp>
      <p:sp>
        <p:nvSpPr>
          <p:cNvPr id="3" name="Content Placeholder 2"/>
          <p:cNvSpPr>
            <a:spLocks noGrp="1"/>
          </p:cNvSpPr>
          <p:nvPr>
            <p:ph idx="1"/>
          </p:nvPr>
        </p:nvSpPr>
        <p:spPr>
          <a:xfrm>
            <a:off x="214282" y="1775191"/>
            <a:ext cx="8472518" cy="4625609"/>
          </a:xfrm>
        </p:spPr>
        <p:txBody>
          <a:bodyPr/>
          <a:lstStyle/>
          <a:p>
            <a:r>
              <a:rPr lang="fa-IR" dirty="0" smtClean="0"/>
              <a:t>موضوع مورد </a:t>
            </a:r>
            <a:r>
              <a:rPr lang="fa-IR" dirty="0" err="1" smtClean="0"/>
              <a:t>تحقيق</a:t>
            </a:r>
            <a:r>
              <a:rPr lang="fa-IR" dirty="0" smtClean="0"/>
              <a:t> </a:t>
            </a:r>
            <a:r>
              <a:rPr lang="fa-IR" dirty="0" err="1" smtClean="0"/>
              <a:t>بايد</a:t>
            </a:r>
            <a:r>
              <a:rPr lang="fa-IR" dirty="0" smtClean="0"/>
              <a:t>:</a:t>
            </a:r>
          </a:p>
          <a:p>
            <a:pPr marL="925830" lvl="1" indent="-514350">
              <a:buFont typeface="+mj-lt"/>
              <a:buAutoNum type="arabicPeriod"/>
            </a:pPr>
            <a:r>
              <a:rPr lang="fa-IR" dirty="0" smtClean="0"/>
              <a:t>مهم بوده و مورد توجه </a:t>
            </a:r>
            <a:r>
              <a:rPr lang="fa-IR" dirty="0" err="1" smtClean="0"/>
              <a:t>محققين</a:t>
            </a:r>
            <a:r>
              <a:rPr lang="fa-IR" dirty="0" smtClean="0"/>
              <a:t> و </a:t>
            </a:r>
            <a:r>
              <a:rPr lang="fa-IR" dirty="0" err="1" smtClean="0"/>
              <a:t>متخصصين</a:t>
            </a:r>
            <a:r>
              <a:rPr lang="fa-IR" dirty="0" smtClean="0"/>
              <a:t> باشد.</a:t>
            </a:r>
          </a:p>
          <a:p>
            <a:pPr marL="925830" lvl="1" indent="-514350">
              <a:buFont typeface="+mj-lt"/>
              <a:buAutoNum type="arabicPeriod"/>
            </a:pPr>
            <a:r>
              <a:rPr lang="fa-IR" dirty="0" err="1" smtClean="0"/>
              <a:t>بين</a:t>
            </a:r>
            <a:r>
              <a:rPr lang="fa-IR" dirty="0" smtClean="0"/>
              <a:t> افراد متخصص و در </a:t>
            </a:r>
            <a:r>
              <a:rPr lang="fa-IR" dirty="0" err="1" smtClean="0"/>
              <a:t>كتب</a:t>
            </a:r>
            <a:r>
              <a:rPr lang="fa-IR" dirty="0" smtClean="0"/>
              <a:t> و منابع </a:t>
            </a:r>
            <a:r>
              <a:rPr lang="fa-IR" dirty="0" err="1" smtClean="0"/>
              <a:t>علمي</a:t>
            </a:r>
            <a:r>
              <a:rPr lang="fa-IR" dirty="0" smtClean="0"/>
              <a:t> و مقالات اختلاف نظر باشد</a:t>
            </a:r>
          </a:p>
          <a:p>
            <a:pPr marL="925830" lvl="1" indent="-514350">
              <a:buFont typeface="+mj-lt"/>
              <a:buAutoNum type="arabicPeriod"/>
            </a:pPr>
            <a:r>
              <a:rPr lang="fa-IR" dirty="0" smtClean="0"/>
              <a:t>به اندازه </a:t>
            </a:r>
            <a:r>
              <a:rPr lang="fa-IR" dirty="0" err="1" smtClean="0"/>
              <a:t>كافي</a:t>
            </a:r>
            <a:r>
              <a:rPr lang="fa-IR" dirty="0" smtClean="0"/>
              <a:t> </a:t>
            </a:r>
            <a:r>
              <a:rPr lang="fa-IR" dirty="0" err="1" smtClean="0"/>
              <a:t>تحقيق</a:t>
            </a:r>
            <a:r>
              <a:rPr lang="fa-IR" dirty="0" smtClean="0"/>
              <a:t> در آن </a:t>
            </a:r>
            <a:r>
              <a:rPr lang="fa-IR" dirty="0" err="1" smtClean="0"/>
              <a:t>زمينه</a:t>
            </a:r>
            <a:r>
              <a:rPr lang="fa-IR" dirty="0" smtClean="0"/>
              <a:t> صورت گرفته باشد</a:t>
            </a:r>
          </a:p>
          <a:p>
            <a:pPr marL="925830" lvl="1" indent="-514350">
              <a:buFont typeface="+mj-lt"/>
              <a:buAutoNum type="arabicPeriod"/>
            </a:pPr>
            <a:r>
              <a:rPr lang="fa-IR" dirty="0" err="1" smtClean="0"/>
              <a:t>نتيجه</a:t>
            </a:r>
            <a:r>
              <a:rPr lang="fa-IR" dirty="0" smtClean="0"/>
              <a:t> </a:t>
            </a:r>
            <a:r>
              <a:rPr lang="fa-IR" dirty="0" err="1" smtClean="0"/>
              <a:t>گيريهاي</a:t>
            </a:r>
            <a:r>
              <a:rPr lang="fa-IR" dirty="0" smtClean="0"/>
              <a:t> مختلف از نظر </a:t>
            </a:r>
            <a:r>
              <a:rPr lang="fa-IR" dirty="0" err="1" smtClean="0"/>
              <a:t>اجرايي</a:t>
            </a:r>
            <a:r>
              <a:rPr lang="fa-IR" dirty="0" smtClean="0"/>
              <a:t> و </a:t>
            </a:r>
            <a:r>
              <a:rPr lang="fa-IR" dirty="0" err="1" smtClean="0"/>
              <a:t>تخصصي</a:t>
            </a:r>
            <a:r>
              <a:rPr lang="fa-IR" dirty="0" smtClean="0"/>
              <a:t> مهم باشد</a:t>
            </a:r>
          </a:p>
          <a:p>
            <a:pPr marL="925830" lvl="1" indent="-514350">
              <a:buFont typeface="+mj-lt"/>
              <a:buAutoNum type="arabicPeriod"/>
            </a:pPr>
            <a:r>
              <a:rPr lang="fa-IR" dirty="0" smtClean="0"/>
              <a:t>بهتر است فرد محقق </a:t>
            </a:r>
            <a:r>
              <a:rPr lang="fa-IR" dirty="0" err="1" smtClean="0"/>
              <a:t>نيز</a:t>
            </a:r>
            <a:r>
              <a:rPr lang="fa-IR" dirty="0" smtClean="0"/>
              <a:t> در آن </a:t>
            </a:r>
            <a:r>
              <a:rPr lang="fa-IR" dirty="0" err="1" smtClean="0"/>
              <a:t>زمينه</a:t>
            </a:r>
            <a:r>
              <a:rPr lang="fa-IR" dirty="0" smtClean="0"/>
              <a:t> سررشته و تخصص داشته باشد</a:t>
            </a:r>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21</a:t>
            </a:fld>
            <a:endParaRPr kumimoji="0"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انتخاب سوال پژوهش</a:t>
            </a:r>
            <a:endParaRPr lang="en-US" dirty="0"/>
          </a:p>
        </p:txBody>
      </p:sp>
      <p:sp>
        <p:nvSpPr>
          <p:cNvPr id="3" name="Content Placeholder 2"/>
          <p:cNvSpPr>
            <a:spLocks noGrp="1"/>
          </p:cNvSpPr>
          <p:nvPr>
            <p:ph idx="1"/>
          </p:nvPr>
        </p:nvSpPr>
        <p:spPr/>
        <p:txBody>
          <a:bodyPr/>
          <a:lstStyle/>
          <a:p>
            <a:r>
              <a:rPr lang="fa-IR" dirty="0" smtClean="0"/>
              <a:t>اگرچه عمدتاً مطالعات </a:t>
            </a:r>
            <a:r>
              <a:rPr lang="fa-IR" dirty="0" err="1" smtClean="0"/>
              <a:t>مروري</a:t>
            </a:r>
            <a:r>
              <a:rPr lang="fa-IR" dirty="0" smtClean="0"/>
              <a:t> و </a:t>
            </a:r>
            <a:r>
              <a:rPr lang="fa-IR" dirty="0" err="1" smtClean="0"/>
              <a:t>متاآناليز</a:t>
            </a:r>
            <a:r>
              <a:rPr lang="fa-IR" dirty="0" smtClean="0"/>
              <a:t> بر </a:t>
            </a:r>
            <a:r>
              <a:rPr lang="fa-IR" dirty="0" err="1" smtClean="0"/>
              <a:t>روي</a:t>
            </a:r>
            <a:r>
              <a:rPr lang="fa-IR" dirty="0" smtClean="0"/>
              <a:t> مطالعات </a:t>
            </a:r>
            <a:r>
              <a:rPr lang="fa-IR" dirty="0" err="1" smtClean="0"/>
              <a:t>تحليلي</a:t>
            </a:r>
            <a:r>
              <a:rPr lang="fa-IR" dirty="0" smtClean="0"/>
              <a:t> و مداخله </a:t>
            </a:r>
            <a:r>
              <a:rPr lang="fa-IR" dirty="0" err="1" smtClean="0"/>
              <a:t>اي</a:t>
            </a:r>
            <a:r>
              <a:rPr lang="fa-IR" dirty="0" smtClean="0"/>
              <a:t> صورت </a:t>
            </a:r>
            <a:r>
              <a:rPr lang="fa-IR" dirty="0" err="1" smtClean="0"/>
              <a:t>مي</a:t>
            </a:r>
            <a:r>
              <a:rPr lang="fa-IR" dirty="0" smtClean="0"/>
              <a:t> </a:t>
            </a:r>
            <a:r>
              <a:rPr lang="fa-IR" dirty="0" err="1" smtClean="0"/>
              <a:t>گيرد</a:t>
            </a:r>
            <a:r>
              <a:rPr lang="fa-IR" dirty="0" smtClean="0"/>
              <a:t> </a:t>
            </a:r>
            <a:r>
              <a:rPr lang="fa-IR" dirty="0" err="1" smtClean="0"/>
              <a:t>ولي</a:t>
            </a:r>
            <a:r>
              <a:rPr lang="fa-IR" dirty="0" smtClean="0"/>
              <a:t> </a:t>
            </a:r>
            <a:r>
              <a:rPr lang="fa-IR" dirty="0" err="1" smtClean="0"/>
              <a:t>مي</a:t>
            </a:r>
            <a:r>
              <a:rPr lang="fa-IR" dirty="0" smtClean="0"/>
              <a:t> توان همان اصول را بر </a:t>
            </a:r>
            <a:r>
              <a:rPr lang="fa-IR" dirty="0" err="1" smtClean="0"/>
              <a:t>روي</a:t>
            </a:r>
            <a:r>
              <a:rPr lang="fa-IR" dirty="0" smtClean="0"/>
              <a:t> مطالعات </a:t>
            </a:r>
            <a:r>
              <a:rPr lang="fa-IR" dirty="0" err="1" smtClean="0"/>
              <a:t>توصيفي</a:t>
            </a:r>
            <a:r>
              <a:rPr lang="fa-IR" dirty="0" smtClean="0"/>
              <a:t> </a:t>
            </a:r>
            <a:r>
              <a:rPr lang="fa-IR" dirty="0" err="1" smtClean="0"/>
              <a:t>نيز</a:t>
            </a:r>
            <a:r>
              <a:rPr lang="fa-IR" dirty="0" smtClean="0"/>
              <a:t> </a:t>
            </a:r>
            <a:r>
              <a:rPr lang="fa-IR" dirty="0" err="1" smtClean="0"/>
              <a:t>بكار</a:t>
            </a:r>
            <a:r>
              <a:rPr lang="fa-IR" dirty="0" smtClean="0"/>
              <a:t> برد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22</a:t>
            </a:fld>
            <a:endParaRPr kumimoji="0"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خصوصيات</a:t>
            </a:r>
            <a:r>
              <a:rPr lang="fa-IR" dirty="0" smtClean="0"/>
              <a:t> سوال پژوهش</a:t>
            </a:r>
            <a:endParaRPr lang="en-US" dirty="0"/>
          </a:p>
        </p:txBody>
      </p:sp>
      <p:sp>
        <p:nvSpPr>
          <p:cNvPr id="3" name="Content Placeholder 2"/>
          <p:cNvSpPr>
            <a:spLocks noGrp="1"/>
          </p:cNvSpPr>
          <p:nvPr>
            <p:ph idx="1"/>
          </p:nvPr>
        </p:nvSpPr>
        <p:spPr/>
        <p:txBody>
          <a:bodyPr/>
          <a:lstStyle/>
          <a:p>
            <a:r>
              <a:rPr lang="fa-IR" dirty="0" err="1" smtClean="0"/>
              <a:t>بايست</a:t>
            </a:r>
            <a:r>
              <a:rPr lang="fa-IR" dirty="0" smtClean="0"/>
              <a:t> </a:t>
            </a:r>
            <a:r>
              <a:rPr lang="fa-IR" dirty="0" err="1" smtClean="0"/>
              <a:t>دقيقاً</a:t>
            </a:r>
            <a:r>
              <a:rPr lang="fa-IR" dirty="0" smtClean="0"/>
              <a:t> روشن </a:t>
            </a:r>
            <a:r>
              <a:rPr lang="fa-IR" dirty="0" err="1" smtClean="0"/>
              <a:t>نمايد</a:t>
            </a:r>
            <a:r>
              <a:rPr lang="fa-IR" dirty="0" smtClean="0"/>
              <a:t> </a:t>
            </a:r>
            <a:r>
              <a:rPr lang="fa-IR" dirty="0" err="1" smtClean="0"/>
              <a:t>كه</a:t>
            </a:r>
            <a:r>
              <a:rPr lang="fa-IR" dirty="0" smtClean="0"/>
              <a:t> هدف از </a:t>
            </a:r>
            <a:r>
              <a:rPr lang="fa-IR" dirty="0" err="1" smtClean="0"/>
              <a:t>تحقيق</a:t>
            </a:r>
            <a:r>
              <a:rPr lang="fa-IR" dirty="0" smtClean="0"/>
              <a:t> </a:t>
            </a:r>
            <a:r>
              <a:rPr lang="fa-IR" dirty="0" err="1" smtClean="0"/>
              <a:t>چيست</a:t>
            </a:r>
            <a:r>
              <a:rPr lang="fa-IR" dirty="0" smtClean="0"/>
              <a:t>؟</a:t>
            </a:r>
          </a:p>
          <a:p>
            <a:r>
              <a:rPr lang="fa-IR" dirty="0" smtClean="0"/>
              <a:t>سوال </a:t>
            </a:r>
            <a:r>
              <a:rPr lang="fa-IR" dirty="0" err="1" smtClean="0"/>
              <a:t>نبايد</a:t>
            </a:r>
            <a:r>
              <a:rPr lang="fa-IR" dirty="0" smtClean="0"/>
              <a:t> </a:t>
            </a:r>
            <a:r>
              <a:rPr lang="fa-IR" dirty="0" err="1" smtClean="0"/>
              <a:t>بسيار</a:t>
            </a:r>
            <a:r>
              <a:rPr lang="fa-IR" dirty="0" smtClean="0"/>
              <a:t> گسترده باشد به </a:t>
            </a:r>
            <a:r>
              <a:rPr lang="fa-IR" dirty="0" err="1" smtClean="0"/>
              <a:t>شكلي</a:t>
            </a:r>
            <a:r>
              <a:rPr lang="fa-IR" dirty="0" smtClean="0"/>
              <a:t> </a:t>
            </a:r>
            <a:r>
              <a:rPr lang="fa-IR" dirty="0" err="1" smtClean="0"/>
              <a:t>كه</a:t>
            </a:r>
            <a:r>
              <a:rPr lang="fa-IR" dirty="0" smtClean="0"/>
              <a:t> </a:t>
            </a:r>
            <a:r>
              <a:rPr lang="fa-IR" dirty="0" err="1" smtClean="0"/>
              <a:t>تركيب</a:t>
            </a:r>
            <a:r>
              <a:rPr lang="fa-IR" dirty="0" smtClean="0"/>
              <a:t> اطلاعات مطالعات </a:t>
            </a:r>
            <a:r>
              <a:rPr lang="fa-IR" dirty="0" err="1" smtClean="0"/>
              <a:t>غير</a:t>
            </a:r>
            <a:r>
              <a:rPr lang="fa-IR" dirty="0" smtClean="0"/>
              <a:t> </a:t>
            </a:r>
            <a:r>
              <a:rPr lang="fa-IR" dirty="0" err="1" smtClean="0"/>
              <a:t>منطقي</a:t>
            </a:r>
            <a:r>
              <a:rPr lang="fa-IR" dirty="0" smtClean="0"/>
              <a:t> باشد</a:t>
            </a:r>
          </a:p>
          <a:p>
            <a:r>
              <a:rPr lang="fa-IR" dirty="0" smtClean="0"/>
              <a:t>از </a:t>
            </a:r>
            <a:r>
              <a:rPr lang="fa-IR" dirty="0" err="1" smtClean="0"/>
              <a:t>طرفي</a:t>
            </a:r>
            <a:r>
              <a:rPr lang="fa-IR" dirty="0" smtClean="0"/>
              <a:t> سوالات </a:t>
            </a:r>
            <a:r>
              <a:rPr lang="fa-IR" dirty="0" err="1" smtClean="0"/>
              <a:t>بسيار</a:t>
            </a:r>
            <a:r>
              <a:rPr lang="fa-IR" dirty="0" smtClean="0"/>
              <a:t> محدود </a:t>
            </a:r>
            <a:r>
              <a:rPr lang="fa-IR" dirty="0" err="1" smtClean="0"/>
              <a:t>نيز</a:t>
            </a:r>
            <a:r>
              <a:rPr lang="fa-IR" dirty="0" smtClean="0"/>
              <a:t> باعث </a:t>
            </a:r>
            <a:r>
              <a:rPr lang="fa-IR" dirty="0" err="1" smtClean="0"/>
              <a:t>كاهش</a:t>
            </a:r>
            <a:r>
              <a:rPr lang="fa-IR" dirty="0" smtClean="0"/>
              <a:t> تعداد مطالعات قابل ورود و </a:t>
            </a:r>
            <a:r>
              <a:rPr lang="fa-IR" dirty="0" err="1" smtClean="0"/>
              <a:t>همچنين</a:t>
            </a:r>
            <a:r>
              <a:rPr lang="fa-IR" dirty="0" smtClean="0"/>
              <a:t> </a:t>
            </a:r>
            <a:r>
              <a:rPr lang="fa-IR" dirty="0" err="1" smtClean="0"/>
              <a:t>كم</a:t>
            </a:r>
            <a:r>
              <a:rPr lang="fa-IR" dirty="0" smtClean="0"/>
              <a:t> نمودن اعتبار </a:t>
            </a:r>
            <a:r>
              <a:rPr lang="fa-IR" dirty="0" err="1" smtClean="0"/>
              <a:t>خارجي</a:t>
            </a:r>
            <a:r>
              <a:rPr lang="fa-IR" dirty="0" smtClean="0"/>
              <a:t> </a:t>
            </a:r>
            <a:r>
              <a:rPr lang="fa-IR" dirty="0" err="1" smtClean="0"/>
              <a:t>نتايج</a:t>
            </a:r>
            <a:r>
              <a:rPr lang="fa-IR" dirty="0" smtClean="0"/>
              <a:t> خواهد شد.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23</a:t>
            </a:fld>
            <a:endParaRPr kumimoji="0"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يك</a:t>
            </a:r>
            <a:r>
              <a:rPr lang="fa-IR" dirty="0" smtClean="0"/>
              <a:t> مثال از </a:t>
            </a:r>
            <a:r>
              <a:rPr lang="fa-IR" smtClean="0"/>
              <a:t>سوال پژوهش</a:t>
            </a:r>
            <a:endParaRPr lang="en-US"/>
          </a:p>
        </p:txBody>
      </p:sp>
      <p:sp>
        <p:nvSpPr>
          <p:cNvPr id="3" name="Content Placeholder 2"/>
          <p:cNvSpPr>
            <a:spLocks noGrp="1"/>
          </p:cNvSpPr>
          <p:nvPr>
            <p:ph idx="1"/>
          </p:nvPr>
        </p:nvSpPr>
        <p:spPr/>
        <p:txBody>
          <a:bodyPr/>
          <a:lstStyle/>
          <a:p>
            <a:r>
              <a:rPr lang="fa-IR" dirty="0" err="1" smtClean="0"/>
              <a:t>بررسي</a:t>
            </a:r>
            <a:r>
              <a:rPr lang="fa-IR" dirty="0" smtClean="0"/>
              <a:t> رابطه </a:t>
            </a:r>
            <a:r>
              <a:rPr lang="fa-IR" dirty="0" err="1" smtClean="0"/>
              <a:t>بين</a:t>
            </a:r>
            <a:r>
              <a:rPr lang="fa-IR" dirty="0" smtClean="0"/>
              <a:t> ورزش </a:t>
            </a:r>
            <a:r>
              <a:rPr lang="fa-IR" dirty="0" err="1" smtClean="0"/>
              <a:t>كردن</a:t>
            </a:r>
            <a:r>
              <a:rPr lang="fa-IR" dirty="0" smtClean="0"/>
              <a:t> و ابتلا به </a:t>
            </a:r>
            <a:r>
              <a:rPr lang="fa-IR" dirty="0" err="1" smtClean="0"/>
              <a:t>بيماريهاي</a:t>
            </a:r>
            <a:r>
              <a:rPr lang="fa-IR" dirty="0" smtClean="0"/>
              <a:t> عروق </a:t>
            </a:r>
            <a:r>
              <a:rPr lang="fa-IR" dirty="0" err="1" smtClean="0"/>
              <a:t>كرونر</a:t>
            </a:r>
            <a:endParaRPr lang="fa-IR" dirty="0" smtClean="0"/>
          </a:p>
          <a:p>
            <a:endParaRPr lang="fa-IR" dirty="0" smtClean="0"/>
          </a:p>
          <a:p>
            <a:r>
              <a:rPr lang="fa-IR" dirty="0" smtClean="0"/>
              <a:t>به نظر شما </a:t>
            </a:r>
            <a:r>
              <a:rPr lang="fa-IR" dirty="0" err="1" smtClean="0"/>
              <a:t>براي</a:t>
            </a:r>
            <a:r>
              <a:rPr lang="fa-IR" dirty="0" smtClean="0"/>
              <a:t> پاسخ به </a:t>
            </a:r>
            <a:r>
              <a:rPr lang="fa-IR" dirty="0" err="1" smtClean="0"/>
              <a:t>اين</a:t>
            </a:r>
            <a:r>
              <a:rPr lang="fa-IR" dirty="0" smtClean="0"/>
              <a:t> سوال چه </a:t>
            </a:r>
            <a:r>
              <a:rPr lang="fa-IR" dirty="0" err="1" smtClean="0"/>
              <a:t>مقالاتي</a:t>
            </a:r>
            <a:r>
              <a:rPr lang="fa-IR" dirty="0" smtClean="0"/>
              <a:t> را </a:t>
            </a:r>
            <a:r>
              <a:rPr lang="fa-IR" dirty="0" err="1" smtClean="0"/>
              <a:t>گزينش</a:t>
            </a:r>
            <a:r>
              <a:rPr lang="fa-IR" dirty="0" smtClean="0"/>
              <a:t> </a:t>
            </a:r>
            <a:r>
              <a:rPr lang="fa-IR" dirty="0" err="1" smtClean="0"/>
              <a:t>كرد</a:t>
            </a:r>
            <a:r>
              <a:rPr lang="fa-IR" dirty="0" smtClean="0"/>
              <a:t>؟</a:t>
            </a:r>
          </a:p>
          <a:p>
            <a:pPr lvl="1"/>
            <a:r>
              <a:rPr lang="fa-IR" dirty="0" err="1" smtClean="0"/>
              <a:t>متغير</a:t>
            </a:r>
            <a:r>
              <a:rPr lang="fa-IR" dirty="0" smtClean="0"/>
              <a:t> مستقل در </a:t>
            </a:r>
            <a:r>
              <a:rPr lang="fa-IR" dirty="0" err="1" smtClean="0"/>
              <a:t>اين</a:t>
            </a:r>
            <a:r>
              <a:rPr lang="fa-IR" dirty="0" smtClean="0"/>
              <a:t> سوال </a:t>
            </a:r>
            <a:r>
              <a:rPr lang="fa-IR" dirty="0" err="1" smtClean="0"/>
              <a:t>چيست</a:t>
            </a:r>
            <a:r>
              <a:rPr lang="fa-IR" dirty="0" smtClean="0"/>
              <a:t> و چه دامنه </a:t>
            </a:r>
            <a:r>
              <a:rPr lang="fa-IR" dirty="0" err="1" smtClean="0"/>
              <a:t>اي</a:t>
            </a:r>
            <a:r>
              <a:rPr lang="fa-IR" dirty="0" smtClean="0"/>
              <a:t> را در بر </a:t>
            </a:r>
            <a:r>
              <a:rPr lang="fa-IR" dirty="0" err="1" smtClean="0"/>
              <a:t>مي</a:t>
            </a:r>
            <a:r>
              <a:rPr lang="fa-IR" dirty="0" smtClean="0"/>
              <a:t> </a:t>
            </a:r>
            <a:r>
              <a:rPr lang="fa-IR" dirty="0" err="1" smtClean="0"/>
              <a:t>گيرد</a:t>
            </a:r>
            <a:r>
              <a:rPr lang="fa-IR" dirty="0" smtClean="0"/>
              <a:t>؟</a:t>
            </a:r>
          </a:p>
          <a:p>
            <a:pPr lvl="1"/>
            <a:r>
              <a:rPr lang="fa-IR" dirty="0" err="1" smtClean="0"/>
              <a:t>متغير</a:t>
            </a:r>
            <a:r>
              <a:rPr lang="fa-IR" dirty="0" smtClean="0"/>
              <a:t> وابسته در </a:t>
            </a:r>
            <a:r>
              <a:rPr lang="fa-IR" dirty="0" err="1" smtClean="0"/>
              <a:t>اين</a:t>
            </a:r>
            <a:r>
              <a:rPr lang="fa-IR" dirty="0" smtClean="0"/>
              <a:t> سوال </a:t>
            </a:r>
            <a:r>
              <a:rPr lang="fa-IR" dirty="0" err="1" smtClean="0"/>
              <a:t>چيست</a:t>
            </a:r>
            <a:r>
              <a:rPr lang="fa-IR" dirty="0" smtClean="0"/>
              <a:t> و چه </a:t>
            </a:r>
            <a:r>
              <a:rPr lang="fa-IR" dirty="0" err="1" smtClean="0"/>
              <a:t>طيفي</a:t>
            </a:r>
            <a:r>
              <a:rPr lang="fa-IR" dirty="0" smtClean="0"/>
              <a:t> را شامل </a:t>
            </a:r>
            <a:r>
              <a:rPr lang="fa-IR" dirty="0" err="1" smtClean="0"/>
              <a:t>مي</a:t>
            </a:r>
            <a:r>
              <a:rPr lang="fa-IR" dirty="0" smtClean="0"/>
              <a:t> شود؟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24</a:t>
            </a:fld>
            <a:endParaRPr kumimoji="0"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err="1" smtClean="0"/>
              <a:t>حيطه</a:t>
            </a:r>
            <a:r>
              <a:rPr lang="fa-IR" dirty="0" smtClean="0"/>
              <a:t> </a:t>
            </a:r>
            <a:r>
              <a:rPr lang="fa-IR" dirty="0" err="1" smtClean="0"/>
              <a:t>هايي</a:t>
            </a:r>
            <a:r>
              <a:rPr lang="fa-IR" dirty="0" smtClean="0"/>
              <a:t> مورد توجه در سوال پژوهش </a:t>
            </a:r>
            <a:endParaRPr lang="en-US" dirty="0"/>
          </a:p>
        </p:txBody>
      </p:sp>
      <p:sp>
        <p:nvSpPr>
          <p:cNvPr id="3" name="Content Placeholder 2"/>
          <p:cNvSpPr>
            <a:spLocks noGrp="1"/>
          </p:cNvSpPr>
          <p:nvPr>
            <p:ph idx="1"/>
          </p:nvPr>
        </p:nvSpPr>
        <p:spPr/>
        <p:txBody>
          <a:bodyPr/>
          <a:lstStyle/>
          <a:p>
            <a:r>
              <a:rPr lang="fa-IR" dirty="0" smtClean="0">
                <a:solidFill>
                  <a:srgbClr val="FF0000"/>
                </a:solidFill>
              </a:rPr>
              <a:t>جامعه مورد مطالعه: </a:t>
            </a:r>
            <a:r>
              <a:rPr lang="fa-IR" dirty="0" smtClean="0"/>
              <a:t>شدت </a:t>
            </a:r>
            <a:r>
              <a:rPr lang="fa-IR" dirty="0" err="1" smtClean="0"/>
              <a:t>بيماري</a:t>
            </a:r>
            <a:r>
              <a:rPr lang="fa-IR" dirty="0" smtClean="0"/>
              <a:t>، </a:t>
            </a:r>
            <a:r>
              <a:rPr lang="fa-IR" dirty="0" err="1" smtClean="0"/>
              <a:t>معيارهاي</a:t>
            </a:r>
            <a:r>
              <a:rPr lang="fa-IR" dirty="0" smtClean="0"/>
              <a:t> </a:t>
            </a:r>
            <a:r>
              <a:rPr lang="fa-IR" dirty="0" err="1" smtClean="0"/>
              <a:t>تشخيصي</a:t>
            </a:r>
            <a:r>
              <a:rPr lang="fa-IR" dirty="0" smtClean="0"/>
              <a:t>، تظاهرات </a:t>
            </a:r>
            <a:r>
              <a:rPr lang="fa-IR" dirty="0" err="1" smtClean="0"/>
              <a:t>بيماري</a:t>
            </a:r>
            <a:r>
              <a:rPr lang="fa-IR" dirty="0" smtClean="0"/>
              <a:t>، سن و جنس </a:t>
            </a:r>
            <a:r>
              <a:rPr lang="fa-IR" dirty="0" err="1" smtClean="0"/>
              <a:t>بيماران</a:t>
            </a:r>
            <a:r>
              <a:rPr lang="fa-IR" dirty="0" smtClean="0"/>
              <a:t>، .....</a:t>
            </a:r>
          </a:p>
          <a:p>
            <a:r>
              <a:rPr lang="fa-IR" dirty="0" err="1" smtClean="0">
                <a:solidFill>
                  <a:srgbClr val="FF0000"/>
                </a:solidFill>
              </a:rPr>
              <a:t>متغير</a:t>
            </a:r>
            <a:r>
              <a:rPr lang="fa-IR" dirty="0" smtClean="0">
                <a:solidFill>
                  <a:srgbClr val="FF0000"/>
                </a:solidFill>
              </a:rPr>
              <a:t> مستقل: </a:t>
            </a:r>
            <a:r>
              <a:rPr lang="fa-IR" dirty="0" smtClean="0"/>
              <a:t>نوع و شدت </a:t>
            </a:r>
            <a:r>
              <a:rPr lang="fa-IR" dirty="0" err="1" smtClean="0"/>
              <a:t>متغير</a:t>
            </a:r>
            <a:r>
              <a:rPr lang="fa-IR" dirty="0" smtClean="0"/>
              <a:t> و </a:t>
            </a:r>
            <a:r>
              <a:rPr lang="fa-IR" dirty="0" err="1" smtClean="0"/>
              <a:t>تعريف</a:t>
            </a:r>
            <a:r>
              <a:rPr lang="fa-IR" dirty="0" smtClean="0"/>
              <a:t> </a:t>
            </a:r>
            <a:r>
              <a:rPr lang="fa-IR" dirty="0" err="1" smtClean="0"/>
              <a:t>دقيق</a:t>
            </a:r>
            <a:r>
              <a:rPr lang="fa-IR" dirty="0" smtClean="0"/>
              <a:t> آن، دز دارو، نوع آموزش و .....</a:t>
            </a:r>
          </a:p>
          <a:p>
            <a:r>
              <a:rPr lang="fa-IR" dirty="0" err="1" smtClean="0">
                <a:solidFill>
                  <a:srgbClr val="FF0000"/>
                </a:solidFill>
              </a:rPr>
              <a:t>متغير</a:t>
            </a:r>
            <a:r>
              <a:rPr lang="fa-IR" dirty="0" smtClean="0">
                <a:solidFill>
                  <a:srgbClr val="FF0000"/>
                </a:solidFill>
              </a:rPr>
              <a:t> وابسته: </a:t>
            </a:r>
            <a:r>
              <a:rPr lang="fa-IR" dirty="0" smtClean="0"/>
              <a:t>مشخصات و </a:t>
            </a:r>
            <a:r>
              <a:rPr lang="fa-IR" dirty="0" err="1" smtClean="0"/>
              <a:t>تعاريف</a:t>
            </a:r>
            <a:r>
              <a:rPr lang="fa-IR" dirty="0" smtClean="0"/>
              <a:t> </a:t>
            </a:r>
            <a:r>
              <a:rPr lang="fa-IR" dirty="0" err="1" smtClean="0"/>
              <a:t>دقيق</a:t>
            </a:r>
            <a:r>
              <a:rPr lang="fa-IR" dirty="0" smtClean="0"/>
              <a:t> </a:t>
            </a:r>
            <a:r>
              <a:rPr lang="fa-IR" dirty="0" err="1" smtClean="0"/>
              <a:t>بيماري</a:t>
            </a:r>
            <a:r>
              <a:rPr lang="fa-IR" dirty="0" smtClean="0"/>
              <a:t> و مدت زمان دنبال نمودن آنها، علائم و </a:t>
            </a:r>
            <a:r>
              <a:rPr lang="fa-IR" dirty="0" err="1" smtClean="0"/>
              <a:t>شيوه</a:t>
            </a:r>
            <a:r>
              <a:rPr lang="fa-IR" dirty="0" smtClean="0"/>
              <a:t> اندازه </a:t>
            </a:r>
            <a:r>
              <a:rPr lang="fa-IR" dirty="0" err="1" smtClean="0"/>
              <a:t>گيري</a:t>
            </a:r>
            <a:r>
              <a:rPr lang="fa-IR" dirty="0" smtClean="0"/>
              <a:t> و .....</a:t>
            </a:r>
          </a:p>
          <a:p>
            <a:r>
              <a:rPr lang="fa-IR" dirty="0" smtClean="0">
                <a:solidFill>
                  <a:srgbClr val="FF0000"/>
                </a:solidFill>
              </a:rPr>
              <a:t>نوع مطالعات اوليه: </a:t>
            </a:r>
            <a:r>
              <a:rPr lang="fa-IR" dirty="0" err="1" smtClean="0"/>
              <a:t>آيا</a:t>
            </a:r>
            <a:r>
              <a:rPr lang="fa-IR" dirty="0" smtClean="0"/>
              <a:t> تنها مطالعات مداخله </a:t>
            </a:r>
            <a:r>
              <a:rPr lang="fa-IR" dirty="0" err="1" smtClean="0"/>
              <a:t>اي</a:t>
            </a:r>
            <a:r>
              <a:rPr lang="fa-IR" dirty="0" smtClean="0"/>
              <a:t> مد نظر است </a:t>
            </a:r>
            <a:r>
              <a:rPr lang="fa-IR" dirty="0" err="1" smtClean="0"/>
              <a:t>يا</a:t>
            </a:r>
            <a:r>
              <a:rPr lang="fa-IR" dirty="0" smtClean="0"/>
              <a:t> مطالعات </a:t>
            </a:r>
            <a:r>
              <a:rPr lang="fa-IR" dirty="0" err="1" smtClean="0"/>
              <a:t>تحليلي</a:t>
            </a:r>
            <a:r>
              <a:rPr lang="fa-IR" dirty="0" smtClean="0"/>
              <a:t> </a:t>
            </a:r>
            <a:r>
              <a:rPr lang="fa-IR" dirty="0" err="1" smtClean="0"/>
              <a:t>نيز</a:t>
            </a:r>
            <a:r>
              <a:rPr lang="fa-IR" dirty="0" smtClean="0"/>
              <a:t> وارد خواهند شد؟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25</a:t>
            </a:fld>
            <a:endParaRPr kumimoji="0"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altLang="zh-TW" sz="4100" dirty="0" smtClean="0"/>
              <a:t>Question components : PICO</a:t>
            </a:r>
            <a:endParaRPr lang="fa-IR" sz="4100" dirty="0" smtClean="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26</a:t>
            </a:fld>
            <a:endParaRPr kumimoji="0" lang="en-US"/>
          </a:p>
        </p:txBody>
      </p:sp>
      <p:sp>
        <p:nvSpPr>
          <p:cNvPr id="6" name="Rectangle 3"/>
          <p:cNvSpPr>
            <a:spLocks noGrp="1" noChangeArrowheads="1"/>
          </p:cNvSpPr>
          <p:nvPr>
            <p:ph idx="1"/>
          </p:nvPr>
        </p:nvSpPr>
        <p:spPr bwMode="auto">
          <a:prstGeom prst="rect">
            <a:avLst/>
          </a:prstGeom>
          <a:noFill/>
          <a:ln w="9525">
            <a:noFill/>
            <a:miter lim="800000"/>
            <a:headEnd/>
            <a:tailEnd/>
          </a:ln>
          <a:effectLst/>
        </p:spPr>
        <p:txBody>
          <a:bodyPr lIns="92075" tIns="46038" rIns="92075" bIns="46038"/>
          <a:lstStyle/>
          <a:p>
            <a:pPr marL="342900" indent="-342900" algn="l" rtl="0">
              <a:spcBef>
                <a:spcPct val="20000"/>
              </a:spcBef>
              <a:buFontTx/>
              <a:buChar char="•"/>
            </a:pPr>
            <a:r>
              <a:rPr lang="en-US" altLang="zh-TW" sz="3600" b="1" dirty="0">
                <a:solidFill>
                  <a:schemeClr val="tx2"/>
                </a:solidFill>
                <a:ea typeface="PMingLiU" pitchFamily="18" charset="-120"/>
              </a:rPr>
              <a:t>What types of     </a:t>
            </a:r>
            <a:r>
              <a:rPr lang="en-US" altLang="zh-TW" sz="4800" b="1" dirty="0">
                <a:solidFill>
                  <a:srgbClr val="CC0000"/>
                </a:solidFill>
                <a:ea typeface="PMingLiU" pitchFamily="18" charset="-120"/>
              </a:rPr>
              <a:t>P</a:t>
            </a:r>
            <a:r>
              <a:rPr lang="en-US" altLang="zh-TW" sz="3600" b="1" dirty="0">
                <a:solidFill>
                  <a:schemeClr val="tx2"/>
                </a:solidFill>
                <a:ea typeface="PMingLiU" pitchFamily="18" charset="-120"/>
              </a:rPr>
              <a:t>articipants?</a:t>
            </a:r>
          </a:p>
          <a:p>
            <a:pPr marL="342900" indent="-342900" algn="l" rtl="0">
              <a:spcBef>
                <a:spcPct val="20000"/>
              </a:spcBef>
              <a:buFontTx/>
              <a:buChar char="•"/>
            </a:pPr>
            <a:r>
              <a:rPr lang="en-US" altLang="zh-TW" sz="3600" b="1" dirty="0">
                <a:solidFill>
                  <a:schemeClr val="tx2"/>
                </a:solidFill>
                <a:ea typeface="PMingLiU" pitchFamily="18" charset="-120"/>
              </a:rPr>
              <a:t>What types of     </a:t>
            </a:r>
            <a:r>
              <a:rPr lang="en-US" altLang="zh-TW" sz="4800" b="1" dirty="0">
                <a:solidFill>
                  <a:srgbClr val="CC0000"/>
                </a:solidFill>
                <a:ea typeface="PMingLiU" pitchFamily="18" charset="-120"/>
              </a:rPr>
              <a:t>I</a:t>
            </a:r>
            <a:r>
              <a:rPr lang="en-US" altLang="zh-TW" sz="3600" b="1" dirty="0">
                <a:solidFill>
                  <a:schemeClr val="tx2"/>
                </a:solidFill>
                <a:ea typeface="PMingLiU" pitchFamily="18" charset="-120"/>
              </a:rPr>
              <a:t>nterventions?</a:t>
            </a:r>
          </a:p>
          <a:p>
            <a:pPr marL="342900" indent="-342900" algn="l" rtl="0">
              <a:spcBef>
                <a:spcPct val="20000"/>
              </a:spcBef>
              <a:buFontTx/>
              <a:buChar char="•"/>
            </a:pPr>
            <a:r>
              <a:rPr lang="en-US" altLang="zh-TW" sz="3600" b="1" dirty="0">
                <a:solidFill>
                  <a:schemeClr val="tx2"/>
                </a:solidFill>
                <a:ea typeface="PMingLiU" pitchFamily="18" charset="-120"/>
              </a:rPr>
              <a:t>What types of     </a:t>
            </a:r>
            <a:r>
              <a:rPr lang="en-US" altLang="zh-TW" sz="4800" b="1" dirty="0">
                <a:solidFill>
                  <a:srgbClr val="CC0000"/>
                </a:solidFill>
                <a:ea typeface="PMingLiU" pitchFamily="18" charset="-120"/>
              </a:rPr>
              <a:t>C</a:t>
            </a:r>
            <a:r>
              <a:rPr lang="en-US" altLang="zh-TW" sz="3600" b="1" dirty="0">
                <a:solidFill>
                  <a:schemeClr val="tx2"/>
                </a:solidFill>
                <a:ea typeface="PMingLiU" pitchFamily="18" charset="-120"/>
              </a:rPr>
              <a:t>omparisons?</a:t>
            </a:r>
          </a:p>
          <a:p>
            <a:pPr marL="342900" indent="-342900" algn="l" rtl="0">
              <a:spcBef>
                <a:spcPct val="20000"/>
              </a:spcBef>
              <a:buFontTx/>
              <a:buChar char="•"/>
            </a:pPr>
            <a:r>
              <a:rPr lang="en-US" altLang="zh-TW" sz="3600" b="1" dirty="0">
                <a:solidFill>
                  <a:schemeClr val="tx2"/>
                </a:solidFill>
                <a:ea typeface="PMingLiU" pitchFamily="18" charset="-120"/>
              </a:rPr>
              <a:t>What types of     </a:t>
            </a:r>
            <a:r>
              <a:rPr lang="en-US" altLang="zh-TW" sz="4800" b="1" dirty="0">
                <a:solidFill>
                  <a:srgbClr val="CC0000"/>
                </a:solidFill>
                <a:ea typeface="PMingLiU" pitchFamily="18" charset="-120"/>
              </a:rPr>
              <a:t>O</a:t>
            </a:r>
            <a:r>
              <a:rPr lang="en-US" altLang="zh-TW" sz="3600" b="1" dirty="0">
                <a:solidFill>
                  <a:schemeClr val="tx2"/>
                </a:solidFill>
                <a:ea typeface="PMingLiU" pitchFamily="18" charset="-120"/>
              </a:rPr>
              <a:t>utcomes?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p:cTn id="16"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p:cTn id="34" dur="500" fill="hold"/>
                                        <p:tgtEl>
                                          <p:spTgt spid="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p:cNvSpPr>
            <a:spLocks noGrp="1" noChangeArrowheads="1"/>
          </p:cNvSpPr>
          <p:nvPr>
            <p:ph type="body" idx="1"/>
          </p:nvPr>
        </p:nvSpPr>
        <p:spPr>
          <a:xfrm>
            <a:off x="304800" y="1882775"/>
            <a:ext cx="8424863" cy="4441825"/>
          </a:xfrm>
        </p:spPr>
        <p:txBody>
          <a:bodyPr/>
          <a:lstStyle/>
          <a:p>
            <a:r>
              <a:rPr lang="fa-IR" sz="3400">
                <a:latin typeface="Tahoma" pitchFamily="34" charset="0"/>
                <a:cs typeface="Zar" pitchFamily="2" charset="-78"/>
              </a:rPr>
              <a:t>سوال پژوهش اين است:</a:t>
            </a:r>
          </a:p>
          <a:p>
            <a:pPr algn="l" rtl="0">
              <a:buClr>
                <a:schemeClr val="tx1"/>
              </a:buClr>
              <a:buFont typeface="Wingdings" pitchFamily="2" charset="2"/>
              <a:buNone/>
            </a:pPr>
            <a:r>
              <a:rPr lang="en-US" sz="3600">
                <a:cs typeface="B Koodak" pitchFamily="2" charset="-78"/>
              </a:rPr>
              <a:t>In patients with type 1 diabetes mellitus, is subcutaneous insulin infusion comparable with multiple insulin injections in glycemic control, diabetes complications and quality of life?</a:t>
            </a:r>
          </a:p>
          <a:p>
            <a:endParaRPr lang="en-US" sz="3600">
              <a:solidFill>
                <a:srgbClr val="0099FF"/>
              </a:solidFill>
              <a:latin typeface="Tahoma" pitchFamily="34" charset="0"/>
              <a:cs typeface="Zar" pitchFamily="2" charset="-78"/>
            </a:endParaRPr>
          </a:p>
        </p:txBody>
      </p:sp>
      <p:sp>
        <p:nvSpPr>
          <p:cNvPr id="194567" name="Rectangle 7"/>
          <p:cNvSpPr>
            <a:spLocks noGrp="1" noChangeArrowheads="1"/>
          </p:cNvSpPr>
          <p:nvPr>
            <p:ph type="title"/>
          </p:nvPr>
        </p:nvSpPr>
        <p:spPr>
          <a:xfrm>
            <a:off x="428596" y="285728"/>
            <a:ext cx="8229600" cy="762000"/>
          </a:xfrm>
          <a:noFill/>
          <a:ln/>
        </p:spPr>
        <p:txBody>
          <a:bodyPr>
            <a:normAutofit fontScale="90000"/>
          </a:bodyPr>
          <a:lstStyle/>
          <a:p>
            <a:pPr algn="r"/>
            <a:r>
              <a:rPr lang="fa-IR" b="1" dirty="0">
                <a:solidFill>
                  <a:srgbClr val="FFC000"/>
                </a:solidFill>
                <a:cs typeface="Zar" pitchFamily="2" charset="-78"/>
              </a:rPr>
              <a:t>مثال 1</a:t>
            </a:r>
            <a:endParaRPr lang="en-US" b="1" dirty="0">
              <a:solidFill>
                <a:srgbClr val="FFC000"/>
              </a:solidFill>
              <a:cs typeface="Zar"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body" idx="1"/>
          </p:nvPr>
        </p:nvSpPr>
        <p:spPr>
          <a:xfrm>
            <a:off x="357158" y="2000240"/>
            <a:ext cx="8424863" cy="4441825"/>
          </a:xfrm>
        </p:spPr>
        <p:txBody>
          <a:bodyPr/>
          <a:lstStyle/>
          <a:p>
            <a:pPr algn="l" rtl="0">
              <a:lnSpc>
                <a:spcPct val="90000"/>
              </a:lnSpc>
              <a:buFont typeface="Wingdings" pitchFamily="2" charset="2"/>
              <a:buNone/>
            </a:pPr>
            <a:r>
              <a:rPr lang="en-US" dirty="0" err="1">
                <a:solidFill>
                  <a:srgbClr val="FFC000"/>
                </a:solidFill>
                <a:cs typeface="B Koodak" pitchFamily="2" charset="-78"/>
              </a:rPr>
              <a:t>Papulation</a:t>
            </a:r>
            <a:r>
              <a:rPr lang="en-US" dirty="0">
                <a:cs typeface="B Koodak" pitchFamily="2" charset="-78"/>
              </a:rPr>
              <a:t>: In patients with type 1 diabetes mellitus, </a:t>
            </a:r>
          </a:p>
          <a:p>
            <a:pPr algn="l" rtl="0">
              <a:lnSpc>
                <a:spcPct val="90000"/>
              </a:lnSpc>
              <a:buClr>
                <a:schemeClr val="tx1"/>
              </a:buClr>
              <a:buFont typeface="Wingdings" pitchFamily="2" charset="2"/>
              <a:buNone/>
            </a:pPr>
            <a:endParaRPr lang="en-US" dirty="0">
              <a:cs typeface="B Koodak" pitchFamily="2" charset="-78"/>
            </a:endParaRPr>
          </a:p>
          <a:p>
            <a:pPr algn="l" rtl="0">
              <a:lnSpc>
                <a:spcPct val="90000"/>
              </a:lnSpc>
              <a:buClr>
                <a:schemeClr val="tx1"/>
              </a:buClr>
              <a:buFont typeface="Wingdings" pitchFamily="2" charset="2"/>
              <a:buNone/>
            </a:pPr>
            <a:r>
              <a:rPr lang="en-US" dirty="0">
                <a:solidFill>
                  <a:srgbClr val="FFC000"/>
                </a:solidFill>
                <a:cs typeface="B Koodak" pitchFamily="2" charset="-78"/>
              </a:rPr>
              <a:t>Intervention(s)</a:t>
            </a:r>
            <a:r>
              <a:rPr lang="en-US" dirty="0">
                <a:cs typeface="B Koodak" pitchFamily="2" charset="-78"/>
              </a:rPr>
              <a:t>: is subcutaneous insulin infusion comparable with multiple insulin injections </a:t>
            </a:r>
          </a:p>
          <a:p>
            <a:pPr algn="l" rtl="0">
              <a:lnSpc>
                <a:spcPct val="90000"/>
              </a:lnSpc>
              <a:buClr>
                <a:schemeClr val="tx1"/>
              </a:buClr>
              <a:buFont typeface="Wingdings" pitchFamily="2" charset="2"/>
              <a:buNone/>
            </a:pPr>
            <a:endParaRPr lang="en-US" dirty="0">
              <a:cs typeface="B Koodak" pitchFamily="2" charset="-78"/>
            </a:endParaRPr>
          </a:p>
          <a:p>
            <a:pPr algn="l" rtl="0">
              <a:lnSpc>
                <a:spcPct val="90000"/>
              </a:lnSpc>
              <a:buClr>
                <a:schemeClr val="tx1"/>
              </a:buClr>
              <a:buFont typeface="Wingdings" pitchFamily="2" charset="2"/>
              <a:buNone/>
            </a:pPr>
            <a:r>
              <a:rPr lang="en-US" dirty="0">
                <a:solidFill>
                  <a:srgbClr val="FFC000"/>
                </a:solidFill>
                <a:cs typeface="B Koodak" pitchFamily="2" charset="-78"/>
              </a:rPr>
              <a:t>Outcome(s)</a:t>
            </a:r>
            <a:r>
              <a:rPr lang="en-US" dirty="0">
                <a:cs typeface="B Koodak" pitchFamily="2" charset="-78"/>
              </a:rPr>
              <a:t>: in </a:t>
            </a:r>
            <a:r>
              <a:rPr lang="en-US" dirty="0" err="1">
                <a:cs typeface="B Koodak" pitchFamily="2" charset="-78"/>
              </a:rPr>
              <a:t>glycemic</a:t>
            </a:r>
            <a:r>
              <a:rPr lang="en-US" dirty="0">
                <a:cs typeface="B Koodak" pitchFamily="2" charset="-78"/>
              </a:rPr>
              <a:t> control, diabetes complications and quality of life?</a:t>
            </a:r>
          </a:p>
          <a:p>
            <a:pPr>
              <a:lnSpc>
                <a:spcPct val="90000"/>
              </a:lnSpc>
            </a:pPr>
            <a:endParaRPr lang="en-US" dirty="0">
              <a:solidFill>
                <a:srgbClr val="0099FF"/>
              </a:solidFill>
              <a:latin typeface="Tahoma" pitchFamily="34" charset="0"/>
              <a:cs typeface="Zar"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body" idx="1"/>
          </p:nvPr>
        </p:nvSpPr>
        <p:spPr>
          <a:xfrm>
            <a:off x="304800" y="1752600"/>
            <a:ext cx="8424863" cy="4670425"/>
          </a:xfrm>
        </p:spPr>
        <p:txBody>
          <a:bodyPr/>
          <a:lstStyle/>
          <a:p>
            <a:pPr algn="ctr">
              <a:lnSpc>
                <a:spcPct val="90000"/>
              </a:lnSpc>
            </a:pPr>
            <a:r>
              <a:rPr lang="fa-IR" sz="3400">
                <a:latin typeface="Tahoma" pitchFamily="34" charset="0"/>
                <a:cs typeface="Zar" pitchFamily="2" charset="-78"/>
              </a:rPr>
              <a:t>عنوان پژوهش:</a:t>
            </a:r>
            <a:br>
              <a:rPr lang="fa-IR" sz="3400">
                <a:latin typeface="Tahoma" pitchFamily="34" charset="0"/>
                <a:cs typeface="Zar" pitchFamily="2" charset="-78"/>
              </a:rPr>
            </a:br>
            <a:r>
              <a:rPr lang="fa-IR" sz="3400">
                <a:latin typeface="Tahoma" pitchFamily="34" charset="0"/>
                <a:cs typeface="Zar" pitchFamily="2" charset="-78"/>
              </a:rPr>
              <a:t> </a:t>
            </a:r>
            <a:r>
              <a:rPr lang="en-US">
                <a:cs typeface="B Koodak" pitchFamily="2" charset="-78"/>
              </a:rPr>
              <a:t>Music for people with coronary heart disease</a:t>
            </a:r>
            <a:endParaRPr lang="fa-IR" sz="3400">
              <a:latin typeface="Tahoma" pitchFamily="34" charset="0"/>
              <a:cs typeface="Zar" pitchFamily="2" charset="-78"/>
            </a:endParaRPr>
          </a:p>
          <a:p>
            <a:pPr algn="ctr">
              <a:lnSpc>
                <a:spcPct val="90000"/>
              </a:lnSpc>
            </a:pPr>
            <a:endParaRPr lang="fa-IR" sz="3400">
              <a:latin typeface="Tahoma" pitchFamily="34" charset="0"/>
              <a:cs typeface="Zar" pitchFamily="2" charset="-78"/>
            </a:endParaRPr>
          </a:p>
          <a:p>
            <a:pPr algn="ctr">
              <a:lnSpc>
                <a:spcPct val="90000"/>
              </a:lnSpc>
            </a:pPr>
            <a:r>
              <a:rPr lang="fa-IR" sz="3400">
                <a:latin typeface="Tahoma" pitchFamily="34" charset="0"/>
                <a:cs typeface="Zar" pitchFamily="2" charset="-78"/>
              </a:rPr>
              <a:t>سوال پژوهش:</a:t>
            </a:r>
            <a:br>
              <a:rPr lang="fa-IR" sz="3400">
                <a:latin typeface="Tahoma" pitchFamily="34" charset="0"/>
                <a:cs typeface="Zar" pitchFamily="2" charset="-78"/>
              </a:rPr>
            </a:br>
            <a:r>
              <a:rPr lang="en-US">
                <a:cs typeface="B Koodak" pitchFamily="2" charset="-78"/>
              </a:rPr>
              <a:t>What are the effects of music on people with coronary heart disease?</a:t>
            </a:r>
            <a:endParaRPr lang="fa-IR">
              <a:cs typeface="B Koodak" pitchFamily="2" charset="-78"/>
            </a:endParaRPr>
          </a:p>
          <a:p>
            <a:pPr algn="ctr">
              <a:lnSpc>
                <a:spcPct val="90000"/>
              </a:lnSpc>
            </a:pPr>
            <a:endParaRPr lang="fa-IR" sz="3400">
              <a:latin typeface="Tahoma" pitchFamily="34" charset="0"/>
              <a:cs typeface="Zar" pitchFamily="2" charset="-78"/>
            </a:endParaRPr>
          </a:p>
          <a:p>
            <a:pPr algn="ctr">
              <a:lnSpc>
                <a:spcPct val="90000"/>
              </a:lnSpc>
            </a:pPr>
            <a:r>
              <a:rPr lang="fa-IR" sz="3400">
                <a:latin typeface="Tahoma" pitchFamily="34" charset="0"/>
                <a:cs typeface="Zar" pitchFamily="2" charset="-78"/>
              </a:rPr>
              <a:t>چه جزئي را ندارد؟</a:t>
            </a:r>
            <a:endParaRPr lang="en-US">
              <a:cs typeface="B Koodak" pitchFamily="2" charset="-78"/>
            </a:endParaRPr>
          </a:p>
        </p:txBody>
      </p:sp>
      <p:sp>
        <p:nvSpPr>
          <p:cNvPr id="268291" name="Rectangle 3"/>
          <p:cNvSpPr>
            <a:spLocks noGrp="1" noChangeArrowheads="1"/>
          </p:cNvSpPr>
          <p:nvPr>
            <p:ph type="title"/>
          </p:nvPr>
        </p:nvSpPr>
        <p:spPr>
          <a:xfrm>
            <a:off x="500034" y="428604"/>
            <a:ext cx="8229600" cy="762000"/>
          </a:xfrm>
          <a:noFill/>
          <a:ln/>
        </p:spPr>
        <p:txBody>
          <a:bodyPr>
            <a:normAutofit fontScale="90000"/>
          </a:bodyPr>
          <a:lstStyle/>
          <a:p>
            <a:pPr algn="r"/>
            <a:r>
              <a:rPr lang="fa-IR" b="1">
                <a:solidFill>
                  <a:srgbClr val="FFC000"/>
                </a:solidFill>
                <a:cs typeface="Zar" pitchFamily="2" charset="-78"/>
              </a:rPr>
              <a:t>مثال 2</a:t>
            </a:r>
            <a:endParaRPr lang="en-US" b="1">
              <a:solidFill>
                <a:srgbClr val="FFC000"/>
              </a:solidFill>
              <a:cs typeface="Zar"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a:t>
            </a:fld>
            <a:endParaRPr kumimoji="0" lang="en-US"/>
          </a:p>
        </p:txBody>
      </p:sp>
      <p:pic>
        <p:nvPicPr>
          <p:cNvPr id="45058" name="Picture 2"/>
          <p:cNvPicPr>
            <a:picLocks noGrp="1" noChangeAspect="1" noChangeArrowheads="1"/>
          </p:cNvPicPr>
          <p:nvPr>
            <p:ph idx="1"/>
          </p:nvPr>
        </p:nvPicPr>
        <p:blipFill>
          <a:blip r:embed="rId3"/>
          <a:srcRect/>
          <a:stretch>
            <a:fillRect/>
          </a:stretch>
        </p:blipFill>
        <p:spPr bwMode="auto">
          <a:xfrm>
            <a:off x="771556" y="142852"/>
            <a:ext cx="7800972" cy="1214446"/>
          </a:xfrm>
          <a:prstGeom prst="rect">
            <a:avLst/>
          </a:prstGeom>
          <a:noFill/>
          <a:ln w="9525">
            <a:noFill/>
            <a:miter lim="800000"/>
            <a:headEnd/>
            <a:tailEnd/>
          </a:ln>
          <a:effectLst/>
        </p:spPr>
      </p:pic>
      <p:pic>
        <p:nvPicPr>
          <p:cNvPr id="45059" name="Picture 3"/>
          <p:cNvPicPr>
            <a:picLocks noChangeAspect="1" noChangeArrowheads="1"/>
          </p:cNvPicPr>
          <p:nvPr/>
        </p:nvPicPr>
        <p:blipFill>
          <a:blip r:embed="rId4"/>
          <a:srcRect/>
          <a:stretch>
            <a:fillRect/>
          </a:stretch>
        </p:blipFill>
        <p:spPr bwMode="auto">
          <a:xfrm>
            <a:off x="154019" y="1500174"/>
            <a:ext cx="8847137" cy="4976038"/>
          </a:xfrm>
          <a:prstGeom prst="rect">
            <a:avLst/>
          </a:prstGeom>
          <a:noFill/>
          <a:ln w="9525">
            <a:noFill/>
            <a:miter lim="800000"/>
            <a:headEnd/>
            <a:tailEnd/>
          </a:ln>
          <a:effectLst/>
        </p:spPr>
      </p:pic>
      <p:sp>
        <p:nvSpPr>
          <p:cNvPr id="7" name="Rectangle 6"/>
          <p:cNvSpPr/>
          <p:nvPr/>
        </p:nvSpPr>
        <p:spPr>
          <a:xfrm>
            <a:off x="2857488" y="1071546"/>
            <a:ext cx="3857652"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body" idx="1"/>
          </p:nvPr>
        </p:nvSpPr>
        <p:spPr>
          <a:xfrm>
            <a:off x="304800" y="1752600"/>
            <a:ext cx="8424863" cy="4670425"/>
          </a:xfrm>
        </p:spPr>
        <p:txBody>
          <a:bodyPr/>
          <a:lstStyle/>
          <a:p>
            <a:pPr algn="ctr"/>
            <a:r>
              <a:rPr lang="fa-IR" sz="3400">
                <a:latin typeface="Tahoma" pitchFamily="34" charset="0"/>
                <a:cs typeface="Zar" pitchFamily="2" charset="-78"/>
              </a:rPr>
              <a:t>عنوان مطالعه:</a:t>
            </a:r>
            <a:br>
              <a:rPr lang="fa-IR" sz="3400">
                <a:latin typeface="Tahoma" pitchFamily="34" charset="0"/>
                <a:cs typeface="Zar" pitchFamily="2" charset="-78"/>
              </a:rPr>
            </a:br>
            <a:r>
              <a:rPr lang="fa-IR" sz="3400">
                <a:latin typeface="Tahoma" pitchFamily="34" charset="0"/>
                <a:cs typeface="Zar" pitchFamily="2" charset="-78"/>
              </a:rPr>
              <a:t> </a:t>
            </a:r>
            <a:r>
              <a:rPr lang="en-US">
                <a:cs typeface="B Koodak" pitchFamily="2" charset="-78"/>
              </a:rPr>
              <a:t>Vaccines for preventing smallpox</a:t>
            </a:r>
            <a:endParaRPr lang="fa-IR" sz="3400">
              <a:latin typeface="Tahoma" pitchFamily="34" charset="0"/>
              <a:cs typeface="Zar" pitchFamily="2" charset="-78"/>
            </a:endParaRPr>
          </a:p>
          <a:p>
            <a:pPr algn="ctr"/>
            <a:endParaRPr lang="fa-IR" sz="3400">
              <a:latin typeface="Tahoma" pitchFamily="34" charset="0"/>
              <a:cs typeface="Zar" pitchFamily="2" charset="-78"/>
            </a:endParaRPr>
          </a:p>
          <a:p>
            <a:pPr algn="ctr"/>
            <a:r>
              <a:rPr lang="fa-IR" sz="3400">
                <a:latin typeface="Tahoma" pitchFamily="34" charset="0"/>
                <a:cs typeface="Zar" pitchFamily="2" charset="-78"/>
              </a:rPr>
              <a:t>سوال پژوهش:</a:t>
            </a:r>
            <a:br>
              <a:rPr lang="fa-IR" sz="3400">
                <a:latin typeface="Tahoma" pitchFamily="34" charset="0"/>
                <a:cs typeface="Zar" pitchFamily="2" charset="-78"/>
              </a:rPr>
            </a:br>
            <a:r>
              <a:rPr lang="en-US">
                <a:cs typeface="B Koodak" pitchFamily="2" charset="-78"/>
              </a:rPr>
              <a:t>Is smallpox vaccine effective in preventing the disease and inducing immunity?</a:t>
            </a:r>
            <a:endParaRPr lang="fa-IR">
              <a:cs typeface="B Koodak" pitchFamily="2" charset="-78"/>
            </a:endParaRPr>
          </a:p>
          <a:p>
            <a:pPr algn="ctr"/>
            <a:endParaRPr lang="fa-IR" sz="3400">
              <a:latin typeface="Tahoma" pitchFamily="34" charset="0"/>
              <a:cs typeface="Zar" pitchFamily="2" charset="-78"/>
            </a:endParaRPr>
          </a:p>
          <a:p>
            <a:pPr algn="ctr"/>
            <a:r>
              <a:rPr lang="fa-IR" sz="3400">
                <a:latin typeface="Tahoma" pitchFamily="34" charset="0"/>
                <a:cs typeface="Zar" pitchFamily="2" charset="-78"/>
              </a:rPr>
              <a:t>چه جزئي را ندارد؟</a:t>
            </a:r>
            <a:endParaRPr lang="en-US">
              <a:cs typeface="B Koodak" pitchFamily="2" charset="-78"/>
            </a:endParaRPr>
          </a:p>
        </p:txBody>
      </p:sp>
      <p:sp>
        <p:nvSpPr>
          <p:cNvPr id="266243" name="Rectangle 3"/>
          <p:cNvSpPr>
            <a:spLocks noGrp="1" noChangeArrowheads="1"/>
          </p:cNvSpPr>
          <p:nvPr>
            <p:ph type="title"/>
          </p:nvPr>
        </p:nvSpPr>
        <p:spPr>
          <a:xfrm>
            <a:off x="428596" y="500042"/>
            <a:ext cx="8229600" cy="762000"/>
          </a:xfrm>
          <a:noFill/>
          <a:ln/>
        </p:spPr>
        <p:txBody>
          <a:bodyPr>
            <a:normAutofit fontScale="90000"/>
          </a:bodyPr>
          <a:lstStyle/>
          <a:p>
            <a:pPr algn="r"/>
            <a:r>
              <a:rPr lang="fa-IR" b="1">
                <a:solidFill>
                  <a:srgbClr val="FFC000"/>
                </a:solidFill>
                <a:cs typeface="Zar" pitchFamily="2" charset="-78"/>
              </a:rPr>
              <a:t>مثال 3</a:t>
            </a:r>
            <a:endParaRPr lang="en-US" b="1">
              <a:solidFill>
                <a:srgbClr val="FFC000"/>
              </a:solidFill>
              <a:cs typeface="Zar"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اهميت</a:t>
            </a:r>
            <a:r>
              <a:rPr lang="fa-IR" dirty="0" smtClean="0"/>
              <a:t> سوال پژوهش</a:t>
            </a:r>
            <a:endParaRPr lang="en-US" dirty="0"/>
          </a:p>
        </p:txBody>
      </p:sp>
      <p:sp>
        <p:nvSpPr>
          <p:cNvPr id="3" name="Content Placeholder 2"/>
          <p:cNvSpPr>
            <a:spLocks noGrp="1"/>
          </p:cNvSpPr>
          <p:nvPr>
            <p:ph idx="1"/>
          </p:nvPr>
        </p:nvSpPr>
        <p:spPr/>
        <p:txBody>
          <a:bodyPr/>
          <a:lstStyle/>
          <a:p>
            <a:r>
              <a:rPr lang="fa-IR" dirty="0" smtClean="0"/>
              <a:t>روش جستجو و </a:t>
            </a:r>
            <a:r>
              <a:rPr lang="fa-IR" dirty="0" err="1" smtClean="0"/>
              <a:t>حتي</a:t>
            </a:r>
            <a:r>
              <a:rPr lang="fa-IR" dirty="0" smtClean="0"/>
              <a:t> </a:t>
            </a:r>
            <a:r>
              <a:rPr lang="fa-IR" dirty="0" err="1" smtClean="0"/>
              <a:t>تحليل</a:t>
            </a:r>
            <a:r>
              <a:rPr lang="fa-IR" dirty="0" smtClean="0"/>
              <a:t> اطلاعات قطعاً تحت </a:t>
            </a:r>
            <a:r>
              <a:rPr lang="fa-IR" dirty="0" err="1" smtClean="0"/>
              <a:t>تاثير</a:t>
            </a:r>
            <a:r>
              <a:rPr lang="fa-IR" dirty="0" smtClean="0"/>
              <a:t> سوال پژوهش خواهد بود</a:t>
            </a:r>
          </a:p>
          <a:p>
            <a:endParaRPr lang="fa-IR" dirty="0" smtClean="0"/>
          </a:p>
          <a:p>
            <a:r>
              <a:rPr lang="fa-IR" dirty="0" smtClean="0"/>
              <a:t>البته در </a:t>
            </a:r>
            <a:r>
              <a:rPr lang="fa-IR" dirty="0" err="1" smtClean="0"/>
              <a:t>مواردي</a:t>
            </a:r>
            <a:r>
              <a:rPr lang="fa-IR" dirty="0" smtClean="0"/>
              <a:t> </a:t>
            </a:r>
            <a:r>
              <a:rPr lang="fa-IR" dirty="0" err="1" smtClean="0"/>
              <a:t>نيز</a:t>
            </a:r>
            <a:r>
              <a:rPr lang="fa-IR" dirty="0" smtClean="0"/>
              <a:t> </a:t>
            </a:r>
            <a:r>
              <a:rPr lang="fa-IR" dirty="0" err="1" smtClean="0"/>
              <a:t>ممكن</a:t>
            </a:r>
            <a:r>
              <a:rPr lang="fa-IR" dirty="0" smtClean="0"/>
              <a:t> است سوال پژوهش در </a:t>
            </a:r>
            <a:r>
              <a:rPr lang="fa-IR" dirty="0" err="1" smtClean="0"/>
              <a:t>حين</a:t>
            </a:r>
            <a:r>
              <a:rPr lang="fa-IR" dirty="0" smtClean="0"/>
              <a:t> انجام </a:t>
            </a:r>
            <a:r>
              <a:rPr lang="fa-IR" dirty="0" err="1" smtClean="0"/>
              <a:t>تحقيق</a:t>
            </a:r>
            <a:r>
              <a:rPr lang="fa-IR" dirty="0" smtClean="0"/>
              <a:t> </a:t>
            </a:r>
            <a:r>
              <a:rPr lang="fa-IR" dirty="0" err="1" smtClean="0"/>
              <a:t>تغيير</a:t>
            </a:r>
            <a:r>
              <a:rPr lang="fa-IR" dirty="0" smtClean="0"/>
              <a:t> </a:t>
            </a:r>
            <a:r>
              <a:rPr lang="fa-IR" dirty="0" err="1" smtClean="0"/>
              <a:t>كند</a:t>
            </a:r>
            <a:r>
              <a:rPr lang="fa-IR" dirty="0" smtClean="0"/>
              <a:t> </a:t>
            </a:r>
            <a:r>
              <a:rPr lang="fa-IR" dirty="0" err="1" smtClean="0"/>
              <a:t>ولي</a:t>
            </a:r>
            <a:r>
              <a:rPr lang="fa-IR" dirty="0" smtClean="0"/>
              <a:t> </a:t>
            </a:r>
            <a:r>
              <a:rPr lang="fa-IR" dirty="0" err="1" smtClean="0"/>
              <a:t>بايد</a:t>
            </a:r>
            <a:r>
              <a:rPr lang="fa-IR" dirty="0" smtClean="0"/>
              <a:t> دقت شود </a:t>
            </a:r>
            <a:r>
              <a:rPr lang="fa-IR" dirty="0" err="1" smtClean="0"/>
              <a:t>كه</a:t>
            </a:r>
            <a:r>
              <a:rPr lang="fa-IR" dirty="0" smtClean="0"/>
              <a:t> </a:t>
            </a:r>
            <a:r>
              <a:rPr lang="fa-IR" dirty="0" err="1" smtClean="0"/>
              <a:t>اين</a:t>
            </a:r>
            <a:r>
              <a:rPr lang="fa-IR" dirty="0" smtClean="0"/>
              <a:t> </a:t>
            </a:r>
            <a:r>
              <a:rPr lang="fa-IR" dirty="0" err="1" smtClean="0"/>
              <a:t>تغيير</a:t>
            </a:r>
            <a:r>
              <a:rPr lang="fa-IR" dirty="0" smtClean="0"/>
              <a:t> به </a:t>
            </a:r>
            <a:r>
              <a:rPr lang="fa-IR" dirty="0" err="1" smtClean="0"/>
              <a:t>پيچيده</a:t>
            </a:r>
            <a:r>
              <a:rPr lang="fa-IR" dirty="0" smtClean="0"/>
              <a:t> تر شدن </a:t>
            </a:r>
            <a:r>
              <a:rPr lang="fa-IR" dirty="0" err="1" smtClean="0"/>
              <a:t>كار</a:t>
            </a:r>
            <a:r>
              <a:rPr lang="fa-IR" dirty="0" smtClean="0"/>
              <a:t> منجر نشود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31</a:t>
            </a:fld>
            <a:endParaRPr kumimoji="0"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كار</a:t>
            </a:r>
            <a:r>
              <a:rPr lang="fa-IR" dirty="0" smtClean="0"/>
              <a:t> </a:t>
            </a:r>
            <a:r>
              <a:rPr lang="fa-IR" dirty="0" err="1" smtClean="0"/>
              <a:t>گروهي</a:t>
            </a:r>
            <a:endParaRPr lang="en-US" dirty="0"/>
          </a:p>
        </p:txBody>
      </p:sp>
      <p:sp>
        <p:nvSpPr>
          <p:cNvPr id="3" name="Content Placeholder 2"/>
          <p:cNvSpPr>
            <a:spLocks noGrp="1"/>
          </p:cNvSpPr>
          <p:nvPr>
            <p:ph idx="1"/>
          </p:nvPr>
        </p:nvSpPr>
        <p:spPr/>
        <p:txBody>
          <a:bodyPr/>
          <a:lstStyle/>
          <a:p>
            <a:pPr algn="ctr"/>
            <a:r>
              <a:rPr lang="fa-IR" dirty="0" smtClean="0">
                <a:solidFill>
                  <a:srgbClr val="FF0000"/>
                </a:solidFill>
              </a:rPr>
              <a:t>لطفا هر گروه سعي نمايد موضوع مناسبي را براي يك مرور ساختار يافته و متاآناليز انتخاب كند و سوال مشخص و دقيق براي آن موضوع را تنظيم كند.</a:t>
            </a:r>
            <a:endParaRPr lang="en-US" dirty="0">
              <a:solidFill>
                <a:srgbClr val="FF0000"/>
              </a:solidFill>
            </a:endParaRPr>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32</a:t>
            </a:fld>
            <a:endParaRPr kumimoji="0"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جستجوي</a:t>
            </a:r>
            <a:r>
              <a:rPr lang="fa-IR" dirty="0" smtClean="0"/>
              <a:t> منابع</a:t>
            </a:r>
            <a:endParaRPr lang="en-US" dirty="0"/>
          </a:p>
        </p:txBody>
      </p:sp>
      <p:sp>
        <p:nvSpPr>
          <p:cNvPr id="3" name="Content Placeholder 2"/>
          <p:cNvSpPr>
            <a:spLocks noGrp="1"/>
          </p:cNvSpPr>
          <p:nvPr>
            <p:ph idx="1"/>
          </p:nvPr>
        </p:nvSpPr>
        <p:spPr/>
        <p:txBody>
          <a:bodyPr/>
          <a:lstStyle/>
          <a:p>
            <a:r>
              <a:rPr lang="fa-IR" dirty="0" smtClean="0"/>
              <a:t>مفهوم </a:t>
            </a:r>
            <a:r>
              <a:rPr lang="fa-IR" dirty="0" err="1" smtClean="0"/>
              <a:t>حساسيت</a:t>
            </a:r>
            <a:r>
              <a:rPr lang="fa-IR" dirty="0" smtClean="0"/>
              <a:t> و </a:t>
            </a:r>
            <a:r>
              <a:rPr lang="fa-IR" dirty="0" err="1" smtClean="0"/>
              <a:t>اختصاصي</a:t>
            </a:r>
            <a:r>
              <a:rPr lang="fa-IR" dirty="0" smtClean="0"/>
              <a:t> بودن جستجو</a:t>
            </a:r>
          </a:p>
          <a:p>
            <a:r>
              <a:rPr lang="fa-IR" dirty="0" smtClean="0"/>
              <a:t>منابع </a:t>
            </a:r>
            <a:r>
              <a:rPr lang="fa-IR" dirty="0" err="1" smtClean="0"/>
              <a:t>الكترونيك</a:t>
            </a:r>
            <a:r>
              <a:rPr lang="fa-IR" dirty="0" smtClean="0"/>
              <a:t> و منابع </a:t>
            </a:r>
            <a:r>
              <a:rPr lang="fa-IR" dirty="0" err="1" smtClean="0"/>
              <a:t>كاغذي</a:t>
            </a:r>
            <a:endParaRPr lang="fa-IR" dirty="0" smtClean="0"/>
          </a:p>
          <a:p>
            <a:r>
              <a:rPr lang="fa-IR" dirty="0" smtClean="0"/>
              <a:t>مفهوم </a:t>
            </a:r>
            <a:r>
              <a:rPr lang="en-US" dirty="0" smtClean="0"/>
              <a:t>grey literature</a:t>
            </a:r>
          </a:p>
          <a:p>
            <a:r>
              <a:rPr lang="fa-IR" dirty="0" err="1" smtClean="0"/>
              <a:t>آشنايي</a:t>
            </a:r>
            <a:r>
              <a:rPr lang="fa-IR" dirty="0" smtClean="0"/>
              <a:t> با </a:t>
            </a:r>
            <a:r>
              <a:rPr lang="fa-IR" dirty="0" err="1" smtClean="0"/>
              <a:t>بانكهاي</a:t>
            </a:r>
            <a:r>
              <a:rPr lang="fa-IR" dirty="0" smtClean="0"/>
              <a:t> اطلاعات </a:t>
            </a:r>
            <a:r>
              <a:rPr lang="fa-IR" dirty="0" err="1" smtClean="0"/>
              <a:t>اصلي</a:t>
            </a:r>
            <a:r>
              <a:rPr lang="fa-IR" dirty="0" smtClean="0"/>
              <a:t> در علوم </a:t>
            </a:r>
            <a:r>
              <a:rPr lang="fa-IR" dirty="0" err="1" smtClean="0"/>
              <a:t>پزشكي</a:t>
            </a:r>
            <a:endParaRPr lang="fa-IR" dirty="0" smtClean="0"/>
          </a:p>
          <a:p>
            <a:r>
              <a:rPr lang="fa-IR" dirty="0" smtClean="0"/>
              <a:t>شناخت </a:t>
            </a:r>
            <a:r>
              <a:rPr lang="fa-IR" dirty="0" err="1" smtClean="0"/>
              <a:t>كليد</a:t>
            </a:r>
            <a:r>
              <a:rPr lang="fa-IR" dirty="0" smtClean="0"/>
              <a:t> واژه </a:t>
            </a:r>
            <a:r>
              <a:rPr lang="fa-IR" dirty="0" err="1" smtClean="0"/>
              <a:t>هاي</a:t>
            </a:r>
            <a:r>
              <a:rPr lang="fa-IR" dirty="0" smtClean="0"/>
              <a:t> مناسب</a:t>
            </a:r>
          </a:p>
          <a:p>
            <a:r>
              <a:rPr lang="fa-IR" dirty="0" err="1" smtClean="0"/>
              <a:t>آشنايي</a:t>
            </a:r>
            <a:r>
              <a:rPr lang="fa-IR" dirty="0" smtClean="0"/>
              <a:t> با نرم </a:t>
            </a:r>
            <a:r>
              <a:rPr lang="fa-IR" dirty="0" err="1" smtClean="0"/>
              <a:t>افزارهاي</a:t>
            </a:r>
            <a:r>
              <a:rPr lang="fa-IR" dirty="0" smtClean="0"/>
              <a:t> مناسب </a:t>
            </a:r>
            <a:r>
              <a:rPr lang="fa-IR" dirty="0" err="1" smtClean="0"/>
              <a:t>مديريت</a:t>
            </a:r>
            <a:r>
              <a:rPr lang="fa-IR" dirty="0" smtClean="0"/>
              <a:t> منابع</a:t>
            </a:r>
          </a:p>
          <a:p>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33</a:t>
            </a:fld>
            <a:endParaRPr kumimoji="0"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762000" y="2209800"/>
            <a:ext cx="7620000" cy="2895600"/>
          </a:xfrm>
        </p:spPr>
        <p:txBody>
          <a:bodyPr>
            <a:normAutofit lnSpcReduction="10000"/>
          </a:bodyPr>
          <a:lstStyle/>
          <a:p>
            <a:r>
              <a:rPr lang="fa-IR">
                <a:cs typeface="Zar" pitchFamily="2" charset="-78"/>
              </a:rPr>
              <a:t>بطور ساده تهيه يک دستور العمل شفاف براي جستجو است.</a:t>
            </a:r>
          </a:p>
          <a:p>
            <a:r>
              <a:rPr lang="fa-IR">
                <a:cs typeface="Zar" pitchFamily="2" charset="-78"/>
              </a:rPr>
              <a:t>جزئيات استراتژي جستجو در پايگاه‌هاي مختلف تفاوتهايي با يکديگر دارد.</a:t>
            </a:r>
          </a:p>
          <a:p>
            <a:r>
              <a:rPr lang="fa-IR">
                <a:cs typeface="Zar" pitchFamily="2" charset="-78"/>
              </a:rPr>
              <a:t>اصول استراتژي جستجو در پايگاه‌هاي مختلف تقريبا مشابه است</a:t>
            </a:r>
            <a:endParaRPr lang="en-US">
              <a:cs typeface="Zar" pitchFamily="2" charset="-78"/>
            </a:endParaRPr>
          </a:p>
        </p:txBody>
      </p:sp>
      <p:sp>
        <p:nvSpPr>
          <p:cNvPr id="93188" name="Rectangle 4"/>
          <p:cNvSpPr>
            <a:spLocks noChangeArrowheads="1"/>
          </p:cNvSpPr>
          <p:nvPr/>
        </p:nvSpPr>
        <p:spPr bwMode="auto">
          <a:xfrm>
            <a:off x="642910" y="357166"/>
            <a:ext cx="8229600" cy="762000"/>
          </a:xfrm>
          <a:prstGeom prst="rect">
            <a:avLst/>
          </a:prstGeom>
          <a:noFill/>
          <a:ln w="9525">
            <a:noFill/>
            <a:miter lim="800000"/>
            <a:headEnd/>
            <a:tailEnd/>
          </a:ln>
          <a:effectLst/>
        </p:spPr>
        <p:txBody>
          <a:bodyPr anchor="ctr"/>
          <a:lstStyle/>
          <a:p>
            <a:pPr algn="r" rtl="1"/>
            <a:r>
              <a:rPr lang="fa-IR" sz="4000" b="1" dirty="0">
                <a:solidFill>
                  <a:srgbClr val="FFC000"/>
                </a:solidFill>
                <a:cs typeface="Zar" pitchFamily="2" charset="-78"/>
              </a:rPr>
              <a:t>منظور از استراتژي جستجو چيست؟</a:t>
            </a:r>
            <a:endParaRPr lang="en-US" sz="4000" b="1" dirty="0">
              <a:solidFill>
                <a:srgbClr val="FFC000"/>
              </a:solidFill>
              <a:cs typeface="Zar"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990600" y="1981200"/>
            <a:ext cx="6705600" cy="3886200"/>
          </a:xfrm>
        </p:spPr>
        <p:txBody>
          <a:bodyPr/>
          <a:lstStyle/>
          <a:p>
            <a:pPr algn="l" rtl="0"/>
            <a:r>
              <a:rPr lang="en-US"/>
              <a:t>AND</a:t>
            </a:r>
          </a:p>
          <a:p>
            <a:pPr algn="l" rtl="0"/>
            <a:r>
              <a:rPr lang="en-US"/>
              <a:t>OR</a:t>
            </a:r>
          </a:p>
          <a:p>
            <a:pPr algn="l" rtl="0"/>
            <a:r>
              <a:rPr lang="en-US"/>
              <a:t>NOT</a:t>
            </a:r>
          </a:p>
          <a:p>
            <a:pPr algn="l" rtl="0"/>
            <a:r>
              <a:rPr lang="en-US"/>
              <a:t>“….”</a:t>
            </a:r>
          </a:p>
          <a:p>
            <a:pPr algn="l" rtl="0"/>
            <a:r>
              <a:rPr lang="en-US"/>
              <a:t>…*</a:t>
            </a:r>
          </a:p>
          <a:p>
            <a:pPr algn="l" rtl="0"/>
            <a:r>
              <a:rPr lang="fa-IR" sz="2400">
                <a:cs typeface="Zar" pitchFamily="2" charset="-78"/>
              </a:rPr>
              <a:t>عملگرها در پايگاه</a:t>
            </a:r>
            <a:r>
              <a:rPr lang="fa-IR" sz="2400"/>
              <a:t>‌</a:t>
            </a:r>
            <a:r>
              <a:rPr lang="fa-IR" sz="2400">
                <a:cs typeface="Zar" pitchFamily="2" charset="-78"/>
              </a:rPr>
              <a:t>هاي مختلف ممکن است با هم تفاوت داشته باشند</a:t>
            </a:r>
            <a:br>
              <a:rPr lang="fa-IR" sz="2400">
                <a:cs typeface="Zar" pitchFamily="2" charset="-78"/>
              </a:rPr>
            </a:br>
            <a:r>
              <a:rPr lang="en-US" sz="2400">
                <a:cs typeface="Zar" pitchFamily="2" charset="-78"/>
              </a:rPr>
              <a:t>Au, Ti, Jn, MeSH, …</a:t>
            </a:r>
            <a:r>
              <a:rPr lang="fa-IR" sz="2400">
                <a:cs typeface="Zar" pitchFamily="2" charset="-78"/>
              </a:rPr>
              <a:t> </a:t>
            </a:r>
          </a:p>
          <a:p>
            <a:pPr algn="l" rtl="0">
              <a:buFont typeface="Wingdings" pitchFamily="2" charset="2"/>
              <a:buNone/>
            </a:pPr>
            <a:endParaRPr lang="en-US" sz="2400">
              <a:solidFill>
                <a:srgbClr val="FF0000"/>
              </a:solidFill>
              <a:cs typeface="Zar" pitchFamily="2" charset="-78"/>
            </a:endParaRPr>
          </a:p>
        </p:txBody>
      </p:sp>
      <p:sp>
        <p:nvSpPr>
          <p:cNvPr id="122885" name="Rectangle 5"/>
          <p:cNvSpPr>
            <a:spLocks noChangeArrowheads="1"/>
          </p:cNvSpPr>
          <p:nvPr/>
        </p:nvSpPr>
        <p:spPr bwMode="auto">
          <a:xfrm>
            <a:off x="500034" y="428604"/>
            <a:ext cx="8229600" cy="762000"/>
          </a:xfrm>
          <a:prstGeom prst="rect">
            <a:avLst/>
          </a:prstGeom>
          <a:noFill/>
          <a:ln w="9525">
            <a:noFill/>
            <a:miter lim="800000"/>
            <a:headEnd/>
            <a:tailEnd/>
          </a:ln>
          <a:effectLst/>
        </p:spPr>
        <p:txBody>
          <a:bodyPr anchor="ctr"/>
          <a:lstStyle/>
          <a:p>
            <a:pPr algn="r" rtl="1"/>
            <a:r>
              <a:rPr lang="en-US" sz="4000" b="1" dirty="0">
                <a:solidFill>
                  <a:srgbClr val="FFC000"/>
                </a:solidFill>
                <a:cs typeface="Zar" pitchFamily="2" charset="-78"/>
              </a:rPr>
              <a:t>Operators</a:t>
            </a:r>
            <a:r>
              <a:rPr lang="fa-IR" sz="4000" b="1" dirty="0">
                <a:solidFill>
                  <a:srgbClr val="FFC000"/>
                </a:solidFill>
                <a:cs typeface="Zar" pitchFamily="2" charset="-78"/>
              </a:rPr>
              <a:t> يا عملگرها</a:t>
            </a:r>
            <a:endParaRPr lang="en-US" sz="4000" b="1" dirty="0">
              <a:solidFill>
                <a:srgbClr val="FFC000"/>
              </a:solidFill>
              <a:cs typeface="Zar"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TextBox 16"/>
          <p:cNvSpPr txBox="1">
            <a:spLocks noChangeArrowheads="1"/>
          </p:cNvSpPr>
          <p:nvPr/>
        </p:nvSpPr>
        <p:spPr bwMode="auto">
          <a:xfrm>
            <a:off x="414338" y="2017713"/>
            <a:ext cx="1322387" cy="461962"/>
          </a:xfrm>
          <a:prstGeom prst="rect">
            <a:avLst/>
          </a:prstGeom>
          <a:solidFill>
            <a:srgbClr val="FFFFCC"/>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37" name="TextBox 22"/>
          <p:cNvSpPr txBox="1">
            <a:spLocks noChangeArrowheads="1"/>
          </p:cNvSpPr>
          <p:nvPr/>
        </p:nvSpPr>
        <p:spPr bwMode="auto">
          <a:xfrm>
            <a:off x="242888" y="2640013"/>
            <a:ext cx="1320800" cy="461962"/>
          </a:xfrm>
          <a:prstGeom prst="rect">
            <a:avLst/>
          </a:prstGeom>
          <a:solidFill>
            <a:srgbClr val="FFFFCC"/>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38" name="TextBox 23"/>
          <p:cNvSpPr txBox="1">
            <a:spLocks noChangeArrowheads="1"/>
          </p:cNvSpPr>
          <p:nvPr/>
        </p:nvSpPr>
        <p:spPr bwMode="auto">
          <a:xfrm>
            <a:off x="692150" y="3170238"/>
            <a:ext cx="1322388" cy="461962"/>
          </a:xfrm>
          <a:prstGeom prst="rect">
            <a:avLst/>
          </a:prstGeom>
          <a:solidFill>
            <a:srgbClr val="FFFFCC"/>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39" name="TextBox 24"/>
          <p:cNvSpPr txBox="1">
            <a:spLocks noChangeArrowheads="1"/>
          </p:cNvSpPr>
          <p:nvPr/>
        </p:nvSpPr>
        <p:spPr bwMode="auto">
          <a:xfrm>
            <a:off x="1687513" y="2574925"/>
            <a:ext cx="1320800" cy="460375"/>
          </a:xfrm>
          <a:prstGeom prst="rect">
            <a:avLst/>
          </a:prstGeom>
          <a:solidFill>
            <a:srgbClr val="FFFFCC"/>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0" name="TextBox 25"/>
          <p:cNvSpPr txBox="1">
            <a:spLocks noChangeArrowheads="1"/>
          </p:cNvSpPr>
          <p:nvPr/>
        </p:nvSpPr>
        <p:spPr bwMode="auto">
          <a:xfrm>
            <a:off x="1885950" y="2030413"/>
            <a:ext cx="1320800" cy="461962"/>
          </a:xfrm>
          <a:prstGeom prst="rect">
            <a:avLst/>
          </a:prstGeom>
          <a:solidFill>
            <a:srgbClr val="FFFFCC"/>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1" name="TextBox 26"/>
          <p:cNvSpPr txBox="1">
            <a:spLocks noChangeArrowheads="1"/>
          </p:cNvSpPr>
          <p:nvPr/>
        </p:nvSpPr>
        <p:spPr bwMode="auto">
          <a:xfrm>
            <a:off x="3767138" y="2270125"/>
            <a:ext cx="1322387" cy="460375"/>
          </a:xfrm>
          <a:prstGeom prst="rect">
            <a:avLst/>
          </a:prstGeom>
          <a:solidFill>
            <a:srgbClr val="FFC0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2" name="TextBox 27"/>
          <p:cNvSpPr txBox="1">
            <a:spLocks noChangeArrowheads="1"/>
          </p:cNvSpPr>
          <p:nvPr/>
        </p:nvSpPr>
        <p:spPr bwMode="auto">
          <a:xfrm>
            <a:off x="4071938" y="1725613"/>
            <a:ext cx="1322387" cy="461962"/>
          </a:xfrm>
          <a:prstGeom prst="rect">
            <a:avLst/>
          </a:prstGeom>
          <a:solidFill>
            <a:srgbClr val="FFC0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3" name="TextBox 28"/>
          <p:cNvSpPr txBox="1">
            <a:spLocks noChangeArrowheads="1"/>
          </p:cNvSpPr>
          <p:nvPr/>
        </p:nvSpPr>
        <p:spPr bwMode="auto">
          <a:xfrm>
            <a:off x="3714750" y="3395663"/>
            <a:ext cx="1320800" cy="461962"/>
          </a:xfrm>
          <a:prstGeom prst="rect">
            <a:avLst/>
          </a:prstGeom>
          <a:solidFill>
            <a:srgbClr val="FFC0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4" name="TextBox 29"/>
          <p:cNvSpPr txBox="1">
            <a:spLocks noChangeArrowheads="1"/>
          </p:cNvSpPr>
          <p:nvPr/>
        </p:nvSpPr>
        <p:spPr bwMode="auto">
          <a:xfrm>
            <a:off x="4032250" y="2813050"/>
            <a:ext cx="1322388" cy="461963"/>
          </a:xfrm>
          <a:prstGeom prst="rect">
            <a:avLst/>
          </a:prstGeom>
          <a:solidFill>
            <a:srgbClr val="FFC0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5" name="TextBox 30"/>
          <p:cNvSpPr txBox="1">
            <a:spLocks noChangeArrowheads="1"/>
          </p:cNvSpPr>
          <p:nvPr/>
        </p:nvSpPr>
        <p:spPr bwMode="auto">
          <a:xfrm>
            <a:off x="6881813" y="2349500"/>
            <a:ext cx="1320800" cy="460375"/>
          </a:xfrm>
          <a:prstGeom prst="rect">
            <a:avLst/>
          </a:prstGeom>
          <a:solidFill>
            <a:srgbClr val="FF33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6" name="TextBox 31"/>
          <p:cNvSpPr txBox="1">
            <a:spLocks noChangeArrowheads="1"/>
          </p:cNvSpPr>
          <p:nvPr/>
        </p:nvSpPr>
        <p:spPr bwMode="auto">
          <a:xfrm>
            <a:off x="6550025" y="3024188"/>
            <a:ext cx="1322388" cy="461962"/>
          </a:xfrm>
          <a:prstGeom prst="rect">
            <a:avLst/>
          </a:prstGeom>
          <a:solidFill>
            <a:srgbClr val="FF33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7" name="TextBox 32"/>
          <p:cNvSpPr txBox="1">
            <a:spLocks noChangeArrowheads="1"/>
          </p:cNvSpPr>
          <p:nvPr/>
        </p:nvSpPr>
        <p:spPr bwMode="auto">
          <a:xfrm>
            <a:off x="6034088" y="1792288"/>
            <a:ext cx="1320800" cy="461962"/>
          </a:xfrm>
          <a:prstGeom prst="rect">
            <a:avLst/>
          </a:prstGeom>
          <a:solidFill>
            <a:srgbClr val="FF33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8" name="TextBox 33"/>
          <p:cNvSpPr txBox="1">
            <a:spLocks noChangeArrowheads="1"/>
          </p:cNvSpPr>
          <p:nvPr/>
        </p:nvSpPr>
        <p:spPr bwMode="auto">
          <a:xfrm>
            <a:off x="5927725" y="3621088"/>
            <a:ext cx="1320800" cy="461962"/>
          </a:xfrm>
          <a:prstGeom prst="rect">
            <a:avLst/>
          </a:prstGeom>
          <a:solidFill>
            <a:srgbClr val="FF33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49" name="TextBox 34"/>
          <p:cNvSpPr txBox="1">
            <a:spLocks noChangeArrowheads="1"/>
          </p:cNvSpPr>
          <p:nvPr/>
        </p:nvSpPr>
        <p:spPr bwMode="auto">
          <a:xfrm>
            <a:off x="7491413" y="1819275"/>
            <a:ext cx="1320800" cy="461963"/>
          </a:xfrm>
          <a:prstGeom prst="rect">
            <a:avLst/>
          </a:prstGeom>
          <a:solidFill>
            <a:srgbClr val="FF33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sp>
        <p:nvSpPr>
          <p:cNvPr id="274450" name="TextBox 35"/>
          <p:cNvSpPr txBox="1">
            <a:spLocks noChangeArrowheads="1"/>
          </p:cNvSpPr>
          <p:nvPr/>
        </p:nvSpPr>
        <p:spPr bwMode="auto">
          <a:xfrm>
            <a:off x="7358063" y="3581400"/>
            <a:ext cx="1322387" cy="461963"/>
          </a:xfrm>
          <a:prstGeom prst="rect">
            <a:avLst/>
          </a:prstGeom>
          <a:solidFill>
            <a:srgbClr val="FF3300"/>
          </a:solidFill>
          <a:ln w="25400">
            <a:solidFill>
              <a:schemeClr val="bg2"/>
            </a:solidFill>
            <a:miter lim="800000"/>
            <a:headEnd/>
            <a:tailEnd/>
          </a:ln>
        </p:spPr>
        <p:txBody>
          <a:bodyPr>
            <a:spAutoFit/>
          </a:bodyPr>
          <a:lstStyle/>
          <a:p>
            <a:pPr algn="ctr" rtl="0"/>
            <a:r>
              <a:rPr lang="en-US" sz="2400">
                <a:solidFill>
                  <a:schemeClr val="bg2"/>
                </a:solidFill>
                <a:latin typeface="Garamond" pitchFamily="18" charset="0"/>
                <a:cs typeface="B Koodak" pitchFamily="2" charset="-78"/>
              </a:rPr>
              <a:t>Keyword</a:t>
            </a:r>
          </a:p>
        </p:txBody>
      </p:sp>
      <p:grpSp>
        <p:nvGrpSpPr>
          <p:cNvPr id="27" name="Group 26"/>
          <p:cNvGrpSpPr/>
          <p:nvPr/>
        </p:nvGrpSpPr>
        <p:grpSpPr>
          <a:xfrm>
            <a:off x="173038" y="1511300"/>
            <a:ext cx="8745537" cy="4851400"/>
            <a:chOff x="173038" y="1511300"/>
            <a:chExt cx="8745537" cy="4851400"/>
          </a:xfrm>
        </p:grpSpPr>
        <p:sp>
          <p:nvSpPr>
            <p:cNvPr id="38" name="Rounded Rectangle 37"/>
            <p:cNvSpPr/>
            <p:nvPr/>
          </p:nvSpPr>
          <p:spPr>
            <a:xfrm>
              <a:off x="173038" y="1524000"/>
              <a:ext cx="3113087" cy="3444875"/>
            </a:xfrm>
            <a:prstGeom prst="roundRect">
              <a:avLst/>
            </a:prstGeom>
            <a:solidFill>
              <a:srgbClr val="02CE29">
                <a:alpha val="30000"/>
              </a:srgb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9" name="Rounded Rectangle 38"/>
            <p:cNvSpPr/>
            <p:nvPr/>
          </p:nvSpPr>
          <p:spPr>
            <a:xfrm>
              <a:off x="3551238" y="1511300"/>
              <a:ext cx="2001837" cy="3417888"/>
            </a:xfrm>
            <a:prstGeom prst="roundRect">
              <a:avLst/>
            </a:prstGeom>
            <a:solidFill>
              <a:srgbClr val="02CE29">
                <a:alpha val="30000"/>
              </a:srgb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0" name="Rounded Rectangle 39"/>
            <p:cNvSpPr/>
            <p:nvPr/>
          </p:nvSpPr>
          <p:spPr>
            <a:xfrm>
              <a:off x="5803900" y="1536700"/>
              <a:ext cx="3114675" cy="3392488"/>
            </a:xfrm>
            <a:prstGeom prst="roundRect">
              <a:avLst/>
            </a:prstGeom>
            <a:solidFill>
              <a:srgbClr val="02CE29">
                <a:alpha val="30000"/>
              </a:srgb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1" name="TextBox 40"/>
            <p:cNvSpPr txBox="1"/>
            <p:nvPr/>
          </p:nvSpPr>
          <p:spPr>
            <a:xfrm>
              <a:off x="1069975" y="4090988"/>
              <a:ext cx="1322388" cy="708025"/>
            </a:xfrm>
            <a:prstGeom prst="rect">
              <a:avLst/>
            </a:prstGeom>
            <a:noFill/>
            <a:ln w="25400">
              <a:noFill/>
            </a:ln>
          </p:spPr>
          <p:txBody>
            <a:bodyPr>
              <a:spAutoFit/>
            </a:bodyPr>
            <a:lstStyle/>
            <a:p>
              <a:pPr algn="ctr" rtl="0">
                <a:defRPr/>
              </a:pPr>
              <a:r>
                <a:rPr lang="en-US" sz="4000" b="1" dirty="0">
                  <a:solidFill>
                    <a:srgbClr val="C00000"/>
                  </a:solidFill>
                  <a:effectLst>
                    <a:outerShdw blurRad="38100" dist="38100" dir="2700000" algn="tl">
                      <a:srgbClr val="000000">
                        <a:alpha val="43137"/>
                      </a:srgbClr>
                    </a:outerShdw>
                  </a:effectLst>
                  <a:latin typeface="Garamond" pitchFamily="18" charset="0"/>
                  <a:cs typeface="B Koodak" pitchFamily="2" charset="-78"/>
                </a:rPr>
                <a:t>OR</a:t>
              </a:r>
            </a:p>
          </p:txBody>
        </p:sp>
        <p:sp>
          <p:nvSpPr>
            <p:cNvPr id="42" name="TextBox 41"/>
            <p:cNvSpPr txBox="1"/>
            <p:nvPr/>
          </p:nvSpPr>
          <p:spPr>
            <a:xfrm>
              <a:off x="3946525" y="4078288"/>
              <a:ext cx="1320800" cy="708025"/>
            </a:xfrm>
            <a:prstGeom prst="rect">
              <a:avLst/>
            </a:prstGeom>
            <a:noFill/>
            <a:ln w="25400">
              <a:noFill/>
            </a:ln>
          </p:spPr>
          <p:txBody>
            <a:bodyPr>
              <a:spAutoFit/>
            </a:bodyPr>
            <a:lstStyle/>
            <a:p>
              <a:pPr algn="ctr" rtl="0">
                <a:defRPr/>
              </a:pPr>
              <a:r>
                <a:rPr lang="en-US" sz="4000" b="1" dirty="0">
                  <a:solidFill>
                    <a:srgbClr val="C00000"/>
                  </a:solidFill>
                  <a:effectLst>
                    <a:outerShdw blurRad="38100" dist="38100" dir="2700000" algn="tl">
                      <a:srgbClr val="000000">
                        <a:alpha val="43137"/>
                      </a:srgbClr>
                    </a:outerShdw>
                  </a:effectLst>
                  <a:latin typeface="Garamond" pitchFamily="18" charset="0"/>
                  <a:cs typeface="B Koodak" pitchFamily="2" charset="-78"/>
                </a:rPr>
                <a:t>OR</a:t>
              </a:r>
            </a:p>
          </p:txBody>
        </p:sp>
        <p:sp>
          <p:nvSpPr>
            <p:cNvPr id="43" name="TextBox 42"/>
            <p:cNvSpPr txBox="1"/>
            <p:nvPr/>
          </p:nvSpPr>
          <p:spPr>
            <a:xfrm>
              <a:off x="6821488" y="4105275"/>
              <a:ext cx="1322387" cy="708025"/>
            </a:xfrm>
            <a:prstGeom prst="rect">
              <a:avLst/>
            </a:prstGeom>
            <a:noFill/>
            <a:ln w="25400">
              <a:noFill/>
            </a:ln>
          </p:spPr>
          <p:txBody>
            <a:bodyPr>
              <a:spAutoFit/>
            </a:bodyPr>
            <a:lstStyle/>
            <a:p>
              <a:pPr algn="ctr" rtl="0">
                <a:defRPr/>
              </a:pPr>
              <a:r>
                <a:rPr lang="en-US" sz="4000" b="1" dirty="0">
                  <a:solidFill>
                    <a:srgbClr val="C00000"/>
                  </a:solidFill>
                  <a:effectLst>
                    <a:outerShdw blurRad="38100" dist="38100" dir="2700000" algn="tl">
                      <a:srgbClr val="000000">
                        <a:alpha val="43137"/>
                      </a:srgbClr>
                    </a:outerShdw>
                  </a:effectLst>
                  <a:latin typeface="Garamond" pitchFamily="18" charset="0"/>
                  <a:cs typeface="B Koodak" pitchFamily="2" charset="-78"/>
                </a:rPr>
                <a:t>OR</a:t>
              </a:r>
            </a:p>
          </p:txBody>
        </p:sp>
        <p:cxnSp>
          <p:nvCxnSpPr>
            <p:cNvPr id="47" name="Elbow Connector 46"/>
            <p:cNvCxnSpPr/>
            <p:nvPr/>
          </p:nvCxnSpPr>
          <p:spPr>
            <a:xfrm rot="5400000" flipH="1" flipV="1">
              <a:off x="2882107" y="3552031"/>
              <a:ext cx="39688" cy="2822575"/>
            </a:xfrm>
            <a:prstGeom prst="bentConnector3">
              <a:avLst>
                <a:gd name="adj1" fmla="val -1541687"/>
              </a:avLst>
            </a:prstGeom>
            <a:ln w="508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rot="5400000" flipH="1" flipV="1">
              <a:off x="6155532" y="3552031"/>
              <a:ext cx="39688" cy="2822575"/>
            </a:xfrm>
            <a:prstGeom prst="bentConnector3">
              <a:avLst>
                <a:gd name="adj1" fmla="val -1541687"/>
              </a:avLst>
            </a:prstGeom>
            <a:ln w="508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144713" y="5654675"/>
              <a:ext cx="1778000" cy="708025"/>
            </a:xfrm>
            <a:prstGeom prst="rect">
              <a:avLst/>
            </a:prstGeom>
            <a:noFill/>
            <a:ln w="25400">
              <a:noFill/>
            </a:ln>
          </p:spPr>
          <p:txBody>
            <a:bodyPr>
              <a:spAutoFit/>
            </a:bodyPr>
            <a:lstStyle/>
            <a:p>
              <a:pPr algn="ctr" rtl="0">
                <a:defRPr/>
              </a:pPr>
              <a:r>
                <a:rPr lang="en-US" sz="4000" b="1" dirty="0">
                  <a:solidFill>
                    <a:srgbClr val="C00000"/>
                  </a:solidFill>
                  <a:effectLst>
                    <a:outerShdw blurRad="38100" dist="38100" dir="2700000" algn="tl">
                      <a:srgbClr val="000000">
                        <a:alpha val="43137"/>
                      </a:srgbClr>
                    </a:outerShdw>
                  </a:effectLst>
                  <a:latin typeface="Garamond" pitchFamily="18" charset="0"/>
                  <a:cs typeface="B Koodak" pitchFamily="2" charset="-78"/>
                </a:rPr>
                <a:t>AND</a:t>
              </a:r>
            </a:p>
          </p:txBody>
        </p:sp>
        <p:sp>
          <p:nvSpPr>
            <p:cNvPr id="51" name="TextBox 50"/>
            <p:cNvSpPr txBox="1"/>
            <p:nvPr/>
          </p:nvSpPr>
          <p:spPr>
            <a:xfrm>
              <a:off x="5351463" y="5654675"/>
              <a:ext cx="1778000" cy="708025"/>
            </a:xfrm>
            <a:prstGeom prst="rect">
              <a:avLst/>
            </a:prstGeom>
            <a:noFill/>
            <a:ln w="25400">
              <a:noFill/>
            </a:ln>
          </p:spPr>
          <p:txBody>
            <a:bodyPr>
              <a:spAutoFit/>
            </a:bodyPr>
            <a:lstStyle/>
            <a:p>
              <a:pPr algn="ctr" rtl="0">
                <a:defRPr/>
              </a:pPr>
              <a:r>
                <a:rPr lang="en-US" sz="4000" b="1" dirty="0">
                  <a:solidFill>
                    <a:srgbClr val="C00000"/>
                  </a:solidFill>
                  <a:effectLst>
                    <a:outerShdw blurRad="38100" dist="38100" dir="2700000" algn="tl">
                      <a:srgbClr val="000000">
                        <a:alpha val="43137"/>
                      </a:srgbClr>
                    </a:outerShdw>
                  </a:effectLst>
                  <a:latin typeface="Garamond" pitchFamily="18" charset="0"/>
                  <a:cs typeface="B Koodak" pitchFamily="2" charset="-78"/>
                </a:rPr>
                <a:t>AND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body" idx="1"/>
          </p:nvPr>
        </p:nvSpPr>
        <p:spPr>
          <a:xfrm>
            <a:off x="762000" y="1752600"/>
            <a:ext cx="6400800" cy="4648200"/>
          </a:xfrm>
        </p:spPr>
        <p:txBody>
          <a:bodyPr/>
          <a:lstStyle/>
          <a:p>
            <a:pPr algn="l" rtl="0"/>
            <a:r>
              <a:rPr lang="en-US" sz="2800" dirty="0"/>
              <a:t>Medline</a:t>
            </a:r>
          </a:p>
          <a:p>
            <a:pPr algn="l" rtl="0"/>
            <a:r>
              <a:rPr lang="en-US" sz="2800" dirty="0" err="1"/>
              <a:t>Embase</a:t>
            </a:r>
            <a:endParaRPr lang="en-US" sz="2800" dirty="0"/>
          </a:p>
          <a:p>
            <a:pPr algn="l" rtl="0"/>
            <a:r>
              <a:rPr lang="en-US" sz="2800" dirty="0"/>
              <a:t>ISI</a:t>
            </a:r>
          </a:p>
          <a:p>
            <a:pPr algn="l" rtl="0"/>
            <a:r>
              <a:rPr lang="en-US" sz="2800" dirty="0"/>
              <a:t>Scopus</a:t>
            </a:r>
          </a:p>
          <a:p>
            <a:pPr algn="l" rtl="0"/>
            <a:r>
              <a:rPr lang="en-US" sz="2800" dirty="0"/>
              <a:t>Biological Abstracts</a:t>
            </a:r>
          </a:p>
          <a:p>
            <a:pPr algn="l" rtl="0"/>
            <a:r>
              <a:rPr lang="en-US" sz="2800" dirty="0"/>
              <a:t>CINAHL</a:t>
            </a:r>
          </a:p>
          <a:p>
            <a:pPr algn="l" rtl="0"/>
            <a:r>
              <a:rPr lang="en-GB" sz="2800" dirty="0" err="1"/>
              <a:t>Psychinfo</a:t>
            </a:r>
            <a:endParaRPr lang="en-GB" sz="2800" dirty="0"/>
          </a:p>
          <a:p>
            <a:pPr algn="l" rtl="0"/>
            <a:r>
              <a:rPr lang="en-US" sz="2800" dirty="0"/>
              <a:t>Chemical Abstracts</a:t>
            </a:r>
          </a:p>
          <a:p>
            <a:pPr algn="l" rtl="0"/>
            <a:r>
              <a:rPr lang="en-US" sz="2800" dirty="0"/>
              <a:t>CENTRAL</a:t>
            </a:r>
          </a:p>
        </p:txBody>
      </p:sp>
      <p:sp>
        <p:nvSpPr>
          <p:cNvPr id="280579" name="Rectangle 3"/>
          <p:cNvSpPr>
            <a:spLocks noChangeArrowheads="1"/>
          </p:cNvSpPr>
          <p:nvPr/>
        </p:nvSpPr>
        <p:spPr bwMode="auto">
          <a:xfrm>
            <a:off x="457200" y="685800"/>
            <a:ext cx="8229600" cy="762000"/>
          </a:xfrm>
          <a:prstGeom prst="rect">
            <a:avLst/>
          </a:prstGeom>
          <a:noFill/>
          <a:ln w="9525">
            <a:noFill/>
            <a:miter lim="800000"/>
            <a:headEnd/>
            <a:tailEnd/>
          </a:ln>
          <a:effectLst/>
        </p:spPr>
        <p:txBody>
          <a:bodyPr anchor="ctr"/>
          <a:lstStyle/>
          <a:p>
            <a:pPr algn="r" rtl="1"/>
            <a:r>
              <a:rPr lang="fa-IR" sz="4400" b="1" dirty="0" smtClean="0">
                <a:solidFill>
                  <a:srgbClr val="FFC000"/>
                </a:solidFill>
                <a:cs typeface="Zar" pitchFamily="2" charset="-78"/>
              </a:rPr>
              <a:t>پايگاه‌هاي </a:t>
            </a:r>
            <a:r>
              <a:rPr lang="fa-IR" sz="4400" b="1" dirty="0">
                <a:solidFill>
                  <a:srgbClr val="FFC000"/>
                </a:solidFill>
                <a:cs typeface="Zar" pitchFamily="2" charset="-78"/>
              </a:rPr>
              <a:t>اطلاعاتي بين‌المللي</a:t>
            </a:r>
            <a:endParaRPr lang="en-US" sz="4400" b="1" dirty="0">
              <a:solidFill>
                <a:srgbClr val="FFC000"/>
              </a:solidFill>
              <a:cs typeface="Zar"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p:txBody>
          <a:bodyPr/>
          <a:lstStyle/>
          <a:p>
            <a:pPr algn="l" rtl="0">
              <a:lnSpc>
                <a:spcPct val="90000"/>
              </a:lnSpc>
            </a:pPr>
            <a:r>
              <a:rPr lang="en-US"/>
              <a:t>Elsevier Science</a:t>
            </a:r>
          </a:p>
          <a:p>
            <a:pPr algn="l" rtl="0">
              <a:lnSpc>
                <a:spcPct val="90000"/>
              </a:lnSpc>
            </a:pPr>
            <a:r>
              <a:rPr lang="en-US"/>
              <a:t>Ovid</a:t>
            </a:r>
          </a:p>
          <a:p>
            <a:pPr algn="l" rtl="0">
              <a:lnSpc>
                <a:spcPct val="90000"/>
              </a:lnSpc>
            </a:pPr>
            <a:r>
              <a:rPr lang="en-US"/>
              <a:t>Blackwell Science</a:t>
            </a:r>
          </a:p>
          <a:p>
            <a:pPr algn="l" rtl="0">
              <a:lnSpc>
                <a:spcPct val="90000"/>
              </a:lnSpc>
            </a:pPr>
            <a:r>
              <a:rPr lang="en-US"/>
              <a:t>Oxford university Press</a:t>
            </a:r>
          </a:p>
          <a:p>
            <a:pPr algn="l" rtl="0">
              <a:lnSpc>
                <a:spcPct val="90000"/>
              </a:lnSpc>
            </a:pPr>
            <a:r>
              <a:rPr lang="en-US"/>
              <a:t>Springer</a:t>
            </a:r>
          </a:p>
          <a:p>
            <a:pPr algn="l" rtl="0">
              <a:lnSpc>
                <a:spcPct val="90000"/>
              </a:lnSpc>
            </a:pPr>
            <a:r>
              <a:rPr lang="en-US">
                <a:solidFill>
                  <a:srgbClr val="FF0000"/>
                </a:solidFill>
              </a:rPr>
              <a:t>Proquest</a:t>
            </a:r>
          </a:p>
          <a:p>
            <a:pPr algn="l" rtl="0">
              <a:lnSpc>
                <a:spcPct val="90000"/>
              </a:lnSpc>
            </a:pPr>
            <a:r>
              <a:rPr lang="en-US">
                <a:solidFill>
                  <a:srgbClr val="FF0000"/>
                </a:solidFill>
              </a:rPr>
              <a:t>Ebsco</a:t>
            </a:r>
          </a:p>
        </p:txBody>
      </p:sp>
      <p:sp>
        <p:nvSpPr>
          <p:cNvPr id="122885" name="Rectangle 5"/>
          <p:cNvSpPr>
            <a:spLocks noChangeArrowheads="1"/>
          </p:cNvSpPr>
          <p:nvPr/>
        </p:nvSpPr>
        <p:spPr bwMode="auto">
          <a:xfrm>
            <a:off x="428596" y="357166"/>
            <a:ext cx="8229600" cy="762000"/>
          </a:xfrm>
          <a:prstGeom prst="rect">
            <a:avLst/>
          </a:prstGeom>
          <a:noFill/>
          <a:ln w="9525">
            <a:noFill/>
            <a:miter lim="800000"/>
            <a:headEnd/>
            <a:tailEnd/>
          </a:ln>
          <a:effectLst/>
        </p:spPr>
        <p:txBody>
          <a:bodyPr anchor="ctr"/>
          <a:lstStyle/>
          <a:p>
            <a:pPr algn="r" rtl="1"/>
            <a:r>
              <a:rPr lang="fa-IR" sz="4400" b="1" dirty="0">
                <a:solidFill>
                  <a:srgbClr val="FFC000"/>
                </a:solidFill>
                <a:cs typeface="Zar" pitchFamily="2" charset="-78"/>
              </a:rPr>
              <a:t>پايگاه‌هاي الکترونيک مقالات</a:t>
            </a:r>
            <a:endParaRPr lang="en-US" sz="4400" b="1" dirty="0">
              <a:solidFill>
                <a:srgbClr val="FFC000"/>
              </a:solidFill>
              <a:cs typeface="Zar"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body" idx="1"/>
          </p:nvPr>
        </p:nvSpPr>
        <p:spPr>
          <a:xfrm>
            <a:off x="1143000" y="2057400"/>
            <a:ext cx="6400800" cy="1295400"/>
          </a:xfrm>
        </p:spPr>
        <p:txBody>
          <a:bodyPr/>
          <a:lstStyle/>
          <a:p>
            <a:pPr algn="l" rtl="0"/>
            <a:r>
              <a:rPr lang="en-GB"/>
              <a:t>EMRO</a:t>
            </a:r>
          </a:p>
          <a:p>
            <a:pPr algn="l" rtl="0"/>
            <a:r>
              <a:rPr lang="en-US"/>
              <a:t>Emrmedex</a:t>
            </a:r>
          </a:p>
        </p:txBody>
      </p:sp>
      <p:sp>
        <p:nvSpPr>
          <p:cNvPr id="247811" name="Rectangle 3"/>
          <p:cNvSpPr>
            <a:spLocks noChangeArrowheads="1"/>
          </p:cNvSpPr>
          <p:nvPr/>
        </p:nvSpPr>
        <p:spPr bwMode="auto">
          <a:xfrm>
            <a:off x="428596" y="428604"/>
            <a:ext cx="8229600" cy="762000"/>
          </a:xfrm>
          <a:prstGeom prst="rect">
            <a:avLst/>
          </a:prstGeom>
          <a:noFill/>
          <a:ln w="9525">
            <a:noFill/>
            <a:miter lim="800000"/>
            <a:headEnd/>
            <a:tailEnd/>
          </a:ln>
          <a:effectLst/>
        </p:spPr>
        <p:txBody>
          <a:bodyPr anchor="ctr"/>
          <a:lstStyle/>
          <a:p>
            <a:pPr algn="r" rtl="1"/>
            <a:r>
              <a:rPr lang="fa-IR" sz="4400" b="1" dirty="0">
                <a:solidFill>
                  <a:srgbClr val="FFC000"/>
                </a:solidFill>
                <a:cs typeface="Zar" pitchFamily="2" charset="-78"/>
              </a:rPr>
              <a:t>پايگاه‌هاي اطلاعاتي منطقه‌اي</a:t>
            </a:r>
            <a:endParaRPr lang="en-US" sz="4400" b="1" dirty="0">
              <a:solidFill>
                <a:srgbClr val="FFC000"/>
              </a:solidFill>
              <a:cs typeface="Zar" pitchFamily="2" charset="-78"/>
            </a:endParaRPr>
          </a:p>
        </p:txBody>
      </p:sp>
      <p:sp>
        <p:nvSpPr>
          <p:cNvPr id="247812" name="Text Box 4"/>
          <p:cNvSpPr txBox="1">
            <a:spLocks noChangeArrowheads="1"/>
          </p:cNvSpPr>
          <p:nvPr/>
        </p:nvSpPr>
        <p:spPr bwMode="auto">
          <a:xfrm>
            <a:off x="6553200" y="1676400"/>
            <a:ext cx="1676400" cy="579438"/>
          </a:xfrm>
          <a:prstGeom prst="rect">
            <a:avLst/>
          </a:prstGeom>
          <a:noFill/>
          <a:ln w="9525">
            <a:noFill/>
            <a:miter lim="800000"/>
            <a:headEnd/>
            <a:tailEnd/>
          </a:ln>
          <a:effectLst/>
        </p:spPr>
        <p:txBody>
          <a:bodyPr>
            <a:spAutoFit/>
          </a:bodyPr>
          <a:lstStyle/>
          <a:p>
            <a:pPr>
              <a:spcBef>
                <a:spcPct val="50000"/>
              </a:spcBef>
            </a:pPr>
            <a:r>
              <a:rPr lang="fa-IR" sz="3200" b="1">
                <a:cs typeface="Zar" pitchFamily="2" charset="-78"/>
              </a:rPr>
              <a:t>منطقه‌اي:</a:t>
            </a:r>
            <a:endParaRPr lang="en-US" sz="3200" b="1">
              <a:cs typeface="Zar" pitchFamily="2" charset="-78"/>
            </a:endParaRPr>
          </a:p>
        </p:txBody>
      </p:sp>
      <p:sp>
        <p:nvSpPr>
          <p:cNvPr id="247813" name="Rectangle 5"/>
          <p:cNvSpPr>
            <a:spLocks noChangeArrowheads="1"/>
          </p:cNvSpPr>
          <p:nvPr/>
        </p:nvSpPr>
        <p:spPr bwMode="auto">
          <a:xfrm>
            <a:off x="1143000" y="3962400"/>
            <a:ext cx="6400800" cy="2362200"/>
          </a:xfrm>
          <a:prstGeom prst="rect">
            <a:avLst/>
          </a:prstGeom>
          <a:noFill/>
          <a:ln w="9525">
            <a:noFill/>
            <a:miter lim="800000"/>
            <a:headEnd/>
            <a:tailEnd/>
          </a:ln>
          <a:effectLst/>
        </p:spPr>
        <p:txBody>
          <a:bodyPr/>
          <a:lstStyle/>
          <a:p>
            <a:pPr marL="342900" indent="-342900" algn="l" rtl="0">
              <a:spcBef>
                <a:spcPct val="20000"/>
              </a:spcBef>
              <a:buClr>
                <a:schemeClr val="bg2"/>
              </a:buClr>
              <a:buSzPct val="75000"/>
              <a:buFont typeface="Wingdings" pitchFamily="2" charset="2"/>
              <a:buChar char="n"/>
            </a:pPr>
            <a:r>
              <a:rPr lang="en-GB" sz="3200"/>
              <a:t>IranMedex</a:t>
            </a:r>
          </a:p>
          <a:p>
            <a:pPr marL="342900" indent="-342900" algn="l" rtl="0">
              <a:spcBef>
                <a:spcPct val="20000"/>
              </a:spcBef>
              <a:buClr>
                <a:schemeClr val="bg2"/>
              </a:buClr>
              <a:buSzPct val="75000"/>
              <a:buFont typeface="Wingdings" pitchFamily="2" charset="2"/>
              <a:buChar char="n"/>
            </a:pPr>
            <a:r>
              <a:rPr lang="en-US" sz="3200"/>
              <a:t>SID</a:t>
            </a:r>
          </a:p>
          <a:p>
            <a:pPr marL="342900" indent="-342900" algn="l" rtl="0">
              <a:spcBef>
                <a:spcPct val="20000"/>
              </a:spcBef>
              <a:buClr>
                <a:schemeClr val="bg2"/>
              </a:buClr>
              <a:buSzPct val="75000"/>
              <a:buFont typeface="Wingdings" pitchFamily="2" charset="2"/>
              <a:buChar char="n"/>
            </a:pPr>
            <a:r>
              <a:rPr lang="en-US" sz="3200"/>
              <a:t>Magiran</a:t>
            </a:r>
          </a:p>
          <a:p>
            <a:pPr marL="342900" indent="-342900" algn="l" rtl="0">
              <a:spcBef>
                <a:spcPct val="20000"/>
              </a:spcBef>
              <a:buClr>
                <a:schemeClr val="bg2"/>
              </a:buClr>
              <a:buSzPct val="75000"/>
              <a:buFont typeface="Wingdings" pitchFamily="2" charset="2"/>
              <a:buChar char="n"/>
            </a:pPr>
            <a:r>
              <a:rPr lang="en-US" sz="3200"/>
              <a:t>Iran</a:t>
            </a:r>
            <a:r>
              <a:rPr lang="en-GB" sz="3200"/>
              <a:t>Psych</a:t>
            </a:r>
            <a:endParaRPr lang="en-US" sz="3200"/>
          </a:p>
        </p:txBody>
      </p:sp>
      <p:sp>
        <p:nvSpPr>
          <p:cNvPr id="247814" name="Text Box 6"/>
          <p:cNvSpPr txBox="1">
            <a:spLocks noChangeArrowheads="1"/>
          </p:cNvSpPr>
          <p:nvPr/>
        </p:nvSpPr>
        <p:spPr bwMode="auto">
          <a:xfrm>
            <a:off x="6553200" y="3581400"/>
            <a:ext cx="1676400" cy="579438"/>
          </a:xfrm>
          <a:prstGeom prst="rect">
            <a:avLst/>
          </a:prstGeom>
          <a:noFill/>
          <a:ln w="9525">
            <a:noFill/>
            <a:miter lim="800000"/>
            <a:headEnd/>
            <a:tailEnd/>
          </a:ln>
          <a:effectLst/>
        </p:spPr>
        <p:txBody>
          <a:bodyPr>
            <a:spAutoFit/>
          </a:bodyPr>
          <a:lstStyle/>
          <a:p>
            <a:pPr>
              <a:spcBef>
                <a:spcPct val="50000"/>
              </a:spcBef>
            </a:pPr>
            <a:r>
              <a:rPr lang="fa-IR" sz="3200" b="1">
                <a:cs typeface="Zar" pitchFamily="2" charset="-78"/>
              </a:rPr>
              <a:t>کشوري:</a:t>
            </a:r>
            <a:endParaRPr lang="en-US" sz="3200" b="1">
              <a:cs typeface="Za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a:t>
            </a:fld>
            <a:endParaRPr kumimoji="0" lang="en-US"/>
          </a:p>
        </p:txBody>
      </p:sp>
      <p:pic>
        <p:nvPicPr>
          <p:cNvPr id="46082" name="Picture 2"/>
          <p:cNvPicPr>
            <a:picLocks noGrp="1" noChangeAspect="1" noChangeArrowheads="1"/>
          </p:cNvPicPr>
          <p:nvPr>
            <p:ph idx="1"/>
          </p:nvPr>
        </p:nvPicPr>
        <p:blipFill>
          <a:blip r:embed="rId3"/>
          <a:srcRect/>
          <a:stretch>
            <a:fillRect/>
          </a:stretch>
        </p:blipFill>
        <p:spPr bwMode="auto">
          <a:xfrm>
            <a:off x="602133" y="1774825"/>
            <a:ext cx="7939734" cy="4625975"/>
          </a:xfrm>
          <a:prstGeom prst="rect">
            <a:avLst/>
          </a:prstGeom>
          <a:noFill/>
          <a:ln w="9525">
            <a:noFill/>
            <a:miter lim="800000"/>
            <a:headEnd/>
            <a:tailEnd/>
          </a:ln>
          <a:effectLst/>
        </p:spPr>
      </p:pic>
      <p:pic>
        <p:nvPicPr>
          <p:cNvPr id="7" name="Picture 2"/>
          <p:cNvPicPr>
            <a:picLocks noGrp="1" noChangeAspect="1" noChangeArrowheads="1"/>
          </p:cNvPicPr>
          <p:nvPr>
            <p:ph idx="1"/>
          </p:nvPr>
        </p:nvPicPr>
        <p:blipFill>
          <a:blip r:embed="rId4"/>
          <a:srcRect/>
          <a:stretch>
            <a:fillRect/>
          </a:stretch>
        </p:blipFill>
        <p:spPr bwMode="auto">
          <a:xfrm>
            <a:off x="771556" y="142852"/>
            <a:ext cx="7800972" cy="1214446"/>
          </a:xfrm>
          <a:prstGeom prst="rect">
            <a:avLst/>
          </a:prstGeom>
          <a:noFill/>
          <a:ln w="9525">
            <a:noFill/>
            <a:miter lim="800000"/>
            <a:headEnd/>
            <a:tailEnd/>
          </a:ln>
          <a:effectLst/>
        </p:spPr>
      </p:pic>
      <p:sp>
        <p:nvSpPr>
          <p:cNvPr id="8" name="Rectangle 7"/>
          <p:cNvSpPr/>
          <p:nvPr/>
        </p:nvSpPr>
        <p:spPr>
          <a:xfrm>
            <a:off x="2857488" y="1071546"/>
            <a:ext cx="3857652"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pubmed"/>
          <p:cNvPicPr>
            <a:picLocks noGrp="1" noChangeAspect="1" noChangeArrowheads="1"/>
          </p:cNvPicPr>
          <p:nvPr>
            <p:ph/>
          </p:nvPr>
        </p:nvPicPr>
        <p:blipFill>
          <a:blip r:embed="rId3"/>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6" name="Picture 8" descr="MeSh"/>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1" name="Picture 5" descr="MeShHepatitis1"/>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8" name="Picture 4" descr="MeShHepatitis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1" name="Picture 3" descr="MeShHepatitis3"/>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6" name="Picture 4" descr="MeShHepatitis4"/>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descr="pubmed"/>
          <p:cNvPicPr>
            <a:picLocks noGrp="1" noChangeAspect="1" noChangeArrowheads="1"/>
          </p:cNvPicPr>
          <p:nvPr>
            <p:ph/>
          </p:nvPr>
        </p:nvPicPr>
        <p:blipFill>
          <a:blip r:embed="rId3"/>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ChangeArrowheads="1"/>
          </p:cNvSpPr>
          <p:nvPr/>
        </p:nvSpPr>
        <p:spPr bwMode="auto">
          <a:xfrm>
            <a:off x="2590800" y="1143000"/>
            <a:ext cx="5562600" cy="838200"/>
          </a:xfrm>
          <a:prstGeom prst="rect">
            <a:avLst/>
          </a:prstGeom>
          <a:solidFill>
            <a:schemeClr val="bg1"/>
          </a:solidFill>
          <a:ln w="9525">
            <a:solidFill>
              <a:srgbClr val="FFFFFF"/>
            </a:solidFill>
            <a:miter lim="800000"/>
            <a:headEnd/>
            <a:tailEnd/>
          </a:ln>
          <a:effectLst/>
        </p:spPr>
        <p:txBody>
          <a:bodyPr wrap="none" anchor="ctr"/>
          <a:lstStyle/>
          <a:p>
            <a:endParaRPr lang="en-US"/>
          </a:p>
        </p:txBody>
      </p:sp>
      <p:pic>
        <p:nvPicPr>
          <p:cNvPr id="259077" name="Picture 5" descr="Limits1"/>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11" name="Picture 7" descr="Limits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71" name="Picture 7" descr="Limits3"/>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5</a:t>
            </a:fld>
            <a:endParaRPr kumimoji="0" lang="en-US"/>
          </a:p>
        </p:txBody>
      </p:sp>
      <p:pic>
        <p:nvPicPr>
          <p:cNvPr id="47106" name="Picture 2"/>
          <p:cNvPicPr>
            <a:picLocks noChangeAspect="1" noChangeArrowheads="1"/>
          </p:cNvPicPr>
          <p:nvPr/>
        </p:nvPicPr>
        <p:blipFill>
          <a:blip r:embed="rId3"/>
          <a:srcRect/>
          <a:stretch>
            <a:fillRect/>
          </a:stretch>
        </p:blipFill>
        <p:spPr bwMode="auto">
          <a:xfrm>
            <a:off x="1214414" y="71438"/>
            <a:ext cx="6858016" cy="1357298"/>
          </a:xfrm>
          <a:prstGeom prst="rect">
            <a:avLst/>
          </a:prstGeom>
          <a:noFill/>
          <a:ln w="9525">
            <a:noFill/>
            <a:miter lim="800000"/>
            <a:headEnd/>
            <a:tailEnd/>
          </a:ln>
          <a:effectLst/>
        </p:spPr>
      </p:pic>
      <p:pic>
        <p:nvPicPr>
          <p:cNvPr id="47107" name="Picture 3"/>
          <p:cNvPicPr>
            <a:picLocks noGrp="1" noChangeAspect="1" noChangeArrowheads="1"/>
          </p:cNvPicPr>
          <p:nvPr>
            <p:ph idx="1"/>
          </p:nvPr>
        </p:nvPicPr>
        <p:blipFill>
          <a:blip r:embed="rId4"/>
          <a:srcRect/>
          <a:stretch>
            <a:fillRect/>
          </a:stretch>
        </p:blipFill>
        <p:spPr bwMode="auto">
          <a:xfrm>
            <a:off x="928662" y="1500174"/>
            <a:ext cx="7000924" cy="5232089"/>
          </a:xfrm>
          <a:prstGeom prst="rect">
            <a:avLst/>
          </a:prstGeom>
          <a:noFill/>
          <a:ln w="9525">
            <a:noFill/>
            <a:miter lim="800000"/>
            <a:headEnd/>
            <a:tailEnd/>
          </a:ln>
          <a:effectLst/>
        </p:spPr>
      </p:pic>
      <p:sp>
        <p:nvSpPr>
          <p:cNvPr id="7" name="Rectangle 6"/>
          <p:cNvSpPr/>
          <p:nvPr/>
        </p:nvSpPr>
        <p:spPr>
          <a:xfrm>
            <a:off x="1571604" y="642918"/>
            <a:ext cx="6357982"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57200" y="304800"/>
            <a:ext cx="8229600" cy="1143000"/>
          </a:xfrm>
          <a:noFill/>
          <a:ln/>
        </p:spPr>
        <p:txBody>
          <a:bodyPr/>
          <a:lstStyle/>
          <a:p>
            <a:pPr algn="ctr"/>
            <a:r>
              <a:rPr lang="en-US" b="1" dirty="0">
                <a:solidFill>
                  <a:srgbClr val="FFC000"/>
                </a:solidFill>
                <a:cs typeface="Zar" pitchFamily="2" charset="-78"/>
              </a:rPr>
              <a:t>EMBASE</a:t>
            </a:r>
          </a:p>
        </p:txBody>
      </p:sp>
      <p:sp>
        <p:nvSpPr>
          <p:cNvPr id="276483" name="Rectangle 3"/>
          <p:cNvSpPr>
            <a:spLocks noGrp="1" noChangeArrowheads="1"/>
          </p:cNvSpPr>
          <p:nvPr>
            <p:ph type="body" idx="1"/>
          </p:nvPr>
        </p:nvSpPr>
        <p:spPr>
          <a:xfrm>
            <a:off x="457200" y="1412875"/>
            <a:ext cx="8229600" cy="5140325"/>
          </a:xfrm>
          <a:noFill/>
          <a:ln/>
        </p:spPr>
        <p:txBody>
          <a:bodyPr/>
          <a:lstStyle/>
          <a:p>
            <a:pPr algn="l" rtl="0">
              <a:lnSpc>
                <a:spcPct val="90000"/>
              </a:lnSpc>
            </a:pPr>
            <a:r>
              <a:rPr lang="en-US" sz="2400" dirty="0"/>
              <a:t>Electronic version of </a:t>
            </a:r>
            <a:r>
              <a:rPr lang="en-US" sz="2400" dirty="0" err="1"/>
              <a:t>Excerpta</a:t>
            </a:r>
            <a:r>
              <a:rPr lang="en-US" sz="2400" dirty="0"/>
              <a:t> Medical</a:t>
            </a:r>
          </a:p>
          <a:p>
            <a:pPr algn="l" rtl="0">
              <a:lnSpc>
                <a:spcPct val="90000"/>
              </a:lnSpc>
            </a:pPr>
            <a:r>
              <a:rPr lang="en-US" sz="2400" dirty="0"/>
              <a:t>Elsevier Science Publishers</a:t>
            </a:r>
          </a:p>
          <a:p>
            <a:pPr algn="l" rtl="0">
              <a:lnSpc>
                <a:spcPct val="90000"/>
              </a:lnSpc>
            </a:pPr>
            <a:r>
              <a:rPr lang="en-US" sz="2400" dirty="0"/>
              <a:t>Numbers of Journals: 3500</a:t>
            </a:r>
          </a:p>
          <a:p>
            <a:pPr algn="l" rtl="0">
              <a:lnSpc>
                <a:spcPct val="90000"/>
              </a:lnSpc>
            </a:pPr>
            <a:r>
              <a:rPr lang="en-US" sz="2400" dirty="0"/>
              <a:t>Bias: European in focus</a:t>
            </a:r>
          </a:p>
          <a:p>
            <a:pPr algn="l" rtl="0">
              <a:lnSpc>
                <a:spcPct val="90000"/>
              </a:lnSpc>
            </a:pPr>
            <a:r>
              <a:rPr lang="en-US" sz="2400" dirty="0"/>
              <a:t>Thesaurus: Uses own thesaurus (EMTREE)</a:t>
            </a:r>
          </a:p>
          <a:p>
            <a:pPr algn="l" rtl="0">
              <a:lnSpc>
                <a:spcPct val="90000"/>
              </a:lnSpc>
            </a:pPr>
            <a:r>
              <a:rPr lang="en-US" sz="2400" dirty="0"/>
              <a:t>Subject Coverage: No specific subject bias, Strong in Pharmaceutical and Clinical Medicine</a:t>
            </a:r>
          </a:p>
          <a:p>
            <a:pPr algn="l" rtl="0">
              <a:lnSpc>
                <a:spcPct val="90000"/>
              </a:lnSpc>
            </a:pPr>
            <a:r>
              <a:rPr lang="en-US" sz="2400" dirty="0"/>
              <a:t>Materials Indexed: Letters, Editorials, Research Articles Overlap with MEDLINE estimated at between 25 and 40%</a:t>
            </a:r>
          </a:p>
          <a:p>
            <a:pPr algn="l" rtl="0">
              <a:lnSpc>
                <a:spcPct val="90000"/>
              </a:lnSpc>
            </a:pPr>
            <a:r>
              <a:rPr lang="en-US" sz="2400" dirty="0"/>
              <a:t>75% of References contain Abstracts</a:t>
            </a:r>
          </a:p>
          <a:p>
            <a:pPr algn="l" rtl="0">
              <a:lnSpc>
                <a:spcPct val="90000"/>
              </a:lnSpc>
            </a:pPr>
            <a:r>
              <a:rPr lang="en-US" sz="2400" dirty="0"/>
              <a:t>Update: Updated Weekly and is about 4 weeks behind</a:t>
            </a:r>
          </a:p>
          <a:p>
            <a:pPr algn="l" rtl="0">
              <a:lnSpc>
                <a:spcPct val="90000"/>
              </a:lnSpc>
            </a:pPr>
            <a:r>
              <a:rPr lang="en-US" sz="2400" dirty="0"/>
              <a:t>Type of Database: Bibliographic</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6" name="Picture 4" descr="ISI"/>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304800"/>
            <a:ext cx="8229600" cy="1143000"/>
          </a:xfrm>
          <a:noFill/>
          <a:ln/>
        </p:spPr>
        <p:txBody>
          <a:bodyPr/>
          <a:lstStyle/>
          <a:p>
            <a:pPr algn="ctr"/>
            <a:r>
              <a:rPr lang="en-US" b="1" dirty="0">
                <a:solidFill>
                  <a:srgbClr val="FFC000"/>
                </a:solidFill>
                <a:cs typeface="Zar" pitchFamily="2" charset="-78"/>
              </a:rPr>
              <a:t>ISI</a:t>
            </a:r>
          </a:p>
        </p:txBody>
      </p:sp>
      <p:sp>
        <p:nvSpPr>
          <p:cNvPr id="278531" name="Rectangle 3"/>
          <p:cNvSpPr>
            <a:spLocks noGrp="1" noChangeArrowheads="1"/>
          </p:cNvSpPr>
          <p:nvPr>
            <p:ph type="body" idx="1"/>
          </p:nvPr>
        </p:nvSpPr>
        <p:spPr>
          <a:xfrm>
            <a:off x="500034" y="1717675"/>
            <a:ext cx="8229600" cy="5140325"/>
          </a:xfrm>
          <a:noFill/>
          <a:ln/>
        </p:spPr>
        <p:txBody>
          <a:bodyPr/>
          <a:lstStyle/>
          <a:p>
            <a:pPr algn="l" rtl="0">
              <a:lnSpc>
                <a:spcPct val="90000"/>
              </a:lnSpc>
            </a:pPr>
            <a:r>
              <a:rPr lang="en-US" sz="2400" dirty="0"/>
              <a:t>Electronic version of Science Citation Index</a:t>
            </a:r>
          </a:p>
          <a:p>
            <a:pPr algn="l" rtl="0">
              <a:lnSpc>
                <a:spcPct val="90000"/>
              </a:lnSpc>
            </a:pPr>
            <a:r>
              <a:rPr lang="en-US" sz="2400" dirty="0"/>
              <a:t>Web of Science</a:t>
            </a:r>
          </a:p>
          <a:p>
            <a:pPr algn="l" rtl="0">
              <a:lnSpc>
                <a:spcPct val="90000"/>
              </a:lnSpc>
            </a:pPr>
            <a:r>
              <a:rPr lang="en-US" sz="2400" dirty="0"/>
              <a:t>Numbers of Journals: 8700 in all sciences</a:t>
            </a:r>
          </a:p>
          <a:p>
            <a:pPr algn="l" rtl="0">
              <a:lnSpc>
                <a:spcPct val="90000"/>
              </a:lnSpc>
            </a:pPr>
            <a:r>
              <a:rPr lang="en-US" sz="2400" dirty="0"/>
              <a:t>Subject Coverage: Life sciences, clinical medicine, animal &amp; plant biology, biotechnology, agriculture, environmental sciences, physics, chemistry, earth sciences, mathematics, engineering, technology, computer science</a:t>
            </a:r>
          </a:p>
          <a:p>
            <a:pPr algn="l" rtl="0">
              <a:lnSpc>
                <a:spcPct val="90000"/>
              </a:lnSpc>
            </a:pPr>
            <a:r>
              <a:rPr lang="en-US" sz="2400" dirty="0"/>
              <a:t>Type of Database: Bibliographic</a:t>
            </a:r>
          </a:p>
          <a:p>
            <a:pPr algn="l" rtl="0">
              <a:lnSpc>
                <a:spcPct val="90000"/>
              </a:lnSpc>
            </a:pPr>
            <a:r>
              <a:rPr lang="en-US" sz="2400" dirty="0"/>
              <a:t>Update: Updated Weekly </a:t>
            </a:r>
          </a:p>
          <a:p>
            <a:pPr algn="l" rtl="0">
              <a:lnSpc>
                <a:spcPct val="90000"/>
              </a:lnSpc>
            </a:pPr>
            <a:r>
              <a:rPr lang="en-US" sz="2400" dirty="0"/>
              <a:t>Cited Search: Search on specific paper or author to see who has cited that paper or author in journal articles.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3" name="Picture 3" descr="Scopus"/>
          <p:cNvPicPr>
            <a:picLocks noChangeAspect="1" noChangeArrowheads="1"/>
          </p:cNvPicPr>
          <p:nvPr/>
        </p:nvPicPr>
        <p:blipFill>
          <a:blip r:embed="rId3"/>
          <a:srcRect/>
          <a:stretch>
            <a:fillRect/>
          </a:stretch>
        </p:blipFill>
        <p:spPr bwMode="auto">
          <a:xfrm>
            <a:off x="0" y="0"/>
            <a:ext cx="9144000" cy="5268913"/>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28596" y="214290"/>
            <a:ext cx="8229600" cy="1143000"/>
          </a:xfrm>
          <a:noFill/>
          <a:ln/>
        </p:spPr>
        <p:txBody>
          <a:bodyPr/>
          <a:lstStyle/>
          <a:p>
            <a:pPr algn="ctr"/>
            <a:r>
              <a:rPr lang="en-US" b="1" dirty="0">
                <a:solidFill>
                  <a:srgbClr val="FFC000"/>
                </a:solidFill>
                <a:cs typeface="Zar" pitchFamily="2" charset="-78"/>
              </a:rPr>
              <a:t>Scopus</a:t>
            </a:r>
          </a:p>
        </p:txBody>
      </p:sp>
      <p:sp>
        <p:nvSpPr>
          <p:cNvPr id="282627" name="Rectangle 3"/>
          <p:cNvSpPr>
            <a:spLocks noGrp="1" noChangeArrowheads="1"/>
          </p:cNvSpPr>
          <p:nvPr>
            <p:ph type="body" idx="1"/>
          </p:nvPr>
        </p:nvSpPr>
        <p:spPr>
          <a:xfrm>
            <a:off x="500034" y="1717675"/>
            <a:ext cx="8229600" cy="5140325"/>
          </a:xfrm>
          <a:noFill/>
          <a:ln/>
        </p:spPr>
        <p:txBody>
          <a:bodyPr/>
          <a:lstStyle/>
          <a:p>
            <a:pPr algn="l" rtl="0">
              <a:lnSpc>
                <a:spcPct val="90000"/>
              </a:lnSpc>
            </a:pPr>
            <a:r>
              <a:rPr lang="en-US" sz="2200" dirty="0"/>
              <a:t>The bird, </a:t>
            </a:r>
            <a:r>
              <a:rPr lang="en-US" sz="2200" dirty="0" err="1"/>
              <a:t>Hammerkop</a:t>
            </a:r>
            <a:r>
              <a:rPr lang="en-US" sz="2200" dirty="0"/>
              <a:t> (Scopus </a:t>
            </a:r>
            <a:r>
              <a:rPr lang="en-US" sz="2200" dirty="0" err="1"/>
              <a:t>umbretta</a:t>
            </a:r>
            <a:r>
              <a:rPr lang="en-US" sz="2200" dirty="0"/>
              <a:t>) which has excellent navigation skill</a:t>
            </a:r>
          </a:p>
          <a:p>
            <a:pPr algn="l" rtl="0">
              <a:lnSpc>
                <a:spcPct val="90000"/>
              </a:lnSpc>
            </a:pPr>
            <a:r>
              <a:rPr lang="en-US" sz="2200" dirty="0"/>
              <a:t>Elsevier Science Publishers</a:t>
            </a:r>
          </a:p>
          <a:p>
            <a:pPr algn="l" rtl="0">
              <a:lnSpc>
                <a:spcPct val="90000"/>
              </a:lnSpc>
            </a:pPr>
            <a:r>
              <a:rPr lang="en-US" sz="2200" dirty="0"/>
              <a:t>Numbers of Journals: 14000 in all sciences </a:t>
            </a:r>
          </a:p>
          <a:p>
            <a:pPr algn="l" rtl="0">
              <a:lnSpc>
                <a:spcPct val="90000"/>
              </a:lnSpc>
            </a:pPr>
            <a:r>
              <a:rPr lang="en-US" sz="2200" dirty="0"/>
              <a:t>Thesaurus: Uses </a:t>
            </a:r>
            <a:r>
              <a:rPr lang="en-US" sz="2200" dirty="0" err="1"/>
              <a:t>MeSH</a:t>
            </a:r>
            <a:r>
              <a:rPr lang="en-US" sz="2200" dirty="0"/>
              <a:t> and EMTREE</a:t>
            </a:r>
          </a:p>
          <a:p>
            <a:pPr algn="l" rtl="0">
              <a:lnSpc>
                <a:spcPct val="90000"/>
              </a:lnSpc>
            </a:pPr>
            <a:r>
              <a:rPr lang="en-US" sz="2200" dirty="0"/>
              <a:t>Subject Coverage: life and health sciences; chemistry, physics, math, engineering, social sciences, psychology, economics, biological, agricultural, environmental, general sciences</a:t>
            </a:r>
          </a:p>
          <a:p>
            <a:pPr algn="l" rtl="0">
              <a:lnSpc>
                <a:spcPct val="90000"/>
              </a:lnSpc>
            </a:pPr>
            <a:r>
              <a:rPr lang="en-US" sz="2000" dirty="0"/>
              <a:t>Materials Indexed: Letters, Editorials, Research Articles, Grey lit.. Claimed to c</a:t>
            </a:r>
            <a:r>
              <a:rPr lang="en-US" sz="2200" dirty="0"/>
              <a:t>over 100% of Medline and 100% of </a:t>
            </a:r>
            <a:r>
              <a:rPr lang="en-US" sz="2200" dirty="0" err="1"/>
              <a:t>Embase</a:t>
            </a:r>
            <a:endParaRPr lang="en-US" sz="2200" dirty="0"/>
          </a:p>
          <a:p>
            <a:pPr algn="l" rtl="0">
              <a:lnSpc>
                <a:spcPct val="90000"/>
              </a:lnSpc>
            </a:pPr>
            <a:r>
              <a:rPr lang="en-US" sz="2200" dirty="0"/>
              <a:t>Update: Updated daily</a:t>
            </a:r>
          </a:p>
          <a:p>
            <a:pPr algn="l" rtl="0">
              <a:lnSpc>
                <a:spcPct val="90000"/>
              </a:lnSpc>
            </a:pPr>
            <a:r>
              <a:rPr lang="en-US" sz="2200" dirty="0"/>
              <a:t>Type of Database: Bibliographic</a:t>
            </a:r>
          </a:p>
          <a:p>
            <a:pPr algn="l" rtl="0">
              <a:lnSpc>
                <a:spcPct val="90000"/>
              </a:lnSpc>
            </a:pPr>
            <a:r>
              <a:rPr lang="en-US" sz="2200" dirty="0"/>
              <a:t>Cited Search: Search on specific paper or author to see who has cited that paper or author in journal articles.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9" name="Picture 5" descr="google-complete"/>
          <p:cNvPicPr>
            <a:picLocks noGrp="1" noChangeAspect="1" noChangeArrowheads="1"/>
          </p:cNvPicPr>
          <p:nvPr>
            <p:ph/>
          </p:nvPr>
        </p:nvPicPr>
        <p:blipFill>
          <a:blip r:embed="rId3"/>
          <a:srcRect/>
          <a:stretch>
            <a:fillRect/>
          </a:stretch>
        </p:blipFill>
        <p:spPr>
          <a:xfrm>
            <a:off x="0" y="0"/>
            <a:ext cx="9144000" cy="6858000"/>
          </a:xfrm>
          <a:noFill/>
          <a:ln/>
        </p:spPr>
      </p:pic>
      <p:sp>
        <p:nvSpPr>
          <p:cNvPr id="164870" name="Text Box 6"/>
          <p:cNvSpPr txBox="1">
            <a:spLocks noChangeArrowheads="1"/>
          </p:cNvSpPr>
          <p:nvPr/>
        </p:nvSpPr>
        <p:spPr bwMode="auto">
          <a:xfrm>
            <a:off x="1676400" y="5181600"/>
            <a:ext cx="5862638" cy="701675"/>
          </a:xfrm>
          <a:prstGeom prst="rect">
            <a:avLst/>
          </a:prstGeom>
          <a:noFill/>
          <a:ln w="9525">
            <a:noFill/>
            <a:miter lim="800000"/>
            <a:headEnd/>
            <a:tailEnd/>
          </a:ln>
          <a:effectLst/>
        </p:spPr>
        <p:txBody>
          <a:bodyPr wrap="none">
            <a:spAutoFit/>
          </a:bodyPr>
          <a:lstStyle/>
          <a:p>
            <a:pPr algn="l" rtl="0"/>
            <a:r>
              <a:rPr lang="en-US" sz="4000">
                <a:solidFill>
                  <a:srgbClr val="FF0000"/>
                </a:solidFill>
              </a:rPr>
              <a:t>http://scholar.google.com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0" name="Picture 4" descr="EMRO"/>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7" name="Picture 3" descr="Emrmedex"/>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iranmedex"/>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5" name="Picture 3" descr="SID"/>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a:t>
            </a:fld>
            <a:endParaRPr kumimoji="0" lang="en-US"/>
          </a:p>
        </p:txBody>
      </p:sp>
      <p:pic>
        <p:nvPicPr>
          <p:cNvPr id="48130" name="Picture 2"/>
          <p:cNvPicPr>
            <a:picLocks noGrp="1" noChangeAspect="1" noChangeArrowheads="1"/>
          </p:cNvPicPr>
          <p:nvPr>
            <p:ph idx="1"/>
          </p:nvPr>
        </p:nvPicPr>
        <p:blipFill>
          <a:blip r:embed="rId3"/>
          <a:srcRect/>
          <a:stretch>
            <a:fillRect/>
          </a:stretch>
        </p:blipFill>
        <p:spPr bwMode="auto">
          <a:xfrm>
            <a:off x="-32" y="-24"/>
            <a:ext cx="9144032" cy="6858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descr="magiran"/>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59075" name="Rectangle 3"/>
          <p:cNvSpPr>
            <a:spLocks noChangeArrowheads="1"/>
          </p:cNvSpPr>
          <p:nvPr/>
        </p:nvSpPr>
        <p:spPr bwMode="auto">
          <a:xfrm>
            <a:off x="2590800" y="1143000"/>
            <a:ext cx="5562600" cy="838200"/>
          </a:xfrm>
          <a:prstGeom prst="rect">
            <a:avLst/>
          </a:prstGeom>
          <a:solidFill>
            <a:schemeClr val="bg1"/>
          </a:solidFill>
          <a:ln w="9525">
            <a:solidFill>
              <a:srgbClr val="FFFFFF"/>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6" name="Picture 2" descr="3.bmp"/>
          <p:cNvPicPr>
            <a:picLocks noChangeAspect="1"/>
          </p:cNvPicPr>
          <p:nvPr/>
        </p:nvPicPr>
        <p:blipFill>
          <a:blip r:embed="rId3"/>
          <a:srcRect/>
          <a:stretch>
            <a:fillRect/>
          </a:stretch>
        </p:blipFill>
        <p:spPr bwMode="auto">
          <a:xfrm>
            <a:off x="12700" y="381000"/>
            <a:ext cx="9109075" cy="6056313"/>
          </a:xfrm>
          <a:prstGeom prst="rect">
            <a:avLst/>
          </a:prstGeom>
          <a:noFill/>
          <a:ln w="9525">
            <a:noFill/>
            <a:miter lim="800000"/>
            <a:headEnd/>
            <a:tailEnd/>
          </a:ln>
        </p:spPr>
      </p:pic>
      <p:sp>
        <p:nvSpPr>
          <p:cNvPr id="5" name="Rectangle 4"/>
          <p:cNvSpPr/>
          <p:nvPr/>
        </p:nvSpPr>
        <p:spPr bwMode="auto">
          <a:xfrm>
            <a:off x="5867400" y="4648200"/>
            <a:ext cx="381000" cy="1066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ارزيابي</a:t>
            </a:r>
            <a:r>
              <a:rPr lang="fa-IR" dirty="0" smtClean="0"/>
              <a:t> </a:t>
            </a:r>
            <a:r>
              <a:rPr lang="fa-IR" dirty="0" err="1" smtClean="0"/>
              <a:t>كيفيت</a:t>
            </a:r>
            <a:r>
              <a:rPr lang="fa-IR" dirty="0" smtClean="0"/>
              <a:t> </a:t>
            </a:r>
            <a:r>
              <a:rPr lang="fa-IR" dirty="0" err="1" smtClean="0"/>
              <a:t>نتايج</a:t>
            </a:r>
            <a:r>
              <a:rPr lang="fa-IR" dirty="0" smtClean="0"/>
              <a:t> مطالعات</a:t>
            </a:r>
            <a:endParaRPr lang="en-US" dirty="0"/>
          </a:p>
        </p:txBody>
      </p:sp>
      <p:sp>
        <p:nvSpPr>
          <p:cNvPr id="3" name="Content Placeholder 2"/>
          <p:cNvSpPr>
            <a:spLocks noGrp="1"/>
          </p:cNvSpPr>
          <p:nvPr>
            <p:ph idx="1"/>
          </p:nvPr>
        </p:nvSpPr>
        <p:spPr/>
        <p:txBody>
          <a:bodyPr/>
          <a:lstStyle/>
          <a:p>
            <a:r>
              <a:rPr lang="fa-IR" dirty="0" err="1" smtClean="0">
                <a:solidFill>
                  <a:srgbClr val="FF0000"/>
                </a:solidFill>
              </a:rPr>
              <a:t>پايايي</a:t>
            </a:r>
            <a:r>
              <a:rPr lang="fa-IR" dirty="0" smtClean="0"/>
              <a:t> </a:t>
            </a:r>
            <a:r>
              <a:rPr lang="fa-IR" dirty="0" err="1" smtClean="0"/>
              <a:t>يعني</a:t>
            </a:r>
            <a:r>
              <a:rPr lang="fa-IR" dirty="0" smtClean="0"/>
              <a:t> </a:t>
            </a:r>
            <a:r>
              <a:rPr lang="fa-IR" dirty="0" err="1" smtClean="0"/>
              <a:t>ميزان</a:t>
            </a:r>
            <a:r>
              <a:rPr lang="fa-IR" dirty="0" smtClean="0"/>
              <a:t> </a:t>
            </a:r>
            <a:r>
              <a:rPr lang="fa-IR" dirty="0" err="1" smtClean="0"/>
              <a:t>همخواني</a:t>
            </a:r>
            <a:r>
              <a:rPr lang="fa-IR" dirty="0" smtClean="0"/>
              <a:t> </a:t>
            </a:r>
            <a:r>
              <a:rPr lang="fa-IR" dirty="0" err="1" smtClean="0"/>
              <a:t>نتايج</a:t>
            </a:r>
            <a:r>
              <a:rPr lang="fa-IR" dirty="0" smtClean="0"/>
              <a:t> استخراج شده در صورت </a:t>
            </a:r>
            <a:r>
              <a:rPr lang="fa-IR" dirty="0" err="1" smtClean="0"/>
              <a:t>بازخواني</a:t>
            </a:r>
            <a:r>
              <a:rPr lang="fa-IR" dirty="0" smtClean="0"/>
              <a:t> مجدد </a:t>
            </a:r>
            <a:r>
              <a:rPr lang="fa-IR" dirty="0" err="1" smtClean="0"/>
              <a:t>نتايج</a:t>
            </a:r>
            <a:endParaRPr lang="fa-IR" dirty="0" smtClean="0"/>
          </a:p>
          <a:p>
            <a:r>
              <a:rPr lang="fa-IR" dirty="0" smtClean="0">
                <a:solidFill>
                  <a:srgbClr val="FF0000"/>
                </a:solidFill>
              </a:rPr>
              <a:t>اعتبار</a:t>
            </a:r>
            <a:r>
              <a:rPr lang="fa-IR" dirty="0" smtClean="0"/>
              <a:t> </a:t>
            </a:r>
            <a:r>
              <a:rPr lang="fa-IR" dirty="0" err="1" smtClean="0"/>
              <a:t>يعني</a:t>
            </a:r>
            <a:r>
              <a:rPr lang="fa-IR" dirty="0" smtClean="0"/>
              <a:t> </a:t>
            </a:r>
            <a:r>
              <a:rPr lang="fa-IR" dirty="0" err="1" smtClean="0"/>
              <a:t>اينكه</a:t>
            </a:r>
            <a:r>
              <a:rPr lang="fa-IR" dirty="0" smtClean="0"/>
              <a:t> </a:t>
            </a:r>
            <a:r>
              <a:rPr lang="fa-IR" dirty="0" err="1" smtClean="0"/>
              <a:t>نتايج</a:t>
            </a:r>
            <a:r>
              <a:rPr lang="fa-IR" dirty="0" smtClean="0"/>
              <a:t> تا چه حد </a:t>
            </a:r>
            <a:r>
              <a:rPr lang="fa-IR" dirty="0" err="1" smtClean="0"/>
              <a:t>ممكن</a:t>
            </a:r>
            <a:r>
              <a:rPr lang="fa-IR" dirty="0" smtClean="0"/>
              <a:t> است به </a:t>
            </a:r>
            <a:r>
              <a:rPr lang="fa-IR" dirty="0" err="1" smtClean="0"/>
              <a:t>دليل</a:t>
            </a:r>
            <a:r>
              <a:rPr lang="fa-IR" dirty="0" smtClean="0"/>
              <a:t> </a:t>
            </a:r>
            <a:r>
              <a:rPr lang="fa-IR" dirty="0" err="1" smtClean="0"/>
              <a:t>ايرادات</a:t>
            </a:r>
            <a:r>
              <a:rPr lang="fa-IR" dirty="0" smtClean="0"/>
              <a:t> </a:t>
            </a:r>
            <a:r>
              <a:rPr lang="fa-IR" dirty="0" err="1" smtClean="0"/>
              <a:t>متدلوژيك</a:t>
            </a:r>
            <a:r>
              <a:rPr lang="fa-IR" dirty="0" smtClean="0"/>
              <a:t> مطالعات انتخاب شده و </a:t>
            </a:r>
            <a:r>
              <a:rPr lang="fa-IR" dirty="0" err="1" smtClean="0"/>
              <a:t>يا</a:t>
            </a:r>
            <a:r>
              <a:rPr lang="fa-IR" dirty="0" smtClean="0"/>
              <a:t> </a:t>
            </a:r>
            <a:r>
              <a:rPr lang="fa-IR" dirty="0" err="1" smtClean="0"/>
              <a:t>شيوه</a:t>
            </a:r>
            <a:r>
              <a:rPr lang="fa-IR" dirty="0" smtClean="0"/>
              <a:t> </a:t>
            </a:r>
            <a:r>
              <a:rPr lang="fa-IR" dirty="0" err="1" smtClean="0"/>
              <a:t>تحليل</a:t>
            </a:r>
            <a:r>
              <a:rPr lang="fa-IR" dirty="0" smtClean="0"/>
              <a:t> آنها مخدوش شده باشند</a:t>
            </a:r>
          </a:p>
          <a:p>
            <a:endParaRPr lang="fa-IR" dirty="0" smtClean="0"/>
          </a:p>
          <a:p>
            <a:r>
              <a:rPr lang="fa-IR" dirty="0" smtClean="0"/>
              <a:t>توجه شود </a:t>
            </a:r>
            <a:r>
              <a:rPr lang="fa-IR" dirty="0" err="1" smtClean="0"/>
              <a:t>كه</a:t>
            </a:r>
            <a:r>
              <a:rPr lang="fa-IR" dirty="0" smtClean="0"/>
              <a:t> </a:t>
            </a:r>
            <a:r>
              <a:rPr lang="fa-IR" dirty="0" err="1" smtClean="0"/>
              <a:t>تعاريف</a:t>
            </a:r>
            <a:r>
              <a:rPr lang="fa-IR" dirty="0" smtClean="0"/>
              <a:t> فوق به </a:t>
            </a:r>
            <a:r>
              <a:rPr lang="fa-IR" dirty="0" err="1" smtClean="0"/>
              <a:t>معناي</a:t>
            </a:r>
            <a:r>
              <a:rPr lang="fa-IR" dirty="0" smtClean="0"/>
              <a:t> </a:t>
            </a:r>
            <a:r>
              <a:rPr lang="fa-IR" dirty="0" err="1" smtClean="0"/>
              <a:t>پايايي</a:t>
            </a:r>
            <a:r>
              <a:rPr lang="fa-IR" dirty="0" smtClean="0"/>
              <a:t> و اعتبار </a:t>
            </a:r>
            <a:r>
              <a:rPr lang="fa-IR" dirty="0" err="1" smtClean="0"/>
              <a:t>نتيجه</a:t>
            </a:r>
            <a:r>
              <a:rPr lang="fa-IR" dirty="0" smtClean="0"/>
              <a:t> </a:t>
            </a:r>
            <a:r>
              <a:rPr lang="fa-IR" dirty="0" err="1" smtClean="0"/>
              <a:t>گيري</a:t>
            </a:r>
            <a:r>
              <a:rPr lang="fa-IR" dirty="0" smtClean="0"/>
              <a:t> </a:t>
            </a:r>
            <a:r>
              <a:rPr lang="fa-IR" dirty="0" err="1" smtClean="0"/>
              <a:t>نهايي</a:t>
            </a:r>
            <a:r>
              <a:rPr lang="fa-IR" dirty="0" smtClean="0"/>
              <a:t> </a:t>
            </a:r>
            <a:r>
              <a:rPr lang="fa-IR" dirty="0" err="1" smtClean="0"/>
              <a:t>نيست</a:t>
            </a:r>
            <a:r>
              <a:rPr lang="fa-IR" dirty="0" smtClean="0"/>
              <a:t> </a:t>
            </a:r>
            <a:r>
              <a:rPr lang="fa-IR" dirty="0" err="1" smtClean="0"/>
              <a:t>بلكه</a:t>
            </a:r>
            <a:r>
              <a:rPr lang="fa-IR" dirty="0" smtClean="0"/>
              <a:t> فقط اعتبار و </a:t>
            </a:r>
            <a:r>
              <a:rPr lang="fa-IR" dirty="0" err="1" smtClean="0"/>
              <a:t>پايايي</a:t>
            </a:r>
            <a:r>
              <a:rPr lang="fa-IR" dirty="0" smtClean="0"/>
              <a:t> </a:t>
            </a:r>
            <a:r>
              <a:rPr lang="fa-IR" dirty="0" err="1" smtClean="0"/>
              <a:t>مرورساختاريافته</a:t>
            </a:r>
            <a:r>
              <a:rPr lang="fa-IR" dirty="0" smtClean="0"/>
              <a:t> و </a:t>
            </a:r>
            <a:r>
              <a:rPr lang="fa-IR" dirty="0" err="1" smtClean="0"/>
              <a:t>متاآناليز</a:t>
            </a:r>
            <a:r>
              <a:rPr lang="fa-IR" dirty="0" smtClean="0"/>
              <a:t> را شامل </a:t>
            </a:r>
            <a:r>
              <a:rPr lang="fa-IR" dirty="0" err="1" smtClean="0"/>
              <a:t>مي</a:t>
            </a:r>
            <a:r>
              <a:rPr lang="fa-IR" dirty="0" smtClean="0"/>
              <a:t> شود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62</a:t>
            </a:fld>
            <a:endParaRPr kumimoji="0"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مراحل بررسي منابع</a:t>
            </a:r>
            <a:endParaRPr lang="fa-IR" dirty="0"/>
          </a:p>
        </p:txBody>
      </p:sp>
      <p:sp>
        <p:nvSpPr>
          <p:cNvPr id="3" name="Content Placeholder 2"/>
          <p:cNvSpPr>
            <a:spLocks noGrp="1"/>
          </p:cNvSpPr>
          <p:nvPr>
            <p:ph idx="1"/>
          </p:nvPr>
        </p:nvSpPr>
        <p:spPr/>
        <p:txBody>
          <a:bodyPr/>
          <a:lstStyle/>
          <a:p>
            <a:pPr marL="633222" indent="-514350">
              <a:buFont typeface="+mj-lt"/>
              <a:buAutoNum type="arabicPeriod"/>
            </a:pPr>
            <a:r>
              <a:rPr lang="fa-IR" dirty="0" smtClean="0"/>
              <a:t>بررسي عناوين مقالات و خارج نمودن منابع كاملاً غير مرتبط</a:t>
            </a:r>
          </a:p>
          <a:p>
            <a:pPr marL="633222" indent="-514350">
              <a:buFont typeface="+mj-lt"/>
              <a:buAutoNum type="arabicPeriod"/>
            </a:pPr>
            <a:endParaRPr lang="fa-IR" dirty="0" smtClean="0"/>
          </a:p>
          <a:p>
            <a:pPr marL="633222" indent="-514350">
              <a:buFont typeface="+mj-lt"/>
              <a:buAutoNum type="arabicPeriod"/>
            </a:pPr>
            <a:r>
              <a:rPr lang="fa-IR" dirty="0" smtClean="0"/>
              <a:t>بررسي خلاصه مقالات و تقسيم مقالات به سه دسته 1) مرتبط     2) غير مرتبط و 3) غير قابل تشخيص</a:t>
            </a:r>
          </a:p>
          <a:p>
            <a:pPr marL="633222" indent="-514350">
              <a:buFont typeface="+mj-lt"/>
              <a:buAutoNum type="arabicPeriod"/>
            </a:pPr>
            <a:endParaRPr lang="fa-IR" dirty="0" smtClean="0"/>
          </a:p>
          <a:p>
            <a:pPr marL="633222" indent="-514350">
              <a:buFont typeface="+mj-lt"/>
              <a:buAutoNum type="arabicPeriod"/>
            </a:pPr>
            <a:r>
              <a:rPr lang="fa-IR" dirty="0" smtClean="0"/>
              <a:t>بررسي متن كامل مقالات دسته اول و سوم و خارج نمودن مقالاتي كه يا غير مرتبط هستند، يا اطلاعات لازم را ندارند و يا از نظر كيفيت حداقل معيارهاي مورد نياز را ندارند.</a:t>
            </a:r>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63</a:t>
            </a:fld>
            <a:endParaRPr kumimoji="0"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اصطلاحات مهم در </a:t>
            </a:r>
            <a:r>
              <a:rPr lang="fa-IR" dirty="0" err="1" smtClean="0"/>
              <a:t>ارزيابي</a:t>
            </a:r>
            <a:r>
              <a:rPr lang="fa-IR" dirty="0" smtClean="0"/>
              <a:t> </a:t>
            </a:r>
            <a:r>
              <a:rPr lang="fa-IR" dirty="0" err="1" smtClean="0"/>
              <a:t>كيفيت</a:t>
            </a:r>
            <a:r>
              <a:rPr lang="fa-IR" dirty="0" smtClean="0"/>
              <a:t> مطالعات</a:t>
            </a:r>
            <a:endParaRPr lang="en-US" dirty="0"/>
          </a:p>
        </p:txBody>
      </p:sp>
      <p:sp>
        <p:nvSpPr>
          <p:cNvPr id="3" name="Content Placeholder 2"/>
          <p:cNvSpPr>
            <a:spLocks noGrp="1"/>
          </p:cNvSpPr>
          <p:nvPr>
            <p:ph idx="1"/>
          </p:nvPr>
        </p:nvSpPr>
        <p:spPr/>
        <p:txBody>
          <a:bodyPr/>
          <a:lstStyle/>
          <a:p>
            <a:pPr algn="l" rtl="0"/>
            <a:r>
              <a:rPr lang="en-US" dirty="0" smtClean="0"/>
              <a:t>Blindness</a:t>
            </a:r>
            <a:endParaRPr lang="fa-IR" dirty="0" smtClean="0"/>
          </a:p>
          <a:p>
            <a:pPr algn="l" rtl="0"/>
            <a:r>
              <a:rPr lang="en-US" dirty="0" smtClean="0"/>
              <a:t>Task separation</a:t>
            </a:r>
          </a:p>
          <a:p>
            <a:pPr algn="l" rtl="0"/>
            <a:r>
              <a:rPr lang="en-US" dirty="0" smtClean="0"/>
              <a:t>Publication bias</a:t>
            </a:r>
          </a:p>
          <a:p>
            <a:pPr algn="l" rtl="0"/>
            <a:r>
              <a:rPr lang="en-US" dirty="0" smtClean="0"/>
              <a:t>Language bias</a:t>
            </a:r>
          </a:p>
          <a:p>
            <a:pPr algn="l" rtl="0"/>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64</a:t>
            </a:fld>
            <a:endParaRPr kumimoji="0"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smtClean="0"/>
              <a:t>چگونه </a:t>
            </a:r>
            <a:r>
              <a:rPr lang="fa-IR" sz="3600" dirty="0" err="1" smtClean="0"/>
              <a:t>بايد</a:t>
            </a:r>
            <a:r>
              <a:rPr lang="fa-IR" sz="3600" dirty="0" smtClean="0"/>
              <a:t> </a:t>
            </a:r>
            <a:r>
              <a:rPr lang="fa-IR" sz="3600" dirty="0" err="1" smtClean="0"/>
              <a:t>كيفيت</a:t>
            </a:r>
            <a:r>
              <a:rPr lang="fa-IR" sz="3600" dirty="0" smtClean="0"/>
              <a:t> مقالات مورد </a:t>
            </a:r>
            <a:r>
              <a:rPr lang="fa-IR" sz="3600" dirty="0" err="1" smtClean="0"/>
              <a:t>ارزيابي</a:t>
            </a:r>
            <a:r>
              <a:rPr lang="fa-IR" sz="3600" dirty="0" smtClean="0"/>
              <a:t> قرار </a:t>
            </a:r>
            <a:r>
              <a:rPr lang="fa-IR" sz="3600" dirty="0" err="1" smtClean="0"/>
              <a:t>گيرند</a:t>
            </a:r>
            <a:endParaRPr lang="en-US" sz="3600" dirty="0"/>
          </a:p>
        </p:txBody>
      </p:sp>
      <p:sp>
        <p:nvSpPr>
          <p:cNvPr id="3" name="Content Placeholder 2"/>
          <p:cNvSpPr>
            <a:spLocks noGrp="1"/>
          </p:cNvSpPr>
          <p:nvPr>
            <p:ph idx="1"/>
          </p:nvPr>
        </p:nvSpPr>
        <p:spPr/>
        <p:txBody>
          <a:bodyPr/>
          <a:lstStyle/>
          <a:p>
            <a:r>
              <a:rPr lang="fa-IR" dirty="0" err="1" smtClean="0"/>
              <a:t>بايست</a:t>
            </a:r>
            <a:r>
              <a:rPr lang="fa-IR" dirty="0" smtClean="0"/>
              <a:t> بسته به نوع مطالعات از </a:t>
            </a:r>
            <a:r>
              <a:rPr lang="fa-IR" dirty="0" err="1" smtClean="0"/>
              <a:t>چك</a:t>
            </a:r>
            <a:r>
              <a:rPr lang="fa-IR" dirty="0" smtClean="0"/>
              <a:t> </a:t>
            </a:r>
            <a:r>
              <a:rPr lang="fa-IR" dirty="0" err="1" smtClean="0"/>
              <a:t>ليستهاي</a:t>
            </a:r>
            <a:r>
              <a:rPr lang="fa-IR" dirty="0" smtClean="0"/>
              <a:t> مناسب استفاده </a:t>
            </a:r>
            <a:r>
              <a:rPr lang="fa-IR" dirty="0" err="1" smtClean="0"/>
              <a:t>كرد</a:t>
            </a:r>
            <a:r>
              <a:rPr lang="fa-IR" dirty="0" smtClean="0"/>
              <a:t>.</a:t>
            </a:r>
          </a:p>
          <a:p>
            <a:r>
              <a:rPr lang="fa-IR" dirty="0" err="1" smtClean="0"/>
              <a:t>بايست</a:t>
            </a:r>
            <a:r>
              <a:rPr lang="fa-IR" dirty="0" smtClean="0"/>
              <a:t> به پاشنه </a:t>
            </a:r>
            <a:r>
              <a:rPr lang="fa-IR" dirty="0" err="1" smtClean="0"/>
              <a:t>هاي</a:t>
            </a:r>
            <a:r>
              <a:rPr lang="fa-IR" dirty="0" smtClean="0"/>
              <a:t> </a:t>
            </a:r>
            <a:r>
              <a:rPr lang="fa-IR" dirty="0" err="1" smtClean="0"/>
              <a:t>آشيل</a:t>
            </a:r>
            <a:r>
              <a:rPr lang="fa-IR" dirty="0" smtClean="0"/>
              <a:t> مطالعات توجه داشت</a:t>
            </a:r>
          </a:p>
          <a:p>
            <a:r>
              <a:rPr lang="fa-IR" dirty="0" err="1" smtClean="0"/>
              <a:t>شناسايي</a:t>
            </a:r>
            <a:r>
              <a:rPr lang="fa-IR" dirty="0" smtClean="0"/>
              <a:t> </a:t>
            </a:r>
            <a:r>
              <a:rPr lang="fa-IR" dirty="0" err="1" smtClean="0"/>
              <a:t>خطاهاي</a:t>
            </a:r>
            <a:r>
              <a:rPr lang="fa-IR" dirty="0" smtClean="0"/>
              <a:t> </a:t>
            </a:r>
            <a:r>
              <a:rPr lang="fa-IR" dirty="0" err="1" smtClean="0"/>
              <a:t>تصادفي</a:t>
            </a:r>
            <a:r>
              <a:rPr lang="fa-IR" dirty="0" smtClean="0"/>
              <a:t> و </a:t>
            </a:r>
            <a:r>
              <a:rPr lang="fa-IR" dirty="0" err="1" smtClean="0"/>
              <a:t>خطاهاي</a:t>
            </a:r>
            <a:r>
              <a:rPr lang="fa-IR" dirty="0" smtClean="0"/>
              <a:t> منظم در مطالعات</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65</a:t>
            </a:fld>
            <a:endParaRPr kumimoji="0"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D4A7CEB-7D92-427F-8E03-0BADEBCD2D45}" type="slidenum">
              <a:rPr lang="ar-SA"/>
              <a:pPr/>
              <a:t>66</a:t>
            </a:fld>
            <a:endParaRPr lang="en-US" dirty="0"/>
          </a:p>
        </p:txBody>
      </p:sp>
      <p:sp>
        <p:nvSpPr>
          <p:cNvPr id="350210" name="Rectangle 2"/>
          <p:cNvSpPr>
            <a:spLocks noGrp="1" noChangeArrowheads="1"/>
          </p:cNvSpPr>
          <p:nvPr>
            <p:ph type="title"/>
          </p:nvPr>
        </p:nvSpPr>
        <p:spPr>
          <a:xfrm>
            <a:off x="428596" y="357166"/>
            <a:ext cx="8229600" cy="762000"/>
          </a:xfrm>
        </p:spPr>
        <p:txBody>
          <a:bodyPr>
            <a:normAutofit fontScale="90000"/>
          </a:bodyPr>
          <a:lstStyle/>
          <a:p>
            <a:pPr algn="r"/>
            <a:r>
              <a:rPr lang="fa-IR" dirty="0" smtClean="0">
                <a:solidFill>
                  <a:srgbClr val="FFC000"/>
                </a:solidFill>
              </a:rPr>
              <a:t>نکته مهم</a:t>
            </a:r>
            <a:endParaRPr lang="en-US" b="1" dirty="0">
              <a:solidFill>
                <a:srgbClr val="FFC000"/>
              </a:solidFill>
              <a:cs typeface="Zar" pitchFamily="2" charset="-78"/>
            </a:endParaRPr>
          </a:p>
        </p:txBody>
      </p:sp>
      <p:sp>
        <p:nvSpPr>
          <p:cNvPr id="350211" name="Rectangle 3"/>
          <p:cNvSpPr>
            <a:spLocks noGrp="1" noChangeArrowheads="1"/>
          </p:cNvSpPr>
          <p:nvPr>
            <p:ph type="body" idx="1"/>
          </p:nvPr>
        </p:nvSpPr>
        <p:spPr>
          <a:xfrm>
            <a:off x="762000" y="1676400"/>
            <a:ext cx="7620000" cy="3733800"/>
          </a:xfrm>
          <a:noFill/>
        </p:spPr>
        <p:txBody>
          <a:bodyPr tIns="118800"/>
          <a:lstStyle/>
          <a:p>
            <a:pPr>
              <a:lnSpc>
                <a:spcPct val="110000"/>
              </a:lnSpc>
            </a:pPr>
            <a:r>
              <a:rPr lang="fa-IR" dirty="0">
                <a:latin typeface="Tahoma" pitchFamily="34" charset="0"/>
                <a:cs typeface="Zar" pitchFamily="2" charset="-78"/>
              </a:rPr>
              <a:t>هيچ مرور سيستماتيکي نميتواند جانشين يک مطالعه اوليه خوب طراحي شده شود.</a:t>
            </a:r>
            <a:br>
              <a:rPr lang="fa-IR" dirty="0">
                <a:latin typeface="Tahoma" pitchFamily="34" charset="0"/>
                <a:cs typeface="Zar" pitchFamily="2" charset="-78"/>
              </a:rPr>
            </a:br>
            <a:r>
              <a:rPr lang="fa-IR" sz="2400" dirty="0">
                <a:solidFill>
                  <a:schemeClr val="bg2"/>
                </a:solidFill>
                <a:latin typeface="Tahoma" pitchFamily="34" charset="0"/>
                <a:cs typeface="Zar" pitchFamily="2" charset="-78"/>
              </a:rPr>
              <a:t>- </a:t>
            </a:r>
            <a:r>
              <a:rPr lang="fa-IR" sz="2400" dirty="0">
                <a:latin typeface="Tahoma" pitchFamily="34" charset="0"/>
                <a:cs typeface="Zar" pitchFamily="2" charset="-78"/>
              </a:rPr>
              <a:t>استفاده از منيزيوم در </a:t>
            </a:r>
            <a:r>
              <a:rPr lang="en-US" sz="2400" dirty="0">
                <a:latin typeface="Tahoma" pitchFamily="34" charset="0"/>
                <a:cs typeface="Zar" pitchFamily="2" charset="-78"/>
              </a:rPr>
              <a:t>MI</a:t>
            </a:r>
            <a:br>
              <a:rPr lang="en-US" sz="2400" dirty="0">
                <a:latin typeface="Tahoma" pitchFamily="34" charset="0"/>
                <a:cs typeface="Zar" pitchFamily="2" charset="-78"/>
              </a:rPr>
            </a:br>
            <a:r>
              <a:rPr lang="fa-IR" sz="2400" dirty="0">
                <a:latin typeface="Tahoma" pitchFamily="34" charset="0"/>
                <a:cs typeface="Zar" pitchFamily="2" charset="-78"/>
              </a:rPr>
              <a:t>- سال 1990: 7 مطالعه حاکي از کاهش قابل توجه در مورتاليتي بود.</a:t>
            </a:r>
            <a:br>
              <a:rPr lang="fa-IR" sz="2400" dirty="0">
                <a:latin typeface="Tahoma" pitchFamily="34" charset="0"/>
                <a:cs typeface="Zar" pitchFamily="2" charset="-78"/>
              </a:rPr>
            </a:br>
            <a:r>
              <a:rPr lang="fa-IR" sz="2400" dirty="0">
                <a:latin typeface="Tahoma" pitchFamily="34" charset="0"/>
                <a:cs typeface="Zar" pitchFamily="2" charset="-78"/>
              </a:rPr>
              <a:t>- سال 1993: متاآنالير انجام شده نشان داد: «موثر، بي‌خطر، ساده و کم‌هزينه»</a:t>
            </a:r>
            <a:br>
              <a:rPr lang="fa-IR" sz="2400" dirty="0">
                <a:latin typeface="Tahoma" pitchFamily="34" charset="0"/>
                <a:cs typeface="Zar" pitchFamily="2" charset="-78"/>
              </a:rPr>
            </a:br>
            <a:r>
              <a:rPr lang="fa-IR" sz="2400" dirty="0">
                <a:latin typeface="Tahoma" pitchFamily="34" charset="0"/>
                <a:cs typeface="Zar" pitchFamily="2" charset="-78"/>
              </a:rPr>
              <a:t>- سال 1995:مطالعه </a:t>
            </a:r>
            <a:r>
              <a:rPr lang="en-US" sz="2400" dirty="0">
                <a:latin typeface="Tahoma" pitchFamily="34" charset="0"/>
                <a:cs typeface="Zar" pitchFamily="2" charset="-78"/>
              </a:rPr>
              <a:t>ISIS 4</a:t>
            </a:r>
            <a:r>
              <a:rPr lang="fa-IR" sz="2400" dirty="0">
                <a:latin typeface="Tahoma" pitchFamily="34" charset="0"/>
                <a:cs typeface="Zar" pitchFamily="2" charset="-78"/>
              </a:rPr>
              <a:t> نشان داد که تاثيري ندارد.</a:t>
            </a:r>
          </a:p>
          <a:p>
            <a:pPr>
              <a:lnSpc>
                <a:spcPct val="110000"/>
              </a:lnSpc>
            </a:pPr>
            <a:r>
              <a:rPr lang="fa-IR" dirty="0">
                <a:latin typeface="Tahoma" pitchFamily="34" charset="0"/>
                <a:cs typeface="Zar" pitchFamily="2" charset="-78"/>
              </a:rPr>
              <a:t>ارزيابي نقادانه هميشه لازم است</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نحوه برخورد با </a:t>
            </a:r>
            <a:r>
              <a:rPr lang="fa-IR" dirty="0" err="1" smtClean="0"/>
              <a:t>كيفيت</a:t>
            </a:r>
            <a:r>
              <a:rPr lang="fa-IR" dirty="0" smtClean="0"/>
              <a:t> مطالعات</a:t>
            </a:r>
            <a:endParaRPr lang="en-US" dirty="0"/>
          </a:p>
        </p:txBody>
      </p:sp>
      <p:sp>
        <p:nvSpPr>
          <p:cNvPr id="3" name="Content Placeholder 2"/>
          <p:cNvSpPr>
            <a:spLocks noGrp="1"/>
          </p:cNvSpPr>
          <p:nvPr>
            <p:ph idx="1"/>
          </p:nvPr>
        </p:nvSpPr>
        <p:spPr/>
        <p:txBody>
          <a:bodyPr/>
          <a:lstStyle/>
          <a:p>
            <a:r>
              <a:rPr lang="fa-IR" dirty="0" err="1" smtClean="0"/>
              <a:t>بايست</a:t>
            </a:r>
            <a:r>
              <a:rPr lang="fa-IR" dirty="0" smtClean="0"/>
              <a:t> توجه داشت </a:t>
            </a:r>
            <a:r>
              <a:rPr lang="fa-IR" dirty="0" err="1" smtClean="0"/>
              <a:t>كه</a:t>
            </a:r>
            <a:r>
              <a:rPr lang="fa-IR" dirty="0" smtClean="0"/>
              <a:t> </a:t>
            </a:r>
            <a:r>
              <a:rPr lang="fa-IR" dirty="0" err="1" smtClean="0"/>
              <a:t>مطالعاتي</a:t>
            </a:r>
            <a:r>
              <a:rPr lang="fa-IR" dirty="0" smtClean="0"/>
              <a:t> </a:t>
            </a:r>
            <a:r>
              <a:rPr lang="fa-IR" dirty="0" err="1" smtClean="0"/>
              <a:t>كه</a:t>
            </a:r>
            <a:r>
              <a:rPr lang="fa-IR" dirty="0" smtClean="0"/>
              <a:t> حداقل </a:t>
            </a:r>
            <a:r>
              <a:rPr lang="fa-IR" dirty="0" err="1" smtClean="0"/>
              <a:t>كيفيت</a:t>
            </a:r>
            <a:r>
              <a:rPr lang="fa-IR" dirty="0" smtClean="0"/>
              <a:t> را ندارند </a:t>
            </a:r>
            <a:r>
              <a:rPr lang="fa-IR" dirty="0" err="1" smtClean="0"/>
              <a:t>نبايد</a:t>
            </a:r>
            <a:r>
              <a:rPr lang="fa-IR" dirty="0" smtClean="0"/>
              <a:t> وارد مطالعه شوند. </a:t>
            </a:r>
            <a:r>
              <a:rPr lang="en-US" dirty="0" smtClean="0"/>
              <a:t>Garbage in, garbage out</a:t>
            </a:r>
            <a:endParaRPr lang="fa-IR" dirty="0" smtClean="0"/>
          </a:p>
          <a:p>
            <a:endParaRPr lang="fa-IR" dirty="0" smtClean="0"/>
          </a:p>
          <a:p>
            <a:r>
              <a:rPr lang="fa-IR" dirty="0" smtClean="0"/>
              <a:t>تقسيم بندي مقالات بر اساس كيفيت آنها به سه سطح عالي، خوب، و متوسط و تحليل جداگانه نتايج آنها</a:t>
            </a:r>
          </a:p>
          <a:p>
            <a:endParaRPr lang="fa-IR" dirty="0" smtClean="0"/>
          </a:p>
          <a:p>
            <a:r>
              <a:rPr lang="fa-IR" dirty="0" smtClean="0"/>
              <a:t>محاسبه نمره </a:t>
            </a:r>
            <a:r>
              <a:rPr lang="fa-IR" dirty="0" err="1" smtClean="0"/>
              <a:t>كيفيت</a:t>
            </a:r>
            <a:r>
              <a:rPr lang="fa-IR" dirty="0" smtClean="0"/>
              <a:t> و وزن دادن به </a:t>
            </a:r>
            <a:r>
              <a:rPr lang="fa-IR" dirty="0" err="1" smtClean="0"/>
              <a:t>نتايج</a:t>
            </a:r>
            <a:r>
              <a:rPr lang="fa-IR" dirty="0" smtClean="0"/>
              <a:t> بر اساس نمره </a:t>
            </a:r>
            <a:r>
              <a:rPr lang="fa-IR" dirty="0" err="1" smtClean="0"/>
              <a:t>كيفيت</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67</a:t>
            </a:fld>
            <a:endParaRPr kumimoji="0"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55448"/>
            <a:ext cx="8858312" cy="1252728"/>
          </a:xfrm>
        </p:spPr>
        <p:txBody>
          <a:bodyPr>
            <a:noAutofit/>
          </a:bodyPr>
          <a:lstStyle/>
          <a:p>
            <a:r>
              <a:rPr lang="fa-IR" sz="3200" dirty="0" smtClean="0"/>
              <a:t>آيا صرف چاپ شدن مقاله نشان معتبر بودن اطلاعات است</a:t>
            </a:r>
            <a:endParaRPr lang="fa-IR" sz="3200" dirty="0"/>
          </a:p>
        </p:txBody>
      </p:sp>
      <p:sp>
        <p:nvSpPr>
          <p:cNvPr id="3" name="Content Placeholder 2"/>
          <p:cNvSpPr>
            <a:spLocks noGrp="1"/>
          </p:cNvSpPr>
          <p:nvPr>
            <p:ph idx="1"/>
          </p:nvPr>
        </p:nvSpPr>
        <p:spPr>
          <a:xfrm>
            <a:off x="0" y="1428736"/>
            <a:ext cx="9144000" cy="5000660"/>
          </a:xfrm>
        </p:spPr>
        <p:txBody>
          <a:bodyPr>
            <a:normAutofit fontScale="55000" lnSpcReduction="20000"/>
          </a:bodyPr>
          <a:lstStyle/>
          <a:p>
            <a:pPr algn="l" rtl="0">
              <a:buNone/>
            </a:pPr>
            <a:r>
              <a:rPr lang="en-US" dirty="0" err="1" smtClean="0"/>
              <a:t>Int</a:t>
            </a:r>
            <a:r>
              <a:rPr lang="en-US" dirty="0" smtClean="0"/>
              <a:t> J </a:t>
            </a:r>
            <a:r>
              <a:rPr lang="en-US" dirty="0" err="1" smtClean="0"/>
              <a:t>Qual</a:t>
            </a:r>
            <a:r>
              <a:rPr lang="en-US" dirty="0" smtClean="0"/>
              <a:t> Health Care. 1998 Aug;10(4):311-7.</a:t>
            </a:r>
          </a:p>
          <a:p>
            <a:pPr algn="l" rtl="0">
              <a:buNone/>
            </a:pPr>
            <a:r>
              <a:rPr lang="en-US" dirty="0" smtClean="0"/>
              <a:t/>
            </a:r>
            <a:br>
              <a:rPr lang="en-US" dirty="0" smtClean="0"/>
            </a:br>
            <a:r>
              <a:rPr lang="en-US" b="1" dirty="0" smtClean="0"/>
              <a:t>Response rate in patient satisfaction research: an analysis of 210 published studies.</a:t>
            </a:r>
            <a:r>
              <a:rPr lang="en-US" dirty="0" smtClean="0"/>
              <a:t/>
            </a:r>
            <a:br>
              <a:rPr lang="en-US" dirty="0" smtClean="0"/>
            </a:br>
            <a:endParaRPr lang="en-US" dirty="0" smtClean="0"/>
          </a:p>
          <a:p>
            <a:pPr algn="l" rtl="0">
              <a:buNone/>
            </a:pPr>
            <a:r>
              <a:rPr lang="en-US" dirty="0" smtClean="0"/>
              <a:t>OBJECTIVES: To examine the quality of response rate reporting and to identify methodological factors influencing response rates in published patient satisfaction studies. </a:t>
            </a:r>
          </a:p>
          <a:p>
            <a:pPr algn="l" rtl="0">
              <a:buNone/>
            </a:pPr>
            <a:endParaRPr lang="en-US" dirty="0" smtClean="0"/>
          </a:p>
          <a:p>
            <a:pPr algn="l" rtl="0">
              <a:buNone/>
            </a:pPr>
            <a:r>
              <a:rPr lang="en-US" dirty="0" smtClean="0"/>
              <a:t>DESIGN: Examination and analysis of 210 studies from 200 papers published in 1994 in 141 different health journals. </a:t>
            </a:r>
          </a:p>
          <a:p>
            <a:pPr algn="l" rtl="0">
              <a:buNone/>
            </a:pPr>
            <a:r>
              <a:rPr lang="en-US" dirty="0" smtClean="0"/>
              <a:t> </a:t>
            </a:r>
          </a:p>
          <a:p>
            <a:pPr algn="l" rtl="0">
              <a:buNone/>
            </a:pPr>
            <a:r>
              <a:rPr lang="en-US" dirty="0" smtClean="0"/>
              <a:t>RESULTS: </a:t>
            </a:r>
            <a:r>
              <a:rPr lang="en-US" dirty="0" smtClean="0">
                <a:solidFill>
                  <a:srgbClr val="0070C0"/>
                </a:solidFill>
              </a:rPr>
              <a:t>Forty-eight per cent</a:t>
            </a:r>
            <a:r>
              <a:rPr lang="en-US" dirty="0" smtClean="0"/>
              <a:t> of studies reported a response rate. The mean response rate was </a:t>
            </a:r>
            <a:r>
              <a:rPr lang="en-US" dirty="0" smtClean="0">
                <a:solidFill>
                  <a:srgbClr val="0070C0"/>
                </a:solidFill>
              </a:rPr>
              <a:t>72.1%</a:t>
            </a:r>
            <a:r>
              <a:rPr lang="en-US" dirty="0" smtClean="0"/>
              <a:t>. There was no association between response rate and the type of instrument used for data collection. Studies which used a face-to-face approach to either subject recruitment (mean response rate, 76.7%) or data collection (mean response rate, 76.9%) were associated with significantly higher response rates than those in which subjects were recruited by mail (mean response rate, 66.5%) or data were collected by mail (mean response rate, 67%). Response rate was not related to questionnaire length. CONCLUSION: Patient satisfaction studies generally show poor awareness of the importance of methodological issues relevant to response rate. Far more attention to this aspect is needed if findings in this field are to be accepted as valid and useful.</a:t>
            </a:r>
            <a:br>
              <a:rPr lang="en-US" dirty="0" smtClean="0"/>
            </a:br>
            <a:endParaRPr lang="fa-IR" dirty="0"/>
          </a:p>
        </p:txBody>
      </p:sp>
      <p:sp>
        <p:nvSpPr>
          <p:cNvPr id="4" name="Footer Placeholder 3"/>
          <p:cNvSpPr>
            <a:spLocks noGrp="1"/>
          </p:cNvSpPr>
          <p:nvPr>
            <p:ph type="ftr" sz="quarter" idx="11"/>
          </p:nvPr>
        </p:nvSpPr>
        <p:spPr/>
        <p:txBody>
          <a:bodyPr/>
          <a:lstStyle/>
          <a:p>
            <a:r>
              <a:rPr lang="fa-IR" dirty="0"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68</a:t>
            </a:fld>
            <a:endParaRPr kumimoji="0"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0" y="1500174"/>
            <a:ext cx="9144000" cy="4625609"/>
          </a:xfrm>
        </p:spPr>
        <p:txBody>
          <a:bodyPr>
            <a:normAutofit fontScale="62500" lnSpcReduction="20000"/>
          </a:bodyPr>
          <a:lstStyle/>
          <a:p>
            <a:pPr algn="l" rtl="0">
              <a:buNone/>
            </a:pPr>
            <a:r>
              <a:rPr lang="en-US" dirty="0" smtClean="0"/>
              <a:t>J </a:t>
            </a:r>
            <a:r>
              <a:rPr lang="en-US" dirty="0" err="1" smtClean="0"/>
              <a:t>Eval</a:t>
            </a:r>
            <a:r>
              <a:rPr lang="en-US" dirty="0" smtClean="0"/>
              <a:t> </a:t>
            </a:r>
            <a:r>
              <a:rPr lang="en-US" dirty="0" err="1" smtClean="0"/>
              <a:t>Clin</a:t>
            </a:r>
            <a:r>
              <a:rPr lang="en-US" dirty="0" smtClean="0"/>
              <a:t> </a:t>
            </a:r>
            <a:r>
              <a:rPr lang="en-US" dirty="0" err="1" smtClean="0"/>
              <a:t>Pract</a:t>
            </a:r>
            <a:r>
              <a:rPr lang="en-US" dirty="0" smtClean="0"/>
              <a:t>. 2007 Dec;13(6):920-9. Links</a:t>
            </a:r>
          </a:p>
          <a:p>
            <a:pPr algn="l" rtl="0">
              <a:buNone/>
            </a:pPr>
            <a:r>
              <a:rPr lang="en-US" b="1" dirty="0" smtClean="0"/>
              <a:t>Are the outcomes of clinical pathways evidence-based? A critical appraisal of clinical pathway evaluation research.</a:t>
            </a:r>
          </a:p>
          <a:p>
            <a:pPr algn="l" rtl="0">
              <a:buNone/>
            </a:pPr>
            <a:endParaRPr lang="en-US" b="1" dirty="0" smtClean="0"/>
          </a:p>
          <a:p>
            <a:pPr algn="l" rtl="0">
              <a:buNone/>
            </a:pPr>
            <a:r>
              <a:rPr lang="en-US" dirty="0" smtClean="0"/>
              <a:t>AIM AND OBJECTIVE: To evaluate the validity of study outcomes of published papers that report the effects of clinical pathways (CP). </a:t>
            </a:r>
          </a:p>
          <a:p>
            <a:pPr algn="l" rtl="0">
              <a:buNone/>
            </a:pPr>
            <a:r>
              <a:rPr lang="en-US" dirty="0" smtClean="0"/>
              <a:t>Assessment of the methodological quality of the studies included randomization, power analysis, selection bias, validity of outcome indicators, appropriateness of statistical tests, direct (matching) and indirect (statistical) control for confounders. </a:t>
            </a:r>
          </a:p>
          <a:p>
            <a:pPr algn="l" rtl="0">
              <a:buNone/>
            </a:pPr>
            <a:r>
              <a:rPr lang="en-US" dirty="0" smtClean="0"/>
              <a:t>Using a quality-scoring assessment tool, 33% of the papers were classified as of good quality, whereas </a:t>
            </a:r>
            <a:r>
              <a:rPr lang="en-US" dirty="0" smtClean="0">
                <a:solidFill>
                  <a:srgbClr val="0070C0"/>
                </a:solidFill>
              </a:rPr>
              <a:t>67% were classified as of low quality</a:t>
            </a:r>
            <a:r>
              <a:rPr lang="en-US" dirty="0" smtClean="0"/>
              <a:t>. Of the studies, 10.4% controlled for confounding by matching and 59.1% adopted parametric statistical tests without testing variables on normal distribution. Differences in outcomes were not always statistically tested. CONCLUSION: Readers should be cautious when interpreting the results of clinical pathway evaluation studies because of the confounding factors and sources of contamination affecting the evidence-based validity of the outcomes.</a:t>
            </a:r>
          </a:p>
          <a:p>
            <a:pPr algn="l" rtl="0">
              <a:buNone/>
            </a:pPr>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69</a:t>
            </a:fld>
            <a:endParaRPr kumimoji="0"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مفهوم مطالعات اوليه و </a:t>
            </a:r>
            <a:r>
              <a:rPr lang="fa-IR" dirty="0" err="1" smtClean="0"/>
              <a:t>ثانويه</a:t>
            </a:r>
            <a:endParaRPr lang="en-US" dirty="0"/>
          </a:p>
        </p:txBody>
      </p:sp>
      <p:graphicFrame>
        <p:nvGraphicFramePr>
          <p:cNvPr id="6" name="Content Placeholder 5"/>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fa-IR" dirty="0" err="1" smtClean="0"/>
              <a:t>علي</a:t>
            </a:r>
            <a:r>
              <a:rPr lang="fa-IR" dirty="0" smtClean="0"/>
              <a:t> </a:t>
            </a:r>
            <a:r>
              <a:rPr lang="fa-IR" dirty="0" err="1" smtClean="0"/>
              <a:t>اكبر</a:t>
            </a:r>
            <a:r>
              <a:rPr lang="fa-IR" dirty="0" smtClean="0"/>
              <a:t> </a:t>
            </a:r>
            <a:r>
              <a:rPr lang="fa-IR" dirty="0" err="1" smtClean="0"/>
              <a:t>حقدوست			مرورساختاريافته</a:t>
            </a:r>
            <a:r>
              <a:rPr lang="fa-IR" dirty="0" smtClean="0"/>
              <a:t> و </a:t>
            </a:r>
            <a:r>
              <a:rPr lang="fa-IR" dirty="0" err="1" smtClean="0"/>
              <a:t>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a:t>
            </a:fld>
            <a:endParaRPr kumimoji="0"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مشكلات</a:t>
            </a:r>
            <a:r>
              <a:rPr lang="fa-IR" dirty="0" smtClean="0"/>
              <a:t> </a:t>
            </a:r>
            <a:r>
              <a:rPr lang="fa-IR" dirty="0" err="1" smtClean="0"/>
              <a:t>ارزيابي</a:t>
            </a:r>
            <a:r>
              <a:rPr lang="fa-IR" dirty="0" smtClean="0"/>
              <a:t> </a:t>
            </a:r>
            <a:r>
              <a:rPr lang="fa-IR" dirty="0" err="1" smtClean="0"/>
              <a:t>كيفيت</a:t>
            </a:r>
            <a:endParaRPr lang="en-US" dirty="0"/>
          </a:p>
        </p:txBody>
      </p:sp>
      <p:sp>
        <p:nvSpPr>
          <p:cNvPr id="3" name="Content Placeholder 2"/>
          <p:cNvSpPr>
            <a:spLocks noGrp="1"/>
          </p:cNvSpPr>
          <p:nvPr>
            <p:ph idx="1"/>
          </p:nvPr>
        </p:nvSpPr>
        <p:spPr/>
        <p:txBody>
          <a:bodyPr/>
          <a:lstStyle/>
          <a:p>
            <a:r>
              <a:rPr lang="fa-IR" dirty="0" err="1" smtClean="0"/>
              <a:t>آيا</a:t>
            </a:r>
            <a:r>
              <a:rPr lang="fa-IR" dirty="0" smtClean="0"/>
              <a:t> متن مقاله و </a:t>
            </a:r>
            <a:r>
              <a:rPr lang="fa-IR" dirty="0" err="1" smtClean="0"/>
              <a:t>يا</a:t>
            </a:r>
            <a:r>
              <a:rPr lang="fa-IR" dirty="0" smtClean="0"/>
              <a:t> گزارش واقعاً </a:t>
            </a:r>
            <a:r>
              <a:rPr lang="fa-IR" dirty="0" err="1" smtClean="0"/>
              <a:t>مبين</a:t>
            </a:r>
            <a:r>
              <a:rPr lang="fa-IR" dirty="0" smtClean="0"/>
              <a:t> </a:t>
            </a:r>
            <a:r>
              <a:rPr lang="fa-IR" dirty="0" err="1" smtClean="0"/>
              <a:t>كيفيت</a:t>
            </a:r>
            <a:r>
              <a:rPr lang="fa-IR" dirty="0" smtClean="0"/>
              <a:t> </a:t>
            </a:r>
            <a:r>
              <a:rPr lang="fa-IR" dirty="0" err="1" smtClean="0"/>
              <a:t>واقعي</a:t>
            </a:r>
            <a:r>
              <a:rPr lang="fa-IR" dirty="0" smtClean="0"/>
              <a:t> اطلاعات است؟</a:t>
            </a:r>
          </a:p>
          <a:p>
            <a:r>
              <a:rPr lang="fa-IR" dirty="0" err="1" smtClean="0"/>
              <a:t>آيا</a:t>
            </a:r>
            <a:r>
              <a:rPr lang="fa-IR" dirty="0" smtClean="0"/>
              <a:t> </a:t>
            </a:r>
            <a:r>
              <a:rPr lang="fa-IR" dirty="0" err="1" smtClean="0"/>
              <a:t>يك</a:t>
            </a:r>
            <a:r>
              <a:rPr lang="fa-IR" dirty="0" smtClean="0"/>
              <a:t> داور </a:t>
            </a:r>
            <a:r>
              <a:rPr lang="fa-IR" dirty="0" err="1" smtClean="0"/>
              <a:t>مي</a:t>
            </a:r>
            <a:r>
              <a:rPr lang="fa-IR" dirty="0" smtClean="0"/>
              <a:t> تواند به </a:t>
            </a:r>
            <a:r>
              <a:rPr lang="fa-IR" dirty="0" err="1" smtClean="0"/>
              <a:t>راحتي</a:t>
            </a:r>
            <a:r>
              <a:rPr lang="fa-IR" dirty="0" smtClean="0"/>
              <a:t> </a:t>
            </a:r>
            <a:r>
              <a:rPr lang="fa-IR" dirty="0" err="1" smtClean="0"/>
              <a:t>كيفيت</a:t>
            </a:r>
            <a:r>
              <a:rPr lang="fa-IR" dirty="0" smtClean="0"/>
              <a:t> </a:t>
            </a:r>
            <a:r>
              <a:rPr lang="fa-IR" dirty="0" err="1" smtClean="0"/>
              <a:t>نتايج</a:t>
            </a:r>
            <a:r>
              <a:rPr lang="fa-IR" dirty="0" smtClean="0"/>
              <a:t> و </a:t>
            </a:r>
            <a:r>
              <a:rPr lang="fa-IR" dirty="0" err="1" smtClean="0"/>
              <a:t>همچنين</a:t>
            </a:r>
            <a:r>
              <a:rPr lang="fa-IR" dirty="0" smtClean="0"/>
              <a:t> </a:t>
            </a:r>
            <a:r>
              <a:rPr lang="fa-IR" dirty="0" err="1" smtClean="0"/>
              <a:t>كيفيت</a:t>
            </a:r>
            <a:r>
              <a:rPr lang="fa-IR" dirty="0" smtClean="0"/>
              <a:t> مطالعات را </a:t>
            </a:r>
            <a:r>
              <a:rPr lang="fa-IR" dirty="0" err="1" smtClean="0"/>
              <a:t>تشخيص</a:t>
            </a:r>
            <a:r>
              <a:rPr lang="fa-IR" dirty="0" smtClean="0"/>
              <a:t> دهد</a:t>
            </a:r>
          </a:p>
          <a:p>
            <a:r>
              <a:rPr lang="fa-IR" dirty="0" err="1" smtClean="0"/>
              <a:t>تغيير</a:t>
            </a:r>
            <a:r>
              <a:rPr lang="fa-IR" dirty="0" smtClean="0"/>
              <a:t> </a:t>
            </a:r>
            <a:r>
              <a:rPr lang="fa-IR" dirty="0" err="1" smtClean="0"/>
              <a:t>ميزان</a:t>
            </a:r>
            <a:r>
              <a:rPr lang="fa-IR" dirty="0" smtClean="0"/>
              <a:t> سخت </a:t>
            </a:r>
            <a:r>
              <a:rPr lang="fa-IR" dirty="0" err="1" smtClean="0"/>
              <a:t>گيري</a:t>
            </a:r>
            <a:r>
              <a:rPr lang="fa-IR" dirty="0" smtClean="0"/>
              <a:t> داوران در طول مدت </a:t>
            </a:r>
            <a:r>
              <a:rPr lang="fa-IR" dirty="0" err="1" smtClean="0"/>
              <a:t>ارزيابي</a:t>
            </a:r>
            <a:endParaRPr lang="fa-IR" dirty="0" smtClean="0"/>
          </a:p>
          <a:p>
            <a:r>
              <a:rPr lang="fa-IR" dirty="0" smtClean="0"/>
              <a:t>رابطه </a:t>
            </a:r>
            <a:r>
              <a:rPr lang="fa-IR" dirty="0" err="1" smtClean="0"/>
              <a:t>بين</a:t>
            </a:r>
            <a:r>
              <a:rPr lang="fa-IR" dirty="0" smtClean="0"/>
              <a:t> شانس چاپ شدن </a:t>
            </a:r>
            <a:r>
              <a:rPr lang="fa-IR" dirty="0" err="1" smtClean="0"/>
              <a:t>نتايج</a:t>
            </a:r>
            <a:r>
              <a:rPr lang="fa-IR" dirty="0" smtClean="0"/>
              <a:t> با </a:t>
            </a:r>
            <a:r>
              <a:rPr lang="fa-IR" dirty="0" err="1" smtClean="0"/>
              <a:t>كيفيت</a:t>
            </a:r>
            <a:r>
              <a:rPr lang="fa-IR" dirty="0" smtClean="0"/>
              <a:t> مطالعات</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70</a:t>
            </a:fld>
            <a:endParaRPr kumimoji="0"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استخراج </a:t>
            </a:r>
            <a:r>
              <a:rPr lang="fa-IR" dirty="0" err="1" smtClean="0"/>
              <a:t>نتايج</a:t>
            </a:r>
            <a:endParaRPr lang="en-US" dirty="0"/>
          </a:p>
        </p:txBody>
      </p:sp>
      <p:sp>
        <p:nvSpPr>
          <p:cNvPr id="3" name="Content Placeholder 2"/>
          <p:cNvSpPr>
            <a:spLocks noGrp="1"/>
          </p:cNvSpPr>
          <p:nvPr>
            <p:ph idx="1"/>
          </p:nvPr>
        </p:nvSpPr>
        <p:spPr/>
        <p:txBody>
          <a:bodyPr/>
          <a:lstStyle/>
          <a:p>
            <a:r>
              <a:rPr lang="fa-IR" dirty="0" smtClean="0"/>
              <a:t>در تمامي مراحل (مرور عناوين، خلاصه و متن كامل مقالات) بايد اطلاعات استخراج و ثبت شود.</a:t>
            </a:r>
          </a:p>
          <a:p>
            <a:endParaRPr lang="fa-IR" dirty="0" smtClean="0"/>
          </a:p>
          <a:p>
            <a:r>
              <a:rPr lang="fa-IR" dirty="0" smtClean="0"/>
              <a:t>مهمترين مرحله ثبت اطلاعات در زمان بررسي متن كامل مقاله است.</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71</a:t>
            </a:fld>
            <a:endParaRPr kumimoji="0"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اطلاعات لازم براي استخراج </a:t>
            </a:r>
            <a:endParaRPr lang="fa-IR" dirty="0"/>
          </a:p>
        </p:txBody>
      </p:sp>
      <p:sp>
        <p:nvSpPr>
          <p:cNvPr id="3" name="Content Placeholder 2"/>
          <p:cNvSpPr>
            <a:spLocks noGrp="1"/>
          </p:cNvSpPr>
          <p:nvPr>
            <p:ph idx="1"/>
          </p:nvPr>
        </p:nvSpPr>
        <p:spPr/>
        <p:txBody>
          <a:bodyPr/>
          <a:lstStyle/>
          <a:p>
            <a:r>
              <a:rPr lang="fa-IR" dirty="0" smtClean="0"/>
              <a:t>اطلاعات كتابشناختي مقالات</a:t>
            </a:r>
          </a:p>
          <a:p>
            <a:r>
              <a:rPr lang="fa-IR" dirty="0" smtClean="0"/>
              <a:t>اطلاعات مربوط به فرد استخراج كننده</a:t>
            </a:r>
          </a:p>
          <a:p>
            <a:r>
              <a:rPr lang="fa-IR" dirty="0" smtClean="0"/>
              <a:t>اطلاعات مربوط به كيفيت مقالات</a:t>
            </a:r>
          </a:p>
          <a:p>
            <a:r>
              <a:rPr lang="fa-IR" dirty="0" smtClean="0"/>
              <a:t>اطلاعات مرتبط به سوال پژوهش</a:t>
            </a:r>
          </a:p>
          <a:p>
            <a:pPr lvl="1"/>
            <a:r>
              <a:rPr lang="fa-IR" dirty="0" smtClean="0"/>
              <a:t>نوع پژوهش</a:t>
            </a:r>
          </a:p>
          <a:p>
            <a:pPr lvl="1"/>
            <a:r>
              <a:rPr lang="fa-IR" dirty="0" smtClean="0"/>
              <a:t>حجم نمونه</a:t>
            </a:r>
          </a:p>
          <a:p>
            <a:pPr lvl="1"/>
            <a:r>
              <a:rPr lang="fa-IR" dirty="0" smtClean="0"/>
              <a:t>ميزان اثر (در كل جامعه و در زير گروههاي مربوط)</a:t>
            </a:r>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72</a:t>
            </a:fld>
            <a:endParaRPr kumimoji="0"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آماده </a:t>
            </a:r>
            <a:r>
              <a:rPr lang="fa-IR" dirty="0" err="1" smtClean="0"/>
              <a:t>سازي</a:t>
            </a:r>
            <a:r>
              <a:rPr lang="fa-IR" dirty="0" smtClean="0"/>
              <a:t> اطلاعات </a:t>
            </a:r>
            <a:r>
              <a:rPr lang="fa-IR" dirty="0" err="1" smtClean="0"/>
              <a:t>براي</a:t>
            </a:r>
            <a:r>
              <a:rPr lang="fa-IR" dirty="0" smtClean="0"/>
              <a:t> </a:t>
            </a:r>
            <a:r>
              <a:rPr lang="fa-IR" dirty="0" err="1" smtClean="0"/>
              <a:t>آناليز</a:t>
            </a:r>
            <a:endParaRPr lang="en-US" dirty="0"/>
          </a:p>
        </p:txBody>
      </p:sp>
      <p:sp>
        <p:nvSpPr>
          <p:cNvPr id="3" name="Content Placeholder 2"/>
          <p:cNvSpPr>
            <a:spLocks noGrp="1"/>
          </p:cNvSpPr>
          <p:nvPr>
            <p:ph idx="1"/>
          </p:nvPr>
        </p:nvSpPr>
        <p:spPr/>
        <p:txBody>
          <a:bodyPr/>
          <a:lstStyle/>
          <a:p>
            <a:r>
              <a:rPr lang="fa-IR" dirty="0" smtClean="0"/>
              <a:t>مفهوم </a:t>
            </a:r>
            <a:r>
              <a:rPr lang="fa-IR" dirty="0" err="1" smtClean="0"/>
              <a:t>آماره</a:t>
            </a:r>
            <a:r>
              <a:rPr lang="fa-IR" dirty="0" smtClean="0"/>
              <a:t> و پارامتر</a:t>
            </a:r>
          </a:p>
          <a:p>
            <a:endParaRPr lang="fa-IR" dirty="0" smtClean="0"/>
          </a:p>
          <a:p>
            <a:r>
              <a:rPr lang="fa-IR" dirty="0" err="1" smtClean="0"/>
              <a:t>پارامترها</a:t>
            </a:r>
            <a:r>
              <a:rPr lang="fa-IR" dirty="0" smtClean="0"/>
              <a:t> </a:t>
            </a:r>
            <a:r>
              <a:rPr lang="fa-IR" dirty="0" err="1" smtClean="0"/>
              <a:t>اصلي</a:t>
            </a:r>
            <a:r>
              <a:rPr lang="fa-IR" dirty="0" smtClean="0"/>
              <a:t> در مطالعات </a:t>
            </a:r>
            <a:r>
              <a:rPr lang="fa-IR" dirty="0" err="1" smtClean="0"/>
              <a:t>توصيفي</a:t>
            </a:r>
            <a:r>
              <a:rPr lang="fa-IR" dirty="0" smtClean="0"/>
              <a:t> </a:t>
            </a:r>
            <a:r>
              <a:rPr lang="fa-IR" dirty="0" err="1" smtClean="0"/>
              <a:t>ميانگين</a:t>
            </a:r>
            <a:r>
              <a:rPr lang="fa-IR" dirty="0" smtClean="0"/>
              <a:t> و </a:t>
            </a:r>
            <a:r>
              <a:rPr lang="fa-IR" dirty="0" err="1" smtClean="0"/>
              <a:t>فراواني</a:t>
            </a:r>
            <a:r>
              <a:rPr lang="fa-IR" dirty="0" smtClean="0"/>
              <a:t> و البته انحراف </a:t>
            </a:r>
            <a:r>
              <a:rPr lang="fa-IR" dirty="0" err="1" smtClean="0"/>
              <a:t>معيار</a:t>
            </a:r>
            <a:r>
              <a:rPr lang="fa-IR" dirty="0" smtClean="0"/>
              <a:t> آنها است</a:t>
            </a:r>
          </a:p>
          <a:p>
            <a:endParaRPr lang="fa-IR" dirty="0" smtClean="0"/>
          </a:p>
          <a:p>
            <a:r>
              <a:rPr lang="fa-IR" dirty="0" err="1" smtClean="0"/>
              <a:t>پارامترهاي</a:t>
            </a:r>
            <a:r>
              <a:rPr lang="fa-IR" dirty="0" smtClean="0"/>
              <a:t> </a:t>
            </a:r>
            <a:r>
              <a:rPr lang="fa-IR" dirty="0" err="1" smtClean="0"/>
              <a:t>اصلي</a:t>
            </a:r>
            <a:r>
              <a:rPr lang="fa-IR" dirty="0" smtClean="0"/>
              <a:t> در مطالعات </a:t>
            </a:r>
            <a:r>
              <a:rPr lang="fa-IR" dirty="0" err="1" smtClean="0"/>
              <a:t>تحليلي</a:t>
            </a:r>
            <a:r>
              <a:rPr lang="fa-IR" dirty="0" smtClean="0"/>
              <a:t> شدت اثر و انحراف استاندارد مربوطه </a:t>
            </a:r>
            <a:r>
              <a:rPr lang="fa-IR" dirty="0" err="1" smtClean="0"/>
              <a:t>مي</a:t>
            </a:r>
            <a:r>
              <a:rPr lang="fa-IR" dirty="0" smtClean="0"/>
              <a:t> باشد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73</a:t>
            </a:fld>
            <a:endParaRPr kumimoji="0"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رابطه </a:t>
            </a:r>
            <a:r>
              <a:rPr lang="fa-IR" dirty="0" err="1" smtClean="0"/>
              <a:t>بين</a:t>
            </a:r>
            <a:r>
              <a:rPr lang="fa-IR" dirty="0" smtClean="0"/>
              <a:t> </a:t>
            </a:r>
            <a:r>
              <a:rPr lang="fa-IR" dirty="0" err="1" smtClean="0"/>
              <a:t>معني</a:t>
            </a:r>
            <a:r>
              <a:rPr lang="fa-IR" dirty="0" smtClean="0"/>
              <a:t> </a:t>
            </a:r>
            <a:r>
              <a:rPr lang="fa-IR" dirty="0" err="1" smtClean="0"/>
              <a:t>داري</a:t>
            </a:r>
            <a:r>
              <a:rPr lang="fa-IR" dirty="0" smtClean="0"/>
              <a:t> و شدت اثر</a:t>
            </a:r>
            <a:endParaRPr lang="en-US" dirty="0"/>
          </a:p>
        </p:txBody>
      </p:sp>
      <p:sp>
        <p:nvSpPr>
          <p:cNvPr id="3" name="Content Placeholder 2"/>
          <p:cNvSpPr>
            <a:spLocks noGrp="1"/>
          </p:cNvSpPr>
          <p:nvPr>
            <p:ph idx="1"/>
          </p:nvPr>
        </p:nvSpPr>
        <p:spPr/>
        <p:txBody>
          <a:bodyPr/>
          <a:lstStyle/>
          <a:p>
            <a:r>
              <a:rPr lang="fa-IR" dirty="0" err="1" smtClean="0"/>
              <a:t>معني</a:t>
            </a:r>
            <a:r>
              <a:rPr lang="fa-IR" dirty="0" smtClean="0"/>
              <a:t> </a:t>
            </a:r>
            <a:r>
              <a:rPr lang="fa-IR" dirty="0" err="1" smtClean="0"/>
              <a:t>داري</a:t>
            </a:r>
            <a:r>
              <a:rPr lang="fa-IR" dirty="0" smtClean="0"/>
              <a:t> </a:t>
            </a:r>
            <a:r>
              <a:rPr lang="fa-IR" dirty="0" err="1" smtClean="0"/>
              <a:t>آماري</a:t>
            </a:r>
            <a:r>
              <a:rPr lang="fa-IR" dirty="0" smtClean="0"/>
              <a:t> </a:t>
            </a:r>
            <a:r>
              <a:rPr lang="fa-IR" dirty="0" err="1" smtClean="0"/>
              <a:t>يعني</a:t>
            </a:r>
            <a:r>
              <a:rPr lang="fa-IR" dirty="0" smtClean="0"/>
              <a:t> احتمال بدست آمدن ارتباط و </a:t>
            </a:r>
            <a:r>
              <a:rPr lang="fa-IR" dirty="0" err="1" smtClean="0"/>
              <a:t>يا</a:t>
            </a:r>
            <a:r>
              <a:rPr lang="fa-IR" dirty="0" smtClean="0"/>
              <a:t> اختلاف مشاهده شده تنها به </a:t>
            </a:r>
            <a:r>
              <a:rPr lang="fa-IR" dirty="0" err="1" smtClean="0"/>
              <a:t>دليل</a:t>
            </a:r>
            <a:r>
              <a:rPr lang="fa-IR" dirty="0" smtClean="0"/>
              <a:t> شانس و تصادف</a:t>
            </a:r>
          </a:p>
          <a:p>
            <a:endParaRPr lang="fa-IR" dirty="0" smtClean="0"/>
          </a:p>
          <a:p>
            <a:r>
              <a:rPr lang="fa-IR" dirty="0" smtClean="0"/>
              <a:t>شدت اثر </a:t>
            </a:r>
            <a:r>
              <a:rPr lang="fa-IR" dirty="0" err="1" smtClean="0"/>
              <a:t>يعني</a:t>
            </a:r>
            <a:r>
              <a:rPr lang="fa-IR" dirty="0" smtClean="0"/>
              <a:t> </a:t>
            </a:r>
            <a:r>
              <a:rPr lang="fa-IR" dirty="0" err="1" smtClean="0"/>
              <a:t>ميزان</a:t>
            </a:r>
            <a:r>
              <a:rPr lang="fa-IR" dirty="0" smtClean="0"/>
              <a:t> ارتباط و </a:t>
            </a:r>
            <a:r>
              <a:rPr lang="fa-IR" dirty="0" err="1" smtClean="0"/>
              <a:t>يا</a:t>
            </a:r>
            <a:r>
              <a:rPr lang="fa-IR" dirty="0" smtClean="0"/>
              <a:t> اختلاف چه </a:t>
            </a:r>
            <a:r>
              <a:rPr lang="fa-IR" dirty="0" err="1" smtClean="0"/>
              <a:t>ميزان</a:t>
            </a:r>
            <a:r>
              <a:rPr lang="fa-IR" dirty="0" smtClean="0"/>
              <a:t> است</a:t>
            </a:r>
          </a:p>
          <a:p>
            <a:endParaRPr lang="fa-IR" dirty="0" smtClean="0"/>
          </a:p>
          <a:p>
            <a:r>
              <a:rPr lang="fa-IR" dirty="0" smtClean="0"/>
              <a:t>در حجم نمونه ثابت با </a:t>
            </a:r>
            <a:r>
              <a:rPr lang="fa-IR" dirty="0" err="1" smtClean="0"/>
              <a:t>افزايش</a:t>
            </a:r>
            <a:r>
              <a:rPr lang="fa-IR" dirty="0" smtClean="0"/>
              <a:t> شدت اثر </a:t>
            </a:r>
            <a:r>
              <a:rPr lang="fa-IR" dirty="0" err="1" smtClean="0"/>
              <a:t>ميزان</a:t>
            </a:r>
            <a:r>
              <a:rPr lang="fa-IR" dirty="0" smtClean="0"/>
              <a:t> </a:t>
            </a:r>
            <a:r>
              <a:rPr lang="fa-IR" dirty="0" err="1" smtClean="0"/>
              <a:t>معني</a:t>
            </a:r>
            <a:r>
              <a:rPr lang="fa-IR" dirty="0" smtClean="0"/>
              <a:t> </a:t>
            </a:r>
            <a:r>
              <a:rPr lang="fa-IR" dirty="0" err="1" smtClean="0"/>
              <a:t>داري</a:t>
            </a:r>
            <a:r>
              <a:rPr lang="fa-IR" dirty="0" smtClean="0"/>
              <a:t> </a:t>
            </a:r>
            <a:r>
              <a:rPr lang="fa-IR" dirty="0" err="1" smtClean="0"/>
              <a:t>نيز</a:t>
            </a:r>
            <a:r>
              <a:rPr lang="fa-IR" dirty="0" smtClean="0"/>
              <a:t> </a:t>
            </a:r>
            <a:r>
              <a:rPr lang="fa-IR" dirty="0" err="1" smtClean="0"/>
              <a:t>افزايش</a:t>
            </a:r>
            <a:r>
              <a:rPr lang="fa-IR" dirty="0" smtClean="0"/>
              <a:t> </a:t>
            </a:r>
            <a:r>
              <a:rPr lang="fa-IR" dirty="0" err="1" smtClean="0"/>
              <a:t>مي</a:t>
            </a:r>
            <a:r>
              <a:rPr lang="fa-IR" dirty="0" smtClean="0"/>
              <a:t> </a:t>
            </a:r>
            <a:r>
              <a:rPr lang="fa-IR" dirty="0" err="1" smtClean="0"/>
              <a:t>يابد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74</a:t>
            </a:fld>
            <a:endParaRPr kumimoji="0"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smtClean="0"/>
              <a:t>شاخص </a:t>
            </a:r>
            <a:r>
              <a:rPr lang="fa-IR" sz="3600" dirty="0" err="1" smtClean="0"/>
              <a:t>هاي</a:t>
            </a:r>
            <a:r>
              <a:rPr lang="fa-IR" sz="3600" dirty="0" smtClean="0"/>
              <a:t> شدت اثر</a:t>
            </a:r>
            <a:endParaRPr lang="en-US" sz="3600" dirty="0"/>
          </a:p>
        </p:txBody>
      </p:sp>
      <p:sp>
        <p:nvSpPr>
          <p:cNvPr id="3" name="Content Placeholder 2"/>
          <p:cNvSpPr>
            <a:spLocks noGrp="1"/>
          </p:cNvSpPr>
          <p:nvPr>
            <p:ph idx="1"/>
          </p:nvPr>
        </p:nvSpPr>
        <p:spPr/>
        <p:txBody>
          <a:bodyPr/>
          <a:lstStyle/>
          <a:p>
            <a:pPr algn="l" rtl="0"/>
            <a:r>
              <a:rPr lang="en-US" dirty="0" smtClean="0"/>
              <a:t>Risk Ratio</a:t>
            </a:r>
          </a:p>
          <a:p>
            <a:pPr algn="l" rtl="0"/>
            <a:r>
              <a:rPr lang="en-US" dirty="0" smtClean="0"/>
              <a:t>Risk difference</a:t>
            </a:r>
          </a:p>
          <a:p>
            <a:pPr algn="l" rtl="0"/>
            <a:r>
              <a:rPr lang="en-US" dirty="0" smtClean="0"/>
              <a:t>Odds Ratio</a:t>
            </a:r>
          </a:p>
          <a:p>
            <a:pPr algn="l" rtl="0"/>
            <a:r>
              <a:rPr lang="en-US" dirty="0" smtClean="0"/>
              <a:t>Rate Ratio</a:t>
            </a:r>
          </a:p>
          <a:p>
            <a:pPr algn="l" rtl="0"/>
            <a:r>
              <a:rPr lang="en-US" dirty="0" smtClean="0"/>
              <a:t>Rate difference</a:t>
            </a:r>
          </a:p>
          <a:p>
            <a:pPr algn="l" rtl="0"/>
            <a:r>
              <a:rPr lang="en-US" dirty="0" smtClean="0"/>
              <a:t>Hazard Ratio</a:t>
            </a:r>
            <a:endParaRPr lang="fa-IR" dirty="0" smtClean="0"/>
          </a:p>
          <a:p>
            <a:pPr algn="l" rtl="0"/>
            <a:endParaRPr lang="fa-IR" dirty="0" smtClean="0"/>
          </a:p>
          <a:p>
            <a:pPr algn="l" rtl="0"/>
            <a:r>
              <a:rPr lang="fa-IR" dirty="0" smtClean="0"/>
              <a:t>ضريب همبستگي </a:t>
            </a:r>
            <a:endParaRPr lang="en-US" dirty="0" smtClean="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75</a:t>
            </a:fld>
            <a:endParaRPr kumimoji="0"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err="1" smtClean="0"/>
              <a:t>فرمولهاي</a:t>
            </a:r>
            <a:r>
              <a:rPr lang="fa-IR" dirty="0" smtClean="0"/>
              <a:t> محاسبه </a:t>
            </a:r>
            <a:r>
              <a:rPr lang="fa-IR" dirty="0" err="1" smtClean="0"/>
              <a:t>ضريب</a:t>
            </a:r>
            <a:r>
              <a:rPr lang="fa-IR" dirty="0" smtClean="0"/>
              <a:t> خطر نسبت شانس</a:t>
            </a:r>
            <a:endParaRPr lang="en-US" dirty="0"/>
          </a:p>
        </p:txBody>
      </p:sp>
      <p:graphicFrame>
        <p:nvGraphicFramePr>
          <p:cNvPr id="6" name="Content Placeholder 5"/>
          <p:cNvGraphicFramePr>
            <a:graphicFrameLocks noGrp="1"/>
          </p:cNvGraphicFramePr>
          <p:nvPr>
            <p:ph idx="1"/>
          </p:nvPr>
        </p:nvGraphicFramePr>
        <p:xfrm>
          <a:off x="4857752" y="1643050"/>
          <a:ext cx="3857651" cy="1877178"/>
        </p:xfrm>
        <a:graphic>
          <a:graphicData uri="http://schemas.openxmlformats.org/drawingml/2006/table">
            <a:tbl>
              <a:tblPr rtl="1"/>
              <a:tblGrid>
                <a:gridCol w="1350932"/>
                <a:gridCol w="645770"/>
                <a:gridCol w="645770"/>
                <a:gridCol w="1215179"/>
              </a:tblGrid>
              <a:tr h="752032">
                <a:tc>
                  <a:txBody>
                    <a:bodyPr/>
                    <a:lstStyle/>
                    <a:p>
                      <a:pPr algn="l" rtl="1">
                        <a:lnSpc>
                          <a:spcPct val="120000"/>
                        </a:lnSpc>
                        <a:spcBef>
                          <a:spcPts val="600"/>
                        </a:spcBef>
                        <a:spcAft>
                          <a:spcPts val="0"/>
                        </a:spcAft>
                      </a:pPr>
                      <a:r>
                        <a:rPr lang="fa-IR" sz="1800" dirty="0" err="1">
                          <a:latin typeface="Times New Roman"/>
                          <a:ea typeface="Times New Roman"/>
                          <a:cs typeface="Yagut"/>
                        </a:rPr>
                        <a:t>بيماري</a:t>
                      </a:r>
                      <a:endParaRPr lang="en-US" sz="2800" dirty="0">
                        <a:latin typeface="Times New Roman"/>
                        <a:ea typeface="Times New Roman"/>
                        <a:cs typeface="Yagut"/>
                      </a:endParaRPr>
                    </a:p>
                    <a:p>
                      <a:pPr algn="r" rtl="1">
                        <a:lnSpc>
                          <a:spcPct val="120000"/>
                        </a:lnSpc>
                        <a:spcBef>
                          <a:spcPts val="600"/>
                        </a:spcBef>
                        <a:spcAft>
                          <a:spcPts val="0"/>
                        </a:spcAft>
                      </a:pPr>
                      <a:r>
                        <a:rPr lang="fa-IR" sz="1800" dirty="0">
                          <a:latin typeface="Times New Roman"/>
                          <a:ea typeface="Times New Roman"/>
                          <a:cs typeface="Yagut"/>
                        </a:rPr>
                        <a:t>عامل خطر</a:t>
                      </a:r>
                      <a:endParaRPr lang="en-US" sz="2800" dirty="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Bef>
                          <a:spcPts val="600"/>
                        </a:spcBef>
                        <a:spcAft>
                          <a:spcPts val="0"/>
                        </a:spcAft>
                      </a:pPr>
                      <a:r>
                        <a:rPr lang="fa-IR" sz="1800">
                          <a:latin typeface="Times New Roman"/>
                          <a:ea typeface="Times New Roman"/>
                          <a:cs typeface="Yagut"/>
                        </a:rPr>
                        <a:t>خير</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Bef>
                          <a:spcPts val="600"/>
                        </a:spcBef>
                        <a:spcAft>
                          <a:spcPts val="0"/>
                        </a:spcAft>
                      </a:pPr>
                      <a:r>
                        <a:rPr lang="fa-IR" sz="1800">
                          <a:latin typeface="Times New Roman"/>
                          <a:ea typeface="Times New Roman"/>
                          <a:cs typeface="Yagut"/>
                        </a:rPr>
                        <a:t>بلي</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20000"/>
                        </a:lnSpc>
                        <a:spcBef>
                          <a:spcPts val="600"/>
                        </a:spcBef>
                        <a:spcAft>
                          <a:spcPts val="0"/>
                        </a:spcAft>
                      </a:pPr>
                      <a:r>
                        <a:rPr lang="fa-IR" sz="1800">
                          <a:latin typeface="Times New Roman"/>
                          <a:ea typeface="Times New Roman"/>
                          <a:cs typeface="Yagut"/>
                        </a:rPr>
                        <a:t>كل</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78">
                <a:tc>
                  <a:txBody>
                    <a:bodyPr/>
                    <a:lstStyle/>
                    <a:p>
                      <a:pPr algn="r" rtl="1">
                        <a:lnSpc>
                          <a:spcPct val="120000"/>
                        </a:lnSpc>
                        <a:spcBef>
                          <a:spcPts val="600"/>
                        </a:spcBef>
                        <a:spcAft>
                          <a:spcPts val="0"/>
                        </a:spcAft>
                      </a:pPr>
                      <a:r>
                        <a:rPr lang="fa-IR" sz="1800">
                          <a:latin typeface="Times New Roman"/>
                          <a:ea typeface="Times New Roman"/>
                          <a:cs typeface="Yagut"/>
                        </a:rPr>
                        <a:t>منفي</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a:latin typeface="Times New Roman"/>
                          <a:ea typeface="Times New Roman"/>
                          <a:cs typeface="Yagut"/>
                        </a:rPr>
                        <a:t>A</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a:latin typeface="Times New Roman"/>
                          <a:ea typeface="Times New Roman"/>
                          <a:cs typeface="Yagut"/>
                        </a:rPr>
                        <a:t>B</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a:latin typeface="Times New Roman"/>
                          <a:ea typeface="Times New Roman"/>
                          <a:cs typeface="Yagut"/>
                        </a:rPr>
                        <a:t>A+B</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393">
                <a:tc>
                  <a:txBody>
                    <a:bodyPr/>
                    <a:lstStyle/>
                    <a:p>
                      <a:pPr algn="r" rtl="1">
                        <a:lnSpc>
                          <a:spcPct val="120000"/>
                        </a:lnSpc>
                        <a:spcBef>
                          <a:spcPts val="600"/>
                        </a:spcBef>
                        <a:spcAft>
                          <a:spcPts val="0"/>
                        </a:spcAft>
                      </a:pPr>
                      <a:r>
                        <a:rPr lang="fa-IR" sz="1800">
                          <a:latin typeface="Times New Roman"/>
                          <a:ea typeface="Times New Roman"/>
                          <a:cs typeface="Yagut"/>
                        </a:rPr>
                        <a:t>مثبت</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a:latin typeface="Times New Roman"/>
                          <a:ea typeface="Times New Roman"/>
                          <a:cs typeface="Yagut"/>
                        </a:rPr>
                        <a:t>C</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a:latin typeface="Times New Roman"/>
                          <a:ea typeface="Times New Roman"/>
                          <a:cs typeface="Yagut"/>
                        </a:rPr>
                        <a:t>D</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dirty="0" err="1">
                          <a:latin typeface="Times New Roman"/>
                          <a:ea typeface="Times New Roman"/>
                          <a:cs typeface="Yagut"/>
                        </a:rPr>
                        <a:t>C+D</a:t>
                      </a:r>
                      <a:endParaRPr lang="en-US" sz="2800" dirty="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186">
                <a:tc>
                  <a:txBody>
                    <a:bodyPr/>
                    <a:lstStyle/>
                    <a:p>
                      <a:pPr algn="r" rtl="1">
                        <a:lnSpc>
                          <a:spcPct val="120000"/>
                        </a:lnSpc>
                        <a:spcBef>
                          <a:spcPts val="600"/>
                        </a:spcBef>
                        <a:spcAft>
                          <a:spcPts val="0"/>
                        </a:spcAft>
                      </a:pPr>
                      <a:r>
                        <a:rPr lang="fa-IR" sz="1800">
                          <a:latin typeface="Times New Roman"/>
                          <a:ea typeface="Times New Roman"/>
                          <a:cs typeface="Yagut"/>
                        </a:rPr>
                        <a:t>كل</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a:latin typeface="Times New Roman"/>
                          <a:ea typeface="Times New Roman"/>
                          <a:cs typeface="Yagut"/>
                        </a:rPr>
                        <a:t>A+C</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a:latin typeface="Times New Roman"/>
                          <a:ea typeface="Times New Roman"/>
                          <a:cs typeface="Yagut"/>
                        </a:rPr>
                        <a:t>B+D</a:t>
                      </a:r>
                      <a:endParaRPr lang="en-US" sz="280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20000"/>
                        </a:lnSpc>
                        <a:spcBef>
                          <a:spcPts val="600"/>
                        </a:spcBef>
                        <a:spcAft>
                          <a:spcPts val="0"/>
                        </a:spcAft>
                      </a:pPr>
                      <a:r>
                        <a:rPr lang="en-US" sz="1800" dirty="0" err="1">
                          <a:latin typeface="Times New Roman"/>
                          <a:ea typeface="Times New Roman"/>
                          <a:cs typeface="Yagut"/>
                        </a:rPr>
                        <a:t>A+B+C+D</a:t>
                      </a:r>
                      <a:endParaRPr lang="en-US" sz="2800" dirty="0">
                        <a:latin typeface="Times New Roman"/>
                        <a:ea typeface="Times New Roman"/>
                        <a:cs typeface="Yagu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76</a:t>
            </a:fld>
            <a:endParaRPr kumimoji="0" lang="en-US"/>
          </a:p>
        </p:txBody>
      </p:sp>
      <p:graphicFrame>
        <p:nvGraphicFramePr>
          <p:cNvPr id="1033" name="Object 9"/>
          <p:cNvGraphicFramePr>
            <a:graphicFrameLocks noChangeAspect="1"/>
          </p:cNvGraphicFramePr>
          <p:nvPr/>
        </p:nvGraphicFramePr>
        <p:xfrm>
          <a:off x="285720" y="2714620"/>
          <a:ext cx="4380094" cy="914401"/>
        </p:xfrm>
        <a:graphic>
          <a:graphicData uri="http://schemas.openxmlformats.org/presentationml/2006/ole">
            <mc:AlternateContent xmlns:mc="http://schemas.openxmlformats.org/markup-compatibility/2006">
              <mc:Choice xmlns:v="urn:schemas-microsoft-com:vml" Requires="v">
                <p:oleObj spid="_x0000_s1036" name="Equation" r:id="rId4" imgW="3695700" imgH="774700" progId="Equation.3">
                  <p:embed/>
                </p:oleObj>
              </mc:Choice>
              <mc:Fallback>
                <p:oleObj name="Equation" r:id="rId4" imgW="3695700" imgH="77470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20" y="2714620"/>
                        <a:ext cx="4380094" cy="914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0"/>
          <p:cNvGraphicFramePr>
            <a:graphicFrameLocks noChangeAspect="1"/>
          </p:cNvGraphicFramePr>
          <p:nvPr/>
        </p:nvGraphicFramePr>
        <p:xfrm>
          <a:off x="357158" y="1643050"/>
          <a:ext cx="4173390" cy="928694"/>
        </p:xfrm>
        <a:graphic>
          <a:graphicData uri="http://schemas.openxmlformats.org/presentationml/2006/ole">
            <mc:AlternateContent xmlns:mc="http://schemas.openxmlformats.org/markup-compatibility/2006">
              <mc:Choice xmlns:v="urn:schemas-microsoft-com:vml" Requires="v">
                <p:oleObj spid="_x0000_s1037" name="Equation" r:id="rId6" imgW="3467100" imgH="774700" progId="Equation.3">
                  <p:embed/>
                </p:oleObj>
              </mc:Choice>
              <mc:Fallback>
                <p:oleObj name="Equation" r:id="rId6" imgW="3467100" imgH="774700" progId="Equation.3">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58" y="1643050"/>
                        <a:ext cx="4173390"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5" name="Object 11"/>
          <p:cNvGraphicFramePr>
            <a:graphicFrameLocks noChangeAspect="1"/>
          </p:cNvGraphicFramePr>
          <p:nvPr/>
        </p:nvGraphicFramePr>
        <p:xfrm>
          <a:off x="642910" y="4714884"/>
          <a:ext cx="6677829" cy="642942"/>
        </p:xfrm>
        <a:graphic>
          <a:graphicData uri="http://schemas.openxmlformats.org/presentationml/2006/ole">
            <mc:AlternateContent xmlns:mc="http://schemas.openxmlformats.org/markup-compatibility/2006">
              <mc:Choice xmlns:v="urn:schemas-microsoft-com:vml" Requires="v">
                <p:oleObj spid="_x0000_s1038" name="Equation" r:id="rId8" imgW="4356100" imgH="419100" progId="Equation.3">
                  <p:embed/>
                </p:oleObj>
              </mc:Choice>
              <mc:Fallback>
                <p:oleObj name="Equation" r:id="rId8" imgW="4356100" imgH="419100" progId="Equation.3">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910" y="4714884"/>
                        <a:ext cx="6677829"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تبديل شاخصها</a:t>
            </a:r>
            <a:endParaRPr lang="fa-IR" dirty="0"/>
          </a:p>
        </p:txBody>
      </p:sp>
      <p:sp>
        <p:nvSpPr>
          <p:cNvPr id="3" name="Content Placeholder 2"/>
          <p:cNvSpPr>
            <a:spLocks noGrp="1"/>
          </p:cNvSpPr>
          <p:nvPr>
            <p:ph idx="1"/>
          </p:nvPr>
        </p:nvSpPr>
        <p:spPr/>
        <p:txBody>
          <a:bodyPr/>
          <a:lstStyle/>
          <a:p>
            <a:r>
              <a:rPr lang="fa-IR" dirty="0" smtClean="0"/>
              <a:t>معمولاً شاخصهاي بيان شده در مطالعات مختلف دقيقاً يك شكل نيستند و بايست تلاش شود كه با استفاده از روشهاي استاندارد اين يكسان سازي صورت پذيرد.</a:t>
            </a:r>
          </a:p>
          <a:p>
            <a:r>
              <a:rPr lang="fa-IR" dirty="0" smtClean="0"/>
              <a:t>تفاوت بين شاخصهاي گزارش شده گاه به دليل </a:t>
            </a:r>
            <a:r>
              <a:rPr lang="fa-IR" dirty="0" smtClean="0">
                <a:solidFill>
                  <a:srgbClr val="0070C0"/>
                </a:solidFill>
              </a:rPr>
              <a:t>تفاوت مفهومي </a:t>
            </a:r>
            <a:r>
              <a:rPr lang="fa-IR" dirty="0" smtClean="0"/>
              <a:t>متغيرهاي اندازه گيري شده هستند (شيوه هاي مختلف تعيين چاقي)، گاه به دليل </a:t>
            </a:r>
            <a:r>
              <a:rPr lang="fa-IR" dirty="0" smtClean="0">
                <a:solidFill>
                  <a:srgbClr val="0070C0"/>
                </a:solidFill>
              </a:rPr>
              <a:t>شيوه اندازه گيري </a:t>
            </a:r>
            <a:r>
              <a:rPr lang="fa-IR" dirty="0" smtClean="0"/>
              <a:t>(روشهاي مختلف سنجش يك متغير در آزمايشگاه) و گاه به دليل تفاوت در </a:t>
            </a:r>
            <a:r>
              <a:rPr lang="fa-IR" dirty="0" smtClean="0">
                <a:solidFill>
                  <a:srgbClr val="0070C0"/>
                </a:solidFill>
              </a:rPr>
              <a:t>روش مطالعه و تحليل آماري</a:t>
            </a:r>
            <a:r>
              <a:rPr lang="fa-IR" dirty="0" smtClean="0"/>
              <a:t> (محاسبه ضريب خطر و يا نسبت شانس)</a:t>
            </a:r>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77</a:t>
            </a:fld>
            <a:endParaRPr kumimoji="0"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يك مشكل با نتايج خام و اصلاح شده</a:t>
            </a:r>
            <a:endParaRPr lang="en-US" dirty="0"/>
          </a:p>
        </p:txBody>
      </p:sp>
      <p:sp>
        <p:nvSpPr>
          <p:cNvPr id="3" name="Content Placeholder 2"/>
          <p:cNvSpPr>
            <a:spLocks noGrp="1"/>
          </p:cNvSpPr>
          <p:nvPr>
            <p:ph idx="1"/>
          </p:nvPr>
        </p:nvSpPr>
        <p:spPr/>
        <p:txBody>
          <a:bodyPr/>
          <a:lstStyle/>
          <a:p>
            <a:r>
              <a:rPr lang="fa-IR" dirty="0" smtClean="0"/>
              <a:t>تركيب نمودن اطلاعات خام و اطلاعات تصحيح شده قطعاً‌ اشكال دارد و بايد سعي نمود تا قبل از ادغام اطلاعات و يافته ها به نوع قابل مقايسه شود.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78</a:t>
            </a:fld>
            <a:endParaRPr kumimoji="0"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اهداف و كاربردهاي متاآناليز</a:t>
            </a:r>
            <a:endParaRPr lang="en-US" dirty="0"/>
          </a:p>
        </p:txBody>
      </p:sp>
      <p:sp>
        <p:nvSpPr>
          <p:cNvPr id="3" name="Content Placeholder 2"/>
          <p:cNvSpPr>
            <a:spLocks noGrp="1"/>
          </p:cNvSpPr>
          <p:nvPr>
            <p:ph idx="1"/>
          </p:nvPr>
        </p:nvSpPr>
        <p:spPr/>
        <p:txBody>
          <a:bodyPr/>
          <a:lstStyle/>
          <a:p>
            <a:r>
              <a:rPr lang="fa-IR" dirty="0" smtClean="0"/>
              <a:t>تركيب شدت اثرهاي استخراج شده از مطالعات مختلف و بيان اثر تجمعي</a:t>
            </a:r>
          </a:p>
          <a:p>
            <a:r>
              <a:rPr lang="fa-IR" dirty="0" smtClean="0"/>
              <a:t>بررسي ميزان عدم تجانس (</a:t>
            </a:r>
            <a:r>
              <a:rPr lang="en-US" dirty="0" smtClean="0"/>
              <a:t>heterogeneity</a:t>
            </a:r>
            <a:r>
              <a:rPr lang="fa-IR" dirty="0" smtClean="0"/>
              <a:t>) نتايج مطالعات مختلف</a:t>
            </a:r>
          </a:p>
          <a:p>
            <a:r>
              <a:rPr lang="fa-IR" dirty="0" smtClean="0"/>
              <a:t>بررسي عوامل موثر مهم در ايجاد كننده عدم تجانس</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79</a:t>
            </a:fld>
            <a:endParaRPr kumimoji="0"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مفهوم مطالعات اوليه و </a:t>
            </a:r>
            <a:r>
              <a:rPr lang="fa-IR" dirty="0" err="1" smtClean="0"/>
              <a:t>ثانويه</a:t>
            </a:r>
            <a:endParaRPr lang="en-US" dirty="0"/>
          </a:p>
        </p:txBody>
      </p:sp>
      <p:graphicFrame>
        <p:nvGraphicFramePr>
          <p:cNvPr id="6" name="Content Placeholder 5"/>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fa-IR" dirty="0" err="1" smtClean="0"/>
              <a:t>علي</a:t>
            </a:r>
            <a:r>
              <a:rPr lang="fa-IR" dirty="0" smtClean="0"/>
              <a:t> </a:t>
            </a:r>
            <a:r>
              <a:rPr lang="fa-IR" dirty="0" err="1" smtClean="0"/>
              <a:t>اكبر</a:t>
            </a:r>
            <a:r>
              <a:rPr lang="fa-IR" dirty="0" smtClean="0"/>
              <a:t> </a:t>
            </a:r>
            <a:r>
              <a:rPr lang="fa-IR" dirty="0" err="1" smtClean="0"/>
              <a:t>حقدوست			مرورساختاريافته</a:t>
            </a:r>
            <a:r>
              <a:rPr lang="fa-IR" dirty="0" smtClean="0"/>
              <a:t> و </a:t>
            </a:r>
            <a:r>
              <a:rPr lang="fa-IR" dirty="0" err="1" smtClean="0"/>
              <a:t>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a:t>
            </a:fld>
            <a:endParaRPr kumimoji="0"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گستردگي رابطه مورد بررسي</a:t>
            </a:r>
            <a:endParaRPr lang="en-US" dirty="0"/>
          </a:p>
        </p:txBody>
      </p:sp>
      <p:sp>
        <p:nvSpPr>
          <p:cNvPr id="3" name="Content Placeholder 2"/>
          <p:cNvSpPr>
            <a:spLocks noGrp="1"/>
          </p:cNvSpPr>
          <p:nvPr>
            <p:ph idx="1"/>
          </p:nvPr>
        </p:nvSpPr>
        <p:spPr/>
        <p:txBody>
          <a:bodyPr/>
          <a:lstStyle/>
          <a:p>
            <a:pPr>
              <a:buNone/>
            </a:pPr>
            <a:r>
              <a:rPr lang="fa-IR" dirty="0" smtClean="0"/>
              <a:t>1. متغير مستقل و وابسته مشخص: مقايسه اثر دو دارو در كاهش فشار خون</a:t>
            </a:r>
          </a:p>
          <a:p>
            <a:pPr>
              <a:buNone/>
            </a:pPr>
            <a:r>
              <a:rPr lang="fa-IR" dirty="0" smtClean="0"/>
              <a:t>2. مقايسه چندين روش درماني: درمانهاي موضعي قارچ بين انگشتان پا</a:t>
            </a:r>
          </a:p>
          <a:p>
            <a:pPr>
              <a:buNone/>
            </a:pPr>
            <a:r>
              <a:rPr lang="fa-IR" dirty="0" smtClean="0"/>
              <a:t>3. متغير مستقل و وابسته وسيع: تاثير برنامه هاي آموزشي تلويزيوني بر اختلالات رفتاري كودكان</a:t>
            </a:r>
          </a:p>
          <a:p>
            <a:pPr>
              <a:buNone/>
            </a:pPr>
            <a:r>
              <a:rPr lang="fa-IR" dirty="0" smtClean="0"/>
              <a:t>4. رابطه بين شدت اثر و متغيرهاي موثر مانند رابطه بين دز استروئيدهاي استنشاقي و ميزان تاثير آنها</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80</a:t>
            </a:fld>
            <a:endParaRPr kumimoji="0"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ارزشهاي افزوده متاآناليز</a:t>
            </a:r>
            <a:endParaRPr lang="en-US" dirty="0"/>
          </a:p>
        </p:txBody>
      </p:sp>
      <p:sp>
        <p:nvSpPr>
          <p:cNvPr id="3" name="Content Placeholder 2"/>
          <p:cNvSpPr>
            <a:spLocks noGrp="1"/>
          </p:cNvSpPr>
          <p:nvPr>
            <p:ph idx="1"/>
          </p:nvPr>
        </p:nvSpPr>
        <p:spPr/>
        <p:txBody>
          <a:bodyPr/>
          <a:lstStyle/>
          <a:p>
            <a:r>
              <a:rPr lang="fa-IR" dirty="0" smtClean="0"/>
              <a:t>افزايش توان آماري</a:t>
            </a:r>
          </a:p>
          <a:p>
            <a:r>
              <a:rPr lang="fa-IR" dirty="0" smtClean="0"/>
              <a:t>افزايش دقت آماري (كاهش دامنه اطمينان)</a:t>
            </a:r>
          </a:p>
          <a:p>
            <a:r>
              <a:rPr lang="fa-IR" dirty="0" smtClean="0"/>
              <a:t>پاسخ به سوالاتي كه مطالعات اوليه قادر به پاسخ به آنها نيستند</a:t>
            </a:r>
          </a:p>
          <a:p>
            <a:r>
              <a:rPr lang="fa-IR" dirty="0" smtClean="0"/>
              <a:t>ارزيابي دقيقتر تفاوتهاي بين يافته هاي مطالعات</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81</a:t>
            </a:fld>
            <a:endParaRPr kumimoji="0"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اصل كلي و </a:t>
            </a:r>
            <a:r>
              <a:rPr lang="fa-IR" smtClean="0"/>
              <a:t>مهم متاآناليز</a:t>
            </a:r>
            <a:endParaRPr lang="en-US" dirty="0"/>
          </a:p>
        </p:txBody>
      </p:sp>
      <p:sp>
        <p:nvSpPr>
          <p:cNvPr id="3" name="Content Placeholder 2"/>
          <p:cNvSpPr>
            <a:spLocks noGrp="1"/>
          </p:cNvSpPr>
          <p:nvPr>
            <p:ph idx="1"/>
          </p:nvPr>
        </p:nvSpPr>
        <p:spPr/>
        <p:txBody>
          <a:bodyPr/>
          <a:lstStyle/>
          <a:p>
            <a:r>
              <a:rPr lang="fa-IR" dirty="0" smtClean="0"/>
              <a:t>به زبان ساده، متاآناليز عبارت است از ميانگين وزن داده شده اثر مورد نظر در مطالعات مختلف</a:t>
            </a:r>
          </a:p>
          <a:p>
            <a:endParaRPr lang="fa-IR" dirty="0" smtClean="0"/>
          </a:p>
          <a:p>
            <a:r>
              <a:rPr lang="fa-IR" dirty="0" smtClean="0"/>
              <a:t>پس بايد در استخراج نتايج نه تنها ميزان اثر را ثبت نماييم بلكه بايد ميزان وزن آنها را نيز تعيين كنيم. معمولاً وزن مطالعات تركيبي از حجم نمونه و ميزان انحراف معيار متغير مورد نظر است.</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82</a:t>
            </a:fld>
            <a:endParaRPr kumimoji="0"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مثالهايي از ميانگين وزن داده شد</a:t>
            </a:r>
            <a:endParaRPr lang="en-US" dirty="0"/>
          </a:p>
        </p:txBody>
      </p:sp>
      <p:sp>
        <p:nvSpPr>
          <p:cNvPr id="3" name="Content Placeholder 2"/>
          <p:cNvSpPr>
            <a:spLocks noGrp="1"/>
          </p:cNvSpPr>
          <p:nvPr>
            <p:ph idx="1"/>
          </p:nvPr>
        </p:nvSpPr>
        <p:spPr/>
        <p:txBody>
          <a:bodyPr/>
          <a:lstStyle/>
          <a:p>
            <a:r>
              <a:rPr lang="fa-IR" dirty="0" smtClean="0"/>
              <a:t>نمرات داوطلبين كنكور</a:t>
            </a:r>
          </a:p>
          <a:p>
            <a:r>
              <a:rPr lang="fa-IR" dirty="0" smtClean="0"/>
              <a:t>محاسبه ميانگين دانشجويان با توجه تعداد واحدهاي هر درس</a:t>
            </a:r>
          </a:p>
          <a:p>
            <a:r>
              <a:rPr lang="fa-IR" dirty="0" smtClean="0"/>
              <a:t>محاسبه امتياز افراد براي قرعه كشي بانكها</a:t>
            </a:r>
          </a:p>
          <a:p>
            <a:endParaRPr lang="fa-IR" dirty="0" smtClean="0"/>
          </a:p>
          <a:p>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83</a:t>
            </a:fld>
            <a:endParaRPr kumimoji="0" lang="en-US" dirty="0"/>
          </a:p>
        </p:txBody>
      </p:sp>
      <p:sp>
        <p:nvSpPr>
          <p:cNvPr id="78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78849" name="Object 1"/>
          <p:cNvGraphicFramePr>
            <a:graphicFrameLocks noChangeAspect="1"/>
          </p:cNvGraphicFramePr>
          <p:nvPr/>
        </p:nvGraphicFramePr>
        <p:xfrm>
          <a:off x="0" y="0"/>
          <a:ext cx="2819400" cy="485775"/>
        </p:xfrm>
        <a:graphic>
          <a:graphicData uri="http://schemas.openxmlformats.org/presentationml/2006/ole">
            <mc:AlternateContent xmlns:mc="http://schemas.openxmlformats.org/markup-compatibility/2006">
              <mc:Choice xmlns:v="urn:schemas-microsoft-com:vml" Requires="v">
                <p:oleObj spid="_x0000_s78850" name="Equation" r:id="rId4" imgW="2819400" imgH="482600" progId="Equation.3">
                  <p:embed/>
                </p:oleObj>
              </mc:Choice>
              <mc:Fallback>
                <p:oleObj name="Equation" r:id="rId4" imgW="2819400" imgH="48260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194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1" name="Rectangle 3"/>
          <p:cNvSpPr>
            <a:spLocks noChangeArrowheads="1"/>
          </p:cNvSpPr>
          <p:nvPr/>
        </p:nvSpPr>
        <p:spPr bwMode="auto">
          <a:xfrm>
            <a:off x="0" y="485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مدلهاي ثابت و مدلهاي تصادفي</a:t>
            </a:r>
            <a:endParaRPr lang="en-US" dirty="0"/>
          </a:p>
        </p:txBody>
      </p:sp>
      <p:sp>
        <p:nvSpPr>
          <p:cNvPr id="3" name="Content Placeholder 2"/>
          <p:cNvSpPr>
            <a:spLocks noGrp="1"/>
          </p:cNvSpPr>
          <p:nvPr>
            <p:ph idx="1"/>
          </p:nvPr>
        </p:nvSpPr>
        <p:spPr/>
        <p:txBody>
          <a:bodyPr/>
          <a:lstStyle/>
          <a:p>
            <a:r>
              <a:rPr lang="fa-IR" dirty="0" smtClean="0"/>
              <a:t>در مدلهاي ثابت فرض بر اين است كه تنها عامل ايجاد پراكندگي در نتايج مطالعات مختلف، تغييرات تصادفي حاصل از نمونه گيريهاي متعدد از يك جامعه است.</a:t>
            </a:r>
          </a:p>
          <a:p>
            <a:r>
              <a:rPr lang="fa-IR" dirty="0" smtClean="0"/>
              <a:t>در مدلهاي تصادفي فرض بر اين است كه تفاوتهاي مشاهده شده به دليل نمونه گيريهاي مختلف و همچنين تفاوت در پارامتر مورد اندازه گيري در مطالعات مختلف است.</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84</a:t>
            </a:fld>
            <a:endParaRPr kumimoji="0"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عوامل ايجاد كننده عدم تجانس</a:t>
            </a:r>
            <a:endParaRPr lang="en-US" dirty="0"/>
          </a:p>
        </p:txBody>
      </p:sp>
      <p:sp>
        <p:nvSpPr>
          <p:cNvPr id="3" name="Content Placeholder 2"/>
          <p:cNvSpPr>
            <a:spLocks noGrp="1"/>
          </p:cNvSpPr>
          <p:nvPr>
            <p:ph idx="1"/>
          </p:nvPr>
        </p:nvSpPr>
        <p:spPr/>
        <p:txBody>
          <a:bodyPr/>
          <a:lstStyle/>
          <a:p>
            <a:r>
              <a:rPr lang="fa-IR" dirty="0" smtClean="0"/>
              <a:t>جنبه هاي باليني</a:t>
            </a:r>
          </a:p>
          <a:p>
            <a:r>
              <a:rPr lang="fa-IR" dirty="0" smtClean="0"/>
              <a:t>جنبه هاي متدلوژيك</a:t>
            </a:r>
          </a:p>
          <a:p>
            <a:r>
              <a:rPr lang="fa-IR" dirty="0" smtClean="0"/>
              <a:t>جنبه هاي اپيدميولوژيك</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85</a:t>
            </a:fld>
            <a:endParaRPr kumimoji="0"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مقدار وزن در مدلهاي ثابت و تصادفي</a:t>
            </a:r>
            <a:endParaRPr lang="en-US" dirty="0"/>
          </a:p>
        </p:txBody>
      </p:sp>
      <p:sp>
        <p:nvSpPr>
          <p:cNvPr id="3" name="Content Placeholder 2"/>
          <p:cNvSpPr>
            <a:spLocks noGrp="1"/>
          </p:cNvSpPr>
          <p:nvPr>
            <p:ph idx="1"/>
          </p:nvPr>
        </p:nvSpPr>
        <p:spPr/>
        <p:txBody>
          <a:bodyPr/>
          <a:lstStyle/>
          <a:p>
            <a:r>
              <a:rPr lang="fa-IR" dirty="0" smtClean="0"/>
              <a:t>در مدلهاي ثابت، مقدار وزن معمولاً معكوس واريانس (انحراف استاندارد) است.</a:t>
            </a:r>
          </a:p>
          <a:p>
            <a:r>
              <a:rPr lang="fa-IR" dirty="0" smtClean="0"/>
              <a:t>در مدلهاي تصادفي، مقدار وزن معمولاً تركيب معكوس واريانس (انحراف استاندارد) و فاصله شاخص محاسبه شده در مطالعه با برآورد كلي شاخص است. به عبارتي در مدلهاي تصادفي به مطالعات دور از مركز وزن كمتري تعلق مي گيرد.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86</a:t>
            </a:fld>
            <a:endParaRPr kumimoji="0"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مدلهاي متارگرسيوني</a:t>
            </a:r>
            <a:endParaRPr lang="en-US" dirty="0"/>
          </a:p>
        </p:txBody>
      </p:sp>
      <p:sp>
        <p:nvSpPr>
          <p:cNvPr id="3" name="Content Placeholder 2"/>
          <p:cNvSpPr>
            <a:spLocks noGrp="1"/>
          </p:cNvSpPr>
          <p:nvPr>
            <p:ph idx="1"/>
          </p:nvPr>
        </p:nvSpPr>
        <p:spPr/>
        <p:txBody>
          <a:bodyPr/>
          <a:lstStyle/>
          <a:p>
            <a:r>
              <a:rPr lang="fa-IR" dirty="0" smtClean="0"/>
              <a:t>همانند رگرسيون معمولي، در اين معادلات مقدار شاخص مورد نظر به عنوان متغير وابسته در نظر گرفته شده و اثرات ساير متغيرها نه تنها بر روي مقدار متغير وابسته سنجيده مي شود بلكه اثرات آنها بر روي ميزان پراكندگي و عدم تجانس بين مطالعات نيز تعيين مي گردد.</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87</a:t>
            </a:fld>
            <a:endParaRPr kumimoji="0"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فرمولهاي متفاوت متاآناليز</a:t>
            </a:r>
            <a:endParaRPr lang="fa-IR" dirty="0"/>
          </a:p>
        </p:txBody>
      </p:sp>
      <p:sp>
        <p:nvSpPr>
          <p:cNvPr id="3" name="Content Placeholder 2"/>
          <p:cNvSpPr>
            <a:spLocks noGrp="1"/>
          </p:cNvSpPr>
          <p:nvPr>
            <p:ph idx="1"/>
          </p:nvPr>
        </p:nvSpPr>
        <p:spPr/>
        <p:txBody>
          <a:bodyPr/>
          <a:lstStyle/>
          <a:p>
            <a:r>
              <a:rPr lang="fa-IR" dirty="0" smtClean="0"/>
              <a:t>عمده تفاوت مشاهده شده در فرمولهاي متاآناليز به دليل روشهاي مختلف تخمين وزن مطالعات و خصوصا محاسبه انحراف استاندارد است.</a:t>
            </a:r>
          </a:p>
          <a:p>
            <a:r>
              <a:rPr lang="fa-IR" dirty="0" smtClean="0"/>
              <a:t>سه روش براي تخمين انحراف استاندارد نسبت شانس وجود دارد كه عبارت هستند از:</a:t>
            </a:r>
          </a:p>
          <a:p>
            <a:pPr marL="633222" indent="-514350" algn="l" rtl="0">
              <a:buFont typeface="+mj-lt"/>
              <a:buAutoNum type="arabicPeriod"/>
            </a:pPr>
            <a:r>
              <a:rPr lang="en-US" dirty="0" smtClean="0"/>
              <a:t>Woolf</a:t>
            </a:r>
          </a:p>
          <a:p>
            <a:pPr marL="633222" indent="-514350" algn="l" rtl="0">
              <a:buFont typeface="+mj-lt"/>
              <a:buAutoNum type="arabicPeriod"/>
            </a:pPr>
            <a:r>
              <a:rPr lang="en-US" dirty="0" smtClean="0"/>
              <a:t>Mantel-</a:t>
            </a:r>
            <a:r>
              <a:rPr lang="en-US" dirty="0" err="1" smtClean="0"/>
              <a:t>Haenzel</a:t>
            </a:r>
            <a:endParaRPr lang="en-US" dirty="0" smtClean="0"/>
          </a:p>
          <a:p>
            <a:pPr marL="633222" indent="-514350" algn="l" rtl="0">
              <a:buFont typeface="+mj-lt"/>
              <a:buAutoNum type="arabicPeriod"/>
            </a:pPr>
            <a:r>
              <a:rPr lang="en-US" dirty="0" err="1" smtClean="0"/>
              <a:t>Peto’s</a:t>
            </a:r>
            <a:endParaRPr lang="fa-IR" dirty="0" smtClean="0"/>
          </a:p>
          <a:p>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88</a:t>
            </a:fld>
            <a:endParaRPr kumimoji="0" 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تخمين ميزان عدم تجانس</a:t>
            </a:r>
            <a:endParaRPr lang="fa-IR" dirty="0"/>
          </a:p>
        </p:txBody>
      </p:sp>
      <p:sp>
        <p:nvSpPr>
          <p:cNvPr id="3" name="Content Placeholder 2"/>
          <p:cNvSpPr>
            <a:spLocks noGrp="1"/>
          </p:cNvSpPr>
          <p:nvPr>
            <p:ph idx="1"/>
          </p:nvPr>
        </p:nvSpPr>
        <p:spPr/>
        <p:txBody>
          <a:bodyPr/>
          <a:lstStyle/>
          <a:p>
            <a:r>
              <a:rPr lang="fa-IR" dirty="0" smtClean="0"/>
              <a:t>ميزان عدم تجانس توسط شاخصي بنام </a:t>
            </a:r>
            <a:r>
              <a:rPr lang="en-US" dirty="0" smtClean="0"/>
              <a:t>tau-square</a:t>
            </a:r>
            <a:r>
              <a:rPr lang="fa-IR" dirty="0" smtClean="0"/>
              <a:t> محاسبه مي گردد.</a:t>
            </a:r>
          </a:p>
          <a:p>
            <a:r>
              <a:rPr lang="fa-IR" dirty="0" smtClean="0"/>
              <a:t>اين ميزان بايد توسط آزمونهاي آماري بررسي و در صورت معني دار بودن از روشهاي تصادفي براي تحليل استفاده گردد</a:t>
            </a:r>
          </a:p>
          <a:p>
            <a:endParaRPr lang="fa-IR" dirty="0" smtClean="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89</a:t>
            </a:fld>
            <a:endParaRPr kumimoji="0"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مطالعات </a:t>
            </a:r>
            <a:r>
              <a:rPr lang="fa-IR" dirty="0" err="1" smtClean="0"/>
              <a:t>ثانويه</a:t>
            </a:r>
            <a:endParaRPr lang="en-US" dirty="0"/>
          </a:p>
        </p:txBody>
      </p:sp>
      <p:sp>
        <p:nvSpPr>
          <p:cNvPr id="3" name="Content Placeholder 2"/>
          <p:cNvSpPr>
            <a:spLocks noGrp="1"/>
          </p:cNvSpPr>
          <p:nvPr>
            <p:ph idx="1"/>
          </p:nvPr>
        </p:nvSpPr>
        <p:spPr/>
        <p:txBody>
          <a:bodyPr/>
          <a:lstStyle/>
          <a:p>
            <a:r>
              <a:rPr lang="fa-IR" dirty="0" smtClean="0"/>
              <a:t>مطالعات </a:t>
            </a:r>
            <a:r>
              <a:rPr lang="fa-IR" dirty="0" err="1" smtClean="0"/>
              <a:t>مروري</a:t>
            </a:r>
            <a:endParaRPr lang="fa-IR" dirty="0" smtClean="0"/>
          </a:p>
          <a:p>
            <a:endParaRPr lang="fa-IR" dirty="0" smtClean="0"/>
          </a:p>
          <a:p>
            <a:r>
              <a:rPr lang="fa-IR" dirty="0" err="1" smtClean="0"/>
              <a:t>مدلسازي</a:t>
            </a:r>
            <a:endParaRPr lang="fa-IR" dirty="0" smtClean="0"/>
          </a:p>
          <a:p>
            <a:endParaRPr lang="fa-IR" dirty="0" smtClean="0"/>
          </a:p>
          <a:p>
            <a:r>
              <a:rPr lang="fa-IR" dirty="0" smtClean="0"/>
              <a:t>مطالعات سود و </a:t>
            </a:r>
            <a:r>
              <a:rPr lang="fa-IR" dirty="0" err="1" smtClean="0"/>
              <a:t>زيان</a:t>
            </a:r>
            <a:r>
              <a:rPr lang="fa-IR" dirty="0" smtClean="0"/>
              <a:t> و </a:t>
            </a:r>
            <a:r>
              <a:rPr lang="fa-IR" dirty="0" err="1" smtClean="0"/>
              <a:t>تحليلهاي</a:t>
            </a:r>
            <a:r>
              <a:rPr lang="fa-IR" dirty="0" smtClean="0"/>
              <a:t> </a:t>
            </a:r>
            <a:r>
              <a:rPr lang="fa-IR" dirty="0" err="1" smtClean="0"/>
              <a:t>اقتصادي</a:t>
            </a:r>
            <a:endParaRPr lang="fa-IR" dirty="0" smtClean="0"/>
          </a:p>
          <a:p>
            <a:endParaRPr lang="fa-IR" dirty="0" smtClean="0"/>
          </a:p>
          <a:p>
            <a:r>
              <a:rPr lang="fa-IR" dirty="0" err="1" smtClean="0"/>
              <a:t>تعيين</a:t>
            </a:r>
            <a:r>
              <a:rPr lang="fa-IR" dirty="0" smtClean="0"/>
              <a:t> بار </a:t>
            </a:r>
            <a:r>
              <a:rPr lang="fa-IR" dirty="0" err="1" smtClean="0"/>
              <a:t>بيماريها</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a:t>
            </a:fld>
            <a:endParaRPr kumimoji="0"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buNone/>
            </a:pPr>
            <a:r>
              <a:rPr lang="ar-SA" dirty="0" smtClean="0"/>
              <a:t>براي محاسبه ميزان عدم تجانس آزمون ساده كاي- دو انجام مي شود. مقدار اين آما</a:t>
            </a:r>
            <a:r>
              <a:rPr lang="fa-IR" dirty="0" smtClean="0"/>
              <a:t>ر</a:t>
            </a:r>
            <a:r>
              <a:rPr lang="ar-SA" dirty="0" smtClean="0"/>
              <a:t>ه با استفاده از فرمول زير محاسبه مي شود. لازم به ذكر است كه درمتا</a:t>
            </a:r>
            <a:r>
              <a:rPr lang="fa-IR" dirty="0" smtClean="0"/>
              <a:t>-</a:t>
            </a:r>
            <a:r>
              <a:rPr lang="ar-SA" dirty="0" smtClean="0"/>
              <a:t>آناليز كاي – دو با علامت </a:t>
            </a:r>
            <a:r>
              <a:rPr lang="en-US" dirty="0" smtClean="0"/>
              <a:t>Q</a:t>
            </a:r>
            <a:r>
              <a:rPr lang="ar-SA" dirty="0" smtClean="0"/>
              <a:t> نشان داده مي شود. </a:t>
            </a:r>
            <a:endParaRPr lang="en-US" dirty="0" smtClean="0"/>
          </a:p>
          <a:p>
            <a:pPr marL="633222" indent="-514350">
              <a:buNone/>
            </a:pPr>
            <a:r>
              <a:rPr lang="ar-SA" dirty="0" smtClean="0"/>
              <a:t> </a:t>
            </a:r>
            <a:endParaRPr lang="en-US" dirty="0" smtClean="0"/>
          </a:p>
          <a:p>
            <a:pPr marL="633222" indent="-514350" algn="l">
              <a:buNone/>
            </a:pPr>
            <a:endParaRPr lang="en-US" dirty="0" smtClean="0"/>
          </a:p>
          <a:p>
            <a:pPr marL="633222" indent="-514350" algn="l">
              <a:buNone/>
            </a:pPr>
            <a:endParaRPr lang="en-US" dirty="0" smtClean="0"/>
          </a:p>
          <a:p>
            <a:pPr marL="633222" indent="-514350" algn="l">
              <a:buNone/>
            </a:pPr>
            <a:r>
              <a:rPr lang="en-US" dirty="0" err="1" smtClean="0"/>
              <a:t>df</a:t>
            </a:r>
            <a:r>
              <a:rPr lang="en-US" dirty="0" smtClean="0"/>
              <a:t>=k-1</a:t>
            </a:r>
          </a:p>
          <a:p>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90</a:t>
            </a:fld>
            <a:endParaRPr kumimoji="0" lang="en-US"/>
          </a:p>
        </p:txBody>
      </p:sp>
      <p:graphicFrame>
        <p:nvGraphicFramePr>
          <p:cNvPr id="91138" name="Object 2"/>
          <p:cNvGraphicFramePr>
            <a:graphicFrameLocks noChangeAspect="1"/>
          </p:cNvGraphicFramePr>
          <p:nvPr/>
        </p:nvGraphicFramePr>
        <p:xfrm>
          <a:off x="357158" y="3929066"/>
          <a:ext cx="3286148" cy="928694"/>
        </p:xfrm>
        <a:graphic>
          <a:graphicData uri="http://schemas.openxmlformats.org/presentationml/2006/ole">
            <mc:AlternateContent xmlns:mc="http://schemas.openxmlformats.org/markup-compatibility/2006">
              <mc:Choice xmlns:v="urn:schemas-microsoft-com:vml" Requires="v">
                <p:oleObj spid="_x0000_s91139" name="Equation" r:id="rId4" imgW="1168200" imgH="330120" progId="Equation.3">
                  <p:embed/>
                </p:oleObj>
              </mc:Choice>
              <mc:Fallback>
                <p:oleObj name="Equation" r:id="rId4" imgW="1168200" imgH="3301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3929066"/>
                        <a:ext cx="3286148" cy="92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نمودارهاي رايج در متاآناليز</a:t>
            </a:r>
            <a:endParaRPr lang="en-US" dirty="0"/>
          </a:p>
        </p:txBody>
      </p:sp>
      <p:sp>
        <p:nvSpPr>
          <p:cNvPr id="3" name="Content Placeholder 2"/>
          <p:cNvSpPr>
            <a:spLocks noGrp="1"/>
          </p:cNvSpPr>
          <p:nvPr>
            <p:ph idx="1"/>
          </p:nvPr>
        </p:nvSpPr>
        <p:spPr/>
        <p:txBody>
          <a:bodyPr/>
          <a:lstStyle/>
          <a:p>
            <a:r>
              <a:rPr lang="fa-IR" dirty="0" smtClean="0"/>
              <a:t>نمودار انباشت</a:t>
            </a:r>
            <a:endParaRPr lang="en-US" dirty="0" smtClean="0"/>
          </a:p>
          <a:p>
            <a:pPr>
              <a:buNone/>
            </a:pPr>
            <a:r>
              <a:rPr lang="fa-IR" dirty="0" smtClean="0"/>
              <a:t>(</a:t>
            </a:r>
            <a:r>
              <a:rPr lang="en-US" dirty="0" smtClean="0"/>
              <a:t>forest plot</a:t>
            </a:r>
            <a:r>
              <a:rPr lang="fa-IR" dirty="0" smtClean="0"/>
              <a:t>)</a:t>
            </a:r>
            <a:endParaRPr lang="en-US"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91</a:t>
            </a:fld>
            <a:endParaRPr kumimoji="0" lang="en-US" dirty="0"/>
          </a:p>
        </p:txBody>
      </p:sp>
      <p:pic>
        <p:nvPicPr>
          <p:cNvPr id="72706" name="Picture 2"/>
          <p:cNvPicPr>
            <a:picLocks noChangeAspect="1" noChangeArrowheads="1"/>
          </p:cNvPicPr>
          <p:nvPr/>
        </p:nvPicPr>
        <p:blipFill>
          <a:blip r:embed="rId3"/>
          <a:srcRect/>
          <a:stretch>
            <a:fillRect/>
          </a:stretch>
        </p:blipFill>
        <p:spPr bwMode="auto">
          <a:xfrm>
            <a:off x="285720" y="1714488"/>
            <a:ext cx="6215106"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92</a:t>
            </a:fld>
            <a:endParaRPr kumimoji="0" lang="en-US" dirty="0"/>
          </a:p>
        </p:txBody>
      </p:sp>
      <p:pic>
        <p:nvPicPr>
          <p:cNvPr id="73730" name="Picture 2"/>
          <p:cNvPicPr>
            <a:picLocks noChangeAspect="1" noChangeArrowheads="1"/>
          </p:cNvPicPr>
          <p:nvPr/>
        </p:nvPicPr>
        <p:blipFill>
          <a:blip r:embed="rId3"/>
          <a:srcRect/>
          <a:stretch>
            <a:fillRect/>
          </a:stretch>
        </p:blipFill>
        <p:spPr bwMode="auto">
          <a:xfrm>
            <a:off x="1000100" y="1500175"/>
            <a:ext cx="7000924" cy="4143403"/>
          </a:xfrm>
          <a:prstGeom prst="rect">
            <a:avLst/>
          </a:prstGeom>
          <a:noFill/>
          <a:ln w="9525">
            <a:noFill/>
            <a:miter lim="800000"/>
            <a:headEnd/>
            <a:tailEnd/>
          </a:ln>
        </p:spPr>
      </p:pic>
      <p:sp>
        <p:nvSpPr>
          <p:cNvPr id="7373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Mitra" pitchFamily="2" charset="-78"/>
              </a:rPr>
              <a:t>: </a:t>
            </a:r>
            <a:r>
              <a:rPr kumimoji="0" lang="ar-SA" sz="1000" b="0" i="0" u="none" strike="noStrike" cap="none" normalizeH="0" baseline="0" smtClean="0">
                <a:ln>
                  <a:noFill/>
                </a:ln>
                <a:solidFill>
                  <a:schemeClr val="tx1"/>
                </a:solidFill>
                <a:effectLst/>
                <a:latin typeface="Arial" pitchFamily="34" charset="0"/>
                <a:ea typeface="Times New Roman" pitchFamily="18" charset="0"/>
                <a:cs typeface="Mitra" pitchFamily="2" charset="-78"/>
              </a:rPr>
              <a:t>نمودار انباشت نسبت خطر مصرف ديورتيك بر بروز پره­اكلامپسي، تفاوت اين نمودار با نمودار قبل در آن است كه مطالعات بر اساس سال تحقيق مرتبط شده­اند و نشان مي­دهد كه مطالعات سالهاي اخير اثربخشي بيشتري از مصرف ديورتيكها نشان مي­دهد.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214282" y="5500702"/>
            <a:ext cx="8572560" cy="1200329"/>
          </a:xfrm>
          <a:prstGeom prst="rect">
            <a:avLst/>
          </a:prstGeom>
          <a:noFill/>
        </p:spPr>
        <p:txBody>
          <a:bodyPr wrap="square" rtlCol="0">
            <a:spAutoFit/>
          </a:bodyPr>
          <a:lstStyle/>
          <a:p>
            <a:r>
              <a:rPr lang="en-US" dirty="0" smtClean="0"/>
              <a:t>: </a:t>
            </a:r>
            <a:r>
              <a:rPr lang="ar-SA" dirty="0" smtClean="0"/>
              <a:t>نمودار انباشت نسبت خطر مصرف ديورتيك بر بروز پره­اكلامپسي، تفاوت اين نمودار با نمودار قبل در آن است كه مطالعات بر اساس سال تحقيق مرتبط شده­اند و نشان مي­دهد كه مطالعات سالهاي اخير اثربخشي بيشتري از مصرف ديورتيكها نشان مي­دهد.</a:t>
            </a:r>
            <a:endParaRPr lang="en-US" b="1" dirty="0" smtClean="0"/>
          </a:p>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t>بررسي احتمال وجود سوگيري در انتشار نتايج</a:t>
            </a:r>
            <a:endParaRPr lang="en-US" sz="4000"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93</a:t>
            </a:fld>
            <a:endParaRPr kumimoji="0" lang="en-US" dirty="0"/>
          </a:p>
        </p:txBody>
      </p:sp>
      <p:pic>
        <p:nvPicPr>
          <p:cNvPr id="97282" name="Picture 2"/>
          <p:cNvPicPr>
            <a:picLocks noChangeAspect="1" noChangeArrowheads="1"/>
          </p:cNvPicPr>
          <p:nvPr/>
        </p:nvPicPr>
        <p:blipFill>
          <a:blip r:embed="rId3"/>
          <a:srcRect/>
          <a:stretch>
            <a:fillRect/>
          </a:stretch>
        </p:blipFill>
        <p:spPr bwMode="auto">
          <a:xfrm>
            <a:off x="1428728" y="1500174"/>
            <a:ext cx="6072230" cy="4035015"/>
          </a:xfrm>
          <a:prstGeom prst="rect">
            <a:avLst/>
          </a:prstGeom>
          <a:noFill/>
          <a:ln w="9525">
            <a:noFill/>
            <a:miter lim="800000"/>
            <a:headEnd/>
            <a:tailEnd/>
          </a:ln>
        </p:spPr>
      </p:pic>
      <p:sp>
        <p:nvSpPr>
          <p:cNvPr id="7" name="Rectangle 6"/>
          <p:cNvSpPr/>
          <p:nvPr/>
        </p:nvSpPr>
        <p:spPr>
          <a:xfrm>
            <a:off x="857224" y="5500702"/>
            <a:ext cx="7429552" cy="923330"/>
          </a:xfrm>
          <a:prstGeom prst="rect">
            <a:avLst/>
          </a:prstGeom>
        </p:spPr>
        <p:txBody>
          <a:bodyPr wrap="square">
            <a:spAutoFit/>
          </a:bodyPr>
          <a:lstStyle/>
          <a:p>
            <a:pPr algn="r" rtl="1"/>
            <a:r>
              <a:rPr lang="ar-SA" b="1" dirty="0" smtClean="0"/>
              <a:t>نمودار قيفي نتايج مربوط به نسبت خطر بين مصرف ديورتيك و ابتلا به پره­اكلامپسي در دوران بارداري؛ اين نمودار معمولاً براي نشان دادن ميزان احتمال بروز سوگيري در انتشار نتايج بكار مي­رود</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94</a:t>
            </a:fld>
            <a:endParaRPr kumimoji="0" lang="en-US" dirty="0"/>
          </a:p>
        </p:txBody>
      </p:sp>
      <p:pic>
        <p:nvPicPr>
          <p:cNvPr id="98306" name="Picture 2"/>
          <p:cNvPicPr>
            <a:picLocks noChangeAspect="1" noChangeArrowheads="1"/>
          </p:cNvPicPr>
          <p:nvPr/>
        </p:nvPicPr>
        <p:blipFill>
          <a:blip r:embed="rId3"/>
          <a:srcRect/>
          <a:stretch>
            <a:fillRect/>
          </a:stretch>
        </p:blipFill>
        <p:spPr bwMode="auto">
          <a:xfrm>
            <a:off x="857224" y="1557918"/>
            <a:ext cx="7358114" cy="4942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smtClean="0"/>
              <a:t>آزمون آماري براي تعيين وجود سوگيري در انتشار</a:t>
            </a:r>
            <a:endParaRPr lang="fa-IR" sz="3600" dirty="0"/>
          </a:p>
        </p:txBody>
      </p:sp>
      <p:sp>
        <p:nvSpPr>
          <p:cNvPr id="3" name="Content Placeholder 2"/>
          <p:cNvSpPr>
            <a:spLocks noGrp="1"/>
          </p:cNvSpPr>
          <p:nvPr>
            <p:ph idx="1"/>
          </p:nvPr>
        </p:nvSpPr>
        <p:spPr/>
        <p:txBody>
          <a:bodyPr/>
          <a:lstStyle/>
          <a:p>
            <a:pPr algn="l" rtl="0"/>
            <a:r>
              <a:rPr lang="en-US" dirty="0" err="1" smtClean="0"/>
              <a:t>Bagg</a:t>
            </a:r>
            <a:r>
              <a:rPr lang="en-US" dirty="0" smtClean="0"/>
              <a:t> &amp; </a:t>
            </a:r>
            <a:r>
              <a:rPr lang="en-US" dirty="0" err="1" smtClean="0"/>
              <a:t>Manzumdar</a:t>
            </a:r>
            <a:r>
              <a:rPr lang="en-US" dirty="0" smtClean="0"/>
              <a:t> test: </a:t>
            </a:r>
            <a:r>
              <a:rPr lang="en-US" dirty="0" err="1" smtClean="0"/>
              <a:t>kendal</a:t>
            </a:r>
            <a:r>
              <a:rPr lang="en-US" dirty="0" smtClean="0"/>
              <a:t> correlation coefficient between effect size and Se</a:t>
            </a:r>
          </a:p>
          <a:p>
            <a:pPr algn="l" rtl="0"/>
            <a:endParaRPr lang="en-US" dirty="0" smtClean="0"/>
          </a:p>
          <a:p>
            <a:pPr algn="l" rtl="0"/>
            <a:r>
              <a:rPr lang="en-US" dirty="0" smtClean="0"/>
              <a:t>Egger test:</a:t>
            </a:r>
          </a:p>
          <a:p>
            <a:pPr algn="l" rtl="0"/>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95</a:t>
            </a:fld>
            <a:endParaRPr kumimoji="0" lang="en-US"/>
          </a:p>
        </p:txBody>
      </p:sp>
      <p:graphicFrame>
        <p:nvGraphicFramePr>
          <p:cNvPr id="101378" name="Object 2"/>
          <p:cNvGraphicFramePr>
            <a:graphicFrameLocks noChangeAspect="1"/>
          </p:cNvGraphicFramePr>
          <p:nvPr/>
        </p:nvGraphicFramePr>
        <p:xfrm>
          <a:off x="1000100" y="3929066"/>
          <a:ext cx="4398096" cy="571504"/>
        </p:xfrm>
        <a:graphic>
          <a:graphicData uri="http://schemas.openxmlformats.org/presentationml/2006/ole">
            <mc:AlternateContent xmlns:mc="http://schemas.openxmlformats.org/markup-compatibility/2006">
              <mc:Choice xmlns:v="urn:schemas-microsoft-com:vml" Requires="v">
                <p:oleObj spid="_x0000_s101379" name="Equation" r:id="rId4" imgW="2247840" imgH="291960" progId="Equation.3">
                  <p:embed/>
                </p:oleObj>
              </mc:Choice>
              <mc:Fallback>
                <p:oleObj name="Equation" r:id="rId4" imgW="224784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00" y="3929066"/>
                        <a:ext cx="4398096" cy="57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Galbraith curve</a:t>
            </a:r>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96</a:t>
            </a:fld>
            <a:endParaRPr kumimoji="0" lang="en-US"/>
          </a:p>
        </p:txBody>
      </p:sp>
      <p:pic>
        <p:nvPicPr>
          <p:cNvPr id="102402" name="Picture 2"/>
          <p:cNvPicPr>
            <a:picLocks noChangeAspect="1" noChangeArrowheads="1"/>
          </p:cNvPicPr>
          <p:nvPr/>
        </p:nvPicPr>
        <p:blipFill>
          <a:blip r:embed="rId3"/>
          <a:srcRect/>
          <a:stretch>
            <a:fillRect/>
          </a:stretch>
        </p:blipFill>
        <p:spPr bwMode="auto">
          <a:xfrm>
            <a:off x="1357290" y="1857364"/>
            <a:ext cx="5929354" cy="39327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L’ </a:t>
            </a:r>
            <a:r>
              <a:rPr lang="en-US" dirty="0" err="1" smtClean="0"/>
              <a:t>Abbe</a:t>
            </a:r>
            <a:r>
              <a:rPr lang="en-US" dirty="0" smtClean="0"/>
              <a:t> curve</a:t>
            </a:r>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97</a:t>
            </a:fld>
            <a:endParaRPr kumimoji="0" lang="en-US"/>
          </a:p>
        </p:txBody>
      </p:sp>
      <p:pic>
        <p:nvPicPr>
          <p:cNvPr id="103426" name="Picture 2"/>
          <p:cNvPicPr>
            <a:picLocks noChangeAspect="1" noChangeArrowheads="1"/>
          </p:cNvPicPr>
          <p:nvPr/>
        </p:nvPicPr>
        <p:blipFill>
          <a:blip r:embed="rId3"/>
          <a:srcRect/>
          <a:stretch>
            <a:fillRect/>
          </a:stretch>
        </p:blipFill>
        <p:spPr bwMode="auto">
          <a:xfrm>
            <a:off x="928662" y="1785925"/>
            <a:ext cx="6429420" cy="42757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متاآناليز تجمعي</a:t>
            </a:r>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98</a:t>
            </a:fld>
            <a:endParaRPr kumimoji="0" lang="en-US"/>
          </a:p>
        </p:txBody>
      </p:sp>
      <p:pic>
        <p:nvPicPr>
          <p:cNvPr id="104450" name="Picture 2"/>
          <p:cNvPicPr>
            <a:picLocks noChangeAspect="1" noChangeArrowheads="1"/>
          </p:cNvPicPr>
          <p:nvPr/>
        </p:nvPicPr>
        <p:blipFill>
          <a:blip r:embed="rId3"/>
          <a:srcRect/>
          <a:stretch>
            <a:fillRect/>
          </a:stretch>
        </p:blipFill>
        <p:spPr bwMode="auto">
          <a:xfrm>
            <a:off x="928661" y="1928802"/>
            <a:ext cx="6443246"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متاآناليز </a:t>
            </a:r>
            <a:r>
              <a:rPr lang="en-US" dirty="0" smtClean="0"/>
              <a:t>p-values</a:t>
            </a:r>
            <a:endParaRPr lang="fa-IR" dirty="0"/>
          </a:p>
        </p:txBody>
      </p:sp>
      <p:sp>
        <p:nvSpPr>
          <p:cNvPr id="3" name="Content Placeholder 2"/>
          <p:cNvSpPr>
            <a:spLocks noGrp="1"/>
          </p:cNvSpPr>
          <p:nvPr>
            <p:ph idx="1"/>
          </p:nvPr>
        </p:nvSpPr>
        <p:spPr/>
        <p:txBody>
          <a:bodyPr/>
          <a:lstStyle/>
          <a:p>
            <a:pPr algn="l" rtl="0"/>
            <a:r>
              <a:rPr lang="en-US" dirty="0" smtClean="0"/>
              <a:t>Fisher test</a:t>
            </a:r>
          </a:p>
          <a:p>
            <a:pPr algn="l" rtl="0"/>
            <a:endParaRPr lang="en-US" dirty="0" smtClean="0"/>
          </a:p>
          <a:p>
            <a:pPr algn="l" rtl="0"/>
            <a:endParaRPr lang="en-US" dirty="0" smtClean="0"/>
          </a:p>
          <a:p>
            <a:pPr lvl="2" algn="l" rtl="0">
              <a:buNone/>
            </a:pPr>
            <a:r>
              <a:rPr lang="en-US" dirty="0" err="1" smtClean="0"/>
              <a:t>df</a:t>
            </a:r>
            <a:r>
              <a:rPr lang="en-US" dirty="0" smtClean="0"/>
              <a:t>=2k</a:t>
            </a:r>
          </a:p>
          <a:p>
            <a:pPr algn="l" rtl="0"/>
            <a:r>
              <a:rPr lang="en-US" dirty="0" err="1" smtClean="0"/>
              <a:t>Edgington</a:t>
            </a:r>
            <a:endParaRPr lang="en-US" dirty="0" smtClean="0"/>
          </a:p>
          <a:p>
            <a:pPr algn="l" rtl="0"/>
            <a:endParaRPr lang="en-US" dirty="0" smtClean="0"/>
          </a:p>
          <a:p>
            <a:pPr algn="l" rtl="0"/>
            <a:endParaRPr lang="en-US" dirty="0" smtClean="0"/>
          </a:p>
          <a:p>
            <a:pPr algn="l" rtl="0"/>
            <a:endParaRPr lang="fa-IR" dirty="0"/>
          </a:p>
        </p:txBody>
      </p:sp>
      <p:sp>
        <p:nvSpPr>
          <p:cNvPr id="4" name="Footer Placeholder 3"/>
          <p:cNvSpPr>
            <a:spLocks noGrp="1"/>
          </p:cNvSpPr>
          <p:nvPr>
            <p:ph type="ftr" sz="quarter" idx="11"/>
          </p:nvPr>
        </p:nvSpPr>
        <p:spPr/>
        <p:txBody>
          <a:bodyPr/>
          <a:lstStyle/>
          <a:p>
            <a:r>
              <a:rPr lang="fa-IR" smtClean="0"/>
              <a:t>علي اكبر حقدوست			مرورساختاريافته و متاآناليز</a:t>
            </a:r>
            <a:endParaRPr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99</a:t>
            </a:fld>
            <a:endParaRPr kumimoji="0" lang="en-US"/>
          </a:p>
        </p:txBody>
      </p:sp>
      <p:graphicFrame>
        <p:nvGraphicFramePr>
          <p:cNvPr id="105474" name="Object 2"/>
          <p:cNvGraphicFramePr>
            <a:graphicFrameLocks noChangeAspect="1"/>
          </p:cNvGraphicFramePr>
          <p:nvPr/>
        </p:nvGraphicFramePr>
        <p:xfrm>
          <a:off x="1142975" y="2500306"/>
          <a:ext cx="2400317" cy="1000132"/>
        </p:xfrm>
        <a:graphic>
          <a:graphicData uri="http://schemas.openxmlformats.org/presentationml/2006/ole">
            <mc:AlternateContent xmlns:mc="http://schemas.openxmlformats.org/markup-compatibility/2006">
              <mc:Choice xmlns:v="urn:schemas-microsoft-com:vml" Requires="v">
                <p:oleObj spid="_x0000_s105476" name="Equation" r:id="rId4" imgW="1066680" imgH="444240" progId="Equation.3">
                  <p:embed/>
                </p:oleObj>
              </mc:Choice>
              <mc:Fallback>
                <p:oleObj name="Equation" r:id="rId4" imgW="1066680" imgH="4442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975" y="2500306"/>
                        <a:ext cx="2400317" cy="100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5" name="Object 3"/>
          <p:cNvGraphicFramePr>
            <a:graphicFrameLocks noChangeAspect="1"/>
          </p:cNvGraphicFramePr>
          <p:nvPr/>
        </p:nvGraphicFramePr>
        <p:xfrm>
          <a:off x="1214414" y="4357694"/>
          <a:ext cx="1571636" cy="1138867"/>
        </p:xfrm>
        <a:graphic>
          <a:graphicData uri="http://schemas.openxmlformats.org/presentationml/2006/ole">
            <mc:AlternateContent xmlns:mc="http://schemas.openxmlformats.org/markup-compatibility/2006">
              <mc:Choice xmlns:v="urn:schemas-microsoft-com:vml" Requires="v">
                <p:oleObj spid="_x0000_s105477" name="Equation" r:id="rId6" imgW="876240" imgH="634680" progId="Equation.3">
                  <p:embed/>
                </p:oleObj>
              </mc:Choice>
              <mc:Fallback>
                <p:oleObj name="Equation" r:id="rId6" imgW="876240" imgH="6346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14" y="4357694"/>
                        <a:ext cx="1571636" cy="113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1165</TotalTime>
  <Words>3576</Words>
  <Application>Microsoft Office PowerPoint</Application>
  <PresentationFormat>On-screen Show (4:3)</PresentationFormat>
  <Paragraphs>701</Paragraphs>
  <Slides>100</Slides>
  <Notes>100</Notes>
  <HiddenSlides>2</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19" baseType="lpstr">
      <vt:lpstr>PMingLiU</vt:lpstr>
      <vt:lpstr>PMingLiU</vt:lpstr>
      <vt:lpstr>Arial</vt:lpstr>
      <vt:lpstr>B Koodak</vt:lpstr>
      <vt:lpstr>B Titr</vt:lpstr>
      <vt:lpstr>Calibri</vt:lpstr>
      <vt:lpstr>Century Gothic</vt:lpstr>
      <vt:lpstr>Corbel</vt:lpstr>
      <vt:lpstr>Garamond</vt:lpstr>
      <vt:lpstr>Mitra</vt:lpstr>
      <vt:lpstr>Tahoma</vt:lpstr>
      <vt:lpstr>Times New Roman</vt:lpstr>
      <vt:lpstr>Wingdings</vt:lpstr>
      <vt:lpstr>Wingdings 2</vt:lpstr>
      <vt:lpstr>Wingdings 3</vt:lpstr>
      <vt:lpstr>Yagut</vt:lpstr>
      <vt:lpstr>Zar</vt:lpstr>
      <vt:lpstr>Module</vt:lpstr>
      <vt:lpstr>Equation</vt:lpstr>
      <vt:lpstr>مرورساختار يافته و متاآناليز</vt:lpstr>
      <vt:lpstr>مفهوم مطالعات اوليه و ثانويه</vt:lpstr>
      <vt:lpstr>PowerPoint Presentation</vt:lpstr>
      <vt:lpstr>PowerPoint Presentation</vt:lpstr>
      <vt:lpstr>PowerPoint Presentation</vt:lpstr>
      <vt:lpstr>PowerPoint Presentation</vt:lpstr>
      <vt:lpstr>مفهوم مطالعات اوليه و ثانويه</vt:lpstr>
      <vt:lpstr>مفهوم مطالعات اوليه و ثانويه</vt:lpstr>
      <vt:lpstr>انواع مطالعات ثانويه</vt:lpstr>
      <vt:lpstr>تاريخچه مطالعات مروري</vt:lpstr>
      <vt:lpstr>PowerPoint Presentation</vt:lpstr>
      <vt:lpstr>يک مثال آشنا، استروپتوکيناز در درمان MI</vt:lpstr>
      <vt:lpstr>PowerPoint Presentation</vt:lpstr>
      <vt:lpstr>چرا مطالعات مروري؟</vt:lpstr>
      <vt:lpstr>تعريف مرورساختار يافته</vt:lpstr>
      <vt:lpstr>چرا مرور سيستماتيک؟ مقايسه مرور سيستماتيک با مقالات مروري معمول</vt:lpstr>
      <vt:lpstr>PowerPoint Presentation</vt:lpstr>
      <vt:lpstr>تعريف متاآناليز</vt:lpstr>
      <vt:lpstr>روند رشد مقالات متاآناليز</vt:lpstr>
      <vt:lpstr>مراحل انجام مرورساختار يافته</vt:lpstr>
      <vt:lpstr>موضوع تحقيق</vt:lpstr>
      <vt:lpstr>انتخاب سوال پژوهش</vt:lpstr>
      <vt:lpstr>خصوصيات سوال پژوهش</vt:lpstr>
      <vt:lpstr>يك مثال از سوال پژوهش</vt:lpstr>
      <vt:lpstr>حيطه هايي مورد توجه در سوال پژوهش </vt:lpstr>
      <vt:lpstr>Question components : PICO</vt:lpstr>
      <vt:lpstr>مثال 1</vt:lpstr>
      <vt:lpstr>PowerPoint Presentation</vt:lpstr>
      <vt:lpstr>مثال 2</vt:lpstr>
      <vt:lpstr>مثال 3</vt:lpstr>
      <vt:lpstr>اهميت سوال پژوهش</vt:lpstr>
      <vt:lpstr>كار گروهي</vt:lpstr>
      <vt:lpstr>جستجوي منابع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EMBASE</vt:lpstr>
      <vt:lpstr>PowerPoint Presentation</vt:lpstr>
      <vt:lpstr>ISI</vt:lpstr>
      <vt:lpstr>PowerPoint Presentation</vt:lpstr>
      <vt:lpstr>Scopus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ارزيابي كيفيت نتايج مطالعات</vt:lpstr>
      <vt:lpstr>مراحل بررسي منابع</vt:lpstr>
      <vt:lpstr>اصطلاحات مهم در ارزيابي كيفيت مطالعات</vt:lpstr>
      <vt:lpstr>چگونه بايد كيفيت مقالات مورد ارزيابي قرار گيرند</vt:lpstr>
      <vt:lpstr>نکته مهم</vt:lpstr>
      <vt:lpstr>نحوه برخورد با كيفيت مطالعات</vt:lpstr>
      <vt:lpstr>آيا صرف چاپ شدن مقاله نشان معتبر بودن اطلاعات است</vt:lpstr>
      <vt:lpstr>PowerPoint Presentation</vt:lpstr>
      <vt:lpstr>مشكلات ارزيابي كيفيت</vt:lpstr>
      <vt:lpstr>استخراج نتايج</vt:lpstr>
      <vt:lpstr>اطلاعات لازم براي استخراج </vt:lpstr>
      <vt:lpstr>آماده سازي اطلاعات براي آناليز</vt:lpstr>
      <vt:lpstr>رابطه بين معني داري و شدت اثر</vt:lpstr>
      <vt:lpstr>شاخص هاي شدت اثر</vt:lpstr>
      <vt:lpstr>فرمولهاي محاسبه ضريب خطر نسبت شانس</vt:lpstr>
      <vt:lpstr>تبديل شاخصها</vt:lpstr>
      <vt:lpstr>يك مشكل با نتايج خام و اصلاح شده</vt:lpstr>
      <vt:lpstr>اهداف و كاربردهاي متاآناليز</vt:lpstr>
      <vt:lpstr>گستردگي رابطه مورد بررسي</vt:lpstr>
      <vt:lpstr>ارزشهاي افزوده متاآناليز</vt:lpstr>
      <vt:lpstr>اصل كلي و مهم متاآناليز</vt:lpstr>
      <vt:lpstr>مثالهايي از ميانگين وزن داده شد</vt:lpstr>
      <vt:lpstr>مدلهاي ثابت و مدلهاي تصادفي</vt:lpstr>
      <vt:lpstr>عوامل ايجاد كننده عدم تجانس</vt:lpstr>
      <vt:lpstr>مقدار وزن در مدلهاي ثابت و تصادفي</vt:lpstr>
      <vt:lpstr>مدلهاي متارگرسيوني</vt:lpstr>
      <vt:lpstr>فرمولهاي متفاوت متاآناليز</vt:lpstr>
      <vt:lpstr>تخمين ميزان عدم تجانس</vt:lpstr>
      <vt:lpstr>PowerPoint Presentation</vt:lpstr>
      <vt:lpstr>نمودارهاي رايج در متاآناليز</vt:lpstr>
      <vt:lpstr>PowerPoint Presentation</vt:lpstr>
      <vt:lpstr>بررسي احتمال وجود سوگيري در انتشار نتايج</vt:lpstr>
      <vt:lpstr>PowerPoint Presentation</vt:lpstr>
      <vt:lpstr>آزمون آماري براي تعيين وجود سوگيري در انتشار</vt:lpstr>
      <vt:lpstr>Galbraith curve</vt:lpstr>
      <vt:lpstr>L’ Abbe curve</vt:lpstr>
      <vt:lpstr>متاآناليز تجمعي</vt:lpstr>
      <vt:lpstr>متاآناليز p-values</vt:lpstr>
      <vt:lpstr>PowerPoint Presentation</vt:lpstr>
    </vt:vector>
  </TitlesOfParts>
  <Company>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مرورساختار يافته و متاآناليز</dc:title>
  <dc:creator>A HAGHDOOST</dc:creator>
  <cp:lastModifiedBy>Hajinezhad</cp:lastModifiedBy>
  <cp:revision>93</cp:revision>
  <dcterms:created xsi:type="dcterms:W3CDTF">2008-03-08T14:03:01Z</dcterms:created>
  <dcterms:modified xsi:type="dcterms:W3CDTF">2016-01-07T17:10:19Z</dcterms:modified>
</cp:coreProperties>
</file>