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8" r:id="rId14"/>
    <p:sldId id="267" r:id="rId1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108"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a:xfrm>
            <a:off x="3962399" y="5870575"/>
            <a:ext cx="4893958" cy="377825"/>
          </a:xfrm>
        </p:spPr>
        <p:txBody>
          <a:bodyPr/>
          <a:lstStyle/>
          <a:p>
            <a:endParaRPr lang="fa-IR"/>
          </a:p>
        </p:txBody>
      </p:sp>
      <p:sp>
        <p:nvSpPr>
          <p:cNvPr id="6" name="Slide Number Placeholder 5"/>
          <p:cNvSpPr>
            <a:spLocks noGrp="1"/>
          </p:cNvSpPr>
          <p:nvPr>
            <p:ph type="sldNum" sz="quarter" idx="12"/>
          </p:nvPr>
        </p:nvSpPr>
        <p:spPr>
          <a:xfrm>
            <a:off x="10608958" y="5870575"/>
            <a:ext cx="551167" cy="377825"/>
          </a:xfrm>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234483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06660-53B6-46EC-B2AB-EE3B69A43118}" type="datetimeFigureOut">
              <a:rPr lang="fa-IR" smtClean="0"/>
              <a:t>1436/11/30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320966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315270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1568450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3620774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3265344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030316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013290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43795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199206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06660-53B6-46EC-B2AB-EE3B69A43118}" type="datetimeFigureOut">
              <a:rPr lang="fa-IR" smtClean="0"/>
              <a:t>1436/11/30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31187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106660-53B6-46EC-B2AB-EE3B69A43118}" type="datetimeFigureOut">
              <a:rPr lang="fa-IR" smtClean="0"/>
              <a:t>1436/11/30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18766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106660-53B6-46EC-B2AB-EE3B69A43118}" type="datetimeFigureOut">
              <a:rPr lang="fa-IR" smtClean="0"/>
              <a:t>1436/11/30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15963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106660-53B6-46EC-B2AB-EE3B69A43118}" type="datetimeFigureOut">
              <a:rPr lang="fa-IR" smtClean="0"/>
              <a:t>1436/11/30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05845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0106660-53B6-46EC-B2AB-EE3B69A43118}" type="datetimeFigureOut">
              <a:rPr lang="fa-IR" smtClean="0"/>
              <a:t>1436/11/30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2788501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06660-53B6-46EC-B2AB-EE3B69A43118}" type="datetimeFigureOut">
              <a:rPr lang="fa-IR" smtClean="0"/>
              <a:t>1436/11/30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59355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06660-53B6-46EC-B2AB-EE3B69A43118}" type="datetimeFigureOut">
              <a:rPr lang="fa-IR" smtClean="0"/>
              <a:t>1436/11/30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1BA3FBD-6792-42B3-B614-396A2428C3FF}" type="slidenum">
              <a:rPr lang="fa-IR" smtClean="0"/>
              <a:t>‹#›</a:t>
            </a:fld>
            <a:endParaRPr lang="fa-IR"/>
          </a:p>
        </p:txBody>
      </p:sp>
    </p:spTree>
    <p:extLst>
      <p:ext uri="{BB962C8B-B14F-4D97-AF65-F5344CB8AC3E}">
        <p14:creationId xmlns:p14="http://schemas.microsoft.com/office/powerpoint/2010/main" val="1267562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106660-53B6-46EC-B2AB-EE3B69A43118}" type="datetimeFigureOut">
              <a:rPr lang="fa-IR" smtClean="0"/>
              <a:t>1436/11/30</a:t>
            </a:fld>
            <a:endParaRPr lang="fa-I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BA3FBD-6792-42B3-B614-396A2428C3FF}" type="slidenum">
              <a:rPr lang="fa-IR" smtClean="0"/>
              <a:t>‹#›</a:t>
            </a:fld>
            <a:endParaRPr lang="fa-IR"/>
          </a:p>
        </p:txBody>
      </p:sp>
    </p:spTree>
    <p:extLst>
      <p:ext uri="{BB962C8B-B14F-4D97-AF65-F5344CB8AC3E}">
        <p14:creationId xmlns:p14="http://schemas.microsoft.com/office/powerpoint/2010/main" val="1777970507"/>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8800" dirty="0" smtClean="0">
                <a:cs typeface="A Ali" panose="00000400000000000000" pitchFamily="2" charset="-78"/>
              </a:rPr>
              <a:t>به نام خدا</a:t>
            </a:r>
            <a:endParaRPr lang="fa-IR" sz="8800" dirty="0">
              <a:cs typeface="A Ali" panose="00000400000000000000" pitchFamily="2" charset="-78"/>
            </a:endParaRPr>
          </a:p>
        </p:txBody>
      </p:sp>
      <p:sp>
        <p:nvSpPr>
          <p:cNvPr id="3" name="Content Placeholder 2"/>
          <p:cNvSpPr>
            <a:spLocks noGrp="1"/>
          </p:cNvSpPr>
          <p:nvPr>
            <p:ph idx="1"/>
          </p:nvPr>
        </p:nvSpPr>
        <p:spPr/>
        <p:txBody>
          <a:bodyPr/>
          <a:lstStyle/>
          <a:p>
            <a:r>
              <a:rPr lang="fa-IR" dirty="0" smtClean="0"/>
              <a:t>محقق:علی اکبر روستا</a:t>
            </a:r>
          </a:p>
          <a:p>
            <a:r>
              <a:rPr lang="fa-IR" smtClean="0"/>
              <a:t>استاد راهنما:جناب آقای آرین میرفندرسکی</a:t>
            </a:r>
            <a:endParaRPr lang="fa-IR"/>
          </a:p>
        </p:txBody>
      </p:sp>
    </p:spTree>
    <p:extLst>
      <p:ext uri="{BB962C8B-B14F-4D97-AF65-F5344CB8AC3E}">
        <p14:creationId xmlns:p14="http://schemas.microsoft.com/office/powerpoint/2010/main" val="311005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امنیت</a:t>
            </a:r>
            <a:br>
              <a:rPr lang="fa-IR" sz="4000" b="1" dirty="0">
                <a:cs typeface="B Titr" panose="00000700000000000000" pitchFamily="2" charset="-78"/>
              </a:rPr>
            </a:b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dirty="0"/>
              <a:t>همانطور که در بخش “مارکت های جانبی و روال نصب اپلیکیشن” گفتیم، اندروید به دلیل ساختاری که دارد بیشتر در معرض بدافزار قرار می گیرد. چرا که افراد به راحتی می توانند هر گونه اپلیکیشنی را در تلفن همراه خود نصب کنند. متاسفانه اکثرا به مسائل امنیتی هم توجهی ندارند و اپلیکیشن ها را از هر جایی به غیر از گوگل پلی نصب می کنند.</a:t>
            </a:r>
          </a:p>
          <a:p>
            <a:r>
              <a:rPr lang="fa-IR" dirty="0"/>
              <a:t>اما اپل به شدت در این مورد سخت گیر است. شما تقریبا نمی توانید به راحتی هر اپلیکیشنی را در آیفون نصب کنید و تنها راه دریافت اپلیکیشن ها از طریق اپ استور اپل است. در آیفون ۵اس وجود سنسور اثر انگشت موسوم به تاچ آی دی ضریب امنیت دستگاه را بیش از پیش بالا برده.</a:t>
            </a:r>
          </a:p>
          <a:p>
            <a:r>
              <a:rPr lang="fa-IR" dirty="0"/>
              <a:t>اما ویندوز فون هنوز آنطور که باید نسبت به دو پلتفرم دیگر استفاده نشده ولی مایکروسافت در حال بهبود وضعیت امنیتی این سیستم عامل است.</a:t>
            </a:r>
          </a:p>
          <a:p>
            <a:r>
              <a:rPr lang="fa-IR" b="1" dirty="0"/>
              <a:t>برنده: </a:t>
            </a:r>
            <a:r>
              <a:rPr lang="fa-IR" b="1" dirty="0" smtClean="0"/>
              <a:t>ios</a:t>
            </a:r>
            <a:endParaRPr lang="fa-IR" dirty="0"/>
          </a:p>
        </p:txBody>
      </p:sp>
    </p:spTree>
    <p:extLst>
      <p:ext uri="{BB962C8B-B14F-4D97-AF65-F5344CB8AC3E}">
        <p14:creationId xmlns:p14="http://schemas.microsoft.com/office/powerpoint/2010/main" val="402418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Titr" panose="00000700000000000000" pitchFamily="2" charset="-78"/>
              </a:rPr>
              <a:t>دوربین</a:t>
            </a:r>
          </a:p>
        </p:txBody>
      </p:sp>
      <p:sp>
        <p:nvSpPr>
          <p:cNvPr id="3" name="Content Placeholder 2"/>
          <p:cNvSpPr>
            <a:spLocks noGrp="1"/>
          </p:cNvSpPr>
          <p:nvPr>
            <p:ph idx="1"/>
          </p:nvPr>
        </p:nvSpPr>
        <p:spPr/>
        <p:txBody>
          <a:bodyPr>
            <a:normAutofit/>
          </a:bodyPr>
          <a:lstStyle/>
          <a:p>
            <a:r>
              <a:rPr lang="fa-IR" dirty="0"/>
              <a:t>دوربین یکی دیگر از سخت افزارهایی است که اپل بالاترین کیفیت آن را در دستگاه های جدید خود پیاده می کند. دوربین ۸ مگاپیکسلی آیفون ۵ اس در عدد از دوربین های گلکسی اس ۵ و لومیا ۱۰۲۰ عقب مانده اما کیفیت به بالا رفتن مگاپیکسل نیست. دوربین اپل جزئیات و رنگها را به خوبی ثبت می کند و همچنین در تاریکی شب هم عملکرد بسیار خوبی دارد.</a:t>
            </a:r>
          </a:p>
          <a:p>
            <a:r>
              <a:rPr lang="fa-IR" dirty="0"/>
              <a:t>اپلیکیشن دوربین هر سه پلتفرم قابلیت های خیلی خوبی دارند و تصاویر را به سرعت ثبت می کنند. اما در این بین اپلیکیشن های شخصی سازی شده توسط سازندگان در اندروید شاید بعضا قابلیت های بیشتری داشته باشند. اما در کل می توان گفت دوربین اپل از هر نظر بهتر از دیگر دستگاه ها عمل می کند.</a:t>
            </a:r>
          </a:p>
          <a:p>
            <a:r>
              <a:rPr lang="fa-IR" b="1" dirty="0"/>
              <a:t>برنده: </a:t>
            </a:r>
            <a:r>
              <a:rPr lang="fa-IR" b="1" dirty="0" smtClean="0"/>
              <a:t>ios</a:t>
            </a:r>
            <a:r>
              <a:rPr lang="fa-IR" dirty="0"/>
              <a:t/>
            </a:r>
            <a:br>
              <a:rPr lang="fa-IR" dirty="0"/>
            </a:br>
            <a:endParaRPr lang="en-US" dirty="0"/>
          </a:p>
        </p:txBody>
      </p:sp>
    </p:spTree>
    <p:extLst>
      <p:ext uri="{BB962C8B-B14F-4D97-AF65-F5344CB8AC3E}">
        <p14:creationId xmlns:p14="http://schemas.microsoft.com/office/powerpoint/2010/main" val="270233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جمع بندی</a:t>
            </a:r>
            <a:br>
              <a:rPr lang="fa-IR" sz="4000" b="1" dirty="0">
                <a:cs typeface="B Titr" panose="00000700000000000000" pitchFamily="2" charset="-78"/>
              </a:rPr>
            </a:br>
            <a:endParaRPr lang="fa-IR" sz="4000" dirty="0">
              <a:cs typeface="B Titr" panose="00000700000000000000" pitchFamily="2" charset="-78"/>
            </a:endParaRPr>
          </a:p>
        </p:txBody>
      </p:sp>
      <p:sp>
        <p:nvSpPr>
          <p:cNvPr id="3" name="Content Placeholder 2"/>
          <p:cNvSpPr>
            <a:spLocks noGrp="1"/>
          </p:cNvSpPr>
          <p:nvPr>
            <p:ph idx="1"/>
          </p:nvPr>
        </p:nvSpPr>
        <p:spPr/>
        <p:txBody>
          <a:bodyPr/>
          <a:lstStyle/>
          <a:p>
            <a:r>
              <a:rPr lang="fa-IR" dirty="0"/>
              <a:t>امتیازهای کسب شده توسط این سه پلتفرم اینگونه است: اندروید ۸ امتیاز، آی او اس ۶ امتیاز و ویندوز فون ۱ امتیاز. در چهار مورد هم برابر بودند. اما این بدین معنی نیست که اندروید بهتر از دیگر سیستم عامل ها است یا ویندوز فون از همه بدتر عمل می کند. بلکه سلایق و ملاک های افراد مشخص کننده برتری این سیستم عامل ها نسبت به یکدیگر هستند. شاید بهتر باشد به جای دعوا و انگشت اتهام به علایق دیگران زدن، ملاک های خود را بسنجیم و به این درک برسیم که اگر سیستم عاملی را دوست داریم دلیل بر آن نیست که دیگر پلتفرم ها “کپی کار” یا “افتضاح” هستند. هر سه پلتفرم فقط در صورتی که نیاز های خود را بشناسید، برای شما سیستم عامل های بسیار خوبی خواهند بود.</a:t>
            </a:r>
            <a:br>
              <a:rPr lang="fa-IR" dirty="0"/>
            </a:br>
            <a:r>
              <a:rPr lang="en-US" dirty="0"/>
              <a:t/>
            </a:r>
            <a:br>
              <a:rPr lang="en-US" dirty="0"/>
            </a:br>
            <a:endParaRPr lang="en-US" dirty="0"/>
          </a:p>
          <a:p>
            <a:endParaRPr lang="fa-IR" dirty="0"/>
          </a:p>
        </p:txBody>
      </p:sp>
    </p:spTree>
    <p:extLst>
      <p:ext uri="{BB962C8B-B14F-4D97-AF65-F5344CB8AC3E}">
        <p14:creationId xmlns:p14="http://schemas.microsoft.com/office/powerpoint/2010/main" val="173587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Titr" panose="00000700000000000000" pitchFamily="2" charset="-78"/>
              </a:rPr>
              <a:t>منبع</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ctr">
              <a:buNone/>
            </a:pPr>
            <a:r>
              <a:rPr lang="en-US" sz="3200" dirty="0" smtClean="0"/>
              <a:t>digiato.co</a:t>
            </a:r>
            <a:r>
              <a:rPr lang="fa-IR" sz="3200" dirty="0"/>
              <a:t>m</a:t>
            </a:r>
          </a:p>
        </p:txBody>
      </p:sp>
    </p:spTree>
    <p:extLst>
      <p:ext uri="{BB962C8B-B14F-4D97-AF65-F5344CB8AC3E}">
        <p14:creationId xmlns:p14="http://schemas.microsoft.com/office/powerpoint/2010/main" val="71495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Autofit/>
          </a:bodyPr>
          <a:lstStyle/>
          <a:p>
            <a:pPr marL="0" indent="0" algn="ctr">
              <a:buNone/>
            </a:pPr>
            <a:r>
              <a:rPr lang="fa-IR" sz="34400" dirty="0" smtClean="0">
                <a:latin typeface="Mola" panose="02000506000000020002" pitchFamily="2" charset="0"/>
                <a:cs typeface="Mola" panose="02000506000000020002" pitchFamily="2" charset="0"/>
              </a:rPr>
              <a:t>پایان</a:t>
            </a:r>
            <a:endParaRPr lang="fa-IR" sz="34400" dirty="0">
              <a:latin typeface="Mola" panose="02000506000000020002" pitchFamily="2" charset="0"/>
              <a:cs typeface="Mola" panose="02000506000000020002" pitchFamily="2" charset="0"/>
            </a:endParaRPr>
          </a:p>
        </p:txBody>
      </p:sp>
    </p:spTree>
    <p:extLst>
      <p:ext uri="{BB962C8B-B14F-4D97-AF65-F5344CB8AC3E}">
        <p14:creationId xmlns:p14="http://schemas.microsoft.com/office/powerpoint/2010/main" val="245060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6352" y="0"/>
            <a:ext cx="2872354" cy="1363562"/>
          </a:xfrm>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73067"/>
          </a:xfrm>
          <a:prstGeom prst="rect">
            <a:avLst/>
          </a:prstGeom>
        </p:spPr>
      </p:pic>
      <p:sp>
        <p:nvSpPr>
          <p:cNvPr id="5" name="Rectangle 4"/>
          <p:cNvSpPr/>
          <p:nvPr/>
        </p:nvSpPr>
        <p:spPr>
          <a:xfrm>
            <a:off x="247974" y="220116"/>
            <a:ext cx="11944026" cy="1938992"/>
          </a:xfrm>
          <a:prstGeom prst="rect">
            <a:avLst/>
          </a:prstGeom>
        </p:spPr>
        <p:txBody>
          <a:bodyPr wrap="square">
            <a:spAutoFit/>
          </a:bodyPr>
          <a:lstStyle/>
          <a:p>
            <a:pPr algn="ctr"/>
            <a:endParaRPr lang="fa-IR" sz="4000" dirty="0" smtClean="0">
              <a:cs typeface="B Titr" panose="00000700000000000000" pitchFamily="2" charset="-78"/>
            </a:endParaRPr>
          </a:p>
          <a:p>
            <a:pPr algn="ctr"/>
            <a:r>
              <a:rPr lang="fa-IR" sz="4000" dirty="0" smtClean="0">
                <a:cs typeface="B Titr" panose="00000700000000000000" pitchFamily="2" charset="-78"/>
              </a:rPr>
              <a:t>مقایسه اندروید ۴.۴، </a:t>
            </a:r>
            <a:r>
              <a:rPr lang="en-US" sz="4000" dirty="0" smtClean="0">
                <a:cs typeface="B Titr" panose="00000700000000000000" pitchFamily="2" charset="-78"/>
              </a:rPr>
              <a:t>iOS 7 </a:t>
            </a:r>
            <a:r>
              <a:rPr lang="fa-IR" sz="4000" dirty="0" smtClean="0">
                <a:cs typeface="B Titr" panose="00000700000000000000" pitchFamily="2" charset="-78"/>
              </a:rPr>
              <a:t>و ویندوز فون ۸</a:t>
            </a:r>
          </a:p>
          <a:p>
            <a:pPr algn="ctr"/>
            <a:endParaRPr lang="fa-IR" sz="4000" dirty="0" smtClean="0">
              <a:cs typeface="B Titr" panose="00000700000000000000" pitchFamily="2" charset="-78"/>
            </a:endParaRPr>
          </a:p>
        </p:txBody>
      </p:sp>
    </p:spTree>
    <p:extLst>
      <p:ext uri="{BB962C8B-B14F-4D97-AF65-F5344CB8AC3E}">
        <p14:creationId xmlns:p14="http://schemas.microsoft.com/office/powerpoint/2010/main" val="46093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Titr" panose="00000700000000000000" pitchFamily="2" charset="-78"/>
              </a:rPr>
              <a:t>فهرست</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20000"/>
          </a:bodyPr>
          <a:lstStyle/>
          <a:p>
            <a:r>
              <a:rPr lang="fa-IR" dirty="0" smtClean="0">
                <a:cs typeface="B Titr" panose="00000700000000000000" pitchFamily="2" charset="-78"/>
              </a:rPr>
              <a:t>قیمت</a:t>
            </a:r>
          </a:p>
          <a:p>
            <a:r>
              <a:rPr lang="fa-IR" b="1" dirty="0">
                <a:cs typeface="B Titr" panose="00000700000000000000" pitchFamily="2" charset="-78"/>
              </a:rPr>
              <a:t>اپلیکیشن </a:t>
            </a:r>
            <a:r>
              <a:rPr lang="fa-IR" b="1" dirty="0" smtClean="0">
                <a:cs typeface="B Titr" panose="00000700000000000000" pitchFamily="2" charset="-78"/>
              </a:rPr>
              <a:t>ها</a:t>
            </a:r>
          </a:p>
          <a:p>
            <a:r>
              <a:rPr lang="fa-IR" b="1" dirty="0">
                <a:cs typeface="B Titr" panose="00000700000000000000" pitchFamily="2" charset="-78"/>
              </a:rPr>
              <a:t>مارکت های جانبی و روال نصب </a:t>
            </a:r>
            <a:r>
              <a:rPr lang="fa-IR" b="1" dirty="0" smtClean="0">
                <a:cs typeface="B Titr" panose="00000700000000000000" pitchFamily="2" charset="-78"/>
              </a:rPr>
              <a:t>اپلیکیشن</a:t>
            </a:r>
          </a:p>
          <a:p>
            <a:r>
              <a:rPr lang="fa-IR" b="1" dirty="0">
                <a:cs typeface="B Titr" panose="00000700000000000000" pitchFamily="2" charset="-78"/>
              </a:rPr>
              <a:t>عمر باتری و مدیریت </a:t>
            </a:r>
            <a:r>
              <a:rPr lang="fa-IR" b="1" dirty="0" smtClean="0">
                <a:cs typeface="B Titr" panose="00000700000000000000" pitchFamily="2" charset="-78"/>
              </a:rPr>
              <a:t>آن</a:t>
            </a:r>
          </a:p>
          <a:p>
            <a:r>
              <a:rPr lang="fa-IR" b="1" dirty="0">
                <a:cs typeface="B Titr" panose="00000700000000000000" pitchFamily="2" charset="-78"/>
              </a:rPr>
              <a:t>دستیاران </a:t>
            </a:r>
            <a:r>
              <a:rPr lang="fa-IR" b="1" dirty="0" smtClean="0">
                <a:cs typeface="B Titr" panose="00000700000000000000" pitchFamily="2" charset="-78"/>
              </a:rPr>
              <a:t>صوتی</a:t>
            </a:r>
          </a:p>
          <a:p>
            <a:r>
              <a:rPr lang="fa-IR" b="1" dirty="0">
                <a:cs typeface="B Titr" panose="00000700000000000000" pitchFamily="2" charset="-78"/>
              </a:rPr>
              <a:t>ارتباطات بی </a:t>
            </a:r>
            <a:r>
              <a:rPr lang="fa-IR" b="1" dirty="0" smtClean="0">
                <a:cs typeface="B Titr" panose="00000700000000000000" pitchFamily="2" charset="-78"/>
              </a:rPr>
              <a:t>سیم</a:t>
            </a:r>
            <a:endParaRPr lang="fa-IR" b="1" dirty="0" smtClean="0"/>
          </a:p>
          <a:p>
            <a:r>
              <a:rPr lang="fa-IR" b="1" dirty="0" smtClean="0">
                <a:cs typeface="B Titr" panose="00000700000000000000" pitchFamily="2" charset="-78"/>
              </a:rPr>
              <a:t>امنیت</a:t>
            </a:r>
          </a:p>
          <a:p>
            <a:r>
              <a:rPr lang="fa-IR" dirty="0" smtClean="0">
                <a:cs typeface="B Titr" panose="00000700000000000000" pitchFamily="2" charset="-78"/>
              </a:rPr>
              <a:t>دوربین</a:t>
            </a:r>
          </a:p>
          <a:p>
            <a:r>
              <a:rPr lang="fa-IR" b="1" dirty="0">
                <a:cs typeface="B Titr" panose="00000700000000000000" pitchFamily="2" charset="-78"/>
              </a:rPr>
              <a:t>جمع </a:t>
            </a:r>
            <a:r>
              <a:rPr lang="fa-IR" b="1" dirty="0" smtClean="0">
                <a:cs typeface="B Titr" panose="00000700000000000000" pitchFamily="2" charset="-78"/>
              </a:rPr>
              <a:t>بندی</a:t>
            </a:r>
          </a:p>
          <a:p>
            <a:r>
              <a:rPr lang="fa-IR" b="1" dirty="0" smtClean="0">
                <a:cs typeface="B Titr" panose="00000700000000000000" pitchFamily="2" charset="-78"/>
              </a:rPr>
              <a:t>منبع</a:t>
            </a:r>
            <a:endParaRPr lang="fa-IR" dirty="0" smtClean="0">
              <a:cs typeface="B Titr" panose="00000700000000000000" pitchFamily="2" charset="-78"/>
            </a:endParaRPr>
          </a:p>
          <a:p>
            <a:endParaRPr lang="fa-IR" dirty="0"/>
          </a:p>
        </p:txBody>
      </p:sp>
    </p:spTree>
    <p:extLst>
      <p:ext uri="{BB962C8B-B14F-4D97-AF65-F5344CB8AC3E}">
        <p14:creationId xmlns:p14="http://schemas.microsoft.com/office/powerpoint/2010/main" val="248963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Titr" panose="00000700000000000000" pitchFamily="2" charset="-78"/>
              </a:rPr>
              <a:t>قیمت</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dirty="0" smtClean="0"/>
              <a:t>فاکتور </a:t>
            </a:r>
            <a:r>
              <a:rPr lang="fa-IR" dirty="0"/>
              <a:t>اصلی اکثر خریداران تلفن همراه در ایران اول قیمت و بعد کارایی است. بنابراین خیلی از فاکتورها مثل دوربین، سخت افزار و غیره طبیعتا فدای این موضوع خواهد شد. بنابراین تلفن های با قیمت کم و سخت افزار قوی بیشتر مورد توجه قرار خواهد گرفت تا یک تلفن گران قیمت و سخت افزار فوق العاده.</a:t>
            </a:r>
          </a:p>
          <a:p>
            <a:r>
              <a:rPr lang="fa-IR" dirty="0"/>
              <a:t>اپل هنوز هیچ تلفن میان رده ای ندارد و آخرین آیفونی که عرضه کرده بدون قرار داد با ۶۵۰ دلار به فروش می رسد که از اکثر تلفن های حال حاضر گران تر است. حتی </a:t>
            </a:r>
            <a:r>
              <a:rPr lang="en-US" dirty="0"/>
              <a:t>iPhone 5C </a:t>
            </a:r>
            <a:r>
              <a:rPr lang="fa-IR" dirty="0"/>
              <a:t>که ۱۰۰ دلار هم ارزان تر است همچنان جزو تلفن های گران محسوب می شود.</a:t>
            </a:r>
          </a:p>
          <a:p>
            <a:r>
              <a:rPr lang="fa-IR" dirty="0"/>
              <a:t>شریک اصلی سخت افزاری مایکروسافت فعلا نوکیا است و همیشه در ساخت تلفن های با کیفیت و ارزان قیمت موفق عمل کرده. در حال حاضر تلفن های مبتنی بر ویندوز فون قیمت های متنوعی دارند. لازم است بگویم که شرکت هایی مثل سامسونگ، </a:t>
            </a:r>
            <a:r>
              <a:rPr lang="en-US" dirty="0"/>
              <a:t>ZTE، </a:t>
            </a:r>
            <a:r>
              <a:rPr lang="fa-IR" dirty="0"/>
              <a:t>الجی، لنوو و هواوی هم برای مشارکت در این سیستم عامل مشغول مذاکره با مایکروسافت هستند و احتمال دارد به زودی شاهد تلفن های ویندوز فونی ارزان تر هم باشیم.</a:t>
            </a:r>
          </a:p>
          <a:p>
            <a:r>
              <a:rPr lang="fa-IR" dirty="0"/>
              <a:t>اما از نظر قیمت کم و سخت افزار قوی فعلا هیچ سیستم عاملی قادر به رقابت با اندروید نیست. انتخاب های بسیار بسیار زیادی وجود دارد که شما قیمت کمی برای یک سخت افزار نسبتا قوی پرداخت کنید. موتورولا، الجی، سامسونگ، هواوی، </a:t>
            </a:r>
            <a:r>
              <a:rPr lang="en-US" dirty="0"/>
              <a:t>ZTE </a:t>
            </a:r>
            <a:r>
              <a:rPr lang="fa-IR" dirty="0"/>
              <a:t>از جمله شرکت هایی هستند که محصولات با کیفیت و ارزان قیمتی دارند</a:t>
            </a:r>
            <a:r>
              <a:rPr lang="fa-IR" dirty="0" smtClean="0"/>
              <a:t>.</a:t>
            </a:r>
          </a:p>
          <a:p>
            <a:r>
              <a:rPr lang="fa-IR" b="1" dirty="0"/>
              <a:t>برنده: اندروید</a:t>
            </a:r>
            <a:endParaRPr lang="en-US" dirty="0"/>
          </a:p>
        </p:txBody>
      </p:sp>
    </p:spTree>
    <p:extLst>
      <p:ext uri="{BB962C8B-B14F-4D97-AF65-F5344CB8AC3E}">
        <p14:creationId xmlns:p14="http://schemas.microsoft.com/office/powerpoint/2010/main" val="103283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اپلیکیشن ها</a:t>
            </a:r>
            <a:br>
              <a:rPr lang="fa-IR" sz="4000" b="1" dirty="0">
                <a:cs typeface="B Titr" panose="00000700000000000000" pitchFamily="2" charset="-78"/>
              </a:rPr>
            </a:b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dirty="0"/>
              <a:t>در این زمینه به راحتی می توان ویندوز فون را بازنده نامید چرا که اختلاف بسیار زیادی در تعداد اپلیکیشن ها بین این سیستم عامل و اندروید و </a:t>
            </a:r>
            <a:r>
              <a:rPr lang="en-US" dirty="0"/>
              <a:t>iOS </a:t>
            </a:r>
            <a:r>
              <a:rPr lang="fa-IR" dirty="0"/>
              <a:t>وجود دارد.</a:t>
            </a:r>
          </a:p>
          <a:p>
            <a:r>
              <a:rPr lang="fa-IR" dirty="0"/>
              <a:t>اپلیکیشن های اندروید: ۱.۲ میلیون عدد</a:t>
            </a:r>
          </a:p>
          <a:p>
            <a:r>
              <a:rPr lang="fa-IR" dirty="0"/>
              <a:t>اپلیکیشن های آی او اس: ۱.۲ میلیون عدد</a:t>
            </a:r>
          </a:p>
          <a:p>
            <a:r>
              <a:rPr lang="fa-IR" dirty="0"/>
              <a:t>اپلیکیشن های ویندوز فون: ۲۴۵ هزار عدد</a:t>
            </a:r>
          </a:p>
          <a:p>
            <a:r>
              <a:rPr lang="fa-IR" dirty="0"/>
              <a:t>بنا به نظرسنجی های انجام شده، توسعه دهندگان ترجیح می دهند اپلیکیشن هایشان را در پلتفرم </a:t>
            </a:r>
            <a:r>
              <a:rPr lang="en-US" dirty="0"/>
              <a:t>iOS </a:t>
            </a:r>
            <a:r>
              <a:rPr lang="fa-IR" dirty="0"/>
              <a:t>عرضه کنند تا اندروید. دقت داشته باشید اکثر اپلیکیشن ها اول برای </a:t>
            </a:r>
            <a:r>
              <a:rPr lang="en-US" dirty="0"/>
              <a:t>iOS </a:t>
            </a:r>
            <a:r>
              <a:rPr lang="fa-IR" dirty="0"/>
              <a:t>منتشر می شود و سپس اندروید. اپل در انتشار اپلیکیشن های </a:t>
            </a:r>
            <a:r>
              <a:rPr lang="en-US" dirty="0"/>
              <a:t>iOS </a:t>
            </a:r>
            <a:r>
              <a:rPr lang="fa-IR" dirty="0"/>
              <a:t>از نظر کیفیت بسیار بیشتر از اندروید و گوگل حساسیت به خرج می دهد ولی گوگل پلی هم از نظر تعداد اپلیکیشن های رایگان رتبه بالاتری دارد.</a:t>
            </a:r>
          </a:p>
          <a:p>
            <a:r>
              <a:rPr lang="en-US" dirty="0"/>
              <a:t/>
            </a:r>
            <a:br>
              <a:rPr lang="en-US" dirty="0"/>
            </a:br>
            <a:r>
              <a:rPr lang="fa-IR" b="1" dirty="0"/>
              <a:t>برنده: </a:t>
            </a:r>
            <a:r>
              <a:rPr lang="fa-IR" b="1" dirty="0" smtClean="0"/>
              <a:t>ios</a:t>
            </a:r>
            <a:endParaRPr lang="en-US" dirty="0"/>
          </a:p>
          <a:p>
            <a:endParaRPr lang="fa-IR" dirty="0"/>
          </a:p>
        </p:txBody>
      </p:sp>
    </p:spTree>
    <p:extLst>
      <p:ext uri="{BB962C8B-B14F-4D97-AF65-F5344CB8AC3E}">
        <p14:creationId xmlns:p14="http://schemas.microsoft.com/office/powerpoint/2010/main" val="19145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مارکت های جانبی و روال نصب اپلیکیشن</a:t>
            </a:r>
            <a:br>
              <a:rPr lang="fa-IR" sz="4000" b="1" dirty="0">
                <a:cs typeface="B Titr" panose="00000700000000000000" pitchFamily="2" charset="-78"/>
              </a:rPr>
            </a:b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dirty="0"/>
              <a:t>بدون هیچ شکی اندروید در زمینه نصب اپلیکیشن و وجود مارکت های جانبی بسیار بالاتر از اپل و مایکروسافت قرار دارد. هرچند این آزادی ریسک نصب بدافزار را هم بالاتر می برد اما با کمی احتیاط و رعایت نکات ایمنی می توان از بروز چنین مشکلی جلو گیری کرد. مایکروسافت و اپل هر دو اجازه فعالیت مارکت های جانبی را نداده اند. اگر راحتی نصب اپلیکیشن برای شما یک ملاک بسیار مهم است بدون شک باید اندروید را انتخاب کنید.</a:t>
            </a:r>
          </a:p>
          <a:p>
            <a:r>
              <a:rPr lang="fa-IR" b="1" dirty="0"/>
              <a:t>برنده: اندروید</a:t>
            </a:r>
            <a:endParaRPr lang="fa-IR" dirty="0"/>
          </a:p>
          <a:p>
            <a:r>
              <a:rPr lang="en-US" dirty="0"/>
              <a:t/>
            </a:r>
            <a:br>
              <a:rPr lang="en-US" dirty="0"/>
            </a:br>
            <a:endParaRPr lang="en-US" dirty="0"/>
          </a:p>
          <a:p>
            <a:pPr marL="0" indent="0">
              <a:buNone/>
            </a:pPr>
            <a:endParaRPr lang="fa-IR" b="1" dirty="0" smtClean="0"/>
          </a:p>
        </p:txBody>
      </p:sp>
    </p:spTree>
    <p:extLst>
      <p:ext uri="{BB962C8B-B14F-4D97-AF65-F5344CB8AC3E}">
        <p14:creationId xmlns:p14="http://schemas.microsoft.com/office/powerpoint/2010/main" val="3597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عمر باتری و مدیریت آن</a:t>
            </a:r>
            <a:br>
              <a:rPr lang="fa-IR" sz="4000" b="1" dirty="0">
                <a:cs typeface="B Titr" panose="00000700000000000000" pitchFamily="2" charset="-78"/>
              </a:rPr>
            </a:b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dirty="0"/>
              <a:t>یکی از بزرگترین دلایل شکایت کاربران از تلفن های هوشمند، مصرف باتری بالای آنها است. انجام این مقایسه کمی سخت است چرا که با سخت افزارهای یکسانی روبرو نیستیم. اگر بگوییم </a:t>
            </a:r>
            <a:r>
              <a:rPr lang="en-US" dirty="0"/>
              <a:t>iOS </a:t>
            </a:r>
            <a:r>
              <a:rPr lang="fa-IR" dirty="0"/>
              <a:t>توانایی مدیریت باتری بهتری دارد در جواب می توان گفت گجت های اندرویدی با ظرفیت باتری بالاتر هم وجود دارد که به راحتی آیفون را کنار بزند. اما موضوعی که وجود دارد این است که شما به راحتی می توانید در اندروید مقدار مصرف باتری را با جزئی ترین اطلاعات زیر نظر داشته باشید و حتی ببینید چه اپلیکیشنی بیشترین مصرف را دارد و فعالیت آن را محدود کنید. این قابلیتی نیست که </a:t>
            </a:r>
            <a:r>
              <a:rPr lang="en-US" dirty="0"/>
              <a:t>iOS </a:t>
            </a:r>
            <a:r>
              <a:rPr lang="fa-IR" dirty="0"/>
              <a:t>و ویندوز فون داشته باشند.</a:t>
            </a:r>
          </a:p>
          <a:p>
            <a:r>
              <a:rPr lang="fa-IR" b="1" dirty="0"/>
              <a:t>برنده: اندروید</a:t>
            </a:r>
            <a:endParaRPr lang="fa-IR" dirty="0"/>
          </a:p>
          <a:p>
            <a:r>
              <a:rPr lang="fa-IR" dirty="0"/>
              <a:t/>
            </a:r>
            <a:br>
              <a:rPr lang="fa-IR" dirty="0"/>
            </a:br>
            <a:r>
              <a:rPr lang="en-US" dirty="0"/>
              <a:t/>
            </a:r>
            <a:br>
              <a:rPr lang="en-US" dirty="0"/>
            </a:br>
            <a:endParaRPr lang="en-US" dirty="0"/>
          </a:p>
          <a:p>
            <a:endParaRPr lang="fa-IR" dirty="0"/>
          </a:p>
        </p:txBody>
      </p:sp>
    </p:spTree>
    <p:extLst>
      <p:ext uri="{BB962C8B-B14F-4D97-AF65-F5344CB8AC3E}">
        <p14:creationId xmlns:p14="http://schemas.microsoft.com/office/powerpoint/2010/main" val="27141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cs typeface="B Titr" panose="00000700000000000000" pitchFamily="2" charset="-78"/>
              </a:rPr>
              <a:t>دستیاران </a:t>
            </a:r>
            <a:r>
              <a:rPr lang="fa-IR" sz="4000" b="1" dirty="0" smtClean="0">
                <a:cs typeface="B Titr" panose="00000700000000000000" pitchFamily="2" charset="-78"/>
              </a:rPr>
              <a:t>صوتی</a:t>
            </a:r>
            <a:endParaRPr lang="fa-IR"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r>
              <a:rPr lang="fa-IR" dirty="0"/>
              <a:t>هر سه پلتفرم دستیار صوتی خاص خود را دارند: کورتانا، سیری و گوگل ناو. مقایسه این سه در این مطلب نمی گنجد و نیازمند یک بررسی دقیق تر است. اما باید بگوییم هر سه مجموعه زیادی از دستورات را به خوبی درک می کنند. سیری بیشتر شبیه به یک دستیار ساده است که اعمالی مثل اضافه کردن قرار ملاقات در تقویم، مرور در اینترنت یا تماس گرفتن را انجام می دهد. گوگل ناو علاوه بر دستورات سیری، در مسیر یابی و گردآوری اطلاعات از اینترنت عملکرد بسیار خوبی دارد.</a:t>
            </a:r>
          </a:p>
          <a:p>
            <a:r>
              <a:rPr lang="fa-IR" dirty="0"/>
              <a:t>اما مایکروسافت با عرضه کورتانا قصد دارد یک باور تازه به کانسپت “دستیار صوتی” ببخشد. هوش مصنوعی پشت کورتانا گاهی با شما شوخی های ریز می کند، در عملکرد هم بسیار قدرتمند ظاهر می شود. اجرای اپلیکیشن ها، ایجاد یادآوری های مرتبط با مخاطبین دفترچه تلفن شما و بسیاری امکانات دیگر کورتانا را به یک دستیار صوتی واقعی تبدیل کرده است. به جرات می توان گفت مایکروسافت مسیر خوبی را پیش گرفته و کورتانا می تواند برگ برنده پلتفرم ویندوز فون باشد.</a:t>
            </a:r>
          </a:p>
          <a:p>
            <a:r>
              <a:rPr lang="fa-IR" b="1" dirty="0" smtClean="0"/>
              <a:t>برنده</a:t>
            </a:r>
            <a:r>
              <a:rPr lang="fa-IR" b="1" dirty="0"/>
              <a:t>: ویندوز فون</a:t>
            </a:r>
            <a:endParaRPr lang="fa-IR" dirty="0"/>
          </a:p>
          <a:p>
            <a:r>
              <a:rPr lang="fa-IR" dirty="0"/>
              <a:t/>
            </a:r>
            <a:br>
              <a:rPr lang="fa-IR" dirty="0"/>
            </a:br>
            <a:endParaRPr lang="fa-IR" dirty="0"/>
          </a:p>
        </p:txBody>
      </p:sp>
    </p:spTree>
    <p:extLst>
      <p:ext uri="{BB962C8B-B14F-4D97-AF65-F5344CB8AC3E}">
        <p14:creationId xmlns:p14="http://schemas.microsoft.com/office/powerpoint/2010/main" val="83850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a:cs typeface="B Titr" panose="00000700000000000000" pitchFamily="2" charset="-78"/>
              </a:rPr>
              <a:t>ارتباطات بی سیم</a:t>
            </a:r>
            <a:r>
              <a:rPr lang="fa-IR" b="1" dirty="0"/>
              <a:t/>
            </a:r>
            <a:br>
              <a:rPr lang="fa-IR" b="1" dirty="0"/>
            </a:br>
            <a:endParaRPr lang="fa-IR" dirty="0"/>
          </a:p>
        </p:txBody>
      </p:sp>
      <p:sp>
        <p:nvSpPr>
          <p:cNvPr id="3" name="Content Placeholder 2"/>
          <p:cNvSpPr>
            <a:spLocks noGrp="1"/>
          </p:cNvSpPr>
          <p:nvPr>
            <p:ph idx="1"/>
          </p:nvPr>
        </p:nvSpPr>
        <p:spPr/>
        <p:txBody>
          <a:bodyPr/>
          <a:lstStyle/>
          <a:p>
            <a:r>
              <a:rPr lang="fa-IR" dirty="0"/>
              <a:t>امروزه تمام پلتفرم های موبایل از ارتباطات بلوتوث و وای-فای پشتیبانی می کنند. تفاوت این ۳ پلتفرم تنها در پشتیبانی در </a:t>
            </a:r>
            <a:r>
              <a:rPr lang="en-US" dirty="0"/>
              <a:t>NFC </a:t>
            </a:r>
            <a:r>
              <a:rPr lang="fa-IR" dirty="0" smtClean="0"/>
              <a:t>(ارتباط </a:t>
            </a:r>
            <a:r>
              <a:rPr lang="fa-IR" dirty="0"/>
              <a:t>از راه نزدیک) است که فعلا در تلفن های اندرویدی و ویندوز فونی به وجود دارد. اما قابلیت های آن در اندروید بسیار بیشتر است و شما به سادگی می توانید هرگونه فایلی را بین ۲ دستگاه اندرویدی منتقل کنید.</a:t>
            </a:r>
          </a:p>
          <a:p>
            <a:r>
              <a:rPr lang="fa-IR" b="1" dirty="0"/>
              <a:t>برنده: اندروید</a:t>
            </a:r>
            <a:endParaRPr lang="fa-IR" dirty="0"/>
          </a:p>
          <a:p>
            <a:endParaRPr lang="fa-IR" dirty="0"/>
          </a:p>
        </p:txBody>
      </p:sp>
    </p:spTree>
    <p:extLst>
      <p:ext uri="{BB962C8B-B14F-4D97-AF65-F5344CB8AC3E}">
        <p14:creationId xmlns:p14="http://schemas.microsoft.com/office/powerpoint/2010/main" val="1967279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34</TotalTime>
  <Words>821</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 Ali</vt:lpstr>
      <vt:lpstr>Arial</vt:lpstr>
      <vt:lpstr>B Titr</vt:lpstr>
      <vt:lpstr>Calibri</vt:lpstr>
      <vt:lpstr>Calibri Light</vt:lpstr>
      <vt:lpstr>Mola</vt:lpstr>
      <vt:lpstr>Times New Roman</vt:lpstr>
      <vt:lpstr>Celestial</vt:lpstr>
      <vt:lpstr>به نام خدا</vt:lpstr>
      <vt:lpstr>PowerPoint Presentation</vt:lpstr>
      <vt:lpstr>فهرست</vt:lpstr>
      <vt:lpstr>قیمت</vt:lpstr>
      <vt:lpstr>اپلیکیشن ها </vt:lpstr>
      <vt:lpstr>مارکت های جانبی و روال نصب اپلیکیشن </vt:lpstr>
      <vt:lpstr>عمر باتری و مدیریت آن </vt:lpstr>
      <vt:lpstr>دستیاران صوتی</vt:lpstr>
      <vt:lpstr>ارتباطات بی سیم </vt:lpstr>
      <vt:lpstr>امنیت </vt:lpstr>
      <vt:lpstr>دوربین</vt:lpstr>
      <vt:lpstr>جمع بندی </vt:lpstr>
      <vt:lpstr>منبع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5</cp:revision>
  <dcterms:created xsi:type="dcterms:W3CDTF">2015-04-10T11:42:31Z</dcterms:created>
  <dcterms:modified xsi:type="dcterms:W3CDTF">2015-09-13T09:57:27Z</dcterms:modified>
</cp:coreProperties>
</file>