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CC6600"/>
    <a:srgbClr val="99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06" autoAdjust="0"/>
    <p:restoredTop sz="94660"/>
  </p:normalViewPr>
  <p:slideViewPr>
    <p:cSldViewPr>
      <p:cViewPr varScale="1">
        <p:scale>
          <a:sx n="69" d="100"/>
          <a:sy n="69" d="100"/>
        </p:scale>
        <p:origin x="-1452"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79E57A-D0DC-4BD3-8F5A-039F464B24E7}" type="datetimeFigureOut">
              <a:rPr lang="en-US" smtClean="0"/>
              <a:t>11/5/2015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18E348-EC5C-45AD-ADB8-89A3A724D606}" type="slidenum">
              <a:rPr lang="en-US" smtClean="0"/>
              <a:t>‹#›</a:t>
            </a:fld>
            <a:endParaRPr lang="en-US"/>
          </a:p>
        </p:txBody>
      </p:sp>
    </p:spTree>
    <p:extLst>
      <p:ext uri="{BB962C8B-B14F-4D97-AF65-F5344CB8AC3E}">
        <p14:creationId xmlns:p14="http://schemas.microsoft.com/office/powerpoint/2010/main" val="36244779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18E348-EC5C-45AD-ADB8-89A3A724D606}" type="slidenum">
              <a:rPr lang="en-US" smtClean="0"/>
              <a:t>9</a:t>
            </a:fld>
            <a:endParaRPr lang="en-US"/>
          </a:p>
        </p:txBody>
      </p:sp>
    </p:spTree>
    <p:extLst>
      <p:ext uri="{BB962C8B-B14F-4D97-AF65-F5344CB8AC3E}">
        <p14:creationId xmlns:p14="http://schemas.microsoft.com/office/powerpoint/2010/main" val="3310293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40A348A-F742-472B-94F8-44120A0AC235}" type="datetimeFigureOut">
              <a:rPr lang="en-US" smtClean="0"/>
              <a:t>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6D24C0-8F7A-4386-906E-7CC8DF4B6F0A}"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0A348A-F742-472B-94F8-44120A0AC235}" type="datetimeFigureOut">
              <a:rPr lang="en-US" smtClean="0"/>
              <a:t>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6D24C0-8F7A-4386-906E-7CC8DF4B6F0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40A348A-F742-472B-94F8-44120A0AC235}" type="datetimeFigureOut">
              <a:rPr lang="en-US" smtClean="0"/>
              <a:t>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6D24C0-8F7A-4386-906E-7CC8DF4B6F0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40A348A-F742-472B-94F8-44120A0AC235}" type="datetimeFigureOut">
              <a:rPr lang="en-US" smtClean="0"/>
              <a:t>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6D24C0-8F7A-4386-906E-7CC8DF4B6F0A}"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0A348A-F742-472B-94F8-44120A0AC235}" type="datetimeFigureOut">
              <a:rPr lang="en-US" smtClean="0"/>
              <a:t>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6D24C0-8F7A-4386-906E-7CC8DF4B6F0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40A348A-F742-472B-94F8-44120A0AC235}" type="datetimeFigureOut">
              <a:rPr lang="en-US" smtClean="0"/>
              <a:t>11/5/2015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6D24C0-8F7A-4386-906E-7CC8DF4B6F0A}"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40A348A-F742-472B-94F8-44120A0AC235}" type="datetimeFigureOut">
              <a:rPr lang="en-US" smtClean="0"/>
              <a:t>11/5/2015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D6D24C0-8F7A-4386-906E-7CC8DF4B6F0A}"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40A348A-F742-472B-94F8-44120A0AC235}" type="datetimeFigureOut">
              <a:rPr lang="en-US" smtClean="0"/>
              <a:t>11/5/2015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D6D24C0-8F7A-4386-906E-7CC8DF4B6F0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0A348A-F742-472B-94F8-44120A0AC235}" type="datetimeFigureOut">
              <a:rPr lang="en-US" smtClean="0"/>
              <a:t>11/5/2015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D6D24C0-8F7A-4386-906E-7CC8DF4B6F0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0A348A-F742-472B-94F8-44120A0AC235}" type="datetimeFigureOut">
              <a:rPr lang="en-US" smtClean="0"/>
              <a:t>11/5/2015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6D24C0-8F7A-4386-906E-7CC8DF4B6F0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0A348A-F742-472B-94F8-44120A0AC235}" type="datetimeFigureOut">
              <a:rPr lang="en-US" smtClean="0"/>
              <a:t>11/5/2015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6D24C0-8F7A-4386-906E-7CC8DF4B6F0A}"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E40A348A-F742-472B-94F8-44120A0AC235}" type="datetimeFigureOut">
              <a:rPr lang="en-US" smtClean="0"/>
              <a:t>11/5/2015</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4D6D24C0-8F7A-4386-906E-7CC8DF4B6F0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6813" y="381001"/>
            <a:ext cx="8129987" cy="6096000"/>
          </a:xfrm>
        </p:spPr>
        <p:txBody>
          <a:bodyPr/>
          <a:lstStyle/>
          <a:p>
            <a:r>
              <a:rPr lang="fa-IR"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بسم الله الرحمان الرحیم</a:t>
            </a:r>
          </a:p>
          <a:p>
            <a:pPr algn="r"/>
            <a:endParaRPr lang="fa-IR"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r"/>
            <a:r>
              <a:rPr lang="fa-IR"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پدید آورندگان: یاسمین قاسم لو و هانیه ملکی تیرآبادی</a:t>
            </a:r>
          </a:p>
          <a:p>
            <a:pPr algn="r"/>
            <a:r>
              <a:rPr lang="fa-IR"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نام استاد: سرکار خانم نحوی</a:t>
            </a:r>
          </a:p>
          <a:p>
            <a:pPr algn="r"/>
            <a:r>
              <a:rPr lang="fa-IR"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موضوع: هوش مصنوعی</a:t>
            </a:r>
          </a:p>
          <a:p>
            <a:pPr algn="r"/>
            <a:r>
              <a:rPr lang="fa-IR"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تاریخ: آبان1394</a:t>
            </a: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Title 1"/>
          <p:cNvSpPr>
            <a:spLocks noGrp="1"/>
          </p:cNvSpPr>
          <p:nvPr>
            <p:ph type="ctrTitle"/>
          </p:nvPr>
        </p:nvSpPr>
        <p:spPr>
          <a:xfrm rot="19140000" flipH="1" flipV="1">
            <a:off x="-1755105" y="2375818"/>
            <a:ext cx="314985" cy="110130"/>
          </a:xfrm>
        </p:spPr>
        <p:txBody>
          <a:bodyPr>
            <a:normAutofit fontScale="90000"/>
          </a:bodyPr>
          <a:lstStyle/>
          <a:p>
            <a:endParaRPr lang="en-US" dirty="0"/>
          </a:p>
        </p:txBody>
      </p:sp>
    </p:spTree>
    <p:extLst>
      <p:ext uri="{BB962C8B-B14F-4D97-AF65-F5344CB8AC3E}">
        <p14:creationId xmlns:p14="http://schemas.microsoft.com/office/powerpoint/2010/main" val="131604408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anim calcmode="lin" valueType="num">
                                      <p:cBhvr>
                                        <p:cTn id="1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1000"/>
                                        <p:tgtEl>
                                          <p:spTgt spid="3">
                                            <p:txEl>
                                              <p:pRg st="3" end="3"/>
                                            </p:txEl>
                                          </p:spTgt>
                                        </p:tgtEl>
                                      </p:cBhvr>
                                    </p:animEffect>
                                    <p:anim calcmode="lin" valueType="num">
                                      <p:cBhvr>
                                        <p:cTn id="2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86799" cy="6248400"/>
          </a:xfrm>
        </p:spPr>
        <p:txBody>
          <a:bodyPr/>
          <a:lstStyle/>
          <a:p>
            <a:pPr marL="0" indent="0">
              <a:buNone/>
            </a:pPr>
            <a:r>
              <a:rPr lang="fa-IR" sz="2200" b="0" dirty="0" smtClean="0">
                <a:solidFill>
                  <a:schemeClr val="tx1"/>
                </a:solidFill>
                <a:effectLst/>
              </a:rPr>
              <a:t>در یک زبان طبیعی نظیر انگلیسی. دوم با فرض اینکه سیستم پرس وجوها را کاملا درک کرده باشد چگونه باید پاسخ را از داده های موجود در پایگاه داده استنتاج کند. سوم برای اطلاعات داده شده،چندین پرس و جو که نیازمند اطلاع عمومی است وجود دارند.</a:t>
            </a:r>
            <a:br>
              <a:rPr lang="fa-IR" sz="2200" b="0" dirty="0" smtClean="0">
                <a:solidFill>
                  <a:schemeClr val="tx1"/>
                </a:solidFill>
                <a:effectLst/>
              </a:rPr>
            </a:br>
            <a:r>
              <a:rPr lang="fa-IR" sz="2200" i="1" dirty="0">
                <a:solidFill>
                  <a:schemeClr val="tx1"/>
                </a:solidFill>
                <a:effectLst/>
              </a:rPr>
              <a:t>3-اثبات قضیه</a:t>
            </a:r>
            <a:br>
              <a:rPr lang="fa-IR" sz="2200" i="1" dirty="0">
                <a:solidFill>
                  <a:schemeClr val="tx1"/>
                </a:solidFill>
                <a:effectLst/>
              </a:rPr>
            </a:br>
            <a:r>
              <a:rPr lang="fa-IR" sz="2200" b="0" dirty="0">
                <a:solidFill>
                  <a:schemeClr val="tx1"/>
                </a:solidFill>
                <a:effectLst/>
              </a:rPr>
              <a:t>اثبات يا رد كردن </a:t>
            </a:r>
            <a:r>
              <a:rPr lang="fa-IR" sz="2200" b="0" dirty="0" smtClean="0">
                <a:solidFill>
                  <a:schemeClr val="tx1"/>
                </a:solidFill>
                <a:effectLst/>
              </a:rPr>
              <a:t>قضايای رياضی يک </a:t>
            </a:r>
            <a:r>
              <a:rPr lang="fa-IR" sz="2200" b="0" dirty="0">
                <a:solidFill>
                  <a:schemeClr val="tx1"/>
                </a:solidFill>
                <a:effectLst/>
              </a:rPr>
              <a:t>كار كاملاٌ </a:t>
            </a:r>
            <a:r>
              <a:rPr lang="fa-IR" sz="2200" b="0" dirty="0" smtClean="0">
                <a:solidFill>
                  <a:schemeClr val="tx1"/>
                </a:solidFill>
                <a:effectLst/>
              </a:rPr>
              <a:t>فكری است.اين </a:t>
            </a:r>
            <a:r>
              <a:rPr lang="fa-IR" sz="2200" b="0" dirty="0">
                <a:solidFill>
                  <a:schemeClr val="tx1"/>
                </a:solidFill>
                <a:effectLst/>
              </a:rPr>
              <a:t>مسئله به اين </a:t>
            </a:r>
            <a:r>
              <a:rPr lang="fa-IR" sz="2200" b="0" dirty="0" smtClean="0">
                <a:solidFill>
                  <a:schemeClr val="tx1"/>
                </a:solidFill>
                <a:effectLst/>
              </a:rPr>
              <a:t>دليل است </a:t>
            </a:r>
            <a:r>
              <a:rPr lang="fa-IR" sz="2200" b="0" dirty="0">
                <a:solidFill>
                  <a:schemeClr val="tx1"/>
                </a:solidFill>
                <a:effectLst/>
              </a:rPr>
              <a:t>كه اثبات يا رد اين قضايا به استنتاج </a:t>
            </a:r>
            <a:r>
              <a:rPr lang="fa-IR" sz="2200" b="0" dirty="0" smtClean="0">
                <a:solidFill>
                  <a:schemeClr val="tx1"/>
                </a:solidFill>
                <a:effectLst/>
              </a:rPr>
              <a:t>هايی </a:t>
            </a:r>
            <a:r>
              <a:rPr lang="fa-IR" sz="2200" b="0" dirty="0">
                <a:solidFill>
                  <a:schemeClr val="tx1"/>
                </a:solidFill>
                <a:effectLst/>
              </a:rPr>
              <a:t>از فرضيات نياز دارد و علاوه بر آن </a:t>
            </a:r>
            <a:r>
              <a:rPr lang="fa-IR" sz="2200" b="0" dirty="0" smtClean="0">
                <a:solidFill>
                  <a:schemeClr val="tx1"/>
                </a:solidFill>
                <a:effectLst/>
              </a:rPr>
              <a:t>با حكم </a:t>
            </a:r>
            <a:r>
              <a:rPr lang="fa-IR" sz="2200" b="0" dirty="0">
                <a:solidFill>
                  <a:schemeClr val="tx1"/>
                </a:solidFill>
                <a:effectLst/>
              </a:rPr>
              <a:t>هم درگير </a:t>
            </a:r>
            <a:r>
              <a:rPr lang="fa-IR" sz="2200" b="0" dirty="0" smtClean="0">
                <a:solidFill>
                  <a:schemeClr val="tx1"/>
                </a:solidFill>
                <a:effectLst/>
              </a:rPr>
              <a:t>می باشد.اين </a:t>
            </a:r>
            <a:r>
              <a:rPr lang="fa-IR" sz="2200" b="0" dirty="0">
                <a:solidFill>
                  <a:schemeClr val="tx1"/>
                </a:solidFill>
                <a:effectLst/>
              </a:rPr>
              <a:t>حكم بر </a:t>
            </a:r>
            <a:r>
              <a:rPr lang="fa-IR" sz="2200" b="0" dirty="0" smtClean="0">
                <a:solidFill>
                  <a:schemeClr val="tx1"/>
                </a:solidFill>
                <a:effectLst/>
              </a:rPr>
              <a:t>روی </a:t>
            </a:r>
            <a:r>
              <a:rPr lang="fa-IR" sz="2200" b="0" dirty="0">
                <a:solidFill>
                  <a:schemeClr val="tx1"/>
                </a:solidFill>
                <a:effectLst/>
              </a:rPr>
              <a:t>حجم </a:t>
            </a:r>
            <a:r>
              <a:rPr lang="fa-IR" sz="2200" b="0" dirty="0" smtClean="0">
                <a:solidFill>
                  <a:schemeClr val="tx1"/>
                </a:solidFill>
                <a:effectLst/>
              </a:rPr>
              <a:t>وسيعی </a:t>
            </a:r>
            <a:r>
              <a:rPr lang="fa-IR" sz="2200" b="0" dirty="0">
                <a:solidFill>
                  <a:schemeClr val="tx1"/>
                </a:solidFill>
                <a:effectLst/>
              </a:rPr>
              <a:t>از اطلاع </a:t>
            </a:r>
            <a:r>
              <a:rPr lang="fa-IR" sz="2200" b="0" dirty="0" smtClean="0">
                <a:solidFill>
                  <a:schemeClr val="tx1"/>
                </a:solidFill>
                <a:effectLst/>
              </a:rPr>
              <a:t>تخصصی،پايه گذاری </a:t>
            </a:r>
            <a:r>
              <a:rPr lang="fa-IR" sz="2200" b="0" dirty="0">
                <a:solidFill>
                  <a:schemeClr val="tx1"/>
                </a:solidFill>
                <a:effectLst/>
              </a:rPr>
              <a:t>شده است و </a:t>
            </a:r>
            <a:r>
              <a:rPr lang="fa-IR" sz="2200" b="0" dirty="0" smtClean="0">
                <a:solidFill>
                  <a:schemeClr val="tx1"/>
                </a:solidFill>
                <a:effectLst/>
              </a:rPr>
              <a:t>برای </a:t>
            </a:r>
            <a:r>
              <a:rPr lang="fa-IR" sz="2200" b="0" dirty="0">
                <a:solidFill>
                  <a:schemeClr val="tx1"/>
                </a:solidFill>
                <a:effectLst/>
              </a:rPr>
              <a:t>حدس صحيح راجع به </a:t>
            </a:r>
            <a:r>
              <a:rPr lang="fa-IR" sz="2200" b="0" dirty="0" smtClean="0">
                <a:solidFill>
                  <a:schemeClr val="tx1"/>
                </a:solidFill>
                <a:effectLst/>
              </a:rPr>
              <a:t>چيزی </a:t>
            </a:r>
            <a:r>
              <a:rPr lang="fa-IR" sz="2200" b="0" dirty="0">
                <a:solidFill>
                  <a:schemeClr val="tx1"/>
                </a:solidFill>
                <a:effectLst/>
              </a:rPr>
              <a:t>كه قبلاٌ ثابت شده </a:t>
            </a:r>
            <a:r>
              <a:rPr lang="fa-IR" sz="2200" b="0" dirty="0" smtClean="0">
                <a:solidFill>
                  <a:schemeClr val="tx1"/>
                </a:solidFill>
                <a:effectLst/>
              </a:rPr>
              <a:t>است،قضيه با </a:t>
            </a:r>
            <a:r>
              <a:rPr lang="fa-IR" sz="2200" b="0" dirty="0">
                <a:solidFill>
                  <a:schemeClr val="tx1"/>
                </a:solidFill>
                <a:effectLst/>
              </a:rPr>
              <a:t>دلايل موجود </a:t>
            </a:r>
            <a:r>
              <a:rPr lang="fa-IR" sz="2200" b="0" dirty="0" smtClean="0">
                <a:solidFill>
                  <a:schemeClr val="tx1"/>
                </a:solidFill>
                <a:effectLst/>
              </a:rPr>
              <a:t>كمک می كند.اين </a:t>
            </a:r>
            <a:r>
              <a:rPr lang="fa-IR" sz="2200" b="0" dirty="0">
                <a:solidFill>
                  <a:schemeClr val="tx1"/>
                </a:solidFill>
                <a:effectLst/>
              </a:rPr>
              <a:t>موضوع در شكستن مسائل به مسائل </a:t>
            </a:r>
            <a:r>
              <a:rPr lang="fa-IR" sz="2200" b="0" dirty="0" smtClean="0">
                <a:solidFill>
                  <a:schemeClr val="tx1"/>
                </a:solidFill>
                <a:effectLst/>
              </a:rPr>
              <a:t>كوچكتر جهت </a:t>
            </a:r>
            <a:r>
              <a:rPr lang="fa-IR" sz="2200" b="0" dirty="0">
                <a:solidFill>
                  <a:schemeClr val="tx1"/>
                </a:solidFill>
                <a:effectLst/>
              </a:rPr>
              <a:t>انجام كار به طور مستقل </a:t>
            </a:r>
            <a:r>
              <a:rPr lang="fa-IR" sz="2200" b="0" dirty="0" smtClean="0">
                <a:solidFill>
                  <a:schemeClr val="tx1"/>
                </a:solidFill>
                <a:effectLst/>
              </a:rPr>
              <a:t>كمک می كند.بیشترین جاذبه ی مکانیزه شدن اثبات قضیه ها، دقیق و عمومی بودن منطق است.</a:t>
            </a:r>
            <a:br>
              <a:rPr lang="fa-IR" sz="2200" b="0" dirty="0" smtClean="0">
                <a:solidFill>
                  <a:schemeClr val="tx1"/>
                </a:solidFill>
                <a:effectLst/>
              </a:rPr>
            </a:br>
            <a:r>
              <a:rPr lang="fa-IR" sz="2200" i="1" dirty="0" smtClean="0">
                <a:solidFill>
                  <a:schemeClr val="tx1"/>
                </a:solidFill>
                <a:effectLst/>
              </a:rPr>
              <a:t>4-رباتیک</a:t>
            </a:r>
            <a:br>
              <a:rPr lang="fa-IR" sz="2200" i="1" dirty="0" smtClean="0">
                <a:solidFill>
                  <a:schemeClr val="tx1"/>
                </a:solidFill>
                <a:effectLst/>
              </a:rPr>
            </a:br>
            <a:r>
              <a:rPr lang="fa-IR" sz="2200" b="0" dirty="0" smtClean="0">
                <a:solidFill>
                  <a:schemeClr val="tx1"/>
                </a:solidFill>
                <a:effectLst/>
              </a:rPr>
              <a:t>تلاش برای نوشتن برنامه ای که رفتار مشابه انسان را در ماشین های هوشمند به وجود می آورد.</a:t>
            </a:r>
            <a:endParaRPr lang="en-US" sz="2200" i="1" dirty="0">
              <a:solidFill>
                <a:schemeClr val="tx1"/>
              </a:solidFill>
              <a:effectLst/>
            </a:endParaRPr>
          </a:p>
        </p:txBody>
      </p:sp>
    </p:spTree>
    <p:extLst>
      <p:ext uri="{BB962C8B-B14F-4D97-AF65-F5344CB8AC3E}">
        <p14:creationId xmlns:p14="http://schemas.microsoft.com/office/powerpoint/2010/main" val="120394168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534399" cy="6248400"/>
          </a:xfrm>
        </p:spPr>
        <p:txBody>
          <a:bodyPr/>
          <a:lstStyle/>
          <a:p>
            <a:pPr marL="0" indent="0">
              <a:buNone/>
            </a:pPr>
            <a:r>
              <a:rPr lang="fa-IR" sz="2200" i="1" dirty="0" smtClean="0">
                <a:solidFill>
                  <a:schemeClr val="tx1"/>
                </a:solidFill>
                <a:effectLst/>
              </a:rPr>
              <a:t>5-مسائل ادراکی</a:t>
            </a:r>
            <a:br>
              <a:rPr lang="fa-IR" sz="2200" i="1" dirty="0" smtClean="0">
                <a:solidFill>
                  <a:schemeClr val="tx1"/>
                </a:solidFill>
                <a:effectLst/>
              </a:rPr>
            </a:br>
            <a:r>
              <a:rPr lang="fa-IR" sz="2200" b="0" dirty="0" smtClean="0">
                <a:solidFill>
                  <a:schemeClr val="tx1"/>
                </a:solidFill>
                <a:effectLst/>
              </a:rPr>
              <a:t>تلاش برای ساختن کامپیوترهایی که ببیند(با متناسب کردنشان با ورودی های تلویزیون) و بشنوند(با قرار دادن ورودی های میکروفن) صورت گرفته </a:t>
            </a:r>
            <a:br>
              <a:rPr lang="fa-IR" sz="2200" b="0" dirty="0" smtClean="0">
                <a:solidFill>
                  <a:schemeClr val="tx1"/>
                </a:solidFill>
                <a:effectLst/>
              </a:rPr>
            </a:br>
            <a:r>
              <a:rPr lang="fa-IR" sz="2200" b="0" dirty="0" smtClean="0">
                <a:solidFill>
                  <a:schemeClr val="tx1"/>
                </a:solidFill>
                <a:effectLst/>
              </a:rPr>
              <a:t>است.</a:t>
            </a:r>
            <a:br>
              <a:rPr lang="fa-IR" sz="2200" b="0" dirty="0" smtClean="0">
                <a:solidFill>
                  <a:schemeClr val="tx1"/>
                </a:solidFill>
                <a:effectLst/>
              </a:rPr>
            </a:br>
            <a:r>
              <a:rPr lang="fa-IR" sz="2200" i="1" dirty="0" smtClean="0">
                <a:solidFill>
                  <a:schemeClr val="tx1"/>
                </a:solidFill>
                <a:effectLst/>
              </a:rPr>
              <a:t>6-معماری های وابسته به سلسله اعصاب</a:t>
            </a:r>
            <a:br>
              <a:rPr lang="fa-IR" sz="2200" i="1" dirty="0" smtClean="0">
                <a:solidFill>
                  <a:schemeClr val="tx1"/>
                </a:solidFill>
                <a:effectLst/>
              </a:rPr>
            </a:br>
            <a:r>
              <a:rPr lang="fa-IR" sz="2200" b="0" dirty="0" smtClean="0">
                <a:solidFill>
                  <a:schemeClr val="tx1"/>
                </a:solidFill>
                <a:effectLst/>
              </a:rPr>
              <a:t>معماری های عصبی به عنوان مکانیزم هایی برای پیاده سازی هوش برای بعضی اهداف جذاب هستند.برنامه های سنتی هوش مصنوعی بی دوام وخیلی حساس به پارازیت هستند.چنین برنامه هایی تمایل دارند یا درست باشند یا اینکه کلا رد شوند.هوش انسان انعطاف پذیر است.ما در تفسیر ورودی پر سروصدا مثل تشخیص یک چهره در یک اتاق تاریک یا دنبال کردن مکالمات در یک مهمانی شلوغ ماهر هستیم. حتی جایی که یک انسان ممکن است قادر به حل بسیاری از مسائل نباشد، میتوانیم برای رسیدن به راه حل،یک حدس معقول بزنیم. چون معماری های عصبی، دانش را در واحدهای کوچک ضبط میکنند و به نظر میرسد که پتانسیل بیشتری برای تطبیق جزئی داده پرخش و ناکامل را دارد.</a:t>
            </a:r>
            <a:br>
              <a:rPr lang="fa-IR" sz="2200" b="0" dirty="0" smtClean="0">
                <a:solidFill>
                  <a:schemeClr val="tx1"/>
                </a:solidFill>
                <a:effectLst/>
              </a:rPr>
            </a:br>
            <a:r>
              <a:rPr lang="fa-IR" sz="2200" i="1" dirty="0" smtClean="0">
                <a:solidFill>
                  <a:schemeClr val="tx1"/>
                </a:solidFill>
                <a:effectLst/>
              </a:rPr>
              <a:t>7-انجام مسابقات</a:t>
            </a:r>
            <a:br>
              <a:rPr lang="fa-IR" sz="2200" i="1" dirty="0" smtClean="0">
                <a:solidFill>
                  <a:schemeClr val="tx1"/>
                </a:solidFill>
                <a:effectLst/>
              </a:rPr>
            </a:br>
            <a:r>
              <a:rPr lang="fa-IR" sz="2200" b="0" dirty="0" smtClean="0">
                <a:solidFill>
                  <a:schemeClr val="tx1"/>
                </a:solidFill>
                <a:effectLst/>
              </a:rPr>
              <a:t>سیستمهای کامپیوتری برای شرکت در مسابقاتی مانند شطرنج یا فوتبال آماده می شوند.</a:t>
            </a:r>
            <a:endParaRPr lang="en-US" sz="2200" i="1" dirty="0">
              <a:solidFill>
                <a:schemeClr val="tx1"/>
              </a:solidFill>
              <a:effectLst/>
            </a:endParaRPr>
          </a:p>
        </p:txBody>
      </p:sp>
    </p:spTree>
    <p:extLst>
      <p:ext uri="{BB962C8B-B14F-4D97-AF65-F5344CB8AC3E}">
        <p14:creationId xmlns:p14="http://schemas.microsoft.com/office/powerpoint/2010/main" val="408745646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2"/>
                                        </p:tgtEl>
                                        <p:attrNameLst>
                                          <p:attrName>r</p:attrName>
                                        </p:attrNameLst>
                                      </p:cBhvr>
                                    </p:animRot>
                                    <p:animRot by="-240000">
                                      <p:cBhvr>
                                        <p:cTn id="7" dur="200" fill="hold">
                                          <p:stCondLst>
                                            <p:cond delay="200"/>
                                          </p:stCondLst>
                                        </p:cTn>
                                        <p:tgtEl>
                                          <p:spTgt spid="2"/>
                                        </p:tgtEl>
                                        <p:attrNameLst>
                                          <p:attrName>r</p:attrName>
                                        </p:attrNameLst>
                                      </p:cBhvr>
                                    </p:animRot>
                                    <p:animRot by="240000">
                                      <p:cBhvr>
                                        <p:cTn id="8" dur="200" fill="hold">
                                          <p:stCondLst>
                                            <p:cond delay="400"/>
                                          </p:stCondLst>
                                        </p:cTn>
                                        <p:tgtEl>
                                          <p:spTgt spid="2"/>
                                        </p:tgtEl>
                                        <p:attrNameLst>
                                          <p:attrName>r</p:attrName>
                                        </p:attrNameLst>
                                      </p:cBhvr>
                                    </p:animRot>
                                    <p:animRot by="-240000">
                                      <p:cBhvr>
                                        <p:cTn id="9" dur="200" fill="hold">
                                          <p:stCondLst>
                                            <p:cond delay="600"/>
                                          </p:stCondLst>
                                        </p:cTn>
                                        <p:tgtEl>
                                          <p:spTgt spid="2"/>
                                        </p:tgtEl>
                                        <p:attrNameLst>
                                          <p:attrName>r</p:attrName>
                                        </p:attrNameLst>
                                      </p:cBhvr>
                                    </p:animRot>
                                    <p:animRot by="120000">
                                      <p:cBhvr>
                                        <p:cTn id="10"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04800" y="228600"/>
            <a:ext cx="8610600" cy="882119"/>
          </a:xfrm>
        </p:spPr>
        <p:txBody>
          <a:bodyPr>
            <a:normAutofit/>
          </a:bodyPr>
          <a:lstStyle/>
          <a:p>
            <a:pPr algn="ctr"/>
            <a:r>
              <a:rPr lang="fa-IR" sz="4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اهداف کلی هوش مصنوعی</a:t>
            </a:r>
            <a:endParaRPr lang="en-US" sz="4600" dirty="0"/>
          </a:p>
        </p:txBody>
      </p:sp>
      <p:sp>
        <p:nvSpPr>
          <p:cNvPr id="3" name="Title 2"/>
          <p:cNvSpPr>
            <a:spLocks noGrp="1"/>
          </p:cNvSpPr>
          <p:nvPr>
            <p:ph type="ctrTitle"/>
          </p:nvPr>
        </p:nvSpPr>
        <p:spPr>
          <a:xfrm>
            <a:off x="228600" y="1143000"/>
            <a:ext cx="8762999" cy="5410200"/>
          </a:xfrm>
        </p:spPr>
        <p:txBody>
          <a:bodyPr/>
          <a:lstStyle/>
          <a:p>
            <a:pPr marL="182880" indent="0" algn="r" rtl="1">
              <a:buNone/>
            </a:pPr>
            <a:r>
              <a:rPr lang="fa-IR" sz="2200" b="0" dirty="0" smtClean="0">
                <a:solidFill>
                  <a:schemeClr val="tx1"/>
                </a:solidFill>
                <a:effectLst/>
              </a:rPr>
              <a:t>1-فهمیدن ادراک انسان</a:t>
            </a:r>
            <a:br>
              <a:rPr lang="fa-IR" sz="2200" b="0" dirty="0" smtClean="0">
                <a:solidFill>
                  <a:schemeClr val="tx1"/>
                </a:solidFill>
                <a:effectLst/>
              </a:rPr>
            </a:br>
            <a:r>
              <a:rPr lang="fa-IR" sz="2200" b="0" dirty="0" smtClean="0">
                <a:solidFill>
                  <a:schemeClr val="tx1"/>
                </a:solidFill>
                <a:effectLst/>
              </a:rPr>
              <a:t>2-هوش فوق بشری برنامه هایی میسازد که از هوش انسان تجاوز کند.</a:t>
            </a:r>
            <a:br>
              <a:rPr lang="fa-IR" sz="2200" b="0" dirty="0" smtClean="0">
                <a:solidFill>
                  <a:schemeClr val="tx1"/>
                </a:solidFill>
                <a:effectLst/>
              </a:rPr>
            </a:br>
            <a:r>
              <a:rPr lang="fa-IR" sz="2200" b="0" dirty="0" smtClean="0">
                <a:solidFill>
                  <a:schemeClr val="tx1"/>
                </a:solidFill>
                <a:effectLst/>
              </a:rPr>
              <a:t>3-زخیره اطلاعات ودانستن چگونگی بازیابی آن</a:t>
            </a:r>
            <a:br>
              <a:rPr lang="fa-IR" sz="2200" b="0" dirty="0" smtClean="0">
                <a:solidFill>
                  <a:schemeClr val="tx1"/>
                </a:solidFill>
                <a:effectLst/>
              </a:rPr>
            </a:br>
            <a:r>
              <a:rPr lang="fa-IR" sz="2200" b="0" dirty="0" smtClean="0">
                <a:solidFill>
                  <a:schemeClr val="tx1"/>
                </a:solidFill>
                <a:effectLst/>
              </a:rPr>
              <a:t>4-عمومیت دادن،فرض کردن، به کاربردن و آموزش اکتشافی برهان با مشابهت سازی</a:t>
            </a:r>
            <a:br>
              <a:rPr lang="fa-IR" sz="2200" b="0" dirty="0" smtClean="0">
                <a:solidFill>
                  <a:schemeClr val="tx1"/>
                </a:solidFill>
                <a:effectLst/>
              </a:rPr>
            </a:br>
            <a:endParaRPr lang="en-US" sz="2200" b="0" dirty="0">
              <a:solidFill>
                <a:schemeClr val="tx1"/>
              </a:solidFill>
              <a:effectLst/>
            </a:endParaRPr>
          </a:p>
        </p:txBody>
      </p:sp>
    </p:spTree>
    <p:extLst>
      <p:ext uri="{BB962C8B-B14F-4D97-AF65-F5344CB8AC3E}">
        <p14:creationId xmlns:p14="http://schemas.microsoft.com/office/powerpoint/2010/main" val="358617194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4" presetClass="emph" presetSubtype="0" fill="hold" grpId="0" nodeType="clickEffect">
                                  <p:stCondLst>
                                    <p:cond delay="0"/>
                                  </p:stCondLst>
                                  <p:iterate type="lt">
                                    <p:tmPct val="10000"/>
                                  </p:iterate>
                                  <p:childTnLst>
                                    <p:animMotion origin="layout" path="M 0.0 0.0 L 0.0 -0.07213" pathEditMode="relative" ptsTypes="">
                                      <p:cBhvr>
                                        <p:cTn id="24" dur="250" accel="50000" decel="50000" autoRev="1" fill="hold">
                                          <p:stCondLst>
                                            <p:cond delay="0"/>
                                          </p:stCondLst>
                                        </p:cTn>
                                        <p:tgtEl>
                                          <p:spTgt spid="3"/>
                                        </p:tgtEl>
                                        <p:attrNameLst>
                                          <p:attrName>ppt_x</p:attrName>
                                          <p:attrName>ppt_y</p:attrName>
                                        </p:attrNameLst>
                                      </p:cBhvr>
                                    </p:animMotion>
                                    <p:animRot by="1500000">
                                      <p:cBhvr>
                                        <p:cTn id="25" dur="125" fill="hold">
                                          <p:stCondLst>
                                            <p:cond delay="0"/>
                                          </p:stCondLst>
                                        </p:cTn>
                                        <p:tgtEl>
                                          <p:spTgt spid="3"/>
                                        </p:tgtEl>
                                        <p:attrNameLst>
                                          <p:attrName>r</p:attrName>
                                        </p:attrNameLst>
                                      </p:cBhvr>
                                    </p:animRot>
                                    <p:animRot by="-1500000">
                                      <p:cBhvr>
                                        <p:cTn id="26" dur="125" fill="hold">
                                          <p:stCondLst>
                                            <p:cond delay="125"/>
                                          </p:stCondLst>
                                        </p:cTn>
                                        <p:tgtEl>
                                          <p:spTgt spid="3"/>
                                        </p:tgtEl>
                                        <p:attrNameLst>
                                          <p:attrName>r</p:attrName>
                                        </p:attrNameLst>
                                      </p:cBhvr>
                                    </p:animRot>
                                    <p:animRot by="-1500000">
                                      <p:cBhvr>
                                        <p:cTn id="27" dur="125" fill="hold">
                                          <p:stCondLst>
                                            <p:cond delay="250"/>
                                          </p:stCondLst>
                                        </p:cTn>
                                        <p:tgtEl>
                                          <p:spTgt spid="3"/>
                                        </p:tgtEl>
                                        <p:attrNameLst>
                                          <p:attrName>r</p:attrName>
                                        </p:attrNameLst>
                                      </p:cBhvr>
                                    </p:animRot>
                                    <p:animRot by="1500000">
                                      <p:cBhvr>
                                        <p:cTn id="28"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prstTxWarp prst="textWave1">
              <a:avLst/>
            </a:prstTxWarp>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indent="0" algn="ctr">
              <a:buNone/>
            </a:pPr>
            <a:r>
              <a:rPr lang="fa-IR"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مقدمه</a:t>
            </a:r>
            <a:endParaRPr lang="en-US"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Content Placeholder 2"/>
          <p:cNvSpPr>
            <a:spLocks noGrp="1"/>
          </p:cNvSpPr>
          <p:nvPr>
            <p:ph sz="quarter" idx="13"/>
          </p:nvPr>
        </p:nvSpPr>
        <p:spPr>
          <a:xfrm>
            <a:off x="533400" y="1219200"/>
            <a:ext cx="8382000" cy="5090160"/>
          </a:xfrm>
        </p:spPr>
        <p:txBody>
          <a:bodyPr>
            <a:prstTxWarp prst="textWave1">
              <a:avLst/>
            </a:prstTxWarp>
            <a:normAutofit/>
          </a:bodyPr>
          <a:lstStyle/>
          <a:p>
            <a:pPr marL="45720" indent="0" algn="r">
              <a:buNone/>
            </a:pPr>
            <a:r>
              <a:rPr lang="fa-IR" dirty="0">
                <a:solidFill>
                  <a:schemeClr val="tx1"/>
                </a:solidFill>
                <a:latin typeface="Tahoma"/>
              </a:rPr>
              <a:t>هوش مصنوعی یا هوش ماشینی را باید عرصهٔ پهناور تلاقی و </a:t>
            </a:r>
            <a:r>
              <a:rPr lang="fa-IR" dirty="0" smtClean="0">
                <a:solidFill>
                  <a:schemeClr val="tx1"/>
                </a:solidFill>
                <a:latin typeface="Tahoma"/>
              </a:rPr>
              <a:t>ملاقات بسیاری </a:t>
            </a:r>
            <a:r>
              <a:rPr lang="fa-IR" dirty="0">
                <a:solidFill>
                  <a:schemeClr val="tx1"/>
                </a:solidFill>
                <a:latin typeface="Tahoma"/>
              </a:rPr>
              <a:t>از </a:t>
            </a:r>
            <a:r>
              <a:rPr lang="fa-IR" dirty="0" smtClean="0">
                <a:solidFill>
                  <a:schemeClr val="tx1"/>
                </a:solidFill>
                <a:latin typeface="Tahoma"/>
              </a:rPr>
              <a:t>دانش ها،علوم و فنون قدیم و جدید دانست.ریشه ها و ایده های اصلی آن را باید در فلسفه، زبان شناسی، ریاضیات، نورولوژی و فیزیولوژی جستجو کرد وکاربردهای گوناگون و فراوانی در علوم رایانه، علوم مهندسی، زیست شناسی، علوم ارتباطات و بسیاری از علوم دیگر دارد. </a:t>
            </a:r>
            <a:r>
              <a:rPr lang="fa-IR" dirty="0">
                <a:solidFill>
                  <a:schemeClr val="tx1"/>
                </a:solidFill>
                <a:latin typeface="Tahoma"/>
              </a:rPr>
              <a:t>هوش مصنوعی به سیستم‌هایی گفته می‌شود که می‌تواند واکنش‌هایی مشابه رفتارهای هوشمند انسانی از جمله درک شرایط پیچیده، شبیه‌سازی فرایندهای تفکری و شیوه‌های استدلالی انسانی و پاسخ موفق به آنها، یادگیری و </a:t>
            </a:r>
            <a:r>
              <a:rPr lang="fa-IR" dirty="0" smtClean="0">
                <a:solidFill>
                  <a:schemeClr val="tx1"/>
                </a:solidFill>
                <a:latin typeface="Tahoma"/>
              </a:rPr>
              <a:t>توانایی </a:t>
            </a:r>
            <a:r>
              <a:rPr lang="fa-IR" dirty="0">
                <a:solidFill>
                  <a:schemeClr val="tx1"/>
                </a:solidFill>
                <a:latin typeface="Tahoma"/>
              </a:rPr>
              <a:t>کسب دانش و استدلال برای حل مسایل را داشته </a:t>
            </a:r>
            <a:r>
              <a:rPr lang="fa-IR" dirty="0" smtClean="0">
                <a:solidFill>
                  <a:schemeClr val="tx1"/>
                </a:solidFill>
                <a:latin typeface="Tahoma"/>
              </a:rPr>
              <a:t>باشند.</a:t>
            </a:r>
            <a:endParaRPr lang="en-US" dirty="0">
              <a:solidFill>
                <a:schemeClr val="tx1"/>
              </a:solidFill>
            </a:endParaRPr>
          </a:p>
        </p:txBody>
      </p:sp>
    </p:spTree>
    <p:extLst>
      <p:ext uri="{BB962C8B-B14F-4D97-AF65-F5344CB8AC3E}">
        <p14:creationId xmlns:p14="http://schemas.microsoft.com/office/powerpoint/2010/main" val="365728873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3999" y="3733800"/>
            <a:ext cx="2133600" cy="1019368"/>
          </a:xfrm>
        </p:spPr>
        <p:txBody>
          <a:bodyPr/>
          <a:lstStyle/>
          <a:p>
            <a:endParaRPr lang="en-US" dirty="0">
              <a:solidFill>
                <a:srgbClr val="FF0000"/>
              </a:solidFill>
            </a:endParaRPr>
          </a:p>
        </p:txBody>
      </p:sp>
      <p:sp>
        <p:nvSpPr>
          <p:cNvPr id="3" name="Content Placeholder 2"/>
          <p:cNvSpPr>
            <a:spLocks noGrp="1"/>
          </p:cNvSpPr>
          <p:nvPr>
            <p:ph sz="quarter" idx="13"/>
          </p:nvPr>
        </p:nvSpPr>
        <p:spPr>
          <a:xfrm>
            <a:off x="457200" y="457200"/>
            <a:ext cx="8305800" cy="5943600"/>
          </a:xfrm>
        </p:spPr>
        <p:txBody>
          <a:bodyPr>
            <a:normAutofit/>
            <a:scene3d>
              <a:camera prst="isometricOffAxis1Right"/>
              <a:lightRig rig="threePt" dir="t"/>
            </a:scene3d>
          </a:bodyPr>
          <a:lstStyle/>
          <a:p>
            <a:pPr marL="45720" indent="0" algn="ctr">
              <a:buNone/>
            </a:pPr>
            <a:r>
              <a:rPr lang="fa-IR"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تاریخچه</a:t>
            </a:r>
          </a:p>
          <a:p>
            <a:pPr marL="45720" indent="0" algn="r">
              <a:buNone/>
            </a:pPr>
            <a:r>
              <a:rPr lang="fa-IR" dirty="0" smtClean="0">
                <a:solidFill>
                  <a:schemeClr val="tx1"/>
                </a:solidFill>
              </a:rPr>
              <a:t>هوش مصنوعی توسط فلاسفه و ریاضی دانانی نظیر بویل که اقدام به ارائه قوانین و نظریه هایی درمورد </a:t>
            </a:r>
            <a:r>
              <a:rPr lang="fa-IR" smtClean="0">
                <a:solidFill>
                  <a:schemeClr val="tx1"/>
                </a:solidFill>
              </a:rPr>
              <a:t>منطق بیان نمودند،مطرح </a:t>
            </a:r>
            <a:r>
              <a:rPr lang="fa-IR" dirty="0" smtClean="0">
                <a:solidFill>
                  <a:schemeClr val="tx1"/>
                </a:solidFill>
              </a:rPr>
              <a:t>شد. با اختراع رایانه های الکترونیکی درسال1943، را به چالشی بزرگ فراخواند. در این شرایط، چنین به نظر میرسید که این فناوری قادر به شبیه سازی رفتارهای هوشمندانه خواهد بود.باوجود مخالفت های گروهی از متفکرین با هوش مصنوعی که با تردید به کارآمدی آن مینگریستند، تنها پس از چهار دهه شاهد تولد ماشین های شطرنج باز و دیگر سامانه های هوشمند در صنایع گوناگون شدیم. نام هوش مصنوعی در سال 1965 میلادی به عنوان یک دانش جدید ابداع گردید. البته فعالیت در این زمینه از سال1960شروع شد.بیشتر کارهای پژوهشی اولیه ی هوش مصنوعی بر روی انجام ماشینی بازی ها و نیز اثبات قضیه های ریاضی با کمک رایانه ها بود. اصطلاح هوش مصنوعی اولین بار توسط جان مکارتی که از او به عنوان پدر دانش تولید ماشین های هوشمند یاد میشود،استفاده شد. </a:t>
            </a:r>
            <a:endParaRPr lang="en-US" dirty="0">
              <a:solidFill>
                <a:schemeClr val="tx1"/>
              </a:solidFill>
            </a:endParaRPr>
          </a:p>
        </p:txBody>
      </p:sp>
    </p:spTree>
    <p:extLst>
      <p:ext uri="{BB962C8B-B14F-4D97-AF65-F5344CB8AC3E}">
        <p14:creationId xmlns:p14="http://schemas.microsoft.com/office/powerpoint/2010/main" val="232564333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990600" y="4372168"/>
            <a:ext cx="685800" cy="1143000"/>
          </a:xfrm>
        </p:spPr>
        <p:txBody>
          <a:bodyPr/>
          <a:lstStyle/>
          <a:p>
            <a:endParaRPr lang="en-US" dirty="0"/>
          </a:p>
        </p:txBody>
      </p:sp>
      <p:sp>
        <p:nvSpPr>
          <p:cNvPr id="3" name="Content Placeholder 2"/>
          <p:cNvSpPr>
            <a:spLocks noGrp="1"/>
          </p:cNvSpPr>
          <p:nvPr>
            <p:ph sz="quarter" idx="13"/>
          </p:nvPr>
        </p:nvSpPr>
        <p:spPr>
          <a:xfrm>
            <a:off x="457200" y="381000"/>
            <a:ext cx="8382000" cy="6172200"/>
          </a:xfrm>
        </p:spPr>
        <p:txBody>
          <a:bodyPr>
            <a:prstTxWarp prst="textDeflate">
              <a:avLst/>
            </a:prstTxWarp>
          </a:bodyPr>
          <a:lstStyle/>
          <a:p>
            <a:pPr marL="45720" indent="0" algn="r">
              <a:buNone/>
            </a:pPr>
            <a:r>
              <a:rPr lang="fa-IR" dirty="0" smtClean="0">
                <a:solidFill>
                  <a:schemeClr val="tx1"/>
                </a:solidFill>
              </a:rPr>
              <a:t>وی مخترع یکی از زبان های برنامه نویسی هوش مصنوعی به نام لیسپ نیز هست. هوش مصنوعی در رشته های مشترکی چون کامپیوتر، فلسفه و روان شناسی  مورد مطالعه قرار میگیرد. که مطابق آن باعث ایجاد یک رفتار هوشمندانه، یادگیری و سازش میشود. معمولا نوع پیشرفته ی آن در ماشین ها و کامپیوترها استفاده میشود.</a:t>
            </a:r>
            <a:endParaRPr lang="fa-IR" dirty="0" smtClean="0">
              <a:solidFill>
                <a:schemeClr val="tx1"/>
              </a:solidFill>
              <a:latin typeface="Tahoma"/>
            </a:endParaRPr>
          </a:p>
          <a:p>
            <a:pPr marL="45720" indent="0" algn="ctr">
              <a:buNone/>
            </a:pPr>
            <a:r>
              <a:rPr lang="fa-IR" sz="3600" dirty="0" smtClean="0">
                <a:solidFill>
                  <a:srgbClr val="FF0000"/>
                </a:solidFill>
                <a:latin typeface="Tahoma"/>
              </a:rPr>
              <a:t>آزمون تورینگ</a:t>
            </a:r>
          </a:p>
          <a:p>
            <a:pPr marL="45720" indent="0" algn="r">
              <a:buNone/>
            </a:pPr>
            <a:r>
              <a:rPr lang="fa-IR" dirty="0" smtClean="0">
                <a:solidFill>
                  <a:schemeClr val="tx1"/>
                </a:solidFill>
                <a:latin typeface="Tahoma"/>
              </a:rPr>
              <a:t>آزمونی ست که توسط آلن تورینگ در سال 1950 در نوشته ای به نام محاسبات ماشینی و هوشمندی مطرح شد. در این آزمون شرایطی فراهم میشود که شخصی با ماشینی تعاملی برقرار کند و از آن پرسش های کافی برای بررسی اقدامات هوشمندانه ی ماشین، بپرسد. چنانچه در پایان آزمایش نتواند تشخیص دهد که با انسان یا ماشین در تعامل بوده است، آزمایش تورینگ با موفقیت انجام شده است. تاکنون هیچ ماشینی از این آزمون با موفقیت بیرون نیامده است. کوشش این آزمون برای تشخیص درستی هوشمندی یک سیستم است که سعی در شبیه سازی انسان دارد.</a:t>
            </a:r>
            <a:r>
              <a:rPr lang="fa-IR" dirty="0" smtClean="0">
                <a:solidFill>
                  <a:srgbClr val="FF0000"/>
                </a:solidFill>
                <a:latin typeface="Tahoma"/>
              </a:rPr>
              <a:t> </a:t>
            </a:r>
            <a:endParaRPr lang="fa-IR" dirty="0" smtClean="0">
              <a:solidFill>
                <a:schemeClr val="tx1"/>
              </a:solidFill>
            </a:endParaRPr>
          </a:p>
        </p:txBody>
      </p:sp>
    </p:spTree>
    <p:extLst>
      <p:ext uri="{BB962C8B-B14F-4D97-AF65-F5344CB8AC3E}">
        <p14:creationId xmlns:p14="http://schemas.microsoft.com/office/powerpoint/2010/main" val="3593318944"/>
      </p:ext>
    </p:extLst>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924800" cy="838200"/>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indent="0" algn="ctr">
              <a:buNone/>
            </a:pPr>
            <a:r>
              <a:rPr lang="fa-IR" sz="36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50800" dist="38100" algn="l" rotWithShape="0">
                    <a:prstClr val="black">
                      <a:alpha val="40000"/>
                    </a:prstClr>
                  </a:outerShdw>
                  <a:reflection blurRad="12700" stA="50000" endPos="50000" dist="5000" dir="5400000" sy="-100000" rotWithShape="0"/>
                </a:effectLst>
                <a:latin typeface="Tahoma"/>
              </a:rPr>
              <a:t>تعریف و طبیعت هوش </a:t>
            </a:r>
            <a:r>
              <a:rPr lang="fa-IR" sz="36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50800" dist="38100" algn="l" rotWithShape="0">
                    <a:prstClr val="black">
                      <a:alpha val="40000"/>
                    </a:prstClr>
                  </a:outerShdw>
                  <a:reflection blurRad="12700" stA="50000" endPos="50000" dist="5000" dir="5400000" sy="-100000" rotWithShape="0"/>
                </a:effectLst>
                <a:latin typeface="Tahoma"/>
              </a:rPr>
              <a:t>مصنوعی</a:t>
            </a:r>
            <a:r>
              <a:rPr lang="fa-IR"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ahoma"/>
              </a:rPr>
              <a:t/>
            </a:r>
            <a:br>
              <a:rPr lang="fa-IR"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ahoma"/>
              </a:rPr>
            </a:br>
            <a:endParaRPr lang="en-US"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Content Placeholder 2"/>
          <p:cNvSpPr>
            <a:spLocks noGrp="1"/>
          </p:cNvSpPr>
          <p:nvPr>
            <p:ph sz="quarter" idx="13"/>
          </p:nvPr>
        </p:nvSpPr>
        <p:spPr>
          <a:xfrm>
            <a:off x="533400" y="990600"/>
            <a:ext cx="8458200" cy="5654040"/>
          </a:xfrm>
        </p:spPr>
        <p:txBody>
          <a:bodyPr/>
          <a:lstStyle/>
          <a:p>
            <a:pPr marL="45720" indent="0" algn="r">
              <a:buNone/>
            </a:pPr>
            <a:r>
              <a:rPr lang="fa-IR" dirty="0">
                <a:solidFill>
                  <a:srgbClr val="252525"/>
                </a:solidFill>
                <a:latin typeface="Tahoma"/>
              </a:rPr>
              <a:t>هنوز تعریف دقیقی برای هوش مصنوعی که مورد توافق دانشمندانه این علم باشدارائه نشده‌است، و این به هیچ وجه مایهٔ تعجّب نیست. چرا که مقولهٔ مادر و اساسی‌تر از آن، یعنی خود هوش هم هنوز بطور همه‌جانبه و فراگیر تن به تعریف نداده‌است. در واقع، می‌توان نسل‌هایی از دانشمندان را سراغ گرفت که تمام دوران زندگی خود را صرف مطالعه و تلاش در راه یافتن جوابی به این سؤال عمده نموده‌اند که: </a:t>
            </a:r>
            <a:r>
              <a:rPr lang="fa-IR" dirty="0" smtClean="0">
                <a:solidFill>
                  <a:srgbClr val="252525"/>
                </a:solidFill>
                <a:latin typeface="Tahoma"/>
              </a:rPr>
              <a:t>هوش چیست؟ اما </a:t>
            </a:r>
            <a:r>
              <a:rPr lang="fa-IR" dirty="0">
                <a:solidFill>
                  <a:srgbClr val="252525"/>
                </a:solidFill>
                <a:latin typeface="Tahoma"/>
              </a:rPr>
              <a:t>اکثر تعریف‌هایی که در این زمینه ارایه شده‌اند بر پایه یکی از </a:t>
            </a:r>
            <a:r>
              <a:rPr lang="fa-IR" dirty="0" smtClean="0">
                <a:solidFill>
                  <a:srgbClr val="252525"/>
                </a:solidFill>
                <a:latin typeface="Tahoma"/>
              </a:rPr>
              <a:t>۴ </a:t>
            </a:r>
            <a:r>
              <a:rPr lang="fa-IR" dirty="0">
                <a:solidFill>
                  <a:srgbClr val="252525"/>
                </a:solidFill>
                <a:latin typeface="Tahoma"/>
              </a:rPr>
              <a:t>باور زیر قرار </a:t>
            </a:r>
            <a:r>
              <a:rPr lang="fa-IR" dirty="0" smtClean="0">
                <a:solidFill>
                  <a:srgbClr val="252525"/>
                </a:solidFill>
                <a:latin typeface="Tahoma"/>
              </a:rPr>
              <a:t>می‌گیرند:</a:t>
            </a:r>
          </a:p>
          <a:p>
            <a:pPr marL="45720" indent="0" algn="r">
              <a:buNone/>
            </a:pPr>
            <a:r>
              <a:rPr lang="fa-IR" dirty="0" smtClean="0">
                <a:solidFill>
                  <a:srgbClr val="00B050"/>
                </a:solidFill>
                <a:latin typeface="Tahoma"/>
              </a:rPr>
              <a:t>سیستم هایی که به طور منطقی فکر میکنند.</a:t>
            </a:r>
          </a:p>
          <a:p>
            <a:pPr marL="45720" indent="0" algn="r">
              <a:buNone/>
            </a:pPr>
            <a:r>
              <a:rPr lang="fa-IR" dirty="0" smtClean="0">
                <a:solidFill>
                  <a:srgbClr val="00B050"/>
                </a:solidFill>
                <a:latin typeface="Tahoma"/>
              </a:rPr>
              <a:t>سیستم هایی که به طور منطقی عمل میکنند.</a:t>
            </a:r>
          </a:p>
          <a:p>
            <a:pPr marL="45720" indent="0" algn="r">
              <a:buNone/>
            </a:pPr>
            <a:r>
              <a:rPr lang="fa-IR" dirty="0" smtClean="0">
                <a:solidFill>
                  <a:srgbClr val="00B050"/>
                </a:solidFill>
                <a:latin typeface="Tahoma"/>
              </a:rPr>
              <a:t>سیستم هایی که مانند انسان فکر میکنند.</a:t>
            </a:r>
          </a:p>
          <a:p>
            <a:pPr marL="45720" indent="0" algn="r">
              <a:buNone/>
            </a:pPr>
            <a:r>
              <a:rPr lang="fa-IR" dirty="0" smtClean="0">
                <a:solidFill>
                  <a:srgbClr val="00B050"/>
                </a:solidFill>
                <a:latin typeface="Tahoma"/>
              </a:rPr>
              <a:t>سیستم هایی که مانند انسان عمل میکنند.</a:t>
            </a:r>
          </a:p>
        </p:txBody>
      </p:sp>
    </p:spTree>
    <p:extLst>
      <p:ext uri="{BB962C8B-B14F-4D97-AF65-F5344CB8AC3E}">
        <p14:creationId xmlns:p14="http://schemas.microsoft.com/office/powerpoint/2010/main" val="336555867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barn(inVertical)">
                                      <p:cBhvr>
                                        <p:cTn id="25" dur="500"/>
                                        <p:tgtEl>
                                          <p:spTgt spid="3">
                                            <p:txEl>
                                              <p:pRg st="0" end="0"/>
                                            </p:txEl>
                                          </p:spTgt>
                                        </p:tgtEl>
                                      </p:cBhvr>
                                    </p:animEffect>
                                  </p:childTnLst>
                                </p:cTn>
                              </p:par>
                              <p:par>
                                <p:cTn id="26" presetID="16" presetClass="entr" presetSubtype="21" fill="hold" nodeType="with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barn(inVertical)">
                                      <p:cBhvr>
                                        <p:cTn id="28" dur="500"/>
                                        <p:tgtEl>
                                          <p:spTgt spid="3">
                                            <p:txEl>
                                              <p:pRg st="1" end="1"/>
                                            </p:txEl>
                                          </p:spTgt>
                                        </p:tgtEl>
                                      </p:cBhvr>
                                    </p:animEffect>
                                  </p:childTnLst>
                                </p:cTn>
                              </p:par>
                              <p:par>
                                <p:cTn id="29" presetID="16" presetClass="entr" presetSubtype="21" fill="hold" nodeType="with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barn(inVertical)">
                                      <p:cBhvr>
                                        <p:cTn id="31" dur="500"/>
                                        <p:tgtEl>
                                          <p:spTgt spid="3">
                                            <p:txEl>
                                              <p:pRg st="2" end="2"/>
                                            </p:txEl>
                                          </p:spTgt>
                                        </p:tgtEl>
                                      </p:cBhvr>
                                    </p:animEffect>
                                  </p:childTnLst>
                                </p:cTn>
                              </p:par>
                              <p:par>
                                <p:cTn id="32" presetID="16" presetClass="entr" presetSubtype="21" fill="hold" nodeType="with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barn(inVertical)">
                                      <p:cBhvr>
                                        <p:cTn id="34" dur="500"/>
                                        <p:tgtEl>
                                          <p:spTgt spid="3">
                                            <p:txEl>
                                              <p:pRg st="3" end="3"/>
                                            </p:txEl>
                                          </p:spTgt>
                                        </p:tgtEl>
                                      </p:cBhvr>
                                    </p:animEffect>
                                  </p:childTnLst>
                                </p:cTn>
                              </p:par>
                              <p:par>
                                <p:cTn id="35" presetID="16" presetClass="entr" presetSubtype="21" fill="hold"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barn(inVertical)">
                                      <p:cBhvr>
                                        <p:cTn id="3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1219200" y="4419600"/>
            <a:ext cx="609600" cy="1095568"/>
          </a:xfrm>
        </p:spPr>
        <p:txBody>
          <a:bodyPr/>
          <a:lstStyle/>
          <a:p>
            <a:endParaRPr lang="en-US" dirty="0"/>
          </a:p>
        </p:txBody>
      </p:sp>
      <p:sp>
        <p:nvSpPr>
          <p:cNvPr id="3" name="Content Placeholder 2"/>
          <p:cNvSpPr>
            <a:spLocks noGrp="1"/>
          </p:cNvSpPr>
          <p:nvPr>
            <p:ph sz="quarter" idx="13"/>
          </p:nvPr>
        </p:nvSpPr>
        <p:spPr>
          <a:xfrm>
            <a:off x="381000" y="304800"/>
            <a:ext cx="8229600" cy="6324600"/>
          </a:xfrm>
        </p:spPr>
        <p:txBody>
          <a:bodyPr/>
          <a:lstStyle/>
          <a:p>
            <a:pPr marL="45720" indent="0" algn="r">
              <a:buNone/>
            </a:pPr>
            <a:r>
              <a:rPr lang="fa-IR" dirty="0">
                <a:solidFill>
                  <a:srgbClr val="252525"/>
                </a:solidFill>
                <a:latin typeface="Tahoma"/>
              </a:rPr>
              <a:t>اینکه هوش مصنوعی چیست و چه تعریفی می‌توان از آن بیان نمود؟ مبحثی است که تاکنون دانشمندان به یک تعریف جامع در آن نرسیده‌اند و هریک تعریفی را ارائه نموده‌اند که در زیر نمونه‌ای از این تعاریف آمده‌است</a:t>
            </a:r>
            <a:r>
              <a:rPr lang="fa-IR" dirty="0" smtClean="0">
                <a:solidFill>
                  <a:srgbClr val="252525"/>
                </a:solidFill>
                <a:latin typeface="Tahoma"/>
              </a:rPr>
              <a:t>.</a:t>
            </a:r>
          </a:p>
          <a:p>
            <a:pPr marL="45720" indent="0" algn="r">
              <a:buNone/>
            </a:pPr>
            <a:r>
              <a:rPr lang="fa-IR" dirty="0" smtClean="0">
                <a:solidFill>
                  <a:srgbClr val="252525"/>
                </a:solidFill>
                <a:latin typeface="Tahoma"/>
              </a:rPr>
              <a:t>1-هنر ایجاد ماشین هایی که </a:t>
            </a:r>
            <a:r>
              <a:rPr lang="fa-IR" dirty="0">
                <a:solidFill>
                  <a:srgbClr val="252525"/>
                </a:solidFill>
                <a:latin typeface="Tahoma"/>
              </a:rPr>
              <a:t>وظایفی را انجام می‌دهند که انجام آنها توسط انسانها نیاز به هوش </a:t>
            </a:r>
            <a:r>
              <a:rPr lang="fa-IR" dirty="0" smtClean="0">
                <a:solidFill>
                  <a:srgbClr val="252525"/>
                </a:solidFill>
                <a:latin typeface="Tahoma"/>
              </a:rPr>
              <a:t>دارد(کورزویل 1990)</a:t>
            </a:r>
          </a:p>
          <a:p>
            <a:pPr marL="45720" indent="0" algn="r">
              <a:buNone/>
            </a:pPr>
            <a:r>
              <a:rPr lang="fa-IR" dirty="0" smtClean="0">
                <a:solidFill>
                  <a:srgbClr val="252525"/>
                </a:solidFill>
                <a:latin typeface="Tahoma"/>
              </a:rPr>
              <a:t>2-مطالعه ی اینکه چگونه کامپیوترها </a:t>
            </a:r>
            <a:r>
              <a:rPr lang="fa-IR" dirty="0">
                <a:solidFill>
                  <a:srgbClr val="252525"/>
                </a:solidFill>
                <a:latin typeface="Tahoma"/>
              </a:rPr>
              <a:t>را قادر به انجام اعمالی کنیم که در حال حاضر، انسان آن اعمال را بهتر انجام </a:t>
            </a:r>
            <a:r>
              <a:rPr lang="fa-IR" dirty="0" smtClean="0">
                <a:solidFill>
                  <a:srgbClr val="252525"/>
                </a:solidFill>
                <a:latin typeface="Tahoma"/>
              </a:rPr>
              <a:t>می‌دهد(ریچ ونایت1991)</a:t>
            </a:r>
          </a:p>
          <a:p>
            <a:pPr marL="45720" indent="0" algn="r">
              <a:buNone/>
            </a:pPr>
            <a:r>
              <a:rPr lang="fa-IR" dirty="0" smtClean="0">
                <a:solidFill>
                  <a:srgbClr val="252525"/>
                </a:solidFill>
                <a:latin typeface="Tahoma"/>
              </a:rPr>
              <a:t>3-هوش مصنوعی علم طراحی سیستم هایی رایانه ای ویا </a:t>
            </a:r>
            <a:r>
              <a:rPr lang="fa-IR" dirty="0">
                <a:solidFill>
                  <a:srgbClr val="252525"/>
                </a:solidFill>
                <a:latin typeface="Tahoma"/>
              </a:rPr>
              <a:t>الکترونیکی است که تلاش می‌نماید تا رفتار انسان گونه را بازسازی نماید." به عبارت دیگر: هوش مصنوعی علم و مهندسی ایجاد ماشین‌هایی با هوش با به کارگیری از کامپیوتر و الگوگیری از درک هوش انسانی و یا حیوانی و نهایتاً دستیابی به مکانیزم هوش مصنوعی در سطح هوش </a:t>
            </a:r>
            <a:r>
              <a:rPr lang="fa-IR" dirty="0" smtClean="0">
                <a:solidFill>
                  <a:srgbClr val="252525"/>
                </a:solidFill>
                <a:latin typeface="Tahoma"/>
              </a:rPr>
              <a:t>انسانی می‌باشد.(مسعود مولوی 2006)</a:t>
            </a:r>
          </a:p>
          <a:p>
            <a:pPr marL="45720" indent="0" algn="r">
              <a:buNone/>
            </a:pPr>
            <a:endParaRPr lang="fa-IR" dirty="0" smtClean="0">
              <a:solidFill>
                <a:srgbClr val="252525"/>
              </a:solidFill>
              <a:latin typeface="Tahoma"/>
            </a:endParaRPr>
          </a:p>
        </p:txBody>
      </p:sp>
    </p:spTree>
    <p:extLst>
      <p:ext uri="{BB962C8B-B14F-4D97-AF65-F5344CB8AC3E}">
        <p14:creationId xmlns:p14="http://schemas.microsoft.com/office/powerpoint/2010/main" val="158546494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458199" cy="685800"/>
          </a:xfrm>
        </p:spPr>
        <p:txBody>
          <a:bodyPr/>
          <a:lstStyle/>
          <a:p>
            <a:pPr marL="0" indent="0" algn="ctr">
              <a:buNone/>
            </a:pPr>
            <a:r>
              <a:rPr lang="fa-IR" b="0" dirty="0" smtClean="0">
                <a:solidFill>
                  <a:srgbClr val="FF0000"/>
                </a:solidFill>
                <a:effectLst/>
              </a:rPr>
              <a:t>اتاق چینی</a:t>
            </a:r>
            <a:endParaRPr lang="en-US" b="0" dirty="0">
              <a:solidFill>
                <a:srgbClr val="FF0000"/>
              </a:solidFill>
              <a:effectLst/>
            </a:endParaRPr>
          </a:p>
        </p:txBody>
      </p:sp>
      <p:sp>
        <p:nvSpPr>
          <p:cNvPr id="3" name="Content Placeholder 2"/>
          <p:cNvSpPr>
            <a:spLocks noGrp="1"/>
          </p:cNvSpPr>
          <p:nvPr>
            <p:ph sz="quarter" idx="13"/>
          </p:nvPr>
        </p:nvSpPr>
        <p:spPr>
          <a:xfrm>
            <a:off x="457200" y="1066800"/>
            <a:ext cx="8382000" cy="5486400"/>
          </a:xfrm>
        </p:spPr>
        <p:txBody>
          <a:bodyPr>
            <a:normAutofit/>
          </a:bodyPr>
          <a:lstStyle/>
          <a:p>
            <a:pPr marL="45720" indent="0" algn="r">
              <a:buNone/>
            </a:pPr>
            <a:r>
              <a:rPr lang="fa-IR" dirty="0" smtClean="0">
                <a:solidFill>
                  <a:schemeClr val="tx1"/>
                </a:solidFill>
              </a:rPr>
              <a:t>اتاق چینی یک آزمایش ذهنی ست که اولین بار توسط جان سرل مطرح شد. </a:t>
            </a:r>
            <a:r>
              <a:rPr lang="fa-IR" dirty="0">
                <a:solidFill>
                  <a:srgbClr val="252525"/>
                </a:solidFill>
                <a:latin typeface="Tahoma"/>
              </a:rPr>
              <a:t>سرل می گوید: فرض کنید من درون یک اتاق در بسته محبوس شده باشم و یک دسته بزرگ نوشته‌های چینی نیز به من داده </a:t>
            </a:r>
            <a:r>
              <a:rPr lang="fa-IR" dirty="0" smtClean="0">
                <a:solidFill>
                  <a:srgbClr val="252525"/>
                </a:solidFill>
                <a:latin typeface="Tahoma"/>
              </a:rPr>
              <a:t>شده. من </a:t>
            </a:r>
            <a:r>
              <a:rPr lang="fa-IR" dirty="0">
                <a:solidFill>
                  <a:srgbClr val="252525"/>
                </a:solidFill>
                <a:latin typeface="Tahoma"/>
              </a:rPr>
              <a:t>چیزی از زبان چینی نمی‌دانم نه نوشتن و نه خواندن و حتی من مطمئن نیستم که بتوانم بین نوشته‌های چینی یا زبان‌هایی شبیه آن مثلاً ژاپنی و شکلک‌های بی‌معنی تفاوت قائل شوم. از نظر من نوشته‌های چینی فقط پر از شکلکهای بی‌معنی است. حالا فرض کنید بعد از اولین دسته از نوشته‌های چینی، دسته دومی از یادداشت‌های چینی به همراه مجموعه‌ای از قواعد که دسته اول را به دسته دوم مربوط می‌سازد به من داده شده است. قواعد به زبان انگلیسی هستند، و من این قواعد را به همان خوبی می‌فهمم که یک فرد بومی انگلیسی زبان می‌فهمد. قواعد مرا قادر می‌سازند تا یک مجموعه از نمادهای صوری را به یک مجموعه دیگر از نمادهای صوری مرتبط سازم، «صوری» در اینجا فقط به معنای این است که من نمادها را فقط با </a:t>
            </a:r>
            <a:r>
              <a:rPr lang="fa-IR" dirty="0" smtClean="0">
                <a:solidFill>
                  <a:srgbClr val="252525"/>
                </a:solidFill>
                <a:latin typeface="Tahoma"/>
              </a:rPr>
              <a:t>استفاده ازشکلشان </a:t>
            </a:r>
            <a:r>
              <a:rPr lang="fa-IR" dirty="0">
                <a:solidFill>
                  <a:srgbClr val="252525"/>
                </a:solidFill>
                <a:latin typeface="Tahoma"/>
              </a:rPr>
              <a:t>شناسایی می‌کنم</a:t>
            </a:r>
            <a:r>
              <a:rPr lang="fa-IR" dirty="0" smtClean="0">
                <a:solidFill>
                  <a:srgbClr val="252525"/>
                </a:solidFill>
                <a:latin typeface="Tahoma"/>
              </a:rPr>
              <a:t>.</a:t>
            </a:r>
            <a:r>
              <a:rPr lang="fa-IR" dirty="0">
                <a:solidFill>
                  <a:srgbClr val="252525"/>
                </a:solidFill>
                <a:latin typeface="Tahoma"/>
              </a:rPr>
              <a:t> حال همچنین </a:t>
            </a:r>
            <a:r>
              <a:rPr lang="fa-IR" dirty="0" smtClean="0">
                <a:solidFill>
                  <a:srgbClr val="252525"/>
                </a:solidFill>
                <a:latin typeface="Tahoma"/>
              </a:rPr>
              <a:t>فرض کنید</a:t>
            </a:r>
            <a:r>
              <a:rPr lang="fa-IR" dirty="0">
                <a:solidFill>
                  <a:srgbClr val="252525"/>
                </a:solidFill>
                <a:latin typeface="Tahoma"/>
              </a:rPr>
              <a:t> </a:t>
            </a:r>
            <a:r>
              <a:rPr lang="fa-IR" dirty="0" smtClean="0">
                <a:solidFill>
                  <a:srgbClr val="252525"/>
                </a:solidFill>
                <a:latin typeface="Tahoma"/>
              </a:rPr>
              <a:t>دسته سوم نماد های نوشته شده ی چینی به همراه دستورالعمل هایی </a:t>
            </a:r>
            <a:endParaRPr lang="en-US" dirty="0">
              <a:solidFill>
                <a:schemeClr val="tx1"/>
              </a:solidFill>
            </a:endParaRPr>
          </a:p>
        </p:txBody>
      </p:sp>
    </p:spTree>
    <p:extLst>
      <p:ext uri="{BB962C8B-B14F-4D97-AF65-F5344CB8AC3E}">
        <p14:creationId xmlns:p14="http://schemas.microsoft.com/office/powerpoint/2010/main" val="198871888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mph" presetSubtype="0" fill="hold" grpId="0" nodeType="clickEffect">
                                  <p:stCondLst>
                                    <p:cond delay="0"/>
                                  </p:stCondLst>
                                  <p:childTnLst>
                                    <p:animEffect transition="out" filter="fade">
                                      <p:cBhvr>
                                        <p:cTn id="13" dur="500" tmFilter="0, 0; .2, .5; .8, .5; 1, 0"/>
                                        <p:tgtEl>
                                          <p:spTgt spid="3">
                                            <p:txEl>
                                              <p:pRg st="0" end="0"/>
                                            </p:txEl>
                                          </p:spTgt>
                                        </p:tgtEl>
                                      </p:cBhvr>
                                    </p:animEffect>
                                    <p:animScale>
                                      <p:cBhvr>
                                        <p:cTn id="14" dur="250" autoRev="1" fill="hold"/>
                                        <p:tgtEl>
                                          <p:spTgt spid="3">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1600200" y="4419600"/>
            <a:ext cx="1066800" cy="1095568"/>
          </a:xfrm>
        </p:spPr>
        <p:txBody>
          <a:bodyPr/>
          <a:lstStyle/>
          <a:p>
            <a:endParaRPr lang="en-US" dirty="0"/>
          </a:p>
        </p:txBody>
      </p:sp>
      <p:sp>
        <p:nvSpPr>
          <p:cNvPr id="3" name="Content Placeholder 2"/>
          <p:cNvSpPr>
            <a:spLocks noGrp="1"/>
          </p:cNvSpPr>
          <p:nvPr>
            <p:ph sz="quarter" idx="13"/>
          </p:nvPr>
        </p:nvSpPr>
        <p:spPr>
          <a:xfrm>
            <a:off x="381000" y="381000"/>
            <a:ext cx="8534400" cy="5943600"/>
          </a:xfrm>
        </p:spPr>
        <p:txBody>
          <a:bodyPr/>
          <a:lstStyle/>
          <a:p>
            <a:pPr marL="45720" indent="0" algn="r">
              <a:buNone/>
            </a:pPr>
            <a:r>
              <a:rPr lang="fa-IR" dirty="0">
                <a:solidFill>
                  <a:srgbClr val="252525"/>
                </a:solidFill>
                <a:latin typeface="Tahoma"/>
              </a:rPr>
              <a:t> به زبان انگلیسی به من داده شده است که مرا قادر می‌سازد تا عناصر دسته سوم را به دو دسته اول مربوط کنم، این قواعد به من چگونگی ارتباط نمادهای چینی خاصی با یک جور اشکال خاص را در پاسخ به یک جور اشکال خاص که در دسته سوم به من داده شده است، تعلیم می‌دهند. مردمی که تمام این نمادها را به من می‌دهند به دسته اول می‌گویند «نمایشنامه» به دسته دوم می‌گویند «داستان» و به دسته سوم می‌گویند «سوالها»، این درحالی است که من نمی‌دانم. به علاوه به نمادهایی که من در پاسخ به دسته سوم به آنها باز می‌گردانم می‌گویند «پاسخ به سوالها» و به مجموعه قواعدی که به زبان انگلیسی </a:t>
            </a:r>
            <a:r>
              <a:rPr lang="fa-IR" dirty="0" smtClean="0">
                <a:solidFill>
                  <a:srgbClr val="252525"/>
                </a:solidFill>
                <a:latin typeface="Tahoma"/>
              </a:rPr>
              <a:t>که </a:t>
            </a:r>
            <a:r>
              <a:rPr lang="fa-IR" dirty="0">
                <a:solidFill>
                  <a:srgbClr val="252525"/>
                </a:solidFill>
                <a:latin typeface="Tahoma"/>
              </a:rPr>
              <a:t>آنها به من داده‌اند می‌گویند «برنامه</a:t>
            </a:r>
            <a:r>
              <a:rPr lang="fa-IR" dirty="0" smtClean="0">
                <a:solidFill>
                  <a:srgbClr val="252525"/>
                </a:solidFill>
                <a:latin typeface="Tahoma"/>
              </a:rPr>
              <a:t>».</a:t>
            </a:r>
            <a:r>
              <a:rPr lang="fa-IR" dirty="0">
                <a:solidFill>
                  <a:srgbClr val="252525"/>
                </a:solidFill>
                <a:latin typeface="Tahoma"/>
              </a:rPr>
              <a:t> </a:t>
            </a:r>
            <a:r>
              <a:rPr lang="fa-IR" smtClean="0">
                <a:solidFill>
                  <a:srgbClr val="252525"/>
                </a:solidFill>
                <a:latin typeface="Tahoma"/>
              </a:rPr>
              <a:t>آن گاه </a:t>
            </a:r>
            <a:r>
              <a:rPr lang="fa-IR" dirty="0">
                <a:solidFill>
                  <a:srgbClr val="252525"/>
                </a:solidFill>
                <a:latin typeface="Tahoma"/>
              </a:rPr>
              <a:t>سرل می گوید که کسانی که در بیرون اتاق هستند و پاسخ‌های مرا دریافت می‌کنند تصور می‌کنند شخصی که درون اتاق است چینی می‌داند. سرل می‌گوید این دقیقاً همان کاری است که </a:t>
            </a:r>
            <a:r>
              <a:rPr lang="fa-IR" dirty="0" smtClean="0">
                <a:solidFill>
                  <a:schemeClr val="tx1"/>
                </a:solidFill>
                <a:latin typeface="Tahoma"/>
              </a:rPr>
              <a:t>رایانه</a:t>
            </a:r>
            <a:r>
              <a:rPr lang="fa-IR" dirty="0">
                <a:solidFill>
                  <a:srgbClr val="252525"/>
                </a:solidFill>
                <a:latin typeface="Tahoma"/>
              </a:rPr>
              <a:t> می‌کند یعنی یک سری ورودی می‌گیرد و یک سری خروجی می‌دهد، اما آیا من که نقش نرم‌افزار کامپیوتر را داشتم </a:t>
            </a:r>
            <a:r>
              <a:rPr lang="fa-IR" dirty="0" smtClean="0">
                <a:solidFill>
                  <a:srgbClr val="252525"/>
                </a:solidFill>
                <a:latin typeface="Tahoma"/>
              </a:rPr>
              <a:t>از </a:t>
            </a:r>
            <a:r>
              <a:rPr lang="fa-IR" dirty="0">
                <a:solidFill>
                  <a:srgbClr val="252525"/>
                </a:solidFill>
                <a:latin typeface="Tahoma"/>
              </a:rPr>
              <a:t>آن داستان متوجه </a:t>
            </a:r>
            <a:r>
              <a:rPr lang="fa-IR" dirty="0" smtClean="0">
                <a:solidFill>
                  <a:srgbClr val="252525"/>
                </a:solidFill>
                <a:latin typeface="Tahoma"/>
              </a:rPr>
              <a:t>شدم؟نتیجه:یک ماشین سمبل گرا</a:t>
            </a:r>
            <a:r>
              <a:rPr lang="fa-IR" dirty="0">
                <a:solidFill>
                  <a:srgbClr val="252525"/>
                </a:solidFill>
                <a:latin typeface="Tahoma"/>
              </a:rPr>
              <a:t> هرگز نمی‌تواند دارای ویژگی‌هایی مانند «مغز» و یا «فهمیدن» باشد، صرف نظر از اینکه چقدر از خود هوشمندی نشان دهد.</a:t>
            </a:r>
            <a:endParaRPr lang="en-US" dirty="0"/>
          </a:p>
        </p:txBody>
      </p:sp>
    </p:spTree>
    <p:extLst>
      <p:ext uri="{BB962C8B-B14F-4D97-AF65-F5344CB8AC3E}">
        <p14:creationId xmlns:p14="http://schemas.microsoft.com/office/powerpoint/2010/main" val="152405050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28600" y="228600"/>
            <a:ext cx="8915400" cy="838200"/>
          </a:xfrm>
        </p:spPr>
        <p:txBody>
          <a:bodyPr>
            <a:normAutofit/>
          </a:bodyPr>
          <a:lstStyle/>
          <a:p>
            <a:pPr algn="ctr"/>
            <a:r>
              <a:rPr lang="fa-IR"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کاربرد هوش مصنوعی</a:t>
            </a:r>
            <a:endParaRPr lang="en-US" sz="3600" dirty="0"/>
          </a:p>
        </p:txBody>
      </p:sp>
      <p:sp>
        <p:nvSpPr>
          <p:cNvPr id="3" name="Title 2"/>
          <p:cNvSpPr>
            <a:spLocks noGrp="1"/>
          </p:cNvSpPr>
          <p:nvPr>
            <p:ph type="ctrTitle"/>
          </p:nvPr>
        </p:nvSpPr>
        <p:spPr>
          <a:xfrm>
            <a:off x="228600" y="1219200"/>
            <a:ext cx="8839200" cy="5410200"/>
          </a:xfrm>
        </p:spPr>
        <p:txBody>
          <a:bodyPr/>
          <a:lstStyle/>
          <a:p>
            <a:pPr marL="182880" indent="0" algn="r">
              <a:buNone/>
            </a:pPr>
            <a:r>
              <a:rPr lang="fa-IR" sz="2200" i="1" dirty="0" smtClean="0">
                <a:solidFill>
                  <a:schemeClr val="tx1"/>
                </a:solidFill>
                <a:effectLst/>
              </a:rPr>
              <a:t>1-پردازش زبان طبیعی</a:t>
            </a:r>
            <a:r>
              <a:rPr lang="fa-IR" sz="2200" b="0" i="1" dirty="0">
                <a:solidFill>
                  <a:schemeClr val="tx1"/>
                </a:solidFill>
                <a:effectLst/>
              </a:rPr>
              <a:t/>
            </a:r>
            <a:br>
              <a:rPr lang="fa-IR" sz="2200" b="0" i="1" dirty="0">
                <a:solidFill>
                  <a:schemeClr val="tx1"/>
                </a:solidFill>
                <a:effectLst/>
              </a:rPr>
            </a:br>
            <a:r>
              <a:rPr lang="fa-IR" sz="2200" b="0" dirty="0" smtClean="0">
                <a:solidFill>
                  <a:schemeClr val="tx1"/>
                </a:solidFill>
                <a:effectLst/>
              </a:rPr>
              <a:t>یکی از اهداف همیشگی هوش مصنوعی،خلق برنامه هایی که در درک و ایجاد زبان بشری توانا هستند می باشد.به نظر نمیرسد که تنها توانایی استفاده و درک زبان طبیعی خصوصیت بنیادی هوش بشری باشد، اماعدم کنترل و هدایت موفق دستگاه هابه طور خودکار یک ضربه باورنکردنی روی قابلیت استفاده و سودمندی کامپیوتر ها دارد.</a:t>
            </a:r>
            <a:br>
              <a:rPr lang="fa-IR" sz="2200" b="0" dirty="0" smtClean="0">
                <a:solidFill>
                  <a:schemeClr val="tx1"/>
                </a:solidFill>
                <a:effectLst/>
              </a:rPr>
            </a:br>
            <a:r>
              <a:rPr lang="fa-IR" sz="2200" i="1" dirty="0" smtClean="0">
                <a:solidFill>
                  <a:schemeClr val="tx1"/>
                </a:solidFill>
                <a:effectLst/>
              </a:rPr>
              <a:t>2-بازیابی هوشمند از </a:t>
            </a:r>
            <a:r>
              <a:rPr lang="fa-IR" sz="2200" i="1" dirty="0">
                <a:solidFill>
                  <a:schemeClr val="tx1"/>
                </a:solidFill>
                <a:effectLst/>
              </a:rPr>
              <a:t>پایگاه داده</a:t>
            </a:r>
            <a:br>
              <a:rPr lang="fa-IR" sz="2200" i="1" dirty="0">
                <a:solidFill>
                  <a:schemeClr val="tx1"/>
                </a:solidFill>
                <a:effectLst/>
              </a:rPr>
            </a:br>
            <a:r>
              <a:rPr lang="fa-IR" sz="2200" b="0" dirty="0">
                <a:solidFill>
                  <a:schemeClr val="tx1"/>
                </a:solidFill>
                <a:effectLst/>
              </a:rPr>
              <a:t>سيستم </a:t>
            </a:r>
            <a:r>
              <a:rPr lang="fa-IR" sz="2200" b="0" dirty="0" smtClean="0">
                <a:solidFill>
                  <a:schemeClr val="tx1"/>
                </a:solidFill>
                <a:effectLst/>
              </a:rPr>
              <a:t>های </a:t>
            </a:r>
            <a:r>
              <a:rPr lang="fa-IR" sz="2200" b="0" dirty="0">
                <a:solidFill>
                  <a:schemeClr val="tx1"/>
                </a:solidFill>
                <a:effectLst/>
              </a:rPr>
              <a:t>پايگاه </a:t>
            </a:r>
            <a:r>
              <a:rPr lang="fa-IR" sz="2200" b="0" dirty="0" smtClean="0">
                <a:solidFill>
                  <a:schemeClr val="tx1"/>
                </a:solidFill>
                <a:effectLst/>
              </a:rPr>
              <a:t>داده،شامل </a:t>
            </a:r>
            <a:r>
              <a:rPr lang="fa-IR" sz="2200" b="0" dirty="0">
                <a:solidFill>
                  <a:schemeClr val="tx1"/>
                </a:solidFill>
                <a:effectLst/>
              </a:rPr>
              <a:t>حوزه </a:t>
            </a:r>
            <a:r>
              <a:rPr lang="fa-IR" sz="2200" b="0" dirty="0" smtClean="0">
                <a:solidFill>
                  <a:schemeClr val="tx1"/>
                </a:solidFill>
                <a:effectLst/>
              </a:rPr>
              <a:t>وسيعی </a:t>
            </a:r>
            <a:r>
              <a:rPr lang="fa-IR" sz="2200" b="0" dirty="0">
                <a:solidFill>
                  <a:schemeClr val="tx1"/>
                </a:solidFill>
                <a:effectLst/>
              </a:rPr>
              <a:t>از </a:t>
            </a:r>
            <a:r>
              <a:rPr lang="fa-IR" sz="2200" b="0" dirty="0" smtClean="0">
                <a:solidFill>
                  <a:schemeClr val="tx1"/>
                </a:solidFill>
                <a:effectLst/>
              </a:rPr>
              <a:t>حقايق،درباره بعضی موضوعات هستند </a:t>
            </a:r>
            <a:r>
              <a:rPr lang="fa-IR" sz="2200" b="0" dirty="0">
                <a:solidFill>
                  <a:schemeClr val="tx1"/>
                </a:solidFill>
                <a:effectLst/>
              </a:rPr>
              <a:t>كه جهت پاسخ به پرس و جو </a:t>
            </a:r>
            <a:r>
              <a:rPr lang="fa-IR" sz="2200" b="0" dirty="0" smtClean="0">
                <a:solidFill>
                  <a:schemeClr val="tx1"/>
                </a:solidFill>
                <a:effectLst/>
              </a:rPr>
              <a:t>های كاربران </a:t>
            </a:r>
            <a:r>
              <a:rPr lang="fa-IR" sz="2200" b="0" dirty="0">
                <a:solidFill>
                  <a:schemeClr val="tx1"/>
                </a:solidFill>
                <a:effectLst/>
              </a:rPr>
              <a:t>در رابطه با آن موضوع استفاده </a:t>
            </a:r>
            <a:r>
              <a:rPr lang="fa-IR" sz="2200" b="0" dirty="0" smtClean="0">
                <a:solidFill>
                  <a:schemeClr val="tx1"/>
                </a:solidFill>
                <a:effectLst/>
              </a:rPr>
              <a:t>می شوند.طراحی سیستم های پایگاه داده هنوز یک فیلد بسیار فعال در </a:t>
            </a:r>
            <a:r>
              <a:rPr lang="fa-IR" sz="2200" b="0" dirty="0">
                <a:solidFill>
                  <a:schemeClr val="tx1"/>
                </a:solidFill>
                <a:effectLst/>
              </a:rPr>
              <a:t>محدوده علم كامپيوتر </a:t>
            </a:r>
            <a:r>
              <a:rPr lang="fa-IR" sz="2200" b="0" dirty="0" smtClean="0">
                <a:solidFill>
                  <a:schemeClr val="tx1"/>
                </a:solidFill>
                <a:effectLst/>
              </a:rPr>
              <a:t>است.از </a:t>
            </a:r>
            <a:r>
              <a:rPr lang="fa-IR" sz="2200" b="0" dirty="0">
                <a:solidFill>
                  <a:schemeClr val="tx1"/>
                </a:solidFill>
                <a:effectLst/>
              </a:rPr>
              <a:t>نقطه </a:t>
            </a:r>
            <a:r>
              <a:rPr lang="fa-IR" sz="2200" b="0" dirty="0" smtClean="0">
                <a:solidFill>
                  <a:schemeClr val="tx1"/>
                </a:solidFill>
                <a:effectLst/>
              </a:rPr>
              <a:t>نظر هوش مصنوعی اگر پاسخ </a:t>
            </a:r>
            <a:r>
              <a:rPr lang="fa-IR" sz="2200" b="0" dirty="0">
                <a:solidFill>
                  <a:schemeClr val="tx1"/>
                </a:solidFill>
                <a:effectLst/>
              </a:rPr>
              <a:t>ها به استدلال </a:t>
            </a:r>
            <a:r>
              <a:rPr lang="fa-IR" sz="2200" b="0" dirty="0" smtClean="0">
                <a:solidFill>
                  <a:schemeClr val="tx1"/>
                </a:solidFill>
                <a:effectLst/>
              </a:rPr>
              <a:t>های قياسی </a:t>
            </a:r>
            <a:r>
              <a:rPr lang="fa-IR" sz="2200" b="0" dirty="0">
                <a:solidFill>
                  <a:schemeClr val="tx1"/>
                </a:solidFill>
                <a:effectLst/>
              </a:rPr>
              <a:t>با حقايق موجود در پايگاه </a:t>
            </a:r>
            <a:r>
              <a:rPr lang="fa-IR" sz="2200" b="0" dirty="0" smtClean="0">
                <a:solidFill>
                  <a:schemeClr val="tx1"/>
                </a:solidFill>
                <a:effectLst/>
              </a:rPr>
              <a:t>داده،نياز داشته </a:t>
            </a:r>
            <a:r>
              <a:rPr lang="fa-IR" sz="2200" b="0" dirty="0">
                <a:solidFill>
                  <a:schemeClr val="tx1"/>
                </a:solidFill>
                <a:effectLst/>
              </a:rPr>
              <a:t>باشيم </a:t>
            </a:r>
            <a:r>
              <a:rPr lang="fa-IR" sz="2200" b="0" dirty="0" smtClean="0">
                <a:solidFill>
                  <a:schemeClr val="tx1"/>
                </a:solidFill>
                <a:effectLst/>
              </a:rPr>
              <a:t>اين فیلد حتی از این هم مهمترخواهند شد.برای ایجاد سیستم های بازیابی هوشمند داده ها تلاش ویژه ای صورت گرفته اما مشکلات فراوانی نیز وجود دارد. اول مشکل درک پرس وجوهای اظهار شده</a:t>
            </a:r>
            <a:endParaRPr lang="en-US" sz="2200" i="1" u="sng" dirty="0">
              <a:solidFill>
                <a:schemeClr val="tx1"/>
              </a:solidFill>
              <a:effectLst/>
            </a:endParaRPr>
          </a:p>
        </p:txBody>
      </p:sp>
    </p:spTree>
    <p:extLst>
      <p:ext uri="{BB962C8B-B14F-4D97-AF65-F5344CB8AC3E}">
        <p14:creationId xmlns:p14="http://schemas.microsoft.com/office/powerpoint/2010/main" val="258156887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1000" fill="hold"/>
                                        <p:tgtEl>
                                          <p:spTgt spid="3"/>
                                        </p:tgtEl>
                                        <p:attrNameLst>
                                          <p:attrName>ppt_w</p:attrName>
                                        </p:attrNameLst>
                                      </p:cBhvr>
                                      <p:tavLst>
                                        <p:tav tm="0">
                                          <p:val>
                                            <p:fltVal val="0"/>
                                          </p:val>
                                        </p:tav>
                                        <p:tav tm="100000">
                                          <p:val>
                                            <p:strVal val="#ppt_w"/>
                                          </p:val>
                                        </p:tav>
                                      </p:tavLst>
                                    </p:anim>
                                    <p:anim calcmode="lin" valueType="num">
                                      <p:cBhvr>
                                        <p:cTn id="26" dur="1000" fill="hold"/>
                                        <p:tgtEl>
                                          <p:spTgt spid="3"/>
                                        </p:tgtEl>
                                        <p:attrNameLst>
                                          <p:attrName>ppt_h</p:attrName>
                                        </p:attrNameLst>
                                      </p:cBhvr>
                                      <p:tavLst>
                                        <p:tav tm="0">
                                          <p:val>
                                            <p:fltVal val="0"/>
                                          </p:val>
                                        </p:tav>
                                        <p:tav tm="100000">
                                          <p:val>
                                            <p:strVal val="#ppt_h"/>
                                          </p:val>
                                        </p:tav>
                                      </p:tavLst>
                                    </p:anim>
                                    <p:anim calcmode="lin" valueType="num">
                                      <p:cBhvr>
                                        <p:cTn id="27" dur="1000" fill="hold"/>
                                        <p:tgtEl>
                                          <p:spTgt spid="3"/>
                                        </p:tgtEl>
                                        <p:attrNameLst>
                                          <p:attrName>style.rotation</p:attrName>
                                        </p:attrNameLst>
                                      </p:cBhvr>
                                      <p:tavLst>
                                        <p:tav tm="0">
                                          <p:val>
                                            <p:fltVal val="90"/>
                                          </p:val>
                                        </p:tav>
                                        <p:tav tm="100000">
                                          <p:val>
                                            <p:fltVal val="0"/>
                                          </p:val>
                                        </p:tav>
                                      </p:tavLst>
                                    </p:anim>
                                    <p:animEffect transition="in" filter="fade">
                                      <p:cBhvr>
                                        <p:cTn id="2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377</TotalTime>
  <Words>910</Words>
  <Application>Microsoft Office PowerPoint</Application>
  <PresentationFormat>On-screen Show (4:3)</PresentationFormat>
  <Paragraphs>33</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Slipstream</vt:lpstr>
      <vt:lpstr>PowerPoint Presentation</vt:lpstr>
      <vt:lpstr>مقدمه</vt:lpstr>
      <vt:lpstr>PowerPoint Presentation</vt:lpstr>
      <vt:lpstr>PowerPoint Presentation</vt:lpstr>
      <vt:lpstr>تعریف و طبیعت هوش مصنوعی </vt:lpstr>
      <vt:lpstr>PowerPoint Presentation</vt:lpstr>
      <vt:lpstr>اتاق چینی</vt:lpstr>
      <vt:lpstr>PowerPoint Presentation</vt:lpstr>
      <vt:lpstr>1-پردازش زبان طبیعی یکی از اهداف همیشگی هوش مصنوعی،خلق برنامه هایی که در درک و ایجاد زبان بشری توانا هستند می باشد.به نظر نمیرسد که تنها توانایی استفاده و درک زبان طبیعی خصوصیت بنیادی هوش بشری باشد، اماعدم کنترل و هدایت موفق دستگاه هابه طور خودکار یک ضربه باورنکردنی روی قابلیت استفاده و سودمندی کامپیوتر ها دارد. 2-بازیابی هوشمند از پایگاه داده سيستم های پايگاه داده،شامل حوزه وسيعی از حقايق،درباره بعضی موضوعات هستند كه جهت پاسخ به پرس و جو های كاربران در رابطه با آن موضوع استفاده می شوند.طراحی سیستم های پایگاه داده هنوز یک فیلد بسیار فعال در محدوده علم كامپيوتر است.از نقطه نظر هوش مصنوعی اگر پاسخ ها به استدلال های قياسی با حقايق موجود در پايگاه داده،نياز داشته باشيم اين فیلد حتی از این هم مهمترخواهند شد.برای ایجاد سیستم های بازیابی هوشمند داده ها تلاش ویژه ای صورت گرفته اما مشکلات فراوانی نیز وجود دارد. اول مشکل درک پرس وجوهای اظهار شده</vt:lpstr>
      <vt:lpstr>در یک زبان طبیعی نظیر انگلیسی. دوم با فرض اینکه سیستم پرس وجوها را کاملا درک کرده باشد چگونه باید پاسخ را از داده های موجود در پایگاه داده استنتاج کند. سوم برای اطلاعات داده شده،چندین پرس و جو که نیازمند اطلاع عمومی است وجود دارند. 3-اثبات قضیه اثبات يا رد كردن قضايای رياضی يک كار كاملاٌ فكری است.اين مسئله به اين دليل است كه اثبات يا رد اين قضايا به استنتاج هايی از فرضيات نياز دارد و علاوه بر آن با حكم هم درگير می باشد.اين حكم بر روی حجم وسيعی از اطلاع تخصصی،پايه گذاری شده است و برای حدس صحيح راجع به چيزی كه قبلاٌ ثابت شده است،قضيه با دلايل موجود كمک می كند.اين موضوع در شكستن مسائل به مسائل كوچكتر جهت انجام كار به طور مستقل كمک می كند.بیشترین جاذبه ی مکانیزه شدن اثبات قضیه ها، دقیق و عمومی بودن منطق است. 4-رباتیک تلاش برای نوشتن برنامه ای که رفتار مشابه انسان را در ماشین های هوشمند به وجود می آورد.</vt:lpstr>
      <vt:lpstr>5-مسائل ادراکی تلاش برای ساختن کامپیوترهایی که ببیند(با متناسب کردنشان با ورودی های تلویزیون) و بشنوند(با قرار دادن ورودی های میکروفن) صورت گرفته  است. 6-معماری های وابسته به سلسله اعصاب معماری های عصبی به عنوان مکانیزم هایی برای پیاده سازی هوش برای بعضی اهداف جذاب هستند.برنامه های سنتی هوش مصنوعی بی دوام وخیلی حساس به پارازیت هستند.چنین برنامه هایی تمایل دارند یا درست باشند یا اینکه کلا رد شوند.هوش انسان انعطاف پذیر است.ما در تفسیر ورودی پر سروصدا مثل تشخیص یک چهره در یک اتاق تاریک یا دنبال کردن مکالمات در یک مهمانی شلوغ ماهر هستیم. حتی جایی که یک انسان ممکن است قادر به حل بسیاری از مسائل نباشد، میتوانیم برای رسیدن به راه حل،یک حدس معقول بزنیم. چون معماری های عصبی، دانش را در واحدهای کوچک ضبط میکنند و به نظر میرسد که پتانسیل بیشتری برای تطبیق جزئی داده پرخش و ناکامل را دارد. 7-انجام مسابقات سیستمهای کامپیوتری برای شرکت در مسابقاتی مانند شطرنج یا فوتبال آماده می شوند.</vt:lpstr>
      <vt:lpstr>1-فهمیدن ادراک انسان 2-هوش فوق بشری برنامه هایی میسازد که از هوش انسان تجاوز کند. 3-زخیره اطلاعات ودانستن چگونگی بازیابی آن 4-عمومیت دادن،فرض کردن، به کاربردن و آموزش اکتشافی برهان با مشابهت سازی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Yassi JOon</dc:creator>
  <cp:lastModifiedBy>NAFIS COMPUTER</cp:lastModifiedBy>
  <cp:revision>46</cp:revision>
  <dcterms:created xsi:type="dcterms:W3CDTF">2012-11-29T18:43:50Z</dcterms:created>
  <dcterms:modified xsi:type="dcterms:W3CDTF">2015-11-05T11:31:25Z</dcterms:modified>
</cp:coreProperties>
</file>