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92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43558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992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8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9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872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76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97DBF0B-8864-445C-BEAB-A3243755535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58335AB-92F8-4775-BCA0-04D49AB132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16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37" y="0"/>
            <a:ext cx="81808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907748" cy="2387600"/>
          </a:xfrm>
        </p:spPr>
        <p:txBody>
          <a:bodyPr/>
          <a:lstStyle/>
          <a:p>
            <a:r>
              <a:rPr lang="en-US" b="1" dirty="0" smtClean="0"/>
              <a:t>Strep Throat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852671" cy="1655762"/>
          </a:xfrm>
        </p:spPr>
        <p:txBody>
          <a:bodyPr/>
          <a:lstStyle/>
          <a:p>
            <a:r>
              <a:rPr lang="en-US" b="1" dirty="0" smtClean="0"/>
              <a:t>Does Your Patient Have Streptococcal Pharyngitis?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34" y="4429919"/>
            <a:ext cx="761001" cy="2156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6008" y="4907839"/>
            <a:ext cx="3085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Nader Sadigh MD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Ali </a:t>
            </a:r>
            <a:r>
              <a:rPr lang="en-US" sz="2000" dirty="0" err="1"/>
              <a:t>Asghar</a:t>
            </a:r>
            <a:r>
              <a:rPr lang="en-US" sz="2000" dirty="0"/>
              <a:t> Children's Hospital</a:t>
            </a:r>
          </a:p>
        </p:txBody>
      </p:sp>
    </p:spTree>
    <p:extLst>
      <p:ext uri="{BB962C8B-B14F-4D97-AF65-F5344CB8AC3E}">
        <p14:creationId xmlns:p14="http://schemas.microsoft.com/office/powerpoint/2010/main" val="2993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Pre/post test probability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Fagan </a:t>
            </a:r>
            <a:r>
              <a:rPr lang="en-US" b="1" dirty="0" err="1" smtClean="0"/>
              <a:t>Nomogram</a:t>
            </a:r>
            <a:r>
              <a:rPr lang="en-US" b="1" dirty="0" smtClean="0"/>
              <a:t> for Likelihood Ratios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Decide on your </a:t>
            </a:r>
            <a:r>
              <a:rPr lang="en-US" b="1" dirty="0" smtClean="0"/>
              <a:t>pre-test probability</a:t>
            </a:r>
            <a:r>
              <a:rPr lang="en-US" dirty="0" smtClean="0"/>
              <a:t> of the disease (choose an approximate probability based on our assessment)</a:t>
            </a:r>
            <a:br>
              <a:rPr lang="en-US" dirty="0" smtClean="0"/>
            </a:br>
            <a:r>
              <a:rPr lang="en-US" dirty="0" smtClean="0"/>
              <a:t>2. Use the </a:t>
            </a:r>
            <a:r>
              <a:rPr lang="en-US" b="1" dirty="0" smtClean="0"/>
              <a:t>likelihood ratio that correlates</a:t>
            </a:r>
            <a:r>
              <a:rPr lang="en-US" dirty="0" smtClean="0"/>
              <a:t> to your exam.</a:t>
            </a:r>
            <a:br>
              <a:rPr lang="en-US" dirty="0" smtClean="0"/>
            </a:br>
            <a:r>
              <a:rPr lang="en-US" dirty="0" smtClean="0"/>
              <a:t>3. Draw a </a:t>
            </a:r>
            <a:r>
              <a:rPr lang="en-US" b="1" dirty="0" smtClean="0"/>
              <a:t>straight line</a:t>
            </a:r>
            <a:r>
              <a:rPr lang="en-US" dirty="0" smtClean="0"/>
              <a:t> from your pre-test probability starting point, to the LR of the </a:t>
            </a:r>
            <a:r>
              <a:rPr lang="en-US" dirty="0" err="1" smtClean="0"/>
              <a:t>feauture</a:t>
            </a:r>
            <a:r>
              <a:rPr lang="en-US" dirty="0" smtClean="0"/>
              <a:t>/test, </a:t>
            </a:r>
            <a:r>
              <a:rPr lang="en-US" b="1" dirty="0" smtClean="0"/>
              <a:t>take it through</a:t>
            </a:r>
            <a:r>
              <a:rPr lang="en-US" dirty="0" smtClean="0"/>
              <a:t> to find your post-test probability</a:t>
            </a:r>
            <a:br>
              <a:rPr lang="en-US" dirty="0" smtClean="0"/>
            </a:br>
            <a:r>
              <a:rPr lang="en-US" dirty="0" smtClean="0"/>
              <a:t>4. Use this new </a:t>
            </a:r>
            <a:r>
              <a:rPr lang="en-US" b="1" dirty="0" smtClean="0"/>
              <a:t>post-test probability</a:t>
            </a:r>
            <a:r>
              <a:rPr lang="en-US" dirty="0" smtClean="0"/>
              <a:t> to help in your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4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80" y="16689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7" y="300536"/>
            <a:ext cx="8698516" cy="6523887"/>
          </a:xfrm>
        </p:spPr>
      </p:pic>
    </p:spTree>
    <p:extLst>
      <p:ext uri="{BB962C8B-B14F-4D97-AF65-F5344CB8AC3E}">
        <p14:creationId xmlns:p14="http://schemas.microsoft.com/office/powerpoint/2010/main" val="164721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patient has palatal </a:t>
            </a:r>
            <a:r>
              <a:rPr lang="en-US" dirty="0" err="1" smtClean="0"/>
              <a:t>petechiae</a:t>
            </a:r>
            <a:r>
              <a:rPr lang="en-US" dirty="0" smtClean="0"/>
              <a:t>, which confers a </a:t>
            </a:r>
            <a:r>
              <a:rPr lang="en-US" b="1" dirty="0" smtClean="0"/>
              <a:t>positive likelihood ratio (LR+) of 2.7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260105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07143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71317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List of Likelihood Ratios for Streptococcal Pharyngitis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2524971" y="67017"/>
            <a:ext cx="2147169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 of Likelihood Ratios for Streptococcal Pharyngitis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Modified from: Shaikh et al. 2012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50" y="1428750"/>
            <a:ext cx="5221356" cy="50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04" y="610688"/>
            <a:ext cx="5708324" cy="5783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99" y="418856"/>
            <a:ext cx="4594759" cy="60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…..case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Erythema + reduce 20% risk</a:t>
            </a:r>
          </a:p>
          <a:p>
            <a:r>
              <a:rPr lang="en-US" dirty="0"/>
              <a:t>LAP - reduce 20% risk</a:t>
            </a:r>
            <a:endParaRPr lang="en-US" dirty="0" smtClean="0"/>
          </a:p>
          <a:p>
            <a:r>
              <a:rPr lang="en-US" dirty="0"/>
              <a:t>Fever - reduce 20% risk</a:t>
            </a:r>
            <a:endParaRPr lang="en-US" dirty="0" smtClean="0"/>
          </a:p>
          <a:p>
            <a:r>
              <a:rPr lang="en-US" dirty="0" smtClean="0"/>
              <a:t>Cough+ </a:t>
            </a:r>
            <a:r>
              <a:rPr lang="en-US" dirty="0"/>
              <a:t>reduce 20% </a:t>
            </a:r>
            <a:r>
              <a:rPr lang="en-US" dirty="0" smtClean="0"/>
              <a:t>risk</a:t>
            </a:r>
          </a:p>
          <a:p>
            <a:endParaRPr lang="en-US" dirty="0"/>
          </a:p>
          <a:p>
            <a:r>
              <a:rPr lang="en-US" dirty="0" smtClean="0"/>
              <a:t>Next&gt;&gt; ??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RADT test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95% </a:t>
            </a:r>
            <a:r>
              <a:rPr lang="en-US" dirty="0" err="1" smtClean="0"/>
              <a:t>Spc</a:t>
            </a:r>
            <a:endParaRPr lang="en-US" dirty="0" smtClean="0"/>
          </a:p>
          <a:p>
            <a:r>
              <a:rPr lang="en-US" dirty="0" smtClean="0"/>
              <a:t>70% </a:t>
            </a:r>
            <a:r>
              <a:rPr lang="en-US" dirty="0" err="1" smtClean="0"/>
              <a:t>Sen</a:t>
            </a:r>
            <a:endParaRPr lang="en-US" dirty="0" smtClean="0"/>
          </a:p>
          <a:p>
            <a:r>
              <a:rPr lang="en-US" dirty="0" smtClean="0"/>
              <a:t>&gt;&gt;False 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100 cases of strep throat &gt; 86 confirm 14 will miss</a:t>
            </a:r>
          </a:p>
          <a:p>
            <a:r>
              <a:rPr lang="en-US" dirty="0" smtClean="0"/>
              <a:t>Infectious dis </a:t>
            </a:r>
            <a:r>
              <a:rPr lang="en-US" dirty="0" err="1" smtClean="0"/>
              <a:t>soc.</a:t>
            </a:r>
            <a:r>
              <a:rPr lang="en-US" dirty="0" smtClean="0"/>
              <a:t> Recommend </a:t>
            </a:r>
            <a:r>
              <a:rPr lang="en-US" dirty="0" err="1" smtClean="0"/>
              <a:t>RADT+culture</a:t>
            </a:r>
            <a:r>
              <a:rPr lang="en-US" dirty="0" smtClean="0"/>
              <a:t> simultaneously.</a:t>
            </a:r>
            <a:endParaRPr lang="en-US" dirty="0" smtClean="0"/>
          </a:p>
          <a:p>
            <a:r>
              <a:rPr lang="en-US" dirty="0" smtClean="0"/>
              <a:t>So many people are colonized by GBS</a:t>
            </a:r>
          </a:p>
          <a:p>
            <a:r>
              <a:rPr lang="en-US" dirty="0" smtClean="0"/>
              <a:t>25% are carrier  </a:t>
            </a:r>
            <a:r>
              <a:rPr lang="en-US" dirty="0" err="1" smtClean="0"/>
              <a:t>upto</a:t>
            </a:r>
            <a:r>
              <a:rPr lang="en-US" dirty="0" smtClean="0"/>
              <a:t> 37% in children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to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Case:</a:t>
            </a:r>
          </a:p>
          <a:p>
            <a:pPr lvl="1"/>
            <a:r>
              <a:rPr lang="en-US" sz="2800" dirty="0" smtClean="0"/>
              <a:t>8 </a:t>
            </a:r>
            <a:r>
              <a:rPr lang="en-US" sz="2800" dirty="0" err="1" smtClean="0"/>
              <a:t>yr</a:t>
            </a:r>
            <a:r>
              <a:rPr lang="en-US" sz="2800" dirty="0" smtClean="0"/>
              <a:t> old female itchy throat</a:t>
            </a:r>
          </a:p>
          <a:p>
            <a:pPr lvl="1"/>
            <a:r>
              <a:rPr lang="en-US" sz="2800" dirty="0" smtClean="0"/>
              <a:t>Did not eat her dinner</a:t>
            </a:r>
          </a:p>
          <a:p>
            <a:pPr lvl="1"/>
            <a:r>
              <a:rPr lang="en-US" sz="2800" dirty="0" smtClean="0"/>
              <a:t>Looks well, erythema in oropharynx and </a:t>
            </a:r>
            <a:r>
              <a:rPr lang="en-US" sz="2800" dirty="0" err="1" smtClean="0"/>
              <a:t>tonsilar</a:t>
            </a:r>
            <a:r>
              <a:rPr lang="en-US" sz="2800" dirty="0" smtClean="0"/>
              <a:t> pillars, no exudate, some ant LAP, </a:t>
            </a:r>
            <a:r>
              <a:rPr lang="en-US" sz="2800" dirty="0" err="1" smtClean="0"/>
              <a:t>hx</a:t>
            </a:r>
            <a:r>
              <a:rPr lang="en-US" sz="2800" dirty="0" smtClean="0"/>
              <a:t> of </a:t>
            </a:r>
            <a:r>
              <a:rPr lang="en-US" sz="2800" dirty="0" err="1" smtClean="0"/>
              <a:t>strp</a:t>
            </a:r>
            <a:r>
              <a:rPr lang="en-US" sz="2800" dirty="0" smtClean="0"/>
              <a:t> </a:t>
            </a:r>
            <a:r>
              <a:rPr lang="en-US" sz="2800" dirty="0" err="1" smtClean="0"/>
              <a:t>throt</a:t>
            </a:r>
            <a:r>
              <a:rPr lang="en-US" sz="2800" dirty="0" smtClean="0"/>
              <a:t> 5 time this year.</a:t>
            </a:r>
          </a:p>
          <a:p>
            <a:pPr lvl="1"/>
            <a:r>
              <a:rPr lang="en-US" sz="2800" dirty="0" smtClean="0"/>
              <a:t>Needs </a:t>
            </a:r>
            <a:r>
              <a:rPr lang="en-US" sz="2800" dirty="0" smtClean="0"/>
              <a:t>for AB?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play…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think your patient have viral one but swab!</a:t>
            </a:r>
          </a:p>
          <a:p>
            <a:endParaRPr lang="en-US" dirty="0" smtClean="0"/>
          </a:p>
          <a:p>
            <a:r>
              <a:rPr lang="en-US" dirty="0" smtClean="0"/>
              <a:t>Most have viral </a:t>
            </a:r>
            <a:r>
              <a:rPr lang="en-US" dirty="0" err="1" smtClean="0"/>
              <a:t>ethiology</a:t>
            </a:r>
            <a:r>
              <a:rPr lang="en-US" dirty="0" smtClean="0"/>
              <a:t> (70%)</a:t>
            </a:r>
          </a:p>
          <a:p>
            <a:r>
              <a:rPr lang="en-US" dirty="0" smtClean="0"/>
              <a:t>1/3 patients in your ward are + regardless of symptoms</a:t>
            </a:r>
          </a:p>
          <a:p>
            <a:r>
              <a:rPr lang="en-US" dirty="0" smtClean="0"/>
              <a:t>Large number &gt;&gt; pharyngitis and + swab !!!</a:t>
            </a:r>
          </a:p>
          <a:p>
            <a:r>
              <a:rPr lang="en-US" strike="sngStrike" dirty="0" smtClean="0">
                <a:solidFill>
                  <a:srgbClr val="FF0000"/>
                </a:solidFill>
              </a:rPr>
              <a:t>More power to test than our clinical skill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 NNT </a:t>
            </a:r>
            <a:r>
              <a:rPr lang="en-US" dirty="0" smtClean="0"/>
              <a:t>to prevent RHD is 1:1000s</a:t>
            </a:r>
          </a:p>
          <a:p>
            <a:r>
              <a:rPr lang="en-US" dirty="0" smtClean="0"/>
              <a:t>PSGN not preventable</a:t>
            </a:r>
          </a:p>
          <a:p>
            <a:r>
              <a:rPr lang="en-US" dirty="0" smtClean="0"/>
              <a:t>Reduce Acute rheumatic fever</a:t>
            </a:r>
          </a:p>
          <a:p>
            <a:r>
              <a:rPr lang="en-US" dirty="0" smtClean="0"/>
              <a:t>Reduce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/>
              <a:t>complications such as </a:t>
            </a:r>
            <a:r>
              <a:rPr lang="en-US" dirty="0" err="1"/>
              <a:t>peritonsillar</a:t>
            </a:r>
            <a:r>
              <a:rPr lang="en-US" dirty="0"/>
              <a:t> abscess, cervical lymphadenitis, and </a:t>
            </a:r>
            <a:r>
              <a:rPr lang="en-US" dirty="0" err="1"/>
              <a:t>mastoiditis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gif;base64,R0lGODlhIAIxAsQAAP///wAAAIiIiBERETMzM8zMzERERO7u7lVVVbu7uyIiInd3d5mZmd3d3aqqqmZmZj8/P9/f35+fn8/Pzw8PD19fX+/v739/f7+/vwAAAAAAAAAAAAAAAAAAAAAAAAAAACH5BAAAAAAALAAAAAAgAjECAAX/ICCOZGmeaKqubOu+cCzPdG3feK7vfO//wKBwSCwaj8ikcslsOp/QqHRKrVqv2Kx2y+16v+CweEwum8/otHrNbrvf8Lh8rgvY7/i8fs/v+/95dIKDhIVLAWWIhouMjY4ximORj5SVloWTYZmXnJ2eZptfoZ+kpaZUo12pp6ytrkKrW7GvtLW2MLNZube8vby7NgIGLcIAAQktwL7LzKWpBwEKLsUn1CgJiMXHDHcMKMrN4eKPqQIEA8gs1iXrKdrpAAID3+P19p6pCgIPDyICdwX0AWgQgKCdBw0IHIxngCAybAdGYGNoDB4DaSfA3dvIcc0oiAkGHChwbIRAgg2o/yHo12BAgWL8AMSUmG1YyQMPFBSg17GnTzmjHuBhcJHEyYLUFAwtFhIliYnvBhZMofGn1atYQh0Y4MAfAZLwDPT7l5KAiJUkqBkggKAEVJvwVFTFSreuk1AM5okg+BIgtgAKGxQYEAChQjsphwFwUPJpzYpSG1C1S7lyViTtbMy1zLnzjs0yWnat47m0aSOgn6Q+zbq1idVNYLuefVr2Idq4c7uwrYS37t9XAQkfTry4b+DIk5M4rry5cx/Mn0ufTiM69evY5Wbfzj2I9e7gp38PT175+PLodZ9Pz971+vbwhxifT7++/fv48+vfzyc+5ff+AegfJwLCV+CAlRzInv+CCDrCIHoPNrhIhORRKCEhFoKX4YV0bMidhxyKwl8fF46IR4iWjAciXcetiOJtsJQI3YuUqChjDy7SiISNEraoo4Py3chDjj8WwWODPhY5YZA9zqikIUcimOSTGKawgFkAkLSTDET+lIodO3HzQpdU/vCMQAQsUJ2QrykgjZi7lVllCiEtoMABCS2Ulx0CTNbkN/IIIGaeAajJk5wdriAUMmi1VIABhmr3Z0YM/PMPAAi0NVhcyyEqSCwTAaBUNwkoZMCWGbFZQgAMHDCqqN4AYECsr3maqAqhomWCrqlO+po33CCSaZaN1WorUCuESmhBBtihk59IUhWrUgMdFqn/scfCEeWAU2brxrYBOuntt0xGi+O4b4AbX7foqqGugeK26265UsYrLxom9tdjvmTeS6+/nQJ8Sr/OESzwXQevmrAzC49gcMNFRDCBCIpMEIG/ElMsgsUQO2JBABBIEIAEEARggb8fhzxyySd33EgFeVQgMMx4yOxyIxPkMTHAOeOx882MlGwHBAkLDTLQjohshwQJKz0y0o5QEAAFDUtNNdSNXBDABQ1rzTXWjEQQwMULi0022Itg0LHaaLft9ttw/8bv3HTXbTe/Ytyt996BiKfjwwHXAjgpg/dUuDG3HN6J4hsdzjjCftPoeOLUPW7P5LZYnuDfeVMe+YuYC145/+eaeC7dcSS1ZV7nmY/OTh4RmaAQqiSkjgJhEf2jJjTz6A4A78GxLvrnI/hOg+0n4B5Poa9fG3zpNRjQZx0JhBr99DkUqzHx/jA/gkKHdYVAADuNHwBhDti+ZwBtmR9As3ds5RIe8md5GPmNCy+C9TOxM4z0GeFUMqqXGgBST2HcW94dzDK7lsxjfH1pXwDSxz6SmMV3yjPeAHrnvQ0CQCG0yh/0aDKC/p3AgKsSIAuOYT0aoBAH2kNcAo0ngtkBAHcQHF+fxkdBBPiOMWbJYAc5aCgPBgswsbuc/gDAv36sZSHFAOCodCIUxPwjGjthlQJy4qwsElBUfdrKaLqHRf9jHMYbUuyiMS7ygASMChGEYsn9OKW5GpmAhh8kHzakAUHfNauHFlyemggjmX/044YcPKQHv8cqEYIhE02U1TCwkRhZYU9UairJYHaygLawrwQKyOQXi1KUEWwSAJ00Rp8EII0XhtIYqhuAmibSKJcgQDExrCM57gg7hRDmWRA8QLMGoJAeAmB9h7ziAg5wmPox0w71I8xCHCkKt0QCAWoCIEqiKACc3KEfJTliNCDjzYWwEBFbKVUIxSmNcLaym1UsDGScMpE3ajFWuXTdCmyYAldN5TmhEwE0+jQYNPZpm/8TVAAiQgBwduWUDkMGNxgKzi/G4xwlgCjFJPrOiX7/sKIiGMAqhXXIs2gqnwk8AT9LAA07DCCEzQmoCNZnKG0iJaGE2qJMrPjNeR5Gp+cUaAAuSUZ5utOSOQXpMZ0Fx/sJRikKoaM+USRTKoQkiT9gJZemGqKqTiFNQLgiOraa0iKs9AmLtNJQ4+BVVugSSK9bIO1MCZganNUJaUXBAtaqrSW64q2N2ITv/qG6jNaVBndtQl5PsFeisqGtPHhhFCSLC64K8rKPskNDpDnBvSJAlsJ0VlfAZ4fRso9PCoyGA3jXLMIuTwB7NQBhVGc+9KV2h3doCCJrh4c+xZYw/SjA/QpwAPelD3663asdEBBa1ELukStUoToS6oPMrMCA/5Qdk2WvuFwRKEAk3HhAIFF5h05O0FUiaaAHo4oNvXTPAC2F5gbRS94+ESaCmJqg75QimbOsdbEiIMk8GpvHUjXSv9j77gHCC8QR7LWkqvHra6TrguwqAbuO1e4MC/UPs5AED185LIFvuNA8OsCGuJsd8BwAPySebwTjG5+aCDw7HebXAe4rLSvLu9sRNCDHByAwD49IgK2UmFggbu5QA+LSufZGwiSIZ0rs8BUz2sEbyiUfN0lAKARgAxuVojJx4TdggETxMHK8g0W68UR5xnGF22Ves/rx3f4SCyMj5iF6n1mAPeaRuC8mTAIsCLwA30EyNNaynPUrT0MTsccIJv9xkIfqT1SB0MbeHYCdR8AYjJAXwjCC7go0ib8H2GSV7RzjlmGsGCauVUsyMQBEHKbq/02yIAjAkvawe+sfs8Qlo47z7gjDgMx213wOGHFzCWDaX+5ExS++IvgKXcNP1vfPoSXmBFNLPvMpZJDuzRJhzrHQLDeSs/0o7h2OewcfLhDHud10qKs5ao7ur5323vEDDrBq79IqVKV0I3lFGg+l7HvLKFEAPuOC4cjYE6bYAqhZ8XeDqLLAn/IeGJSX81D83RIypQxppajLahISq3ytJomdX4pwXJ+U4TU9KK5BLanTTdzJMcAGllAQ35cOT9QqqOKUAePFY95JmkXud7X/lms9aff5m0ZGYsufGg3tBYsBNm3AsjKOQJtLbuNnULmZLKsqVbThL3y1V0yVAMF9UvwJyEtBYukNdFoAlhGC9R4K8AiDtqtg7kqIOwoAb/YR2l3YKuD7C/wu97c7QfAqdbzhvQCit+gC8Ya+gwA+DM2LdBeIBCAAdxUgPseTdtsKMR9uNdsA1g71k5b67ScbMEzcqVu1+WW94Dm/1tRf+ZjSnIexF2rshii5my3O8JDAToR1WN7CoKQyVoFw9yU1zwQCxmxdhcIAxlC5eO/LL+3UOw/2vhjGlKbffL977fvaGIcTJIin87t5axu2/OSTH+/s/F1UKTi8D+ZgjUYE/5C1BJYXA66ifMu3YZHyY/QzWHmwAIyhOiy2QOJHAii2UNDWO2+0TOeXXzJ2bbNzX5LGWdC0Y3awAILngPGTgeVUQYeFZHI1Ki7BZOeDcwtYd0CwR+djPmrCFG9EEQAEGL/nRr9nEhCndqtzfZGGO4ZELDu3GNYmaIHEeH/mZxuYfbpDbZyHaL1HPn8kaeNDK1pYKIL3fhqoR+MkUITUfyahaSYQgCIgh97BfDnwZaIyDGJSDAT3fH2yVlrlcw6gFwzQUEYSZ3fgEuNme83keXwygWQEPhfISM6GbS/mbYVCbXmkOolWAMIFGLbnPg9EZWZof+IGimnYRZxHcMM3Ev8tlinx5j66FSOT9wOhAkBvQU+PMYQcZRCHJhM0R31kpwSE9wIWlyxreAkFqAO32CeWR3CXsmVH5XNMUH1QEgXF2AI6pwLeR3SLY4c40IyuRhHBohBC+If2ZoRraEK06HWgA474MIzmooN/JY87YCmQ1gIjJgWaiFZHphnw+I3cE1+ah1iKZl/hxgL7qAPjJQP9iFf/WAPLSDjDmI3T8F8JuQILmQMNiYAfCAXKcwMT+QnWiAmDR3Gf+D6tdz7DFCbBJ3746EGjt1os+Y+y1xYkOAB3cj4KoQCS4YhtAXrkVlq+lz6HYXw8GQ0rOQAt6WfYUFjA51JG112ptUzwQ3r/5CVbn5RtTngHWFmU4/SUEUd5piNxkbclCqZzwENY+4d+fYGQafE+BJlEBHZfe7UA3NBNL8YNp7J9rNKNIYYl9+MAaeli88CXa/lJxbQoI9CWULhTYVZYeqZgddlt//WP/zAMg7mYMSRD9NgKJTknsoM/gdRSK/ZJ8SRBb7lbFSh9HzmHX+iJ0SBbBwA8FsRdKQiJj/lnj2maL0ZoLwaJhEVMJZCauFkoPDQCylNMneiCrVlX/DScUegwAUkgFUlxhVlkwWl/RuaAq+lBVGiYcRibuZdu0QaDUaibJIER/JSdiclc26k6o5KERtaRruVfq0WZsRmGuBOeDPR289kr/5/pVte5JSmJlPMwgauIW9/JQUSonRnZiVKIP7xDGPA1lY9of8jGTwe6lBZam/EJm/MngwTniIBYXsvWFZ3YAFDVlQ/KmyJ6KHR3eGWlBYyhGA+pAzk6ngoYBRtJnZrAN0J6N/aIBWH4O6+5AztaAvOlBU0qoM0Qmp4hpa0jDlTKGVdKo+GQpZXBpfVopUCjDB25d7DTAsnJWGlHprk1fTbwox4xDl5qF2Iag+6gdy5wpjTgO5j2pVsapjDAWUbJenF5LafXFesjUhbIXSMlAKCHRIN6gZwVlIARekIpgGMxVJbieu9JXlRZeH16M3OKJdkZlxZIfo55Y5fFX5Zyo/+ykqa4eSpGcQyACZiN6UHsl6n0c54I0GC16AtxWheh2pvQBH6Eij+4k5qommOMxqiftJC+s56cWlq6qZskMD5C8YPppxfveXwzygy/yiIwAK2iIhLbSKwYqIae1p1juDwQtqrN6qrMs0eZeWPTaor7AxCvVWi8w2/212ndmghDGrDEUSExgGwdSqoteD5YtKCneEF48JaQ6Kx4cCrPpG0OUK9QyUiqg6vupVzN4m5UNkZc8FbfKqMfYgQWaRkkmyIEe3O4sbKbEx4lyzBpMLNjuR02S5LzErMaggNLSq20AbN2JLO81G6SAbSN+ZrJibQamaZekhVEKiL5khx5pyb/g3gnKtCPS2uv7nEZ7eipn0G1vGQojZU6vNOTS9mS3MVsk+qoQElen7UAMdluhuO1dfivMCS2TKg7ZruXcqmrqMqqrRVI3JdlcpumSkFhUWq3woi3Iqm3j1pffSt84gmJW9sWjXWcCzBi+GhuIqtEV/AujEsayFG1i6GTI8E+2xqi6xqxS0annIup4Yen90Akohu6Shi0RbtcETG5H3qamjJurtsnJgpbfJWpvlRMHWG7/yILuTsb4LCkNRphXzuyz9u1MCC97lgFt2sF7JIbORuPuKtXWAJrZEWW34A/cJIMkEtVo0sCCfhBzqNh6JsRbrJU9Cs3cxCSGje+1yBL/3fyZuujgIPzJYEyKNYCLfrLhA6ZpIoVkTTrvYpSErX0KPN7s1rwJWF2KcOyKSYLvmOrBvxrCsyLK4rwcAYGqx+cwdLiT4igcCIwKyusuwx8W1kJXOMDbB50e6SnqTW5YKOSsVnmbm0Re+8zW79Te+XGPqB1lSp6xIWRw2ESxH3lv9egCLxSrcG4PfX7K0slLC83w9Abwt2jJvxVmQ0QXrvFQ/I3lw/rl7TCq7+zfmVmX5Zpx5OWgpMpEmgcXoR7YG1QwnSiCFt3lTjomWC7KtPSVCmowOpBxrm3bpV5AJAInrBzfoWmuY2ZfCDIPM1prEs8PcvZWZdJyeyjyeRixf9j57gAWbqQ/IQCiMeVPIq0oq/nN6Yl4K9dKIJguG24k2fnpZ+yjJ5zIMiN28WkCxx5l4jcVgCTPMu/I4q27F7FC34hW22cGJssioqTNj0p2n4LBYnVnMoSXL3Oey6uLAbHCKaqfL3lnIMLDAblCqfvi87InD3t21X1DM/Wa8/x7L6hG7WUhzfp/I41y7JE+3UHzbPdEb4CiS8I3bMKDdEM/SECe9EYndHGsbNDGzfHkjEyxDGFANIVczYeTSUpIzIkYzKGkNIrw9InLSc0cwc2YwgzbQc1HdNU0jN38DOFwNN24NM6/SRGQzSNUNRDjShOwzSNsNRJjShWQwlR/dT/cuI1lGDVVF0mZkMJW53VZcI2lADWXj3WZF3WZn3Wq6LRGL0cap3RaK2z1sfFcf3Wyoh3gTPXdF3RgzAJOevQeX3XoonI1/jXEW2SQGrXhK3XnwLYhp3YuzTXfe3YHd3Ygk3Zko3XXGApkJe/K9JC5nzZgV0COdajjORkivcCiVl/GcvZONBiBMB1MODZdwvamI1+XXGkM3DaMqDZXBsnhx096UZwNiDbx0zbll2t29ZYPGxaPARBKUk+9LM+beF6wDbEu8XbEsR6mgqlqyEWA+ESDmF0TDQqAtBlvlhknu10a6RTrWzcx23bf8bG4zSYEARC5hpIW6ircnzdrwuV/zo0l9zd2gvEAOFdFMKNKa3mYxPUQrBmarCEz+793v7lLN5ggmm4JRBEZPyKrVZbuarLyTLZ3wWHog78292dTNDdi/8EK6bUYgzQQgGHbxAe4XudArS7rqXtX5bGKk+I35kYoiLgryGu2mXogRl51yfuDyLRSAYgDQf+cSLwAGYBDS8+CbD2cZ05A36d2KlAu7f3YvwEQej2O40oTeaZoKf8bvyt2rn3bdLL1wJO4QpEANIQEnzSZXauFFUeV1WW5edL47cy2HIt6IBezIg96BJe6IF86JUd2oqeLowe2Y+OLDvgptzL2ETwQtZFgJNO6Tpg6aiA6f6jjbmg6Qm+d/+n3gJHBHFbTti8AepTAOdJYOpDIA8Y3OkcLQO851tQHFzD1YrF13rJx60zXtnquItotnR28EUCIUbxZFBpMUkBmmUvMUmE4XNt1g8DPAIh99u4/lg4kH2JZmC04oaZtmCFQYd0mMyVLUvjGEW9lmsbBRXSoFUlZBa0LojzsG3+MAwlKhIG0GuQAr854WSt/tebwYLQJGQTRGQNyXtER4OeKPHsngm6eI4Ot3ATkU4E4A3y4CyWFO2+aEUGx28N8U/MInMNkMI74RS3/u1nsBlo2M2VxkgXAWyZlnHqPoCP6+03NFIYjxIdHFQyoWAEoaLvFO03lIQs5++rBPAqD2P/W+zzME/RMzAY3GxuFd5TwP6Ksqjws5i3Ph8s1DJ1TJa4ysJXV5n0xSPtzhJ1SWft5wPtKGHIkQGlVb/QhF4OI4oCYtereZ8IkV60YzXIzgX4gS8Jgx9YiZ/rgS3pjR/zi8/okU8GMyvrlF/51fmmVF/jmg+wbR2wbB36Avv5/nLwpr+Eqc/lq+/YqN/6/wz7b/36sv+ytZ/XtH/72Kv7Z537Ok36wB/8Gs37UOD7xF8axn/8nZH8yq+yzU/WzP/8cir9Xh391I8V1n/9VpH92u8T3N/93iH84j/++wH+xa/P5v9cvpL+T8Yh35/U77/o7F+N6D//7V929q/lAg2+/wQNAoA4kqV5oqm6sq37wrE807V943CQqzv/A4NCndA3PCKTyiWz6QQYj9EntVq8WrPaLbebnWK94nEJjDOT0+o1m4r+vdtyZJxWn+Pz+r3ofvPzBb4AEgkaHiJyEdolNhYCLTpKTlKiRMpcVu5lrnBqfoLyebqMhq6VnqCarrJ2vS0QiBQEFMyotrqmBNACMBDe4gYLJ70dKAgAECwwDh++BSgo9P42V1vnpiQMLCgcNBDsPvQO7CJbXgc+CwwI+AJ87y6fo9PXK9U9BCQAIIg3DBQwIK+HvTzPGAgIkJAfAgAFBuxLVXAixTMrEvhQsGsXgwTgDNSaV/GULgbGdv8BUMBAhIGVEkfCjNnpoo9+J2yKlCnm4LQdCBrOimgCmM6ioepgFAFvVwMDuxSEfGkUWyqXGt+BCzBw6NSuI4lK9foljNiy18ByNWsFLVq1bue0JRH3rS6ydO+CmtsHbxO2fP9q0gsF8D27hA8LEiwYsF/EjhNvjCx5MuXKGx8Xsax582LMntd+xtM5NGkyo0vbQq2a1enVg1zDDhx7TOvZtofUvh1WN+82ESbsBTAhQm8mv4MPL658jIUAECQEkAAhgIXlSZo/jz69uvXuWipIruAdCfjI4sejfzJBMvD0QdZHbu9+fpLpuyDQD2Lfef7+Q6DvIoF/PAAY3YAH8kD/QQAUIJiDggw2GCENFwRwgYQ2UGjhhRu6EEEAxHEog4cghlgiChiYKAOKKbLYoosvwhhjiZzRWKONN0Z2F4478rijjBXlZlhZQcLxI0VEQqJjIkgamQaTPDzZSJQ2TNkkVYhU6cySVtqTZQ1eJrYll/SAmRpdZT4ypjVoxsCmHm62AKeahdkh1BZywiXmnNWA4VQDLAXw51AJJAWAAAbEUCiVSmK555omOLVMA0ylQqgnin7J6AtObWQnC/oEgaejhhlgwAAHLODnA4imtJI+GkFzKAALbFTAMQAcMIADDJCjEKzSILALAQcIACsBWTmwm1mRGCDOTqM20+eqvPrS/8CqIqgEhaUiyBpAsiIwIE24AAg0QqECDJuMAMU2MCky16b1FrPOAhqAAQdghBFCT9UCarDlQJGVS69BK4y0viCAkbWsZqvPuYgWG8ADB+Tq0Uoe2VtAofls9ICs2hrKahmausCpvcVSTIAAGCHzUC0LNKTPOn8agIxChkqTZsGsQSoORAoXC4A2rlp6QMgkDLASugOU0A9GRqNrNLesgvrxyGfG0OwIDzgrwAOF+rKRNPpwzZLN+4yr886mSGtuoA1oREDS2h4AzjH39pruATeTy2/d0PCzEUJU72O1XCS3oDW33Rizsg8uy5UAyo2DnDbBa/OshDZS44Y4C4rXe/+vogmFQ3dWt4JqOSmYt7KYMsR43oQxAzPDOtuOiNpGbhuJnKntt0sZ+ya/Ay9DUoaDhnWjxOeFybbIyzBp6ZjEXjMpnj6RO/Nt0nB87zbMEtXlbplhfZzY/xB2ALSPoP3241/vPblZ+UP/OOUUkFVDSgVKvfIlmO9T6AvCOpT1vuC16XmIKpXQAmWTfwRkIOgqwTrYt7r/kcAA9luKpLJCNlaVawS02kUBllK/0hUrbpxTXfsOWIlLOGwHsrLepOAWmY58pITBIoBVLHhBeZ3AAEChxU8cAhEEEK6GNZTLt/jhD4A8ECDsytVKDvAAqBjQhVpKoPxo6EB6kQAnOLP/CAZHYL71ZYtc4XIJqGq2ADDiTGInERysOPKxbC0xi1oMExdluEBkKNGDTeEX6daHLR/GqXrIcIADh5iAIgZFaAoACAqSJkYnkuCOiDzcHnHnyTLW62YcdEjcQJWM7+VKWN4Q5FICpcl39E+PnRweAoGYg4q5YZa1XJ4tcQCLKrhPl/HiJfn0JEw+GlMtwbzaMZFJTGUms5lv+mQvDbFMaV6TmcV8pjQN0qNvglMzOgonOcnZza84Kpvn3OKc1LlOZ47Jne8URTrnWRp54gWf9hRNPff5GX2C0p+HAWg1BYoYgm7ToI5BKDQViqVyQjSiErVMlyZqUc44FHbL6lI0/zNapI3Ww50MbdJIl1BS7nHTo1BqKJk6qlIyDomjKX3pH1iKDpHStBMXlQzbLrqJneboHj5VqGKK91GD0EmjSSJqUj/RGKQqlQ5CmmdRjzJVkkRVClddZ1WbFypaSrWpK2VqVl+4VSeJtXNfJWtYvbpUqLY1rmM1aFedelbTpPWu/qNrXifxVH6WVa8o5SsKfukQXuzVrpbghTt+CNgTGDZ8ZgpsHxhLDbaagHKvm6xiUxGNacBPDsW41WYTq1VLfLaxicSsCbTBjVWWjlcAy4lsLLGOduxglLQVrQpc2w0T3o9vspzrUG7rDt0Ot5v48NcTI/gpo5ZhXwuBJER2q/+7FeRjH1F07kz6CgXp+gQo1U0uNmmCrRtiDCR1saolTAKrVrEEkdpDSkbQm8P1Uva7c4SvGq1LVfNi0gSX1GZtq9IThhx2gPMF8IBF0OAWeteQYUNwJMnbTPoqRZCcwqJ/JcGTlOQ2K1shMG9764NWDhIa4iPxVQ0JYqzEA78CrWuBj/rY0+bXd4SVq1nXClcc8ximM/YuNW2cpxwTN8n7pHGP33pjtSKZs/5kMiX+euQg+9jISybyLpV83SgL2ctUBepljjJUb5J5MTvN6XNB2tKZslnKXTmp2ugZ5xzQGcvDwOmdwzxnmbKzzzoWS54dC09Bd6g9PkiOTo4zGOH/kAgXjl50pOUwaREwGtEswA50pEOdonBaO58WRqg9zR08lHo7mnZBeTZynqK0ehevFkasAzBrPNT61qtOAXw2Ih+d9HoXvw5GsAMw7DkU+9i7RsF+8NOVZl8D2oGQ9rJZUCABdeXa19B2ILhdbRY8qCzhRse4BVHub68gQ2VRNzrYLQh3o1sFIyrLvNFRb0HcO94qWFFZ+I0OfwsC4PoeOMELbnDdpTnhm+mLwoEqhYZ/cygQt6iV6DwadcYFTmDIZqHRyV6TwrmmX+bkoWFk8b6EfFEjh3DJX3RyJmAcyGrYeKBl9HKQ11zLeGXxj21+gwAKkAQ2NEeWwcyGjJeY/+TpqLgJCokAQaXAeqbsgZ1SdQP1se/iKR/0zIdpZyNNgRu1aMoAzUj0oI8AAWe3QQGVbnSsCnYsPH9yjKagK6GD6mmFDMjZAhcApv2qX0JRXwP+NawH7E8gwD1UQgTFQq3nXMzPmvsKoJc9pssF6iIoG9cqTK6zscsECljG1D9vqHSpTGGzKHxzixURK3KY5VxOiDzA0cQbBCtZjNxfaMVcyL/PgFZrH6zsVWAyZFjeCR0HUgnmRgJt1FB1Uk9A2URgxY6BzOwA4Fjp3CiOOq7Panl0u565pRUR2J4Huee6zg11/jt5PeriwEgBko9ykpaAG/sg+/wcqX2ZKYDjBf+A0RCAOJSe9UQNCfBKdV2S/RVf+blf7XlLL8BKQ9AKAmwDrYgYrvyLAjhAIRHALDREuAhLd00V7SlgrzQEIx1LLBQS8t0M6ZDDAuzNADgFJSkLIChO0qRQAAyL9PggvujD+pzK6QUMR8DNMsAC5xAE/pUA9z3AnzBSROzd9PXN3y2FAhignZjPv7iYArAKiolfLJGfzDXdZDjALMRCPjDACGmF8CWDPuTepADLBIqgGjKhjDlZJkUGAqhhBDKSsKCgRjRAQgjALEgD7dWg+/EeiemgOFTLFDkfLDkAyxwSfMWgNPwDAgSgodVdCzjg0d1fCqBgHH6gZCwAHM7KzeT/Xq9sxAGsnwiWYpud4PtFIACw4O45mGSc4roEQEMoIvDpYg6WjOAcTasEhOCMjgE4QM6kTs74wu2Z4I/cwT9IY89BYCna3h+KEN8I30kUQLDQjjgelh8G4WrV4kD8Ie0NY0KAkSFihAtqxSIOY/w9YiYxDAM8QCzsTUcYQa6oTB+gjSYOACdqXhOCHXRl4/ulHwmWgyrSSq9UkRcyzUP4oAhSYAkiZNGNwCwGlzjU4+/V382MEDjQoDD+4m7dY0fmozZAw/pgygIUYeUE4K0gQLrQIjUqpBnmgCpCIPslgVNskj02AdD5mcntJJQBgU/yJJ4xgQeN2DQGhxIwUh6K/1xCfhyXJR1H7lwZYiNSZuXbdZ1SjqVX0p3JTVxaQp41NeUJLKILeKRpPZoMOIVTlF0C9d47lZQfkINVzoA20gJgrpiFyWUKvCUo2qKcxYHlOUARlh6VJADWbeSWdZYK9GUOxGVc5uQeqsBhsoBmqk0mfMxjfolQtF2HndNeQtZG/MRG0OCGJQs4/MuhnKMrmuMrBsss4CYt5E+txJ/kZdbfOQUWyVZK9sQMJgQwCtdmzuUJzBD9AKEvJAAQDgtGaERBxhhwtdLg5QxqKpdbjQALIs0ABo4DGMOpgIOlSAMbkoBGSM775WYp5iY4bBLSuQA9ZowPRiAiRmCunMokhf+mCswQogAN4YzApFQiqIAhaG0XEgkkrlzRYJplaoKn9R0fAFzmZdoeOBTAH8KhG3qLfAYmfNKC+uDkhKpcCyyiGqJgLqYkCgZLsETlZDZn0/0RLBUi4SQjRxSK9SQF+K3Rg46fd5ZXZZYAI0kDOfxJ7p3n33SofgpfQiBK7rnjLo6ks+TmCNDnbzrlfQJfcq6jVsTjLeomGaLjA+Kj6dXQaFIfP8KkD/ioT4ARJJGmHtqTalLQRhBAspDOawpLbPImlCrE3wyA7f3NAObmocIiLbgiHE0lV6LA3vCO0RSns5QkQxpnaC3mja4p4bikRvij2TQQjDGFrfggqAwpYer/Ep6yJVkiQXoS36N+3ZRV6Kxy5hCMaazWKFjRqpHaavtNHoquXIqoZbFiVNyVJaQGK5p+ZYgsH412aasiKzBx6Vk6a0i5Kq/eKm1U65WxyLPaabS23FFyK+VtJbFia2YYazk93LrSiMS5Kzi5XLrmFLgeFL3SlL0ahcKh2UTp5dpQWbICZyfpa1EELFop6ywVrE4cbFcCq8ICrFZ6gZVdWMSKpRZQ7DEtrEw0bLlu66pa7E9O7LQyz8bGRMcu68BiRryybMvySEwVViwcloQyJ9xJXC2oVs2ShslGHsMaJmnN6JkOq1yk1mW5Bs9K659lwzb8lv0U5/AxK8KmgnGF/1iMEeljIO24nix2Mdc7AEQIQavAygV4Udh4datnZO3SERqAAWl60eyu2mx07VcatcTVLtSApG1euo2DOWqAqSrGlsSB0amCxUbeauu+AhiKbdjbisqHXQVynS2hJRzWntlNSeyVqKxXoGxCPWwwbC7miqvwdG5Bhe6jXKzcfaybtaXoAmW0XK4ikCzHvi7Mpq7nzi7gJiztrm5AXaXlnm7y1O7a/u5UZGy0TK5oVC7rlu5fFK/PvtlqfK7qZi7zPa9qvILMSlZh8sUzWJbeym71osZoIUNp6Srz6kLReu/Wgu899RbTwpbEBBfUyipj6ALVkmrQwq3B4mv4cq12Nf8X2Ibr9paEIYaXERGu7pou9LKtfWVMAOdTScytS9Tt3wLaWcAGhvltGPXt/Jpvewmu/1Hw/vLJBSeuhvGLA4vuF1ZtYporTCCt4Srf7Wpu7K6v6x6tDCtt8Hqc7yrw8CJu7rqwCO8sDhMvDfOwBd+wD+svEO8wEvewyNrU9B6JEIcGvy5U8hZxDS8HDDdrBx+xd3CxtXqxE49HGHvrvWqxcpjxuQ4UFasx3iLGpUGaMMhxpvFGHVfacuDxX6TaqOFCH58abwAyegzyX+RaMxzyciQyeiwyXyRbMzzyckQyekzyX1DbMFyycmTyeGwyXnjbMHyycoTyeIwyX5xbM5z/8nKkMnqsMl/AWzO88nLEMnrMMl/kWzPcsh5/SH/kMmAIXDP88nIEM3oM88EZ8zEjc4O47MKVwTI7s41gwjNLs8vKxTRbs7vWjii2sPPWmXVEwRo7bDd7bNRmsTi/MTkXByfICc2Rrs5usbDyhjqfcf7mcPr2xjfPhzyzMTi7MwqnMzzrhj4PLT9LpdDmQNjIbxXUozMR9MjKmS48xT7w1N50p9hEBK0MJVG2c0GvgCvK7wB0Z+Wdn2f+wEK/aqDKLIcOWkODricGbgG5GLfITUQYUgHlCgNpKu+GrQqotFvqJ2LiLw+YtBJwo5CxNOw+tAevXkynhNc4iyGtHq+k/yqNHjUFX4JKsyA4DIsrHoBD7k8hmcwADgDTHABsriIykEOHelBUsCA5IEpW1yZr4qIPHotTIINT9OZs4uJ16mduuqIDJOqFOlZV4672GtgVQcFGOA6+OOZKIHa5GCVV67Q/nwBW20vfHKJ+/iEbJmdHvt9Yl2eTwmFab+mRpmQ+CAAjLdByumcg+iALTgqipCdGAB5KB86Tymxu0soGbyRho275LpaKfdfW3FBiqxgQAo4n+jZAM7eW8oIuCl+YRgbMTKD5yQNoa6i3jHaJ6inn6CI7puSHRoYD1KNGrB+H1uAsVGRf2/Ztm+rfve0wLTe1JrWBtY9L5Mq3TFBMT/8QrtydQbtTT9O3OaOAZVugQvxhUTOiZzsLaDPpJKHK+aW1cw+MLto1dCuElJZnSD4F+tHCIo61EMZCbvLnbXcjb8t3PmdzJ9COi/HKgdJCTN/K5jWiZKeAA+jPSqwfE7ihXwp4LgF3Cng0hme2zDpkDLqmooJ2Wf/pO2iEqTAq9oXn35UOkROq7dVjKpkDegOfbGm1if8LYBMR7xxkbzcCSdcYgYNuMYA0t4jDjjfBZZrAj19ekB/CUMuAfyImivduHHhhjZt2Q8B5ni4Dmuc58C1BdP80U9LwOlerei+AS4Cg+5UDkjaQcgIMrUA5UKy1CfQlk0MDoOq1ppMDp9f/Cqh74CpuuktzdCLgeQyAZjfuwr3EVR0wugoMOh8G9aEzjRMoOBE7OuVxHytO4CAGSnpml7E3wHb35ib15YOjZwwxDbOXdmhDOLMbdD//MzrDYQ06RVaH4C+CYJkieGT4Zyr9SZt7NQnUoN00gLfDt9/ZSwOAu133TV4DzCCN9QAa4l8bIqgvJ7lq+5qzQBsC3/p54S6c4gMUqrwrPBxyqIlaZV9mN45/OPBBPHerUsVnfHyjcwgnMQeTQLePt55i5KCr9y1i6LQrhC8U+fbF9CL6wr18aaYGTmrrKWxf9mwf/M30pSFyoyHudrZm+wxEdum+AWCPXZuTY5WOJ5KD/1HHU3gJ8Ce0O+kiSr2HM4DVZ32r7zSuogKmgKLKyOwRiD1x2frNvOUwnvwEFp65lyJoI6KpEAsqjsCKBiFKAmMdLUB5/+IEcjnTTPjPl7vMAj2s4KAUb3PiJHSKRu2yw4oB/IlFyqNv0kp3imTHN2oYCUstgPqexmEBYP3NcOjmf36ydP3X58T17YIfGl/jn8DZC1ChyH5nxjil9op6yYD6dIonJB8+qwDJ9zrbpyQ5Bgta8zv8rny9DFHZs3vNIwB+miPTgDfvkU7OBH7fJAvhZ3bOGOKJ6zDIQwrsrzg9l/P4aNCfFN5QHr2JdY8P1L4KPIADzP/eJAssZvQKmP9P/H8mCBjASI5BeZYqErTIEQyjEyBjUQPFEBB7zzscCK3DQAagBQojhqIVEJBgx4BBGEvmWL3AgmYbGaMjYoGqIxKCAjLX0RZwrQ2V/Y435feAFInBE6UgZQSn8ERwADAnFeD0kMAzwAAg8NRDFOAAkHBJiWLnxzdKWmp6inoqWuqHU6di0HL1B8UQGfM50gCVmHDSkBmQABBrdeDryyB8qeBLNMAUcPnQQpAHI1VSfIXs2CbNBJvtHBP9eDsJoNzysMvel90Hmkpfb4dmL3ZE6quQ/y+P3ioDC/74c1JJQQMjDCzVMdAozAApgA443CXlgYh0DpCQWBUQoMiRJEn/gRzlR9mIYg0VCCEQj1i2ieoGKFKxy4GvRdb6JLD0UoCvbMJ2chJG7AE8AA8U7hqGh0GxBxZdDhFKZgeTBWG0jUNqQGkOADQr0rIowkQ8USdLusWXr03BPEp6hHNrqi1KFQmIGDgzoC8lAWkVMHigVKZPALteBWhA2MQwwu6gvNKjQi/ezZzzpmr1mIRhxCMEJF4ppbGJywWKOdppWDLpSpD8FE1hlDTSyIv5DFkw27TRdS38iRuRW+ww1X0aMAgGOW2oeZ2rW7+uql5bBEoFrClduKWQQb1pCrDJe/fGXJmnY1+h6X1nzXhEEfAxYhLQA+RJEMwvxXk3MWUNDLac/4CADTj8ZNUgRvnkiyLJLZYeVHYk8BcAV+3nYApa5QERcinoBpV5NilQEA2Q9bQUZi7KB2OM82kHS3FMYAPeCIYNEQN5SHEiyWBpqccJM+0dGSMLm8hYEn13iHIANS4wsc2A6rRgS5Al3PLEgTo88cQwVT4oDI/NjKhcJUNaiNMcYYzpxzcBnObfVyOQiJyW3zzRwA9irUUdZ3AxaccCZBD6GY17RGJljCA5uZmSiI4EKZJMujJppqwEaoecNTRKyqAlgYGKoTEJmoWkovJRqXt5EDAXoY/WA0gLgUlzFAI03NeDIlLy4MCu9wFgaAtSCGvFN1K0Jstl8rX6EZO+GP+rabWscqqCXJV4kcqqk5oKo6QCKWrtk66eQsVlRDhATQI0iBCLAG3YoGRdMHEbS7BWEOPILv4oYJMydL4H7YvlHlwtW3toC8YBrhFGRiwFMFtEDLFAk0az28bArRMuaMFrIjgo6NqAhmZSkKEG8KAgFGQQoSSuvuiKSa8b81DQEXJas0+tWeRRcLQIW2qwKVLmMO8A1pBqKrj1jiWpoV9soQkVOLjM4rOJDs31pArnoS01Ahh62q67iABwOGjMCwDAx9iFq1w4WEMNA+/yK8DIbWOsArhEJAAuD3fhIEMwDqzb7t3x4uCPtvuIe0S6e43bddFBlzBGHZ5oYYOp2ub/S+q2BYFOtQNoAOyso1tXjsqP/LTAJtdf4+Hpspdg/ISSc0+RBRi7wxAF0l546gXTUYy8e6FuaOL3Eg3MEQCP4SS9dA6eC5+zDJDLcHRX5lJe+aypXB1DNoYaZ7wUF68bOrG2Hls6GhSPBWPQl0cVSIYlPQg0m5bdAZNR8IY3qhMa7bilvO4UR0d8QwOp3OYMZ4gueTOw3vFykDblCYA/S2heAVgghSCYQTRY4pz7sGINx2nPEfnxSOaARq6uiU8k4GJdk1b3Dxhs4gAIYI9I+Fef2LlOBYERoHRkha0SaIsEczBAHcaQjfk5MAcFyIQT3deFgnjMWOnTmxRJYKhA/1DCgz9YQ/RGOILzVbBzZCgWEbKnAx7wDBpQoAkMBeKyPOpxj3zsox//eK5/RM6GN2zdSHBEiztRpRgyMEAmlAKMd0SyBkbiQiImOUQKHaJXUlLII4tkLCg8IDLooAR5GlPFjwFkdvYwgkf+EQsf5qOGszwUH2JJkvsR8nu7HJr9SCIVdhxAJUypzYAM0LIPQhIaCJCOUbyjCJg0UzKZmYxCGLIY7jAGGnZUU47KcqLUPMY7hSxaKpZoj2DEioa2tMcgXwWFda6ylyLRJT1nZMi3wIqYpAmj+oiyRSzFRkR3cllTPpFJIrWNEki5BJZCkyM1Mecxp3zM83ogS/CF5P+eHJ1nR2NYDzROKghayydAMHQjmPiiAcA4jStCpCJtMtGZ0atEIpjYMiFOJjzZpFM3yelNEzlMgZexRD2T+NGkbkqpJr1DIHCBB5GWgqQkoSp2fimSi6pyfbV5x8MYA51JvoAI/pgDAwqAiCFahjexQQomG3CL4/FglCIo5VG6AJlaHNWA+UAr/f5BQabuVbBLxUMQCBfVJaDCqiJhrHWwyqQQEfY6rOwU1u5SI8wCtgepoOVkN/rZOxo2enrb2MtqQC0eQsEBFHPiHNZZrBrEi1+p5AIhLhYEQyFgAAtwWHE2ATNjxeKmW/QeLz1DKMmGljOVzRa32AbAmo4ksMv/xWF1A0nEOgaIW3z6my9WGA+3CYws0q0gi8y2L++migy5jaeS+GMT9fqjbrur2x4ge93QNleJz+VWa7Wqif8KiwADNq3tOJa1XfFABOQjQxyQdVOl2pOjmiEpCxgAPU2YAQ1UbTBnGetbauUuPhvOwgjbO5OarssMu7uey+RJNJPkt7r7JYGnwiDeOZFXETl+gL3spS0+PWFinCUBqcRGAsQ+eF+zlfCMj2sHksayDXQqMXhFMwBn8SB1FWzcAgFgZX5tAsUjeK/bWMxZU1FXtMhFmHIRZYkFZI1JNS7N8DjrYZ6RNo8EHkvoMkwDGQSWVHIBcPSWzMZTUfjJ2C3B/1MP5alUniELqm0Ba11jg2/Eamc75EE2wtwARJBZQ8UgMJiX0GIyBFTRSL1vtb76ZreE6EeZJMZzMlq/VouOX0pBnaNr6us1CntbPrWJBI2cg3iBcMeIPiFTJ3xPaFfHlTK0bnKV4ovWsNottZ5Cll+JRL5atiBjOCumd6wDTIeufZFWghpKEOh3lJENUUjfsxkd44OhE2H4RVRY8iOVTxKnOxCxQloIQg6MyQleprGMMFL5V03VGWHtw3e+Zyxti9fH2pFVijIaYIC6QvRKVVmORR+DjKTgYBORmTVUhAFUfuv6YBXXuDkxbvPN9Du5eg1RY56zVulABDhHUSRCvP/pcslclAC4DvfNc77LjEcdYZ5dGAJltPOOe4UxFE3ROJ2ZweTggAnTnPWSXGfUck0c6qyTOiErrOKrd8azUrWxF7xVnazL6N914npepfH1EhAgLRPqJMOZ0oKnyKnpdJ4526ttc7irFsabqTrY5J7rpibVCLG7g0wXLe7HTz3ye8DZWBocQpQzWRNNrENsEYD6E+5KtZhdB87IIuhgnIELChgzFGwQYgdDYduglbFg5byHUnN59E8XPeQ1DnfYqQCxF37AEXbxShDuyg6IlZrSFMGCwcWNW/sgQi6U5K8ShIlsdi8InzaueefbcO3yP5jb51/6OUmjDoY+AA2aQg3/AZgQ8RR8AtB/sZUY4YdsmUZ+MkAcifBo0RNbAXY7H5RHS9Jo11J/zFd8Gyg7OSd51GANy0ZSVRBqPJAASnZ1NKAAJCiBUWB+i6BYIpJCDSh4jnBhdicC4uI+o6RjGpgdHoh/oSeEMkd6eUBSMDNvNUUN84UrMphFnLaEB2AqDXB9CghG1WCDT6UUlRYDPKI0rAcFVxRp8KcKf4SGaaiGa8iGbeiGbwiHLYACcUiHdWiHd4iHbAiCRahRfOiHfwiIfRiIbDaIhWiIhnh/UJeIh8iIjShYi3iEjiiJk/h4kAh9lIiJmYhvlmhxnKiJnwiKmZeJnhiKpWiKeEGKT5aKR6fIiq0oiJK4iq4oi7NIiJMYi7SIi7iYh7vIi72YR7kIjMEojMNIjMVojMeIjMmojMvIjM3ojM8IjdEojdNIjdVojdfYSyE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gif;base64,R0lGODlhIAIxAsQAAP///wAAAIiIiBERETMzM8zMzERERO7u7lVVVbu7uyIiInd3d5mZmd3d3aqqqmZmZj8/P9/f35+fn8/Pzw8PD19fX+/v739/f7+/vwAAAAAAAAAAAAAAAAAAAAAAAAAAACH5BAAAAAAALAAAAAAgAjECAAX/ICCOZGmeaKqubOu+cCzPdG3feK7vfO//wKBwSCwaj8ikcslsOp/QqHRKrVqv2Kx2y+16v+CweEwum8/otHrNbrvf8Lh8rgvY7/i8fs/v+/95dIKDhIVLAWWIhouMjY4ximORj5SVloWTYZmXnJ2eZptfoZ+kpaZUo12pp6ytrkKrW7GvtLW2MLNZube8vby7NgIGLcIAAQktwL7LzKWpBwEKLsUn1CgJiMXHDHcMKMrN4eKPqQIEA8gs1iXrKdrpAAID3+P19p6pCgIPDyICdwX0AWgQgKCdBw0IHIxngCAybAdGYGNoDB4DaSfA3dvIcc0oiAkGHChwbIRAgg2o/yHo12BAgWL8AMSUmG1YyQMPFBSg17GnTzmjHuBhcJHEyYLUFAwtFhIliYnvBhZMofGn1atYQh0Y4MAfAZLwDPT7l5KAiJUkqBkggKAEVJvwVFTFSreuk1AM5okg+BIgtgAKGxQYEAChQjsphwFwUPJpzYpSG1C1S7lyViTtbMy1zLnzjs0yWnat47m0aSOgn6Q+zbq1idVNYLuefVr2Idq4c7uwrYS37t9XAQkfTry4b+DIk5M4rry5cx/Mn0ufTiM69evY5Wbfzj2I9e7gp38PT175+PLodZ9Pz971+vbwhxifT7++/fv48+vfzyc+5ff+AegfJwLCV+CAlRzInv+CCDrCIHoPNrhIhORRKCEhFoKX4YV0bMidhxyKwl8fF46IR4iWjAciXcetiOJtsJQI3YuUqChjDy7SiISNEraoo4Py3chDjj8WwWODPhY5YZA9zqikIUcimOSTGKawgFkAkLSTDET+lIodO3HzQpdU/vCMQAQsUJ2QrykgjZi7lVllCiEtoMABCS2Ulx0CTNbkN/IIIGaeAajJk5wdriAUMmi1VIABhmr3Z0YM/PMPAAi0NVhcyyEqSCwTAaBUNwkoZMCWGbFZQgAMHDCqqN4AYECsr3maqAqhomWCrqlO+po33CCSaZaN1WorUCuESmhBBtihk59IUhWrUgMdFqn/scfCEeWAU2brxrYBOuntt0xGi+O4b4AbX7foqqGugeK26265UsYrLxom9tdjvmTeS6+/nQJ8Sr/OESzwXQevmrAzC49gcMNFRDCBCIpMEIG/ElMsgsUQO2JBABBIEIAEEARggb8fhzxyySd33EgFeVQgMMx4yOxyIxPkMTHAOeOx882MlGwHBAkLDTLQjohshwQJKz0y0o5QEAAFDUtNNdSNXBDABQ1rzTXWjEQQwMULi0022Itg0LHaaLft9ttw/8bv3HTXbTe/Ytyt996BiKfjwwHXAjgpg/dUuDG3HN6J4hsdzjjCftPoeOLUPW7P5LZYnuDfeVMe+YuYC145/+eaeC7dcSS1ZV7nmY/OTh4RmaAQqiSkjgJhEf2jJjTz6A4A78GxLvrnI/hOg+0n4B5Poa9fG3zpNRjQZx0JhBr99DkUqzHx/jA/gkKHdYVAADuNHwBhDti+ZwBtmR9As3ds5RIe8md5GPmNCy+C9TOxM4z0GeFUMqqXGgBST2HcW94dzDK7lsxjfH1pXwDSxz6SmMV3yjPeAHrnvQ0CQCG0yh/0aDKC/p3AgKsSIAuOYT0aoBAH2kNcAo0ngtkBAHcQHF+fxkdBBPiOMWbJYAc5aCgPBgswsbuc/gDAv36sZSHFAOCodCIUxPwjGjthlQJy4qwsElBUfdrKaLqHRf9jHMYbUuyiMS7ygASMChGEYsn9OKW5GpmAhh8kHzakAUHfNauHFlyemggjmX/044YcPKQHv8cqEYIhE02U1TCwkRhZYU9UairJYHaygLawrwQKyOQXi1KUEWwSAJ00Rp8EII0XhtIYqhuAmibSKJcgQDExrCM57gg7hRDmWRA8QLMGoJAeAmB9h7ziAg5wmPox0w71I8xCHCkKt0QCAWoCIEqiKACc3KEfJTliNCDjzYWwEBFbKVUIxSmNcLaym1UsDGScMpE3ajFWuXTdCmyYAldN5TmhEwE0+jQYNPZpm/8TVAAiQgBwduWUDkMGNxgKzi/G4xwlgCjFJPrOiX7/sKIiGMAqhXXIs2gqnwk8AT9LAA07DCCEzQmoCNZnKG0iJaGE2qJMrPjNeR5Gp+cUaAAuSUZ5utOSOQXpMZ0Fx/sJRikKoaM+USRTKoQkiT9gJZemGqKqTiFNQLgiOraa0iKs9AmLtNJQ4+BVVugSSK9bIO1MCZganNUJaUXBAtaqrSW64q2N2ITv/qG6jNaVBndtQl5PsFeisqGtPHhhFCSLC64K8rKPskNDpDnBvSJAlsJ0VlfAZ4fRso9PCoyGA3jXLMIuTwB7NQBhVGc+9KV2h3doCCJrh4c+xZYw/SjA/QpwAPelD3663asdEBBa1ELukStUoToS6oPMrMCA/5Qdk2WvuFwRKEAk3HhAIFF5h05O0FUiaaAHo4oNvXTPAC2F5gbRS94+ESaCmJqg75QimbOsdbEiIMk8GpvHUjXSv9j77gHCC8QR7LWkqvHra6TrguwqAbuO1e4MC/UPs5AED185LIFvuNA8OsCGuJsd8BwAPySebwTjG5+aCDw7HebXAe4rLSvLu9sRNCDHByAwD49IgK2UmFggbu5QA+LSufZGwiSIZ0rs8BUz2sEbyiUfN0lAKARgAxuVojJx4TdggETxMHK8g0W68UR5xnGF22Ves/rx3f4SCyMj5iF6n1mAPeaRuC8mTAIsCLwA30EyNNaynPUrT0MTsccIJv9xkIfqT1SB0MbeHYCdR8AYjJAXwjCC7go0ib8H2GSV7RzjlmGsGCauVUsyMQBEHKbq/02yIAjAkvawe+sfs8Qlo47z7gjDgMx213wOGHFzCWDaX+5ExS++IvgKXcNP1vfPoSXmBFNLPvMpZJDuzRJhzrHQLDeSs/0o7h2OewcfLhDHud10qKs5ao7ur5323vEDDrBq79IqVKV0I3lFGg+l7HvLKFEAPuOC4cjYE6bYAqhZ8XeDqLLAn/IeGJSX81D83RIypQxppajLahISq3ytJomdX4pwXJ+U4TU9KK5BLanTTdzJMcAGllAQ35cOT9QqqOKUAePFY95JmkXud7X/lms9aff5m0ZGYsufGg3tBYsBNm3AsjKOQJtLbuNnULmZLKsqVbThL3y1V0yVAMF9UvwJyEtBYukNdFoAlhGC9R4K8AiDtqtg7kqIOwoAb/YR2l3YKuD7C/wu97c7QfAqdbzhvQCit+gC8Ya+gwA+DM2LdBeIBCAAdxUgPseTdtsKMR9uNdsA1g71k5b67ScbMEzcqVu1+WW94Dm/1tRf+ZjSnIexF2rshii5my3O8JDAToR1WN7CoKQyVoFw9yU1zwQCxmxdhcIAxlC5eO/LL+3UOw/2vhjGlKbffL977fvaGIcTJIin87t5axu2/OSTH+/s/F1UKTi8D+ZgjUYE/5C1BJYXA66ifMu3YZHyY/QzWHmwAIyhOiy2QOJHAii2UNDWO2+0TOeXXzJ2bbNzX5LGWdC0Y3awAILngPGTgeVUQYeFZHI1Ki7BZOeDcwtYd0CwR+djPmrCFG9EEQAEGL/nRr9nEhCndqtzfZGGO4ZELDu3GNYmaIHEeH/mZxuYfbpDbZyHaL1HPn8kaeNDK1pYKIL3fhqoR+MkUITUfyahaSYQgCIgh97BfDnwZaIyDGJSDAT3fH2yVlrlcw6gFwzQUEYSZ3fgEuNme83keXwygWQEPhfISM6GbS/mbYVCbXmkOolWAMIFGLbnPg9EZWZof+IGimnYRZxHcMM3Ev8tlinx5j66FSOT9wOhAkBvQU+PMYQcZRCHJhM0R31kpwSE9wIWlyxreAkFqAO32CeWR3CXsmVH5XNMUH1QEgXF2AI6pwLeR3SLY4c40IyuRhHBohBC+If2ZoRraEK06HWgA474MIzmooN/JY87YCmQ1gIjJgWaiFZHphnw+I3cE1+ah1iKZl/hxgL7qAPjJQP9iFf/WAPLSDjDmI3T8F8JuQILmQMNiYAfCAXKcwMT+QnWiAmDR3Gf+D6tdz7DFCbBJ3746EGjt1os+Y+y1xYkOAB3cj4KoQCS4YhtAXrkVlq+lz6HYXw8GQ0rOQAt6WfYUFjA51JG112ptUzwQ3r/5CVbn5RtTngHWFmU4/SUEUd5piNxkbclCqZzwENY+4d+fYGQafE+BJlEBHZfe7UA3NBNL8YNp7J9rNKNIYYl9+MAaeli88CXa/lJxbQoI9CWULhTYVZYeqZgddlt//WP/zAMg7mYMSRD9NgKJTknsoM/gdRSK/ZJ8SRBb7lbFSh9HzmHX+iJ0SBbBwA8FsRdKQiJj/lnj2maL0ZoLwaJhEVMJZCauFkoPDQCylNMneiCrVlX/DScUegwAUkgFUlxhVlkwWl/RuaAq+lBVGiYcRibuZdu0QaDUaibJIER/JSdiclc26k6o5KERtaRruVfq0WZsRmGuBOeDPR289kr/5/pVte5JSmJlPMwgauIW9/JQUSonRnZiVKIP7xDGPA1lY9of8jGTwe6lBZam/EJm/MngwTniIBYXsvWFZ3YAFDVlQ/KmyJ6KHR3eGWlBYyhGA+pAzk6ngoYBRtJnZrAN0J6N/aIBWH4O6+5AztaAvOlBU0qoM0Qmp4hpa0jDlTKGVdKo+GQpZXBpfVopUCjDB25d7DTAsnJWGlHprk1fTbwox4xDl5qF2Iag+6gdy5wpjTgO5j2pVsapjDAWUbJenF5LafXFesjUhbIXSMlAKCHRIN6gZwVlIARekIpgGMxVJbieu9JXlRZeH16M3OKJdkZlxZIfo55Y5fFX5Zyo/+ykqa4eSpGcQyACZiN6UHsl6n0c54I0GC16AtxWheh2pvQBH6Eij+4k5qommOMxqiftJC+s56cWlq6qZskMD5C8YPppxfveXwzygy/yiIwAK2iIhLbSKwYqIae1p1juDwQtqrN6qrMs0eZeWPTaor7AxCvVWi8w2/212ndmghDGrDEUSExgGwdSqoteD5YtKCneEF48JaQ6Kx4cCrPpG0OUK9QyUiqg6vupVzN4m5UNkZc8FbfKqMfYgQWaRkkmyIEe3O4sbKbEx4lyzBpMLNjuR02S5LzErMaggNLSq20AbN2JLO81G6SAbSN+ZrJibQamaZekhVEKiL5khx5pyb/g3gnKtCPS2uv7nEZ7eipn0G1vGQojZU6vNOTS9mS3MVsk+qoQElen7UAMdluhuO1dfivMCS2TKg7ZruXcqmrqMqqrRVI3JdlcpumSkFhUWq3woi3Iqm3j1pffSt84gmJW9sWjXWcCzBi+GhuIqtEV/AujEsayFG1i6GTI8E+2xqi6xqxS0annIup4Yen90Akohu6Shi0RbtcETG5H3qamjJurtsnJgpbfJWpvlRMHWG7/yILuTsb4LCkNRphXzuyz9u1MCC97lgFt2sF7JIbORuPuKtXWAJrZEWW34A/cJIMkEtVo0sCCfhBzqNh6JsRbrJU9Cs3cxCSGje+1yBL/3fyZuujgIPzJYEyKNYCLfrLhA6ZpIoVkTTrvYpSErX0KPN7s1rwJWF2KcOyKSYLvmOrBvxrCsyLK4rwcAYGqx+cwdLiT4igcCIwKyusuwx8W1kJXOMDbB50e6SnqTW5YKOSsVnmbm0Re+8zW79Te+XGPqB1lSp6xIWRw2ESxH3lv9egCLxSrcG4PfX7K0slLC83w9Abwt2jJvxVmQ0QXrvFQ/I3lw/rl7TCq7+zfmVmX5Zpx5OWgpMpEmgcXoR7YG1QwnSiCFt3lTjomWC7KtPSVCmowOpBxrm3bpV5AJAInrBzfoWmuY2ZfCDIPM1prEs8PcvZWZdJyeyjyeRixf9j57gAWbqQ/IQCiMeVPIq0oq/nN6Yl4K9dKIJguG24k2fnpZ+yjJ5zIMiN28WkCxx5l4jcVgCTPMu/I4q27F7FC34hW22cGJssioqTNj0p2n4LBYnVnMoSXL3Oey6uLAbHCKaqfL3lnIMLDAblCqfvi87InD3t21X1DM/Wa8/x7L6hG7WUhzfp/I41y7JE+3UHzbPdEb4CiS8I3bMKDdEM/SECe9EYndHGsbNDGzfHkjEyxDGFANIVczYeTSUpIzIkYzKGkNIrw9InLSc0cwc2YwgzbQc1HdNU0jN38DOFwNN24NM6/SRGQzSNUNRDjShOwzSNsNRJjShWQwlR/dT/cuI1lGDVVF0mZkMJW53VZcI2lADWXj3WZF3WZn3Wq6LRGL0cap3RaK2z1sfFcf3Wyoh3gTPXdF3RgzAJOevQeX3XoonI1/jXEW2SQGrXhK3XnwLYhp3YuzTXfe3YHd3Ygk3Zko3XXGApkJe/K9JC5nzZgV0COdajjORkivcCiVl/GcvZONBiBMB1MODZdwvamI1+XXGkM3DaMqDZXBsnhx096UZwNiDbx0zbll2t29ZYPGxaPARBKUk+9LM+beF6wDbEu8XbEsR6mgqlqyEWA+ESDmF0TDQqAtBlvlhknu10a6RTrWzcx23bf8bG4zSYEARC5hpIW6ircnzdrwuV/zo0l9zd2gvEAOFdFMKNKa3mYxPUQrBmarCEz+793v7lLN5ggmm4JRBEZPyKrVZbuarLyTLZ3wWHog78292dTNDdi/8EK6bUYgzQQgGHbxAe4XudArS7rqXtX5bGKk+I35kYoiLgryGu2mXogRl51yfuDyLRSAYgDQf+cSLwAGYBDS8+CbD2cZ05A36d2KlAu7f3YvwEQej2O40oTeaZoKf8bvyt2rn3bdLL1wJO4QpEANIQEnzSZXauFFUeV1WW5edL47cy2HIt6IBezIg96BJe6IF86JUd2oqeLowe2Y+OLDvgptzL2ETwQtZFgJNO6Tpg6aiA6f6jjbmg6Qm+d/+n3gJHBHFbTti8AepTAOdJYOpDIA8Y3OkcLQO851tQHFzD1YrF13rJx60zXtnquItotnR28EUCIUbxZFBpMUkBmmUvMUmE4XNt1g8DPAIh99u4/lg4kH2JZmC04oaZtmCFQYd0mMyVLUvjGEW9lmsbBRXSoFUlZBa0LojzsG3+MAwlKhIG0GuQAr854WSt/tebwYLQJGQTRGQNyXtER4OeKPHsngm6eI4Ot3ATkU4E4A3y4CyWFO2+aEUGx28N8U/MInMNkMI74RS3/u1nsBlo2M2VxkgXAWyZlnHqPoCP6+03NFIYjxIdHFQyoWAEoaLvFO03lIQs5++rBPAqD2P/W+zzME/RMzAY3GxuFd5TwP6Ksqjws5i3Ph8s1DJ1TJa4ysJXV5n0xSPtzhJ1SWft5wPtKGHIkQGlVb/QhF4OI4oCYtereZ8IkV60YzXIzgX4gS8Jgx9YiZ/rgS3pjR/zi8/okU8GMyvrlF/51fmmVF/jmg+wbR2wbB36Avv5/nLwpr+Eqc/lq+/YqN/6/wz7b/36sv+ytZ/XtH/72Kv7Z537Ok36wB/8Gs37UOD7xF8axn/8nZH8yq+yzU/WzP/8cir9Xh391I8V1n/9VpH92u8T3N/93iH84j/++wH+xa/P5v9cvpL+T8Yh35/U77/o7F+N6D//7V929q/lAg2+/wQNAoA4kqV5oqm6sq37wrE807V943CQqzv/A4NCndA3PCKTyiWz6QQYj9EntVq8WrPaLbebnWK94nEJjDOT0+o1m4r+vdtyZJxWn+Pz+r3ofvPzBb4AEgkaHiJyEdolNhYCLTpKTlKiRMpcVu5lrnBqfoLyebqMhq6VnqCarrJ2vS0QiBQEFMyotrqmBNACMBDe4gYLJ70dKAgAECwwDh++BSgo9P42V1vnpiQMLCgcNBDsPvQO7CJbXgc+CwwI+AJ87y6fo9PXK9U9BCQAIIg3DBQwIK+HvTzPGAgIkJAfAgAFBuxLVXAixTMrEvhQsGsXgwTgDNSaV/GULgbGdv8BUMBAhIGVEkfCjNnpoo9+J2yKlCnm4LQdCBrOimgCmM6ioepgFAFvVwMDuxSEfGkUWyqXGt+BCzBw6NSuI4lK9foljNiy18ByNWsFLVq1bue0JRH3rS6ydO+CmtsHbxO2fP9q0gsF8D27hA8LEiwYsF/EjhNvjCx5MuXKGx8Xsax582LMntd+xtM5NGkyo0vbQq2a1enVg1zDDhx7TOvZtofUvh1WN+82ESbsBTAhQm8mv4MPL658jIUAECQEkAAhgIXlSZo/jz69uvXuWipIruAdCfjI4sejfzJBMvD0QdZHbu9+fpLpuyDQD2Lfef7+Q6DvIoF/PAAY3YAH8kD/QQAUIJiDggw2GCENFwRwgYQ2UGjhhRu6EEEAxHEog4cghlgiChiYKAOKKbLYoosvwhhjiZzRWKONN0Z2F4478rijjBXlZlhZQcLxI0VEQqJjIkgamQaTPDzZSJQ2TNkkVYhU6cySVtqTZQ1eJrYll/SAmRpdZT4ypjVoxsCmHm62AKeahdkh1BZywiXmnNWA4VQDLAXw51AJJAWAAAbEUCiVSmK555omOLVMA0ylQqgnin7J6AtObWQnC/oEgaejhhlgwAAHLODnA4imtJI+GkFzKAALbFTAMQAcMIADDJCjEKzSILALAQcIACsBWTmwm1mRGCDOTqM20+eqvPrS/8CqIqgEhaUiyBpAsiIwIE24AAg0QqECDJuMAMU2MCky16b1FrPOAhqAAQdghBFCT9UCarDlQJGVS69BK4y0viCAkbWsZqvPuYgWG8ADB+Tq0Uoe2VtAofls9ICs2hrKahmausCpvcVSTIAAGCHzUC0LNKTPOn8agIxChkqTZsGsQSoORAoXC4A2rlp6QMgkDLASugOU0A9GRqNrNLesgvrxyGfG0OwIDzgrwAOF+rKRNPpwzZLN+4yr886mSGtuoA1oREDS2h4AzjH39pruATeTy2/d0PCzEUJU72O1XCS3oDW33Rizsg8uy5UAyo2DnDbBa/OshDZS44Y4C4rXe/+vogmFQ3dWt4JqOSmYt7KYMsR43oQxAzPDOtuOiNpGbhuJnKntt0sZ+ya/Ay9DUoaDhnWjxOeFybbIyzBp6ZjEXjMpnj6RO/Nt0nB87zbMEtXlbplhfZzY/xB2ALSPoP3241/vPblZ+UP/OOUUkFVDSgVKvfIlmO9T6AvCOpT1vuC16XmIKpXQAmWTfwRkIOgqwTrYt7r/kcAA9luKpLJCNlaVawS02kUBllK/0hUrbpxTXfsOWIlLOGwHsrLepOAWmY58pITBIoBVLHhBeZ3AAEChxU8cAhEEEK6GNZTLt/jhD4A8ECDsytVKDvAAqBjQhVpKoPxo6EB6kQAnOLP/CAZHYL71ZYtc4XIJqGq2ADDiTGInERysOPKxbC0xi1oMExdluEBkKNGDTeEX6daHLR/GqXrIcIADh5iAIgZFaAoACAqSJkYnkuCOiDzcHnHnyTLW62YcdEjcQJWM7+VKWN4Q5FICpcl39E+PnRweAoGYg4q5YZa1XJ4tcQCLKrhPl/HiJfn0JEw+GlMtwbzaMZFJTGUms5lv+mQvDbFMaV6TmcV8pjQN0qNvglMzOgonOcnZza84Kpvn3OKc1LlOZ47Jne8URTrnWRp54gWf9hRNPff5GX2C0p+HAWg1BYoYgm7ToI5BKDQViqVyQjSiErVMlyZqUc44FHbL6lI0/zNapI3Ww50MbdJIl1BS7nHTo1BqKJk6qlIyDomjKX3pH1iKDpHStBMXlQzbLrqJneboHj5VqGKK91GD0EmjSSJqUj/RGKQqlQ5CmmdRjzJVkkRVClddZ1WbFypaSrWpK2VqVl+4VSeJtXNfJWtYvbpUqLY1rmM1aFedelbTpPWu/qNrXifxVH6WVa8o5SsKfukQXuzVrpbghTt+CNgTGDZ8ZgpsHxhLDbaagHKvm6xiUxGNacBPDsW41WYTq1VLfLaxicSsCbTBjVWWjlcAy4lsLLGOduxglLQVrQpc2w0T3o9vspzrUG7rDt0Ot5v48NcTI/gpo5ZhXwuBJER2q/+7FeRjH1F07kz6CgXp+gQo1U0uNmmCrRtiDCR1saolTAKrVrEEkdpDSkbQm8P1Uva7c4SvGq1LVfNi0gSX1GZtq9IThhx2gPMF8IBF0OAWeteQYUNwJMnbTPoqRZCcwqJ/JcGTlOQ2K1shMG9764NWDhIa4iPxVQ0JYqzEA78CrWuBj/rY0+bXd4SVq1nXClcc8ximM/YuNW2cpxwTN8n7pHGP33pjtSKZs/5kMiX+euQg+9jISybyLpV83SgL2ctUBepljjJUb5J5MTvN6XNB2tKZslnKXTmp2ugZ5xzQGcvDwOmdwzxnmbKzzzoWS54dC09Bd6g9PkiOTo4zGOH/kAgXjl50pOUwaREwGtEswA50pEOdonBaO58WRqg9zR08lHo7mnZBeTZynqK0ehevFkasAzBrPNT61qtOAXw2Ih+d9HoXvw5GsAMw7DkU+9i7RsF+8NOVZl8D2oGQ9rJZUCABdeXa19B2ILhdbRY8qCzhRse4BVHub68gQ2VRNzrYLQh3o1sFIyrLvNFRb0HcO94qWFFZ+I0OfwsC4PoeOMELbnDdpTnhm+mLwoEqhYZ/cygQt6iV6DwadcYFTmDIZqHRyV6TwrmmX+bkoWFk8b6EfFEjh3DJX3RyJmAcyGrYeKBl9HKQ11zLeGXxj21+gwAKkAQ2NEeWwcyGjJeY/+TpqLgJCokAQaXAeqbsgZ1SdQP1se/iKR/0zIdpZyNNgRu1aMoAzUj0oI8AAWe3QQGVbnSsCnYsPH9yjKagK6GD6mmFDMjZAhcApv2qX0JRXwP+NawH7E8gwD1UQgTFQq3nXMzPmvsKoJc9pssF6iIoG9cqTK6zscsECljG1D9vqHSpTGGzKHxzixURK3KY5VxOiDzA0cQbBCtZjNxfaMVcyL/PgFZrH6zsVWAyZFjeCR0HUgnmRgJt1FB1Uk9A2URgxY6BzOwA4Fjp3CiOOq7Panl0u565pRUR2J4Huee6zg11/jt5PeriwEgBko9ykpaAG/sg+/wcqX2ZKYDjBf+A0RCAOJSe9UQNCfBKdV2S/RVf+blf7XlLL8BKQ9AKAmwDrYgYrvyLAjhAIRHALDREuAhLd00V7SlgrzQEIx1LLBQS8t0M6ZDDAuzNADgFJSkLIChO0qRQAAyL9PggvujD+pzK6QUMR8DNMsAC5xAE/pUA9z3AnzBSROzd9PXN3y2FAhignZjPv7iYArAKiolfLJGfzDXdZDjALMRCPjDACGmF8CWDPuTepADLBIqgGjKhjDlZJkUGAqhhBDKSsKCgRjRAQgjALEgD7dWg+/EeiemgOFTLFDkfLDkAyxwSfMWgNPwDAgSgodVdCzjg0d1fCqBgHH6gZCwAHM7KzeT/Xq9sxAGsnwiWYpud4PtFIACw4O45mGSc4roEQEMoIvDpYg6WjOAcTasEhOCMjgE4QM6kTs74wu2Z4I/cwT9IY89BYCna3h+KEN8I30kUQLDQjjgelh8G4WrV4kD8Ie0NY0KAkSFihAtqxSIOY/w9YiYxDAM8QCzsTUcYQa6oTB+gjSYOACdqXhOCHXRl4/ulHwmWgyrSSq9UkRcyzUP4oAhSYAkiZNGNwCwGlzjU4+/V382MEDjQoDD+4m7dY0fmozZAw/pgygIUYeUE4K0gQLrQIjUqpBnmgCpCIPslgVNskj02AdD5mcntJJQBgU/yJJ4xgQeN2DQGhxIwUh6K/1xCfhyXJR1H7lwZYiNSZuXbdZ1SjqVX0p3JTVxaQp41NeUJLKILeKRpPZoMOIVTlF0C9d47lZQfkINVzoA20gJgrpiFyWUKvCUo2qKcxYHlOUARlh6VJADWbeSWdZYK9GUOxGVc5uQeqsBhsoBmqk0mfMxjfolQtF2HndNeQtZG/MRG0OCGJQs4/MuhnKMrmuMrBsss4CYt5E+txJ/kZdbfOQUWyVZK9sQMJgQwCtdmzuUJzBD9AKEvJAAQDgtGaERBxhhwtdLg5QxqKpdbjQALIs0ABo4DGMOpgIOlSAMbkoBGSM775WYp5iY4bBLSuQA9ZowPRiAiRmCunMokhf+mCswQogAN4YzApFQiqIAhaG0XEgkkrlzRYJplaoKn9R0fAFzmZdoeOBTAH8KhG3qLfAYmfNKC+uDkhKpcCyyiGqJgLqYkCgZLsETlZDZn0/0RLBUi4SQjRxSK9SQF+K3Rg46fd5ZXZZYAI0kDOfxJ7p3n33SofgpfQiBK7rnjLo6ks+TmCNDnbzrlfQJfcq6jVsTjLeomGaLjA+Kj6dXQaFIfP8KkD/ioT4ARJJGmHtqTalLQRhBAspDOawpLbPImlCrE3wyA7f3NAObmocIiLbgiHE0lV6LA3vCO0RSns5QkQxpnaC3mja4p4bikRvij2TQQjDGFrfggqAwpYer/Ep6yJVkiQXoS36N+3ZRV6Kxy5hCMaazWKFjRqpHaavtNHoquXIqoZbFiVNyVJaQGK5p+ZYgsH412aasiKzBx6Vk6a0i5Kq/eKm1U65WxyLPaabS23FFyK+VtJbFia2YYazk93LrSiMS5Kzi5XLrmFLgeFL3SlL0ahcKh2UTp5dpQWbICZyfpa1EELFop6ywVrE4cbFcCq8ICrFZ6gZVdWMSKpRZQ7DEtrEw0bLlu66pa7E9O7LQyz8bGRMcu68BiRryybMvySEwVViwcloQyJ9xJXC2oVs2ShslGHsMaJmnN6JkOq1yk1mW5Bs9K659lwzb8lv0U5/AxK8KmgnGF/1iMEeljIO24nix2Mdc7AEQIQavAygV4Udh4datnZO3SERqAAWl60eyu2mx07VcatcTVLtSApG1euo2DOWqAqSrGlsSB0amCxUbeauu+AhiKbdjbisqHXQVynS2hJRzWntlNSeyVqKxXoGxCPWwwbC7miqvwdG5Bhe6jXKzcfaybtaXoAmW0XK4ikCzHvi7Mpq7nzi7gJiztrm5AXaXlnm7y1O7a/u5UZGy0TK5oVC7rlu5fFK/PvtlqfK7qZi7zPa9qvILMSlZh8sUzWJbeym71osZoIUNp6Srz6kLReu/Wgu899RbTwpbEBBfUyipj6ALVkmrQwq3B4mv4cq12Nf8X2Ibr9paEIYaXERGu7pou9LKtfWVMAOdTScytS9Tt3wLaWcAGhvltGPXt/Jpvewmu/1Hw/vLJBSeuhvGLA4vuF1ZtYporTCCt4Srf7Wpu7K6v6x6tDCtt8Hqc7yrw8CJu7rqwCO8sDhMvDfOwBd+wD+svEO8wEvewyNrU9B6JEIcGvy5U8hZxDS8HDDdrBx+xd3CxtXqxE49HGHvrvWqxcpjxuQ4UFasx3iLGpUGaMMhxpvFGHVfacuDxX6TaqOFCH58abwAyegzyX+RaMxzyciQyeiwyXyRbMzzyckQyekzyX1DbMFyycmTyeGwyXnjbMHyycoTyeIwyX5xbM5z/8nKkMnqsMl/AWzO88nLEMnrMMl/kWzPcsh5/SH/kMmAIXDP88nIEM3oM88EZ8zEjc4O47MKVwTI7s41gwjNLs8vKxTRbs7vWjii2sPPWmXVEwRo7bDd7bNRmsTi/MTkXByfICc2Rrs5usbDyhjqfcf7mcPr2xjfPhzyzMTi7MwqnMzzrhj4PLT9LpdDmQNjIbxXUozMR9MjKmS48xT7w1N50p9hEBK0MJVG2c0GvgCvK7wB0Z+Wdn2f+wEK/aqDKLIcOWkODricGbgG5GLfITUQYUgHlCgNpKu+GrQqotFvqJ2LiLw+YtBJwo5CxNOw+tAevXkynhNc4iyGtHq+k/yqNHjUFX4JKsyA4DIsrHoBD7k8hmcwADgDTHABsriIykEOHelBUsCA5IEpW1yZr4qIPHotTIINT9OZs4uJ16mduuqIDJOqFOlZV4672GtgVQcFGOA6+OOZKIHa5GCVV67Q/nwBW20vfHKJ+/iEbJmdHvt9Yl2eTwmFab+mRpmQ+CAAjLdByumcg+iALTgqipCdGAB5KB86Tymxu0soGbyRho275LpaKfdfW3FBiqxgQAo4n+jZAM7eW8oIuCl+YRgbMTKD5yQNoa6i3jHaJ6inn6CI7puSHRoYD1KNGrB+H1uAsVGRf2/Ztm+rfve0wLTe1JrWBtY9L5Mq3TFBMT/8QrtydQbtTT9O3OaOAZVugQvxhUTOiZzsLaDPpJKHK+aW1cw+MLto1dCuElJZnSD4F+tHCIo61EMZCbvLnbXcjb8t3PmdzJ9COi/HKgdJCTN/K5jWiZKeAA+jPSqwfE7ihXwp4LgF3Cng0hme2zDpkDLqmooJ2Wf/pO2iEqTAq9oXn35UOkROq7dVjKpkDegOfbGm1if8LYBMR7xxkbzcCSdcYgYNuMYA0t4jDjjfBZZrAj19ekB/CUMuAfyImivduHHhhjZt2Q8B5ni4Dmuc58C1BdP80U9LwOlerei+AS4Cg+5UDkjaQcgIMrUA5UKy1CfQlk0MDoOq1ppMDp9f/Cqh74CpuuktzdCLgeQyAZjfuwr3EVR0wugoMOh8G9aEzjRMoOBE7OuVxHytO4CAGSnpml7E3wHb35ib15YOjZwwxDbOXdmhDOLMbdD//MzrDYQ06RVaH4C+CYJkieGT4Zyr9SZt7NQnUoN00gLfDt9/ZSwOAu133TV4DzCCN9QAa4l8bIqgvJ7lq+5qzQBsC3/p54S6c4gMUqrwrPBxyqIlaZV9mN45/OPBBPHerUsVnfHyjcwgnMQeTQLePt55i5KCr9y1i6LQrhC8U+fbF9CL6wr18aaYGTmrrKWxf9mwf/M30pSFyoyHudrZm+wxEdum+AWCPXZuTY5WOJ5KD/1HHU3gJ8Ce0O+kiSr2HM4DVZ32r7zSuogKmgKLKyOwRiD1x2frNvOUwnvwEFp65lyJoI6KpEAsqjsCKBiFKAmMdLUB5/+IEcjnTTPjPl7vMAj2s4KAUb3PiJHSKRu2yw4oB/IlFyqNv0kp3imTHN2oYCUstgPqexmEBYP3NcOjmf36ydP3X58T17YIfGl/jn8DZC1ChyH5nxjil9op6yYD6dIonJB8+qwDJ9zrbpyQ5Bgta8zv8rny9DFHZs3vNIwB+miPTgDfvkU7OBH7fJAvhZ3bOGOKJ6zDIQwrsrzg9l/P4aNCfFN5QHr2JdY8P1L4KPIADzP/eJAssZvQKmP9P/H8mCBjASI5BeZYqErTIEQyjEyBjUQPFEBB7zzscCK3DQAagBQojhqIVEJBgx4BBGEvmWL3AgmYbGaMjYoGqIxKCAjLX0RZwrQ2V/Y435feAFInBE6UgZQSn8ERwADAnFeD0kMAzwAAg8NRDFOAAkHBJiWLnxzdKWmp6inoqWuqHU6di0HL1B8UQGfM50gCVmHDSkBmQABBrdeDryyB8qeBLNMAUcPnQQpAHI1VSfIXs2CbNBJvtHBP9eDsJoNzysMvel90Hmkpfb4dmL3ZE6quQ/y+P3ioDC/74c1JJQQMjDCzVMdAozAApgA443CXlgYh0DpCQWBUQoMiRJEn/gRzlR9mIYg0VCCEQj1i2ieoGKFKxy4GvRdb6JLD0UoCvbMJ2chJG7AE8AA8U7hqGh0GxBxZdDhFKZgeTBWG0jUNqQGkOADQr0rIowkQ8USdLusWXr03BPEp6hHNrqi1KFQmIGDgzoC8lAWkVMHigVKZPALteBWhA2MQwwu6gvNKjQi/ezZzzpmr1mIRhxCMEJF4ppbGJywWKOdppWDLpSpD8FE1hlDTSyIv5DFkw27TRdS38iRuRW+ww1X0aMAgGOW2oeZ2rW7+uql5bBEoFrClduKWQQb1pCrDJe/fGXJmnY1+h6X1nzXhEEfAxYhLQA+RJEMwvxXk3MWUNDLac/4CADTj8ZNUgRvnkiyLJLZYeVHYk8BcAV+3nYApa5QERcinoBpV5NilQEA2Q9bQUZi7KB2OM82kHS3FMYAPeCIYNEQN5SHEiyWBpqccJM+0dGSMLm8hYEn13iHIANS4wsc2A6rRgS5Al3PLEgTo88cQwVT4oDI/NjKhcJUNaiNMcYYzpxzcBnObfVyOQiJyW3zzRwA9irUUdZ3AxaccCZBD6GY17RGJljCA5uZmSiI4EKZJMujJppqwEaoecNTRKyqAlgYGKoTEJmoWkovJRqXt5EDAXoY/WA0gLgUlzFAI03NeDIlLy4MCu9wFgaAtSCGvFN1K0Jstl8rX6EZO+GP+rabWscqqCXJV4kcqqk5oKo6QCKWrtk66eQsVlRDhATQI0iBCLAG3YoGRdMHEbS7BWEOPILv4oYJMydL4H7YvlHlwtW3toC8YBrhFGRiwFMFtEDLFAk0az28bArRMuaMFrIjgo6NqAhmZSkKEG8KAgFGQQoSSuvuiKSa8b81DQEXJas0+tWeRRcLQIW2qwKVLmMO8A1pBqKrj1jiWpoV9soQkVOLjM4rOJDs31pArnoS01Ahh62q67iABwOGjMCwDAx9iFq1w4WEMNA+/yK8DIbWOsArhEJAAuD3fhIEMwDqzb7t3x4uCPtvuIe0S6e43bddFBlzBGHZ5oYYOp2ub/S+q2BYFOtQNoAOyso1tXjsqP/LTAJtdf4+Hpspdg/ISSc0+RBRi7wxAF0l546gXTUYy8e6FuaOL3Eg3MEQCP4SS9dA6eC5+zDJDLcHRX5lJe+aypXB1DNoYaZ7wUF68bOrG2Hls6GhSPBWPQl0cVSIYlPQg0m5bdAZNR8IY3qhMa7bilvO4UR0d8QwOp3OYMZ4gueTOw3vFykDblCYA/S2heAVgghSCYQTRY4pz7sGINx2nPEfnxSOaARq6uiU8k4GJdk1b3Dxhs4gAIYI9I+Fef2LlOBYERoHRkha0SaIsEczBAHcaQjfk5MAcFyIQT3deFgnjMWOnTmxRJYKhA/1DCgz9YQ/RGOILzVbBzZCgWEbKnAx7wDBpQoAkMBeKyPOpxj3zsox//eK5/RM6GN2zdSHBEiztRpRgyMEAmlAKMd0SyBkbiQiImOUQKHaJXUlLII4tkLCg8IDLooAR5GlPFjwFkdvYwgkf+EQsf5qOGszwUH2JJkvsR8nu7HJr9SCIVdhxAJUypzYAM0LIPQhIaCJCOUbyjCJg0UzKZmYxCGLIY7jAGGnZUU47KcqLUPMY7hSxaKpZoj2DEioa2tMcgXwWFda6ylyLRJT1nZMi3wIqYpAmj+oiyRSzFRkR3cllTPpFJIrWNEki5BJZCkyM1Mecxp3zM83ogS/CF5P+eHJ1nR2NYDzROKghayydAMHQjmPiiAcA4jStCpCJtMtGZ0atEIpjYMiFOJjzZpFM3yelNEzlMgZexRD2T+NGkbkqpJr1DIHCBB5GWgqQkoSp2fimSi6pyfbV5x8MYA51JvoAI/pgDAwqAiCFahjexQQomG3CL4/FglCIo5VG6AJlaHNWA+UAr/f5BQabuVbBLxUMQCBfVJaDCqiJhrHWwyqQQEfY6rOwU1u5SI8wCtgepoOVkN/rZOxo2enrb2MtqQC0eQsEBFHPiHNZZrBrEi1+p5AIhLhYEQyFgAAtwWHE2ATNjxeKmW/QeLz1DKMmGljOVzRa32AbAmo4ksMv/xWF1A0nEOgaIW3z6my9WGA+3CYws0q0gi8y2L++migy5jaeS+GMT9fqjbrur2x4ge93QNleJz+VWa7Wqif8KiwADNq3tOJa1XfFABOQjQxyQdVOl2pOjmiEpCxgAPU2YAQ1UbTBnGetbauUuPhvOwgjbO5OarssMu7uey+RJNJPkt7r7JYGnwiDeOZFXETl+gL3spS0+PWFinCUBqcRGAsQ+eF+zlfCMj2sHksayDXQqMXhFMwBn8SB1FWzcAgFgZX5tAsUjeK/bWMxZU1FXtMhFmHIRZYkFZI1JNS7N8DjrYZ6RNo8EHkvoMkwDGQSWVHIBcPSWzMZTUfjJ2C3B/1MP5alUniELqm0Ba11jg2/Eamc75EE2wtwARJBZQ8UgMJiX0GIyBFTRSL1vtb76ZreE6EeZJMZzMlq/VouOX0pBnaNr6us1CntbPrWJBI2cg3iBcMeIPiFTJ3xPaFfHlTK0bnKV4ovWsNottZ5Cll+JRL5atiBjOCumd6wDTIeufZFWghpKEOh3lJENUUjfsxkd44OhE2H4RVRY8iOVTxKnOxCxQloIQg6MyQleprGMMFL5V03VGWHtw3e+Zyxti9fH2pFVijIaYIC6QvRKVVmORR+DjKTgYBORmTVUhAFUfuv6YBXXuDkxbvPN9Du5eg1RY56zVulABDhHUSRCvP/pcslclAC4DvfNc77LjEcdYZ5dGAJltPOOe4UxFE3ROJ2ZweTggAnTnPWSXGfUck0c6qyTOiErrOKrd8azUrWxF7xVnazL6N914npepfH1EhAgLRPqJMOZ0oKnyKnpdJ4526ttc7irFsabqTrY5J7rpibVCLG7g0wXLe7HTz3ye8DZWBocQpQzWRNNrENsEYD6E+5KtZhdB87IIuhgnIELChgzFGwQYgdDYduglbFg5byHUnN59E8XPeQ1DnfYqQCxF37AEXbxShDuyg6IlZrSFMGCwcWNW/sgQi6U5K8ShIlsdi8InzaueefbcO3yP5jb51/6OUmjDoY+AA2aQg3/AZgQ8RR8AtB/sZUY4YdsmUZ+MkAcifBo0RNbAXY7H5RHS9Jo11J/zFd8Gyg7OSd51GANy0ZSVRBqPJAASnZ1NKAAJCiBUWB+i6BYIpJCDSh4jnBhdicC4uI+o6RjGpgdHoh/oSeEMkd6eUBSMDNvNUUN84UrMphFnLaEB2AqDXB9CghG1WCDT6UUlRYDPKI0rAcFVxRp8KcKf4SGaaiGa8iGbeiGbwiHLYACcUiHdWiHd4iHbAiCRahRfOiHfwiIfRiIbDaIhWiIhnh/UJeIh8iIjShYi3iEjiiJk/h4kAh9lIiJmYhvlmhxnKiJnwiKmZeJnhiKpWiKeEGKT5aKR6fIiq0oiJK4iq4oi7NIiJMYi7SIi7iYh7vIi72YR7kIjMEojMNIjMVojMeIjMmojMvIjM3ojM8IjdEojdNIjdVojdfYSyEAADs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97" y="58148"/>
            <a:ext cx="9207944" cy="94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8.51852E-6 L -4.79167E-6 8.51852E-6 C -0.00091 -0.00925 -0.0039 -0.04421 -0.00559 -0.0581 C -0.00625 -0.06273 -0.00703 -0.06712 -0.00768 -0.07175 C -0.01158 -0.13379 -0.00989 -0.10879 -0.0125 -0.14698 C -0.01237 -0.21944 -0.01237 -0.29189 -0.01184 -0.36435 C -0.01171 -0.38194 -0.01132 -0.39976 -0.01041 -0.41736 C -0.01015 -0.42523 -0.00859 -0.43286 -0.00833 -0.44073 C -0.00794 -0.45856 -0.00833 -0.47615 -0.00833 -0.49374 L -0.00625 -0.49027 L -0.00625 -0.49027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66" y="134779"/>
            <a:ext cx="7794240" cy="96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1.11111E-6 C 0.00521 -0.325 0.00273 -0.11365 0.00273 -0.63449 L 0.00273 -0.63449 L 0.00273 -0.6344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Group A Strep </a:t>
            </a:r>
            <a:r>
              <a:rPr lang="en-US" sz="2800" dirty="0" err="1" smtClean="0"/>
              <a:t>pyogenesis</a:t>
            </a:r>
            <a:r>
              <a:rPr lang="en-US" sz="2800" dirty="0" smtClean="0"/>
              <a:t> live in skin mucus </a:t>
            </a:r>
            <a:r>
              <a:rPr lang="en-US" sz="2800" dirty="0" err="1" smtClean="0"/>
              <a:t>memb</a:t>
            </a:r>
            <a:r>
              <a:rPr lang="en-US" sz="2800" dirty="0" smtClean="0"/>
              <a:t> of human</a:t>
            </a:r>
          </a:p>
          <a:p>
            <a:r>
              <a:rPr lang="en-US" sz="2800" dirty="0" smtClean="0"/>
              <a:t>Close contact droplet secretions</a:t>
            </a:r>
            <a:endParaRPr lang="en-US" sz="2800" dirty="0" smtClean="0"/>
          </a:p>
          <a:p>
            <a:r>
              <a:rPr lang="en-US" sz="2800" dirty="0" smtClean="0"/>
              <a:t>Asymptomatic </a:t>
            </a:r>
            <a:r>
              <a:rPr lang="en-US" sz="2800" dirty="0" smtClean="0"/>
              <a:t>carriers</a:t>
            </a:r>
          </a:p>
          <a:p>
            <a:r>
              <a:rPr lang="en-US" sz="2800" dirty="0" err="1" smtClean="0"/>
              <a:t>Suppurative</a:t>
            </a:r>
            <a:r>
              <a:rPr lang="en-US" sz="2800" dirty="0" smtClean="0"/>
              <a:t> </a:t>
            </a:r>
            <a:r>
              <a:rPr lang="en-US" sz="2800" dirty="0" smtClean="0"/>
              <a:t>complications: </a:t>
            </a:r>
            <a:r>
              <a:rPr lang="en-US" sz="2800" dirty="0" err="1" smtClean="0"/>
              <a:t>peritonsilar</a:t>
            </a:r>
            <a:r>
              <a:rPr lang="en-US" sz="2800" dirty="0" smtClean="0"/>
              <a:t>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sinusitis, Otitis media, skin, soft tissue </a:t>
            </a:r>
            <a:r>
              <a:rPr lang="en-US" sz="2800" dirty="0" smtClean="0"/>
              <a:t>infection: </a:t>
            </a:r>
            <a:r>
              <a:rPr lang="en-US" sz="2800" dirty="0" err="1" smtClean="0"/>
              <a:t>pyomyositis</a:t>
            </a:r>
            <a:r>
              <a:rPr lang="en-US" sz="2800" dirty="0" smtClean="0"/>
              <a:t> </a:t>
            </a:r>
            <a:r>
              <a:rPr lang="en-US" sz="2800" dirty="0" err="1" smtClean="0"/>
              <a:t>nec</a:t>
            </a:r>
            <a:r>
              <a:rPr lang="en-US" sz="2800" dirty="0" smtClean="0"/>
              <a:t> </a:t>
            </a:r>
            <a:r>
              <a:rPr lang="en-US" sz="2800" dirty="0" err="1" smtClean="0"/>
              <a:t>fascitis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Blood born: meninges, brain, Jugular vein</a:t>
            </a:r>
            <a:endParaRPr lang="en-US" sz="2800" dirty="0" smtClean="0"/>
          </a:p>
          <a:p>
            <a:r>
              <a:rPr lang="en-US" sz="2800" dirty="0"/>
              <a:t>The diagnostic approach to acute infectious pharyngitis focuses on identification of pathogens that require treatment to prevent complications or transmission of disease. &gt;&gt; minimize the unnecessary use of antibiotics in viral infections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Mimics </a:t>
            </a:r>
            <a:r>
              <a:rPr lang="en-US" dirty="0" smtClean="0"/>
              <a:t>of strep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98954"/>
            <a:ext cx="9601200" cy="4468446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Arcanobacterium</a:t>
            </a:r>
            <a:r>
              <a:rPr lang="en-US" i="1" dirty="0"/>
              <a:t> </a:t>
            </a:r>
            <a:r>
              <a:rPr lang="en-US" i="1" dirty="0" err="1" smtClean="0"/>
              <a:t>haemolyticum</a:t>
            </a:r>
            <a:endParaRPr lang="en-US" i="1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nonsuppurative</a:t>
            </a:r>
            <a:r>
              <a:rPr lang="en-US" dirty="0" smtClean="0"/>
              <a:t> </a:t>
            </a:r>
            <a:r>
              <a:rPr lang="en-US" dirty="0" smtClean="0"/>
              <a:t>complication, no medication needed usually</a:t>
            </a:r>
          </a:p>
          <a:p>
            <a:r>
              <a:rPr lang="en-US" dirty="0" smtClean="0"/>
              <a:t>Group C, G </a:t>
            </a:r>
            <a:r>
              <a:rPr lang="en-US" dirty="0" smtClean="0"/>
              <a:t>strep: food born, </a:t>
            </a:r>
            <a:r>
              <a:rPr lang="en-US" dirty="0" err="1" smtClean="0"/>
              <a:t>pharyngitis+diarrhea</a:t>
            </a:r>
            <a:endParaRPr lang="en-US" dirty="0" smtClean="0"/>
          </a:p>
          <a:p>
            <a:r>
              <a:rPr lang="en-US" dirty="0" err="1"/>
              <a:t>Fusobacterium</a:t>
            </a:r>
            <a:r>
              <a:rPr lang="en-US" dirty="0"/>
              <a:t> </a:t>
            </a:r>
            <a:r>
              <a:rPr lang="en-US" dirty="0" err="1" smtClean="0"/>
              <a:t>necrophorum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Lemierre</a:t>
            </a:r>
            <a:r>
              <a:rPr lang="en-US" dirty="0"/>
              <a:t> </a:t>
            </a:r>
            <a:r>
              <a:rPr lang="en-US" dirty="0" err="1" smtClean="0"/>
              <a:t>synd</a:t>
            </a:r>
            <a:r>
              <a:rPr lang="en-US" dirty="0" smtClean="0"/>
              <a:t>), </a:t>
            </a:r>
            <a:endParaRPr lang="en-US" dirty="0" smtClean="0"/>
          </a:p>
          <a:p>
            <a:pPr lvl="1"/>
            <a:r>
              <a:rPr lang="en-US" dirty="0" smtClean="0"/>
              <a:t>necrotizing </a:t>
            </a:r>
            <a:r>
              <a:rPr lang="en-US" dirty="0" err="1" smtClean="0"/>
              <a:t>tonsillopharyngitis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septic </a:t>
            </a:r>
            <a:r>
              <a:rPr lang="en-US" dirty="0"/>
              <a:t>thrombophlebitis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/>
              <a:t>jugular </a:t>
            </a:r>
            <a:r>
              <a:rPr lang="en-US" dirty="0" smtClean="0"/>
              <a:t>V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septic emboli</a:t>
            </a:r>
          </a:p>
          <a:p>
            <a:pPr lvl="1"/>
            <a:r>
              <a:rPr lang="en-US" dirty="0" smtClean="0"/>
              <a:t>Abscess, </a:t>
            </a:r>
            <a:r>
              <a:rPr lang="en-US" dirty="0" err="1" smtClean="0"/>
              <a:t>peritonsilar</a:t>
            </a:r>
            <a:r>
              <a:rPr lang="en-US" dirty="0" smtClean="0"/>
              <a:t>, retropharyngeal</a:t>
            </a:r>
          </a:p>
          <a:p>
            <a:r>
              <a:rPr lang="en-US" dirty="0" smtClean="0"/>
              <a:t>H. influenza, unvaccinated, </a:t>
            </a:r>
            <a:r>
              <a:rPr lang="en-US" dirty="0" err="1" smtClean="0"/>
              <a:t>Epiglotitis</a:t>
            </a:r>
            <a:endParaRPr lang="en-US" dirty="0" smtClean="0"/>
          </a:p>
          <a:p>
            <a:r>
              <a:rPr lang="en-US" dirty="0" err="1" smtClean="0"/>
              <a:t>Inf</a:t>
            </a:r>
            <a:r>
              <a:rPr lang="en-US" dirty="0" smtClean="0"/>
              <a:t> mono EBV</a:t>
            </a:r>
          </a:p>
          <a:p>
            <a:r>
              <a:rPr lang="en-US" dirty="0" smtClean="0"/>
              <a:t>N gonorrhea</a:t>
            </a:r>
          </a:p>
          <a:p>
            <a:r>
              <a:rPr lang="en-US" dirty="0" smtClean="0"/>
              <a:t>Acute retroviral </a:t>
            </a:r>
            <a:r>
              <a:rPr lang="en-US" dirty="0" err="1" smtClean="0"/>
              <a:t>synd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75122"/>
            <a:ext cx="5671837" cy="8285863"/>
          </a:xfrm>
        </p:spPr>
      </p:pic>
    </p:spTree>
    <p:extLst>
      <p:ext uri="{BB962C8B-B14F-4D97-AF65-F5344CB8AC3E}">
        <p14:creationId xmlns:p14="http://schemas.microsoft.com/office/powerpoint/2010/main" val="16063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0039 -0.4076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strep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Centor</a:t>
            </a:r>
            <a:r>
              <a:rPr lang="en-US" dirty="0" smtClean="0"/>
              <a:t> criteria</a:t>
            </a:r>
          </a:p>
          <a:p>
            <a:pPr lvl="1"/>
            <a:r>
              <a:rPr lang="en-US" dirty="0" smtClean="0"/>
              <a:t>Numerical score, score the same weight to all features</a:t>
            </a:r>
          </a:p>
          <a:p>
            <a:pPr lvl="1"/>
            <a:r>
              <a:rPr lang="en-US" dirty="0" smtClean="0"/>
              <a:t>1   &gt; 15% risk</a:t>
            </a:r>
          </a:p>
          <a:p>
            <a:pPr lvl="1"/>
            <a:r>
              <a:rPr lang="en-US" dirty="0" smtClean="0"/>
              <a:t>2-3  &gt; 30% risk</a:t>
            </a:r>
          </a:p>
          <a:p>
            <a:pPr lvl="1"/>
            <a:r>
              <a:rPr lang="en-US" dirty="0" smtClean="0"/>
              <a:t>4 or more &gt; 50% risk</a:t>
            </a:r>
          </a:p>
          <a:p>
            <a:r>
              <a:rPr lang="en-US" dirty="0" smtClean="0"/>
              <a:t>Risk, </a:t>
            </a:r>
            <a:r>
              <a:rPr lang="en-US" dirty="0" smtClean="0"/>
              <a:t>PPV, NPV </a:t>
            </a:r>
            <a:r>
              <a:rPr lang="en-US" dirty="0" smtClean="0"/>
              <a:t>for each component are not the </a:t>
            </a:r>
            <a:r>
              <a:rPr lang="en-US" dirty="0" smtClean="0"/>
              <a:t>same</a:t>
            </a:r>
          </a:p>
          <a:p>
            <a:r>
              <a:rPr lang="en-US" dirty="0" smtClean="0"/>
              <a:t>Risk &gt; baseline epidemiology</a:t>
            </a:r>
            <a:endParaRPr lang="en-US" dirty="0" smtClean="0"/>
          </a:p>
          <a:p>
            <a:r>
              <a:rPr lang="en-US" dirty="0" smtClean="0"/>
              <a:t>This tool is maximally as good as a flip of a coin!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 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chance that a person with a positive test truly has the disease</a:t>
            </a:r>
            <a:r>
              <a:rPr lang="en-US" dirty="0" smtClean="0"/>
              <a:t>?</a:t>
            </a:r>
          </a:p>
          <a:p>
            <a:r>
              <a:rPr lang="en-US" i="1" dirty="0" smtClean="0"/>
              <a:t>PPV, NPV influenced </a:t>
            </a:r>
            <a:r>
              <a:rPr lang="en-US" i="1" dirty="0"/>
              <a:t>by the </a:t>
            </a:r>
            <a:r>
              <a:rPr lang="en-US" i="1" dirty="0">
                <a:solidFill>
                  <a:srgbClr val="FF0000"/>
                </a:solidFill>
              </a:rPr>
              <a:t>prevalence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disease in </a:t>
            </a:r>
            <a:r>
              <a:rPr lang="en-US" dirty="0" smtClean="0"/>
              <a:t>the.</a:t>
            </a:r>
          </a:p>
          <a:p>
            <a:r>
              <a:rPr lang="en-US" dirty="0" smtClean="0"/>
              <a:t> </a:t>
            </a:r>
            <a:r>
              <a:rPr lang="en-US" dirty="0"/>
              <a:t>If we  test in a high prevalence setting, it is more likely that persons who test positive truly have disease than if the test is performed in a population with low prevalence.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Population </a:t>
            </a:r>
            <a:r>
              <a:rPr lang="en-US" dirty="0" smtClean="0"/>
              <a:t>based test that not apply to individual in front of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57" y="63976"/>
            <a:ext cx="6528688" cy="6584969"/>
          </a:xfrm>
        </p:spPr>
      </p:pic>
    </p:spTree>
    <p:extLst>
      <p:ext uri="{BB962C8B-B14F-4D97-AF65-F5344CB8AC3E}">
        <p14:creationId xmlns:p14="http://schemas.microsoft.com/office/powerpoint/2010/main" val="34393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likely is that the patient has/does not have the disease if the test is +/-</a:t>
            </a:r>
          </a:p>
          <a:p>
            <a:r>
              <a:rPr lang="en-US" dirty="0" smtClean="0"/>
              <a:t>They protect us from whatever prevalence of disease may or may not be</a:t>
            </a:r>
          </a:p>
          <a:p>
            <a:r>
              <a:rPr lang="en-US" dirty="0" smtClean="0"/>
              <a:t>They use both </a:t>
            </a:r>
            <a:r>
              <a:rPr lang="en-US" dirty="0" err="1" smtClean="0"/>
              <a:t>sen</a:t>
            </a:r>
            <a:r>
              <a:rPr lang="en-US" dirty="0" smtClean="0"/>
              <a:t>/</a:t>
            </a:r>
            <a:r>
              <a:rPr lang="en-US" dirty="0" err="1" smtClean="0"/>
              <a:t>spc</a:t>
            </a:r>
            <a:endParaRPr lang="en-US" dirty="0" smtClean="0"/>
          </a:p>
          <a:p>
            <a:r>
              <a:rPr lang="en-US" dirty="0"/>
              <a:t>As an example, with a LR of 5 and an initial estimated probability of 20%, a positive test would imply a patient has a 60% probability of the disease.  LRs higher than about 5 can be useful in ruling in a disease.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260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550</TotalTime>
  <Words>585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Franklin Gothic Book</vt:lpstr>
      <vt:lpstr>Crop</vt:lpstr>
      <vt:lpstr>Strep Throat </vt:lpstr>
      <vt:lpstr>Uncertainty to diagnosis</vt:lpstr>
      <vt:lpstr>Introduction </vt:lpstr>
      <vt:lpstr>Mimics of strep </vt:lpstr>
      <vt:lpstr>PowerPoint Presentation</vt:lpstr>
      <vt:lpstr>Features of strep disease</vt:lpstr>
      <vt:lpstr>PPV NPV</vt:lpstr>
      <vt:lpstr>PowerPoint Presentation</vt:lpstr>
      <vt:lpstr>Likelihood ratios</vt:lpstr>
      <vt:lpstr>Pre/post test probability </vt:lpstr>
      <vt:lpstr>Fagan Nomogram for Likelihood Ratios </vt:lpstr>
      <vt:lpstr>PowerPoint Presentation</vt:lpstr>
      <vt:lpstr>Your patient has palatal petechiae, which confers a positive likelihood ratio (LR+) of 2.7</vt:lpstr>
      <vt:lpstr>PowerPoint Presentation</vt:lpstr>
      <vt:lpstr>PowerPoint Presentation</vt:lpstr>
      <vt:lpstr>List of Likelihood Ratios for Streptococcal Pharyngitis </vt:lpstr>
      <vt:lpstr>PowerPoint Presentation</vt:lpstr>
      <vt:lpstr>…..case</vt:lpstr>
      <vt:lpstr>RADT test  </vt:lpstr>
      <vt:lpstr>Mental play… </vt:lpstr>
      <vt:lpstr>antibiotics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 Throat</dc:title>
  <dc:creator>Nader Sadigh</dc:creator>
  <cp:lastModifiedBy>Nader Sadigh</cp:lastModifiedBy>
  <cp:revision>23</cp:revision>
  <dcterms:created xsi:type="dcterms:W3CDTF">2019-01-21T07:29:14Z</dcterms:created>
  <dcterms:modified xsi:type="dcterms:W3CDTF">2019-01-25T23:46:00Z</dcterms:modified>
</cp:coreProperties>
</file>