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>
        <p:scale>
          <a:sx n="40" d="100"/>
          <a:sy n="40" d="100"/>
        </p:scale>
        <p:origin x="642" y="42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692150"/>
            <a:ext cx="24241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408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54192" y="3836661"/>
            <a:ext cx="24285239" cy="31253439"/>
            <a:chOff x="-15689" y="4069377"/>
            <a:chExt cx="24285239" cy="32209280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-15689" y="9815334"/>
              <a:ext cx="24285239" cy="26463323"/>
              <a:chOff x="9024" y="7973365"/>
              <a:chExt cx="24285239" cy="28773113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9024" y="8008337"/>
                <a:ext cx="11887200" cy="2873814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407063" y="7973365"/>
                <a:ext cx="11887200" cy="2873042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1323579" y="4069377"/>
              <a:ext cx="21831023" cy="5349632"/>
            </a:xfrm>
            <a:prstGeom prst="roundRect">
              <a:avLst/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6722" rtl="1"/>
              <a:endParaRPr lang="en-US" sz="3100" dirty="0"/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 (</a:t>
              </a:r>
              <a:r>
                <a:rPr lang="fa-IR" sz="6000" dirty="0">
                  <a:cs typeface="B Titr" pitchFamily="2" charset="-78"/>
                </a:rPr>
                <a:t>عنوان مقاله حداکثر در 12 کلمه با قلم </a:t>
              </a:r>
              <a:r>
                <a:rPr lang="en-US" sz="5800" dirty="0">
                  <a:cs typeface="B Titr" pitchFamily="2" charset="-78"/>
                </a:rPr>
                <a:t>B </a:t>
              </a:r>
              <a:r>
                <a:rPr lang="en-US" sz="5800" dirty="0" err="1">
                  <a:cs typeface="B Titr" pitchFamily="2" charset="-78"/>
                </a:rPr>
                <a:t>Titr</a:t>
              </a:r>
              <a:r>
                <a:rPr lang="en-US" sz="5800" dirty="0">
                  <a:cs typeface="B Titr" pitchFamily="2" charset="-78"/>
                </a:rPr>
                <a:t> 46pt</a:t>
              </a:r>
              <a:r>
                <a:rPr lang="en-US" sz="6000" dirty="0">
                  <a:cs typeface="B Titr" pitchFamily="2" charset="-78"/>
                </a:rPr>
                <a:t>.</a:t>
              </a:r>
              <a:r>
                <a:rPr lang="fa-IR" sz="3100" dirty="0">
                  <a:cs typeface="B Nazanin" pitchFamily="2" charset="-78"/>
                </a:rPr>
                <a:t>)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----- يک سطر فاصله </a:t>
              </a:r>
              <a:r>
                <a:rPr lang="fa-IR" sz="4200" dirty="0">
                  <a:solidFill>
                    <a:schemeClr val="bg2"/>
                  </a:solidFill>
                  <a:cs typeface="B Nazanin" pitchFamily="2" charset="-78"/>
                </a:rPr>
                <a:t>(</a:t>
              </a:r>
              <a:r>
                <a:rPr lang="en-US" sz="31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) -----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نام و نام خانوادگي </a:t>
              </a:r>
              <a:r>
                <a:rPr lang="fa-IR" sz="3700" dirty="0">
                  <a:cs typeface="B Nazanin" pitchFamily="2" charset="-78"/>
                </a:rPr>
                <a:t>نويسنده اول </a:t>
              </a:r>
              <a:r>
                <a:rPr lang="fa-IR" sz="3700" baseline="30000" dirty="0">
                  <a:cs typeface="B Nazanin" pitchFamily="2" charset="-78"/>
                </a:rPr>
                <a:t>*</a:t>
              </a:r>
              <a:r>
                <a:rPr lang="fa-IR" sz="3700" dirty="0">
                  <a:cs typeface="B Nazanin" pitchFamily="2" charset="-78"/>
                </a:rPr>
                <a:t>، نويسنده دوم، ... در يك يا دو سطر.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از ذكر عناويني نظير </a:t>
              </a:r>
              <a:r>
                <a:rPr lang="fa-IR" sz="3700" dirty="0" smtClean="0">
                  <a:solidFill>
                    <a:schemeClr val="bg2"/>
                  </a:solidFill>
                  <a:cs typeface="B Nazanin" pitchFamily="2" charset="-78"/>
                </a:rPr>
                <a:t>دكتر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و ... در ابتداي اسامي خودداري شود</a:t>
              </a:r>
            </a:p>
            <a:p>
              <a:pPr defTabSz="3496722" rtl="1"/>
              <a:r>
                <a:rPr lang="en-US" sz="37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نام و نام خانوادگي نويسندگان به صورت کامل ذکر شود. (همراه با پسوند) (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4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پررنگ) 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.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*- نويسنده مسئول: درجه علمي و رشته تخصصي (يا سمت كاري) نويسنده اول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Nazanin</a:t>
              </a:r>
              <a:r>
                <a:rPr lang="en-US" sz="2900" dirty="0">
                  <a:cs typeface="B Nazanin" pitchFamily="2" charset="-78"/>
                </a:rPr>
                <a:t> 24pt</a:t>
              </a:r>
              <a:r>
                <a:rPr lang="en-US" sz="2600" dirty="0">
                  <a:cs typeface="B Nazanin" pitchFamily="2" charset="-78"/>
                </a:rPr>
                <a:t>.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</a:p>
            <a:p>
              <a:pPr defTabSz="3496722" rtl="1"/>
              <a:r>
                <a:rPr lang="fa-IR" sz="3100" dirty="0">
                  <a:cs typeface="B Nazanin" pitchFamily="2" charset="-78"/>
                </a:rPr>
                <a:t>2- درجه علمي و رشته تخصصي (يا سمت كاري) نويسنده دوم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Nazanin</a:t>
              </a:r>
              <a:r>
                <a:rPr lang="en-US" sz="2900" dirty="0">
                  <a:cs typeface="B Nazanin" pitchFamily="2" charset="-78"/>
                </a:rPr>
                <a:t> pt. 24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  <a:endParaRPr lang="en-US" sz="3100" dirty="0">
                <a:cs typeface="B Nazanin" pitchFamily="2" charset="-78"/>
              </a:endParaRPr>
            </a:p>
            <a:p>
              <a:pPr defTabSz="3496722" rtl="1"/>
              <a:r>
                <a:rPr lang="fa-IR" sz="2700" dirty="0">
                  <a:cs typeface="B Nazanin" pitchFamily="2" charset="-78"/>
                </a:rPr>
                <a:t>آدرس پست الكترونيك</a:t>
              </a:r>
              <a:r>
                <a:rPr lang="en-US" sz="2900" dirty="0">
                  <a:cs typeface="B Nazanin" pitchFamily="2" charset="-78"/>
                </a:rPr>
                <a:t>(Times New Roman 22 pt. Italic</a:t>
              </a:r>
              <a:r>
                <a:rPr lang="en-US" sz="2700" dirty="0">
                  <a:cs typeface="B Nazanin" pitchFamily="2" charset="-78"/>
                </a:rPr>
                <a:t>)</a:t>
              </a:r>
            </a:p>
          </p:txBody>
        </p:sp>
      </p:grpSp>
      <p:sp>
        <p:nvSpPr>
          <p:cNvPr id="2058" name="Text Box 42"/>
          <p:cNvSpPr txBox="1">
            <a:spLocks noChangeArrowheads="1"/>
          </p:cNvSpPr>
          <p:nvPr/>
        </p:nvSpPr>
        <p:spPr bwMode="auto">
          <a:xfrm>
            <a:off x="13315445" y="10629900"/>
            <a:ext cx="10972800" cy="561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ar-SA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به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ب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(رنگ‌بندی، جانمایی مطالب، تک یا دو ستونه بودن و اندازه ستون‌های چپ و راست و نوع محتوای آن‌ها طبق سلیقه نگارنده مقاله است).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کنگره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</a:p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اندازه پوستر باید 70 در100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سانتی_متر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23900" y="18274881"/>
            <a:ext cx="11235229" cy="307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algn="just" rtl="1"/>
            <a:endParaRPr lang="en-US" sz="2000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3000" dirty="0" smtClean="0">
                <a:solidFill>
                  <a:schemeClr val="bg1"/>
                </a:solidFill>
                <a:cs typeface="B Nazanin" pitchFamily="2" charset="-78"/>
              </a:rPr>
              <a:t>در بخش نتایج، دستاوردهای موضوع مورد بررسی ارائه می شود. </a:t>
            </a:r>
            <a:endParaRPr lang="fa-IR" sz="3000" dirty="0">
              <a:solidFill>
                <a:schemeClr val="bg1"/>
              </a:solidFill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</a:endParaRPr>
          </a:p>
          <a:p>
            <a:pPr indent="539496" algn="just" rtl="1">
              <a:lnSpc>
                <a:spcPct val="150000"/>
              </a:lnSpc>
            </a:pPr>
            <a:endParaRPr lang="en-US" sz="3000" dirty="0">
              <a:solidFill>
                <a:schemeClr val="bg1"/>
              </a:solidFill>
            </a:endParaRPr>
          </a:p>
          <a:p>
            <a:pPr indent="539496" algn="just" defTabSz="3496722">
              <a:lnSpc>
                <a:spcPct val="150000"/>
              </a:lnSpc>
              <a:spcBef>
                <a:spcPct val="50000"/>
              </a:spcBef>
            </a:pPr>
            <a:endParaRPr lang="en-US" sz="20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23900" y="30793355"/>
            <a:ext cx="11235229" cy="322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r>
              <a:rPr lang="ar-SA" sz="3000" dirty="0" smtClean="0">
                <a:solidFill>
                  <a:schemeClr val="bg1"/>
                </a:solidFill>
                <a:cs typeface="B Nazanin" pitchFamily="2" charset="-78"/>
              </a:rPr>
              <a:t>مراجع </a:t>
            </a:r>
            <a:r>
              <a:rPr lang="ar-SA" sz="3000" dirty="0">
                <a:solidFill>
                  <a:schemeClr val="bg1"/>
                </a:solidFill>
                <a:cs typeface="B Nazanin" pitchFamily="2" charset="-78"/>
              </a:rPr>
              <a:t>در انتهاي مقاله به همان ترتيبي كه در متن </a:t>
            </a:r>
            <a:r>
              <a:rPr lang="fa-IR" sz="3000" dirty="0">
                <a:solidFill>
                  <a:schemeClr val="bg1"/>
                </a:solidFill>
                <a:cs typeface="B Nazanin" pitchFamily="2" charset="-78"/>
              </a:rPr>
              <a:t>پوستر </a:t>
            </a:r>
            <a:r>
              <a:rPr lang="ar-SA" sz="3000" dirty="0">
                <a:solidFill>
                  <a:schemeClr val="bg1"/>
                </a:solidFill>
                <a:cs typeface="B Nazanin" pitchFamily="2" charset="-78"/>
              </a:rPr>
              <a:t>به آنها ارجاع مي‌شود، </a:t>
            </a:r>
            <a:r>
              <a:rPr lang="ar-SA" sz="3000" dirty="0" smtClean="0">
                <a:solidFill>
                  <a:schemeClr val="bg1"/>
                </a:solidFill>
                <a:cs typeface="B Nazanin" pitchFamily="2" charset="-78"/>
              </a:rPr>
              <a:t>مي‌آيند</a:t>
            </a:r>
            <a:endParaRPr lang="fa-IR" sz="3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723900" y="10858500"/>
            <a:ext cx="11235229" cy="612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عکسها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تصاویر از نظر اندازه و وضوح به صورت شفاف و گویا تنظیم شوند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. تمامی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شکلها و جداول ارائه شده باید داراي عنوان و ارجاع به منابع باشند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.</a:t>
            </a: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 smtClean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 smtClean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3315445" y="17411700"/>
            <a:ext cx="10972800" cy="558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ar-SA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نسخة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2003 به بعد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استفاده كنيد. عنوان همة بخش‌ها با قلم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Titr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pt.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38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و عنوان زيربخش‌ها با قلم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تايپ شود. عنوان هر بخش يا زيربخش، با يك خط خالي فاصله از انتهاي متن بخش قبلي تايپ و شماره‌گذاري شود. خط اول همة پاراگراف‌ها بايد داراي تورفتگي به اندازة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cm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1</a:t>
            </a:r>
            <a:r>
              <a:rPr lang="ar-SA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باشد.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Justify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28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Times New Roman </a:t>
            </a:r>
            <a:r>
              <a:rPr lang="fa-IR" sz="28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2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با اندازه فونت دو شماره کمتر از حالت فارسي </a:t>
            </a:r>
            <a:r>
              <a:rPr lang="fa-IR" sz="2800" u="sng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شود</a:t>
            </a:r>
            <a:r>
              <a:rPr lang="fa-IR" sz="2800" u="sng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.</a:t>
            </a:r>
            <a:endParaRPr lang="en-US" sz="2800" b="1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13315445" y="24193500"/>
            <a:ext cx="10972800" cy="1004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lvl="0" indent="539496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محتواي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پوستر به زبان فارسی و یا انگلیسی نوشته شده و از لحاظ املایی و نگارشی به دقت تصحیح گردد.</a:t>
            </a:r>
          </a:p>
          <a:p>
            <a:pPr indent="539496" algn="just" rtl="1">
              <a:lnSpc>
                <a:spcPct val="150000"/>
              </a:lnSpc>
            </a:pP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صفحات پوستر باید به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گونه اي </a:t>
            </a:r>
            <a:r>
              <a:rPr lang="fa-IR" sz="3000" dirty="0">
                <a:solidFill>
                  <a:schemeClr val="bg1"/>
                </a:solidFill>
                <a:latin typeface="30"/>
                <a:cs typeface="B Nazanin" pitchFamily="2" charset="-78"/>
              </a:rPr>
              <a:t>طراحی شود که بدون حضور ارائه کننده پوستر نیز قابل فهم باشد. نوشته پوستر باید کوتاه و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بجا باشند. نوشته ها باید به اساسی ترین اقلام محدود شوند و افکار مطرح شده باید ابتدا به قالب متناسبی متشکل از متن، جدول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یا </a:t>
            </a:r>
            <a:r>
              <a:rPr lang="fa-IR" sz="3000" dirty="0" smtClean="0">
                <a:solidFill>
                  <a:schemeClr val="bg1"/>
                </a:solidFill>
                <a:latin typeface="30"/>
                <a:cs typeface="B Nazanin" pitchFamily="2" charset="-78"/>
              </a:rPr>
              <a:t>تصویر مفهوم سازي شوند و سپس به نحو مناسبی در پوستر اجرا گردند.</a:t>
            </a: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 smtClean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just" rtl="1"/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pic>
        <p:nvPicPr>
          <p:cNvPr id="25" name="Picture 12" descr="http://2.bp.blogspot.com/-3nfi3zA5sew/TxlnJAzVMQI/AAAAAAAAAHY/KpF54yb_59s/s1600/peatco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540" y="11955830"/>
            <a:ext cx="7720479" cy="421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18554699" y="16635978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defTabSz="2879280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سوال و هدف تحقیق</a:t>
            </a: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8620581" y="99226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rtl="1"/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چکیده (حداکثر 500 کلمه)</a:t>
            </a:r>
            <a:endParaRPr lang="fa-IR" sz="3800" dirty="0"/>
          </a:p>
        </p:txBody>
      </p:sp>
      <p:sp>
        <p:nvSpPr>
          <p:cNvPr id="32" name="Rounded Rectangle 31"/>
          <p:cNvSpPr/>
          <p:nvPr/>
        </p:nvSpPr>
        <p:spPr>
          <a:xfrm>
            <a:off x="18516599" y="23417778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مبانی نظری یا روش تحقیق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914401" y="29925169"/>
            <a:ext cx="10972460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defTabSz="3496722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منابع اصلی</a:t>
            </a: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23901" y="22952869"/>
            <a:ext cx="11162960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نتیجه گیری</a:t>
            </a: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23901" y="17618869"/>
            <a:ext cx="11162960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نتایج و تحلیل</a:t>
            </a: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515979" y="10227469"/>
            <a:ext cx="10370881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عکس و نمودار </a:t>
            </a:r>
            <a:r>
              <a:rPr lang="fa-IR" sz="3800" b="1" dirty="0" smtClean="0">
                <a:solidFill>
                  <a:schemeClr val="bg1"/>
                </a:solidFill>
                <a:cs typeface="B Titr" pitchFamily="2" charset="-78"/>
              </a:rPr>
              <a:t>(در صورت وجود)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23900" y="23867269"/>
            <a:ext cx="11235229" cy="584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</a:pPr>
            <a:r>
              <a:rPr lang="ar-SA" sz="3000" dirty="0" smtClean="0">
                <a:solidFill>
                  <a:schemeClr val="bg1"/>
                </a:solidFill>
                <a:cs typeface="B Nazanin" pitchFamily="2" charset="-78"/>
              </a:rPr>
              <a:t>وجود بخش جمع‌بندي و نتيجه‌گيري پس از متن اصلي مقاله الزامي است</a:t>
            </a:r>
            <a:r>
              <a:rPr lang="ar-SA" sz="3000" dirty="0" smtClean="0">
                <a:solidFill>
                  <a:schemeClr val="bg1"/>
                </a:solidFill>
              </a:rPr>
              <a:t>.</a:t>
            </a:r>
            <a:endParaRPr lang="fa-IR" sz="3000" dirty="0" smtClean="0">
              <a:solidFill>
                <a:schemeClr val="bg1"/>
              </a:solidFill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defTabSz="3496722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20"/>
            <a:ext cx="25201563" cy="3682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1480</TotalTime>
  <Words>594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30</vt:lpstr>
      <vt:lpstr>Arial</vt:lpstr>
      <vt:lpstr>B Nazanin</vt:lpstr>
      <vt:lpstr>B Titr</vt:lpstr>
      <vt:lpstr>Calibri</vt:lpstr>
      <vt:lpstr>Wingdings 2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MZ</cp:lastModifiedBy>
  <cp:revision>118</cp:revision>
  <dcterms:created xsi:type="dcterms:W3CDTF">2008-12-04T00:20:37Z</dcterms:created>
  <dcterms:modified xsi:type="dcterms:W3CDTF">2019-11-30T17:16:47Z</dcterms:modified>
</cp:coreProperties>
</file>