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44" r:id="rId1"/>
  </p:sldMasterIdLst>
  <p:notesMasterIdLst>
    <p:notesMasterId r:id="rId50"/>
  </p:notesMasterIdLst>
  <p:sldIdLst>
    <p:sldId id="298" r:id="rId2"/>
    <p:sldId id="344" r:id="rId3"/>
    <p:sldId id="345" r:id="rId4"/>
    <p:sldId id="297" r:id="rId5"/>
    <p:sldId id="263" r:id="rId6"/>
    <p:sldId id="321" r:id="rId7"/>
    <p:sldId id="260" r:id="rId8"/>
    <p:sldId id="257" r:id="rId9"/>
    <p:sldId id="261" r:id="rId10"/>
    <p:sldId id="262" r:id="rId11"/>
    <p:sldId id="258" r:id="rId12"/>
    <p:sldId id="322" r:id="rId13"/>
    <p:sldId id="323" r:id="rId14"/>
    <p:sldId id="324" r:id="rId15"/>
    <p:sldId id="316" r:id="rId16"/>
    <p:sldId id="325" r:id="rId17"/>
    <p:sldId id="326" r:id="rId18"/>
    <p:sldId id="327" r:id="rId19"/>
    <p:sldId id="328" r:id="rId20"/>
    <p:sldId id="329" r:id="rId21"/>
    <p:sldId id="330" r:id="rId22"/>
    <p:sldId id="264" r:id="rId23"/>
    <p:sldId id="266" r:id="rId24"/>
    <p:sldId id="332" r:id="rId25"/>
    <p:sldId id="333" r:id="rId26"/>
    <p:sldId id="334" r:id="rId27"/>
    <p:sldId id="336" r:id="rId28"/>
    <p:sldId id="337" r:id="rId29"/>
    <p:sldId id="338" r:id="rId30"/>
    <p:sldId id="339" r:id="rId31"/>
    <p:sldId id="340" r:id="rId32"/>
    <p:sldId id="271" r:id="rId33"/>
    <p:sldId id="272" r:id="rId34"/>
    <p:sldId id="341" r:id="rId35"/>
    <p:sldId id="274" r:id="rId36"/>
    <p:sldId id="342" r:id="rId37"/>
    <p:sldId id="275" r:id="rId38"/>
    <p:sldId id="276" r:id="rId39"/>
    <p:sldId id="343" r:id="rId40"/>
    <p:sldId id="278" r:id="rId41"/>
    <p:sldId id="310" r:id="rId42"/>
    <p:sldId id="317" r:id="rId43"/>
    <p:sldId id="318" r:id="rId44"/>
    <p:sldId id="319" r:id="rId45"/>
    <p:sldId id="320" r:id="rId46"/>
    <p:sldId id="335" r:id="rId47"/>
    <p:sldId id="315" r:id="rId48"/>
    <p:sldId id="346" r:id="rId4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DEBFF"/>
    <a:srgbClr val="EFFFE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412" autoAdjust="0"/>
    <p:restoredTop sz="94660" autoAdjust="0"/>
  </p:normalViewPr>
  <p:slideViewPr>
    <p:cSldViewPr>
      <p:cViewPr>
        <p:scale>
          <a:sx n="70" d="100"/>
          <a:sy n="70" d="100"/>
        </p:scale>
        <p:origin x="-51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F6B4F-48F1-49D7-8A2D-601BF4A186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071D5A-81BF-4A33-B1EB-CD223F8C91EA}">
      <dgm:prSet phldrT="[Text]">
        <dgm:style>
          <a:lnRef idx="2">
            <a:schemeClr val="accent6"/>
          </a:lnRef>
          <a:fillRef idx="1">
            <a:schemeClr val="lt1"/>
          </a:fillRef>
          <a:effectRef idx="0">
            <a:schemeClr val="accent6"/>
          </a:effectRef>
          <a:fontRef idx="minor">
            <a:schemeClr val="dk1"/>
          </a:fontRef>
        </dgm:style>
      </dgm:prSet>
      <dgm:spPr>
        <a:effectLst>
          <a:innerShdw blurRad="114300">
            <a:prstClr val="black"/>
          </a:innerShdw>
        </a:effectLst>
      </dgm:spPr>
      <dgm:t>
        <a:bodyPr/>
        <a:lstStyle/>
        <a:p>
          <a:pPr algn="justLow" rtl="1"/>
          <a:r>
            <a:rPr lang="fa-IR" dirty="0" smtClean="0"/>
            <a:t>واژه </a:t>
          </a:r>
          <a:r>
            <a:rPr lang="en-US" dirty="0" smtClean="0"/>
            <a:t>chaos</a:t>
          </a:r>
          <a:r>
            <a:rPr lang="fa-IR" dirty="0" smtClean="0"/>
            <a:t> به طور سنتی به عنوان بی نظمی و آشوب و فقدان هر گونه ساختار یا نظم تعریف می شود . تعریف جدید آشوب اشاره بر آن دارد که بی نظمی  ممکن است صرفا سطح بالایی از پیچیدگی باشد که شاید از فرایندهای قطعی ناشی شود .</a:t>
          </a:r>
          <a:endParaRPr lang="en-US" dirty="0"/>
        </a:p>
      </dgm:t>
    </dgm:pt>
    <dgm:pt modelId="{CB0F2C3C-8523-44DB-ABAA-160D0CD3C892}" type="parTrans" cxnId="{6191572B-9435-4EC2-9990-A4D47D328951}">
      <dgm:prSet/>
      <dgm:spPr/>
      <dgm:t>
        <a:bodyPr/>
        <a:lstStyle/>
        <a:p>
          <a:pPr algn="justLow" rtl="1"/>
          <a:endParaRPr lang="en-US"/>
        </a:p>
      </dgm:t>
    </dgm:pt>
    <dgm:pt modelId="{D3915D70-5924-4AAF-BDD4-04DE57B44319}" type="sibTrans" cxnId="{6191572B-9435-4EC2-9990-A4D47D328951}">
      <dgm:prSet/>
      <dgm:spPr/>
      <dgm:t>
        <a:bodyPr/>
        <a:lstStyle/>
        <a:p>
          <a:pPr algn="justLow" rtl="1"/>
          <a:endParaRPr lang="en-US"/>
        </a:p>
      </dgm:t>
    </dgm:pt>
    <dgm:pt modelId="{750A65F1-CA6A-4CD6-81FD-2A7A06484199}">
      <dgm:prSet phldrT="[Text]">
        <dgm:style>
          <a:lnRef idx="2">
            <a:schemeClr val="accent5"/>
          </a:lnRef>
          <a:fillRef idx="1">
            <a:schemeClr val="lt1"/>
          </a:fillRef>
          <a:effectRef idx="0">
            <a:schemeClr val="accent5"/>
          </a:effectRef>
          <a:fontRef idx="minor">
            <a:schemeClr val="dk1"/>
          </a:fontRef>
        </dgm:style>
      </dgm:prSet>
      <dgm:spPr>
        <a:effectLst>
          <a:innerShdw blurRad="114300">
            <a:prstClr val="black"/>
          </a:innerShdw>
        </a:effectLst>
      </dgm:spPr>
      <dgm:t>
        <a:bodyPr/>
        <a:lstStyle/>
        <a:p>
          <a:pPr algn="justLow" rtl="1"/>
          <a:r>
            <a:rPr lang="fa-IR" dirty="0" smtClean="0"/>
            <a:t>هيلز در 1990 آشوب يا بي نظمي را اينگونه تعريف مي كند :  بی نظمی</a:t>
          </a:r>
          <a:r>
            <a:rPr lang="en-US" dirty="0" smtClean="0"/>
            <a:t> </a:t>
          </a:r>
          <a:r>
            <a:rPr lang="fa-IR" dirty="0" smtClean="0"/>
            <a:t>و</a:t>
          </a:r>
          <a:r>
            <a:rPr lang="en-US" dirty="0" smtClean="0"/>
            <a:t> </a:t>
          </a:r>
          <a:r>
            <a:rPr lang="fa-IR" dirty="0" smtClean="0"/>
            <a:t>آشوب نوعی نظم در بی نظمی است . بی نظم از آن رو  كه  نتايج آن بی نظمی منظم غير قابل پيش بيني است ومنظم بدان جهت كه از نوعی قطعيت</a:t>
          </a:r>
          <a:r>
            <a:rPr lang="en-US" dirty="0" smtClean="0"/>
            <a:t> </a:t>
          </a:r>
          <a:r>
            <a:rPr lang="fa-IR" dirty="0" smtClean="0"/>
            <a:t>برخوردارست.</a:t>
          </a:r>
          <a:endParaRPr lang="en-US" dirty="0"/>
        </a:p>
      </dgm:t>
    </dgm:pt>
    <dgm:pt modelId="{9BF3B418-ACFF-45AC-A5AF-23467FE5E113}" type="parTrans" cxnId="{CB149B2E-37C7-4571-9869-4D73F35BA058}">
      <dgm:prSet/>
      <dgm:spPr/>
      <dgm:t>
        <a:bodyPr/>
        <a:lstStyle/>
        <a:p>
          <a:pPr algn="justLow" rtl="1"/>
          <a:endParaRPr lang="en-US"/>
        </a:p>
      </dgm:t>
    </dgm:pt>
    <dgm:pt modelId="{D2E43745-1778-4D52-A59A-0622EAD22CAD}" type="sibTrans" cxnId="{CB149B2E-37C7-4571-9869-4D73F35BA058}">
      <dgm:prSet/>
      <dgm:spPr/>
      <dgm:t>
        <a:bodyPr/>
        <a:lstStyle/>
        <a:p>
          <a:pPr algn="justLow" rtl="1"/>
          <a:endParaRPr lang="en-US"/>
        </a:p>
      </dgm:t>
    </dgm:pt>
    <dgm:pt modelId="{EC634B1B-802D-4021-BA58-A692CB8CFE27}">
      <dgm:prSet phldrT="[Text]">
        <dgm:style>
          <a:lnRef idx="2">
            <a:schemeClr val="accent4"/>
          </a:lnRef>
          <a:fillRef idx="1">
            <a:schemeClr val="lt1"/>
          </a:fillRef>
          <a:effectRef idx="0">
            <a:schemeClr val="accent4"/>
          </a:effectRef>
          <a:fontRef idx="minor">
            <a:schemeClr val="dk1"/>
          </a:fontRef>
        </dgm:style>
      </dgm:prSet>
      <dgm:spPr>
        <a:effectLst>
          <a:innerShdw blurRad="114300">
            <a:prstClr val="black"/>
          </a:innerShdw>
        </a:effectLst>
      </dgm:spPr>
      <dgm:t>
        <a:bodyPr/>
        <a:lstStyle/>
        <a:p>
          <a:pPr algn="justLow" rtl="1"/>
          <a:r>
            <a:rPr lang="fa-IR" dirty="0" smtClean="0"/>
            <a:t>آدامز آشفتگی را اينگونه تعريف می كند : از آشفتگی زندگی زائيده می شود</a:t>
          </a:r>
          <a:r>
            <a:rPr lang="en-US" dirty="0" smtClean="0"/>
            <a:t> </a:t>
          </a:r>
          <a:r>
            <a:rPr lang="fa-IR" dirty="0" smtClean="0"/>
            <a:t>درحاليكه ازنظم عادت به وجود می آيد.</a:t>
          </a:r>
          <a:endParaRPr lang="en-US" dirty="0"/>
        </a:p>
      </dgm:t>
    </dgm:pt>
    <dgm:pt modelId="{0EBAA51E-0F8F-4215-9731-4022BF3FD857}" type="parTrans" cxnId="{C883DEC5-4107-4DDD-9C77-4C56A6D0D30E}">
      <dgm:prSet/>
      <dgm:spPr/>
      <dgm:t>
        <a:bodyPr/>
        <a:lstStyle/>
        <a:p>
          <a:pPr algn="justLow" rtl="1"/>
          <a:endParaRPr lang="en-US"/>
        </a:p>
      </dgm:t>
    </dgm:pt>
    <dgm:pt modelId="{29AC1EF4-BCA0-4F44-82CD-58C585D0D345}" type="sibTrans" cxnId="{C883DEC5-4107-4DDD-9C77-4C56A6D0D30E}">
      <dgm:prSet/>
      <dgm:spPr/>
      <dgm:t>
        <a:bodyPr/>
        <a:lstStyle/>
        <a:p>
          <a:pPr algn="justLow" rtl="1"/>
          <a:endParaRPr lang="en-US"/>
        </a:p>
      </dgm:t>
    </dgm:pt>
    <dgm:pt modelId="{D7D2FA9D-FF28-4F2A-B135-D158CC6BBAE8}" type="pres">
      <dgm:prSet presAssocID="{53CF6B4F-48F1-49D7-8A2D-601BF4A186F3}" presName="linear" presStyleCnt="0">
        <dgm:presLayoutVars>
          <dgm:animLvl val="lvl"/>
          <dgm:resizeHandles val="exact"/>
        </dgm:presLayoutVars>
      </dgm:prSet>
      <dgm:spPr/>
      <dgm:t>
        <a:bodyPr/>
        <a:lstStyle/>
        <a:p>
          <a:endParaRPr lang="en-US"/>
        </a:p>
      </dgm:t>
    </dgm:pt>
    <dgm:pt modelId="{BF499433-1655-4C67-8D58-3156518E8496}" type="pres">
      <dgm:prSet presAssocID="{DA071D5A-81BF-4A33-B1EB-CD223F8C91EA}" presName="parentText" presStyleLbl="node1" presStyleIdx="0" presStyleCnt="3">
        <dgm:presLayoutVars>
          <dgm:chMax val="0"/>
          <dgm:bulletEnabled val="1"/>
        </dgm:presLayoutVars>
      </dgm:prSet>
      <dgm:spPr/>
      <dgm:t>
        <a:bodyPr/>
        <a:lstStyle/>
        <a:p>
          <a:endParaRPr lang="en-US"/>
        </a:p>
      </dgm:t>
    </dgm:pt>
    <dgm:pt modelId="{2AA16FFA-3306-4294-BCD5-180EA37C452A}" type="pres">
      <dgm:prSet presAssocID="{D3915D70-5924-4AAF-BDD4-04DE57B44319}" presName="spacer" presStyleCnt="0"/>
      <dgm:spPr/>
    </dgm:pt>
    <dgm:pt modelId="{5E535CF6-28BA-45F9-AD97-AE7C8794DF7D}" type="pres">
      <dgm:prSet presAssocID="{750A65F1-CA6A-4CD6-81FD-2A7A06484199}" presName="parentText" presStyleLbl="node1" presStyleIdx="1" presStyleCnt="3">
        <dgm:presLayoutVars>
          <dgm:chMax val="0"/>
          <dgm:bulletEnabled val="1"/>
        </dgm:presLayoutVars>
      </dgm:prSet>
      <dgm:spPr/>
      <dgm:t>
        <a:bodyPr/>
        <a:lstStyle/>
        <a:p>
          <a:endParaRPr lang="en-US"/>
        </a:p>
      </dgm:t>
    </dgm:pt>
    <dgm:pt modelId="{D7FDD701-0006-432B-989F-7B5425C6D1EB}" type="pres">
      <dgm:prSet presAssocID="{D2E43745-1778-4D52-A59A-0622EAD22CAD}" presName="spacer" presStyleCnt="0"/>
      <dgm:spPr/>
    </dgm:pt>
    <dgm:pt modelId="{88580D72-C885-4B07-A429-9B48DC25CB28}" type="pres">
      <dgm:prSet presAssocID="{EC634B1B-802D-4021-BA58-A692CB8CFE27}" presName="parentText" presStyleLbl="node1" presStyleIdx="2" presStyleCnt="3">
        <dgm:presLayoutVars>
          <dgm:chMax val="0"/>
          <dgm:bulletEnabled val="1"/>
        </dgm:presLayoutVars>
      </dgm:prSet>
      <dgm:spPr/>
      <dgm:t>
        <a:bodyPr/>
        <a:lstStyle/>
        <a:p>
          <a:endParaRPr lang="en-US"/>
        </a:p>
      </dgm:t>
    </dgm:pt>
  </dgm:ptLst>
  <dgm:cxnLst>
    <dgm:cxn modelId="{92DEE446-3DF1-4C3F-8323-45ED2C4F6B1B}" type="presOf" srcId="{53CF6B4F-48F1-49D7-8A2D-601BF4A186F3}" destId="{D7D2FA9D-FF28-4F2A-B135-D158CC6BBAE8}" srcOrd="0" destOrd="0" presId="urn:microsoft.com/office/officeart/2005/8/layout/vList2"/>
    <dgm:cxn modelId="{CB149B2E-37C7-4571-9869-4D73F35BA058}" srcId="{53CF6B4F-48F1-49D7-8A2D-601BF4A186F3}" destId="{750A65F1-CA6A-4CD6-81FD-2A7A06484199}" srcOrd="1" destOrd="0" parTransId="{9BF3B418-ACFF-45AC-A5AF-23467FE5E113}" sibTransId="{D2E43745-1778-4D52-A59A-0622EAD22CAD}"/>
    <dgm:cxn modelId="{C883DEC5-4107-4DDD-9C77-4C56A6D0D30E}" srcId="{53CF6B4F-48F1-49D7-8A2D-601BF4A186F3}" destId="{EC634B1B-802D-4021-BA58-A692CB8CFE27}" srcOrd="2" destOrd="0" parTransId="{0EBAA51E-0F8F-4215-9731-4022BF3FD857}" sibTransId="{29AC1EF4-BCA0-4F44-82CD-58C585D0D345}"/>
    <dgm:cxn modelId="{6111AFD6-A747-4F71-9305-1C765B7F1897}" type="presOf" srcId="{EC634B1B-802D-4021-BA58-A692CB8CFE27}" destId="{88580D72-C885-4B07-A429-9B48DC25CB28}" srcOrd="0" destOrd="0" presId="urn:microsoft.com/office/officeart/2005/8/layout/vList2"/>
    <dgm:cxn modelId="{B3FD8283-F274-49CB-B5D8-463DA49475F6}" type="presOf" srcId="{750A65F1-CA6A-4CD6-81FD-2A7A06484199}" destId="{5E535CF6-28BA-45F9-AD97-AE7C8794DF7D}" srcOrd="0" destOrd="0" presId="urn:microsoft.com/office/officeart/2005/8/layout/vList2"/>
    <dgm:cxn modelId="{6191572B-9435-4EC2-9990-A4D47D328951}" srcId="{53CF6B4F-48F1-49D7-8A2D-601BF4A186F3}" destId="{DA071D5A-81BF-4A33-B1EB-CD223F8C91EA}" srcOrd="0" destOrd="0" parTransId="{CB0F2C3C-8523-44DB-ABAA-160D0CD3C892}" sibTransId="{D3915D70-5924-4AAF-BDD4-04DE57B44319}"/>
    <dgm:cxn modelId="{C1BA0D43-863E-44EB-AD45-7D0A48375D61}" type="presOf" srcId="{DA071D5A-81BF-4A33-B1EB-CD223F8C91EA}" destId="{BF499433-1655-4C67-8D58-3156518E8496}" srcOrd="0" destOrd="0" presId="urn:microsoft.com/office/officeart/2005/8/layout/vList2"/>
    <dgm:cxn modelId="{FFFE8FE8-38E0-499D-9E31-F56EE675ECAE}" type="presParOf" srcId="{D7D2FA9D-FF28-4F2A-B135-D158CC6BBAE8}" destId="{BF499433-1655-4C67-8D58-3156518E8496}" srcOrd="0" destOrd="0" presId="urn:microsoft.com/office/officeart/2005/8/layout/vList2"/>
    <dgm:cxn modelId="{3172E21A-DFF0-4A52-A090-365E243087B1}" type="presParOf" srcId="{D7D2FA9D-FF28-4F2A-B135-D158CC6BBAE8}" destId="{2AA16FFA-3306-4294-BCD5-180EA37C452A}" srcOrd="1" destOrd="0" presId="urn:microsoft.com/office/officeart/2005/8/layout/vList2"/>
    <dgm:cxn modelId="{3B104C53-072A-4914-B19E-62796B91273F}" type="presParOf" srcId="{D7D2FA9D-FF28-4F2A-B135-D158CC6BBAE8}" destId="{5E535CF6-28BA-45F9-AD97-AE7C8794DF7D}" srcOrd="2" destOrd="0" presId="urn:microsoft.com/office/officeart/2005/8/layout/vList2"/>
    <dgm:cxn modelId="{7403B89B-3BD0-4E98-85B6-E3E94B80FE17}" type="presParOf" srcId="{D7D2FA9D-FF28-4F2A-B135-D158CC6BBAE8}" destId="{D7FDD701-0006-432B-989F-7B5425C6D1EB}" srcOrd="3" destOrd="0" presId="urn:microsoft.com/office/officeart/2005/8/layout/vList2"/>
    <dgm:cxn modelId="{413ADAD6-FD0A-4FF0-8AC9-5C804C4A3AC5}" type="presParOf" srcId="{D7D2FA9D-FF28-4F2A-B135-D158CC6BBAE8}" destId="{88580D72-C885-4B07-A429-9B48DC25CB28}"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499433-1655-4C67-8D58-3156518E8496}">
      <dsp:nvSpPr>
        <dsp:cNvPr id="0" name=""/>
        <dsp:cNvSpPr/>
      </dsp:nvSpPr>
      <dsp:spPr>
        <a:xfrm>
          <a:off x="0" y="214200"/>
          <a:ext cx="8839200" cy="1638000"/>
        </a:xfrm>
        <a:prstGeom prst="roundRect">
          <a:avLst/>
        </a:prstGeom>
        <a:solidFill>
          <a:schemeClr val="lt1"/>
        </a:solidFill>
        <a:ln w="25400" cap="flat" cmpd="sng" algn="ctr">
          <a:solidFill>
            <a:schemeClr val="accent6"/>
          </a:solidFill>
          <a:prstDash val="solid"/>
        </a:ln>
        <a:effectLst>
          <a:innerShdw blurRad="114300">
            <a:prstClr val="black"/>
          </a:innerShdw>
        </a:effectLst>
      </dsp:spPr>
      <dsp:style>
        <a:lnRef idx="2">
          <a:schemeClr val="accent6"/>
        </a:lnRef>
        <a:fillRef idx="1">
          <a:schemeClr val="lt1"/>
        </a:fillRef>
        <a:effectRef idx="0">
          <a:schemeClr val="accent6"/>
        </a:effectRef>
        <a:fontRef idx="minor">
          <a:schemeClr val="dk1"/>
        </a:fontRef>
      </dsp:style>
      <dsp:txBody>
        <a:bodyPr spcFirstLastPara="0" vert="horz" wrap="square" lIns="95250" tIns="95250" rIns="95250" bIns="95250" numCol="1" spcCol="1270" anchor="ctr" anchorCtr="0">
          <a:noAutofit/>
        </a:bodyPr>
        <a:lstStyle/>
        <a:p>
          <a:pPr lvl="0" algn="justLow" defTabSz="1111250" rtl="1">
            <a:lnSpc>
              <a:spcPct val="90000"/>
            </a:lnSpc>
            <a:spcBef>
              <a:spcPct val="0"/>
            </a:spcBef>
            <a:spcAft>
              <a:spcPct val="35000"/>
            </a:spcAft>
          </a:pPr>
          <a:r>
            <a:rPr lang="fa-IR" sz="2500" kern="1200" dirty="0" smtClean="0"/>
            <a:t>واژه </a:t>
          </a:r>
          <a:r>
            <a:rPr lang="en-US" sz="2500" kern="1200" dirty="0" smtClean="0"/>
            <a:t>chaos</a:t>
          </a:r>
          <a:r>
            <a:rPr lang="fa-IR" sz="2500" kern="1200" dirty="0" smtClean="0"/>
            <a:t> به طور سنتی به عنوان بی نظمی و آشوب و فقدان هر گونه ساختار یا نظم تعریف می شود . تعریف جدید آشوب اشاره بر آن دارد که بی نظمی  ممکن است که صرفا سطح بالایی از پیچیدگی باشد که شاید از فرایندهای قطعی ناشی شود .</a:t>
          </a:r>
          <a:endParaRPr lang="en-US" sz="2500" kern="1200" dirty="0"/>
        </a:p>
      </dsp:txBody>
      <dsp:txXfrm>
        <a:off x="0" y="214200"/>
        <a:ext cx="8839200" cy="1638000"/>
      </dsp:txXfrm>
    </dsp:sp>
    <dsp:sp modelId="{5E535CF6-28BA-45F9-AD97-AE7C8794DF7D}">
      <dsp:nvSpPr>
        <dsp:cNvPr id="0" name=""/>
        <dsp:cNvSpPr/>
      </dsp:nvSpPr>
      <dsp:spPr>
        <a:xfrm>
          <a:off x="0" y="1924200"/>
          <a:ext cx="8839200" cy="1638000"/>
        </a:xfrm>
        <a:prstGeom prst="roundRect">
          <a:avLst/>
        </a:prstGeom>
        <a:solidFill>
          <a:schemeClr val="lt1"/>
        </a:solidFill>
        <a:ln w="25400" cap="flat" cmpd="sng" algn="ctr">
          <a:solidFill>
            <a:schemeClr val="accent5"/>
          </a:solidFill>
          <a:prstDash val="solid"/>
        </a:ln>
        <a:effectLst>
          <a:innerShdw blurRad="114300">
            <a:prstClr val="black"/>
          </a:innerShdw>
        </a:effectLst>
      </dsp:spPr>
      <dsp:style>
        <a:lnRef idx="2">
          <a:schemeClr val="accent5"/>
        </a:lnRef>
        <a:fillRef idx="1">
          <a:schemeClr val="lt1"/>
        </a:fillRef>
        <a:effectRef idx="0">
          <a:schemeClr val="accent5"/>
        </a:effectRef>
        <a:fontRef idx="minor">
          <a:schemeClr val="dk1"/>
        </a:fontRef>
      </dsp:style>
      <dsp:txBody>
        <a:bodyPr spcFirstLastPara="0" vert="horz" wrap="square" lIns="95250" tIns="95250" rIns="95250" bIns="95250" numCol="1" spcCol="1270" anchor="ctr" anchorCtr="0">
          <a:noAutofit/>
        </a:bodyPr>
        <a:lstStyle/>
        <a:p>
          <a:pPr lvl="0" algn="justLow" defTabSz="1111250" rtl="1">
            <a:lnSpc>
              <a:spcPct val="90000"/>
            </a:lnSpc>
            <a:spcBef>
              <a:spcPct val="0"/>
            </a:spcBef>
            <a:spcAft>
              <a:spcPct val="35000"/>
            </a:spcAft>
          </a:pPr>
          <a:r>
            <a:rPr lang="fa-IR" sz="2500" kern="1200" dirty="0" smtClean="0"/>
            <a:t>هيلز در 1990 آشوب يا بي نظمي را اينگونه تعريف مي كند :  بی نظمی</a:t>
          </a:r>
          <a:r>
            <a:rPr lang="en-US" sz="2500" kern="1200" dirty="0" smtClean="0"/>
            <a:t> </a:t>
          </a:r>
          <a:r>
            <a:rPr lang="fa-IR" sz="2500" kern="1200" dirty="0" smtClean="0"/>
            <a:t>و</a:t>
          </a:r>
          <a:r>
            <a:rPr lang="en-US" sz="2500" kern="1200" dirty="0" smtClean="0"/>
            <a:t> </a:t>
          </a:r>
          <a:r>
            <a:rPr lang="fa-IR" sz="2500" kern="1200" dirty="0" smtClean="0"/>
            <a:t>آشوب نوعی نظم در بی نظمی است . بی نظم از آن رو  كه  نتايج آن بی نظمی منظم غير قابل پيش بيني است ومنظم بدان جهت كه از نوعی قطعيت</a:t>
          </a:r>
          <a:r>
            <a:rPr lang="en-US" sz="2500" kern="1200" dirty="0" smtClean="0"/>
            <a:t> </a:t>
          </a:r>
          <a:r>
            <a:rPr lang="fa-IR" sz="2500" kern="1200" dirty="0" smtClean="0"/>
            <a:t>برخوردارست.</a:t>
          </a:r>
          <a:endParaRPr lang="en-US" sz="2500" kern="1200" dirty="0"/>
        </a:p>
      </dsp:txBody>
      <dsp:txXfrm>
        <a:off x="0" y="1924200"/>
        <a:ext cx="8839200" cy="1638000"/>
      </dsp:txXfrm>
    </dsp:sp>
    <dsp:sp modelId="{88580D72-C885-4B07-A429-9B48DC25CB28}">
      <dsp:nvSpPr>
        <dsp:cNvPr id="0" name=""/>
        <dsp:cNvSpPr/>
      </dsp:nvSpPr>
      <dsp:spPr>
        <a:xfrm>
          <a:off x="0" y="3634200"/>
          <a:ext cx="8839200" cy="1638000"/>
        </a:xfrm>
        <a:prstGeom prst="roundRect">
          <a:avLst/>
        </a:prstGeom>
        <a:solidFill>
          <a:schemeClr val="lt1"/>
        </a:solidFill>
        <a:ln w="25400" cap="flat" cmpd="sng" algn="ctr">
          <a:solidFill>
            <a:schemeClr val="accent4"/>
          </a:solidFill>
          <a:prstDash val="solid"/>
        </a:ln>
        <a:effectLst>
          <a:innerShdw blurRad="114300">
            <a:prstClr val="black"/>
          </a:innerShdw>
        </a:effectLst>
      </dsp:spPr>
      <dsp:style>
        <a:lnRef idx="2">
          <a:schemeClr val="accent4"/>
        </a:lnRef>
        <a:fillRef idx="1">
          <a:schemeClr val="lt1"/>
        </a:fillRef>
        <a:effectRef idx="0">
          <a:schemeClr val="accent4"/>
        </a:effectRef>
        <a:fontRef idx="minor">
          <a:schemeClr val="dk1"/>
        </a:fontRef>
      </dsp:style>
      <dsp:txBody>
        <a:bodyPr spcFirstLastPara="0" vert="horz" wrap="square" lIns="95250" tIns="95250" rIns="95250" bIns="95250" numCol="1" spcCol="1270" anchor="ctr" anchorCtr="0">
          <a:noAutofit/>
        </a:bodyPr>
        <a:lstStyle/>
        <a:p>
          <a:pPr lvl="0" algn="justLow" defTabSz="1111250" rtl="1">
            <a:lnSpc>
              <a:spcPct val="90000"/>
            </a:lnSpc>
            <a:spcBef>
              <a:spcPct val="0"/>
            </a:spcBef>
            <a:spcAft>
              <a:spcPct val="35000"/>
            </a:spcAft>
          </a:pPr>
          <a:r>
            <a:rPr lang="fa-IR" sz="2500" kern="1200" dirty="0" smtClean="0"/>
            <a:t>آدامز آشفتگی را اينگونه تعريف می كند : از آشفتگی زندگی زائيده می شود</a:t>
          </a:r>
          <a:r>
            <a:rPr lang="en-US" sz="2500" kern="1200" dirty="0" smtClean="0"/>
            <a:t> </a:t>
          </a:r>
          <a:r>
            <a:rPr lang="fa-IR" sz="2500" kern="1200" dirty="0" smtClean="0"/>
            <a:t>درحاليكه ازنظم عادت به وجود می آيد.</a:t>
          </a:r>
          <a:endParaRPr lang="en-US" sz="2500" kern="1200" dirty="0"/>
        </a:p>
      </dsp:txBody>
      <dsp:txXfrm>
        <a:off x="0" y="3634200"/>
        <a:ext cx="8839200" cy="1638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AD094-A602-4AB0-865B-6460CFC71FCB}" type="datetimeFigureOut">
              <a:rPr lang="en-US" smtClean="0"/>
              <a:pPr/>
              <a:t>10/17/2013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82EA72-359B-4B21-BC47-6289A83B75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6549F89-8627-4F0E-8548-5D23429D5C9C}" type="datetimeFigureOut">
              <a:rPr lang="fa-IR" smtClean="0"/>
              <a:pPr/>
              <a:t>1434/12/13</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5D0662-DC6D-488F-A997-6CCD54A9F90D}" type="slidenum">
              <a:rPr lang="fa-IR" smtClean="0"/>
              <a:pPr/>
              <a:t>‹#›</a:t>
            </a:fld>
            <a:endParaRPr lang="fa-I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549F89-8627-4F0E-8548-5D23429D5C9C}" type="datetimeFigureOut">
              <a:rPr lang="fa-IR" smtClean="0"/>
              <a:pPr/>
              <a:t>1434/12/13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65D0662-DC6D-488F-A997-6CCD54A9F90D}" type="slidenum">
              <a:rPr lang="fa-IR" smtClean="0"/>
              <a:pPr/>
              <a:t>‹#›</a:t>
            </a:fld>
            <a:endParaRPr lang="fa-IR"/>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549F89-8627-4F0E-8548-5D23429D5C9C}" type="datetimeFigureOut">
              <a:rPr lang="fa-IR" smtClean="0"/>
              <a:pPr/>
              <a:t>1434/12/13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65D0662-DC6D-488F-A997-6CCD54A9F90D}" type="slidenum">
              <a:rPr lang="fa-IR" smtClean="0"/>
              <a:pPr/>
              <a:t>‹#›</a:t>
            </a:fld>
            <a:endParaRPr lang="fa-IR"/>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549F89-8627-4F0E-8548-5D23429D5C9C}" type="datetimeFigureOut">
              <a:rPr lang="fa-IR" smtClean="0"/>
              <a:pPr/>
              <a:t>1434/12/13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65D0662-DC6D-488F-A997-6CCD54A9F90D}"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6549F89-8627-4F0E-8548-5D23429D5C9C}" type="datetimeFigureOut">
              <a:rPr lang="fa-IR" smtClean="0"/>
              <a:pPr/>
              <a:t>1434/12/13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65D0662-DC6D-488F-A997-6CCD54A9F90D}"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6549F89-8627-4F0E-8548-5D23429D5C9C}" type="datetimeFigureOut">
              <a:rPr lang="fa-IR" smtClean="0"/>
              <a:pPr/>
              <a:t>1434/12/13</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65D0662-DC6D-488F-A997-6CCD54A9F90D}"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6549F89-8627-4F0E-8548-5D23429D5C9C}" type="datetimeFigureOut">
              <a:rPr lang="fa-IR" smtClean="0"/>
              <a:pPr/>
              <a:t>1434/12/13</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B65D0662-DC6D-488F-A997-6CCD54A9F90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6549F89-8627-4F0E-8548-5D23429D5C9C}" type="datetimeFigureOut">
              <a:rPr lang="fa-IR" smtClean="0"/>
              <a:pPr/>
              <a:t>1434/12/13</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B65D0662-DC6D-488F-A997-6CCD54A9F90D}"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6549F89-8627-4F0E-8548-5D23429D5C9C}" type="datetimeFigureOut">
              <a:rPr lang="fa-IR" smtClean="0"/>
              <a:pPr/>
              <a:t>1434/12/13</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B65D0662-DC6D-488F-A997-6CCD54A9F90D}" type="slidenum">
              <a:rPr lang="fa-IR" smtClean="0"/>
              <a:pPr/>
              <a:t>‹#›</a:t>
            </a:fld>
            <a:endParaRPr lang="fa-IR"/>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6549F89-8627-4F0E-8548-5D23429D5C9C}" type="datetimeFigureOut">
              <a:rPr lang="fa-IR" smtClean="0"/>
              <a:pPr/>
              <a:t>1434/12/13</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65D0662-DC6D-488F-A997-6CCD54A9F90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6549F89-8627-4F0E-8548-5D23429D5C9C}" type="datetimeFigureOut">
              <a:rPr lang="fa-IR" smtClean="0"/>
              <a:pPr/>
              <a:t>1434/12/13</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5D0662-DC6D-488F-A997-6CCD54A9F90D}"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6549F89-8627-4F0E-8548-5D23429D5C9C}" type="datetimeFigureOut">
              <a:rPr lang="fa-IR" smtClean="0"/>
              <a:pPr/>
              <a:t>1434/12/13</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5D0662-DC6D-488F-A997-6CCD54A9F90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spd="med">
    <p:fade/>
  </p:transition>
  <p:timing>
    <p:tnLst>
      <p:par>
        <p:cTn id="1" dur="indefinite" restart="never" nodeType="tmRoot"/>
      </p:par>
    </p:tnLst>
  </p:timing>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Sarat.moheban@gmail.com" TargetMode="External"/><Relationship Id="rId2" Type="http://schemas.openxmlformats.org/officeDocument/2006/relationships/hyperlink" Target="http://www.physics-pnu.blog.ir/"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914400"/>
            <a:ext cx="59436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fa-IR" sz="7200" dirty="0" smtClean="0">
                <a:solidFill>
                  <a:schemeClr val="bg2">
                    <a:lumMod val="90000"/>
                  </a:schemeClr>
                </a:solidFill>
                <a:latin typeface="Arabic Typesetting" pitchFamily="66" charset="-78"/>
                <a:cs typeface="B Titr" pitchFamily="2" charset="-78"/>
              </a:rPr>
              <a:t>به نام خداوند</a:t>
            </a:r>
            <a:endParaRPr lang="fa-IR" sz="7200" dirty="0">
              <a:solidFill>
                <a:schemeClr val="bg2">
                  <a:lumMod val="90000"/>
                </a:schemeClr>
              </a:solidFill>
              <a:latin typeface="Arabic Typesetting" pitchFamily="66" charset="-78"/>
              <a:cs typeface="B Titr" pitchFamily="2" charset="-78"/>
            </a:endParaRPr>
          </a:p>
        </p:txBody>
      </p:sp>
      <p:pic>
        <p:nvPicPr>
          <p:cNvPr id="1026" name="Picture 2" descr="C:\Documents and Settings\mb1.BESH-46D5898532\Desktop\ashob\New Folder (6)\chaostheory.gif"/>
          <p:cNvPicPr>
            <a:picLocks noChangeAspect="1" noChangeArrowheads="1"/>
          </p:cNvPicPr>
          <p:nvPr/>
        </p:nvPicPr>
        <p:blipFill>
          <a:blip r:embed="rId2"/>
          <a:srcRect/>
          <a:stretch>
            <a:fillRect/>
          </a:stretch>
        </p:blipFill>
        <p:spPr bwMode="auto">
          <a:xfrm>
            <a:off x="1219200" y="3048000"/>
            <a:ext cx="6705600" cy="22352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72222E-6 -1.84758E-7 L 0.01336 -0.58961 " pathEditMode="relative" rAng="0" ptsTypes="AA">
                                      <p:cBhvr>
                                        <p:cTn id="6" dur="2000" spd="-100000" fill="hold"/>
                                        <p:tgtEl>
                                          <p:spTgt spid="4">
                                            <p:txEl>
                                              <p:pRg st="0" end="0"/>
                                            </p:txEl>
                                          </p:spTgt>
                                        </p:tgtEl>
                                        <p:attrNameLst>
                                          <p:attrName>ppt_x</p:attrName>
                                          <p:attrName>ppt_y</p:attrName>
                                        </p:attrNameLst>
                                      </p:cBhvr>
                                      <p:rCtr x="7" y="-295"/>
                                    </p:animMotion>
                                  </p:child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blinds(horizontal)">
                                      <p:cBhvr>
                                        <p:cTn id="10" dur="500"/>
                                        <p:tgtEl>
                                          <p:spTgt spid="4">
                                            <p:bg/>
                                          </p:spTgt>
                                        </p:tgtEl>
                                      </p:cBhvr>
                                    </p:animEffect>
                                  </p:childTnLst>
                                </p:cTn>
                              </p:par>
                            </p:childTnLst>
                          </p:cTn>
                        </p:par>
                        <p:par>
                          <p:cTn id="11" fill="hold">
                            <p:stCondLst>
                              <p:cond delay="2500"/>
                            </p:stCondLst>
                            <p:childTnLst>
                              <p:par>
                                <p:cTn id="12" presetID="3" presetClass="entr" presetSubtype="1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linds(horizont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838200"/>
            <a:ext cx="8077200" cy="518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4-Point Star 4"/>
          <p:cNvSpPr/>
          <p:nvPr/>
        </p:nvSpPr>
        <p:spPr>
          <a:xfrm>
            <a:off x="457200" y="-76200"/>
            <a:ext cx="8382000" cy="6705600"/>
          </a:xfrm>
          <a:prstGeom prst="star4">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Flowchart: Connector 6"/>
          <p:cNvSpPr/>
          <p:nvPr/>
        </p:nvSpPr>
        <p:spPr>
          <a:xfrm>
            <a:off x="1219200" y="1295400"/>
            <a:ext cx="6858000" cy="426720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lnSpc>
                <a:spcPct val="200000"/>
              </a:lnSpc>
            </a:pPr>
            <a:r>
              <a:rPr lang="fa-IR" sz="4400" dirty="0" smtClean="0">
                <a:solidFill>
                  <a:schemeClr val="tx1">
                    <a:lumMod val="95000"/>
                    <a:lumOff val="5000"/>
                  </a:schemeClr>
                </a:solidFill>
              </a:rPr>
              <a:t> </a:t>
            </a:r>
            <a:r>
              <a:rPr lang="fa-IR" sz="2800" dirty="0" smtClean="0">
                <a:cs typeface="B Titr" pitchFamily="2" charset="-78"/>
              </a:rPr>
              <a:t>برخی آشوب  را </a:t>
            </a:r>
          </a:p>
          <a:p>
            <a:pPr algn="ctr">
              <a:lnSpc>
                <a:spcPct val="200000"/>
              </a:lnSpc>
            </a:pPr>
            <a:r>
              <a:rPr lang="fa-IR" sz="2800" dirty="0" smtClean="0">
                <a:cs typeface="B Titr" pitchFamily="2" charset="-78"/>
              </a:rPr>
              <a:t>پس از نسبیت و فیزیک کوانتومی سومین انقلاب فیزیک در قرن بیستم نامیده اند،</a:t>
            </a:r>
            <a:endParaRPr lang="en-US" sz="4400" dirty="0">
              <a:solidFill>
                <a:schemeClr val="tx1">
                  <a:lumMod val="95000"/>
                  <a:lumOff val="5000"/>
                </a:schemeClr>
              </a:solidFill>
              <a:cs typeface="B Titr" pitchFamily="2" charset="-78"/>
            </a:endParaRPr>
          </a:p>
        </p:txBody>
      </p:sp>
    </p:spTree>
    <p:extLst>
      <p:ext uri="{BB962C8B-B14F-4D97-AF65-F5344CB8AC3E}">
        <p14:creationId xmlns="" xmlns:p14="http://schemas.microsoft.com/office/powerpoint/2010/main" val="34515130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5"/>
                                        </p:tgtEl>
                                        <p:attrNameLst>
                                          <p:attrName>r</p:attrName>
                                        </p:attrNameLst>
                                      </p:cBhvr>
                                    </p:animRot>
                                  </p:childTnLst>
                                </p:cTn>
                              </p:par>
                            </p:childTnLst>
                          </p:cTn>
                        </p:par>
                        <p:par>
                          <p:cTn id="10" fill="hold">
                            <p:stCondLst>
                              <p:cond delay="4000"/>
                            </p:stCondLst>
                            <p:childTnLst>
                              <p:par>
                                <p:cTn id="11" presetID="8" presetClass="emph" presetSubtype="0" fill="hold" grpId="1" nodeType="afterEffect">
                                  <p:stCondLst>
                                    <p:cond delay="0"/>
                                  </p:stCondLst>
                                  <p:childTnLst>
                                    <p:animRot by="21600000">
                                      <p:cBhvr>
                                        <p:cTn id="1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838200"/>
            <a:ext cx="8077200" cy="5257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ounded Rectangle 4"/>
          <p:cNvSpPr/>
          <p:nvPr/>
        </p:nvSpPr>
        <p:spPr>
          <a:xfrm>
            <a:off x="1371600" y="1524000"/>
            <a:ext cx="6858000" cy="381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200000"/>
              </a:lnSpc>
            </a:pPr>
            <a:r>
              <a:rPr lang="fa-IR" sz="3600" b="1" dirty="0" smtClean="0">
                <a:solidFill>
                  <a:srgbClr val="FF0000"/>
                </a:solidFill>
                <a:latin typeface="times new roman, times, serif"/>
              </a:rPr>
              <a:t>جمله بی ‌قراریت ، از طلب قرار توست</a:t>
            </a:r>
            <a:endParaRPr lang="fa-IR" sz="3600" dirty="0" smtClean="0">
              <a:solidFill>
                <a:srgbClr val="FF0000"/>
              </a:solidFill>
            </a:endParaRPr>
          </a:p>
          <a:p>
            <a:pPr algn="ctr">
              <a:lnSpc>
                <a:spcPct val="200000"/>
              </a:lnSpc>
            </a:pPr>
            <a:r>
              <a:rPr lang="fa-IR" sz="3600" b="1" dirty="0" smtClean="0">
                <a:solidFill>
                  <a:srgbClr val="FF0000"/>
                </a:solidFill>
                <a:latin typeface="times new roman, times, serif"/>
              </a:rPr>
              <a:t>طالب </a:t>
            </a:r>
            <a:r>
              <a:rPr lang="fa-IR" sz="3600" b="1" dirty="0" smtClean="0">
                <a:solidFill>
                  <a:schemeClr val="tx2">
                    <a:lumMod val="75000"/>
                  </a:schemeClr>
                </a:solidFill>
                <a:latin typeface="times new roman, times, serif"/>
              </a:rPr>
              <a:t>بی‌قرار</a:t>
            </a:r>
            <a:r>
              <a:rPr lang="fa-IR" sz="3600" b="1" dirty="0" smtClean="0">
                <a:solidFill>
                  <a:srgbClr val="FF0000"/>
                </a:solidFill>
                <a:latin typeface="times new roman, times, serif"/>
              </a:rPr>
              <a:t> شو ،  تا که </a:t>
            </a:r>
            <a:r>
              <a:rPr lang="fa-IR" sz="3600" b="1" dirty="0" smtClean="0">
                <a:solidFill>
                  <a:srgbClr val="002060"/>
                </a:solidFill>
                <a:latin typeface="times new roman, times, serif"/>
              </a:rPr>
              <a:t>قرار</a:t>
            </a:r>
            <a:r>
              <a:rPr lang="fa-IR" sz="3600" b="1" dirty="0" smtClean="0">
                <a:solidFill>
                  <a:srgbClr val="FF0000"/>
                </a:solidFill>
                <a:latin typeface="times new roman, times, serif"/>
              </a:rPr>
              <a:t> آیدت</a:t>
            </a:r>
          </a:p>
          <a:p>
            <a:pPr algn="ctr">
              <a:lnSpc>
                <a:spcPct val="200000"/>
              </a:lnSpc>
            </a:pPr>
            <a:r>
              <a:rPr lang="fa-IR" sz="2400" b="1" dirty="0" smtClean="0">
                <a:solidFill>
                  <a:srgbClr val="FF0000"/>
                </a:solidFill>
                <a:latin typeface="times new roman, times, serif"/>
              </a:rPr>
              <a:t> </a:t>
            </a:r>
            <a:endParaRPr lang="fa-IR" sz="2400" dirty="0">
              <a:solidFill>
                <a:srgbClr val="FF0000"/>
              </a:solidFill>
            </a:endParaRPr>
          </a:p>
        </p:txBody>
      </p:sp>
      <p:sp>
        <p:nvSpPr>
          <p:cNvPr id="6" name="Rounded Rectangle 5"/>
          <p:cNvSpPr/>
          <p:nvPr/>
        </p:nvSpPr>
        <p:spPr>
          <a:xfrm>
            <a:off x="2057400" y="4572000"/>
            <a:ext cx="23622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b="1" dirty="0" smtClean="0">
                <a:solidFill>
                  <a:srgbClr val="C00000"/>
                </a:solidFill>
              </a:rPr>
              <a:t>مولوی</a:t>
            </a:r>
            <a:endParaRPr lang="en-US" sz="2800" b="1" dirty="0">
              <a:solidFill>
                <a:srgbClr val="C00000"/>
              </a:solidFill>
            </a:endParaRPr>
          </a:p>
        </p:txBody>
      </p:sp>
    </p:spTree>
    <p:extLst>
      <p:ext uri="{BB962C8B-B14F-4D97-AF65-F5344CB8AC3E}">
        <p14:creationId xmlns="" xmlns:p14="http://schemas.microsoft.com/office/powerpoint/2010/main" val="972833141"/>
      </p:ext>
    </p:extLst>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00200"/>
            <a:ext cx="7848600"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fa-IR" sz="2800" dirty="0" smtClean="0">
                <a:solidFill>
                  <a:srgbClr val="C00000"/>
                </a:solidFill>
                <a:cs typeface="B Titr" pitchFamily="2" charset="-78"/>
              </a:rPr>
              <a:t>قوانين جبري </a:t>
            </a:r>
            <a:r>
              <a:rPr lang="fa-IR" sz="2800" dirty="0" smtClean="0">
                <a:solidFill>
                  <a:srgbClr val="C00000"/>
                </a:solidFill>
                <a:cs typeface="B Titr" pitchFamily="2" charset="-78"/>
              </a:rPr>
              <a:t>طبيعي ، </a:t>
            </a:r>
            <a:r>
              <a:rPr lang="fa-IR" sz="2800" dirty="0" smtClean="0">
                <a:solidFill>
                  <a:srgbClr val="C00000"/>
                </a:solidFill>
                <a:cs typeface="B Titr" pitchFamily="2" charset="-78"/>
              </a:rPr>
              <a:t>كماكان حاكميت دارند و پي برده شده </a:t>
            </a:r>
            <a:endParaRPr lang="fa-IR" sz="2800" dirty="0" smtClean="0">
              <a:solidFill>
                <a:srgbClr val="C00000"/>
              </a:solidFill>
              <a:cs typeface="B Titr" pitchFamily="2" charset="-78"/>
            </a:endParaRPr>
          </a:p>
          <a:p>
            <a:pPr algn="ctr">
              <a:lnSpc>
                <a:spcPct val="150000"/>
              </a:lnSpc>
            </a:pPr>
            <a:endParaRPr lang="fa-IR" sz="2800" dirty="0" smtClean="0">
              <a:solidFill>
                <a:srgbClr val="C00000"/>
              </a:solidFill>
              <a:cs typeface="B Titr" pitchFamily="2" charset="-78"/>
            </a:endParaRPr>
          </a:p>
          <a:p>
            <a:pPr algn="ctr">
              <a:lnSpc>
                <a:spcPct val="150000"/>
              </a:lnSpc>
            </a:pPr>
            <a:r>
              <a:rPr lang="fa-IR" sz="2800" dirty="0" smtClean="0">
                <a:solidFill>
                  <a:srgbClr val="C00000"/>
                </a:solidFill>
                <a:cs typeface="B Titr" pitchFamily="2" charset="-78"/>
              </a:rPr>
              <a:t>كه </a:t>
            </a:r>
            <a:r>
              <a:rPr lang="fa-IR" sz="2800" dirty="0" smtClean="0">
                <a:solidFill>
                  <a:srgbClr val="C00000"/>
                </a:solidFill>
                <a:cs typeface="B Titr" pitchFamily="2" charset="-78"/>
              </a:rPr>
              <a:t>سيستم ها به شيوه اي دوراني عمل مي كنند كه در آن </a:t>
            </a:r>
            <a:endParaRPr lang="fa-IR" sz="2800" dirty="0" smtClean="0">
              <a:solidFill>
                <a:srgbClr val="C00000"/>
              </a:solidFill>
              <a:cs typeface="B Titr" pitchFamily="2" charset="-78"/>
            </a:endParaRPr>
          </a:p>
          <a:p>
            <a:pPr algn="ctr">
              <a:lnSpc>
                <a:spcPct val="150000"/>
              </a:lnSpc>
            </a:pPr>
            <a:endParaRPr lang="fa-IR" sz="2800" dirty="0" smtClean="0">
              <a:solidFill>
                <a:srgbClr val="C00000"/>
              </a:solidFill>
              <a:cs typeface="B Titr" pitchFamily="2" charset="-78"/>
            </a:endParaRPr>
          </a:p>
          <a:p>
            <a:pPr algn="ctr">
              <a:lnSpc>
                <a:spcPct val="150000"/>
              </a:lnSpc>
            </a:pPr>
            <a:r>
              <a:rPr lang="fa-IR" sz="2800" dirty="0" smtClean="0">
                <a:solidFill>
                  <a:srgbClr val="C00000"/>
                </a:solidFill>
                <a:cs typeface="B Titr" pitchFamily="2" charset="-78"/>
              </a:rPr>
              <a:t>بي </a:t>
            </a:r>
            <a:r>
              <a:rPr lang="fa-IR" sz="2800" dirty="0" smtClean="0">
                <a:solidFill>
                  <a:srgbClr val="C00000"/>
                </a:solidFill>
                <a:cs typeface="B Titr" pitchFamily="2" charset="-78"/>
              </a:rPr>
              <a:t>نظمي منجر به نظم و نظم منجر به بي نظمي مي شود.</a:t>
            </a:r>
            <a:endParaRPr lang="fa-IR" dirty="0">
              <a:solidFill>
                <a:srgbClr val="C00000"/>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81200"/>
            <a:ext cx="7620000" cy="184665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fa-IR" sz="3200" b="1" dirty="0" smtClean="0">
                <a:solidFill>
                  <a:srgbClr val="663300"/>
                </a:solidFill>
                <a:cs typeface="B Homa" pitchFamily="2" charset="-78"/>
              </a:rPr>
              <a:t>امروزه ديگر تصور ساده از نحوه فعاليت جهان جاي خود را به تصوري پيچيده و پارادوكس گونه داده است. </a:t>
            </a:r>
            <a:endParaRPr lang="fa-IR" sz="3200" b="1" dirty="0" smtClean="0">
              <a:solidFill>
                <a:srgbClr val="663300"/>
              </a:solidFill>
              <a:cs typeface="B Homa" pitchFamily="2" charset="-78"/>
            </a:endParaRPr>
          </a:p>
          <a:p>
            <a:pPr algn="ctr"/>
            <a:endParaRPr lang="fa-IR" b="1"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81200"/>
            <a:ext cx="8153400" cy="2246769"/>
          </a:xfrm>
          <a:prstGeom prst="rect">
            <a:avLst/>
          </a:prstGeom>
        </p:spPr>
        <p:txBody>
          <a:bodyPr wrap="square">
            <a:spAutoFit/>
          </a:bodyPr>
          <a:lstStyle/>
          <a:p>
            <a:pPr algn="ctr">
              <a:lnSpc>
                <a:spcPct val="150000"/>
              </a:lnSpc>
            </a:pPr>
            <a:r>
              <a:rPr lang="fa-IR" sz="3200" dirty="0" smtClean="0">
                <a:solidFill>
                  <a:srgbClr val="FF0000"/>
                </a:solidFill>
                <a:cs typeface="B Titr" pitchFamily="2" charset="-78"/>
              </a:rPr>
              <a:t>اين علم جديد تئوري پيچيدگي ناميده مي شود و جنبه اي از اين علم كه توجه همگان را به خود جلب كرده است تئوري آشوب يا نظم در بي نظمي ناميده مي شود. </a:t>
            </a:r>
            <a:endParaRPr lang="fa-IR" sz="3200" dirty="0">
              <a:solidFill>
                <a:srgbClr val="FF0000"/>
              </a:solidFill>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8001000" cy="59862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a-IR" dirty="0" smtClean="0">
                <a:solidFill>
                  <a:srgbClr val="00B050"/>
                </a:solidFill>
              </a:rPr>
              <a:t>●</a:t>
            </a:r>
            <a:r>
              <a:rPr lang="fa-IR" sz="4400" dirty="0" smtClean="0">
                <a:solidFill>
                  <a:srgbClr val="00B050"/>
                </a:solidFill>
                <a:cs typeface="B Titr" pitchFamily="2" charset="-78"/>
              </a:rPr>
              <a:t> تاریخچه : </a:t>
            </a:r>
            <a:endParaRPr lang="fa-IR" dirty="0" smtClean="0">
              <a:solidFill>
                <a:srgbClr val="00B050"/>
              </a:solidFill>
              <a:cs typeface="B Titr" pitchFamily="2" charset="-78"/>
            </a:endParaRPr>
          </a:p>
          <a:p>
            <a:pPr algn="just">
              <a:lnSpc>
                <a:spcPct val="150000"/>
              </a:lnSpc>
            </a:pPr>
            <a:r>
              <a:rPr lang="fa-IR" sz="1600" b="1" dirty="0" smtClean="0">
                <a:cs typeface="B Zar" pitchFamily="2" charset="-78"/>
              </a:rPr>
              <a:t>اولین شخصی که با خاصیت آشوب برخورد کرد </a:t>
            </a:r>
            <a:r>
              <a:rPr lang="en-US" sz="1600" b="1" dirty="0" err="1" smtClean="0">
                <a:cs typeface="B Zar" pitchFamily="2" charset="-78"/>
              </a:rPr>
              <a:t>Hadamard</a:t>
            </a:r>
            <a:r>
              <a:rPr lang="en-US" sz="1600" b="1" dirty="0" smtClean="0">
                <a:cs typeface="B Zar" pitchFamily="2" charset="-78"/>
              </a:rPr>
              <a:t> </a:t>
            </a:r>
            <a:r>
              <a:rPr lang="fa-IR" sz="1600" b="1" dirty="0" smtClean="0">
                <a:cs typeface="B Zar" pitchFamily="2" charset="-78"/>
              </a:rPr>
              <a:t> بود، وی در سال ۱۸۹۸ هنگامی که مشغول کار روی سیستمی مبتنی بر سر خوردن ذرات روی سطح بدون اصطکاک و با خم ثابت بود، پی برد که این سیستم نسبت به شرط اولیه بسیار حساس است، پس از </a:t>
            </a:r>
            <a:r>
              <a:rPr lang="en-US" sz="1600" b="1" dirty="0" err="1" smtClean="0">
                <a:cs typeface="B Zar" pitchFamily="2" charset="-78"/>
              </a:rPr>
              <a:t>Hadamard</a:t>
            </a:r>
            <a:r>
              <a:rPr lang="en-US" sz="1600" b="1" dirty="0" smtClean="0">
                <a:cs typeface="B Zar" pitchFamily="2" charset="-78"/>
              </a:rPr>
              <a:t>، </a:t>
            </a:r>
            <a:r>
              <a:rPr lang="fa-IR" sz="1600" b="1" dirty="0" smtClean="0">
                <a:cs typeface="B Zar" pitchFamily="2" charset="-78"/>
              </a:rPr>
              <a:t>پوانکاره در سال ۱۹۰۰ هنگامی که مشغول مطالعه روی مسئله جرم ماه، زمین و خورشید بود پی برد که این قبیل از مسائل توسط قوانین نیرو و حرکت نیوتن و قوانین کپلر قابل حل نیست و نوعی مسئله آشوب به نظر می رسد. این مسئله به بررسی چگونگی رفتار، مسیرهای حرکت و سرعت حرکت اجرا می پردازد که به طور متقابل بر همدیگر اثر می گذارند. پس از پوانکاره دانشمندانی مانند </a:t>
            </a:r>
            <a:r>
              <a:rPr lang="en-US" sz="1600" b="1" dirty="0" err="1" smtClean="0">
                <a:cs typeface="B Zar" pitchFamily="2" charset="-78"/>
              </a:rPr>
              <a:t>Birkhoff</a:t>
            </a:r>
            <a:r>
              <a:rPr lang="en-US" sz="1600" b="1" dirty="0" smtClean="0">
                <a:cs typeface="B Zar" pitchFamily="2" charset="-78"/>
              </a:rPr>
              <a:t>، Little wood </a:t>
            </a:r>
            <a:r>
              <a:rPr lang="fa-IR" sz="1600" b="1" dirty="0" smtClean="0">
                <a:cs typeface="B Zar" pitchFamily="2" charset="-78"/>
              </a:rPr>
              <a:t>و </a:t>
            </a:r>
            <a:r>
              <a:rPr lang="en-US" sz="1600" b="1" dirty="0" smtClean="0">
                <a:cs typeface="B Zar" pitchFamily="2" charset="-78"/>
              </a:rPr>
              <a:t>Cartwright </a:t>
            </a:r>
            <a:r>
              <a:rPr lang="fa-IR" sz="1600" b="1" dirty="0" smtClean="0">
                <a:cs typeface="B Zar" pitchFamily="2" charset="-78"/>
              </a:rPr>
              <a:t>نیز در مورد مسائل سیستم های دینامیکی غیرخطی به مطالعه پرداختند. پس از سال ۱۹۵۰ نظریه آشوب با سرعت بیشتری به حرکت خود ادامه داد زیرا رفتارهایی که تئوری خطی امکان پاسخگویی به آنها را نداشت، روز به روز بیشتر می شد به علاوه با ظهور رایانه ها در دفاتر کار و ادارات و توانایی این دستگاه ها برای محاسبه اعمال تکراری، بسیاری از مسائل آشوب که درگیر تکرارهای بسیار زیاد و فرمول های ساده ریاضی بودند قابل حل به نظر رسید. در سال ۱۹۷۷ برای نخستین بار یکصد نفر از دانشمندان علوم مختلف در کشور ایتالیا گردهم آمدند تا اطلاعات خود را در مورد تئوری آشوب با هم مبادله </a:t>
            </a:r>
            <a:r>
              <a:rPr lang="fa-IR" sz="1400" b="1" dirty="0" smtClean="0">
                <a:cs typeface="B Zar" pitchFamily="2" charset="-78"/>
              </a:rPr>
              <a:t>کنند </a:t>
            </a:r>
            <a:r>
              <a:rPr lang="fa-IR" sz="1600" b="1" dirty="0" smtClean="0">
                <a:cs typeface="B Zar" pitchFamily="2" charset="-78"/>
              </a:rPr>
              <a:t>و این نخستین گردهمایی جهانی در مورد تئوری آشوب بود که برگزار می شد.</a:t>
            </a:r>
            <a:r>
              <a:rPr lang="fa-IR" dirty="0" smtClean="0"/>
              <a:t> </a:t>
            </a:r>
            <a:endParaRPr lang="fa-IR"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90800"/>
            <a:ext cx="8001000" cy="6001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fa-IR" sz="2400" dirty="0" smtClean="0">
                <a:cs typeface="B Titr" pitchFamily="2" charset="-78"/>
              </a:rPr>
              <a:t>مطالعه در مورد این مبحث در حقیقت از مطالعات هواشناسی شروع شد.</a:t>
            </a:r>
            <a:endParaRPr lang="fa-IR" sz="2400" dirty="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685800"/>
            <a:ext cx="4876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a-IR" sz="3600" dirty="0" smtClean="0">
                <a:cs typeface="B Titr" pitchFamily="2" charset="-78"/>
              </a:rPr>
              <a:t>مهم ترین شعار نظریه آشوب </a:t>
            </a:r>
            <a:r>
              <a:rPr lang="fa-IR" sz="3600" dirty="0" smtClean="0">
                <a:cs typeface="B Titr" pitchFamily="2" charset="-78"/>
              </a:rPr>
              <a:t>:</a:t>
            </a:r>
            <a:endParaRPr lang="fa-IR" sz="3600" dirty="0">
              <a:cs typeface="B Titr" pitchFamily="2" charset="-78"/>
            </a:endParaRPr>
          </a:p>
        </p:txBody>
      </p:sp>
      <p:sp>
        <p:nvSpPr>
          <p:cNvPr id="3" name="Rectangle 2"/>
          <p:cNvSpPr/>
          <p:nvPr/>
        </p:nvSpPr>
        <p:spPr>
          <a:xfrm>
            <a:off x="381000" y="4038600"/>
            <a:ext cx="83820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fa-IR" sz="2800" dirty="0" smtClean="0">
                <a:cs typeface="B Zar" pitchFamily="2" charset="-78"/>
              </a:rPr>
              <a:t>پروانه ای در آفریقا بال می زند و گردبادی در آمریکای جنوبی شکل می گیرد.</a:t>
            </a:r>
            <a:endParaRPr lang="fa-IR" sz="2800" dirty="0">
              <a:cs typeface="B Zar" pitchFamily="2" charset="-78"/>
            </a:endParaRPr>
          </a:p>
        </p:txBody>
      </p:sp>
      <p:pic>
        <p:nvPicPr>
          <p:cNvPr id="2050" name="Picture 2" descr="C:\Documents and Settings\mb1.BESH-46D5898532\Desktop\ashob\New Folder (6)\chaostheory.gif"/>
          <p:cNvPicPr>
            <a:picLocks noChangeAspect="1" noChangeArrowheads="1"/>
          </p:cNvPicPr>
          <p:nvPr/>
        </p:nvPicPr>
        <p:blipFill>
          <a:blip r:embed="rId2"/>
          <a:srcRect/>
          <a:stretch>
            <a:fillRect/>
          </a:stretch>
        </p:blipFill>
        <p:spPr bwMode="auto">
          <a:xfrm>
            <a:off x="2209800" y="1939396"/>
            <a:ext cx="4876800" cy="16256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153400" cy="1200329"/>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3600" i="1" dirty="0" smtClean="0">
                <a:cs typeface="B Zar" pitchFamily="2" charset="-78"/>
              </a:rPr>
              <a:t>در جای دیگری، گروهی از دانشمندان علم ژنتیک مشغول مطالعه بر نقشه ژنتیکی قورباغه ها بودند</a:t>
            </a:r>
            <a:endParaRPr lang="fa-IR" sz="3600" i="1" dirty="0">
              <a:cs typeface="B Zar" pitchFamily="2" charset="-78"/>
            </a:endParaRPr>
          </a:p>
        </p:txBody>
      </p:sp>
      <p:pic>
        <p:nvPicPr>
          <p:cNvPr id="3074" name="Picture 2" descr="C:\Documents and Settings\mb1.BESH-46D5898532\Desktop\akse_gurbagheha-24.jpg"/>
          <p:cNvPicPr>
            <a:picLocks noChangeAspect="1" noChangeArrowheads="1"/>
          </p:cNvPicPr>
          <p:nvPr/>
        </p:nvPicPr>
        <p:blipFill>
          <a:blip r:embed="rId2"/>
          <a:srcRect/>
          <a:stretch>
            <a:fillRect/>
          </a:stretch>
        </p:blipFill>
        <p:spPr bwMode="auto">
          <a:xfrm>
            <a:off x="3048000" y="2971800"/>
            <a:ext cx="3067844" cy="2454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143000"/>
            <a:ext cx="494716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a-IR" sz="3600" dirty="0" smtClean="0">
                <a:solidFill>
                  <a:schemeClr val="tx1"/>
                </a:solidFill>
                <a:cs typeface="B Titr" pitchFamily="2" charset="-78"/>
              </a:rPr>
              <a:t>شعار </a:t>
            </a:r>
            <a:r>
              <a:rPr lang="fa-IR" sz="3600" dirty="0" smtClean="0">
                <a:solidFill>
                  <a:schemeClr val="tx1"/>
                </a:solidFill>
                <a:cs typeface="B Titr" pitchFamily="2" charset="-78"/>
              </a:rPr>
              <a:t>مهم دوم نظریه آشوب </a:t>
            </a:r>
            <a:r>
              <a:rPr lang="fa-IR" sz="3600" dirty="0" smtClean="0">
                <a:solidFill>
                  <a:schemeClr val="tx1"/>
                </a:solidFill>
                <a:cs typeface="B Titr" pitchFamily="2" charset="-78"/>
              </a:rPr>
              <a:t>: </a:t>
            </a:r>
            <a:endParaRPr lang="fa-IR" sz="3600" dirty="0">
              <a:solidFill>
                <a:schemeClr val="tx1"/>
              </a:solidFill>
              <a:cs typeface="B Titr" pitchFamily="2" charset="-78"/>
            </a:endParaRPr>
          </a:p>
        </p:txBody>
      </p:sp>
      <p:sp>
        <p:nvSpPr>
          <p:cNvPr id="3" name="Rectangle 2"/>
          <p:cNvSpPr/>
          <p:nvPr/>
        </p:nvSpPr>
        <p:spPr>
          <a:xfrm>
            <a:off x="1371600" y="3581400"/>
            <a:ext cx="6091062" cy="58477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fa-IR" sz="3200" dirty="0" smtClean="0">
                <a:cs typeface="B Zar" pitchFamily="2" charset="-78"/>
              </a:rPr>
              <a:t>زندگی برای بقا </a:t>
            </a:r>
            <a:r>
              <a:rPr lang="fa-IR" sz="3200" dirty="0" smtClean="0">
                <a:cs typeface="B Zar" pitchFamily="2" charset="-78"/>
              </a:rPr>
              <a:t>، راه </a:t>
            </a:r>
            <a:r>
              <a:rPr lang="fa-IR" sz="3200" dirty="0" smtClean="0">
                <a:cs typeface="B Zar" pitchFamily="2" charset="-78"/>
              </a:rPr>
              <a:t>خود را خواهد یافت. </a:t>
            </a:r>
            <a:endParaRPr lang="fa-IR" sz="3200" dirty="0">
              <a:cs typeface="B Zar" pitchFamily="2" charset="-78"/>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daneshgah\دانشگاه\انجمن فیزیک پیام نور\arm\arm1.wmf"/>
          <p:cNvPicPr>
            <a:picLocks noChangeAspect="1" noChangeArrowheads="1"/>
          </p:cNvPicPr>
          <p:nvPr/>
        </p:nvPicPr>
        <p:blipFill>
          <a:blip r:embed="rId2"/>
          <a:srcRect/>
          <a:stretch>
            <a:fillRect/>
          </a:stretch>
        </p:blipFill>
        <p:spPr bwMode="auto">
          <a:xfrm>
            <a:off x="2438400" y="609600"/>
            <a:ext cx="4571730" cy="4953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543800" cy="95410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fa-IR" sz="2800" dirty="0" smtClean="0">
                <a:cs typeface="B Zar" pitchFamily="2" charset="-78"/>
              </a:rPr>
              <a:t>این نظریه در ابتدا تنها یک نظریه بود.ما مطالعات بعدی آن را به یک تئوری تبدیل کرد. مطالعات بیشتر آن را به حد علم نیز رساندند. </a:t>
            </a:r>
            <a:endParaRPr lang="fa-IR" sz="2800" dirty="0">
              <a:cs typeface="B Zar" pitchFamily="2" charset="-78"/>
            </a:endParaRPr>
          </a:p>
        </p:txBody>
      </p:sp>
      <p:sp>
        <p:nvSpPr>
          <p:cNvPr id="3" name="Rectangle 2"/>
          <p:cNvSpPr/>
          <p:nvPr/>
        </p:nvSpPr>
        <p:spPr>
          <a:xfrm>
            <a:off x="2209800" y="2286000"/>
            <a:ext cx="5943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a-IR" sz="2400" dirty="0" smtClean="0">
                <a:cs typeface="B Zar" pitchFamily="2" charset="-78"/>
              </a:rPr>
              <a:t>اين نظريه سپس در حيطه تمام علوم و مباحث تجربي، رياضي، رفتاري، مديريتي و اجتماعي واردشده و اساس تغييرات بنيادي درعلوم به ويژه هواشناسي، نجوم، مكانيك، فيزيك، رياضي، زيست شناسي، اقتصاد و مديريت را فراهم آورده است .</a:t>
            </a:r>
            <a:endParaRPr lang="fa-IR" sz="2400" dirty="0">
              <a:cs typeface="B Zar" pitchFamily="2" charset="-78"/>
            </a:endParaRPr>
          </a:p>
        </p:txBody>
      </p:sp>
      <p:sp>
        <p:nvSpPr>
          <p:cNvPr id="4" name="Rectangle 3"/>
          <p:cNvSpPr/>
          <p:nvPr/>
        </p:nvSpPr>
        <p:spPr>
          <a:xfrm>
            <a:off x="2895600" y="4572000"/>
            <a:ext cx="52578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a-IR" sz="2400" dirty="0" smtClean="0">
                <a:cs typeface="B Zar" pitchFamily="2" charset="-78"/>
              </a:rPr>
              <a:t>تئوری آشوب، سیستم های دینامیکی بسیار پیچیده ای مانند اتمسفر زمین، جمعیت حیوانات، جریان مایعات، تپش قلب انسان، فرآیندهای زمین شناسی و ... را مورد بررسی قرار می دهد.</a:t>
            </a:r>
            <a:endParaRPr lang="fa-IR" sz="2400" dirty="0">
              <a:cs typeface="B Zar" pitchFamily="2" charset="-78"/>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696200" cy="133113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fa-IR" sz="2800" dirty="0" smtClean="0">
                <a:cs typeface="B Titr" pitchFamily="2" charset="-78"/>
              </a:rPr>
              <a:t>انگاره اصلی و کلیدی تئوری آشوب این است که </a:t>
            </a:r>
            <a:endParaRPr lang="fa-IR" sz="2800" dirty="0" smtClean="0">
              <a:cs typeface="B Titr" pitchFamily="2" charset="-78"/>
            </a:endParaRPr>
          </a:p>
          <a:p>
            <a:pPr algn="ctr">
              <a:lnSpc>
                <a:spcPct val="150000"/>
              </a:lnSpc>
            </a:pPr>
            <a:r>
              <a:rPr lang="fa-IR" sz="2800" dirty="0" smtClean="0">
                <a:cs typeface="B Titr" pitchFamily="2" charset="-78"/>
              </a:rPr>
              <a:t>در </a:t>
            </a:r>
            <a:r>
              <a:rPr lang="fa-IR" sz="2800" dirty="0" smtClean="0">
                <a:cs typeface="B Titr" pitchFamily="2" charset="-78"/>
              </a:rPr>
              <a:t>هر بی نظمی ، نظمی نهفته است. </a:t>
            </a:r>
            <a:endParaRPr lang="fa-IR" sz="2800" dirty="0">
              <a:cs typeface="B Titr" pitchFamily="2" charset="-78"/>
            </a:endParaRPr>
          </a:p>
        </p:txBody>
      </p:sp>
      <p:sp>
        <p:nvSpPr>
          <p:cNvPr id="4098" name="Rectangle 2"/>
          <p:cNvSpPr>
            <a:spLocks noChangeArrowheads="1"/>
          </p:cNvSpPr>
          <p:nvPr/>
        </p:nvSpPr>
        <p:spPr bwMode="auto">
          <a:xfrm>
            <a:off x="762000" y="2819400"/>
            <a:ext cx="7696200" cy="2238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به این معنا که نباید نظم را تنها در یک مقیاس جستجو کرد؛ پدیده ای که در مقیاس محلی، کاملا تصادفی و غیرقابل پیش بینی به نظر می رسد چه بسا در مقیاس بزرگتر، کاملا پایا (</a:t>
            </a:r>
            <a:r>
              <a:rPr kumimoji="0" lang="en-US"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Stationary</a:t>
            </a: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و قابل پیش بینی باشد.</a:t>
            </a:r>
            <a:endParaRPr kumimoji="0" lang="fa-IR"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49276"/>
            <a:ext cx="8839200" cy="2308324"/>
          </a:xfrm>
          <a:prstGeom prst="rect">
            <a:avLst/>
          </a:prstGeom>
          <a:noFill/>
        </p:spPr>
        <p:txBody>
          <a:bodyPr wrap="square" rtlCol="1">
            <a:spAutoFit/>
          </a:bodyPr>
          <a:lstStyle/>
          <a:p>
            <a:pPr algn="justLow">
              <a:lnSpc>
                <a:spcPct val="150000"/>
              </a:lnSpc>
            </a:pPr>
            <a:r>
              <a:rPr lang="fa-IR" sz="2400" dirty="0" smtClean="0"/>
              <a:t>تا </a:t>
            </a:r>
            <a:r>
              <a:rPr lang="fa-IR" sz="2400" dirty="0"/>
              <a:t>چندی قبل اندیشمندان جهان را مجموعه ای از سیستم هایی تصور می کردندکه مطابق با قوانین جبری طبیعت ، به طریقی مشخص و قابل پیشبینی ، در حال حرکت هستند . اکنون آنان بر نقش خلاقانه بی نظمی و آشوب تاکید کرده و جهان را مجموعه ای از سیستم هایی میدانند که به شیوه های خود سازمان ده عمل می </a:t>
            </a:r>
            <a:r>
              <a:rPr lang="fa-IR" sz="2400" dirty="0" smtClean="0"/>
              <a:t>نمایند</a:t>
            </a:r>
            <a:endParaRPr lang="fa-IR" sz="2400" dirty="0"/>
          </a:p>
        </p:txBody>
      </p:sp>
      <p:pic>
        <p:nvPicPr>
          <p:cNvPr id="1027" name="Picture 3" descr="C:\Users\7hd\Desktop\atu\تئوری های مدیریت پیشرفته\New folder (2)\1.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5200" y="4191000"/>
            <a:ext cx="1981200" cy="1371034"/>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28" name="Picture 4" descr="C:\Users\7hd\Desktop\atu\تئوری های مدیریت پیشرفته\New folder (2)\2.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4114800"/>
            <a:ext cx="1905000" cy="1400175"/>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29" name="Picture 5" descr="C:\Users\7hd\Desktop\atu\تئوری های مدیریت پیشرفته\New folder (2)\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24600" y="4191000"/>
            <a:ext cx="2057400" cy="1371034"/>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2209800" y="609600"/>
            <a:ext cx="6791355" cy="523220"/>
          </a:xfrm>
          <a:prstGeom prst="rect">
            <a:avLst/>
          </a:prstGeom>
        </p:spPr>
        <p:txBody>
          <a:bodyPr wrap="square">
            <a:spAutoFit/>
          </a:bodyPr>
          <a:lstStyle/>
          <a:p>
            <a:r>
              <a:rPr lang="fa-IR" sz="2800" b="1" dirty="0" smtClean="0">
                <a:solidFill>
                  <a:srgbClr val="542600"/>
                </a:solidFill>
                <a:latin typeface="Euphemia" pitchFamily="34" charset="0"/>
                <a:cs typeface="B Titr" pitchFamily="2" charset="-78"/>
              </a:rPr>
              <a:t>تئوری پیچیدگی چیست ؟</a:t>
            </a:r>
          </a:p>
        </p:txBody>
      </p:sp>
    </p:spTree>
    <p:extLst>
      <p:ext uri="{BB962C8B-B14F-4D97-AF65-F5344CB8AC3E}">
        <p14:creationId xmlns="" xmlns:p14="http://schemas.microsoft.com/office/powerpoint/2010/main" val="3327341088"/>
      </p:ext>
    </p:extLst>
  </p:cSld>
  <p:clrMapOvr>
    <a:masterClrMapping/>
  </p:clrMapOvr>
  <p:transition spd="med" advClick="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6445" y="609600"/>
            <a:ext cx="6791355" cy="584775"/>
          </a:xfrm>
          <a:prstGeom prst="rect">
            <a:avLst/>
          </a:prstGeom>
        </p:spPr>
        <p:txBody>
          <a:bodyPr wrap="square">
            <a:spAutoFit/>
          </a:bodyPr>
          <a:lstStyle/>
          <a:p>
            <a:r>
              <a:rPr lang="fa-IR" sz="3200" b="1" dirty="0" smtClean="0">
                <a:solidFill>
                  <a:srgbClr val="542600"/>
                </a:solidFill>
                <a:cs typeface="B Titr" pitchFamily="2" charset="-78"/>
              </a:rPr>
              <a:t>واژه آشوب چه معنی می دهد ؟</a:t>
            </a:r>
          </a:p>
        </p:txBody>
      </p:sp>
      <p:graphicFrame>
        <p:nvGraphicFramePr>
          <p:cNvPr id="4" name="Diagram 3"/>
          <p:cNvGraphicFramePr/>
          <p:nvPr/>
        </p:nvGraphicFramePr>
        <p:xfrm>
          <a:off x="152400" y="1219200"/>
          <a:ext cx="883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75051788"/>
      </p:ext>
    </p:extLst>
  </p:cSld>
  <p:clrMapOvr>
    <a:masterClrMapping/>
  </p:clrMapOvr>
  <p:transition spd="med" advTm="10000">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73914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fa-IR" sz="3200" dirty="0" smtClean="0">
                <a:cs typeface="B Zar" pitchFamily="2" charset="-78"/>
              </a:rPr>
              <a:t>بي نظمي درمفهوم علمي يك مفهوم رياضي محسوب مي شود كه شايد نتوان خيلي دقيق آن‌را تعريف كرد اما مي توان آن‌را نوعي اتفاقي بودن همراه باقطعيت دانست.</a:t>
            </a:r>
            <a:endParaRPr lang="fa-IR" sz="3200" dirty="0">
              <a:cs typeface="B Zar" pitchFamily="2" charset="-78"/>
            </a:endParaRPr>
          </a:p>
        </p:txBody>
      </p:sp>
      <p:sp>
        <p:nvSpPr>
          <p:cNvPr id="52225" name="Rectangle 1"/>
          <p:cNvSpPr>
            <a:spLocks noChangeArrowheads="1"/>
          </p:cNvSpPr>
          <p:nvPr/>
        </p:nvSpPr>
        <p:spPr bwMode="auto">
          <a:xfrm>
            <a:off x="838200" y="3505200"/>
            <a:ext cx="7315200" cy="2238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قطعيت آن بخاطر آن است كه بي‌نظمي دلايل دروني دارد وبه علت اختلالات خارجي رخ نمي دهد و اتفاقي‌ بودن بدليل آن‌كه رفتار بي نظمي، بي قاعده و غيرقابل پيش بيني دقيق است.</a:t>
            </a:r>
            <a:endParaRPr kumimoji="0" lang="fa-IR"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533400" y="533400"/>
            <a:ext cx="8077200" cy="53399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600" b="0" i="0" u="none" strike="noStrike" cap="none" normalizeH="0" baseline="0" dirty="0" smtClean="0">
                <a:ln>
                  <a:noFill/>
                </a:ln>
                <a:solidFill>
                  <a:srgbClr val="00B050"/>
                </a:solidFill>
                <a:effectLst/>
                <a:latin typeface="Tahoma" pitchFamily="34" charset="0"/>
                <a:ea typeface="Times New Roman" pitchFamily="18" charset="0"/>
                <a:cs typeface="B Titr" pitchFamily="2" charset="-78"/>
              </a:rPr>
              <a:t>اصول اولیه تئوری بی نظمی:</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B050"/>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sz="9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الف ـ همه سیستمهای دینامیکی غیرخطی دارای اتراکتور</a:t>
            </a:r>
            <a:r>
              <a:rPr kumimoji="0" lang="en-US"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Attractor</a:t>
            </a: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هستند.</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ب ـ این سیستمها ازنظم به بی نظمی و ازبی نظمی به نظم میرسند.</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پ ـ این سیستمها بعد از گذار از اتراکتورها سگانه به فراکتال ها </a:t>
            </a:r>
            <a:r>
              <a:rPr kumimoji="0" lang="en-US"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Fractal</a:t>
            </a: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میرسند.</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ت ـ اتراکتورها نقطه تعادل سیستم های دینامیکی را به نمایش میگذارند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457200" y="762000"/>
            <a:ext cx="8153400" cy="133113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fa-IR" sz="2800" b="0" i="0" u="none" strike="noStrike" cap="none" normalizeH="0" baseline="0" dirty="0" smtClean="0">
                <a:ln>
                  <a:noFill/>
                </a:ln>
                <a:solidFill>
                  <a:srgbClr val="062445"/>
                </a:solidFill>
                <a:effectLst/>
                <a:latin typeface="Tahoma" pitchFamily="34" charset="0"/>
                <a:ea typeface="Times New Roman" pitchFamily="18" charset="0"/>
                <a:cs typeface="B Titr" pitchFamily="2" charset="-78"/>
              </a:rPr>
              <a:t>بحث اتراکتورها بحث مرکزی تئوری بی نظمی است، </a:t>
            </a:r>
          </a:p>
          <a:p>
            <a:pPr marL="0" marR="0" lvl="0" indent="0" algn="ctr" defTabSz="914400" rtl="1" eaLnBrk="1" fontAlgn="base" latinLnBrk="0" hangingPunct="1">
              <a:lnSpc>
                <a:spcPct val="150000"/>
              </a:lnSpc>
              <a:spcBef>
                <a:spcPct val="0"/>
              </a:spcBef>
              <a:spcAft>
                <a:spcPct val="0"/>
              </a:spcAft>
              <a:buClrTx/>
              <a:buSzTx/>
              <a:buFontTx/>
              <a:buNone/>
              <a:tabLst/>
            </a:pPr>
            <a:r>
              <a:rPr kumimoji="0" lang="fa-IR" sz="2800" b="0" i="0" u="none" strike="noStrike" cap="none" normalizeH="0" baseline="0" dirty="0" smtClean="0">
                <a:ln>
                  <a:noFill/>
                </a:ln>
                <a:solidFill>
                  <a:srgbClr val="062445"/>
                </a:solidFill>
                <a:effectLst/>
                <a:latin typeface="Tahoma" pitchFamily="34" charset="0"/>
                <a:ea typeface="Times New Roman" pitchFamily="18" charset="0"/>
                <a:cs typeface="B Titr" pitchFamily="2" charset="-78"/>
              </a:rPr>
              <a:t>اتراکتوربه معنی ساده آن یعنی نقطه جذب .</a:t>
            </a:r>
            <a:endParaRPr kumimoji="0" lang="fa-IR" sz="6000" b="0" i="0" u="none" strike="noStrike" cap="none" normalizeH="0" baseline="0" dirty="0" smtClean="0">
              <a:ln>
                <a:noFill/>
              </a:ln>
              <a:solidFill>
                <a:schemeClr val="tx1"/>
              </a:solidFill>
              <a:effectLst/>
              <a:latin typeface="Arial" pitchFamily="34" charset="0"/>
              <a:cs typeface="B Titr" pitchFamily="2" charset="-78"/>
            </a:endParaRPr>
          </a:p>
        </p:txBody>
      </p:sp>
      <p:sp>
        <p:nvSpPr>
          <p:cNvPr id="3" name="Rectangle 2"/>
          <p:cNvSpPr/>
          <p:nvPr/>
        </p:nvSpPr>
        <p:spPr>
          <a:xfrm>
            <a:off x="1371600" y="2551837"/>
            <a:ext cx="6477000" cy="3347840"/>
          </a:xfrm>
          <a:prstGeom prst="rect">
            <a:avLst/>
          </a:prstGeom>
        </p:spPr>
        <p:txBody>
          <a:bodyPr wrap="square">
            <a:spAutoFit/>
          </a:bodyPr>
          <a:lstStyle/>
          <a:p>
            <a:pPr algn="just">
              <a:lnSpc>
                <a:spcPct val="150000"/>
              </a:lnSpc>
            </a:pPr>
            <a:r>
              <a:rPr lang="fa-IR" sz="2400" dirty="0" smtClean="0"/>
              <a:t> اگر يك سيستم آشوبي را در مقطع زماني خاصي بُرش بزنيم, فقط هرج ‌و مرج مي‌بينيم؛ چيزي در مايه‌ بي‌نظمي، آشفتگي و پيش‌بيني‌ناپذيري كامل</a:t>
            </a:r>
            <a:r>
              <a:rPr lang="fa-IR" sz="2400" dirty="0" smtClean="0"/>
              <a:t>.</a:t>
            </a:r>
          </a:p>
          <a:p>
            <a:pPr algn="just">
              <a:lnSpc>
                <a:spcPct val="150000"/>
              </a:lnSpc>
            </a:pPr>
            <a:r>
              <a:rPr lang="fa-IR" sz="2400" dirty="0" smtClean="0"/>
              <a:t> </a:t>
            </a:r>
            <a:r>
              <a:rPr lang="fa-IR" sz="2400" dirty="0" smtClean="0"/>
              <a:t>در حالي‌كه اگر نگاه فرايندي داشته باشيم و توسعه سيستم آشوبي را در فاصله زماني كافي نگاه كنيم، مي‌توانيم شاهد باشيم كه درجه مشخصي نظم از درون آشوب بيرون مي‌آيد.</a:t>
            </a:r>
            <a:endParaRPr lang="fa-IR" sz="2400"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09600"/>
            <a:ext cx="6102953"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a-IR" sz="2800" dirty="0" smtClean="0">
                <a:solidFill>
                  <a:srgbClr val="C00000"/>
                </a:solidFill>
                <a:cs typeface="B Homa" pitchFamily="2" charset="-78"/>
              </a:rPr>
              <a:t>برخي ويژگي‌هاي بنيادي سيستم‌هاي آشوبي است</a:t>
            </a:r>
            <a:endParaRPr lang="fa-IR" sz="2800" dirty="0">
              <a:solidFill>
                <a:srgbClr val="C00000"/>
              </a:solidFill>
              <a:cs typeface="B Homa" pitchFamily="2" charset="-78"/>
            </a:endParaRPr>
          </a:p>
        </p:txBody>
      </p:sp>
      <p:sp>
        <p:nvSpPr>
          <p:cNvPr id="56321" name="Rectangle 1"/>
          <p:cNvSpPr>
            <a:spLocks noChangeArrowheads="1"/>
          </p:cNvSpPr>
          <p:nvPr/>
        </p:nvSpPr>
        <p:spPr bwMode="auto">
          <a:xfrm>
            <a:off x="609600" y="1447800"/>
            <a:ext cx="79248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12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sz="12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sz="1600" b="1" i="0" u="none" strike="noStrike" cap="none" normalizeH="0" baseline="0" dirty="0" smtClean="0">
                <a:ln>
                  <a:noFill/>
                </a:ln>
                <a:solidFill>
                  <a:srgbClr val="0070C0"/>
                </a:solidFill>
                <a:latin typeface="Tahoma" pitchFamily="34" charset="0"/>
                <a:ea typeface="Times New Roman" pitchFamily="18" charset="0"/>
                <a:cs typeface="Tahoma" pitchFamily="34" charset="0"/>
              </a:rPr>
              <a:t>_ يك سيستم آشوبي است: </a:t>
            </a:r>
            <a:r>
              <a:rPr kumimoji="0" lang="fa-IR" sz="1600" b="1" i="0" u="none" strike="noStrike" cap="none" normalizeH="0" baseline="0" dirty="0" smtClean="0">
                <a:ln>
                  <a:noFill/>
                </a:ln>
                <a:solidFill>
                  <a:schemeClr val="tx2"/>
                </a:solidFill>
                <a:latin typeface="Tahoma" pitchFamily="34" charset="0"/>
                <a:ea typeface="Times New Roman" pitchFamily="18" charset="0"/>
                <a:cs typeface="Tahoma" pitchFamily="34" charset="0"/>
              </a:rPr>
              <a:t>اگر رفتار آينده آن را نتوان به دقت پيش‌بيني كرد. چگونگي آغاز آن معلوم است اما اينكه چگونه به پايان مي‌رسد مشخص نيست.</a:t>
            </a:r>
          </a:p>
          <a:p>
            <a:pPr marL="0" marR="0" lvl="0" indent="0" algn="just" defTabSz="914400" rtl="1" eaLnBrk="1" fontAlgn="base" latinLnBrk="0" hangingPunct="1">
              <a:lnSpc>
                <a:spcPct val="150000"/>
              </a:lnSpc>
              <a:spcBef>
                <a:spcPct val="0"/>
              </a:spcBef>
              <a:spcAft>
                <a:spcPct val="0"/>
              </a:spcAft>
              <a:buClrTx/>
              <a:buSzTx/>
              <a:buFontTx/>
              <a:buNone/>
              <a:tabLst/>
            </a:pPr>
            <a:r>
              <a:rPr kumimoji="0" lang="fa-IR" sz="1600" b="1" i="0" u="none" strike="noStrike" cap="none" normalizeH="0" baseline="0" dirty="0" smtClean="0">
                <a:ln>
                  <a:noFill/>
                </a:ln>
                <a:solidFill>
                  <a:srgbClr val="0070C0"/>
                </a:solidFill>
                <a:latin typeface="Tahoma" pitchFamily="34" charset="0"/>
                <a:ea typeface="Times New Roman" pitchFamily="18" charset="0"/>
                <a:cs typeface="Tahoma" pitchFamily="34" charset="0"/>
              </a:rPr>
              <a:t>_ يك سيستم باز است: </a:t>
            </a:r>
            <a:r>
              <a:rPr kumimoji="0" lang="fa-IR" sz="1600" b="1" i="0" u="none" strike="noStrike" cap="none" normalizeH="0" baseline="0" dirty="0" smtClean="0">
                <a:ln>
                  <a:noFill/>
                </a:ln>
                <a:solidFill>
                  <a:schemeClr val="tx2"/>
                </a:solidFill>
                <a:latin typeface="Tahoma" pitchFamily="34" charset="0"/>
                <a:ea typeface="Times New Roman" pitchFamily="18" charset="0"/>
                <a:cs typeface="Tahoma" pitchFamily="34" charset="0"/>
              </a:rPr>
              <a:t>به اين معنا كه با محيط خود مبادله‌ اطلاعاتي، انرژيايي و مادي دارد.</a:t>
            </a:r>
            <a:endParaRPr kumimoji="0" lang="en-US" sz="2400" b="1" i="0" u="none" strike="noStrike" cap="none" normalizeH="0" baseline="0" dirty="0" smtClean="0">
              <a:ln>
                <a:noFill/>
              </a:ln>
              <a:solidFill>
                <a:schemeClr val="tx2"/>
              </a:solidFill>
              <a:latin typeface="Arial" pitchFamily="34" charset="0"/>
              <a:cs typeface="Arial"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1600" b="1" i="0" u="none" strike="noStrike" cap="none" normalizeH="0" baseline="0" dirty="0" smtClean="0">
                <a:ln>
                  <a:noFill/>
                </a:ln>
                <a:solidFill>
                  <a:srgbClr val="0070C0"/>
                </a:solidFill>
                <a:latin typeface="Tahoma" pitchFamily="34" charset="0"/>
                <a:ea typeface="Times New Roman" pitchFamily="18" charset="0"/>
                <a:cs typeface="Tahoma" pitchFamily="34" charset="0"/>
              </a:rPr>
              <a:t>_يك سيستم پويا و نه ايستا است: </a:t>
            </a:r>
            <a:r>
              <a:rPr kumimoji="0" lang="fa-IR" sz="1600" b="1" i="0" u="none" strike="noStrike" cap="none" normalizeH="0" baseline="0" dirty="0" smtClean="0">
                <a:ln>
                  <a:noFill/>
                </a:ln>
                <a:solidFill>
                  <a:schemeClr val="tx2"/>
                </a:solidFill>
                <a:latin typeface="Tahoma" pitchFamily="34" charset="0"/>
                <a:ea typeface="Times New Roman" pitchFamily="18" charset="0"/>
                <a:cs typeface="Tahoma" pitchFamily="34" charset="0"/>
              </a:rPr>
              <a:t>ويژگي‌هاي آن مستمراً با گذشت زمان تغيير مي‌كند</a:t>
            </a:r>
            <a:endParaRPr kumimoji="0" lang="en-US" sz="2400" b="1" i="0" u="none" strike="noStrike" cap="none" normalizeH="0" baseline="0" dirty="0" smtClean="0">
              <a:ln>
                <a:noFill/>
              </a:ln>
              <a:solidFill>
                <a:schemeClr val="tx2"/>
              </a:solidFill>
              <a:latin typeface="Arial" pitchFamily="34" charset="0"/>
              <a:cs typeface="Arial"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1600" b="1" i="0" u="none" strike="noStrike" cap="none" normalizeH="0" baseline="0" dirty="0" smtClean="0">
                <a:ln>
                  <a:noFill/>
                </a:ln>
                <a:solidFill>
                  <a:srgbClr val="0070C0"/>
                </a:solidFill>
                <a:latin typeface="Tahoma" pitchFamily="34" charset="0"/>
                <a:ea typeface="Times New Roman" pitchFamily="18" charset="0"/>
                <a:cs typeface="Tahoma" pitchFamily="34" charset="0"/>
              </a:rPr>
              <a:t>_ یك سيستم اتلافي است: </a:t>
            </a:r>
            <a:r>
              <a:rPr kumimoji="0" lang="fa-IR" sz="1600" b="1" i="0" u="none" strike="noStrike" cap="none" normalizeH="0" baseline="0" dirty="0" smtClean="0">
                <a:ln>
                  <a:noFill/>
                </a:ln>
                <a:solidFill>
                  <a:schemeClr val="tx2"/>
                </a:solidFill>
                <a:latin typeface="Tahoma" pitchFamily="34" charset="0"/>
                <a:ea typeface="Times New Roman" pitchFamily="18" charset="0"/>
                <a:cs typeface="Tahoma" pitchFamily="34" charset="0"/>
              </a:rPr>
              <a:t>اگر تكامل و گذار آن در طي زمان برگشت‌ناپذير باشد و فقط زماني كه ناپديد شود از حركت باز مي‌ايستد.</a:t>
            </a: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1600" b="1" i="0" u="none" strike="noStrike" cap="none" normalizeH="0" baseline="0" dirty="0" smtClean="0">
                <a:ln>
                  <a:noFill/>
                </a:ln>
                <a:solidFill>
                  <a:srgbClr val="0070C0"/>
                </a:solidFill>
                <a:latin typeface="Tahoma" pitchFamily="34" charset="0"/>
                <a:ea typeface="Times New Roman" pitchFamily="18" charset="0"/>
                <a:cs typeface="Tahoma" pitchFamily="34" charset="0"/>
              </a:rPr>
              <a:t>_ يك سيستم غيرخطي است: </a:t>
            </a:r>
            <a:r>
              <a:rPr kumimoji="0" lang="fa-IR" sz="1600" b="1" i="0" u="none" strike="noStrike" cap="none" normalizeH="0" baseline="0" dirty="0" smtClean="0">
                <a:ln>
                  <a:noFill/>
                </a:ln>
                <a:solidFill>
                  <a:schemeClr val="tx2"/>
                </a:solidFill>
                <a:latin typeface="Tahoma" pitchFamily="34" charset="0"/>
                <a:ea typeface="Times New Roman" pitchFamily="18" charset="0"/>
                <a:cs typeface="Tahoma" pitchFamily="34" charset="0"/>
              </a:rPr>
              <a:t>اگر نتيجه آن به‌گونه‌اي غيرقابل پيش‌بيني ، بيشتر از مجموع اجزاست يعني سيستم توانايي هم‌ا‌فزايي دارد. </a:t>
            </a:r>
            <a:endParaRPr kumimoji="0" lang="fa-IR" sz="4000" b="1" i="0" u="none" strike="noStrike" cap="none" normalizeH="0" baseline="0" dirty="0" smtClean="0">
              <a:ln>
                <a:noFill/>
              </a:ln>
              <a:solidFill>
                <a:schemeClr val="tx2"/>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685800" y="609600"/>
            <a:ext cx="7620000" cy="178510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rgbClr val="062445"/>
                </a:solidFill>
                <a:effectLst/>
                <a:latin typeface="Tahoma" pitchFamily="34" charset="0"/>
                <a:ea typeface="Times New Roman" pitchFamily="18" charset="0"/>
                <a:cs typeface="B Titr" pitchFamily="2" charset="-78"/>
              </a:rPr>
              <a:t>"پري گوگين" برنده جايزه نوبل معتقد است كه دو نوع سيستم آشوبي وجود دارد:</a:t>
            </a:r>
            <a:endParaRPr kumimoji="0" lang="en-US" sz="3200" b="0" i="0" u="none" strike="noStrike" cap="none" normalizeH="0" baseline="0" dirty="0" smtClean="0">
              <a:ln>
                <a:noFill/>
              </a:ln>
              <a:solidFill>
                <a:schemeClr val="tx1"/>
              </a:solidFill>
              <a:effectLst/>
              <a:latin typeface="Arial" pitchFamily="34" charset="0"/>
              <a:cs typeface="B Titr"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62445"/>
                </a:solidFill>
                <a:effectLst/>
                <a:latin typeface="Tahoma" pitchFamily="34" charset="0"/>
                <a:ea typeface="Times New Roman" pitchFamily="18" charset="0"/>
                <a:cs typeface="B Titr" pitchFamily="2" charset="-78"/>
              </a:rPr>
              <a:t/>
            </a:r>
            <a:br>
              <a:rPr kumimoji="0" lang="fa-IR" sz="2000" b="0" i="0" u="none" strike="noStrike" cap="none" normalizeH="0" baseline="0" dirty="0" smtClean="0">
                <a:ln>
                  <a:noFill/>
                </a:ln>
                <a:solidFill>
                  <a:srgbClr val="062445"/>
                </a:solidFill>
                <a:effectLst/>
                <a:latin typeface="Tahoma" pitchFamily="34" charset="0"/>
                <a:ea typeface="Times New Roman" pitchFamily="18" charset="0"/>
                <a:cs typeface="B Titr" pitchFamily="2" charset="-78"/>
              </a:rPr>
            </a:br>
            <a:r>
              <a:rPr kumimoji="0" lang="fa-IR" sz="2000" b="0" i="0" u="none" strike="noStrike" cap="none" normalizeH="0" baseline="0" dirty="0" smtClean="0">
                <a:ln>
                  <a:noFill/>
                </a:ln>
                <a:solidFill>
                  <a:srgbClr val="062445"/>
                </a:solidFill>
                <a:effectLst/>
                <a:latin typeface="Tahoma" pitchFamily="34" charset="0"/>
                <a:ea typeface="Times New Roman" pitchFamily="18" charset="0"/>
                <a:cs typeface="B Titr" pitchFamily="2" charset="-78"/>
              </a:rPr>
              <a:t>1_ سيستم انرژي پايين</a:t>
            </a:r>
          </a:p>
          <a:p>
            <a:pPr marL="0" marR="0" lvl="0" indent="0" algn="ctr"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62445"/>
                </a:solidFill>
                <a:effectLst/>
                <a:latin typeface="Tahoma" pitchFamily="34" charset="0"/>
                <a:ea typeface="Times New Roman" pitchFamily="18" charset="0"/>
                <a:cs typeface="B Titr" pitchFamily="2" charset="-78"/>
              </a:rPr>
              <a:t>2 _سيستم انرژي بالا.</a:t>
            </a:r>
          </a:p>
        </p:txBody>
      </p:sp>
      <p:sp>
        <p:nvSpPr>
          <p:cNvPr id="3" name="Rectangle 2"/>
          <p:cNvSpPr/>
          <p:nvPr/>
        </p:nvSpPr>
        <p:spPr>
          <a:xfrm>
            <a:off x="304800" y="3048000"/>
            <a:ext cx="8458200" cy="2816156"/>
          </a:xfrm>
          <a:prstGeom prst="rect">
            <a:avLst/>
          </a:prstGeom>
        </p:spPr>
        <p:txBody>
          <a:bodyPr wrap="square">
            <a:spAutoFit/>
          </a:bodyPr>
          <a:lstStyle/>
          <a:p>
            <a:pPr>
              <a:lnSpc>
                <a:spcPct val="150000"/>
              </a:lnSpc>
            </a:pPr>
            <a:r>
              <a:rPr lang="fa-IR" sz="2400" b="1" dirty="0" smtClean="0">
                <a:cs typeface="B Zar" pitchFamily="2" charset="-78"/>
              </a:rPr>
              <a:t>آشوبِ همراه با اغتشاش و انرژي بالا </a:t>
            </a:r>
            <a:r>
              <a:rPr lang="fa-IR" sz="2400" b="1" dirty="0" smtClean="0">
                <a:cs typeface="B Zar" pitchFamily="2" charset="-78"/>
              </a:rPr>
              <a:t>:</a:t>
            </a:r>
          </a:p>
          <a:p>
            <a:pPr>
              <a:lnSpc>
                <a:spcPct val="150000"/>
              </a:lnSpc>
            </a:pPr>
            <a:r>
              <a:rPr lang="fa-IR" sz="2400" dirty="0" smtClean="0">
                <a:cs typeface="B Zar" pitchFamily="2" charset="-78"/>
              </a:rPr>
              <a:t>بي‌نظمي </a:t>
            </a:r>
            <a:r>
              <a:rPr lang="fa-IR" sz="2400" dirty="0" smtClean="0">
                <a:cs typeface="B Zar" pitchFamily="2" charset="-78"/>
              </a:rPr>
              <a:t>موجود در آن بذر, نظم را در دل خود دارد. به بيان ديگر در قلمرو آشوب كه وقوع هر چيزي ممكن به‌نظر مي‌رسد، يك "جاذب عجيب" وارد بازي مي‌شود و نوع جديدي از نظم از درون آشوب آشكار مي‌شود. وضعيتي كه در طي آن آشوب به‌خاطر وجود به‌اصطلاح "جاذب عجيب" دست به "خودسازماندهي" مي‌زند</a:t>
            </a:r>
            <a:endParaRPr lang="fa-IR" sz="2400" dirty="0">
              <a:cs typeface="B Zar" pitchFamily="2" charset="-78"/>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685800" y="304800"/>
            <a:ext cx="8001000" cy="624786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3200" b="0" i="0" u="none" strike="noStrike" cap="none" normalizeH="0" baseline="0" dirty="0" smtClean="0">
                <a:ln>
                  <a:noFill/>
                </a:ln>
                <a:solidFill>
                  <a:srgbClr val="00B050"/>
                </a:solidFill>
                <a:effectLst/>
                <a:latin typeface="Tahoma" pitchFamily="34" charset="0"/>
                <a:ea typeface="Times New Roman" pitchFamily="18" charset="0"/>
                <a:cs typeface="B Titr" pitchFamily="2" charset="-78"/>
              </a:rPr>
              <a:t>اهداف نظریة پیچیدگی:</a:t>
            </a:r>
            <a:endParaRPr kumimoji="0" lang="en-US" sz="4400" b="0" i="0" u="none" strike="noStrike" cap="none" normalizeH="0" baseline="0" dirty="0" smtClean="0">
              <a:ln>
                <a:noFill/>
              </a:ln>
              <a:solidFill>
                <a:srgbClr val="00B050"/>
              </a:solidFill>
              <a:effectLst/>
              <a:latin typeface="Arial" pitchFamily="34" charset="0"/>
              <a:cs typeface="B Titr"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_توضیح ساختارهای غالب (خودسازمان دهی)</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_ اندازه گیری پیچیدگی نسبی(پارامترهای چند گانه سلسله مراتبی)</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_تدارک روشهای کنترل سیستمهای پیچیده (نقاط عطف)</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_ به وجود آوردن مدلهای کارآ (تلخیص)</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_ به دست دادن پیش گویی کننده های آماری ( محدودیت ها)</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_حل مسائل غیرمعمول (میانبر)</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_نمایش کاربردهای جدید محتمل (نوآوری)</a:t>
            </a:r>
          </a:p>
          <a:p>
            <a:pPr marL="0" marR="0" lvl="0" indent="0"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_کمی کردن قوانین ترتیب و اطلاعات . برای تمام اهداف می بایستی روشهای عملی کمی سازی ایجاد شوند (یعنی باید قابل محاسبه باشند).</a:t>
            </a:r>
            <a:b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endParaRPr kumimoji="0" lang="fa-IR"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65537" name="AutoShape 1"/>
          <p:cNvSpPr>
            <a:spLocks noChangeArrowheads="1"/>
          </p:cNvSpPr>
          <p:nvPr/>
        </p:nvSpPr>
        <p:spPr bwMode="auto">
          <a:xfrm>
            <a:off x="457200" y="457200"/>
            <a:ext cx="8220075" cy="5186362"/>
          </a:xfrm>
          <a:prstGeom prst="roundRect">
            <a:avLst>
              <a:gd name="adj" fmla="val 5051"/>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a-IR"/>
          </a:p>
        </p:txBody>
      </p:sp>
      <p:sp>
        <p:nvSpPr>
          <p:cNvPr id="65539" name="Rectangle 3"/>
          <p:cNvSpPr>
            <a:spLocks noChangeArrowheads="1"/>
          </p:cNvSpPr>
          <p:nvPr/>
        </p:nvSpPr>
        <p:spPr bwMode="auto">
          <a:xfrm>
            <a:off x="609600" y="609600"/>
            <a:ext cx="77724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fa-IR" sz="8000" b="0" i="0" u="none" strike="noStrike" cap="none" normalizeH="0" baseline="0" dirty="0" smtClean="0">
                <a:ln>
                  <a:noFill/>
                </a:ln>
                <a:solidFill>
                  <a:schemeClr val="tx1"/>
                </a:solidFill>
                <a:effectLst/>
                <a:latin typeface="Antique-Olive-Bold" pitchFamily="2" charset="0"/>
                <a:ea typeface="Calibri" pitchFamily="34" charset="0"/>
                <a:cs typeface="B Titr" pitchFamily="2" charset="-78"/>
              </a:rPr>
              <a:t>زنگی به توان فیزیک</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spcBef>
                <a:spcPct val="0"/>
              </a:spcBef>
              <a:spcAft>
                <a:spcPct val="0"/>
              </a:spcAft>
              <a:buClrTx/>
              <a:buSzTx/>
              <a:buFontTx/>
              <a:buNone/>
              <a:tabLst/>
            </a:pPr>
            <a:r>
              <a:rPr kumimoji="0" lang="fa-IR" sz="4800" b="1" i="0" u="none" strike="noStrike" cap="none" normalizeH="0" baseline="0" dirty="0" smtClean="0">
                <a:ln>
                  <a:noFill/>
                </a:ln>
                <a:solidFill>
                  <a:schemeClr val="tx1"/>
                </a:solidFill>
                <a:effectLst/>
                <a:latin typeface="Antique-Olive-Bold" pitchFamily="2" charset="0"/>
                <a:ea typeface="Calibri" pitchFamily="34" charset="0"/>
                <a:cs typeface="B Zar" pitchFamily="2" charset="-78"/>
              </a:rPr>
              <a:t>آدرس وبلاگ: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spcBef>
                <a:spcPct val="0"/>
              </a:spcBef>
              <a:spcAft>
                <a:spcPct val="0"/>
              </a:spcAft>
              <a:buClrTx/>
              <a:buSzTx/>
              <a:buFontTx/>
              <a:buNone/>
              <a:tabLst/>
            </a:pPr>
            <a:r>
              <a:rPr kumimoji="0" lang="en-US" sz="5400" b="1" i="0" u="none" strike="noStrike" cap="none" normalizeH="0" baseline="0" dirty="0" smtClean="0">
                <a:ln>
                  <a:noFill/>
                </a:ln>
                <a:solidFill>
                  <a:srgbClr val="C00000"/>
                </a:solidFill>
                <a:effectLst/>
                <a:latin typeface="Calibri" pitchFamily="34" charset="0"/>
                <a:ea typeface="Calibri" pitchFamily="34" charset="0"/>
                <a:cs typeface="Arial" pitchFamily="34" charset="0"/>
                <a:hlinkClick r:id="rId2"/>
              </a:rPr>
              <a:t>www.physics-pnu.blog.ir</a:t>
            </a:r>
            <a:endParaRPr kumimoji="0" lang="en-US" sz="20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latin typeface="Calibri" pitchFamily="34" charset="0"/>
                <a:ea typeface="Calibri" pitchFamily="34" charset="0"/>
                <a:cs typeface="B Zar" pitchFamily="2" charset="-78"/>
              </a:rPr>
              <a:t>پست الکترونیک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en-US" sz="3200" b="0" i="0" u="none" strike="noStrike" cap="none" normalizeH="0" baseline="0" dirty="0" smtClean="0">
                <a:ln>
                  <a:noFill/>
                </a:ln>
                <a:solidFill>
                  <a:srgbClr val="663300"/>
                </a:solidFill>
                <a:effectLst/>
                <a:latin typeface="Calibri" pitchFamily="34" charset="0"/>
                <a:ea typeface="Calibri" pitchFamily="34" charset="0"/>
                <a:cs typeface="B Zar" pitchFamily="2" charset="-78"/>
                <a:hlinkClick r:id="rId3"/>
              </a:rPr>
              <a:t>Sarat.moheban@gmail.com</a:t>
            </a:r>
            <a:r>
              <a:rPr kumimoji="0" lang="fa-IR" sz="3200" b="0" i="0" u="none" strike="noStrike" cap="none" normalizeH="0" baseline="0" dirty="0" smtClean="0">
                <a:ln>
                  <a:noFill/>
                </a:ln>
                <a:solidFill>
                  <a:srgbClr val="663300"/>
                </a:solidFill>
                <a:effectLst/>
                <a:latin typeface="Calibri" pitchFamily="34" charset="0"/>
                <a:ea typeface="Calibri" pitchFamily="34" charset="0"/>
                <a:cs typeface="B Zar" pitchFamily="2" charset="-78"/>
              </a:rPr>
              <a:t> </a:t>
            </a:r>
            <a:r>
              <a:rPr kumimoji="0" lang="fa-IR" sz="32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914400" y="1828800"/>
            <a:ext cx="7924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0070C0"/>
                </a:solidFill>
                <a:effectLst/>
                <a:latin typeface="Tahoma" pitchFamily="34" charset="0"/>
                <a:ea typeface="Times New Roman" pitchFamily="18" charset="0"/>
                <a:cs typeface="Tahoma" pitchFamily="34" charset="0"/>
              </a:rPr>
              <a:t>1_ نمایة نحوة اتصال: </a:t>
            </a:r>
            <a: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اجزا به طور متوسط دارای بیش از یک ورودی و بیش از یک خروجی هستند (ولی نه آنقدر زیاد که منتهی به آشوب شود.</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sz="1400" b="1" i="0" u="none" strike="noStrike" cap="none" normalizeH="0" baseline="0" dirty="0" smtClean="0">
                <a:ln>
                  <a:noFill/>
                </a:ln>
                <a:solidFill>
                  <a:srgbClr val="0070C0"/>
                </a:solidFill>
                <a:effectLst/>
                <a:latin typeface="Tahoma" pitchFamily="34" charset="0"/>
                <a:ea typeface="Times New Roman" pitchFamily="18" charset="0"/>
                <a:cs typeface="Tahoma" pitchFamily="34" charset="0"/>
              </a:rPr>
              <a:t>2_ وضعیت تبدیل </a:t>
            </a:r>
            <a: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نسبت به ورودی های مورد استفادة سیستم و متوسط خروجیهای ایجاد شده توسط آن به طور تقریبی برابر با 1 است. اگر این اختلاف بسیار کمتر از 1 باشد سیستم به سمت یک وضعیت ایستا همگرا و اگر بسیار بیشتر از 1 باشد، سیستم به سمت وضعیت آشوبناک واگرا خواهد شد.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sz="1400" b="1" i="0" u="none" strike="noStrike" cap="none" normalizeH="0" baseline="0" dirty="0" smtClean="0">
                <a:ln>
                  <a:noFill/>
                </a:ln>
                <a:solidFill>
                  <a:srgbClr val="0070C0"/>
                </a:solidFill>
                <a:effectLst/>
                <a:latin typeface="Tahoma" pitchFamily="34" charset="0"/>
                <a:ea typeface="Times New Roman" pitchFamily="18" charset="0"/>
                <a:cs typeface="Tahoma" pitchFamily="34" charset="0"/>
              </a:rPr>
              <a:t>3_ قابلیت یادگیری </a:t>
            </a:r>
            <a: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اجزا قابلیت یادگیری از تجارب گذشته را دارند. این یادگیری برای تغییر دادن قواعد سیستم و بهینه سازی انتقال وضعیت‌ها به کار می رود.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sz="1400" b="1" i="0" u="none" strike="noStrike" cap="none" normalizeH="0" baseline="0" dirty="0" smtClean="0">
                <a:ln>
                  <a:noFill/>
                </a:ln>
                <a:solidFill>
                  <a:srgbClr val="0070C0"/>
                </a:solidFill>
                <a:effectLst/>
                <a:latin typeface="Tahoma" pitchFamily="34" charset="0"/>
                <a:ea typeface="Times New Roman" pitchFamily="18" charset="0"/>
                <a:cs typeface="Tahoma" pitchFamily="34" charset="0"/>
              </a:rPr>
              <a:t>4_ عملکرد موازی: </a:t>
            </a:r>
            <a: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برخی از اجزا به طور خودکار و موازی فعالیت می کنند. این پدیده باعث ارتقای سرعت پاسخگویی و قابلیت تطابق سیستم خواهد شد.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r>
            <a:b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br>
            <a:r>
              <a:rPr kumimoji="0" lang="fa-IR" sz="1400" b="1" i="0" u="none" strike="noStrike" cap="none" normalizeH="0" baseline="0" dirty="0" smtClean="0">
                <a:ln>
                  <a:noFill/>
                </a:ln>
                <a:solidFill>
                  <a:srgbClr val="0070C0"/>
                </a:solidFill>
                <a:effectLst/>
                <a:latin typeface="Tahoma" pitchFamily="34" charset="0"/>
                <a:ea typeface="Times New Roman" pitchFamily="18" charset="0"/>
                <a:cs typeface="Tahoma" pitchFamily="34" charset="0"/>
              </a:rPr>
              <a:t>5_ تغییر برهم کنشها:</a:t>
            </a:r>
            <a: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اجزا قادرند اجزای دیگر را که با آنها برهمکنش دارند تغییر دهند.این تغییر می‌تواند دائمی یا موقت باشد.</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0070C0"/>
                </a:solidFill>
                <a:effectLst/>
                <a:latin typeface="Tahoma" pitchFamily="34" charset="0"/>
                <a:ea typeface="Times New Roman" pitchFamily="18" charset="0"/>
                <a:cs typeface="Tahoma" pitchFamily="34" charset="0"/>
              </a:rPr>
              <a:t>6_ حلقه های بازخورد: </a:t>
            </a:r>
            <a:r>
              <a:rPr kumimoji="0" lang="fa-IR" sz="1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در حلقة بازخورد خروجی‌ها به سمت ابتدای فرایند بازگشت داده می‌شوند به گونه‌ای که نتایج عملکردهای واقعی باعث تصحیح فرآیند خواهد شد.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4343400" y="609600"/>
            <a:ext cx="3807453" cy="5847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algn="justLow" eaLnBrk="0" fontAlgn="base" hangingPunct="0">
              <a:spcBef>
                <a:spcPct val="0"/>
              </a:spcBef>
              <a:spcAft>
                <a:spcPct val="0"/>
              </a:spcAft>
            </a:pPr>
            <a:r>
              <a:rPr lang="fa-IR" sz="3200" dirty="0" smtClean="0">
                <a:solidFill>
                  <a:schemeClr val="tx1"/>
                </a:solidFill>
                <a:latin typeface="Tahoma" pitchFamily="34" charset="0"/>
                <a:ea typeface="Times New Roman" pitchFamily="18" charset="0"/>
                <a:cs typeface="B Titr" pitchFamily="2" charset="-78"/>
              </a:rPr>
              <a:t>تحلیل </a:t>
            </a:r>
            <a:r>
              <a:rPr lang="fa-IR" sz="3200" dirty="0" smtClean="0">
                <a:solidFill>
                  <a:schemeClr val="tx1"/>
                </a:solidFill>
                <a:latin typeface="Tahoma" pitchFamily="34" charset="0"/>
                <a:ea typeface="Times New Roman" pitchFamily="18" charset="0"/>
                <a:cs typeface="B Titr" pitchFamily="2" charset="-78"/>
              </a:rPr>
              <a:t>سیستم‌های پیچیده:</a:t>
            </a:r>
            <a:endParaRPr lang="fa-IR" sz="6600" dirty="0" smtClean="0">
              <a:solidFill>
                <a:schemeClr val="tx1"/>
              </a:solidFill>
              <a:latin typeface="Arial" pitchFamily="34"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001000" cy="5755422"/>
          </a:xfrm>
          <a:prstGeom prst="rect">
            <a:avLst/>
          </a:prstGeom>
        </p:spPr>
        <p:txBody>
          <a:bodyPr wrap="square">
            <a:spAutoFit/>
          </a:bodyPr>
          <a:lstStyle/>
          <a:p>
            <a:pPr lvl="0" algn="justLow" eaLnBrk="0" fontAlgn="base" hangingPunct="0">
              <a:spcBef>
                <a:spcPct val="0"/>
              </a:spcBef>
              <a:spcAft>
                <a:spcPct val="0"/>
              </a:spcAft>
            </a:pPr>
            <a:r>
              <a:rPr lang="fa-IR" b="1" dirty="0" smtClean="0">
                <a:solidFill>
                  <a:srgbClr val="0070C0"/>
                </a:solidFill>
                <a:latin typeface="Tahoma" pitchFamily="34" charset="0"/>
                <a:ea typeface="Times New Roman" pitchFamily="18" charset="0"/>
                <a:cs typeface="Tahoma" pitchFamily="34" charset="0"/>
              </a:rPr>
              <a:t>7</a:t>
            </a:r>
            <a:r>
              <a:rPr lang="fa-IR" sz="1400" b="1" dirty="0" smtClean="0">
                <a:solidFill>
                  <a:srgbClr val="0070C0"/>
                </a:solidFill>
                <a:latin typeface="Tahoma" pitchFamily="34" charset="0"/>
                <a:ea typeface="Times New Roman" pitchFamily="18" charset="0"/>
                <a:cs typeface="Tahoma" pitchFamily="34" charset="0"/>
              </a:rPr>
              <a:t>_ قابلیت کنترل: </a:t>
            </a:r>
            <a:r>
              <a:rPr lang="fa-IR" sz="1400" dirty="0" smtClean="0">
                <a:solidFill>
                  <a:srgbClr val="062445"/>
                </a:solidFill>
                <a:latin typeface="Tahoma" pitchFamily="34" charset="0"/>
                <a:ea typeface="Times New Roman" pitchFamily="18" charset="0"/>
                <a:cs typeface="Tahoma" pitchFamily="34" charset="0"/>
              </a:rPr>
              <a:t>تمام متغبرها برای ثبات باید قابل کنترل باشند (متغبرهای غیر قابل کنترل معرف پتانسیل آشوب هستند) ولی کنترل نباید باعث ایجاد تغیر شود، بلکه صرفاً باید سیستم را در محدوده‌های تعریف شده نگهدارد.</a:t>
            </a:r>
            <a:endParaRPr lang="en-US" sz="2000" dirty="0" smtClean="0">
              <a:latin typeface="Arial" pitchFamily="34" charset="0"/>
              <a:cs typeface="Arial" pitchFamily="34" charset="0"/>
            </a:endParaRPr>
          </a:p>
          <a:p>
            <a:pPr lvl="0" algn="justLow" eaLnBrk="0" fontAlgn="base" hangingPunct="0">
              <a:spcBef>
                <a:spcPct val="0"/>
              </a:spcBef>
              <a:spcAft>
                <a:spcPct val="0"/>
              </a:spcAft>
            </a:pPr>
            <a:r>
              <a:rPr lang="fa-IR" sz="1400" b="1" dirty="0" smtClean="0">
                <a:solidFill>
                  <a:srgbClr val="0070C0"/>
                </a:solidFill>
                <a:latin typeface="Tahoma" pitchFamily="34" charset="0"/>
                <a:ea typeface="Times New Roman" pitchFamily="18" charset="0"/>
                <a:cs typeface="Tahoma" pitchFamily="34" charset="0"/>
              </a:rPr>
              <a:t/>
            </a:r>
            <a:br>
              <a:rPr lang="fa-IR" sz="1400" b="1" dirty="0" smtClean="0">
                <a:solidFill>
                  <a:srgbClr val="0070C0"/>
                </a:solidFill>
                <a:latin typeface="Tahoma" pitchFamily="34" charset="0"/>
                <a:ea typeface="Times New Roman" pitchFamily="18" charset="0"/>
                <a:cs typeface="Tahoma" pitchFamily="34" charset="0"/>
              </a:rPr>
            </a:br>
            <a:r>
              <a:rPr lang="fa-IR" sz="1400" b="1" dirty="0" smtClean="0">
                <a:solidFill>
                  <a:srgbClr val="0070C0"/>
                </a:solidFill>
                <a:latin typeface="Tahoma" pitchFamily="34" charset="0"/>
                <a:ea typeface="Times New Roman" pitchFamily="18" charset="0"/>
                <a:cs typeface="Tahoma" pitchFamily="34" charset="0"/>
              </a:rPr>
              <a:t>8_ حوزه های جذب: </a:t>
            </a:r>
            <a:r>
              <a:rPr lang="fa-IR" sz="1400" dirty="0" smtClean="0">
                <a:solidFill>
                  <a:srgbClr val="062445"/>
                </a:solidFill>
                <a:latin typeface="Tahoma" pitchFamily="34" charset="0"/>
                <a:ea typeface="Times New Roman" pitchFamily="18" charset="0"/>
                <a:cs typeface="Tahoma" pitchFamily="34" charset="0"/>
              </a:rPr>
              <a:t>راههای مختلفی در دسترس هستند که می‌توانند به یک هدف برسند. انعطاف پذیری پاسخ و آزادی خلاقیت در اینجا مطرح است</a:t>
            </a:r>
            <a:r>
              <a:rPr lang="fa-IR" sz="1400" dirty="0" smtClean="0">
                <a:solidFill>
                  <a:srgbClr val="062445"/>
                </a:solidFill>
                <a:latin typeface="Tahoma" pitchFamily="34" charset="0"/>
                <a:ea typeface="Times New Roman" pitchFamily="18" charset="0"/>
                <a:cs typeface="Tahoma" pitchFamily="34" charset="0"/>
              </a:rPr>
              <a:t>.</a:t>
            </a:r>
          </a:p>
          <a:p>
            <a:pPr lvl="0" algn="justLow" eaLnBrk="0" fontAlgn="base" hangingPunct="0">
              <a:spcBef>
                <a:spcPct val="0"/>
              </a:spcBef>
              <a:spcAft>
                <a:spcPct val="0"/>
              </a:spcAft>
            </a:pPr>
            <a:r>
              <a:rPr lang="fa-IR" sz="1400" dirty="0" smtClean="0">
                <a:solidFill>
                  <a:srgbClr val="062445"/>
                </a:solidFill>
                <a:latin typeface="Tahoma" pitchFamily="34" charset="0"/>
                <a:ea typeface="Times New Roman" pitchFamily="18" charset="0"/>
                <a:cs typeface="Tahoma" pitchFamily="34" charset="0"/>
              </a:rPr>
              <a:t/>
            </a:r>
            <a:br>
              <a:rPr lang="fa-IR" sz="1400" dirty="0" smtClean="0">
                <a:solidFill>
                  <a:srgbClr val="062445"/>
                </a:solidFill>
                <a:latin typeface="Tahoma" pitchFamily="34" charset="0"/>
                <a:ea typeface="Times New Roman" pitchFamily="18" charset="0"/>
                <a:cs typeface="Tahoma" pitchFamily="34" charset="0"/>
              </a:rPr>
            </a:br>
            <a:r>
              <a:rPr lang="fa-IR" sz="1400" b="1" dirty="0" smtClean="0">
                <a:solidFill>
                  <a:srgbClr val="0070C0"/>
                </a:solidFill>
                <a:latin typeface="Tahoma" pitchFamily="34" charset="0"/>
                <a:ea typeface="Times New Roman" pitchFamily="18" charset="0"/>
                <a:cs typeface="Tahoma" pitchFamily="34" charset="0"/>
              </a:rPr>
              <a:t>9_ مرزهای خارجی: </a:t>
            </a:r>
            <a:r>
              <a:rPr lang="fa-IR" sz="1400" dirty="0" smtClean="0">
                <a:solidFill>
                  <a:srgbClr val="062445"/>
                </a:solidFill>
                <a:latin typeface="Tahoma" pitchFamily="34" charset="0"/>
                <a:ea typeface="Times New Roman" pitchFamily="18" charset="0"/>
                <a:cs typeface="Tahoma" pitchFamily="34" charset="0"/>
              </a:rPr>
              <a:t>مرزهای سیستم نه کاملاً بسته‌اند و نه کاملاً باز، از صافی گذراندن اطلاعات در اینجا لازم به نظر می‌رسد.</a:t>
            </a:r>
            <a:endParaRPr lang="en-US" sz="2000" dirty="0" smtClean="0">
              <a:latin typeface="Arial" pitchFamily="34" charset="0"/>
              <a:cs typeface="Arial" pitchFamily="34" charset="0"/>
            </a:endParaRPr>
          </a:p>
          <a:p>
            <a:pPr lvl="0" algn="justLow" eaLnBrk="0" fontAlgn="base" hangingPunct="0">
              <a:spcBef>
                <a:spcPct val="0"/>
              </a:spcBef>
              <a:spcAft>
                <a:spcPct val="0"/>
              </a:spcAft>
            </a:pPr>
            <a:r>
              <a:rPr lang="fa-IR" sz="1400" dirty="0" smtClean="0">
                <a:solidFill>
                  <a:srgbClr val="062445"/>
                </a:solidFill>
                <a:latin typeface="Tahoma" pitchFamily="34" charset="0"/>
                <a:ea typeface="Times New Roman" pitchFamily="18" charset="0"/>
                <a:cs typeface="Tahoma" pitchFamily="34" charset="0"/>
              </a:rPr>
              <a:t/>
            </a:r>
            <a:br>
              <a:rPr lang="fa-IR" sz="1400" dirty="0" smtClean="0">
                <a:solidFill>
                  <a:srgbClr val="062445"/>
                </a:solidFill>
                <a:latin typeface="Tahoma" pitchFamily="34" charset="0"/>
                <a:ea typeface="Times New Roman" pitchFamily="18" charset="0"/>
                <a:cs typeface="Tahoma" pitchFamily="34" charset="0"/>
              </a:rPr>
            </a:br>
            <a:r>
              <a:rPr lang="fa-IR" sz="1400" b="1" dirty="0" smtClean="0">
                <a:solidFill>
                  <a:srgbClr val="0070C0"/>
                </a:solidFill>
                <a:latin typeface="Tahoma" pitchFamily="34" charset="0"/>
                <a:ea typeface="Times New Roman" pitchFamily="18" charset="0"/>
                <a:cs typeface="Tahoma" pitchFamily="34" charset="0"/>
              </a:rPr>
              <a:t>10_ عملکرد سیستم: </a:t>
            </a:r>
            <a:r>
              <a:rPr lang="fa-IR" sz="1400" dirty="0" smtClean="0">
                <a:solidFill>
                  <a:srgbClr val="062445"/>
                </a:solidFill>
                <a:latin typeface="Tahoma" pitchFamily="34" charset="0"/>
                <a:ea typeface="Times New Roman" pitchFamily="18" charset="0"/>
                <a:cs typeface="Tahoma" pitchFamily="34" charset="0"/>
              </a:rPr>
              <a:t>اهداف یا عملکردها می‌توانند چند گانه باشند، این امر یک وجهة چند بعدی به سیستم خواهد بخشید.</a:t>
            </a:r>
            <a:endParaRPr lang="en-US" sz="2000" dirty="0" smtClean="0">
              <a:latin typeface="Arial" pitchFamily="34" charset="0"/>
              <a:cs typeface="Arial" pitchFamily="34" charset="0"/>
            </a:endParaRPr>
          </a:p>
          <a:p>
            <a:pPr lvl="0" algn="justLow" eaLnBrk="0" fontAlgn="base" hangingPunct="0">
              <a:spcBef>
                <a:spcPct val="0"/>
              </a:spcBef>
              <a:spcAft>
                <a:spcPct val="0"/>
              </a:spcAft>
            </a:pPr>
            <a:r>
              <a:rPr lang="fa-IR" sz="1400" b="1" dirty="0" smtClean="0">
                <a:solidFill>
                  <a:srgbClr val="0070C0"/>
                </a:solidFill>
                <a:latin typeface="Tahoma" pitchFamily="34" charset="0"/>
                <a:ea typeface="Times New Roman" pitchFamily="18" charset="0"/>
                <a:cs typeface="Tahoma" pitchFamily="34" charset="0"/>
              </a:rPr>
              <a:t>11_ بلوک های سازنده </a:t>
            </a:r>
            <a:r>
              <a:rPr lang="fa-IR" sz="1400" b="1" dirty="0" smtClean="0">
                <a:solidFill>
                  <a:srgbClr val="0070C0"/>
                </a:solidFill>
                <a:latin typeface="Tahoma" pitchFamily="34" charset="0"/>
                <a:ea typeface="Times New Roman" pitchFamily="18" charset="0"/>
                <a:cs typeface="Tahoma" pitchFamily="34" charset="0"/>
              </a:rPr>
              <a:t>زیر سیستم‌ها در ابعاد مختلف می‌توانند وجود داشته باشند </a:t>
            </a:r>
            <a:r>
              <a:rPr lang="fa-IR" sz="1400" dirty="0" smtClean="0">
                <a:solidFill>
                  <a:srgbClr val="062445"/>
                </a:solidFill>
                <a:latin typeface="Tahoma" pitchFamily="34" charset="0"/>
                <a:ea typeface="Times New Roman" pitchFamily="18" charset="0"/>
                <a:cs typeface="Tahoma" pitchFamily="34" charset="0"/>
              </a:rPr>
              <a:t>که یک ساختار مدولی و فراکتال به سیستم میبخشند</a:t>
            </a:r>
            <a:r>
              <a:rPr lang="fa-IR" sz="1400" dirty="0" smtClean="0">
                <a:solidFill>
                  <a:srgbClr val="062445"/>
                </a:solidFill>
                <a:latin typeface="Tahoma" pitchFamily="34" charset="0"/>
                <a:ea typeface="Times New Roman" pitchFamily="18" charset="0"/>
                <a:cs typeface="Tahoma" pitchFamily="34" charset="0"/>
              </a:rPr>
              <a:t>.</a:t>
            </a:r>
          </a:p>
          <a:p>
            <a:pPr lvl="0" algn="justLow" eaLnBrk="0" fontAlgn="base" hangingPunct="0">
              <a:spcBef>
                <a:spcPct val="0"/>
              </a:spcBef>
              <a:spcAft>
                <a:spcPct val="0"/>
              </a:spcAft>
            </a:pPr>
            <a:r>
              <a:rPr lang="fa-IR" sz="1400" b="1" dirty="0" smtClean="0">
                <a:solidFill>
                  <a:srgbClr val="0070C0"/>
                </a:solidFill>
                <a:latin typeface="Tahoma" pitchFamily="34" charset="0"/>
                <a:ea typeface="Times New Roman" pitchFamily="18" charset="0"/>
                <a:cs typeface="Tahoma" pitchFamily="34" charset="0"/>
              </a:rPr>
              <a:t>12_خواص </a:t>
            </a:r>
            <a:r>
              <a:rPr lang="fa-IR" sz="1400" b="1" dirty="0" smtClean="0">
                <a:solidFill>
                  <a:srgbClr val="0070C0"/>
                </a:solidFill>
                <a:latin typeface="Tahoma" pitchFamily="34" charset="0"/>
                <a:ea typeface="Times New Roman" pitchFamily="18" charset="0"/>
                <a:cs typeface="Tahoma" pitchFamily="34" charset="0"/>
              </a:rPr>
              <a:t>غالب عملکردهای برنامه‌ریزی نشده در طول عملیات مغلوب و به کنار گذارده خواهندشد.</a:t>
            </a:r>
            <a:r>
              <a:rPr lang="fa-IR" sz="1400" dirty="0" smtClean="0">
                <a:solidFill>
                  <a:srgbClr val="062445"/>
                </a:solidFill>
                <a:latin typeface="Tahoma" pitchFamily="34" charset="0"/>
                <a:ea typeface="Times New Roman" pitchFamily="18" charset="0"/>
                <a:cs typeface="Tahoma" pitchFamily="34" charset="0"/>
              </a:rPr>
              <a:t>درحقیقت مدول ها، بر اثر برهم کنش اجزا خود را سازمان دهی می‌کنند</a:t>
            </a:r>
            <a:endParaRPr lang="en-US" sz="2000" dirty="0" smtClean="0">
              <a:latin typeface="Arial" pitchFamily="34" charset="0"/>
              <a:cs typeface="Arial" pitchFamily="34" charset="0"/>
            </a:endParaRPr>
          </a:p>
          <a:p>
            <a:pPr lvl="0" algn="justLow" eaLnBrk="0" fontAlgn="base" hangingPunct="0">
              <a:spcBef>
                <a:spcPct val="0"/>
              </a:spcBef>
              <a:spcAft>
                <a:spcPct val="0"/>
              </a:spcAft>
            </a:pPr>
            <a:r>
              <a:rPr lang="fa-IR" sz="1400" dirty="0" smtClean="0">
                <a:solidFill>
                  <a:srgbClr val="062445"/>
                </a:solidFill>
                <a:latin typeface="Tahoma" pitchFamily="34" charset="0"/>
                <a:ea typeface="Times New Roman" pitchFamily="18" charset="0"/>
                <a:cs typeface="Tahoma" pitchFamily="34" charset="0"/>
              </a:rPr>
              <a:t/>
            </a:r>
            <a:br>
              <a:rPr lang="fa-IR" sz="1400" dirty="0" smtClean="0">
                <a:solidFill>
                  <a:srgbClr val="062445"/>
                </a:solidFill>
                <a:latin typeface="Tahoma" pitchFamily="34" charset="0"/>
                <a:ea typeface="Times New Roman" pitchFamily="18" charset="0"/>
                <a:cs typeface="Tahoma" pitchFamily="34" charset="0"/>
              </a:rPr>
            </a:br>
            <a:r>
              <a:rPr lang="fa-IR" sz="1400" b="1" dirty="0" smtClean="0">
                <a:solidFill>
                  <a:srgbClr val="0070C0"/>
                </a:solidFill>
                <a:latin typeface="Tahoma" pitchFamily="34" charset="0"/>
                <a:ea typeface="Times New Roman" pitchFamily="18" charset="0"/>
                <a:cs typeface="Tahoma" pitchFamily="34" charset="0"/>
              </a:rPr>
              <a:t>13_ ثبات سیستم: </a:t>
            </a:r>
            <a:r>
              <a:rPr lang="fa-IR" sz="1400" dirty="0" smtClean="0">
                <a:solidFill>
                  <a:srgbClr val="062445"/>
                </a:solidFill>
                <a:latin typeface="Tahoma" pitchFamily="34" charset="0"/>
                <a:ea typeface="Times New Roman" pitchFamily="18" charset="0"/>
                <a:cs typeface="Tahoma" pitchFamily="34" charset="0"/>
              </a:rPr>
              <a:t>برخی اختلالات داخلی و خارجی می‌توانند در درون سیستم مضمحل شوند ولی برخی دیگر باعث بروز عوارض غیر منتظره‌ای درسیستم می‌شوند. قانونی برای میزان انتشار و طول اثر گذاری اختلالات باید وجود داشته باشد.</a:t>
            </a:r>
            <a:endParaRPr lang="en-US" sz="2000" dirty="0" smtClean="0">
              <a:latin typeface="Arial" pitchFamily="34" charset="0"/>
              <a:cs typeface="Arial" pitchFamily="34" charset="0"/>
            </a:endParaRPr>
          </a:p>
          <a:p>
            <a:pPr lvl="0" algn="justLow" eaLnBrk="0" fontAlgn="base" hangingPunct="0">
              <a:spcBef>
                <a:spcPct val="0"/>
              </a:spcBef>
              <a:spcAft>
                <a:spcPct val="0"/>
              </a:spcAft>
            </a:pPr>
            <a:r>
              <a:rPr lang="fa-IR" sz="1400" dirty="0" smtClean="0">
                <a:solidFill>
                  <a:srgbClr val="062445"/>
                </a:solidFill>
                <a:latin typeface="Tahoma" pitchFamily="34" charset="0"/>
                <a:ea typeface="Times New Roman" pitchFamily="18" charset="0"/>
                <a:cs typeface="Tahoma" pitchFamily="34" charset="0"/>
              </a:rPr>
              <a:t/>
            </a:r>
            <a:br>
              <a:rPr lang="fa-IR" sz="1400" dirty="0" smtClean="0">
                <a:solidFill>
                  <a:srgbClr val="062445"/>
                </a:solidFill>
                <a:latin typeface="Tahoma" pitchFamily="34" charset="0"/>
                <a:ea typeface="Times New Roman" pitchFamily="18" charset="0"/>
                <a:cs typeface="Tahoma" pitchFamily="34" charset="0"/>
              </a:rPr>
            </a:br>
            <a:r>
              <a:rPr lang="fa-IR" sz="1400" b="1" dirty="0" smtClean="0">
                <a:solidFill>
                  <a:srgbClr val="0070C0"/>
                </a:solidFill>
                <a:latin typeface="Tahoma" pitchFamily="34" charset="0"/>
                <a:ea typeface="Times New Roman" pitchFamily="18" charset="0"/>
                <a:cs typeface="Tahoma" pitchFamily="34" charset="0"/>
              </a:rPr>
              <a:t>14_ کنترل غیر متمرکز</a:t>
            </a:r>
            <a:r>
              <a:rPr lang="fa-IR" sz="1400" dirty="0" smtClean="0">
                <a:solidFill>
                  <a:srgbClr val="062445"/>
                </a:solidFill>
                <a:latin typeface="Tahoma" pitchFamily="34" charset="0"/>
                <a:ea typeface="Times New Roman" pitchFamily="18" charset="0"/>
                <a:cs typeface="Tahoma" pitchFamily="34" charset="0"/>
              </a:rPr>
              <a:t>کنترل در تمام سیستم توزیع شده است و تصمیم های موضعی توسط اجزا و یا مدول ها و در محدودة محدودیت ها اتخاذ می‌شوند</a:t>
            </a:r>
            <a:r>
              <a:rPr lang="fa-IR" sz="1400" dirty="0" smtClean="0">
                <a:solidFill>
                  <a:srgbClr val="062445"/>
                </a:solidFill>
                <a:latin typeface="Tahoma" pitchFamily="34" charset="0"/>
                <a:ea typeface="Times New Roman" pitchFamily="18" charset="0"/>
                <a:cs typeface="Tahoma" pitchFamily="34" charset="0"/>
              </a:rPr>
              <a:t>.</a:t>
            </a:r>
          </a:p>
          <a:p>
            <a:pPr lvl="0" algn="justLow" eaLnBrk="0" fontAlgn="base" hangingPunct="0">
              <a:spcBef>
                <a:spcPct val="0"/>
              </a:spcBef>
              <a:spcAft>
                <a:spcPct val="0"/>
              </a:spcAft>
            </a:pPr>
            <a:endParaRPr lang="fa-IR" sz="1400" dirty="0" smtClean="0">
              <a:solidFill>
                <a:srgbClr val="062445"/>
              </a:solidFill>
              <a:latin typeface="Tahoma" pitchFamily="34" charset="0"/>
              <a:ea typeface="Times New Roman" pitchFamily="18" charset="0"/>
              <a:cs typeface="Tahoma" pitchFamily="34" charset="0"/>
            </a:endParaRPr>
          </a:p>
          <a:p>
            <a:pPr lvl="0" algn="justLow" eaLnBrk="0" fontAlgn="base" hangingPunct="0">
              <a:spcBef>
                <a:spcPct val="0"/>
              </a:spcBef>
              <a:spcAft>
                <a:spcPct val="0"/>
              </a:spcAft>
            </a:pPr>
            <a:r>
              <a:rPr lang="fa-IR" sz="1400" b="1" dirty="0" smtClean="0">
                <a:solidFill>
                  <a:srgbClr val="0070C0"/>
                </a:solidFill>
                <a:latin typeface="Tahoma" pitchFamily="34" charset="0"/>
                <a:ea typeface="Times New Roman" pitchFamily="18" charset="0"/>
                <a:cs typeface="Tahoma" pitchFamily="34" charset="0"/>
              </a:rPr>
              <a:t>15</a:t>
            </a:r>
            <a:r>
              <a:rPr lang="fa-IR" sz="1400" b="1" dirty="0" smtClean="0">
                <a:solidFill>
                  <a:srgbClr val="0070C0"/>
                </a:solidFill>
                <a:latin typeface="Tahoma" pitchFamily="34" charset="0"/>
                <a:ea typeface="Times New Roman" pitchFamily="18" charset="0"/>
                <a:cs typeface="Tahoma" pitchFamily="34" charset="0"/>
              </a:rPr>
              <a:t>_ جریان اطلاعات: </a:t>
            </a:r>
            <a:r>
              <a:rPr lang="fa-IR" sz="1400" dirty="0" smtClean="0">
                <a:solidFill>
                  <a:srgbClr val="062445"/>
                </a:solidFill>
                <a:latin typeface="Tahoma" pitchFamily="34" charset="0"/>
                <a:ea typeface="Times New Roman" pitchFamily="18" charset="0"/>
                <a:cs typeface="Tahoma" pitchFamily="34" charset="0"/>
              </a:rPr>
              <a:t>افزایش جریان اطلاعات می‌تواند معرف حرکتی از ثبات به سمت آشوب باشد. در سیستم های اجتماعی می‌توان این پدیده را از طریق فناوری اطلاعات مورد بررسی قرار داد. </a:t>
            </a:r>
            <a:endParaRPr lang="en-US" sz="2000" dirty="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1715" y="1544740"/>
            <a:ext cx="4419601" cy="461665"/>
          </a:xfrm>
          <a:prstGeom prst="rect">
            <a:avLst/>
          </a:prstGeom>
          <a:noFill/>
        </p:spPr>
        <p:txBody>
          <a:bodyPr wrap="square" rtlCol="1">
            <a:spAutoFit/>
          </a:bodyPr>
          <a:lstStyle/>
          <a:p>
            <a:endParaRPr lang="fa-IR" sz="2400" dirty="0"/>
          </a:p>
        </p:txBody>
      </p:sp>
      <p:pic>
        <p:nvPicPr>
          <p:cNvPr id="1026" name="Picture 2" descr="C:\Users\7hd\Desktop\atu\تئوری های مدیریت پیشرفته\New folder (2)\zcds.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9686" y="1697745"/>
            <a:ext cx="2286000" cy="1744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27" name="Picture 3" descr="C:\Users\7hd\Desktop\atu\تئوری های مدیریت پیشرفته\New folder (2)\imagesCADWKWF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19889" y="4377896"/>
            <a:ext cx="2790825" cy="16383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8" name="Picture 4" descr="C:\Users\7hd\Desktop\atu\تئوری های مدیریت پیشرفته\New folder (2)\imagesCA8ROR9P.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4450443"/>
            <a:ext cx="2416628"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1029" name="Picture 5" descr="C:\Users\7hd\Desktop\atu\تئوری های مدیریت پیشرفته\New folder (2)\imagesCACX8N6P.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05400" y="1828800"/>
            <a:ext cx="2133600" cy="16962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895600" y="2170028"/>
            <a:ext cx="1463353" cy="400110"/>
          </a:xfrm>
          <a:prstGeom prst="rect">
            <a:avLst/>
          </a:prstGeom>
          <a:noFill/>
        </p:spPr>
        <p:txBody>
          <a:bodyPr wrap="square" rtlCol="1">
            <a:spAutoFit/>
          </a:bodyPr>
          <a:lstStyle/>
          <a:p>
            <a:r>
              <a:rPr lang="fa-IR" sz="2000" b="1" dirty="0" smtClean="0"/>
              <a:t>اثر </a:t>
            </a:r>
            <a:r>
              <a:rPr lang="fa-IR" sz="2000" b="1" dirty="0" smtClean="0"/>
              <a:t>پروانه ای</a:t>
            </a:r>
            <a:endParaRPr lang="fa-IR" sz="2000" b="1" dirty="0"/>
          </a:p>
        </p:txBody>
      </p:sp>
      <p:sp>
        <p:nvSpPr>
          <p:cNvPr id="4" name="TextBox 3"/>
          <p:cNvSpPr txBox="1"/>
          <p:nvPr/>
        </p:nvSpPr>
        <p:spPr>
          <a:xfrm>
            <a:off x="7467600" y="2133600"/>
            <a:ext cx="1371600" cy="400110"/>
          </a:xfrm>
          <a:prstGeom prst="rect">
            <a:avLst/>
          </a:prstGeom>
          <a:noFill/>
        </p:spPr>
        <p:txBody>
          <a:bodyPr wrap="square" rtlCol="1">
            <a:spAutoFit/>
          </a:bodyPr>
          <a:lstStyle/>
          <a:p>
            <a:r>
              <a:rPr lang="fa-IR" sz="2000" b="1" dirty="0" smtClean="0"/>
              <a:t>خود مانایی</a:t>
            </a:r>
            <a:endParaRPr lang="fa-IR" sz="2000" b="1" dirty="0"/>
          </a:p>
        </p:txBody>
      </p:sp>
      <p:sp>
        <p:nvSpPr>
          <p:cNvPr id="5" name="TextBox 4"/>
          <p:cNvSpPr txBox="1"/>
          <p:nvPr/>
        </p:nvSpPr>
        <p:spPr>
          <a:xfrm>
            <a:off x="2895600" y="4876800"/>
            <a:ext cx="1676400" cy="400110"/>
          </a:xfrm>
          <a:prstGeom prst="rect">
            <a:avLst/>
          </a:prstGeom>
          <a:noFill/>
        </p:spPr>
        <p:txBody>
          <a:bodyPr wrap="square" rtlCol="1">
            <a:spAutoFit/>
          </a:bodyPr>
          <a:lstStyle/>
          <a:p>
            <a:r>
              <a:rPr lang="fa-IR" sz="2000" b="1" dirty="0" smtClean="0"/>
              <a:t>جاذبه های </a:t>
            </a:r>
            <a:r>
              <a:rPr lang="fa-IR" sz="2000" b="1" dirty="0" smtClean="0"/>
              <a:t>عجیب</a:t>
            </a:r>
            <a:endParaRPr lang="fa-IR" sz="2000" b="1" dirty="0"/>
          </a:p>
        </p:txBody>
      </p:sp>
      <p:sp>
        <p:nvSpPr>
          <p:cNvPr id="6" name="TextBox 5"/>
          <p:cNvSpPr txBox="1"/>
          <p:nvPr/>
        </p:nvSpPr>
        <p:spPr>
          <a:xfrm>
            <a:off x="7391400" y="4789739"/>
            <a:ext cx="1576876" cy="400110"/>
          </a:xfrm>
          <a:prstGeom prst="rect">
            <a:avLst/>
          </a:prstGeom>
          <a:noFill/>
        </p:spPr>
        <p:txBody>
          <a:bodyPr wrap="square" rtlCol="1">
            <a:spAutoFit/>
          </a:bodyPr>
          <a:lstStyle/>
          <a:p>
            <a:r>
              <a:rPr lang="fa-IR" sz="2000" b="1" dirty="0" smtClean="0"/>
              <a:t>سازگاری</a:t>
            </a:r>
            <a:r>
              <a:rPr lang="en-US" sz="2000" b="1" dirty="0" smtClean="0"/>
              <a:t> </a:t>
            </a:r>
            <a:r>
              <a:rPr lang="fa-IR" sz="2000" b="1" dirty="0" smtClean="0"/>
              <a:t>پویا</a:t>
            </a:r>
            <a:endParaRPr lang="fa-IR" sz="2000" b="1" dirty="0"/>
          </a:p>
        </p:txBody>
      </p:sp>
      <p:sp>
        <p:nvSpPr>
          <p:cNvPr id="11" name="Rectangle 10"/>
          <p:cNvSpPr/>
          <p:nvPr/>
        </p:nvSpPr>
        <p:spPr>
          <a:xfrm>
            <a:off x="1447800" y="457200"/>
            <a:ext cx="7391400" cy="1200329"/>
          </a:xfrm>
          <a:prstGeom prst="rect">
            <a:avLst/>
          </a:prstGeom>
        </p:spPr>
        <p:txBody>
          <a:bodyPr wrap="square">
            <a:spAutoFit/>
          </a:bodyPr>
          <a:lstStyle/>
          <a:p>
            <a:r>
              <a:rPr lang="fa-IR" sz="4000" dirty="0" smtClean="0">
                <a:solidFill>
                  <a:schemeClr val="accent2">
                    <a:lumMod val="50000"/>
                  </a:schemeClr>
                </a:solidFill>
                <a:cs typeface="B Titr" pitchFamily="2" charset="-78"/>
              </a:rPr>
              <a:t>ویژگی های تئوری آشوب</a:t>
            </a:r>
          </a:p>
          <a:p>
            <a:endParaRPr lang="fa-IR" sz="3200" b="1" dirty="0" smtClean="0">
              <a:solidFill>
                <a:srgbClr val="542600"/>
              </a:solidFill>
              <a:cs typeface="+mj-cs"/>
            </a:endParaRPr>
          </a:p>
        </p:txBody>
      </p:sp>
    </p:spTree>
    <p:extLst>
      <p:ext uri="{BB962C8B-B14F-4D97-AF65-F5344CB8AC3E}">
        <p14:creationId xmlns="" xmlns:p14="http://schemas.microsoft.com/office/powerpoint/2010/main" val="2713404210"/>
      </p:ext>
    </p:extLst>
  </p:cSld>
  <p:clrMapOvr>
    <a:masterClrMapping/>
  </p:clrMapOvr>
  <p:transition spd="med">
    <p:push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447800"/>
            <a:ext cx="7696200" cy="1938992"/>
          </a:xfrm>
          <a:prstGeom prst="rect">
            <a:avLst/>
          </a:prstGeom>
          <a:noFill/>
        </p:spPr>
        <p:txBody>
          <a:bodyPr wrap="square" rtlCol="1">
            <a:spAutoFit/>
          </a:bodyPr>
          <a:lstStyle/>
          <a:p>
            <a:pPr algn="just"/>
            <a:endParaRPr lang="fa-IR" sz="2400" dirty="0"/>
          </a:p>
          <a:p>
            <a:pPr algn="just"/>
            <a:r>
              <a:rPr lang="fa-IR" sz="2400" dirty="0"/>
              <a:t> </a:t>
            </a:r>
            <a:r>
              <a:rPr lang="fa-IR" sz="2400" dirty="0" smtClean="0"/>
              <a:t>اثر </a:t>
            </a:r>
            <a:r>
              <a:rPr lang="fa-IR" sz="2400" dirty="0"/>
              <a:t>پرونه </a:t>
            </a:r>
            <a:r>
              <a:rPr lang="fa-IR" sz="2400" dirty="0" smtClean="0"/>
              <a:t>ای </a:t>
            </a:r>
            <a:r>
              <a:rPr lang="fa-IR" sz="2400" dirty="0"/>
              <a:t>اين </a:t>
            </a:r>
            <a:r>
              <a:rPr lang="fa-IR" sz="2400" dirty="0" smtClean="0"/>
              <a:t>تئوری </a:t>
            </a:r>
            <a:r>
              <a:rPr lang="fa-IR" sz="2400" dirty="0"/>
              <a:t>به گونه </a:t>
            </a:r>
            <a:r>
              <a:rPr lang="fa-IR" sz="2400" dirty="0" smtClean="0"/>
              <a:t>ای </a:t>
            </a:r>
            <a:r>
              <a:rPr lang="fa-IR" sz="2400" dirty="0"/>
              <a:t>است كه يك تغيير </a:t>
            </a:r>
            <a:r>
              <a:rPr lang="fa-IR" sz="2400" dirty="0" smtClean="0"/>
              <a:t>جزئی </a:t>
            </a:r>
            <a:r>
              <a:rPr lang="fa-IR" sz="2400" dirty="0"/>
              <a:t>در </a:t>
            </a:r>
            <a:r>
              <a:rPr lang="fa-IR" sz="2400" dirty="0" smtClean="0"/>
              <a:t>ابتدا منجر </a:t>
            </a:r>
            <a:r>
              <a:rPr lang="fa-IR" sz="2400" dirty="0"/>
              <a:t>به </a:t>
            </a:r>
            <a:r>
              <a:rPr lang="fa-IR" sz="2400" dirty="0" smtClean="0"/>
              <a:t>يك</a:t>
            </a:r>
            <a:r>
              <a:rPr lang="fa-IR" sz="2400" dirty="0"/>
              <a:t> </a:t>
            </a:r>
            <a:r>
              <a:rPr lang="fa-IR" sz="2400" dirty="0" smtClean="0"/>
              <a:t>دگرگونی </a:t>
            </a:r>
            <a:r>
              <a:rPr lang="fa-IR" sz="2400" dirty="0"/>
              <a:t>بسيار بزرگ در پايان كار خواهد شد، </a:t>
            </a:r>
            <a:r>
              <a:rPr lang="fa-IR" sz="2400" dirty="0" smtClean="0"/>
              <a:t>لورنس می نویسد؛ </a:t>
            </a:r>
            <a:r>
              <a:rPr lang="fa-IR" sz="2400" dirty="0"/>
              <a:t>اگر </a:t>
            </a:r>
            <a:r>
              <a:rPr lang="fa-IR" sz="2400" dirty="0" smtClean="0"/>
              <a:t>پروانه ای در </a:t>
            </a:r>
            <a:r>
              <a:rPr lang="fa-IR" sz="2400" dirty="0"/>
              <a:t>" پكن " پر بزند ممكن است بر اثر اين پرزدن </a:t>
            </a:r>
            <a:r>
              <a:rPr lang="fa-IR" sz="2400" dirty="0" smtClean="0"/>
              <a:t>ابری حرکت کرده و در  </a:t>
            </a:r>
            <a:r>
              <a:rPr lang="fa-IR" sz="2400" dirty="0"/>
              <a:t>نيويورك </a:t>
            </a:r>
            <a:r>
              <a:rPr lang="fa-IR" sz="2400" dirty="0" smtClean="0"/>
              <a:t>طوفانی </a:t>
            </a:r>
            <a:r>
              <a:rPr lang="fa-IR" sz="2400" dirty="0"/>
              <a:t>ايجاد </a:t>
            </a:r>
            <a:r>
              <a:rPr lang="fa-IR" sz="2400" dirty="0" smtClean="0"/>
              <a:t>شود .</a:t>
            </a:r>
            <a:endParaRPr lang="fa-IR" sz="2400" dirty="0"/>
          </a:p>
        </p:txBody>
      </p:sp>
      <p:pic>
        <p:nvPicPr>
          <p:cNvPr id="2050" name="Picture 2" descr="C:\Users\7hd\Desktop\atu\تئوری های مدیریت پیشرفته\New folder (2)\imagesCAQF8KHU.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3276600"/>
            <a:ext cx="2514600" cy="23041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2051" name="Picture 3" descr="C:\Users\7hd\Desktop\atu\تئوری های مدیریت پیشرفته\New folder (2)\sada.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4201" y="4533535"/>
            <a:ext cx="2819399" cy="1257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2052" name="Picture 4" descr="C:\Users\7hd\Desktop\atu\تئوری های مدیریت پیشرفته\New folder (2)\imagesCAHAD3UV.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24600" y="3581400"/>
            <a:ext cx="21336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1524000" y="838200"/>
            <a:ext cx="7391400" cy="584775"/>
          </a:xfrm>
          <a:prstGeom prst="rect">
            <a:avLst/>
          </a:prstGeom>
        </p:spPr>
        <p:txBody>
          <a:bodyPr wrap="square">
            <a:spAutoFit/>
          </a:bodyPr>
          <a:lstStyle/>
          <a:p>
            <a:r>
              <a:rPr lang="fa-IR" sz="3200" b="1" dirty="0" smtClean="0">
                <a:solidFill>
                  <a:schemeClr val="accent2">
                    <a:lumMod val="50000"/>
                  </a:schemeClr>
                </a:solidFill>
                <a:cs typeface="B Titr" pitchFamily="2" charset="-78"/>
              </a:rPr>
              <a:t>اثر</a:t>
            </a:r>
            <a:r>
              <a:rPr lang="en-US" sz="3200" b="1" dirty="0" smtClean="0">
                <a:solidFill>
                  <a:schemeClr val="accent2">
                    <a:lumMod val="50000"/>
                  </a:schemeClr>
                </a:solidFill>
                <a:cs typeface="B Titr" pitchFamily="2" charset="-78"/>
              </a:rPr>
              <a:t>  </a:t>
            </a:r>
            <a:r>
              <a:rPr lang="fa-IR" sz="3200" b="1" dirty="0" smtClean="0">
                <a:solidFill>
                  <a:schemeClr val="accent2">
                    <a:lumMod val="50000"/>
                  </a:schemeClr>
                </a:solidFill>
                <a:cs typeface="B Titr" pitchFamily="2" charset="-78"/>
              </a:rPr>
              <a:t>پروانه ای </a:t>
            </a:r>
            <a:r>
              <a:rPr lang="en-US" sz="3200" b="1" dirty="0" smtClean="0">
                <a:solidFill>
                  <a:schemeClr val="accent2">
                    <a:lumMod val="50000"/>
                  </a:schemeClr>
                </a:solidFill>
                <a:cs typeface="+mj-cs"/>
              </a:rPr>
              <a:t>(butterfly effect</a:t>
            </a:r>
            <a:r>
              <a:rPr lang="en-US" sz="3200" b="1" dirty="0" smtClean="0">
                <a:solidFill>
                  <a:schemeClr val="accent2">
                    <a:lumMod val="50000"/>
                  </a:schemeClr>
                </a:solidFill>
              </a:rPr>
              <a:t>)</a:t>
            </a:r>
            <a:endParaRPr lang="fa-IR" sz="3200" b="1" dirty="0" smtClean="0">
              <a:solidFill>
                <a:schemeClr val="accent2">
                  <a:lumMod val="50000"/>
                </a:schemeClr>
              </a:solidFill>
              <a:cs typeface="+mj-cs"/>
            </a:endParaRPr>
          </a:p>
        </p:txBody>
      </p:sp>
      <p:sp>
        <p:nvSpPr>
          <p:cNvPr id="7" name="TextBox 6"/>
          <p:cNvSpPr txBox="1"/>
          <p:nvPr/>
        </p:nvSpPr>
        <p:spPr>
          <a:xfrm>
            <a:off x="6553200" y="6172200"/>
            <a:ext cx="1867819" cy="369332"/>
          </a:xfrm>
          <a:prstGeom prst="rect">
            <a:avLst/>
          </a:prstGeom>
          <a:noFill/>
        </p:spPr>
        <p:txBody>
          <a:bodyPr wrap="none" rtlCol="1">
            <a:spAutoFit/>
          </a:bodyPr>
          <a:lstStyle/>
          <a:p>
            <a:r>
              <a:rPr lang="fa-IR" dirty="0" smtClean="0"/>
              <a:t>پر زدن پروانه در پکن</a:t>
            </a:r>
            <a:endParaRPr lang="fa-IR" dirty="0"/>
          </a:p>
        </p:txBody>
      </p:sp>
      <p:sp>
        <p:nvSpPr>
          <p:cNvPr id="8" name="TextBox 7"/>
          <p:cNvSpPr txBox="1"/>
          <p:nvPr/>
        </p:nvSpPr>
        <p:spPr>
          <a:xfrm>
            <a:off x="3657600" y="5943600"/>
            <a:ext cx="1912703" cy="369332"/>
          </a:xfrm>
          <a:prstGeom prst="rect">
            <a:avLst/>
          </a:prstGeom>
          <a:noFill/>
        </p:spPr>
        <p:txBody>
          <a:bodyPr wrap="none" rtlCol="1">
            <a:spAutoFit/>
          </a:bodyPr>
          <a:lstStyle/>
          <a:p>
            <a:r>
              <a:rPr lang="fa-IR" dirty="0" smtClean="0"/>
              <a:t>تغییر در معادلات جوی</a:t>
            </a:r>
            <a:endParaRPr lang="fa-IR" dirty="0"/>
          </a:p>
        </p:txBody>
      </p:sp>
      <p:sp>
        <p:nvSpPr>
          <p:cNvPr id="9" name="TextBox 8"/>
          <p:cNvSpPr txBox="1"/>
          <p:nvPr/>
        </p:nvSpPr>
        <p:spPr>
          <a:xfrm>
            <a:off x="914400" y="5638800"/>
            <a:ext cx="1641796" cy="369332"/>
          </a:xfrm>
          <a:prstGeom prst="rect">
            <a:avLst/>
          </a:prstGeom>
          <a:noFill/>
        </p:spPr>
        <p:txBody>
          <a:bodyPr wrap="none" rtlCol="1">
            <a:spAutoFit/>
          </a:bodyPr>
          <a:lstStyle/>
          <a:p>
            <a:r>
              <a:rPr lang="fa-IR" dirty="0" smtClean="0"/>
              <a:t>طوفان در نیویورک</a:t>
            </a:r>
            <a:endParaRPr lang="fa-IR" dirty="0"/>
          </a:p>
        </p:txBody>
      </p:sp>
    </p:spTree>
    <p:extLst>
      <p:ext uri="{BB962C8B-B14F-4D97-AF65-F5344CB8AC3E}">
        <p14:creationId xmlns="" xmlns:p14="http://schemas.microsoft.com/office/powerpoint/2010/main" val="2824032680"/>
      </p:ext>
    </p:extLst>
  </p:cSld>
  <p:clrMapOvr>
    <a:masterClrMapping/>
  </p:clrMapOvr>
  <p:transition spd="med">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762000" y="838200"/>
            <a:ext cx="7620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200000"/>
              </a:lnSpc>
              <a:spcBef>
                <a:spcPct val="0"/>
              </a:spcBef>
              <a:spcAft>
                <a:spcPct val="0"/>
              </a:spcAft>
              <a:buClrTx/>
              <a:buSzTx/>
              <a:buFontTx/>
              <a:buNone/>
              <a:tabLst/>
            </a:pPr>
            <a:r>
              <a:rPr kumimoji="0" lang="fa-IR" sz="3200" b="0" i="0" u="none" strike="noStrike" cap="none" normalizeH="0" baseline="0" dirty="0" smtClean="0">
                <a:ln>
                  <a:noFill/>
                </a:ln>
                <a:solidFill>
                  <a:srgbClr val="0070C0"/>
                </a:solidFill>
                <a:effectLst/>
                <a:latin typeface="Tahoma" pitchFamily="34" charset="0"/>
                <a:ea typeface="Times New Roman" pitchFamily="18" charset="0"/>
                <a:cs typeface="B Titr" pitchFamily="2" charset="-78"/>
              </a:rPr>
              <a:t>در نظريه آشوب يا بي نظمي</a:t>
            </a:r>
          </a:p>
          <a:p>
            <a:pPr marL="0" marR="0" lvl="0" indent="0" algn="ctr" defTabSz="914400" rtl="1" eaLnBrk="1" fontAlgn="base" latinLnBrk="0" hangingPunct="1">
              <a:lnSpc>
                <a:spcPct val="200000"/>
              </a:lnSpc>
              <a:spcBef>
                <a:spcPct val="0"/>
              </a:spcBef>
              <a:spcAft>
                <a:spcPct val="0"/>
              </a:spcAft>
              <a:buClrTx/>
              <a:buSzTx/>
              <a:buFontTx/>
              <a:buNone/>
              <a:tabLst/>
            </a:pPr>
            <a:r>
              <a:rPr kumimoji="0" lang="fa-IR" sz="3200" b="0" i="0" u="none" strike="noStrike" cap="none" normalizeH="0" baseline="0" dirty="0" smtClean="0">
                <a:ln>
                  <a:noFill/>
                </a:ln>
                <a:solidFill>
                  <a:schemeClr val="accent6"/>
                </a:solidFill>
                <a:effectLst/>
                <a:latin typeface="Tahoma" pitchFamily="34" charset="0"/>
                <a:ea typeface="Times New Roman" pitchFamily="18" charset="0"/>
                <a:cs typeface="B Titr" pitchFamily="2" charset="-78"/>
              </a:rPr>
              <a:t> اعتقاد بر آن است كه در تمامي پديده ها،</a:t>
            </a:r>
          </a:p>
          <a:p>
            <a:pPr marL="0" marR="0" lvl="0" indent="0" algn="ctr" defTabSz="914400" rtl="1" eaLnBrk="1" fontAlgn="base" latinLnBrk="0" hangingPunct="1">
              <a:lnSpc>
                <a:spcPct val="200000"/>
              </a:lnSpc>
              <a:spcBef>
                <a:spcPct val="0"/>
              </a:spcBef>
              <a:spcAft>
                <a:spcPct val="0"/>
              </a:spcAft>
              <a:buClrTx/>
              <a:buSzTx/>
              <a:buFontTx/>
              <a:buNone/>
              <a:tabLst/>
            </a:pPr>
            <a:r>
              <a:rPr kumimoji="0" lang="fa-IR" sz="3200" b="0" i="0" u="none" strike="noStrike" cap="none" normalizeH="0" baseline="0" dirty="0" smtClean="0">
                <a:ln>
                  <a:noFill/>
                </a:ln>
                <a:solidFill>
                  <a:schemeClr val="accent6"/>
                </a:solidFill>
                <a:effectLst/>
                <a:latin typeface="Tahoma" pitchFamily="34" charset="0"/>
                <a:ea typeface="Times New Roman" pitchFamily="18" charset="0"/>
                <a:cs typeface="B Titr" pitchFamily="2" charset="-78"/>
              </a:rPr>
              <a:t> نقاطي وجود دارند كه تغييري اندك در آن‌ها</a:t>
            </a:r>
          </a:p>
          <a:p>
            <a:pPr marL="0" marR="0" lvl="0" indent="0" algn="ctr" defTabSz="914400" rtl="1" eaLnBrk="1" fontAlgn="base" latinLnBrk="0" hangingPunct="1">
              <a:lnSpc>
                <a:spcPct val="200000"/>
              </a:lnSpc>
              <a:spcBef>
                <a:spcPct val="0"/>
              </a:spcBef>
              <a:spcAft>
                <a:spcPct val="0"/>
              </a:spcAft>
              <a:buClrTx/>
              <a:buSzTx/>
              <a:buFontTx/>
              <a:buNone/>
              <a:tabLst/>
            </a:pPr>
            <a:r>
              <a:rPr kumimoji="0" lang="fa-IR" sz="3200" b="0" i="0" u="none" strike="noStrike" cap="none" normalizeH="0" baseline="0" dirty="0" smtClean="0">
                <a:ln>
                  <a:noFill/>
                </a:ln>
                <a:solidFill>
                  <a:schemeClr val="accent6"/>
                </a:solidFill>
                <a:effectLst/>
                <a:latin typeface="Tahoma" pitchFamily="34" charset="0"/>
                <a:ea typeface="Times New Roman" pitchFamily="18" charset="0"/>
                <a:cs typeface="B Titr" pitchFamily="2" charset="-78"/>
              </a:rPr>
              <a:t> باعث تغييرات عظيم خواهد شد .</a:t>
            </a:r>
            <a:endParaRPr kumimoji="0" lang="fa-IR" sz="6600" b="0" i="0" u="none" strike="noStrike" cap="none" normalizeH="0" baseline="0" dirty="0" smtClean="0">
              <a:ln>
                <a:noFill/>
              </a:ln>
              <a:solidFill>
                <a:schemeClr val="accent6"/>
              </a:solidFill>
              <a:effectLst/>
              <a:latin typeface="Arial" pitchFamily="34" charset="0"/>
              <a:cs typeface="B Titr" pitchFamily="2" charset="-78"/>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047214"/>
            <a:ext cx="6781800" cy="2677656"/>
          </a:xfrm>
          <a:prstGeom prst="rect">
            <a:avLst/>
          </a:prstGeom>
          <a:noFill/>
        </p:spPr>
        <p:txBody>
          <a:bodyPr wrap="square" rtlCol="1">
            <a:spAutoFit/>
          </a:bodyPr>
          <a:lstStyle/>
          <a:p>
            <a:pPr algn="just"/>
            <a:r>
              <a:rPr lang="fa-IR" sz="2800" dirty="0" smtClean="0">
                <a:solidFill>
                  <a:schemeClr val="accent2">
                    <a:lumMod val="50000"/>
                  </a:schemeClr>
                </a:solidFill>
                <a:cs typeface="B Titr" pitchFamily="2" charset="-78"/>
              </a:rPr>
              <a:t>خود </a:t>
            </a:r>
            <a:r>
              <a:rPr lang="fa-IR" sz="2800" dirty="0" smtClean="0">
                <a:solidFill>
                  <a:schemeClr val="accent2">
                    <a:lumMod val="50000"/>
                  </a:schemeClr>
                </a:solidFill>
                <a:cs typeface="B Titr" pitchFamily="2" charset="-78"/>
              </a:rPr>
              <a:t>مانایی /خاصیت هولوگرافی </a:t>
            </a:r>
            <a:r>
              <a:rPr lang="fa-IR" sz="2400" b="1" dirty="0" smtClean="0">
                <a:solidFill>
                  <a:schemeClr val="accent2">
                    <a:lumMod val="50000"/>
                  </a:schemeClr>
                </a:solidFill>
                <a:cs typeface="+mj-cs"/>
              </a:rPr>
              <a:t>( </a:t>
            </a:r>
            <a:r>
              <a:rPr lang="en-US" sz="2400" b="1" dirty="0" smtClean="0">
                <a:solidFill>
                  <a:schemeClr val="accent2"/>
                </a:solidFill>
                <a:cs typeface="+mj-cs"/>
              </a:rPr>
              <a:t>self </a:t>
            </a:r>
            <a:r>
              <a:rPr lang="en-US" sz="2400" b="1" dirty="0" err="1" smtClean="0">
                <a:solidFill>
                  <a:schemeClr val="accent2"/>
                </a:solidFill>
                <a:cs typeface="+mj-cs"/>
              </a:rPr>
              <a:t>similarit</a:t>
            </a:r>
            <a:r>
              <a:rPr lang="fa-IR" sz="2400" b="1" dirty="0" smtClean="0">
                <a:solidFill>
                  <a:schemeClr val="accent2">
                    <a:lumMod val="50000"/>
                  </a:schemeClr>
                </a:solidFill>
                <a:cs typeface="+mj-cs"/>
              </a:rPr>
              <a:t>)</a:t>
            </a:r>
            <a:endParaRPr lang="fa-IR" sz="2800" b="1" dirty="0" smtClean="0">
              <a:solidFill>
                <a:schemeClr val="accent2">
                  <a:lumMod val="50000"/>
                </a:schemeClr>
              </a:solidFill>
              <a:cs typeface="+mj-cs"/>
            </a:endParaRPr>
          </a:p>
          <a:p>
            <a:pPr algn="just"/>
            <a:endParaRPr lang="fa-IR" sz="2000" dirty="0"/>
          </a:p>
          <a:p>
            <a:pPr algn="just"/>
            <a:r>
              <a:rPr lang="fa-IR" sz="2400" dirty="0"/>
              <a:t>در </a:t>
            </a:r>
            <a:r>
              <a:rPr lang="fa-IR" sz="2400" dirty="0" smtClean="0"/>
              <a:t>تئوری </a:t>
            </a:r>
            <a:r>
              <a:rPr lang="fa-IR" sz="2400" dirty="0"/>
              <a:t>آشوب؛ </a:t>
            </a:r>
            <a:r>
              <a:rPr lang="fa-IR" sz="2400" dirty="0" smtClean="0"/>
              <a:t>نوعی </a:t>
            </a:r>
            <a:r>
              <a:rPr lang="fa-IR" sz="2400" dirty="0"/>
              <a:t>شباهت بين اجزاء وكل قابل </a:t>
            </a:r>
            <a:r>
              <a:rPr lang="fa-IR" sz="2400" dirty="0" smtClean="0"/>
              <a:t>تشخیص </a:t>
            </a:r>
            <a:r>
              <a:rPr lang="fa-IR" sz="2400" dirty="0"/>
              <a:t>است. بدين ترتيب كه </a:t>
            </a:r>
            <a:r>
              <a:rPr lang="fa-IR" sz="2400" dirty="0" smtClean="0"/>
              <a:t>هر جزئی </a:t>
            </a:r>
            <a:r>
              <a:rPr lang="fa-IR" sz="2400" dirty="0"/>
              <a:t>از الگو همانند و مشابه كل </a:t>
            </a:r>
            <a:r>
              <a:rPr lang="fa-IR" sz="2400" dirty="0" smtClean="0"/>
              <a:t>می </a:t>
            </a:r>
            <a:r>
              <a:rPr lang="fa-IR" sz="2400" dirty="0"/>
              <a:t>باشند. </a:t>
            </a:r>
            <a:endParaRPr lang="fa-IR" sz="2400" dirty="0" smtClean="0"/>
          </a:p>
          <a:p>
            <a:pPr algn="just"/>
            <a:r>
              <a:rPr lang="fa-IR" sz="2400" dirty="0"/>
              <a:t>در معادلات آشوبی ، الگوهای ترسیمی ، نشانگر نوعی شباهت بین اجزا و کل می باشند ، به این ترتیب که هر جزئی از </a:t>
            </a:r>
            <a:r>
              <a:rPr lang="fa-IR" sz="2400" dirty="0" smtClean="0"/>
              <a:t>الگو </a:t>
            </a:r>
            <a:r>
              <a:rPr lang="fa-IR" sz="2400" dirty="0"/>
              <a:t>همانند و مشابه کل می باشند . </a:t>
            </a:r>
          </a:p>
        </p:txBody>
      </p:sp>
      <p:pic>
        <p:nvPicPr>
          <p:cNvPr id="3075" name="Picture 3" descr="C:\Users\7hd\Desktop\atu\تئوری های مدیریت پیشرفته\New folder (2)\imagesCAAB7BEZ.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75616" y="4928959"/>
            <a:ext cx="1628775" cy="130855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7" name="Picture 5" descr="C:\Users\7hd\Desktop\atu\تئوری های مدیریت پیشرفته\New folder (2)\fds.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9400" y="4928959"/>
            <a:ext cx="1685925" cy="130492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8" name="Picture 6" descr="C:\Users\7hd\Desktop\atu\تئوری های مدیریت پیشرفته\New folder (2)\imagesCA1WST9L.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4038600"/>
            <a:ext cx="1847850" cy="13049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pic>
        <p:nvPicPr>
          <p:cNvPr id="3079" name="Picture 7" descr="C:\Users\7hd\Desktop\atu\تئوری های مدیریت پیشرفته\New folder (2)\sadff.bmp"/>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0036" y="533400"/>
            <a:ext cx="1209675" cy="2819400"/>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C:\Users\7hd\Desktop\atu\تئوری های مدیریت پیشرفته\New folder (2)\asdasfd.bmp"/>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45267" y="4721905"/>
            <a:ext cx="1093333" cy="145029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67793042"/>
      </p:ext>
    </p:extLst>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38200"/>
            <a:ext cx="7315200" cy="5262979"/>
          </a:xfrm>
          <a:prstGeom prst="rect">
            <a:avLst/>
          </a:prstGeom>
        </p:spPr>
        <p:txBody>
          <a:bodyPr wrap="square">
            <a:spAutoFit/>
          </a:bodyPr>
          <a:lstStyle/>
          <a:p>
            <a:pPr>
              <a:lnSpc>
                <a:spcPct val="150000"/>
              </a:lnSpc>
            </a:pPr>
            <a:r>
              <a:rPr lang="fa-IR" sz="2800" dirty="0" smtClean="0">
                <a:solidFill>
                  <a:srgbClr val="0070C0"/>
                </a:solidFill>
                <a:cs typeface="B Titr" pitchFamily="2" charset="-78"/>
              </a:rPr>
              <a:t>به اين خاصيت هولوگرافي گفته مي شود. </a:t>
            </a:r>
            <a:endParaRPr lang="fa-IR" sz="2800" dirty="0" smtClean="0">
              <a:solidFill>
                <a:srgbClr val="0070C0"/>
              </a:solidFill>
              <a:cs typeface="B Titr" pitchFamily="2" charset="-78"/>
            </a:endParaRPr>
          </a:p>
          <a:p>
            <a:pPr algn="just">
              <a:lnSpc>
                <a:spcPct val="150000"/>
              </a:lnSpc>
            </a:pPr>
            <a:r>
              <a:rPr lang="fa-IR" sz="2800" dirty="0" smtClean="0">
                <a:cs typeface="B Zar" pitchFamily="2" charset="-78"/>
              </a:rPr>
              <a:t>اولين </a:t>
            </a:r>
            <a:r>
              <a:rPr lang="fa-IR" sz="2800" dirty="0" smtClean="0">
                <a:cs typeface="B Zar" pitchFamily="2" charset="-78"/>
              </a:rPr>
              <a:t>بار هولوگرافي در سال 1948 توسط </a:t>
            </a:r>
            <a:r>
              <a:rPr lang="fa-IR" sz="2800" b="1" dirty="0" smtClean="0">
                <a:cs typeface="B Zar" pitchFamily="2" charset="-78"/>
              </a:rPr>
              <a:t>دنيس گابور </a:t>
            </a:r>
            <a:r>
              <a:rPr lang="fa-IR" sz="2800" dirty="0" smtClean="0">
                <a:cs typeface="B Zar" pitchFamily="2" charset="-78"/>
              </a:rPr>
              <a:t>مطرح شد. مورگان در كتاب خود تحت عنوان « نگارهاي سازمان» در استعاره سازمان به مثابه مغز ويژگي هاي هولوگرافي را عبارت از: جـزء خاصيت كـل را داشته و مانند آن عمل مي كند، سيستم توانايي يادگيري را دارد، سيستم داراي توانايي خودسازماندهي است. حتي اگر قسمتهايي از سيستم برداشته شود سيستم به راحتي مي تواند به فعاليت خود ادامه دهد. </a:t>
            </a:r>
            <a:endParaRPr lang="fa-IR" sz="2800" dirty="0">
              <a:cs typeface="B Zar" pitchFamily="2" charset="-78"/>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71600"/>
            <a:ext cx="8305800" cy="2739211"/>
          </a:xfrm>
          <a:prstGeom prst="rect">
            <a:avLst/>
          </a:prstGeom>
          <a:noFill/>
        </p:spPr>
        <p:txBody>
          <a:bodyPr wrap="square" rtlCol="1">
            <a:spAutoFit/>
          </a:bodyPr>
          <a:lstStyle/>
          <a:p>
            <a:pPr algn="just">
              <a:lnSpc>
                <a:spcPct val="150000"/>
              </a:lnSpc>
              <a:spcAft>
                <a:spcPts val="1200"/>
              </a:spcAft>
            </a:pPr>
            <a:r>
              <a:rPr lang="fa-IR" sz="2800" b="1" dirty="0" smtClean="0">
                <a:solidFill>
                  <a:schemeClr val="accent2">
                    <a:lumMod val="50000"/>
                  </a:schemeClr>
                </a:solidFill>
                <a:cs typeface="B Zar" pitchFamily="2" charset="-78"/>
              </a:rPr>
              <a:t>هولوگرافی در اطلاعات</a:t>
            </a:r>
            <a:endParaRPr lang="fa-IR" sz="2800" b="1" dirty="0" smtClean="0">
              <a:solidFill>
                <a:schemeClr val="accent2">
                  <a:lumMod val="50000"/>
                </a:schemeClr>
              </a:solidFill>
              <a:cs typeface="B Zar" pitchFamily="2" charset="-78"/>
            </a:endParaRPr>
          </a:p>
          <a:p>
            <a:pPr algn="just">
              <a:lnSpc>
                <a:spcPct val="150000"/>
              </a:lnSpc>
              <a:spcAft>
                <a:spcPts val="1200"/>
              </a:spcAft>
            </a:pPr>
            <a:r>
              <a:rPr lang="fa-IR" sz="2000" dirty="0" smtClean="0"/>
              <a:t>هولوگرافيك يكی از شاهكارهای ليزری است كه اطلاعات را بصورت اشعه هايی نوری و صفحه ای بنام هولوگرام بگونه ای ضبط می كند كه كل در همه  اجزاء منعكس می باشد .بدين ترتيب اگر صفحه ی هولوگرام بشكند در هر تكه همه  خواص كل وجود دارد. همچون آينه ای كه در هر قطعه  آن خاصيت بازتابی آينه موجود است .</a:t>
            </a:r>
          </a:p>
        </p:txBody>
      </p:sp>
    </p:spTree>
    <p:extLst>
      <p:ext uri="{BB962C8B-B14F-4D97-AF65-F5344CB8AC3E}">
        <p14:creationId xmlns="" xmlns:p14="http://schemas.microsoft.com/office/powerpoint/2010/main" val="3021096373"/>
      </p:ext>
    </p:extLst>
  </p:cSld>
  <p:clrMapOvr>
    <a:masterClrMapping/>
  </p:clrMapOvr>
  <p:transition spd="med">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839200" cy="3600986"/>
          </a:xfrm>
          <a:prstGeom prst="rect">
            <a:avLst/>
          </a:prstGeom>
          <a:noFill/>
        </p:spPr>
        <p:txBody>
          <a:bodyPr wrap="square" rtlCol="1">
            <a:spAutoFit/>
          </a:bodyPr>
          <a:lstStyle/>
          <a:p>
            <a:pPr>
              <a:lnSpc>
                <a:spcPct val="150000"/>
              </a:lnSpc>
            </a:pPr>
            <a:r>
              <a:rPr lang="fa-IR" sz="3200" dirty="0" smtClean="0">
                <a:solidFill>
                  <a:schemeClr val="accent2">
                    <a:lumMod val="50000"/>
                  </a:schemeClr>
                </a:solidFill>
                <a:cs typeface="B Titr" pitchFamily="2" charset="-78"/>
              </a:rPr>
              <a:t>سازگاری </a:t>
            </a:r>
            <a:r>
              <a:rPr lang="fa-IR" sz="3200" dirty="0" smtClean="0">
                <a:solidFill>
                  <a:schemeClr val="accent2">
                    <a:lumMod val="50000"/>
                  </a:schemeClr>
                </a:solidFill>
                <a:cs typeface="B Titr" pitchFamily="2" charset="-78"/>
              </a:rPr>
              <a:t>پویا / خود سازماندهی </a:t>
            </a:r>
            <a:r>
              <a:rPr lang="fa-IR" sz="2800" b="1" dirty="0" smtClean="0">
                <a:solidFill>
                  <a:schemeClr val="accent2">
                    <a:lumMod val="50000"/>
                  </a:schemeClr>
                </a:solidFill>
                <a:cs typeface="+mj-cs"/>
              </a:rPr>
              <a:t>(</a:t>
            </a:r>
            <a:r>
              <a:rPr lang="en-US" sz="2800" b="1" dirty="0" err="1" smtClean="0">
                <a:solidFill>
                  <a:srgbClr val="C00000"/>
                </a:solidFill>
                <a:cs typeface="+mj-cs"/>
              </a:rPr>
              <a:t>dinamyc</a:t>
            </a:r>
            <a:r>
              <a:rPr lang="en-US" sz="2800" b="1" dirty="0" smtClean="0">
                <a:solidFill>
                  <a:srgbClr val="C00000"/>
                </a:solidFill>
                <a:cs typeface="+mj-cs"/>
              </a:rPr>
              <a:t> </a:t>
            </a:r>
            <a:r>
              <a:rPr lang="en-US" sz="2800" b="1" dirty="0" err="1" smtClean="0">
                <a:solidFill>
                  <a:srgbClr val="C00000"/>
                </a:solidFill>
                <a:cs typeface="+mj-cs"/>
              </a:rPr>
              <a:t>adabtation</a:t>
            </a:r>
            <a:r>
              <a:rPr lang="en-US" sz="2800" b="1" dirty="0" smtClean="0">
                <a:solidFill>
                  <a:srgbClr val="C00000"/>
                </a:solidFill>
                <a:cs typeface="+mj-cs"/>
              </a:rPr>
              <a:t> </a:t>
            </a:r>
            <a:r>
              <a:rPr lang="fa-IR" sz="2800" b="1" dirty="0" smtClean="0">
                <a:solidFill>
                  <a:schemeClr val="accent2">
                    <a:lumMod val="50000"/>
                  </a:schemeClr>
                </a:solidFill>
                <a:cs typeface="+mj-cs"/>
              </a:rPr>
              <a:t>)</a:t>
            </a:r>
          </a:p>
          <a:p>
            <a:pPr>
              <a:lnSpc>
                <a:spcPct val="150000"/>
              </a:lnSpc>
            </a:pPr>
            <a:r>
              <a:rPr lang="fa-IR" sz="2400" dirty="0" smtClean="0"/>
              <a:t>سيستمهای بی نظم در ارتباط با محيطشان مانند موجودات زنده عمل می كنند ونوعی تطابق و سازگاری پويا بين خود ومحيط پيرامونشان ايجاد مي كنند.</a:t>
            </a:r>
          </a:p>
          <a:p>
            <a:pPr>
              <a:lnSpc>
                <a:spcPct val="150000"/>
              </a:lnSpc>
            </a:pPr>
            <a:r>
              <a:rPr lang="fa-IR" sz="2400" dirty="0" smtClean="0"/>
              <a:t>از ویژگی های این سیستم خود کنترلی ، هم افزایی اجزا ، عناصر خود یاد گیرنده، انعطاف پذیری سیستم است . </a:t>
            </a:r>
          </a:p>
          <a:p>
            <a:pPr>
              <a:lnSpc>
                <a:spcPct val="150000"/>
              </a:lnSpc>
            </a:pPr>
            <a:endParaRPr lang="fa-IR" sz="2400" dirty="0"/>
          </a:p>
        </p:txBody>
      </p:sp>
      <p:pic>
        <p:nvPicPr>
          <p:cNvPr id="4098" name="Picture 2" descr="C:\Users\7hd\Desktop\atu\تئوری های مدیریت پیشرفته\New folder (2)\imagesCADWKWF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4776" y="4038600"/>
            <a:ext cx="2892424" cy="2000250"/>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7hd\Desktop\atu\تئوری های مدیریت پیشرفته\New folder (2)\imagesCA5ZF5KV.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4114800"/>
            <a:ext cx="2895600" cy="2000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05728450"/>
      </p:ext>
    </p:extLst>
  </p:cSld>
  <p:clrMapOvr>
    <a:masterClrMapping/>
  </p:clrMapOvr>
  <p:transition spd="med">
    <p:whee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609600" y="457200"/>
            <a:ext cx="8001000" cy="618630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rgbClr val="C00000"/>
                </a:solidFill>
                <a:latin typeface="Tahoma" pitchFamily="34" charset="0"/>
                <a:ea typeface="Times New Roman" pitchFamily="18" charset="0"/>
                <a:cs typeface="B Titr" pitchFamily="2" charset="-78"/>
              </a:rPr>
              <a:t>مورگان خاصيت خود نظمي در سيستم ها را تابع چهار اصل مي داند.</a:t>
            </a:r>
          </a:p>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rgbClr val="062445"/>
                </a:solidFill>
                <a:effectLst/>
                <a:latin typeface="Tahoma" pitchFamily="34" charset="0"/>
                <a:ea typeface="Times New Roman" pitchFamily="18" charset="0"/>
                <a:cs typeface="Tahoma" pitchFamily="34" charset="0"/>
              </a:rPr>
              <a:t> </a:t>
            </a:r>
            <a:r>
              <a:rPr kumimoji="0" lang="fa-IR" sz="24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rPr>
              <a:t>نخست</a:t>
            </a:r>
            <a:r>
              <a:rPr kumimoji="0" lang="fa-IR" sz="2400" b="1" i="0" u="none" strike="noStrike" cap="none" normalizeH="0" baseline="0" dirty="0" smtClean="0">
                <a:ln>
                  <a:noFill/>
                </a:ln>
                <a:solidFill>
                  <a:srgbClr val="062445"/>
                </a:solidFill>
                <a:effectLst/>
                <a:latin typeface="Tahoma" pitchFamily="34" charset="0"/>
                <a:ea typeface="Times New Roman" pitchFamily="18" charset="0"/>
                <a:cs typeface="B Zar" pitchFamily="2" charset="-78"/>
              </a:rPr>
              <a:t> آن‌كه سيستم بايد توان احساس و درك محيط خود و جذب اطلاعات از آن را دارا باشد. </a:t>
            </a:r>
          </a:p>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rPr>
              <a:t>دوم </a:t>
            </a:r>
            <a:r>
              <a:rPr kumimoji="0" lang="fa-IR" sz="2400" b="1" i="0" u="none" strike="noStrike" cap="none" normalizeH="0" baseline="0" dirty="0" smtClean="0">
                <a:ln>
                  <a:noFill/>
                </a:ln>
                <a:solidFill>
                  <a:srgbClr val="062445"/>
                </a:solidFill>
                <a:effectLst/>
                <a:latin typeface="Tahoma" pitchFamily="34" charset="0"/>
                <a:ea typeface="Times New Roman" pitchFamily="18" charset="0"/>
                <a:cs typeface="B Zar" pitchFamily="2" charset="-78"/>
              </a:rPr>
              <a:t>آن‌كه، سيستم بايد قادر به برقراري ارتباط بين اين اطلاعات و عمليات خود باشد. </a:t>
            </a:r>
          </a:p>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rPr>
              <a:t>سوم</a:t>
            </a:r>
            <a:r>
              <a:rPr kumimoji="0" lang="fa-IR" sz="2400" b="1" i="0" u="none" strike="noStrike" cap="none" normalizeH="0" baseline="0" dirty="0" smtClean="0">
                <a:ln>
                  <a:noFill/>
                </a:ln>
                <a:solidFill>
                  <a:srgbClr val="062445"/>
                </a:solidFill>
                <a:effectLst/>
                <a:latin typeface="Tahoma" pitchFamily="34" charset="0"/>
                <a:ea typeface="Times New Roman" pitchFamily="18" charset="0"/>
                <a:cs typeface="B Zar" pitchFamily="2" charset="-78"/>
              </a:rPr>
              <a:t> آن‌كه، سيستم بايد قدرت آگاهي از انحرافات را داشته باشد </a:t>
            </a:r>
          </a:p>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rPr>
              <a:t>چهارم</a:t>
            </a:r>
            <a:r>
              <a:rPr kumimoji="0" lang="fa-IR" sz="2400" b="1" i="0" u="none" strike="noStrike" cap="none" normalizeH="0" baseline="0" dirty="0" smtClean="0">
                <a:ln>
                  <a:noFill/>
                </a:ln>
                <a:solidFill>
                  <a:srgbClr val="062445"/>
                </a:solidFill>
                <a:effectLst/>
                <a:latin typeface="Tahoma" pitchFamily="34" charset="0"/>
                <a:ea typeface="Times New Roman" pitchFamily="18" charset="0"/>
                <a:cs typeface="B Zar" pitchFamily="2" charset="-78"/>
              </a:rPr>
              <a:t> آن‌كه، توانايي اجراي عمليات اصلاحي براي رفع مشكلات را دارا باشد. </a:t>
            </a:r>
          </a:p>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b="1" i="0" u="none" strike="noStrike" cap="none" normalizeH="0" baseline="0" dirty="0" smtClean="0">
                <a:ln>
                  <a:noFill/>
                </a:ln>
                <a:solidFill>
                  <a:srgbClr val="062445"/>
                </a:solidFill>
                <a:effectLst/>
                <a:latin typeface="Tahoma" pitchFamily="34" charset="0"/>
                <a:ea typeface="Times New Roman" pitchFamily="18" charset="0"/>
                <a:cs typeface="B Zar" pitchFamily="2" charset="-78"/>
              </a:rPr>
              <a:t>هرگاه اين چهار اصل برقرار شوند رابطه اي بين سيستم و محيط ايجادشده و سيستم خود نظم مي گردد و در مقابل وقايع، نوعي هوشمندي از خود بروز مي دهد..</a:t>
            </a:r>
            <a:endParaRPr kumimoji="0" lang="fa-IR" sz="5400" b="1" i="0" u="none" strike="noStrike" cap="none" normalizeH="0" baseline="0" dirty="0" smtClean="0">
              <a:ln>
                <a:noFill/>
              </a:ln>
              <a:solidFill>
                <a:schemeClr val="tx1"/>
              </a:solidFill>
              <a:effectLst/>
              <a:latin typeface="Arial" pitchFamily="34" charset="0"/>
              <a:cs typeface="B Zar" pitchFamily="2" charset="-78"/>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85688" y="1066800"/>
            <a:ext cx="8858312" cy="1357322"/>
          </a:xfrm>
          <a:prstGeom prst="rect">
            <a:avLst/>
          </a:prstGeom>
          <a:effectLst/>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200000"/>
              </a:lnSpc>
              <a:spcBef>
                <a:spcPct val="0"/>
              </a:spcBef>
              <a:spcAft>
                <a:spcPts val="0"/>
              </a:spcAft>
              <a:buClrTx/>
              <a:buSzTx/>
              <a:buFontTx/>
              <a:buNone/>
              <a:tabLst/>
              <a:defRPr/>
            </a:pPr>
            <a:endParaRPr kumimoji="0" lang="fa-IR" sz="40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endParaRPr>
          </a:p>
        </p:txBody>
      </p:sp>
      <p:pic>
        <p:nvPicPr>
          <p:cNvPr id="13" name="Picture 12" descr="(93).JPG"/>
          <p:cNvPicPr>
            <a:picLocks noChangeAspect="1"/>
          </p:cNvPicPr>
          <p:nvPr/>
        </p:nvPicPr>
        <p:blipFill>
          <a:blip r:embed="rId2"/>
          <a:stretch>
            <a:fillRect/>
          </a:stretch>
        </p:blipFill>
        <p:spPr>
          <a:xfrm>
            <a:off x="0" y="-40005"/>
            <a:ext cx="10363200" cy="6898005"/>
          </a:xfrm>
          <a:prstGeom prst="rect">
            <a:avLst/>
          </a:prstGeom>
        </p:spPr>
      </p:pic>
      <p:sp>
        <p:nvSpPr>
          <p:cNvPr id="30" name="Rectangle 29"/>
          <p:cNvSpPr/>
          <p:nvPr/>
        </p:nvSpPr>
        <p:spPr>
          <a:xfrm>
            <a:off x="4387263" y="152400"/>
            <a:ext cx="311495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نظریه آشوب</a:t>
            </a:r>
            <a:endPar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1" name="Rectangle 30"/>
          <p:cNvSpPr/>
          <p:nvPr/>
        </p:nvSpPr>
        <p:spPr>
          <a:xfrm>
            <a:off x="1796463" y="914400"/>
            <a:ext cx="2486578"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Chaos theory</a:t>
            </a:r>
            <a:endParaRPr lang="fa-IR"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TextBox 32"/>
          <p:cNvSpPr txBox="1"/>
          <p:nvPr/>
        </p:nvSpPr>
        <p:spPr>
          <a:xfrm>
            <a:off x="5562600" y="3593068"/>
            <a:ext cx="1295400" cy="369332"/>
          </a:xfrm>
          <a:prstGeom prst="rect">
            <a:avLst/>
          </a:prstGeom>
          <a:noFill/>
        </p:spPr>
        <p:txBody>
          <a:bodyPr wrap="square" rtlCol="1">
            <a:spAutoFit/>
          </a:bodyPr>
          <a:lstStyle/>
          <a:p>
            <a:r>
              <a:rPr lang="fa-IR" dirty="0" smtClean="0"/>
              <a:t>   </a:t>
            </a:r>
            <a:endParaRPr lang="fa-IR" dirty="0"/>
          </a:p>
        </p:txBody>
      </p:sp>
      <p:sp>
        <p:nvSpPr>
          <p:cNvPr id="35" name="Rounded Rectangle 34"/>
          <p:cNvSpPr/>
          <p:nvPr/>
        </p:nvSpPr>
        <p:spPr>
          <a:xfrm>
            <a:off x="3733800" y="5562600"/>
            <a:ext cx="2833719" cy="91440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fa-IR" sz="2000" b="1" dirty="0" smtClean="0">
              <a:solidFill>
                <a:schemeClr val="tx1"/>
              </a:solidFill>
            </a:endParaRPr>
          </a:p>
          <a:p>
            <a:endParaRPr lang="fa-IR" sz="2000" b="1" dirty="0" smtClean="0">
              <a:solidFill>
                <a:schemeClr val="tx1"/>
              </a:solidFill>
            </a:endParaRPr>
          </a:p>
          <a:p>
            <a:r>
              <a:rPr lang="fa-IR" sz="2000" b="1" dirty="0" smtClean="0">
                <a:solidFill>
                  <a:schemeClr val="tx1"/>
                </a:solidFill>
              </a:rPr>
              <a:t>ارائه دهنده : </a:t>
            </a:r>
          </a:p>
          <a:p>
            <a:r>
              <a:rPr lang="fa-IR" sz="2000" b="1" dirty="0" smtClean="0">
                <a:solidFill>
                  <a:schemeClr val="tx1"/>
                </a:solidFill>
              </a:rPr>
              <a:t>                مهدی بشکنی</a:t>
            </a:r>
            <a:endParaRPr lang="en-US" sz="2000" b="1" dirty="0" smtClean="0">
              <a:solidFill>
                <a:schemeClr val="tx1"/>
              </a:solidFill>
            </a:endParaRPr>
          </a:p>
          <a:p>
            <a:endParaRPr lang="fa-IR" sz="2000" dirty="0" smtClean="0">
              <a:solidFill>
                <a:schemeClr val="tx1"/>
              </a:solidFill>
            </a:endParaRPr>
          </a:p>
          <a:p>
            <a:endParaRPr lang="fa-IR" sz="2000" dirty="0">
              <a:solidFill>
                <a:schemeClr val="tx1"/>
              </a:solidFill>
            </a:endParaRPr>
          </a:p>
        </p:txBody>
      </p:sp>
      <p:sp>
        <p:nvSpPr>
          <p:cNvPr id="17" name="Rectangle 16"/>
          <p:cNvSpPr/>
          <p:nvPr/>
        </p:nvSpPr>
        <p:spPr>
          <a:xfrm>
            <a:off x="4267200" y="1524000"/>
            <a:ext cx="3276600" cy="769441"/>
          </a:xfrm>
          <a:prstGeom prst="rect">
            <a:avLst/>
          </a:prstGeom>
        </p:spPr>
        <p:txBody>
          <a:bodyPr wrap="square">
            <a:spAutoFit/>
          </a:bodyPr>
          <a:lstStyle/>
          <a:p>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نظم در بی نظمی</a:t>
            </a:r>
            <a:endParaRPr lang="fa-IR" sz="44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blinds(horizontal)">
                                      <p:cBhvr>
                                        <p:cTn id="11" dur="500"/>
                                        <p:tgtEl>
                                          <p:spTgt spid="31">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5">
                                            <p:bg/>
                                          </p:spTgt>
                                        </p:tgtEl>
                                        <p:attrNameLst>
                                          <p:attrName>style.visibility</p:attrName>
                                        </p:attrNameLst>
                                      </p:cBhvr>
                                      <p:to>
                                        <p:strVal val="visible"/>
                                      </p:to>
                                    </p:set>
                                    <p:animEffect transition="in" filter="blinds(horizontal)">
                                      <p:cBhvr>
                                        <p:cTn id="15" dur="500"/>
                                        <p:tgtEl>
                                          <p:spTgt spid="35">
                                            <p:bg/>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5">
                                            <p:txEl>
                                              <p:pRg st="2" end="2"/>
                                            </p:txEl>
                                          </p:spTgt>
                                        </p:tgtEl>
                                        <p:attrNameLst>
                                          <p:attrName>style.visibility</p:attrName>
                                        </p:attrNameLst>
                                      </p:cBhvr>
                                      <p:to>
                                        <p:strVal val="visible"/>
                                      </p:to>
                                    </p:set>
                                    <p:animEffect transition="in" filter="blinds(horizontal)">
                                      <p:cBhvr>
                                        <p:cTn id="18" dur="500"/>
                                        <p:tgtEl>
                                          <p:spTgt spid="35">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xEl>
                                              <p:pRg st="3" end="3"/>
                                            </p:txEl>
                                          </p:spTgt>
                                        </p:tgtEl>
                                        <p:attrNameLst>
                                          <p:attrName>style.visibility</p:attrName>
                                        </p:attrNameLst>
                                      </p:cBhvr>
                                      <p:to>
                                        <p:strVal val="visible"/>
                                      </p:to>
                                    </p:set>
                                    <p:animEffect transition="in" filter="blinds(horizontal)">
                                      <p:cBhvr>
                                        <p:cTn id="21"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839200" cy="3847207"/>
          </a:xfrm>
          <a:prstGeom prst="rect">
            <a:avLst/>
          </a:prstGeom>
          <a:noFill/>
        </p:spPr>
        <p:txBody>
          <a:bodyPr wrap="square" rtlCol="1">
            <a:spAutoFit/>
          </a:bodyPr>
          <a:lstStyle/>
          <a:p>
            <a:pPr algn="just">
              <a:spcBef>
                <a:spcPts val="600"/>
              </a:spcBef>
              <a:spcAft>
                <a:spcPts val="600"/>
              </a:spcAft>
            </a:pPr>
            <a:r>
              <a:rPr lang="fa-IR" sz="3200" dirty="0" smtClean="0">
                <a:solidFill>
                  <a:srgbClr val="C00000"/>
                </a:solidFill>
                <a:cs typeface="B Titr" pitchFamily="2" charset="-78"/>
              </a:rPr>
              <a:t>جاذبه های </a:t>
            </a:r>
            <a:r>
              <a:rPr lang="fa-IR" sz="3200" dirty="0" smtClean="0">
                <a:solidFill>
                  <a:srgbClr val="C00000"/>
                </a:solidFill>
                <a:cs typeface="B Titr" pitchFamily="2" charset="-78"/>
              </a:rPr>
              <a:t>عجیب </a:t>
            </a:r>
            <a:r>
              <a:rPr lang="fa-IR" sz="3200" b="1" dirty="0" smtClean="0">
                <a:solidFill>
                  <a:srgbClr val="C00000"/>
                </a:solidFill>
                <a:cs typeface="+mj-cs"/>
              </a:rPr>
              <a:t>(</a:t>
            </a:r>
            <a:r>
              <a:rPr lang="en-US" sz="3200" b="1" dirty="0" err="1" smtClean="0">
                <a:solidFill>
                  <a:schemeClr val="accent2">
                    <a:lumMod val="50000"/>
                  </a:schemeClr>
                </a:solidFill>
                <a:cs typeface="+mj-cs"/>
              </a:rPr>
              <a:t>streng</a:t>
            </a:r>
            <a:r>
              <a:rPr lang="en-US" sz="3200" b="1" dirty="0" smtClean="0">
                <a:solidFill>
                  <a:schemeClr val="accent2">
                    <a:lumMod val="50000"/>
                  </a:schemeClr>
                </a:solidFill>
                <a:cs typeface="+mj-cs"/>
              </a:rPr>
              <a:t> attractors </a:t>
            </a:r>
            <a:r>
              <a:rPr lang="fa-IR" sz="3200" b="1" dirty="0" smtClean="0">
                <a:solidFill>
                  <a:srgbClr val="C00000"/>
                </a:solidFill>
                <a:cs typeface="+mj-cs"/>
              </a:rPr>
              <a:t>)</a:t>
            </a:r>
            <a:endParaRPr lang="fa-IR" sz="2400" b="1" dirty="0">
              <a:solidFill>
                <a:srgbClr val="C00000"/>
              </a:solidFill>
              <a:cs typeface="+mj-cs"/>
            </a:endParaRPr>
          </a:p>
          <a:p>
            <a:pPr algn="just">
              <a:spcBef>
                <a:spcPts val="600"/>
              </a:spcBef>
              <a:spcAft>
                <a:spcPts val="600"/>
              </a:spcAft>
            </a:pPr>
            <a:r>
              <a:rPr lang="fa-IR" sz="2400" dirty="0">
                <a:cs typeface="B Zar" pitchFamily="2" charset="-78"/>
              </a:rPr>
              <a:t>جاذبه های </a:t>
            </a:r>
            <a:r>
              <a:rPr lang="fa-IR" sz="2400" dirty="0" smtClean="0">
                <a:cs typeface="B Zar" pitchFamily="2" charset="-78"/>
              </a:rPr>
              <a:t>عجیب </a:t>
            </a:r>
            <a:r>
              <a:rPr lang="fa-IR" sz="2400" dirty="0">
                <a:cs typeface="B Zar" pitchFamily="2" charset="-78"/>
              </a:rPr>
              <a:t>در همه جا حضور دارند ، همه آنچه را که ما در نظر اول بی نظم وآشوبناک می یابیم در دراز مدت و با تکرار ، الگویی منظم از خود نشان می دهند . جاذبه های </a:t>
            </a:r>
            <a:r>
              <a:rPr lang="fa-IR" sz="2400" dirty="0" smtClean="0">
                <a:cs typeface="B Zar" pitchFamily="2" charset="-78"/>
              </a:rPr>
              <a:t>عجیب </a:t>
            </a:r>
            <a:r>
              <a:rPr lang="fa-IR" sz="2400" dirty="0">
                <a:cs typeface="B Zar" pitchFamily="2" charset="-78"/>
              </a:rPr>
              <a:t>از الگویی پیروی می کنند که این الگو به آنان معنی مفهوم می بخشند . خلاصه آنکه آشوبناک بودن روندها همه خبر از نظمی پنهان و کشف نشده می دهند . از </a:t>
            </a:r>
            <a:r>
              <a:rPr lang="fa-IR" sz="2400" dirty="0" err="1">
                <a:cs typeface="B Zar" pitchFamily="2" charset="-78"/>
              </a:rPr>
              <a:t>مثالهای</a:t>
            </a:r>
            <a:r>
              <a:rPr lang="fa-IR" sz="2400" dirty="0">
                <a:cs typeface="B Zar" pitchFamily="2" charset="-78"/>
              </a:rPr>
              <a:t> این پدیده می توان به الگوی </a:t>
            </a:r>
            <a:r>
              <a:rPr lang="fa-IR" sz="2400" dirty="0" err="1">
                <a:cs typeface="B Zar" pitchFamily="2" charset="-78"/>
              </a:rPr>
              <a:t>پاندولی</a:t>
            </a:r>
            <a:r>
              <a:rPr lang="fa-IR" sz="2400" dirty="0">
                <a:cs typeface="B Zar" pitchFamily="2" charset="-78"/>
              </a:rPr>
              <a:t> اشاره کرد </a:t>
            </a:r>
            <a:r>
              <a:rPr lang="fa-IR" sz="2400" dirty="0" smtClean="0">
                <a:cs typeface="B Zar" pitchFamily="2" charset="-78"/>
              </a:rPr>
              <a:t>.</a:t>
            </a:r>
          </a:p>
          <a:p>
            <a:pPr algn="just">
              <a:spcBef>
                <a:spcPts val="600"/>
              </a:spcBef>
              <a:spcAft>
                <a:spcPts val="600"/>
              </a:spcAft>
            </a:pPr>
            <a:r>
              <a:rPr lang="fa-IR" sz="2400" dirty="0">
                <a:cs typeface="B Zar" pitchFamily="2" charset="-78"/>
              </a:rPr>
              <a:t>جاذبه ها انواع مختلف دارند مانند جاذبه نقطه ثابت؛ جاذبه دور محدود؛ جاذبه </a:t>
            </a:r>
            <a:r>
              <a:rPr lang="fa-IR" sz="2400" dirty="0" smtClean="0">
                <a:cs typeface="B Zar" pitchFamily="2" charset="-78"/>
              </a:rPr>
              <a:t>گوی مانندوجاذبه </a:t>
            </a:r>
            <a:r>
              <a:rPr lang="fa-IR" sz="2400" dirty="0">
                <a:cs typeface="B Zar" pitchFamily="2" charset="-78"/>
              </a:rPr>
              <a:t>غريب يا </a:t>
            </a:r>
            <a:r>
              <a:rPr lang="fa-IR" sz="2400" dirty="0" smtClean="0">
                <a:cs typeface="B Zar" pitchFamily="2" charset="-78"/>
              </a:rPr>
              <a:t>بی نظم . جاذبه های </a:t>
            </a:r>
            <a:r>
              <a:rPr lang="fa-IR" sz="2400" dirty="0" smtClean="0">
                <a:cs typeface="B Zar" pitchFamily="2" charset="-78"/>
              </a:rPr>
              <a:t>عجیب </a:t>
            </a:r>
            <a:r>
              <a:rPr lang="fa-IR" sz="2400" dirty="0">
                <a:cs typeface="B Zar" pitchFamily="2" charset="-78"/>
              </a:rPr>
              <a:t>برخلاف جاذبه </a:t>
            </a:r>
            <a:r>
              <a:rPr lang="fa-IR" sz="2400" dirty="0" smtClean="0">
                <a:cs typeface="B Zar" pitchFamily="2" charset="-78"/>
              </a:rPr>
              <a:t>های قبلی </a:t>
            </a:r>
            <a:r>
              <a:rPr lang="fa-IR" sz="2400" dirty="0">
                <a:cs typeface="B Zar" pitchFamily="2" charset="-78"/>
              </a:rPr>
              <a:t>كه </a:t>
            </a:r>
            <a:r>
              <a:rPr lang="fa-IR" sz="2400" dirty="0" smtClean="0">
                <a:cs typeface="B Zar" pitchFamily="2" charset="-78"/>
              </a:rPr>
              <a:t>نوعی </a:t>
            </a:r>
            <a:r>
              <a:rPr lang="fa-IR" sz="2400" dirty="0">
                <a:cs typeface="B Zar" pitchFamily="2" charset="-78"/>
              </a:rPr>
              <a:t>نظم </a:t>
            </a:r>
            <a:r>
              <a:rPr lang="fa-IR" sz="2400" dirty="0" smtClean="0">
                <a:cs typeface="B Zar" pitchFamily="2" charset="-78"/>
              </a:rPr>
              <a:t>وقابليت پيش بينی داشتند ؛  بی </a:t>
            </a:r>
            <a:r>
              <a:rPr lang="fa-IR" sz="2400" dirty="0">
                <a:cs typeface="B Zar" pitchFamily="2" charset="-78"/>
              </a:rPr>
              <a:t>نظم هستند وبه همين خاطر </a:t>
            </a:r>
            <a:r>
              <a:rPr lang="fa-IR" sz="2400" dirty="0" smtClean="0">
                <a:cs typeface="B Zar" pitchFamily="2" charset="-78"/>
              </a:rPr>
              <a:t>برخی آنها </a:t>
            </a:r>
            <a:r>
              <a:rPr lang="fa-IR" sz="2400" dirty="0">
                <a:cs typeface="B Zar" pitchFamily="2" charset="-78"/>
              </a:rPr>
              <a:t>را جاذبه </a:t>
            </a:r>
            <a:r>
              <a:rPr lang="fa-IR" sz="2400" dirty="0" smtClean="0">
                <a:cs typeface="B Zar" pitchFamily="2" charset="-78"/>
              </a:rPr>
              <a:t>های بی </a:t>
            </a:r>
            <a:r>
              <a:rPr lang="fa-IR" sz="2400" dirty="0">
                <a:cs typeface="B Zar" pitchFamily="2" charset="-78"/>
              </a:rPr>
              <a:t>نظم </a:t>
            </a:r>
            <a:r>
              <a:rPr lang="fa-IR" sz="2400" dirty="0" smtClean="0">
                <a:cs typeface="B Zar" pitchFamily="2" charset="-78"/>
              </a:rPr>
              <a:t>نيز ناميده اند .</a:t>
            </a:r>
            <a:endParaRPr lang="fa-IR" sz="2400" dirty="0">
              <a:cs typeface="B Zar" pitchFamily="2" charset="-78"/>
            </a:endParaRPr>
          </a:p>
        </p:txBody>
      </p:sp>
      <p:pic>
        <p:nvPicPr>
          <p:cNvPr id="5122" name="Picture 2" descr="C:\Users\7hd\Desktop\atu\تئوری های مدیریت پیشرفته\New folder (2)\chaos2.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00600" y="4724400"/>
            <a:ext cx="2362200" cy="19812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C:\Users\7hd\Desktop\atu\تئوری های مدیریت پیشرفته\New folder (2)\imagesCAX6R8BB.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9000" y="4779056"/>
            <a:ext cx="1752600" cy="18744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7" name="Picture 3" descr="C:\Users\7hd\Desktop\atu\تئوری های مدیریت پیشرفته\New folder (2)\imagesCAQJGE2J.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05314" y="4398056"/>
            <a:ext cx="2044700" cy="192654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cstate="print"/>
          <a:srcRect/>
          <a:stretch>
            <a:fillRect/>
          </a:stretch>
        </p:blipFill>
        <p:spPr bwMode="auto">
          <a:xfrm>
            <a:off x="228600" y="4419600"/>
            <a:ext cx="2105040" cy="1905000"/>
          </a:xfrm>
          <a:prstGeom prst="rect">
            <a:avLst/>
          </a:prstGeom>
          <a:ln>
            <a:noFill/>
          </a:ln>
          <a:effectLst>
            <a:softEdge rad="112500"/>
          </a:effectLst>
        </p:spPr>
      </p:pic>
    </p:spTree>
    <p:extLst>
      <p:ext uri="{BB962C8B-B14F-4D97-AF65-F5344CB8AC3E}">
        <p14:creationId xmlns="" xmlns:p14="http://schemas.microsoft.com/office/powerpoint/2010/main" val="267120777"/>
      </p:ext>
    </p:extLst>
  </p:cSld>
  <p:clrMapOvr>
    <a:masterClrMapping/>
  </p:clrMapOvr>
  <p:transition spd="med">
    <p:split orient="ver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7924800" cy="4616648"/>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just">
              <a:lnSpc>
                <a:spcPct val="150000"/>
              </a:lnSpc>
            </a:pPr>
            <a:r>
              <a:rPr lang="fa-IR" sz="2800" b="1" dirty="0" smtClean="0">
                <a:solidFill>
                  <a:srgbClr val="663300"/>
                </a:solidFill>
                <a:cs typeface="B Zar" pitchFamily="2" charset="-78"/>
              </a:rPr>
              <a:t>جاذبه هاي غريب بدون الگو نيستند </a:t>
            </a:r>
            <a:r>
              <a:rPr lang="fa-IR" sz="2800" b="1" dirty="0" smtClean="0">
                <a:solidFill>
                  <a:srgbClr val="663300"/>
                </a:solidFill>
                <a:cs typeface="B Zar" pitchFamily="2" charset="-78"/>
              </a:rPr>
              <a:t>و از </a:t>
            </a:r>
            <a:r>
              <a:rPr lang="fa-IR" sz="2800" b="1" dirty="0" smtClean="0">
                <a:solidFill>
                  <a:srgbClr val="663300"/>
                </a:solidFill>
                <a:cs typeface="B Zar" pitchFamily="2" charset="-78"/>
              </a:rPr>
              <a:t>الگوي خاصي پيروي مي كنند و ارزش آنها هم درهمين الگو داشتن است. </a:t>
            </a:r>
            <a:endParaRPr lang="fa-IR" sz="2800" b="1" dirty="0" smtClean="0">
              <a:solidFill>
                <a:srgbClr val="663300"/>
              </a:solidFill>
              <a:cs typeface="B Zar" pitchFamily="2" charset="-78"/>
            </a:endParaRPr>
          </a:p>
          <a:p>
            <a:pPr algn="just">
              <a:lnSpc>
                <a:spcPct val="150000"/>
              </a:lnSpc>
            </a:pPr>
            <a:r>
              <a:rPr lang="fa-IR" sz="2800" b="1" dirty="0" smtClean="0">
                <a:solidFill>
                  <a:srgbClr val="C00000"/>
                </a:solidFill>
                <a:cs typeface="B Zar" pitchFamily="2" charset="-78"/>
              </a:rPr>
              <a:t>اين </a:t>
            </a:r>
            <a:r>
              <a:rPr lang="fa-IR" sz="2800" b="1" dirty="0" smtClean="0">
                <a:solidFill>
                  <a:srgbClr val="C00000"/>
                </a:solidFill>
                <a:cs typeface="B Zar" pitchFamily="2" charset="-78"/>
              </a:rPr>
              <a:t>جاذبه ها داراي ويژگي هاي هندسي پيچيده اي هستند و داراي ابعاد غير صحيح مي باشند و مسير آن‌ها به هم پيچيده، چندجهته وگسترده است. </a:t>
            </a:r>
            <a:endParaRPr lang="fa-IR" sz="2800" b="1" dirty="0" smtClean="0">
              <a:solidFill>
                <a:srgbClr val="C00000"/>
              </a:solidFill>
              <a:cs typeface="B Zar" pitchFamily="2" charset="-78"/>
            </a:endParaRPr>
          </a:p>
          <a:p>
            <a:pPr algn="just">
              <a:lnSpc>
                <a:spcPct val="150000"/>
              </a:lnSpc>
            </a:pPr>
            <a:r>
              <a:rPr lang="fa-IR" sz="2800" b="1" dirty="0" smtClean="0">
                <a:solidFill>
                  <a:srgbClr val="0070C0"/>
                </a:solidFill>
                <a:cs typeface="B Zar" pitchFamily="2" charset="-78"/>
              </a:rPr>
              <a:t>در </a:t>
            </a:r>
            <a:r>
              <a:rPr lang="fa-IR" sz="2800" b="1" dirty="0" smtClean="0">
                <a:solidFill>
                  <a:srgbClr val="0070C0"/>
                </a:solidFill>
                <a:cs typeface="B Zar" pitchFamily="2" charset="-78"/>
              </a:rPr>
              <a:t>جاذبه هاي غريب هيچ مسيري تكرار نمي شود و هر مسير براي خود مسيري جديد است .</a:t>
            </a:r>
            <a:r>
              <a:rPr lang="fa-IR" sz="1400" b="1" dirty="0" smtClean="0">
                <a:solidFill>
                  <a:srgbClr val="0070C0"/>
                </a:solidFill>
                <a:cs typeface="B Zar" pitchFamily="2" charset="-78"/>
              </a:rPr>
              <a:t> </a:t>
            </a:r>
            <a:endParaRPr lang="fa-IR" sz="1400" b="1" dirty="0">
              <a:solidFill>
                <a:srgbClr val="0070C0"/>
              </a:solidFill>
              <a:cs typeface="B Zar" pitchFamily="2" charset="-78"/>
            </a:endParaRPr>
          </a:p>
        </p:txBody>
      </p:sp>
    </p:spTree>
  </p:cSld>
  <p:clrMapOvr>
    <a:masterClrMapping/>
  </p:clrMapOvr>
  <p:transition spd="med">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315200" cy="32624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4800" dirty="0" smtClean="0">
                <a:solidFill>
                  <a:srgbClr val="FF0000"/>
                </a:solidFill>
                <a:cs typeface="B Titr" pitchFamily="2" charset="-78"/>
              </a:rPr>
              <a:t>کاربرد تئوری آشوب :</a:t>
            </a:r>
          </a:p>
          <a:p>
            <a:endParaRPr lang="fa-IR" sz="3200" dirty="0" smtClean="0">
              <a:cs typeface="B Titr" pitchFamily="2" charset="-78"/>
            </a:endParaRPr>
          </a:p>
          <a:p>
            <a:pPr algn="just">
              <a:lnSpc>
                <a:spcPct val="150000"/>
              </a:lnSpc>
            </a:pPr>
            <a:r>
              <a:rPr lang="fa-IR" sz="2800" dirty="0" smtClean="0">
                <a:cs typeface="B Zar" pitchFamily="2" charset="-78"/>
              </a:rPr>
              <a:t>تئوری آشوب در رشته ها و گرایش های مختلف بسیار نفوذ پیدا کرده است. به گونه ای که امروزه کمتر سازمانی را می توان یافت که رگه هایی از آشوب در آن وجود نداشته باشد. </a:t>
            </a:r>
            <a:endParaRPr lang="fa-IR" sz="2800" dirty="0">
              <a:cs typeface="B Zar" pitchFamily="2" charset="-78"/>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7391400" cy="57861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fa-IR" sz="4800" dirty="0" smtClean="0">
                <a:solidFill>
                  <a:srgbClr val="FF0000"/>
                </a:solidFill>
                <a:cs typeface="B Titr" pitchFamily="2" charset="-78"/>
              </a:rPr>
              <a:t>● ریاضی :</a:t>
            </a:r>
          </a:p>
          <a:p>
            <a:pPr algn="just"/>
            <a:endParaRPr lang="fa-IR" sz="2800" dirty="0" smtClean="0">
              <a:cs typeface="B Titr" pitchFamily="2" charset="-78"/>
            </a:endParaRPr>
          </a:p>
          <a:p>
            <a:pPr algn="just">
              <a:lnSpc>
                <a:spcPct val="150000"/>
              </a:lnSpc>
            </a:pPr>
            <a:r>
              <a:rPr lang="fa-IR" sz="2800" dirty="0" smtClean="0">
                <a:cs typeface="B Zar" pitchFamily="2" charset="-78"/>
              </a:rPr>
              <a:t>براساس نظریات ماندل بروت که پایه گذار هندسه جدیدی بود ابرها مثل کره، کوهها مثل مخروط و رعد و برق مثل خطی مستقیم نیست که بتوان ریاضیات خطوط مخروط و کره آنها را اندازه گیری کرد، هندسه جدیدی لازم است که هندسه چین و چروک ها، سوراخ ها، پیچ و تابها، ناهمواری ها و تلاطم هاست، او در این هندسه مسئله شکستگی ها (فراکتالها) را عنوان نمود و براساس فرمول های پیشنهادی توانست آنها را اندازه گیری کند.</a:t>
            </a:r>
            <a:endParaRPr lang="fa-IR" sz="2800" dirty="0">
              <a:cs typeface="B Zar" pitchFamily="2" charset="-78"/>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549381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fa-IR" sz="5400" dirty="0" smtClean="0">
                <a:solidFill>
                  <a:srgbClr val="FF0000"/>
                </a:solidFill>
                <a:cs typeface="B Titr" pitchFamily="2" charset="-78"/>
              </a:rPr>
              <a:t>● اقتصاد :</a:t>
            </a:r>
          </a:p>
          <a:p>
            <a:pPr>
              <a:lnSpc>
                <a:spcPct val="150000"/>
              </a:lnSpc>
            </a:pPr>
            <a:r>
              <a:rPr lang="fa-IR" sz="3600" dirty="0" smtClean="0">
                <a:cs typeface="B Zar" pitchFamily="2" charset="-78"/>
              </a:rPr>
              <a:t>با توجه به احتمال وجود فرآیند آشوبی در سری های اقتصادی، اعمال روش استاندارد متداول در اقتصاد سنجی یعنی به کارگیری مدل های برآوردی و پیش بینی این سری ها ناکافی بوده و در برخی از موارد نیز نتایج گمراه کننده ای به دنبال داشته است. </a:t>
            </a:r>
            <a:endParaRPr lang="fa-IR" sz="3600" dirty="0">
              <a:cs typeface="B Zar" pitchFamily="2" charset="-78"/>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57554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a-IR" sz="4400" dirty="0" smtClean="0">
                <a:solidFill>
                  <a:srgbClr val="FF0000"/>
                </a:solidFill>
              </a:rPr>
              <a:t> </a:t>
            </a:r>
            <a:r>
              <a:rPr lang="fa-IR" sz="4400" dirty="0" smtClean="0">
                <a:solidFill>
                  <a:srgbClr val="FF0000"/>
                </a:solidFill>
                <a:cs typeface="B Titr" pitchFamily="2" charset="-78"/>
              </a:rPr>
              <a:t>هوش مصنوعی</a:t>
            </a:r>
            <a:r>
              <a:rPr lang="en-US" sz="4400" dirty="0" smtClean="0">
                <a:solidFill>
                  <a:srgbClr val="FF0000"/>
                </a:solidFill>
                <a:cs typeface="B Titr" pitchFamily="2" charset="-78"/>
              </a:rPr>
              <a:t>MIS </a:t>
            </a:r>
          </a:p>
          <a:p>
            <a:pPr algn="just">
              <a:lnSpc>
                <a:spcPct val="150000"/>
              </a:lnSpc>
            </a:pPr>
            <a:r>
              <a:rPr lang="fa-IR" sz="2400" dirty="0" smtClean="0">
                <a:cs typeface="B Zar" pitchFamily="2" charset="-78"/>
              </a:rPr>
              <a:t>به کارگیری قوانین آشفتگی در فناوری های هوش مصنوعی از مصادیق کاربرد تئوری آشوب در سیستم های اطلاعات مدیریت (</a:t>
            </a:r>
            <a:r>
              <a:rPr lang="en-US" sz="2400" dirty="0" smtClean="0">
                <a:cs typeface="B Zar" pitchFamily="2" charset="-78"/>
              </a:rPr>
              <a:t>MIS) </a:t>
            </a:r>
            <a:r>
              <a:rPr lang="fa-IR" sz="2400" dirty="0" smtClean="0">
                <a:cs typeface="B Zar" pitchFamily="2" charset="-78"/>
              </a:rPr>
              <a:t>است. </a:t>
            </a:r>
          </a:p>
          <a:p>
            <a:pPr algn="just">
              <a:lnSpc>
                <a:spcPct val="150000"/>
              </a:lnSpc>
            </a:pPr>
            <a:r>
              <a:rPr lang="fa-IR" sz="2400" dirty="0" smtClean="0">
                <a:cs typeface="B Zar" pitchFamily="2" charset="-78"/>
              </a:rPr>
              <a:t>و اکنون پیشرفت های نظام هوش مصنوعی به گونه ای است که در زمان بروز مشکل می توان با نظام های مشابه رایانه ای ارتباط برقرار کرده و از آن مشورت لازم را گرفت. براساس نظریه «باوم» رفتار کلی نظام های گوناگون و مختلف یکسان و مشابه است، این تئوری باوم تحت عنوان تئوری جهانی خود مانندی و عمومیت رواج یافته است. </a:t>
            </a:r>
          </a:p>
          <a:p>
            <a:pPr algn="just">
              <a:lnSpc>
                <a:spcPct val="150000"/>
              </a:lnSpc>
            </a:pPr>
            <a:r>
              <a:rPr lang="fa-IR" sz="2400" dirty="0" smtClean="0">
                <a:cs typeface="B Zar" pitchFamily="2" charset="-78"/>
              </a:rPr>
              <a:t>با استفاده از اصول تئوری آشوب دانشمندان توانستند حجم زیادی از اطلاعات را در دیسک های فشرده ذخیره نمایند، این دیسک ها اطلاعات را با طول موج های مختلف ضبط کرده و دارای چندین لایه می باشند.</a:t>
            </a:r>
            <a:endParaRPr lang="fa-IR" dirty="0">
              <a:cs typeface="B Zar" pitchFamily="2" charset="-78"/>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0"/>
            <a:ext cx="736611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a-IR" sz="2800" dirty="0" smtClean="0">
                <a:solidFill>
                  <a:srgbClr val="663300"/>
                </a:solidFill>
                <a:cs typeface="B Titr" pitchFamily="2" charset="-78"/>
              </a:rPr>
              <a:t>بزرگترين خلاقيت‌ها در "كرانه‌هاي آشوب" روي مي‌دهند.</a:t>
            </a:r>
            <a:endParaRPr lang="fa-IR" sz="2800" dirty="0">
              <a:solidFill>
                <a:srgbClr val="663300"/>
              </a:solidFill>
              <a:cs typeface="B Titr" pitchFamily="2" charset="-78"/>
            </a:endParaRPr>
          </a:p>
        </p:txBody>
      </p:sp>
      <p:sp>
        <p:nvSpPr>
          <p:cNvPr id="3" name="Rectangle 2"/>
          <p:cNvSpPr/>
          <p:nvPr/>
        </p:nvSpPr>
        <p:spPr>
          <a:xfrm>
            <a:off x="990600" y="2967335"/>
            <a:ext cx="6934200" cy="2031325"/>
          </a:xfrm>
          <a:prstGeom prst="rect">
            <a:avLst/>
          </a:prstGeom>
        </p:spPr>
        <p:txBody>
          <a:bodyPr wrap="square">
            <a:spAutoFit/>
          </a:bodyPr>
          <a:lstStyle/>
          <a:p>
            <a:pPr algn="ctr">
              <a:lnSpc>
                <a:spcPct val="150000"/>
              </a:lnSpc>
            </a:pPr>
            <a:r>
              <a:rPr lang="fa-IR" sz="2800" dirty="0" smtClean="0">
                <a:cs typeface="B Zar" pitchFamily="2" charset="-78"/>
              </a:rPr>
              <a:t>خلاقيت يك فرايند روانشناختي است كه پيش از نوآوري روي مي‌دهد و با توجه به نظم و پايداري بيش از حدي كه به ارمغان مي‌آورد اثرات معكوسي در پي دارد. </a:t>
            </a:r>
            <a:endParaRPr lang="fa-IR" sz="2800" dirty="0">
              <a:cs typeface="B Zar" pitchFamily="2" charset="-78"/>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28881" y="1905000"/>
            <a:ext cx="4052919" cy="198120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fa-IR" sz="2000" b="1" dirty="0" smtClean="0">
              <a:solidFill>
                <a:schemeClr val="tx1"/>
              </a:solidFill>
            </a:endParaRPr>
          </a:p>
          <a:p>
            <a:endParaRPr lang="fa-IR" sz="2000" b="1" dirty="0" smtClean="0">
              <a:solidFill>
                <a:schemeClr val="tx1"/>
              </a:solidFill>
            </a:endParaRPr>
          </a:p>
          <a:p>
            <a:r>
              <a:rPr lang="fa-IR" sz="2000" b="1" dirty="0" smtClean="0">
                <a:solidFill>
                  <a:schemeClr val="tx1"/>
                </a:solidFill>
              </a:rPr>
              <a:t>استفاده شده از مقالات :</a:t>
            </a:r>
          </a:p>
          <a:p>
            <a:r>
              <a:rPr lang="fa-IR" sz="2000" b="1" dirty="0" smtClean="0">
                <a:solidFill>
                  <a:schemeClr val="tx1"/>
                </a:solidFill>
              </a:rPr>
              <a:t>                دکتر نرجس شکری</a:t>
            </a:r>
          </a:p>
          <a:p>
            <a:r>
              <a:rPr lang="fa-IR" sz="2000" b="1" dirty="0" smtClean="0">
                <a:solidFill>
                  <a:schemeClr val="tx1"/>
                </a:solidFill>
              </a:rPr>
              <a:t>                مهندس نرجس دهقانی زاده</a:t>
            </a:r>
            <a:endParaRPr lang="en-US" sz="2000" b="1" dirty="0" smtClean="0">
              <a:solidFill>
                <a:schemeClr val="tx1"/>
              </a:solidFill>
            </a:endParaRPr>
          </a:p>
          <a:p>
            <a:endParaRPr lang="fa-IR" sz="2000" dirty="0" smtClean="0">
              <a:solidFill>
                <a:schemeClr val="tx1"/>
              </a:solidFill>
            </a:endParaRPr>
          </a:p>
          <a:p>
            <a:endParaRPr lang="fa-IR" sz="2000"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linds(horizontal)">
                                      <p:cBhvr>
                                        <p:cTn id="7" dur="500"/>
                                        <p:tgtEl>
                                          <p:spTgt spid="2">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286000" y="4572000"/>
            <a:ext cx="472440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600" b="0" i="0" u="none" strike="noStrike" cap="none" normalizeH="0" baseline="0" dirty="0" smtClean="0">
                <a:ln>
                  <a:noFill/>
                </a:ln>
                <a:solidFill>
                  <a:srgbClr val="062445"/>
                </a:solidFill>
                <a:effectLst/>
                <a:latin typeface="Tahoma" pitchFamily="34" charset="0"/>
                <a:ea typeface="Times New Roman" pitchFamily="18" charset="0"/>
                <a:cs typeface="B Titr" pitchFamily="2" charset="-78"/>
              </a:rPr>
              <a:t>با تشکر از صبر و حوصله شما</a:t>
            </a:r>
            <a:endParaRPr kumimoji="0" lang="fa-IR" sz="7200" b="0" i="0" u="none" strike="noStrike" cap="none" normalizeH="0" baseline="0" dirty="0" smtClean="0">
              <a:ln>
                <a:noFill/>
              </a:ln>
              <a:solidFill>
                <a:schemeClr val="tx1"/>
              </a:solidFill>
              <a:effectLst/>
              <a:latin typeface="Arial" pitchFamily="34" charset="0"/>
              <a:cs typeface="B Titr" pitchFamily="2" charset="-78"/>
            </a:endParaRPr>
          </a:p>
        </p:txBody>
      </p:sp>
      <p:pic>
        <p:nvPicPr>
          <p:cNvPr id="67586" name="Picture 2" descr="G:\daneshgah\دانشگاه\انجمن فیزیک پیام نور\arm\arm1.wmf"/>
          <p:cNvPicPr>
            <a:picLocks noChangeAspect="1" noChangeArrowheads="1"/>
          </p:cNvPicPr>
          <p:nvPr/>
        </p:nvPicPr>
        <p:blipFill>
          <a:blip r:embed="rId2"/>
          <a:srcRect/>
          <a:stretch>
            <a:fillRect/>
          </a:stretch>
        </p:blipFill>
        <p:spPr bwMode="auto">
          <a:xfrm>
            <a:off x="2971800" y="381000"/>
            <a:ext cx="3505200" cy="3797524"/>
          </a:xfrm>
          <a:prstGeom prst="rect">
            <a:avLst/>
          </a:prstGeom>
          <a:noFill/>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295400"/>
            <a:ext cx="6096000" cy="4031873"/>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200000"/>
              </a:lnSpc>
            </a:pPr>
            <a:r>
              <a:rPr lang="fa-I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t>    تئوری آشوب</a:t>
            </a:r>
          </a:p>
          <a:p>
            <a:pPr>
              <a:lnSpc>
                <a:spcPct val="200000"/>
              </a:lnSpc>
            </a:pPr>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t>        (نظم در بی نظمی)</a:t>
            </a:r>
            <a:endPar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endParaRPr>
          </a:p>
        </p:txBody>
      </p:sp>
    </p:spTree>
    <p:extLst>
      <p:ext uri="{BB962C8B-B14F-4D97-AF65-F5344CB8AC3E}">
        <p14:creationId xmlns="" xmlns:p14="http://schemas.microsoft.com/office/powerpoint/2010/main" val="27526514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
                                            <p:txEl>
                                              <p:pRg st="0" end="0"/>
                                            </p:txEl>
                                          </p:spTgt>
                                        </p:tgtEl>
                                        <p:attrNameLst>
                                          <p:attrName>r</p:attrName>
                                        </p:attrNameLst>
                                      </p:cBhvr>
                                    </p:animRot>
                                  </p:childTnLst>
                                </p:cTn>
                              </p:par>
                            </p:childTnLst>
                          </p:cTn>
                        </p:par>
                        <p:par>
                          <p:cTn id="7" fill="hold">
                            <p:stCondLst>
                              <p:cond delay="2000"/>
                            </p:stCondLst>
                            <p:childTnLst>
                              <p:par>
                                <p:cTn id="8" presetID="8" presetClass="exit" presetSubtype="16" fill="hold" nodeType="afterEffect">
                                  <p:stCondLst>
                                    <p:cond delay="0"/>
                                  </p:stCondLst>
                                  <p:childTnLst>
                                    <p:animEffect transition="out" filter="diamond(in)">
                                      <p:cBhvr>
                                        <p:cTn id="9" dur="2000"/>
                                        <p:tgtEl>
                                          <p:spTgt spid="2">
                                            <p:txEl>
                                              <p:pRg st="1" end="1"/>
                                            </p:txEl>
                                          </p:spTgt>
                                        </p:tgtEl>
                                      </p:cBhvr>
                                    </p:animEffect>
                                    <p:set>
                                      <p:cBhvr>
                                        <p:cTn id="10"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752600"/>
            <a:ext cx="6781800" cy="2616101"/>
          </a:xfrm>
          <a:prstGeom prst="rect">
            <a:avLst/>
          </a:prstGeom>
        </p:spPr>
        <p:txBody>
          <a:bodyPr wrap="square">
            <a:spAutoFit/>
          </a:bodyPr>
          <a:lstStyle/>
          <a:p>
            <a:r>
              <a:rPr lang="fa-IR" sz="4000" dirty="0" smtClean="0">
                <a:solidFill>
                  <a:srgbClr val="FF0000"/>
                </a:solidFill>
                <a:effectLst>
                  <a:outerShdw blurRad="38100" dist="38100" dir="2700000" algn="tl">
                    <a:srgbClr val="000000">
                      <a:alpha val="43137"/>
                    </a:srgbClr>
                  </a:outerShdw>
                </a:effectLst>
                <a:cs typeface="B Homa" pitchFamily="2" charset="-78"/>
              </a:rPr>
              <a:t>از آشفتگی زندگی زائیده می شود، </a:t>
            </a:r>
            <a:endParaRPr lang="fa-IR" sz="4000" dirty="0" smtClean="0">
              <a:solidFill>
                <a:srgbClr val="FF0000"/>
              </a:solidFill>
              <a:effectLst>
                <a:outerShdw blurRad="38100" dist="38100" dir="2700000" algn="tl">
                  <a:srgbClr val="000000">
                    <a:alpha val="43137"/>
                  </a:srgbClr>
                </a:outerShdw>
              </a:effectLst>
              <a:cs typeface="B Homa" pitchFamily="2" charset="-78"/>
            </a:endParaRPr>
          </a:p>
          <a:p>
            <a:r>
              <a:rPr lang="fa-IR" sz="4000" dirty="0" smtClean="0">
                <a:solidFill>
                  <a:srgbClr val="00B050"/>
                </a:solidFill>
                <a:effectLst>
                  <a:outerShdw blurRad="38100" dist="38100" dir="2700000" algn="tl">
                    <a:srgbClr val="000000">
                      <a:alpha val="43137"/>
                    </a:srgbClr>
                  </a:outerShdw>
                </a:effectLst>
                <a:cs typeface="B Homa" pitchFamily="2" charset="-78"/>
              </a:rPr>
              <a:t>در </a:t>
            </a:r>
            <a:r>
              <a:rPr lang="fa-IR" sz="4000" dirty="0" smtClean="0">
                <a:solidFill>
                  <a:srgbClr val="00B050"/>
                </a:solidFill>
                <a:effectLst>
                  <a:outerShdw blurRad="38100" dist="38100" dir="2700000" algn="tl">
                    <a:srgbClr val="000000">
                      <a:alpha val="43137"/>
                    </a:srgbClr>
                  </a:outerShdw>
                </a:effectLst>
                <a:cs typeface="B Homa" pitchFamily="2" charset="-78"/>
              </a:rPr>
              <a:t>حالی كه </a:t>
            </a:r>
            <a:endParaRPr lang="fa-IR" sz="4000" dirty="0" smtClean="0">
              <a:solidFill>
                <a:srgbClr val="00B050"/>
              </a:solidFill>
              <a:effectLst>
                <a:outerShdw blurRad="38100" dist="38100" dir="2700000" algn="tl">
                  <a:srgbClr val="000000">
                    <a:alpha val="43137"/>
                  </a:srgbClr>
                </a:outerShdw>
              </a:effectLst>
              <a:cs typeface="B Homa" pitchFamily="2" charset="-78"/>
            </a:endParaRPr>
          </a:p>
          <a:p>
            <a:r>
              <a:rPr lang="fa-IR" sz="4000" dirty="0" smtClean="0">
                <a:solidFill>
                  <a:srgbClr val="FF0000"/>
                </a:solidFill>
                <a:effectLst>
                  <a:outerShdw blurRad="38100" dist="38100" dir="2700000" algn="tl">
                    <a:srgbClr val="000000">
                      <a:alpha val="43137"/>
                    </a:srgbClr>
                  </a:outerShdw>
                </a:effectLst>
                <a:cs typeface="B Homa" pitchFamily="2" charset="-78"/>
              </a:rPr>
              <a:t>از </a:t>
            </a:r>
            <a:r>
              <a:rPr lang="fa-IR" sz="4000" dirty="0" smtClean="0">
                <a:solidFill>
                  <a:srgbClr val="FF0000"/>
                </a:solidFill>
                <a:effectLst>
                  <a:outerShdw blurRad="38100" dist="38100" dir="2700000" algn="tl">
                    <a:srgbClr val="000000">
                      <a:alpha val="43137"/>
                    </a:srgbClr>
                  </a:outerShdw>
                </a:effectLst>
                <a:cs typeface="B Homa" pitchFamily="2" charset="-78"/>
              </a:rPr>
              <a:t>نظم عادت بوجود می آید</a:t>
            </a:r>
            <a:r>
              <a:rPr lang="fa-IR" sz="4000" dirty="0" smtClean="0">
                <a:solidFill>
                  <a:srgbClr val="FF0000"/>
                </a:solidFill>
                <a:effectLst>
                  <a:outerShdw blurRad="38100" dist="38100" dir="2700000" algn="tl">
                    <a:srgbClr val="000000">
                      <a:alpha val="43137"/>
                    </a:srgbClr>
                  </a:outerShdw>
                </a:effectLst>
                <a:cs typeface="B Homa" pitchFamily="2" charset="-78"/>
              </a:rPr>
              <a:t>..</a:t>
            </a:r>
          </a:p>
          <a:p>
            <a:pPr algn="l"/>
            <a:r>
              <a:rPr lang="fa-IR" sz="2400" dirty="0" smtClean="0">
                <a:solidFill>
                  <a:srgbClr val="FF0000"/>
                </a:solidFill>
                <a:effectLst>
                  <a:outerShdw blurRad="38100" dist="38100" dir="2700000" algn="tl">
                    <a:srgbClr val="000000">
                      <a:alpha val="43137"/>
                    </a:srgbClr>
                  </a:outerShdw>
                </a:effectLst>
                <a:cs typeface="B Homa" pitchFamily="2" charset="-78"/>
              </a:rPr>
              <a:t>آدامز </a:t>
            </a:r>
            <a:r>
              <a:rPr lang="fa-IR" sz="2400" dirty="0" smtClean="0">
                <a:solidFill>
                  <a:srgbClr val="FF0000"/>
                </a:solidFill>
                <a:effectLst>
                  <a:outerShdw blurRad="38100" dist="38100" dir="2700000" algn="tl">
                    <a:srgbClr val="000000">
                      <a:alpha val="43137"/>
                    </a:srgbClr>
                  </a:outerShdw>
                </a:effectLst>
                <a:cs typeface="B Homa" pitchFamily="2" charset="-78"/>
              </a:rPr>
              <a:t>مورخ آمریكایی</a:t>
            </a:r>
            <a:r>
              <a:rPr lang="fa-IR" sz="2000" dirty="0" smtClean="0"/>
              <a:t/>
            </a:r>
            <a:br>
              <a:rPr lang="fa-IR" sz="2000" dirty="0" smtClean="0"/>
            </a:br>
            <a:endParaRPr lang="fa-IR" sz="20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7hd\Desktop\atu\تئوری های مدیریت پیشرفته\New folder (2)\imagesCATRQCI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905000"/>
            <a:ext cx="2201636" cy="152400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35" name="Picture 11" descr="C:\Users\7hd\Desktop\atu\تئوری های مدیریت پیشرفته\New folder (2)\imagesCALW4SXJ.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1905000"/>
            <a:ext cx="2343491" cy="152400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37" name="Picture 13" descr="C:\Users\7hd\Desktop\atu\تئوری های مدیریت پیشرفته\New folder (2)\untitled.bmp"/>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81801" y="4419600"/>
            <a:ext cx="2010116" cy="152400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39" name="Picture 15" descr="C:\Users\7hd\Desktop\atu\تئوری های مدیریت پیشرفته\New folder (2)\fxv.bmp"/>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67393" y="4397147"/>
            <a:ext cx="1771650" cy="1546452"/>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40" name="Picture 16" descr="C:\Users\7hd\Desktop\atu\تئوری های مدیریت پیشرفته\New folder (2)\imagesCAW6XDR7.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953000" y="4419598"/>
            <a:ext cx="1533695" cy="152400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3" name="AutoShape 18" descr="data:image/jpeg;base64,/9j/4AAQSkZJRgABAQAAAQABAAD/2wBDAAkGBwgHBgkIBwgKCgkLDRYPDQwMDRsUFRAWIB0iIiAdHx8kKDQsJCYxJx8fLT0tMTU3Ojo6Iys/RD84QzQ5Ojf/2wBDAQoKCg0MDRoPDxo3JR8lNzc3Nzc3Nzc3Nzc3Nzc3Nzc3Nzc3Nzc3Nzc3Nzc3Nzc3Nzc3Nzc3Nzc3Nzc3Nzc3Nzf/wAARCACLALoDASIAAhEBAxEB/8QAHAAAAgMBAQEBAAAAAAAAAAAABAUDBgcCAQAI/8QAPRAAAQMDAgQEBAMHAwQDAQAAAQIDBAAFERIhBhMxQSJRYXEUMoGRByNCFRYkUqHB8DOx0UNTcuElYpLx/8QAGQEAAwEBAQAAAAAAAAAAAAAAAQIDBAAF/8QAJREAAgICAgIBBQEBAAAAAAAAAQIAEQMhEjFBUSIEEzJhcYHw/9oADAMBAAIRAxEAPwBAkrAUuQNQ7nvXAkEL1xk6waDg3MKWGpShyj3NMZIjQmRIhKSrfpnJNeaV4mjNYNyMyXXXNxylf70aw20UKceIVgbknIpeueJpCm2V8zGxA3rpuDKWCp9zQk9R6V3H/IeUmky4YSW0t5yOwyKVsWh19algaWyeh606ZiMMNFTaNZHcb0Zbo67or4eKfziNkimB49QH5dxbGt8aIAtQ1Y70WI6piQYqFFWeiRvT+wWF5d5/ZV4bLYLZcQT+sZwceu9NkQYvB/ErQKiqLLGgZ30L7H2xmiSe4pUHUQ2nhZPLLzbzjUgbg56V3cLhfLWP4plLrY6LTn70fx7LeiyWJlnWQT86QNlD2rm0X9UqEF3FkIOM7DI+tcSKsyPGm4DRnMLjxCIpQ6Dqx8oFUjiW4rusznBvQkHYd6cSre1eryEwFISP1YTil99sU+1ym0FAdC9ho3oro3IZSzLR9xIl4HZxO9TstowSBU9whFpgKUnSv9ST1FcRm8RFLOxPSiSCtiRplamgEuEhxJWkVAhgMMFRR9qcKaKIgChvQ8xBSwgaaIa6EIyFQSJU5EVx14lKcZNEqYfiR9S1ApPUU3YZ1vAYqC5R3HDy9XhqpY8qlEyrxsxLElJQ/wBNietE3N5bim8KygHNSxrKC4C6vCfQ0HckGM4UJJKANjR0W1K+LlkscnQ806lWkgUN8UqTeZKuack9fOlNulBKClYOQOtfQl8idqKshVJwomHlqarwxfEQeG7i3LUoaknCgd+lZm01FLSCoAnSMlQyfrTKfMS1anU6yNXbzpI28nQn2FJjWrMdnsCPItvkSSAhtWPOncOzIYGqW4SMfKOlNWFiSS3G0tkdEgbmvIbL7N7i266MqaM1ehtbg2JpS5MoFA7kbDTfKV8I2NqmtLSrjcE2xwFEhzOkK22pxxBZDwRcIF0LxetvOCZKFD5Qe4pn+IbjEaBb+ILM2gSmFhxtaU4yCOh+lA2O4QR0ItZsi+HuI4Me8rSbfKJSHDsAsDIB96ZcVtROErpCvtubBbyW3kA7FKu/0pTxJfY/GdiYYju/xQwopGxSqkDvED0htNsv+kNtDcg7E4ofoTifctvHF3VcGYM20KzIaXrTy1b9OntSabem+JkpZmKWw6zg7nxZqqR7sm2S3FWw81gjASVED6UrVJlTpDji0YKic6dgKYITJnKF6lnXxH8FJcbcUqSlOwV/alj1+dklfKCkIUflBpfFjNo1CQpQz0Bp5EszDltcfbkAOdQggVzcE/KSt834wK23CSxK5zLikLSM5FMHeKpcmQlcspVp2xjFLGGVMuLS4k4Peg5CEIWdKgTTAKxNzNzyY9L2JdbTaf3oDixIS0cYCRvivJ3D0uzJCJDRcaT+tAyCKpsKbLgPB2K+tpYPVBxVtj/iRcEQFR5DDUlwjAcUcfcd6BxceupdG+7thv3B0NN3NehDgQE+dfTbcplGFYcT2pA3dHPiFOKASpZySjbFGftV9fhSsOJ9etAo3iQZGF2J7HhErLjSTjyqGTDStZ07LP6asVtYJZU6ogeHNLXGlOXBeP0DfFLzN2Ixx0oBilxjXFIGMoO+aBkW1LrOt0gU6eaLbK9t1KqOWwXXW2EdcDNOjG5MuV3K861GaiqQGvzP5gKSEOhxOkK69hWpnhaCmCl1UvLpHiRVffjRYb+plKVaexp1yL0NmWGXfz1K9JecVGSzIQUk9NQxQAdQNgrp606v0iRc3G1clCeWMDTvSQwn8/IftVVqtytg9TdePrBG4aagcRWhRUIz6FuNavC6n1or8Qp8biLg2JcYASiRrS8yQRrbI361VbffpEq2xuFrwylhCcJQ6vYlPbNJuejh68LYhPpmRmleJtR8OfSs2+hLEgCzLE9xMjimws2acFImpThxTh6kd8/1pVEujtrkott6eVKgMjwpyTp8tvKq/MuDlyuDr/JDJ/SG/wBNcRoxDq/iHinvk7k0wSzZkzmqoVKubSrk7ItQUwkk6NsZHqKEAlS3nFvr1qUclSjvR0cJiFxcVCHQsYORuKhLjTv+qNCvMUR+pnbLOY8dMZ0B1GUHuOlPlwYLkLmRnDz87ozikXOU0rSFpcTjbJqAz1oc0lDjYI/SaV1ZjYM7GTfyW4e6FNkpcTzAO/lUTc5tslKHlIPbI2oFanEu60Pq33INfHW6rKUbjclIzj1p61uNjw0b9yd2RK1+JaVp71E4Q+sBCPEfLrRzFqVy2X5z3IjyE/kyAnWgq8lEdKfsQI9pMeSy820+sFGs5djrz5qAGkmlLqNCaFxSuRoGp3TPkfBoGDlxByr2FTXOyvxUF+MPiIf6X2yFA++OlF/ERHJyVmM8+vJbDTjoWzqOeijvjvXkayXlKXREa1qUcuxkuEK056kZAIPmM0OZu4/EdRCk9wa6QpSVJKVEHrmrU7H4fnQVywyuEplOl6O0fGFdNgrYj/aq+3FalTEs217XqSSOeUtn2G+DTBwYCsIi3eQ0lDbq8ozvg74ppbJ7KpL7qlAJIzg9Tiq5KjvQ31My2ltup6ocBSRXiNuyknsfKgUUixJsty0jTIXFbOxVlw1FpPxMp0DZtOM0utj0hx9A5KnlBOwydqdRo8pDcl9yOtbfMSp3SnOlPrj2qTKRItjI7/7UWMNXGYooaJx1Oo4qNdokHUp1xIA6mrVb7Tdb0tJtsUFvGVuOHCU+lWA8NCMj4q8CPIiIThbUdzBz5+tNzbsaEgMAHcy4BhhCghOs9ya45JVuI6MHetKn8CW27RjJ4Ykp1ZyWHTg/fqKUjg+7oASYD2Rt2pmagCNyiLkGrlFmy7hdZCnrg3zFOEjZOwHlivoFuYaddLiXCjR4eV51c7kmC2pLESNISUDDrjhGkqzvj0pRLeERrU20TnvjYUoyHoCK+ZgailCANSox0LIwUK2NcKkD/TkoJwPmHUUJKnc50reyg+grxSZakpcaVrB2ScAg+lU4nzOVCdmSF1CHByHtP/ltXKpL5X40IWk9R0yPeoJYbbaSX0J569wgK7efpXLb4cAT0wNgO1P3uXXGonbrbZIUgFJzkjyppa4q7kXkOPFqNHaL76wnJCE+XrvSzOdiRRMGZJt75fiOlp3BTqGMFJ6gg9R6UDdallAEuUThiE+gOrS1ynE5akrkF0OeYIBTg4HQZ6GgWIMQPOCBKbYeCFrS7FdWU4SM5WlQyE9vKk6r0pUNcRUCHyFrC1IQFoSVDvpSoAfTFDquUn4cx0FDLCxhSGUadfuep+pNRCOTKll8Q+PxFLQw+w61FdRITpXrbxknudOM4r122xmmm1xrnHdSvCyFE6Vny5YBUfXONqSb+tdNuuNOhxpa0OJ6LQopI+oqnCuovL3LDPlyIQVAvCGn4skJkNiL4eWD0KAQMbdiKCMecqKFxpEhuCV5jh1ZCnCNvClOcnt5VJZrpBjlTc6ItZWsKVJa0rd7bELBBT7YPvXj9ylW+5uPWqa0G3TzAmMDyxntpUNiP77UoBhsVO4wjyZQU+sOTcaX2LmotBR6eBY6K8goU2k3P9mRGApTkhhStC4rq0KdZGDuHEEgjY4ChmlTMe4XFpxEeMxGjun8wJTjWeu5USo/QgelGtWqDBAU8DIXgEAHCc+frQK33OBgq5tzvKDBRl2IFeAOtpKmwemCBt9KmYtEOKoCW/rWdghr+/2plJMlUcOsIX8MNjyUbBXl5+decNxInFMt62wn0N3BsalKUsFC0DYkDGVYPX/feiPQnfsyB59cVk8lHIjlOApPf6034UVcJsrm8MzFF5AzLZISU6d9IOfM5Hp6UJwhNkWnjFzh7jFlC4wUWEKKdLba8ZSv1SsYGT3I75r5E2FwJx2pq1sPtsyHT+Y4glCmF7kY2OEnp32HXO5KnzFL+pe18VsWr+EVa22S5kvMoeTsSN8Cu7OzY7kAhq3zgw4SnUvdtJ9waqPEimH7u7OiFMluQApT8ZGpKjjqMZONt/LvXtn4jnWzCYD4LBOS2rCkn/PSpF9/LYmJmdctN1LDN4Yh2uQt6TexBbCvyeUv8w+Q/wAzSN7jS4svLaTPcKUKKQSBkgUS9I4T4omID2u13dJwFYPLUR/TH2NCPfhne3HVrRMgFKlEg8w7j/8ANMycvxjhiB8RB4PHLUbXb7pa0yo+SXAcBSCeuDjemP7uQL3CVP4Xl89v9UZ0YUn0yf71Cjhi12xCnnoE69vq7clTccewxlX1pfeuKJ/w/wAMvTFjp2TEjo5SfYjrQYLVVuJlZfMrdxsrLpWkJ5TiSQR2zVeRLes7jrTbIeSeunO31FWxq1XCZF+NlNPoilWlAAwlX+b0C+8lpz4ViOkBR05WMde9FSR8TuSTJx3KzcrjHdmB5qOTHWhJUkqOdWN/beoEJbeUTHWQkDbmK6Hyq327gWJepoZdubcJav8AqLHhJ8vf7Uv4y4Ku3CEsrYRIkQtIxM5Y0Kz7Zx9fOroykampX5C4lKX4xSHmygq33Oc+tSofCjg9ahgXlCGixKZbcaVjCXASkHsR5VNIbZcTzYvg82idWT5hWBt6H700oDJc7VK2pppsuu5X4gnlpJGR3JP9PrSxDymzhQIPkrpRkd0uqShOylEAY7nNAiowMKkPcwgNRUR0ZOkKUpR7DGT/AOutQoClnGjBBxgd6fscOvI/MuLyI4JyUba1emKZlMa1Na4scnOMuOdc+fp3pC4jBTEsCwS5CQ4//DM/zODBx/emiI9utfL5THxDhSSXXB4T/btRjEV69pCIb2uQnxJjnVlQ8/b19qi4fktv8UJ4Y4igfCBay0Vq0lSVjxJHTwg+eT19aUEt1GoCSuNy7lGC2lJdVkJLCHPFvtsB1/4zXPDMiHxBeRw/KSuI/lSUOuApUFJJJQEk7EgZGfXI84LmF/hv+JiVtS3JEQoDoaWsqUplZILffcFOR7D3qf8AFVh2NxRG4itrTcdL6WlKW2QVBafElwkdMp2yMjwdT0pgvuKX9T2LJlcC/iR8Fd3UyLeVJQnUB/pLPhcSnsQokHufF12FQ8bJVwv+ITF5s8ZUZmQ6h0KzjC/+qnHQaknOD5k11xGGONX4si2t8m5MNZeS+4SVJHXKj8ycjIVtjOCBS1q+8lTkbiVh2YwhspQjmeJK04ATq7pxnCuvQV3L1FI9mMuLI44kvqLvw649KlNBCnUEfm5G6cgdCN+2OmKGfv0K9Pk8TiQiQ2jLT7DWFOLB3B7JO2Scb46dKQKkOtrcft7rjRcBScL2KCeh8+32rxDbsyOr+HcWWwNZKxp8up7/AOYrqvuIcnoSZi7XC3uOrtsp1AdTh9DeE8z1JI2+nWuIMyW6+luGXQ4QMgjUMAd9sY261JGYjwnQicl0qBGANIGN+ue3TpTFcSO7FIirktlbgJb0kN+WQT83++3SkZlGiJOjlH/CK2pbzTiljSVnqpSd/X71OLngABDwx2TIWAPbehXmFsuaFgpKhkA4H3obPpVeKsLmTmyam98Rv3ufyZXDshD8ZJyDEcOvp+oE4I9hmhbS0ridSoHFFlUt1tBU1NLJQU74Iz2PTGKQXmVZ/wBuMqtSn4sJKAl1yMChYOTkjPfpVhuNzuSbIl3gZabhj/X+IcW6+n1AURj+vtUEILE3LggsbiSRwhKYffMyWiNCYWQiVIVuodtIBzn2xXttgcOMrU5FhuXeYMHnTUhDSPIhHl77+tZ1ceIbg9dube/i5DwVpWlxZBbJ2Ph6DbttnyqN25rYeDC1ON6iTy1nY77H+tcwKWVE0YcSOw5dTTLzcILoT+1XmHnGx4WYzKcj01DoPTNA2/ix+Oks6QYqvCYz35jZT5eY2wNtu+KqEaWl1aEJHiUcAdqt1j4Xk3NIcbbU4kHBKtk58qxK2dm1PVyYPplWj3BrrwbwrxWc2laLJccZ5RALKx6Ef8/Ss44h4S4g4UkkXCM4lroiQ2dbS/r5+hreP3RgwYijcH20KI+VAAxQzCLnEhFNtfYvdsHheirwpaR3SR/ntW9cjrphPJdeGx1Pz6mc0saZKAFDbPajIaA3KZdYcT4VhRyfI9qvXFVk4WlxnlWe0vxLgrPzvq0NnyCc+1Z2u0zYq1FxspI3wk/eqq6uKEQZFvuabbmP3gdVGhOlVwHjQMpII6EnfauLHOetXGA4d4ojoZjLXoWSdQIOShZUf0nbYee/SqTwfKm2ziKNOhpKXY+p9SsjQG0jxk+Yx2q9fia83xE5bL1apodCGhzENJIwM53H8wOQQfP7oVC9zUGLDUE4rjxuAPxCiXGyrJYWC8hlGSkE+FxvOem4OO2R2Aqf8WmXbhc4PEEF5kJciIS4lhWSUgkhQONzuQemMJ96guN9j8Uw48O+vMRBGQQ3IKTjKR3HULxtgdT5UlZucm0POu25yPKbBKAH0FSHOwXpyMK7+VdyJ6ikKPyjq7TIXGiIrbgjwJjDZUXlqAbUB1Vq9RgkHJyNs0qiXV62OqblspuUUJLYbccJbB/mTkZ09Dp2+lK3Xm55dckIbStaiohohGFHfpj17V7FYWpKkSHG0ITjBXq1K37ADfHfpXUPMm2Wv1OXtE5tbjCRHSVFQQ0rAQD29vT0FTRmTJYcDpQnlDJWpeNWyjsM7k47CiGEfAPh0ttOtEnCiMpPkTTXTEmBLoMNtR8KwnUVqHn0AFK2SjVSQYOCQR/sVRkOQEOqS0iQwopUVhRISAfLtnbIPlRr5husITEtrbjqiFKcMrlj6IA7b7nNCSWXIDxU0opSRkKT39KaWxFrntKXNZdQUp3EYDWVY9dgPoaD+Gk8OV2JWgf7AHI64igl8kxlA4CxrGew9PcUa1b7Y5EMtyc/FwPAlttbqlHywkbfehHAmNhaC+2lZ3adwTj2rhboWwt6NqYKFBOEHAV647Vw2BJZFYOQdz2aytLKXF6pLKuiXkFKk/3FK9Mbze+4pit11VtWX1KKy4AM+QFL8nyH2qmMWDcQlllyuk9y5zXZckN8xe50J0j/APtRMy3474kR3XGnR0Ug4NG2iwXG7HMSOS3/AN1fhQPrTN6Nw5w+r/5ib+0ZnRMOHuM+RNZFQmFcWRjZnTL0Xi3TCv8AaVypBTpTNiJw6jyKv8+lV3ij8MG4LT/w96juOAgtMKby73226Df+g8qsrHFT8ll5iNFVa4rado7AHMc9CrtVKu3GDzTjrMaKu2EdHFI1OuH/AMjsKspb8R3PRx4qW2Mr6rderDIbTcI5DSjsoHI+/ato/DbiTmxmIElbLYS2ThSgDWVLeeaKHJE5ZUsalqUderI6Ed6nthiPzI7qmnY0jOpIayUn38vrTEkG5YU2puvGESLMtLvPlIYCUE61HbFYnHkXC03Zcq0TFqGkfxDQwVjHQgjerTG4f1Zn367pYZczhptRWtQPYDoKHu8i0ucpm1RFstN7KddWStz3HakbJuxM2fIEWvMs1tbPENq+L4vtzMFYT4JnM5a1+R0/81SLjHjF91hpYfjpVhDik41D2qW4TVSZCEsx2moraNIOpSlqPcnJ29hQxqbte5iyZLoCApssZLinQ2sjGydWB/7pc0/O4bnPTLYC28sEIU4AoJGMHbpkDoe1WIuqKQkq2qF8NLSQ/pOeyjiiuSjvcbHlZTqVhZfui1mS2UynCVuqUkjWTvq9M1zEb5aHEurOEkJCQjVnsd87U9LEUIUlLqgheCpOs4VjpmiGVRUJ0NKbAx8pqhy0NCVbKT1FUZSorqnYCkrbUoEgpBUMZx69+1GyLgzKbbS6pKUI2I5WVKz5morhDSkpfiHBG6gmixLjOwk/w7DkgjfnK04pWpqMRMrJY9+4m+ILT5XHykdNPp608bNqeguqXDedlLT+UllaUJQe5USd/al0+Cp1Lao0VwrPzFtCigexxV44D4Kts2C9PuZXLebO0ZtWnGPPG5Jqh4sBWjOxY25EkXKOW3WlBLQOF/M2TqA9+1exsN3RZY2aCTqIGR0q+lXBsuSq3SrTLtq0HGtSikJ996GvPAr6G1SbM+i5Q8ZQ02Rke+OtTINVKHDRuZ6rny1qXpKznqOgopMZwxOQ0kLUpYJUOg9M1OsvMsvmUyULbVpDJTpCfcVo3BTljk21CoSWWrrjZcsZGr/6jpj2pyxOvAiYsQ2JVLZwLdbhEZDoRDipJUt+QSkD2HU/0ph+6PBiPC5xQStOyinTjPptSvj1HF5kr/bannI6R4FMIPJA89v71R/iZf8A3EfemGtXLDGp8TU7VximDb/gLu0H4JGg42Ukf3oObwHAu2Z/CV2QtrGr4cqytPoDnNVK8uZQlsdSc4praXX4CG3Izi21JGcpODUuVKCfMjjyno+IFPRcrFJJmJWnPdScGp25tvvDPLmNoc7ZI3q0xeMLffUG3cTQUyAPlfSNx60k4h4ESw2u58Pzm1sY1Bsq3A8qYAAUZqGS9gwa0cGxpVyQwzJWtlzxFvOMfWtXtXBcC2x0kNg4GSkCshsNyudpltylMqVoGMDfP0rV2PxEtb8FJbQ/8WUbslGMK96K8TfIywfkAVgd9vFqg4RcIiXWNWlSE/MPUYpY7w9AvTXxfDU5txB3LCz4gaX/AA8i8F5TMQvzFuHxgeEJPbJ2FHQuHINgcTcLzdTHcRgpYjrIO3tuakqitxc6DIdiV2VClRFlMmO43g4JUk0OpWATtgVc3OPbXcHzEuVvWIJ2D6hk+5Hahp/CrU5hUqwSkSGFJOEatxSMhGxMTfTUfjKeyVySpSToaHfuqunlx4qdTiQDnGVbkmvmkPW8mJNbU0tBwCRgGvJMVuUPEc9wQelUoDrqaMGNONnuBv3tplWFx3AD0IHWjmPh58cOBGQeuoYIqNq1RTgyHFrUOhorVFjp0MgJHqdzXEjxLkIBuLJaF29aHG15aJwU9asHDrtvaucd+cwhbHUhQzg+dI5CFznUgpKWknJ9aOUUtNkqIAApXOxXc852VWtZrEmRKf5btkmW0xTjKHE7j2IqV23wXZCVxJKYlxWjdUdXzY8x0P1rDYDr5kuPNqWEjpgnBqws/iRc4jIabiRtSBpCyDmrrtqmgZ14gsKuXG9TreZbtq4tYZRlAImI2BHn6VS3Ln+7Eh9fDFwW7FJ2UvdJpPerrLuzRlz3Ctxw/QDyoKWoiCy3570gHX9iZM3dQy+3R+7NGZLKec6rfSMDagpDimYbAQopPzZG29fTEDlMNnbaubpsttA/SmmXdD9kyLk7P8ls4a48ubKfhLiETYiU7hweLHvTv9scAr8SrckFW5HL6Vm8AaWX1ny2oTFMF5MY5zsiLLBwtAg3uWt67zUsIZ3CB1VV4TxDw5bcR2oCVsfKt5ScnH1rPLc02E5CBmurkpQjkA1JmDOAOooy8BoS1XqPw04tEjh5RL7p8TaBtXNzVPYgMxl29Edobl7HiX74quWZRaS0ts6VAg5FbFaD8baECWA6CnfUBQOyYyD7rEjRlH4VkW1E3Nyzj9BIyBVnc4ctDBeuYZVNCzqDbfT7VVeJ4rESXiO2EAk7AmvuDLjMF0DIkL5ZByk9KVdx8D/bP2jB7tx9KaUuFAjC3MpONIThY/4qqPX2RMfKY7KnSPmWtRUTVn4sQh2+OFxKVHT5UltLaGbsktpCdWc4FNyEuMnz4GDIFzlABLWhA/mGK9h3WfYn9cKWpCwcqQk+FXuKK4nlPtrQltwpSeoHtVbyVLBO+etVxLyHKSzZqbiBuana+LrTxAwmPfYzTTpGA5gdfepLlwYlaBIs7wfaP6QrtVDtrTen5E/arFwpcJca5chh9aWj1R1H9aQgEkCOFJUcoI/BWwstvpWhSf0k14GWgn5AVeZrULnFYlW3W+0haynOSKzV9CUurCRgA1E2DMmfG2PzqRAAdBSu7peWUhOdHcU0716QCNxXKaMyqxBuQMTmBaUxA2EKBzqA3qvzUfngIHU1ZQhAPyj7UXBt0SU8OeyF49SKONgrXN5yP9QAnUrMph0ssJS2sp7kDIq02/gmRebe3JakoSUjZBHWrzw5GYTEU2GkaR0BGaaNRmWl5abSgk76dqe9CaE+nXZMxe82mbBnttyWFJSnbV+k/WlNyVmQrG4Ar9FXOJHkQ9D7KFpx0IrDeMojES4ER2wgHqBVUFOBM31GLihIixkabeo/zVwmMCkHzFSK2gNjtRKANCfagGI3M+TsD9T/2Q=="/>
          <p:cNvSpPr>
            <a:spLocks noChangeAspect="1" noChangeArrowheads="1"/>
          </p:cNvSpPr>
          <p:nvPr/>
        </p:nvSpPr>
        <p:spPr bwMode="auto">
          <a:xfrm>
            <a:off x="8666163" y="-802469"/>
            <a:ext cx="2466975" cy="18478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1043" name="Picture 19" descr="C:\Users\7hd\Desktop\atu\تئوری های مدیریت پیشرفته\New folder (2)\xcd.bmp"/>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139839" y="1905001"/>
            <a:ext cx="1771650" cy="152400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44" name="Picture 20" descr="C:\Users\7hd\Desktop\atu\تئوری های مدیریت پیشرفته\New folder (2)\یبیب.bmp"/>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514600" y="1929949"/>
            <a:ext cx="1990726" cy="1513795"/>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45" name="Picture 21" descr="C:\Users\7hd\Desktop\atu\تئوری های مدیریت پیشرفته\New folder (2)\یبی.bmp"/>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695576" y="4419599"/>
            <a:ext cx="1809750" cy="152400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304801" y="609600"/>
            <a:ext cx="8763000" cy="523220"/>
          </a:xfrm>
          <a:prstGeom prst="rect">
            <a:avLst/>
          </a:prstGeom>
        </p:spPr>
        <p:txBody>
          <a:bodyPr wrap="square">
            <a:spAutoFit/>
          </a:bodyPr>
          <a:lstStyle/>
          <a:p>
            <a:r>
              <a:rPr lang="fa-IR" sz="2800" b="1" dirty="0" smtClean="0">
                <a:solidFill>
                  <a:srgbClr val="542600"/>
                </a:solidFill>
                <a:cs typeface="B Titr" pitchFamily="2" charset="-78"/>
              </a:rPr>
              <a:t>انقلاب های علمی و تکنولوژیکی دائما در حال رخ دادن هستند</a:t>
            </a:r>
          </a:p>
        </p:txBody>
      </p:sp>
    </p:spTree>
    <p:extLst>
      <p:ext uri="{BB962C8B-B14F-4D97-AF65-F5344CB8AC3E}">
        <p14:creationId xmlns="" xmlns:p14="http://schemas.microsoft.com/office/powerpoint/2010/main" val="11927892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34"/>
                                        </p:tgtEl>
                                        <p:attrNameLst>
                                          <p:attrName>style.visibility</p:attrName>
                                        </p:attrNameLst>
                                      </p:cBhvr>
                                      <p:to>
                                        <p:strVal val="visible"/>
                                      </p:to>
                                    </p:set>
                                    <p:animEffect transition="in" filter="blinds(horizontal)">
                                      <p:cBhvr>
                                        <p:cTn id="11" dur="500"/>
                                        <p:tgtEl>
                                          <p:spTgt spid="103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44"/>
                                        </p:tgtEl>
                                        <p:attrNameLst>
                                          <p:attrName>style.visibility</p:attrName>
                                        </p:attrNameLst>
                                      </p:cBhvr>
                                      <p:to>
                                        <p:strVal val="visible"/>
                                      </p:to>
                                    </p:set>
                                    <p:animEffect transition="in" filter="blinds(horizontal)">
                                      <p:cBhvr>
                                        <p:cTn id="15" dur="500"/>
                                        <p:tgtEl>
                                          <p:spTgt spid="1044"/>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035"/>
                                        </p:tgtEl>
                                        <p:attrNameLst>
                                          <p:attrName>style.visibility</p:attrName>
                                        </p:attrNameLst>
                                      </p:cBhvr>
                                      <p:to>
                                        <p:strVal val="visible"/>
                                      </p:to>
                                    </p:set>
                                    <p:animEffect transition="in" filter="blinds(horizontal)">
                                      <p:cBhvr>
                                        <p:cTn id="19" dur="500"/>
                                        <p:tgtEl>
                                          <p:spTgt spid="1035"/>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043"/>
                                        </p:tgtEl>
                                        <p:attrNameLst>
                                          <p:attrName>style.visibility</p:attrName>
                                        </p:attrNameLst>
                                      </p:cBhvr>
                                      <p:to>
                                        <p:strVal val="visible"/>
                                      </p:to>
                                    </p:set>
                                    <p:animEffect transition="in" filter="blinds(horizontal)">
                                      <p:cBhvr>
                                        <p:cTn id="23" dur="500"/>
                                        <p:tgtEl>
                                          <p:spTgt spid="1043"/>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039"/>
                                        </p:tgtEl>
                                        <p:attrNameLst>
                                          <p:attrName>style.visibility</p:attrName>
                                        </p:attrNameLst>
                                      </p:cBhvr>
                                      <p:to>
                                        <p:strVal val="visible"/>
                                      </p:to>
                                    </p:set>
                                    <p:animEffect transition="in" filter="blinds(horizontal)">
                                      <p:cBhvr>
                                        <p:cTn id="27" dur="500"/>
                                        <p:tgtEl>
                                          <p:spTgt spid="1039"/>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1045"/>
                                        </p:tgtEl>
                                        <p:attrNameLst>
                                          <p:attrName>style.visibility</p:attrName>
                                        </p:attrNameLst>
                                      </p:cBhvr>
                                      <p:to>
                                        <p:strVal val="visible"/>
                                      </p:to>
                                    </p:set>
                                    <p:animEffect transition="in" filter="blinds(horizontal)">
                                      <p:cBhvr>
                                        <p:cTn id="31" dur="500"/>
                                        <p:tgtEl>
                                          <p:spTgt spid="1045"/>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1040"/>
                                        </p:tgtEl>
                                        <p:attrNameLst>
                                          <p:attrName>style.visibility</p:attrName>
                                        </p:attrNameLst>
                                      </p:cBhvr>
                                      <p:to>
                                        <p:strVal val="visible"/>
                                      </p:to>
                                    </p:set>
                                    <p:animEffect transition="in" filter="blinds(horizontal)">
                                      <p:cBhvr>
                                        <p:cTn id="35" dur="500"/>
                                        <p:tgtEl>
                                          <p:spTgt spid="1040"/>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1037"/>
                                        </p:tgtEl>
                                        <p:attrNameLst>
                                          <p:attrName>style.visibility</p:attrName>
                                        </p:attrNameLst>
                                      </p:cBhvr>
                                      <p:to>
                                        <p:strVal val="visible"/>
                                      </p:to>
                                    </p:set>
                                    <p:animEffect transition="in" filter="blinds(horizontal)">
                                      <p:cBhvr>
                                        <p:cTn id="39" dur="5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7hd\Desktop\atu\تئوری های مدیریت پیشرفته\New folder (2)\gathering_around_campfir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1" y="4348162"/>
            <a:ext cx="1947862" cy="1595438"/>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4" name="Picture 6" descr="C:\Users\7hd\Desktop\atu\تئوری های مدیریت پیشرفته\New folder (2)\yazd-001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1" y="1828798"/>
            <a:ext cx="1524000" cy="160020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5" name="Picture 7" descr="C:\Users\7hd\Desktop\atu\تئوری های مدیریت پیشرفته\New folder (2)\9278719-business-man-working-outdoor-mit-seiner-tablet-italien.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05601" y="1828799"/>
            <a:ext cx="2057399" cy="160020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6" name="Picture 8" descr="C:\Users\7hd\Desktop\atu\تئوری های مدیریت پیشرفته\New folder (2)\TehranOldBazaar-0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19401" y="4348162"/>
            <a:ext cx="1600200" cy="156641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7" name="Picture 9" descr="C:\Users\7hd\Desktop\atu\تئوری های مدیریت پیشرفته\New folder (2)\Yazd%202000111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10101" y="4348162"/>
            <a:ext cx="1866900" cy="1595438"/>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8" name="Picture 10" descr="C:\Users\7hd\Desktop\atu\تئوری های مدیریت پیشرفته\New folder (2)\new_york_DW_Wissens_273049p.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705601" y="4348162"/>
            <a:ext cx="2057399" cy="156641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26" name="Picture 2" descr="C:\Users\7hd\Desktop\atu\تئوری های مدیریت پیشرفته\New folder (2)\184px-Hormuzd_Rassam_reclined.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819401" y="1828798"/>
            <a:ext cx="1790700" cy="1600202"/>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2276445" y="619780"/>
            <a:ext cx="6791355" cy="523220"/>
          </a:xfrm>
          <a:prstGeom prst="rect">
            <a:avLst/>
          </a:prstGeom>
        </p:spPr>
        <p:txBody>
          <a:bodyPr wrap="square">
            <a:spAutoFit/>
          </a:bodyPr>
          <a:lstStyle/>
          <a:p>
            <a:r>
              <a:rPr lang="fa-IR" sz="2800" b="1" dirty="0" smtClean="0">
                <a:solidFill>
                  <a:srgbClr val="542600"/>
                </a:solidFill>
                <a:cs typeface="B Titr" pitchFamily="2" charset="-78"/>
              </a:rPr>
              <a:t>انسان نیز به تبع آن پیوسته در تغییر است</a:t>
            </a:r>
          </a:p>
        </p:txBody>
      </p:sp>
      <p:pic>
        <p:nvPicPr>
          <p:cNvPr id="11" name="Picture 9" descr="C:\Users\7hd\Desktop\atu\تئوری های مدیریت پیشرفته\New folder (2)\untitledطز.bmp"/>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57200" y="1828800"/>
            <a:ext cx="1981200" cy="160020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36617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linds(horizontal)">
                                      <p:cBhvr>
                                        <p:cTn id="11" dur="500"/>
                                        <p:tgtEl>
                                          <p:spTgt spid="102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blinds(horizontal)">
                                      <p:cBhvr>
                                        <p:cTn id="15" dur="500"/>
                                        <p:tgtEl>
                                          <p:spTgt spid="2054"/>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055"/>
                                        </p:tgtEl>
                                        <p:attrNameLst>
                                          <p:attrName>style.visibility</p:attrName>
                                        </p:attrNameLst>
                                      </p:cBhvr>
                                      <p:to>
                                        <p:strVal val="visible"/>
                                      </p:to>
                                    </p:set>
                                    <p:animEffect transition="in" filter="blinds(horizontal)">
                                      <p:cBhvr>
                                        <p:cTn id="19" dur="500"/>
                                        <p:tgtEl>
                                          <p:spTgt spid="2055"/>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blinds(horizontal)">
                                      <p:cBhvr>
                                        <p:cTn id="23" dur="500"/>
                                        <p:tgtEl>
                                          <p:spTgt spid="2051"/>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blinds(horizontal)">
                                      <p:cBhvr>
                                        <p:cTn id="27" dur="500"/>
                                        <p:tgtEl>
                                          <p:spTgt spid="2056"/>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2057"/>
                                        </p:tgtEl>
                                        <p:attrNameLst>
                                          <p:attrName>style.visibility</p:attrName>
                                        </p:attrNameLst>
                                      </p:cBhvr>
                                      <p:to>
                                        <p:strVal val="visible"/>
                                      </p:to>
                                    </p:set>
                                    <p:animEffect transition="in" filter="blinds(horizontal)">
                                      <p:cBhvr>
                                        <p:cTn id="31" dur="500"/>
                                        <p:tgtEl>
                                          <p:spTgt spid="2057"/>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blinds(horizontal)">
                                      <p:cBhvr>
                                        <p:cTn id="35" dur="500"/>
                                        <p:tgtEl>
                                          <p:spTgt spid="2058"/>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7hd\Desktop\atu\تئوری های مدیریت پیشرفته\New folder (2)\شیش.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828800"/>
            <a:ext cx="1639094" cy="154305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1" name="Picture 3" descr="C:\Users\7hd\Desktop\atu\تئوری های مدیریت پیشرفته\New folder (2)\شسب.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71308" y="1871437"/>
            <a:ext cx="1762125" cy="154305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2" name="Picture 4" descr="C:\Users\7hd\Desktop\atu\تئوری های مدیریت پیشرفته\New folder (2)\سی.bmp"/>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4865" y="4443870"/>
            <a:ext cx="1703388" cy="148159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3" name="Picture 5" descr="C:\Users\7hd\Desktop\atu\تئوری های مدیریت پیشرفته\New folder (2)\سبی.bmp"/>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24400" y="1857601"/>
            <a:ext cx="1866900" cy="1514249"/>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4" name="Picture 6" descr="C:\Users\7hd\Desktop\atu\تئوری های مدیریت پیشرفته\New folder (2)\سزش.bmp"/>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711223" y="4471762"/>
            <a:ext cx="1725839" cy="1457325"/>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5" name="Picture 7" descr="C:\Users\7hd\Desktop\atu\تئوری های مدیریت پیشرفته\New folder (2)\شسیش.bmp"/>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758872" y="4476524"/>
            <a:ext cx="1866900" cy="1448936"/>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6" name="Picture 8" descr="C:\Users\7hd\Desktop\atu\تئوری های مدیریت پیشرفته\New folder (2)\imagesCAL04LO6.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953250" y="1871437"/>
            <a:ext cx="1657350" cy="1500413"/>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7" name="Picture 9" descr="C:\Users\7hd\Desktop\atu\تئوری های مدیریت پیشرفته\New folder (2)\untitledطز.bmp"/>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953250" y="4471761"/>
            <a:ext cx="1657350" cy="1453699"/>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2209800" y="609600"/>
            <a:ext cx="6791355" cy="523220"/>
          </a:xfrm>
          <a:prstGeom prst="rect">
            <a:avLst/>
          </a:prstGeom>
        </p:spPr>
        <p:txBody>
          <a:bodyPr wrap="square">
            <a:spAutoFit/>
          </a:bodyPr>
          <a:lstStyle/>
          <a:p>
            <a:r>
              <a:rPr lang="fa-IR" sz="2800" b="1" dirty="0" smtClean="0">
                <a:solidFill>
                  <a:srgbClr val="542600"/>
                </a:solidFill>
                <a:cs typeface="B Titr" pitchFamily="2" charset="-78"/>
              </a:rPr>
              <a:t>پس هر چه از آن انسان است هم تغییر میکند</a:t>
            </a:r>
          </a:p>
        </p:txBody>
      </p:sp>
    </p:spTree>
    <p:extLst>
      <p:ext uri="{BB962C8B-B14F-4D97-AF65-F5344CB8AC3E}">
        <p14:creationId xmlns="" xmlns:p14="http://schemas.microsoft.com/office/powerpoint/2010/main" val="36016346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1000"/>
                                        <p:tgtEl>
                                          <p:spTgt spid="11"/>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500"/>
                                        <p:tgtEl>
                                          <p:spTgt spid="2050"/>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linds(horizontal)">
                                      <p:cBhvr>
                                        <p:cTn id="15" dur="500"/>
                                        <p:tgtEl>
                                          <p:spTgt spid="2051"/>
                                        </p:tgtEl>
                                      </p:cBhvr>
                                    </p:animEffect>
                                  </p:childTnLst>
                                </p:cTn>
                              </p:par>
                            </p:childTnLst>
                          </p:cTn>
                        </p:par>
                        <p:par>
                          <p:cTn id="16" fill="hold">
                            <p:stCondLst>
                              <p:cond delay="2000"/>
                            </p:stCondLst>
                            <p:childTnLst>
                              <p:par>
                                <p:cTn id="17" presetID="3" presetClass="entr" presetSubtype="10" fill="hold" nodeType="after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blinds(horizontal)">
                                      <p:cBhvr>
                                        <p:cTn id="19" dur="500"/>
                                        <p:tgtEl>
                                          <p:spTgt spid="2053"/>
                                        </p:tgtEl>
                                      </p:cBhvr>
                                    </p:animEffect>
                                  </p:childTnLst>
                                </p:cTn>
                              </p:par>
                            </p:childTnLst>
                          </p:cTn>
                        </p:par>
                        <p:par>
                          <p:cTn id="20" fill="hold">
                            <p:stCondLst>
                              <p:cond delay="2500"/>
                            </p:stCondLst>
                            <p:childTnLst>
                              <p:par>
                                <p:cTn id="21" presetID="3" presetClass="entr" presetSubtype="10" fill="hold" nodeType="after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blinds(horizontal)">
                                      <p:cBhvr>
                                        <p:cTn id="23" dur="500"/>
                                        <p:tgtEl>
                                          <p:spTgt spid="2056"/>
                                        </p:tgtEl>
                                      </p:cBhvr>
                                    </p:animEffect>
                                  </p:childTnLst>
                                </p:cTn>
                              </p:par>
                            </p:childTnLst>
                          </p:cTn>
                        </p:par>
                        <p:par>
                          <p:cTn id="24" fill="hold">
                            <p:stCondLst>
                              <p:cond delay="3000"/>
                            </p:stCondLst>
                            <p:childTnLst>
                              <p:par>
                                <p:cTn id="25" presetID="3" presetClass="entr" presetSubtype="1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linds(horizontal)">
                                      <p:cBhvr>
                                        <p:cTn id="27" dur="500"/>
                                        <p:tgtEl>
                                          <p:spTgt spid="2052"/>
                                        </p:tgtEl>
                                      </p:cBhvr>
                                    </p:animEffect>
                                  </p:childTnLst>
                                </p:cTn>
                              </p:par>
                            </p:childTnLst>
                          </p:cTn>
                        </p:par>
                        <p:par>
                          <p:cTn id="28" fill="hold">
                            <p:stCondLst>
                              <p:cond delay="3500"/>
                            </p:stCondLst>
                            <p:childTnLst>
                              <p:par>
                                <p:cTn id="29" presetID="3" presetClass="entr" presetSubtype="10" fill="hold" nodeType="after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blinds(horizontal)">
                                      <p:cBhvr>
                                        <p:cTn id="31" dur="500"/>
                                        <p:tgtEl>
                                          <p:spTgt spid="2054"/>
                                        </p:tgtEl>
                                      </p:cBhvr>
                                    </p:animEffect>
                                  </p:childTnLst>
                                </p:cTn>
                              </p:par>
                            </p:childTnLst>
                          </p:cTn>
                        </p:par>
                        <p:par>
                          <p:cTn id="32" fill="hold">
                            <p:stCondLst>
                              <p:cond delay="4000"/>
                            </p:stCondLst>
                            <p:childTnLst>
                              <p:par>
                                <p:cTn id="33" presetID="3" presetClass="entr" presetSubtype="10" fill="hold" nodeType="after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blinds(horizontal)">
                                      <p:cBhvr>
                                        <p:cTn id="35" dur="500"/>
                                        <p:tgtEl>
                                          <p:spTgt spid="2055"/>
                                        </p:tgtEl>
                                      </p:cBhvr>
                                    </p:animEffect>
                                  </p:childTnLst>
                                </p:cTn>
                              </p:par>
                            </p:childTnLst>
                          </p:cTn>
                        </p:par>
                        <p:par>
                          <p:cTn id="36" fill="hold">
                            <p:stCondLst>
                              <p:cond delay="4500"/>
                            </p:stCondLst>
                            <p:childTnLst>
                              <p:par>
                                <p:cTn id="37" presetID="3" presetClass="entr" presetSubtype="10" fill="hold" nodeType="afterEffect">
                                  <p:stCondLst>
                                    <p:cond delay="0"/>
                                  </p:stCondLst>
                                  <p:childTnLst>
                                    <p:set>
                                      <p:cBhvr>
                                        <p:cTn id="38" dur="1" fill="hold">
                                          <p:stCondLst>
                                            <p:cond delay="0"/>
                                          </p:stCondLst>
                                        </p:cTn>
                                        <p:tgtEl>
                                          <p:spTgt spid="2057"/>
                                        </p:tgtEl>
                                        <p:attrNameLst>
                                          <p:attrName>style.visibility</p:attrName>
                                        </p:attrNameLst>
                                      </p:cBhvr>
                                      <p:to>
                                        <p:strVal val="visible"/>
                                      </p:to>
                                    </p:set>
                                    <p:animEffect transition="in" filter="blinds(horizontal)">
                                      <p:cBhvr>
                                        <p:cTn id="39"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5985</TotalTime>
  <Words>2326</Words>
  <Application>Microsoft Office PowerPoint</Application>
  <PresentationFormat>On-screen Show (4:3)</PresentationFormat>
  <Paragraphs>163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وب سایت مدیریتی ایران</dc:title>
  <dc:subject>تئوری آشوب</dc:subject>
  <dc:creator>تهیه : حنان فهیمی ، استاد احمد ورزشکار</dc:creator>
  <cp:lastModifiedBy>mb</cp:lastModifiedBy>
  <cp:revision>272</cp:revision>
  <dcterms:created xsi:type="dcterms:W3CDTF">2011-10-30T01:23:37Z</dcterms:created>
  <dcterms:modified xsi:type="dcterms:W3CDTF">2013-10-17T05:43:24Z</dcterms:modified>
</cp:coreProperties>
</file>