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16"/>
  </p:notesMasterIdLst>
  <p:sldIdLst>
    <p:sldId id="256" r:id="rId2"/>
    <p:sldId id="257" r:id="rId3"/>
    <p:sldId id="258" r:id="rId4"/>
    <p:sldId id="273" r:id="rId5"/>
    <p:sldId id="274" r:id="rId6"/>
    <p:sldId id="275" r:id="rId7"/>
    <p:sldId id="260" r:id="rId8"/>
    <p:sldId id="261" r:id="rId9"/>
    <p:sldId id="263" r:id="rId10"/>
    <p:sldId id="262" r:id="rId11"/>
    <p:sldId id="278" r:id="rId12"/>
    <p:sldId id="277" r:id="rId13"/>
    <p:sldId id="265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2AF8CB8-C0DF-42BB-AABE-9AFB5F8D3459}">
          <p14:sldIdLst>
            <p14:sldId id="256"/>
            <p14:sldId id="257"/>
            <p14:sldId id="258"/>
            <p14:sldId id="273"/>
            <p14:sldId id="274"/>
            <p14:sldId id="275"/>
            <p14:sldId id="260"/>
            <p14:sldId id="261"/>
            <p14:sldId id="263"/>
            <p14:sldId id="262"/>
            <p14:sldId id="278"/>
            <p14:sldId id="277"/>
            <p14:sldId id="265"/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A351F4-D262-4100-80F4-FACB6FF4BD0D}" type="datetimeFigureOut">
              <a:rPr lang="en-US" smtClean="0"/>
              <a:t>12/14/2019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D73D3A-4ED7-4820-A02F-EBD933128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91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12/14/2019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12/14/2019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12/14/2019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12/14/2019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12/14/2019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12/14/2019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12/14/2019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12/14/2019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F35-946B-4A5E-B852-6A97E5EAC5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Programming in Python and SageMath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F3D531-AF1D-4169-9407-3ABE4A7C3D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Python 2.7, SageMath 8.9</a:t>
            </a:r>
          </a:p>
        </p:txBody>
      </p:sp>
    </p:spTree>
    <p:extLst>
      <p:ext uri="{BB962C8B-B14F-4D97-AF65-F5344CB8AC3E}">
        <p14:creationId xmlns:p14="http://schemas.microsoft.com/office/powerpoint/2010/main" val="510759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532FB-9C01-4C3D-9BD0-C7A1FA5FB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Pure Python:</a:t>
            </a:r>
            <a:br>
              <a:rPr lang="en-US" dirty="0"/>
            </a:br>
            <a:r>
              <a:rPr lang="en-US" dirty="0">
                <a:solidFill>
                  <a:srgbClr val="002060"/>
                </a:solidFill>
              </a:rPr>
              <a:t>Definite Integral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sz="2800" dirty="0">
                <a:solidFill>
                  <a:srgbClr val="0070C0"/>
                </a:solidFill>
              </a:rPr>
              <a:t>(Simpson’s Rule)</a:t>
            </a:r>
            <a:endParaRPr 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7A3DDF5-5D57-49B9-AFE6-5552AD7AD04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 anchor="t" anchorCtr="0"/>
              <a:lstStyle/>
              <a:p>
                <a:pPr marL="0" lvl="0" indent="0">
                  <a:buClr>
                    <a:srgbClr val="40BAD2"/>
                  </a:buClr>
                  <a:buNone/>
                </a:pPr>
                <a:r>
                  <a:rPr lang="en-US" sz="2800" b="1" dirty="0">
                    <a:solidFill>
                      <a:srgbClr val="0070C0"/>
                    </a:solidFill>
                  </a:rPr>
                  <a:t>Simpson’s Rule:</a:t>
                </a:r>
              </a:p>
              <a:p>
                <a:pPr marL="0" lvl="0" indent="0">
                  <a:buClr>
                    <a:srgbClr val="40BAD2"/>
                  </a:buClr>
                  <a:buNone/>
                </a:pPr>
                <a:endParaRPr lang="en-US" sz="2800" b="1" i="1" dirty="0">
                  <a:solidFill>
                    <a:srgbClr val="0070C0"/>
                  </a:solidFill>
                </a:endParaRPr>
              </a:p>
              <a:p>
                <a:pPr lvl="0">
                  <a:buClr>
                    <a:srgbClr val="40BAD2"/>
                  </a:buClr>
                </a:pPr>
                <a:r>
                  <a:rPr lang="en-US" sz="2400" dirty="0">
                    <a:solidFill>
                      <a:srgbClr val="000000">
                        <a:lumMod val="65000"/>
                        <a:lumOff val="35000"/>
                      </a:srgbClr>
                    </a:solidFill>
                  </a:rPr>
                  <a:t>The formula of S</a:t>
                </a:r>
                <a:r>
                  <a:rPr lang="en-US" sz="2400" dirty="0"/>
                  <a:t>impson's rule</a:t>
                </a:r>
                <a:r>
                  <a:rPr lang="en-US" sz="2400" i="1" dirty="0">
                    <a:solidFill>
                      <a:srgbClr val="000000">
                        <a:lumMod val="65000"/>
                        <a:lumOff val="35000"/>
                      </a:srgbClr>
                    </a:solidFill>
                  </a:rPr>
                  <a:t>:</a:t>
                </a:r>
                <a:br>
                  <a:rPr lang="en-US" sz="2400" i="1" dirty="0">
                    <a:solidFill>
                      <a:srgbClr val="000000">
                        <a:lumMod val="65000"/>
                        <a:lumOff val="35000"/>
                      </a:srgbClr>
                    </a:solidFill>
                  </a:rPr>
                </a:br>
                <a:endParaRPr lang="en-US" sz="2400" i="1" dirty="0">
                  <a:solidFill>
                    <a:srgbClr val="000000">
                      <a:lumMod val="65000"/>
                      <a:lumOff val="35000"/>
                    </a:srgbClr>
                  </a:solidFill>
                </a:endParaRPr>
              </a:p>
              <a:p>
                <a:pPr marL="0" lvl="0" indent="0">
                  <a:buClr>
                    <a:srgbClr val="40BAD2"/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400" b="0" i="1" smtClean="0"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sz="240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sz="240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/2</m:t>
                          </m:r>
                        </m:sup>
                        <m:e>
                          <m: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rgbClr val="000000">
                                      <a:lumMod val="65000"/>
                                      <a:lumOff val="3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rgbClr val="000000">
                                          <a:lumMod val="65000"/>
                                          <a:lumOff val="3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0000">
                                          <a:lumMod val="65000"/>
                                          <a:lumOff val="3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000000">
                                          <a:lumMod val="65000"/>
                                          <a:lumOff val="3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2400" b="0" i="1" smtClean="0">
                                      <a:solidFill>
                                        <a:srgbClr val="000000">
                                          <a:lumMod val="65000"/>
                                          <a:lumOff val="3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400" b="0" i="1" smtClean="0">
                                      <a:solidFill>
                                        <a:srgbClr val="000000">
                                          <a:lumMod val="65000"/>
                                          <a:lumOff val="3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+4</m:t>
                          </m:r>
                          <m: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rgbClr val="000000">
                                      <a:lumMod val="65000"/>
                                      <a:lumOff val="3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>
                                          <a:lumMod val="65000"/>
                                          <a:lumOff val="3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>
                                          <a:lumMod val="65000"/>
                                          <a:lumOff val="3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>
                                          <a:lumMod val="65000"/>
                                          <a:lumOff val="3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2400" i="1">
                                      <a:solidFill>
                                        <a:srgbClr val="000000">
                                          <a:lumMod val="65000"/>
                                          <a:lumOff val="3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400" i="1">
                                      <a:solidFill>
                                        <a:srgbClr val="000000">
                                          <a:lumMod val="65000"/>
                                          <a:lumOff val="3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0000">
                                      <a:lumMod val="65000"/>
                                      <a:lumOff val="3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0000">
                                      <a:lumMod val="65000"/>
                                      <a:lumOff val="3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000000">
                                      <a:lumMod val="65000"/>
                                      <a:lumOff val="3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400" i="1">
                                  <a:solidFill>
                                    <a:srgbClr val="000000">
                                      <a:lumMod val="65000"/>
                                      <a:lumOff val="3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))</m:t>
                          </m:r>
                        </m:e>
                      </m:nary>
                    </m:oMath>
                  </m:oMathPara>
                </a14:m>
                <a:endParaRPr lang="en-US" sz="2400" b="1" dirty="0">
                  <a:solidFill>
                    <a:srgbClr val="0070C0"/>
                  </a:solidFill>
                </a:endParaRPr>
              </a:p>
              <a:p>
                <a:pPr marL="0" lvl="0" indent="0">
                  <a:buClr>
                    <a:srgbClr val="40BAD2"/>
                  </a:buClr>
                  <a:buNone/>
                </a:pPr>
                <a:r>
                  <a:rPr lang="en-US" sz="2400" dirty="0">
                    <a:solidFill>
                      <a:srgbClr val="000000">
                        <a:lumMod val="65000"/>
                        <a:lumOff val="35000"/>
                      </a:srgbClr>
                    </a:solidFill>
                  </a:rPr>
                  <a:t>   </a:t>
                </a:r>
              </a:p>
              <a:p>
                <a:pPr marL="0" lvl="0" indent="0">
                  <a:buClr>
                    <a:srgbClr val="40BAD2"/>
                  </a:buClr>
                  <a:buNone/>
                </a:pPr>
                <a:r>
                  <a:rPr lang="en-US" sz="2400" dirty="0">
                    <a:solidFill>
                      <a:srgbClr val="000000">
                        <a:lumMod val="65000"/>
                        <a:lumOff val="35000"/>
                      </a:srgbClr>
                    </a:solidFill>
                  </a:rPr>
                  <a:t>   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400" i="1"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is an </a:t>
                </a:r>
                <a:r>
                  <a:rPr lang="en-US" sz="2400" i="1" dirty="0"/>
                  <a:t>even</a:t>
                </a:r>
                <a:r>
                  <a:rPr lang="en-US" sz="2400" dirty="0"/>
                  <a:t> number of subintervals of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sz="2400" b="1" dirty="0">
                  <a:solidFill>
                    <a:srgbClr val="0070C0"/>
                  </a:solidFill>
                </a:endParaRPr>
              </a:p>
              <a:p>
                <a:pPr marL="0" lvl="0" indent="0">
                  <a:buClr>
                    <a:srgbClr val="40BAD2"/>
                  </a:buClr>
                  <a:buNone/>
                </a:pPr>
                <a:r>
                  <a:rPr lang="en-US" sz="2400" dirty="0">
                    <a:solidFill>
                      <a:srgbClr val="000000">
                        <a:lumMod val="65000"/>
                        <a:lumOff val="35000"/>
                      </a:srgbClr>
                    </a:solidFill>
                    <a:ea typeface="Cambria Math" panose="02040503050406030204" pitchFamily="18" charset="0"/>
                  </a:rPr>
                  <a:t>   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400" i="1"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sz="2400" b="0" i="1" smtClean="0"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</m:t>
                    </m:r>
                    <m:r>
                      <a:rPr lang="en-US" sz="2400" b="0" i="1" smtClean="0"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sz="2400" b="0" i="1" smtClean="0"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sz="2400" b="0" i="1" smtClean="0"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)/</m:t>
                    </m:r>
                    <m:r>
                      <a:rPr lang="en-US" sz="2400" b="0" i="1" smtClean="0"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</m:oMath>
                </a14:m>
                <a:endParaRPr lang="en-US" sz="2400" b="1" i="1" dirty="0">
                  <a:solidFill>
                    <a:srgbClr val="000000">
                      <a:lumMod val="65000"/>
                      <a:lumOff val="35000"/>
                    </a:srgbClr>
                  </a:solidFill>
                </a:endParaRPr>
              </a:p>
              <a:p>
                <a:pPr marL="0" indent="0">
                  <a:buNone/>
                </a:pPr>
                <a:r>
                  <a:rPr lang="en-US" sz="2400" dirty="0"/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400" b="0" i="1" smtClean="0"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400" i="1"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400" i="1"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7A3DDF5-5D57-49B9-AFE6-5552AD7AD0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50" t="-20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661108DF-5EBC-4193-8E48-098523278321}"/>
              </a:ext>
            </a:extLst>
          </p:cNvPr>
          <p:cNvSpPr/>
          <p:nvPr/>
        </p:nvSpPr>
        <p:spPr>
          <a:xfrm>
            <a:off x="3869268" y="1603717"/>
            <a:ext cx="7216074" cy="4390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E46839A-57D1-436E-B479-73AF3B06F2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161" y="1953845"/>
            <a:ext cx="5151413" cy="3689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460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532FB-9C01-4C3D-9BD0-C7A1FA5FB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Pure Python:</a:t>
            </a:r>
            <a:br>
              <a:rPr lang="en-US" dirty="0"/>
            </a:br>
            <a:r>
              <a:rPr lang="en-US" dirty="0">
                <a:solidFill>
                  <a:srgbClr val="002060"/>
                </a:solidFill>
              </a:rPr>
              <a:t>Bisection Method</a:t>
            </a:r>
            <a:endParaRPr 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7A3DDF5-5D57-49B9-AFE6-5552AD7AD04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 anchor="t" anchorCtr="0"/>
              <a:lstStyle/>
              <a:p>
                <a:pPr marL="0" lvl="0" indent="0">
                  <a:buClr>
                    <a:srgbClr val="40BAD2"/>
                  </a:buClr>
                  <a:buNone/>
                </a:pPr>
                <a:r>
                  <a:rPr lang="en-US" sz="2800" b="1" dirty="0">
                    <a:solidFill>
                      <a:srgbClr val="0070C0"/>
                    </a:solidFill>
                  </a:rPr>
                  <a:t>Bisection Method for Root Finding:</a:t>
                </a:r>
              </a:p>
              <a:p>
                <a:pPr marL="0" lvl="0" indent="0">
                  <a:buClr>
                    <a:srgbClr val="40BAD2"/>
                  </a:buClr>
                  <a:buNone/>
                </a:pPr>
                <a:endParaRPr lang="en-US" sz="2800" b="1" i="1" dirty="0">
                  <a:solidFill>
                    <a:srgbClr val="0070C0"/>
                  </a:solidFill>
                </a:endParaRP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/>
                  <a:t>Choose a starting interval 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] </m:t>
                    </m:r>
                  </m:oMath>
                </a14:m>
                <a:r>
                  <a:rPr lang="en-US" dirty="0"/>
                  <a:t>such that 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dirty="0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dirty="0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800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1800" dirty="0"/>
                  <a:t>.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/>
                  <a:t>Compute 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dirty="0"/>
                  <a:t>where 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)/2 </m:t>
                    </m:r>
                  </m:oMath>
                </a14:m>
                <a:r>
                  <a:rPr lang="en-US" dirty="0"/>
                  <a:t> is the midpoint.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/>
                  <a:t>Determine the next subinterval 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:</a:t>
                </a:r>
              </a:p>
              <a:p>
                <a:pPr marL="960120" lvl="1" indent="-457200">
                  <a:buFont typeface="+mj-lt"/>
                  <a:buAutoNum type="arabicPeriod"/>
                </a:pPr>
                <a:endParaRPr lang="en-US" dirty="0"/>
              </a:p>
              <a:p>
                <a:pPr marL="960120" lvl="1" indent="-457200">
                  <a:buFont typeface="+mj-lt"/>
                  <a:buAutoNum type="arabicPeriod"/>
                </a:pPr>
                <a:r>
                  <a:rPr lang="en-US" dirty="0"/>
                  <a:t>If 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)&lt;0</m:t>
                    </m:r>
                  </m:oMath>
                </a14:m>
                <a:r>
                  <a:rPr lang="en-US" dirty="0"/>
                  <a:t>, then let 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be the next interval.</a:t>
                </a:r>
              </a:p>
              <a:p>
                <a:pPr marL="960120" lvl="1" indent="-457200">
                  <a:buFont typeface="+mj-lt"/>
                  <a:buAutoNum type="arabicPeriod"/>
                </a:pPr>
                <a:r>
                  <a:rPr lang="en-US" dirty="0"/>
                  <a:t>If 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)&lt;0</m:t>
                    </m:r>
                  </m:oMath>
                </a14:m>
                <a:r>
                  <a:rPr lang="en-US" dirty="0"/>
                  <a:t>, then let 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i="1" dirty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be the next interval.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/>
                  <a:t>Repeat (2) and (3) until the interval 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e>
                    </m:d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reaches some predetermined length.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/>
                  <a:t>Return the midpoint value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)/2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960120" lvl="1" indent="-457200">
                  <a:buFont typeface="+mj-lt"/>
                  <a:buAutoNum type="arabicPeriod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7A3DDF5-5D57-49B9-AFE6-5552AD7AD0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50" t="-20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856F1057-E91D-48E1-BF6B-44E38E81E85C}"/>
              </a:ext>
            </a:extLst>
          </p:cNvPr>
          <p:cNvGrpSpPr/>
          <p:nvPr/>
        </p:nvGrpSpPr>
        <p:grpSpPr>
          <a:xfrm>
            <a:off x="3869268" y="1535613"/>
            <a:ext cx="6750780" cy="4458279"/>
            <a:chOff x="3869268" y="1635651"/>
            <a:chExt cx="6750780" cy="445827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7C28559-40F0-49DB-9778-0974DA95D648}"/>
                </a:ext>
              </a:extLst>
            </p:cNvPr>
            <p:cNvGrpSpPr/>
            <p:nvPr/>
          </p:nvGrpSpPr>
          <p:grpSpPr>
            <a:xfrm>
              <a:off x="3869268" y="1635651"/>
              <a:ext cx="6750780" cy="4458279"/>
              <a:chOff x="3869268" y="1526469"/>
              <a:chExt cx="6750780" cy="4458279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90CC7253-9EC4-4E49-A229-0259701AC8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69268" y="1526469"/>
                <a:ext cx="6750780" cy="4458279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" name="TextBox 5">
                    <a:extLst>
                      <a:ext uri="{FF2B5EF4-FFF2-40B4-BE49-F238E27FC236}">
                        <a16:creationId xmlns:a16="http://schemas.microsoft.com/office/drawing/2014/main" id="{6DB90488-9ABA-4FB6-BE50-BA61DBA8511F}"/>
                      </a:ext>
                    </a:extLst>
                  </p:cNvPr>
                  <p:cNvSpPr txBox="1"/>
                  <p:nvPr/>
                </p:nvSpPr>
                <p:spPr>
                  <a:xfrm>
                    <a:off x="7162770" y="4751132"/>
                    <a:ext cx="485967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oMath>
                      </m:oMathPara>
                    </a14:m>
                    <a:endParaRPr lang="en-US" b="1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6" name="TextBox 5">
                    <a:extLst>
                      <a:ext uri="{FF2B5EF4-FFF2-40B4-BE49-F238E27FC236}">
                        <a16:creationId xmlns:a16="http://schemas.microsoft.com/office/drawing/2014/main" id="{6DB90488-9ABA-4FB6-BE50-BA61DBA8511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62770" y="4751132"/>
                    <a:ext cx="485967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722782EF-91E0-4D9E-8618-07F3EF962826}"/>
                      </a:ext>
                    </a:extLst>
                  </p:cNvPr>
                  <p:cNvSpPr txBox="1"/>
                  <p:nvPr/>
                </p:nvSpPr>
                <p:spPr>
                  <a:xfrm>
                    <a:off x="10123640" y="4785670"/>
                    <a:ext cx="48276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𝒃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oMath>
                      </m:oMathPara>
                    </a14:m>
                    <a:endParaRPr lang="en-US" b="1" dirty="0"/>
                  </a:p>
                </p:txBody>
              </p:sp>
            </mc:Choice>
            <mc:Fallback xmlns=""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722782EF-91E0-4D9E-8618-07F3EF96282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123640" y="4785670"/>
                    <a:ext cx="482760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244DFC39-EAE9-449E-AA15-DDAC7F9ADA11}"/>
                    </a:ext>
                  </a:extLst>
                </p:cNvPr>
                <p:cNvSpPr txBox="1"/>
                <p:nvPr/>
              </p:nvSpPr>
              <p:spPr>
                <a:xfrm>
                  <a:off x="8651632" y="4935579"/>
                  <a:ext cx="55810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244DFC39-EAE9-449E-AA15-DDAC7F9ADA1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51632" y="4935579"/>
                  <a:ext cx="558102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012830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10731-CBCB-4F53-9D98-2494C89A3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Pure Python:</a:t>
            </a:r>
            <a:br>
              <a:rPr lang="en-US" dirty="0"/>
            </a:br>
            <a:r>
              <a:rPr lang="en-US" dirty="0">
                <a:solidFill>
                  <a:srgbClr val="002060"/>
                </a:solidFill>
              </a:rPr>
              <a:t>Solving Linear A System </a:t>
            </a:r>
            <a:br>
              <a:rPr lang="en-US" dirty="0">
                <a:solidFill>
                  <a:srgbClr val="002060"/>
                </a:solidFill>
              </a:rPr>
            </a:br>
            <a:r>
              <a:rPr lang="en-US" sz="2800" dirty="0">
                <a:solidFill>
                  <a:srgbClr val="0070C0"/>
                </a:solidFill>
              </a:rPr>
              <a:t>with</a:t>
            </a:r>
            <a:r>
              <a:rPr lang="en-US" dirty="0">
                <a:solidFill>
                  <a:srgbClr val="002060"/>
                </a:solidFill>
              </a:rPr>
              <a:t> QR Factorization</a:t>
            </a:r>
            <a:br>
              <a:rPr lang="en-US" dirty="0">
                <a:solidFill>
                  <a:srgbClr val="002060"/>
                </a:solidFill>
              </a:rPr>
            </a:b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103F3C7-75F2-4A91-890B-54C5BF4DC077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3867912" y="1930936"/>
                <a:ext cx="4520713" cy="4023360"/>
              </a:xfrm>
            </p:spPr>
            <p:txBody>
              <a:bodyPr anchor="t" anchorCtr="0"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To solve linear system Ax=b: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 algn="r">
                  <a:buNone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𝑄𝑅</m:t>
                    </m:r>
                  </m:oMath>
                </a14:m>
                <a:endParaRPr lang="en-US" dirty="0"/>
              </a:p>
              <a:p>
                <a:pPr marL="0" indent="0" algn="r">
                  <a:buNone/>
                </a:pPr>
                <a:endParaRPr lang="en-US" dirty="0"/>
              </a:p>
              <a:p>
                <a:pPr marL="0" indent="0" algn="r">
                  <a:buNone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𝑄𝑅𝑥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dirty="0"/>
              </a:p>
              <a:p>
                <a:pPr marL="0" indent="0" algn="r">
                  <a:buNone/>
                </a:pPr>
                <a:endParaRPr lang="en-US" dirty="0"/>
              </a:p>
              <a:p>
                <a:pPr marL="0" indent="0" algn="r">
                  <a:buNone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dirty="0"/>
              </a:p>
              <a:p>
                <a:pPr marL="0" indent="0" algn="r">
                  <a:buNone/>
                </a:pPr>
                <a:endParaRPr lang="en-US" dirty="0"/>
              </a:p>
              <a:p>
                <a:pPr marL="0" indent="0" algn="r">
                  <a:buNone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𝑅𝑥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103F3C7-75F2-4A91-890B-54C5BF4DC07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867912" y="1930936"/>
                <a:ext cx="4520713" cy="4023360"/>
              </a:xfrm>
              <a:blipFill>
                <a:blip r:embed="rId2"/>
                <a:stretch>
                  <a:fillRect l="-1484" t="-1667" r="-6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Left Brace 7">
            <a:extLst>
              <a:ext uri="{FF2B5EF4-FFF2-40B4-BE49-F238E27FC236}">
                <a16:creationId xmlns:a16="http://schemas.microsoft.com/office/drawing/2014/main" id="{F42E1EE3-7140-4156-9B42-0177429C4B61}"/>
              </a:ext>
            </a:extLst>
          </p:cNvPr>
          <p:cNvSpPr/>
          <p:nvPr/>
        </p:nvSpPr>
        <p:spPr>
          <a:xfrm>
            <a:off x="6925155" y="3876606"/>
            <a:ext cx="204716" cy="70627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B744A11-506F-47E4-93DD-4B7F6CD779B0}"/>
                  </a:ext>
                </a:extLst>
              </p:cNvPr>
              <p:cNvSpPr txBox="1"/>
              <p:nvPr/>
            </p:nvSpPr>
            <p:spPr>
              <a:xfrm>
                <a:off x="5821527" y="4045076"/>
                <a:ext cx="12049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B744A11-506F-47E4-93DD-4B7F6CD779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1527" y="4045076"/>
                <a:ext cx="1204945" cy="369332"/>
              </a:xfrm>
              <a:prstGeom prst="rect">
                <a:avLst/>
              </a:prstGeom>
              <a:blipFill>
                <a:blip r:embed="rId3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2025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532FB-9C01-4C3D-9BD0-C7A1FA5FB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Using </a:t>
            </a:r>
            <a:br>
              <a:rPr lang="en-US" sz="4000" dirty="0"/>
            </a:br>
            <a:r>
              <a:rPr lang="en-US" sz="4000" dirty="0">
                <a:solidFill>
                  <a:srgbClr val="002060"/>
                </a:solidFill>
              </a:rPr>
              <a:t>Python </a:t>
            </a:r>
            <a:r>
              <a:rPr lang="en-US" sz="4000" dirty="0">
                <a:solidFill>
                  <a:schemeClr val="bg1"/>
                </a:solidFill>
              </a:rPr>
              <a:t>&amp;</a:t>
            </a:r>
            <a:r>
              <a:rPr lang="en-US" sz="4000" dirty="0">
                <a:solidFill>
                  <a:srgbClr val="002060"/>
                </a:solidFill>
              </a:rPr>
              <a:t> SageMath</a:t>
            </a:r>
            <a:r>
              <a:rPr lang="en-US" sz="4000" dirty="0"/>
              <a:t> Libraries </a:t>
            </a:r>
            <a:br>
              <a:rPr lang="en-US" sz="4000" dirty="0"/>
            </a:br>
            <a:r>
              <a:rPr lang="en-US" sz="4000" dirty="0"/>
              <a:t>in </a:t>
            </a:r>
            <a:r>
              <a:rPr lang="en-US" sz="4000" dirty="0">
                <a:solidFill>
                  <a:srgbClr val="002060"/>
                </a:solidFill>
              </a:rPr>
              <a:t>Sage Interactions</a:t>
            </a:r>
            <a:endParaRPr lang="en-US" sz="4800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3DDF5-5D57-49B9-AFE6-5552AD7AD0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Venn Diagrams</a:t>
            </a:r>
          </a:p>
          <a:p>
            <a:r>
              <a:rPr lang="en-US" dirty="0"/>
              <a:t>The Gerschgorin circle theorem</a:t>
            </a:r>
          </a:p>
          <a:p>
            <a:r>
              <a:rPr lang="en-US" dirty="0"/>
              <a:t>Bisection root finding</a:t>
            </a:r>
          </a:p>
          <a:p>
            <a:r>
              <a:rPr lang="en-US" dirty="0"/>
              <a:t>Newton’s method for root finding</a:t>
            </a:r>
          </a:p>
          <a:p>
            <a:r>
              <a:rPr lang="en-US" dirty="0"/>
              <a:t>Tangent line</a:t>
            </a:r>
          </a:p>
          <a:p>
            <a:r>
              <a:rPr lang="en-US" dirty="0"/>
              <a:t>Numerical integral</a:t>
            </a:r>
          </a:p>
          <a:p>
            <a:r>
              <a:rPr lang="en-US" dirty="0"/>
              <a:t>Taylor Series</a:t>
            </a:r>
          </a:p>
          <a:p>
            <a:r>
              <a:rPr lang="en-US" dirty="0"/>
              <a:t>Operations on Functions</a:t>
            </a:r>
          </a:p>
          <a:p>
            <a:r>
              <a:rPr lang="en-US" dirty="0"/>
              <a:t>graphical illustration of limit</a:t>
            </a:r>
          </a:p>
          <a:p>
            <a:r>
              <a:rPr lang="en-US" dirty="0"/>
              <a:t>Interact with matplotlib</a:t>
            </a:r>
          </a:p>
          <a:p>
            <a:r>
              <a:rPr lang="en-US" dirty="0"/>
              <a:t>Quadric surface</a:t>
            </a:r>
          </a:p>
          <a:p>
            <a:r>
              <a:rPr lang="en-US" dirty="0"/>
              <a:t>Interactive rotatable raytracing</a:t>
            </a:r>
          </a:p>
          <a:p>
            <a:r>
              <a:rPr lang="en-US" dirty="0"/>
              <a:t>Random Walk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dirty="0"/>
              <a:t> data plot</a:t>
            </a:r>
          </a:p>
          <a:p>
            <a:r>
              <a:rPr lang="en-US" dirty="0"/>
              <a:t>Hearing Trigonometric Waves</a:t>
            </a:r>
          </a:p>
        </p:txBody>
      </p:sp>
    </p:spTree>
    <p:extLst>
      <p:ext uri="{BB962C8B-B14F-4D97-AF65-F5344CB8AC3E}">
        <p14:creationId xmlns:p14="http://schemas.microsoft.com/office/powerpoint/2010/main" val="3161511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5942D5F-37EE-4351-89DA-DF8DDE0FF2C7}"/>
              </a:ext>
            </a:extLst>
          </p:cNvPr>
          <p:cNvSpPr txBox="1"/>
          <p:nvPr/>
        </p:nvSpPr>
        <p:spPr>
          <a:xfrm>
            <a:off x="940904" y="821635"/>
            <a:ext cx="101114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B0F0"/>
                </a:solidFill>
              </a:rPr>
              <a:t>References</a:t>
            </a:r>
            <a:endParaRPr lang="en-US" sz="2800" b="1" dirty="0">
              <a:solidFill>
                <a:srgbClr val="00B0F0"/>
              </a:solidFill>
            </a:endParaRPr>
          </a:p>
          <a:p>
            <a:endParaRPr lang="en-US" sz="2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SciPy.org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Python.org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SageMath.org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W3Schools.com</a:t>
            </a:r>
          </a:p>
        </p:txBody>
      </p:sp>
    </p:spTree>
    <p:extLst>
      <p:ext uri="{BB962C8B-B14F-4D97-AF65-F5344CB8AC3E}">
        <p14:creationId xmlns:p14="http://schemas.microsoft.com/office/powerpoint/2010/main" val="1889521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386B-69C3-42E7-86CE-9DBCCE4F3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2AF54E-B18E-46CD-B917-16A52052E8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Basic Python</a:t>
            </a:r>
          </a:p>
          <a:p>
            <a:r>
              <a:rPr lang="en-US" dirty="0"/>
              <a:t>Some Numerical methods in Pure Python</a:t>
            </a:r>
          </a:p>
          <a:p>
            <a:r>
              <a:rPr lang="en-US" dirty="0"/>
              <a:t>Using Python &amp; SageMath Libraries in Sage Interactions</a:t>
            </a:r>
          </a:p>
        </p:txBody>
      </p:sp>
    </p:spTree>
    <p:extLst>
      <p:ext uri="{BB962C8B-B14F-4D97-AF65-F5344CB8AC3E}">
        <p14:creationId xmlns:p14="http://schemas.microsoft.com/office/powerpoint/2010/main" val="700126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79525-8E52-4015-8310-6088A42B4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Python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BF0DE4-9577-4B64-85D5-47551838843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Lists &amp; Arrays</a:t>
            </a:r>
          </a:p>
          <a:p>
            <a:r>
              <a:rPr lang="en-US" dirty="0"/>
              <a:t>For &amp; While Loops</a:t>
            </a:r>
          </a:p>
          <a:p>
            <a:r>
              <a:rPr lang="en-US" dirty="0"/>
              <a:t>Functions &amp; Lambda</a:t>
            </a:r>
          </a:p>
        </p:txBody>
      </p:sp>
    </p:spTree>
    <p:extLst>
      <p:ext uri="{BB962C8B-B14F-4D97-AF65-F5344CB8AC3E}">
        <p14:creationId xmlns:p14="http://schemas.microsoft.com/office/powerpoint/2010/main" val="577679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7F1BF-FCA8-4400-9527-137C1BABC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Python:</a:t>
            </a:r>
            <a:br>
              <a:rPr lang="en-US" dirty="0"/>
            </a:br>
            <a:r>
              <a:rPr lang="en-US" dirty="0">
                <a:solidFill>
                  <a:srgbClr val="002060"/>
                </a:solidFill>
              </a:rPr>
              <a:t>lists &amp; Arrays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71A042-3DF9-4694-8F5A-C5A5C7EBA7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Python List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A43AC4-142A-4F28-A357-D2D186518E3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Access the Elements of an Array</a:t>
            </a:r>
          </a:p>
          <a:p>
            <a:r>
              <a:rPr lang="en-US" dirty="0"/>
              <a:t>Looping Array Elements</a:t>
            </a:r>
          </a:p>
          <a:p>
            <a:r>
              <a:rPr lang="en-US" dirty="0"/>
              <a:t>Adding &amp; removing Array Elements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C509BA-53C5-49A1-938F-CA832AA7BC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NumPy Array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A4928B-FE63-43D4-8160-D32069C3851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/>
              <a:t>More than one dimension</a:t>
            </a:r>
          </a:p>
          <a:p>
            <a:r>
              <a:rPr lang="en-US" dirty="0"/>
              <a:t>Data-type consisting of more than one element</a:t>
            </a:r>
          </a:p>
          <a:p>
            <a:r>
              <a:rPr lang="en-US" dirty="0"/>
              <a:t>Creating an array from sub-classes (matrix)</a:t>
            </a:r>
          </a:p>
        </p:txBody>
      </p:sp>
    </p:spTree>
    <p:extLst>
      <p:ext uri="{BB962C8B-B14F-4D97-AF65-F5344CB8AC3E}">
        <p14:creationId xmlns:p14="http://schemas.microsoft.com/office/powerpoint/2010/main" val="1533001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B82BE-7532-43AD-9FAA-8FEE24E09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Python:</a:t>
            </a:r>
            <a:br>
              <a:rPr lang="en-US" dirty="0"/>
            </a:br>
            <a:r>
              <a:rPr lang="en-US" dirty="0">
                <a:solidFill>
                  <a:srgbClr val="002060"/>
                </a:solidFill>
              </a:rPr>
              <a:t>For &amp; While Loops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212C7E-B0C9-4978-B0E2-2BD3055D48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For &amp; While Loops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780DB8-301F-43CD-8683-DB22B64E2E8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Loop through arrays</a:t>
            </a:r>
          </a:p>
          <a:p>
            <a:r>
              <a:rPr lang="en-US" dirty="0"/>
              <a:t>Loop through strings</a:t>
            </a:r>
          </a:p>
          <a:p>
            <a:r>
              <a:rPr lang="en-US" dirty="0"/>
              <a:t>The break statement</a:t>
            </a:r>
          </a:p>
          <a:p>
            <a:r>
              <a:rPr lang="en-US" dirty="0"/>
              <a:t>The continue statement</a:t>
            </a:r>
          </a:p>
          <a:p>
            <a:r>
              <a:rPr lang="en-US" dirty="0"/>
              <a:t>The range() Function</a:t>
            </a:r>
          </a:p>
          <a:p>
            <a:r>
              <a:rPr lang="en-US" dirty="0"/>
              <a:t>Else in For Loop</a:t>
            </a:r>
          </a:p>
          <a:p>
            <a:r>
              <a:rPr lang="en-US" dirty="0"/>
              <a:t>Nested Loops</a:t>
            </a:r>
          </a:p>
        </p:txBody>
      </p:sp>
    </p:spTree>
    <p:extLst>
      <p:ext uri="{BB962C8B-B14F-4D97-AF65-F5344CB8AC3E}">
        <p14:creationId xmlns:p14="http://schemas.microsoft.com/office/powerpoint/2010/main" val="1292024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443FF-5DA2-4C06-815E-3BB56370F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Python:</a:t>
            </a:r>
            <a:br>
              <a:rPr lang="en-US" dirty="0"/>
            </a:br>
            <a:r>
              <a:rPr lang="en-US" dirty="0">
                <a:solidFill>
                  <a:srgbClr val="002060"/>
                </a:solidFill>
              </a:rPr>
              <a:t>Functions </a:t>
            </a:r>
            <a:br>
              <a:rPr lang="en-US" dirty="0">
                <a:solidFill>
                  <a:srgbClr val="002060"/>
                </a:solidFill>
              </a:rPr>
            </a:br>
            <a:r>
              <a:rPr lang="en-US" dirty="0">
                <a:solidFill>
                  <a:srgbClr val="002060"/>
                </a:solidFill>
              </a:rPr>
              <a:t>&amp; Lambda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DCFAA4-FC9E-49BC-9EB1-FEC651289D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Function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C58E43-D131-49F5-AD14-CEEE38B2723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t" anchorCtr="0"/>
          <a:lstStyle/>
          <a:p>
            <a:endParaRPr lang="en-US" dirty="0"/>
          </a:p>
          <a:p>
            <a:r>
              <a:rPr lang="en-US" dirty="0"/>
              <a:t>Creating a Function</a:t>
            </a:r>
          </a:p>
          <a:p>
            <a:r>
              <a:rPr lang="en-US" dirty="0"/>
              <a:t>Calling a Function</a:t>
            </a:r>
          </a:p>
          <a:p>
            <a:r>
              <a:rPr lang="en-US" dirty="0"/>
              <a:t>Return Values</a:t>
            </a:r>
          </a:p>
          <a:p>
            <a:r>
              <a:rPr lang="en-US" dirty="0"/>
              <a:t>Recursion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F0B1B5-F08D-4FEB-BCBF-88707086B3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/>
          <a:lstStyle/>
          <a:p>
            <a:r>
              <a:rPr lang="en-US" sz="3200" dirty="0">
                <a:solidFill>
                  <a:srgbClr val="0070C0"/>
                </a:solidFill>
              </a:rPr>
              <a:t>Lambda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0CE825-BC7A-4E0A-94C5-A0308360A5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818463" y="2054087"/>
            <a:ext cx="3474720" cy="3900209"/>
          </a:xfrm>
        </p:spPr>
        <p:txBody>
          <a:bodyPr anchor="t" anchorCtr="0"/>
          <a:lstStyle/>
          <a:p>
            <a:endParaRPr lang="en-US" dirty="0"/>
          </a:p>
          <a:p>
            <a:r>
              <a:rPr lang="en-US" dirty="0"/>
              <a:t>A small anonymous function</a:t>
            </a:r>
          </a:p>
          <a:p>
            <a:r>
              <a:rPr lang="en-US" dirty="0"/>
              <a:t>Only have one expression</a:t>
            </a:r>
          </a:p>
          <a:p>
            <a:r>
              <a:rPr lang="en-US" dirty="0"/>
              <a:t>Being inside another function</a:t>
            </a:r>
          </a:p>
        </p:txBody>
      </p:sp>
    </p:spTree>
    <p:extLst>
      <p:ext uri="{BB962C8B-B14F-4D97-AF65-F5344CB8AC3E}">
        <p14:creationId xmlns:p14="http://schemas.microsoft.com/office/powerpoint/2010/main" val="1306066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532FB-9C01-4C3D-9BD0-C7A1FA5FB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Some </a:t>
            </a:r>
            <a:br>
              <a:rPr lang="en-US" dirty="0">
                <a:solidFill>
                  <a:srgbClr val="002060"/>
                </a:solidFill>
              </a:rPr>
            </a:br>
            <a:r>
              <a:rPr lang="en-US" dirty="0">
                <a:solidFill>
                  <a:srgbClr val="002060"/>
                </a:solidFill>
              </a:rPr>
              <a:t>Numerical methods </a:t>
            </a:r>
            <a:r>
              <a:rPr lang="en-US" dirty="0">
                <a:solidFill>
                  <a:srgbClr val="0070C0"/>
                </a:solidFill>
              </a:rPr>
              <a:t>in </a:t>
            </a:r>
            <a:br>
              <a:rPr lang="en-US" sz="2800" dirty="0"/>
            </a:br>
            <a:r>
              <a:rPr lang="en-US" sz="4000" dirty="0"/>
              <a:t>Pure Python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3DDF5-5D57-49B9-AFE6-5552AD7AD0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Derivative</a:t>
            </a:r>
          </a:p>
          <a:p>
            <a:r>
              <a:rPr lang="en-US" sz="2400" dirty="0"/>
              <a:t>Solving ODEs</a:t>
            </a:r>
          </a:p>
          <a:p>
            <a:r>
              <a:rPr lang="en-US" sz="2400" dirty="0"/>
              <a:t>Definite Integral</a:t>
            </a:r>
          </a:p>
          <a:p>
            <a:r>
              <a:rPr lang="en-US" sz="2400" dirty="0"/>
              <a:t>Bisection Method for Root Finding</a:t>
            </a:r>
          </a:p>
          <a:p>
            <a:r>
              <a:rPr lang="en-US" sz="2400" dirty="0"/>
              <a:t>Solving Linear Systems with QR Factorization</a:t>
            </a:r>
          </a:p>
        </p:txBody>
      </p:sp>
    </p:spTree>
    <p:extLst>
      <p:ext uri="{BB962C8B-B14F-4D97-AF65-F5344CB8AC3E}">
        <p14:creationId xmlns:p14="http://schemas.microsoft.com/office/powerpoint/2010/main" val="4206313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532FB-9C01-4C3D-9BD0-C7A1FA5FB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Pure Python:</a:t>
            </a:r>
            <a:br>
              <a:rPr lang="en-US" dirty="0"/>
            </a:br>
            <a:r>
              <a:rPr lang="en-US" dirty="0">
                <a:solidFill>
                  <a:srgbClr val="002060"/>
                </a:solidFill>
              </a:rPr>
              <a:t>Derivative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7A3DDF5-5D57-49B9-AFE6-5552AD7AD04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 anchor="t" anchorCtr="0"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sz="2800" b="1" dirty="0">
                    <a:solidFill>
                      <a:srgbClr val="0070C0"/>
                    </a:solidFill>
                  </a:rPr>
                  <a:t>Numerical Approximation of Derivative:</a:t>
                </a:r>
                <a:endParaRPr lang="en-US" sz="2800" b="1" i="1" dirty="0"/>
              </a:p>
              <a:p>
                <a:endParaRPr lang="en-US" i="1" dirty="0"/>
              </a:p>
              <a:p>
                <a:r>
                  <a:rPr lang="en-US" sz="2400" i="1" dirty="0"/>
                  <a:t>The forward difference formula</a:t>
                </a:r>
                <a:br>
                  <a:rPr lang="en-US" sz="2400" i="1" dirty="0"/>
                </a:br>
                <a:endParaRPr lang="en-US" sz="2400" i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′(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)≈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den>
                      </m:f>
                    </m:oMath>
                  </m:oMathPara>
                </a14:m>
                <a:br>
                  <a:rPr lang="en-US" sz="2400" i="1" dirty="0"/>
                </a:br>
                <a:endParaRPr lang="en-US" sz="2400" i="1" dirty="0"/>
              </a:p>
              <a:p>
                <a:r>
                  <a:rPr lang="en-US" sz="2400" i="1" dirty="0"/>
                  <a:t>The backward difference formula</a:t>
                </a:r>
                <a:br>
                  <a:rPr lang="en-US" sz="2400" i="1" dirty="0"/>
                </a:br>
                <a:endParaRPr lang="en-US" sz="2400" i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′(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)≈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den>
                      </m:f>
                    </m:oMath>
                  </m:oMathPara>
                </a14:m>
                <a:endParaRPr lang="en-US" sz="2400" i="1" dirty="0"/>
              </a:p>
              <a:p>
                <a:r>
                  <a:rPr lang="en-US" sz="2400" i="1" dirty="0"/>
                  <a:t>The central difference formula</a:t>
                </a:r>
                <a:br>
                  <a:rPr lang="en-US" sz="2400" i="1" dirty="0"/>
                </a:br>
                <a:br>
                  <a:rPr lang="en-US" sz="2400" i="1" dirty="0"/>
                </a:b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′(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)≈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den>
                    </m:f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7A3DDF5-5D57-49B9-AFE6-5552AD7AD0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50" t="-27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49B6C0DB-AB98-4709-8540-FFDF08548DFF}"/>
              </a:ext>
            </a:extLst>
          </p:cNvPr>
          <p:cNvSpPr/>
          <p:nvPr/>
        </p:nvSpPr>
        <p:spPr>
          <a:xfrm>
            <a:off x="3869268" y="1589649"/>
            <a:ext cx="7315200" cy="44042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CD86662F-BC47-4990-B4CA-8BC7549F0F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268" y="1431608"/>
            <a:ext cx="6905625" cy="303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639B9016-FA47-49D8-8E2C-91C66F5D3D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5518" y="3070098"/>
            <a:ext cx="683895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957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532FB-9C01-4C3D-9BD0-C7A1FA5FB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Pure Python:</a:t>
            </a:r>
            <a:br>
              <a:rPr lang="en-US" dirty="0"/>
            </a:br>
            <a:r>
              <a:rPr lang="en-US" dirty="0">
                <a:solidFill>
                  <a:srgbClr val="002060"/>
                </a:solidFill>
              </a:rPr>
              <a:t>Solving ODEs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7A3DDF5-5D57-49B9-AFE6-5552AD7AD04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 anchor="t" anchorCtr="0">
                <a:normAutofit/>
              </a:bodyPr>
              <a:lstStyle/>
              <a:p>
                <a:pPr marL="0" indent="0">
                  <a:buNone/>
                </a:pPr>
                <a:r>
                  <a:rPr lang="en-US" sz="3200" b="1" dirty="0">
                    <a:solidFill>
                      <a:srgbClr val="0070C0"/>
                    </a:solidFill>
                  </a:rPr>
                  <a:t>Euler’s method for solving ODEs:</a:t>
                </a:r>
              </a:p>
              <a:p>
                <a:pPr lvl="0">
                  <a:buClr>
                    <a:srgbClr val="40BAD2"/>
                  </a:buClr>
                </a:pPr>
                <a:endParaRPr lang="en-US" i="1" dirty="0">
                  <a:solidFill>
                    <a:srgbClr val="000000">
                      <a:lumMod val="65000"/>
                      <a:lumOff val="35000"/>
                    </a:srgbClr>
                  </a:solidFill>
                </a:endParaRPr>
              </a:p>
              <a:p>
                <a:pPr lvl="0">
                  <a:buClr>
                    <a:srgbClr val="40BAD2"/>
                  </a:buClr>
                </a:pPr>
                <a:r>
                  <a:rPr lang="en-US" sz="2400" i="1" dirty="0">
                    <a:solidFill>
                      <a:srgbClr val="000000">
                        <a:lumMod val="65000"/>
                        <a:lumOff val="35000"/>
                      </a:srgbClr>
                    </a:solidFill>
                  </a:rPr>
                  <a:t>The formula for Euler's method defines a recursive sequence:</a:t>
                </a:r>
                <a:br>
                  <a:rPr lang="en-US" sz="2400" i="1" dirty="0">
                    <a:solidFill>
                      <a:srgbClr val="000000">
                        <a:lumMod val="65000"/>
                        <a:lumOff val="35000"/>
                      </a:srgbClr>
                    </a:solidFill>
                  </a:rPr>
                </a:br>
                <a:endParaRPr lang="en-US" sz="2400" i="1" dirty="0">
                  <a:solidFill>
                    <a:srgbClr val="000000">
                      <a:lumMod val="65000"/>
                      <a:lumOff val="35000"/>
                    </a:srgbClr>
                  </a:solidFill>
                </a:endParaRPr>
              </a:p>
              <a:p>
                <a:pPr marL="0" lvl="0" indent="0">
                  <a:buClr>
                    <a:srgbClr val="40BAD2"/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000000">
                                      <a:lumMod val="65000"/>
                                      <a:lumOff val="3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000000">
                                      <a:lumMod val="65000"/>
                                      <a:lumOff val="3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000000">
                                      <a:lumMod val="65000"/>
                                      <a:lumOff val="3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000000">
                                      <a:lumMod val="65000"/>
                                      <a:lumOff val="3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000000">
                                      <a:lumMod val="65000"/>
                                      <a:lumOff val="3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000000">
                                      <a:lumMod val="65000"/>
                                      <a:lumOff val="3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000000">
                                      <a:lumMod val="65000"/>
                                      <a:lumOff val="3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000000">
                                      <a:lumMod val="65000"/>
                                      <a:lumOff val="3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000000">
                                      <a:lumMod val="65000"/>
                                      <a:lumOff val="3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400" b="0" i="1" smtClean="0">
                                  <a:solidFill>
                                    <a:srgbClr val="000000">
                                      <a:lumMod val="65000"/>
                                      <a:lumOff val="3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b>
                          </m:sSub>
                          <m: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000000">
                                      <a:lumMod val="65000"/>
                                      <a:lumOff val="3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000000">
                                      <a:lumMod val="65000"/>
                                      <a:lumOff val="3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000000">
                                      <a:lumMod val="65000"/>
                                      <a:lumOff val="3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2400" b="0" i="1" smtClean="0"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0000">
                                  <a:lumMod val="65000"/>
                                  <a:lumOff val="3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b="1" dirty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br>
                  <a:rPr lang="en-US" sz="2400" dirty="0"/>
                </a:br>
                <a:endParaRPr lang="en-US" sz="2400" dirty="0"/>
              </a:p>
              <a:p>
                <a:r>
                  <a:rPr lang="en-US" sz="2400" dirty="0"/>
                  <a:t>A smaller time step </a:t>
                </a:r>
                <a:r>
                  <a:rPr lang="en-US" sz="2400" dirty="0">
                    <a:solidFill>
                      <a:srgbClr val="000000">
                        <a:lumMod val="65000"/>
                        <a:lumOff val="35000"/>
                      </a:srgb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2400" i="1"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reduces the error in the approximation</a:t>
                </a:r>
              </a:p>
              <a:p>
                <a:r>
                  <a:rPr lang="en-US" sz="2400" dirty="0"/>
                  <a:t>A smaller time step </a:t>
                </a:r>
                <a:r>
                  <a:rPr lang="en-US" sz="2400" dirty="0">
                    <a:solidFill>
                      <a:srgbClr val="000000">
                        <a:lumMod val="65000"/>
                        <a:lumOff val="35000"/>
                      </a:srgb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2400" i="1"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requires more computations</a:t>
                </a:r>
              </a:p>
              <a:p>
                <a:pPr marL="0" lvl="0" indent="0">
                  <a:buClr>
                    <a:srgbClr val="40BAD2"/>
                  </a:buClr>
                  <a:buNone/>
                </a:pPr>
                <a:endParaRPr lang="en-US" sz="3200" b="1" dirty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endParaRPr lang="en-US" sz="24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7A3DDF5-5D57-49B9-AFE6-5552AD7AD0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167" t="-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C5482EF-1B69-44F8-A2C2-BDE9E8CD9FFD}"/>
                  </a:ext>
                </a:extLst>
              </p:cNvPr>
              <p:cNvSpPr txBox="1"/>
              <p:nvPr/>
            </p:nvSpPr>
            <p:spPr>
              <a:xfrm rot="16200000">
                <a:off x="7692882" y="2696676"/>
                <a:ext cx="440441" cy="13408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C5482EF-1B69-44F8-A2C2-BDE9E8CD9F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692882" y="2696676"/>
                <a:ext cx="440441" cy="134088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379FE83-F2B8-4AA1-ADC5-CBAAB8661ECC}"/>
                  </a:ext>
                </a:extLst>
              </p:cNvPr>
              <p:cNvSpPr txBox="1"/>
              <p:nvPr/>
            </p:nvSpPr>
            <p:spPr>
              <a:xfrm>
                <a:off x="7701922" y="3424428"/>
                <a:ext cx="42236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US" sz="2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379FE83-F2B8-4AA1-ADC5-CBAAB8661E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1922" y="3424428"/>
                <a:ext cx="422360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801402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2748</TotalTime>
  <Words>568</Words>
  <Application>Microsoft Office PowerPoint</Application>
  <PresentationFormat>Widescreen</PresentationFormat>
  <Paragraphs>120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Cambria Math</vt:lpstr>
      <vt:lpstr>Corbel</vt:lpstr>
      <vt:lpstr>Wingdings 2</vt:lpstr>
      <vt:lpstr>Frame</vt:lpstr>
      <vt:lpstr>Programming in Python and SageMath</vt:lpstr>
      <vt:lpstr>Overview</vt:lpstr>
      <vt:lpstr>Basic Python</vt:lpstr>
      <vt:lpstr>Basic Python: lists &amp; Arrays</vt:lpstr>
      <vt:lpstr>Basic Python: For &amp; While Loops</vt:lpstr>
      <vt:lpstr>Basic Python: Functions  &amp; Lambda</vt:lpstr>
      <vt:lpstr>Some  Numerical methods in  Pure Python</vt:lpstr>
      <vt:lpstr>Pure Python: Derivative</vt:lpstr>
      <vt:lpstr>Pure Python: Solving ODEs</vt:lpstr>
      <vt:lpstr>Pure Python: Definite Integral (Simpson’s Rule)</vt:lpstr>
      <vt:lpstr>Pure Python: Bisection Method</vt:lpstr>
      <vt:lpstr>Pure Python: Solving Linear A System  with QR Factorization </vt:lpstr>
      <vt:lpstr>Using  Python &amp; SageMath Libraries  in Sage Interactions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Programming Python In SageMath</dc:title>
  <dc:creator>win10</dc:creator>
  <cp:lastModifiedBy>win10</cp:lastModifiedBy>
  <cp:revision>135</cp:revision>
  <dcterms:created xsi:type="dcterms:W3CDTF">2019-11-27T11:53:59Z</dcterms:created>
  <dcterms:modified xsi:type="dcterms:W3CDTF">2019-12-14T09:36:00Z</dcterms:modified>
</cp:coreProperties>
</file>