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9" r:id="rId3"/>
    <p:sldId id="280" r:id="rId4"/>
    <p:sldId id="276" r:id="rId5"/>
    <p:sldId id="258" r:id="rId6"/>
    <p:sldId id="257" r:id="rId7"/>
    <p:sldId id="278" r:id="rId8"/>
    <p:sldId id="259" r:id="rId9"/>
    <p:sldId id="260" r:id="rId10"/>
    <p:sldId id="277" r:id="rId11"/>
    <p:sldId id="266" r:id="rId12"/>
    <p:sldId id="286" r:id="rId13"/>
    <p:sldId id="267" r:id="rId14"/>
    <p:sldId id="281" r:id="rId15"/>
    <p:sldId id="284" r:id="rId16"/>
    <p:sldId id="285" r:id="rId17"/>
    <p:sldId id="28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72" y="21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1221A3D-8A63-448B-B95A-13D82163FAFB}" type="datetimeFigureOut">
              <a:rPr lang="en-US" smtClean="0"/>
              <a:t>5/20/2015</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4229253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221A3D-8A63-448B-B95A-13D82163FAFB}" type="datetimeFigureOut">
              <a:rPr lang="en-US" smtClean="0"/>
              <a:t>5/20/2015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414900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221A3D-8A63-448B-B95A-13D82163FAFB}"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19204728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221A3D-8A63-448B-B95A-13D82163FAFB}"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651293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221A3D-8A63-448B-B95A-13D82163FAFB}"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2751347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1221A3D-8A63-448B-B95A-13D82163FAFB}" type="datetimeFigureOut">
              <a:rPr lang="en-US" smtClean="0"/>
              <a:t>5/20/2015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1173254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1221A3D-8A63-448B-B95A-13D82163FAFB}" type="datetimeFigureOut">
              <a:rPr lang="en-US" smtClean="0"/>
              <a:t>5/20/2015</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4164886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1221A3D-8A63-448B-B95A-13D82163FAFB}"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11228064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1221A3D-8A63-448B-B95A-13D82163FAFB}"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1418912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221A3D-8A63-448B-B95A-13D82163FAFB}"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3769634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221A3D-8A63-448B-B95A-13D82163FAFB}" type="datetimeFigureOut">
              <a:rPr lang="en-US" smtClean="0"/>
              <a:t>5/20/2015</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2243102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1221A3D-8A63-448B-B95A-13D82163FAFB}" type="datetimeFigureOut">
              <a:rPr lang="en-US" smtClean="0"/>
              <a:t>5/20/2015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1584771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1221A3D-8A63-448B-B95A-13D82163FAFB}" type="datetimeFigureOut">
              <a:rPr lang="en-US" smtClean="0"/>
              <a:t>5/20/2015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1473391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1221A3D-8A63-448B-B95A-13D82163FAFB}" type="datetimeFigureOut">
              <a:rPr lang="en-US" smtClean="0"/>
              <a:t>5/20/2015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668909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21A3D-8A63-448B-B95A-13D82163FAFB}" type="datetimeFigureOut">
              <a:rPr lang="en-US" smtClean="0"/>
              <a:t>5/20/2015</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4029493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221A3D-8A63-448B-B95A-13D82163FAFB}" type="datetimeFigureOut">
              <a:rPr lang="en-US" smtClean="0"/>
              <a:t>5/20/2015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859566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221A3D-8A63-448B-B95A-13D82163FAFB}" type="datetimeFigureOut">
              <a:rPr lang="en-US" smtClean="0"/>
              <a:t>5/20/2015</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03D68A1-6D6E-445A-8C3E-B98EEA412E22}" type="slidenum">
              <a:rPr lang="en-US" smtClean="0"/>
              <a:t>‹#›</a:t>
            </a:fld>
            <a:endParaRPr lang="en-US"/>
          </a:p>
        </p:txBody>
      </p:sp>
    </p:spTree>
    <p:extLst>
      <p:ext uri="{BB962C8B-B14F-4D97-AF65-F5344CB8AC3E}">
        <p14:creationId xmlns:p14="http://schemas.microsoft.com/office/powerpoint/2010/main" val="1491632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1221A3D-8A63-448B-B95A-13D82163FAFB}" type="datetimeFigureOut">
              <a:rPr lang="en-US" smtClean="0"/>
              <a:t>5/20/2015</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03D68A1-6D6E-445A-8C3E-B98EEA412E22}" type="slidenum">
              <a:rPr lang="en-US" smtClean="0"/>
              <a:t>‹#›</a:t>
            </a:fld>
            <a:endParaRPr lang="en-US"/>
          </a:p>
        </p:txBody>
      </p:sp>
    </p:spTree>
    <p:extLst>
      <p:ext uri="{BB962C8B-B14F-4D97-AF65-F5344CB8AC3E}">
        <p14:creationId xmlns:p14="http://schemas.microsoft.com/office/powerpoint/2010/main" val="7238255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1321" y="979271"/>
            <a:ext cx="8825658" cy="1184380"/>
          </a:xfrm>
        </p:spPr>
        <p:txBody>
          <a:bodyPr/>
          <a:lstStyle/>
          <a:p>
            <a:pPr algn="ctr"/>
            <a:r>
              <a:rPr lang="en-US" dirty="0" smtClean="0">
                <a:latin typeface="Times New Roman" panose="02020603050405020304" pitchFamily="18" charset="0"/>
                <a:cs typeface="Times New Roman" panose="02020603050405020304" pitchFamily="18" charset="0"/>
              </a:rPr>
              <a:t>Corpus Linguistics</a:t>
            </a:r>
            <a:endParaRPr lang="en-US"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51992" y="2420888"/>
            <a:ext cx="8825658" cy="861420"/>
          </a:xfrm>
        </p:spPr>
        <p:txBody>
          <a:bodyPr/>
          <a:lstStyle/>
          <a:p>
            <a:pPr algn="ctr"/>
            <a:r>
              <a:rPr lang="en-US" dirty="0" smtClean="0">
                <a:solidFill>
                  <a:schemeClr val="tx1"/>
                </a:solidFill>
                <a:latin typeface="Times New Roman" panose="02020603050405020304" pitchFamily="18" charset="0"/>
                <a:cs typeface="Times New Roman" panose="02020603050405020304" pitchFamily="18" charset="0"/>
              </a:rPr>
              <a:t>Mohammad Alipour</a:t>
            </a:r>
          </a:p>
          <a:p>
            <a:pPr algn="ctr"/>
            <a:r>
              <a:rPr lang="en-US" dirty="0" smtClean="0">
                <a:solidFill>
                  <a:schemeClr val="tx1"/>
                </a:solidFill>
                <a:latin typeface="Times New Roman" panose="02020603050405020304" pitchFamily="18" charset="0"/>
                <a:cs typeface="Times New Roman" panose="02020603050405020304" pitchFamily="18" charset="0"/>
              </a:rPr>
              <a:t>Islamic Azad University, Ahvaz Branch</a:t>
            </a:r>
            <a:endParaRPr lang="en-US" dirty="0">
              <a:solidFill>
                <a:schemeClr val="tx1"/>
              </a:solidFill>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5347" y="3645024"/>
            <a:ext cx="8334375" cy="2139357"/>
          </a:xfrm>
          <a:prstGeom prst="rect">
            <a:avLst/>
          </a:prstGeom>
        </p:spPr>
      </p:pic>
    </p:spTree>
    <p:extLst>
      <p:ext uri="{BB962C8B-B14F-4D97-AF65-F5344CB8AC3E}">
        <p14:creationId xmlns:p14="http://schemas.microsoft.com/office/powerpoint/2010/main" val="2320337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dirty="0" smtClean="0">
                <a:latin typeface="Times New Roman" panose="02020603050405020304" pitchFamily="18" charset="0"/>
                <a:cs typeface="Times New Roman" panose="02020603050405020304" pitchFamily="18" charset="0"/>
              </a:rPr>
              <a:t>Nature of Corpus-Based </a:t>
            </a:r>
            <a:r>
              <a:rPr lang="en-GB" altLang="en-US" dirty="0">
                <a:latin typeface="Times New Roman" panose="02020603050405020304" pitchFamily="18" charset="0"/>
                <a:cs typeface="Times New Roman" panose="02020603050405020304" pitchFamily="18" charset="0"/>
              </a:rPr>
              <a:t>A</a:t>
            </a:r>
            <a:r>
              <a:rPr lang="en-GB" altLang="en-US" dirty="0" smtClean="0">
                <a:latin typeface="Times New Roman" panose="02020603050405020304" pitchFamily="18" charset="0"/>
                <a:cs typeface="Times New Roman" panose="02020603050405020304" pitchFamily="18" charset="0"/>
              </a:rPr>
              <a:t>pproach</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lnSpc>
                <a:spcPct val="80000"/>
              </a:lnSpc>
              <a:spcBef>
                <a:spcPct val="50000"/>
              </a:spcBef>
            </a:pPr>
            <a:r>
              <a:rPr lang="en-GB" altLang="en-US" sz="2200" dirty="0">
                <a:latin typeface="Times New Roman" panose="02020603050405020304" pitchFamily="18" charset="0"/>
                <a:cs typeface="Times New Roman" panose="02020603050405020304" pitchFamily="18" charset="0"/>
              </a:rPr>
              <a:t>It is </a:t>
            </a:r>
            <a:r>
              <a:rPr lang="en-GB" altLang="en-US" sz="2200" b="1" dirty="0">
                <a:latin typeface="Times New Roman" panose="02020603050405020304" pitchFamily="18" charset="0"/>
                <a:cs typeface="Times New Roman" panose="02020603050405020304" pitchFamily="18" charset="0"/>
              </a:rPr>
              <a:t>empirical</a:t>
            </a:r>
            <a:r>
              <a:rPr lang="en-GB" altLang="en-US" sz="2200" dirty="0">
                <a:latin typeface="Times New Roman" panose="02020603050405020304" pitchFamily="18" charset="0"/>
                <a:cs typeface="Times New Roman" panose="02020603050405020304" pitchFamily="18" charset="0"/>
              </a:rPr>
              <a:t>, analysing the actual patterns of use from natural texts</a:t>
            </a:r>
          </a:p>
          <a:p>
            <a:pPr algn="just">
              <a:lnSpc>
                <a:spcPct val="80000"/>
              </a:lnSpc>
              <a:spcBef>
                <a:spcPct val="50000"/>
              </a:spcBef>
            </a:pPr>
            <a:r>
              <a:rPr lang="en-GB" altLang="en-US" sz="2200" dirty="0">
                <a:latin typeface="Times New Roman" panose="02020603050405020304" pitchFamily="18" charset="0"/>
                <a:cs typeface="Times New Roman" panose="02020603050405020304" pitchFamily="18" charset="0"/>
              </a:rPr>
              <a:t>It </a:t>
            </a:r>
            <a:r>
              <a:rPr lang="en-GB" altLang="en-US" sz="2200" dirty="0" smtClean="0">
                <a:latin typeface="Times New Roman" panose="02020603050405020304" pitchFamily="18" charset="0"/>
                <a:cs typeface="Times New Roman" panose="02020603050405020304" pitchFamily="18" charset="0"/>
              </a:rPr>
              <a:t>utilizes </a:t>
            </a:r>
            <a:r>
              <a:rPr lang="en-GB" altLang="en-US" sz="2200" dirty="0">
                <a:latin typeface="Times New Roman" panose="02020603050405020304" pitchFamily="18" charset="0"/>
                <a:cs typeface="Times New Roman" panose="02020603050405020304" pitchFamily="18" charset="0"/>
              </a:rPr>
              <a:t>a </a:t>
            </a:r>
            <a:r>
              <a:rPr lang="en-GB" altLang="en-US" sz="2200" b="1" dirty="0">
                <a:latin typeface="Times New Roman" panose="02020603050405020304" pitchFamily="18" charset="0"/>
                <a:cs typeface="Times New Roman" panose="02020603050405020304" pitchFamily="18" charset="0"/>
              </a:rPr>
              <a:t>large and principled collection </a:t>
            </a:r>
            <a:r>
              <a:rPr lang="en-GB" altLang="en-US" sz="2200" dirty="0">
                <a:latin typeface="Times New Roman" panose="02020603050405020304" pitchFamily="18" charset="0"/>
                <a:cs typeface="Times New Roman" panose="02020603050405020304" pitchFamily="18" charset="0"/>
              </a:rPr>
              <a:t>of natural texts as the basis for analysis</a:t>
            </a:r>
          </a:p>
          <a:p>
            <a:pPr algn="just">
              <a:lnSpc>
                <a:spcPct val="80000"/>
              </a:lnSpc>
              <a:spcBef>
                <a:spcPct val="50000"/>
              </a:spcBef>
            </a:pPr>
            <a:r>
              <a:rPr lang="en-GB" altLang="en-US" sz="2200" dirty="0">
                <a:latin typeface="Times New Roman" panose="02020603050405020304" pitchFamily="18" charset="0"/>
                <a:cs typeface="Times New Roman" panose="02020603050405020304" pitchFamily="18" charset="0"/>
              </a:rPr>
              <a:t>It makes extensive use of </a:t>
            </a:r>
            <a:r>
              <a:rPr lang="en-GB" altLang="en-US" sz="2200" b="1" dirty="0">
                <a:latin typeface="Times New Roman" panose="02020603050405020304" pitchFamily="18" charset="0"/>
                <a:cs typeface="Times New Roman" panose="02020603050405020304" pitchFamily="18" charset="0"/>
              </a:rPr>
              <a:t>computers </a:t>
            </a:r>
            <a:r>
              <a:rPr lang="en-GB" altLang="en-US" sz="2200" dirty="0">
                <a:latin typeface="Times New Roman" panose="02020603050405020304" pitchFamily="18" charset="0"/>
                <a:cs typeface="Times New Roman" panose="02020603050405020304" pitchFamily="18" charset="0"/>
              </a:rPr>
              <a:t>for analysis, using both automatic and interactive techniques</a:t>
            </a:r>
          </a:p>
          <a:p>
            <a:pPr algn="just">
              <a:lnSpc>
                <a:spcPct val="80000"/>
              </a:lnSpc>
              <a:spcBef>
                <a:spcPct val="50000"/>
              </a:spcBef>
            </a:pPr>
            <a:r>
              <a:rPr lang="en-GB" altLang="en-US" sz="2200" dirty="0">
                <a:latin typeface="Times New Roman" panose="02020603050405020304" pitchFamily="18" charset="0"/>
                <a:cs typeface="Times New Roman" panose="02020603050405020304" pitchFamily="18" charset="0"/>
              </a:rPr>
              <a:t>It integrates </a:t>
            </a:r>
            <a:r>
              <a:rPr lang="en-GB" altLang="en-US" sz="2200" b="1" dirty="0">
                <a:latin typeface="Times New Roman" panose="02020603050405020304" pitchFamily="18" charset="0"/>
                <a:cs typeface="Times New Roman" panose="02020603050405020304" pitchFamily="18" charset="0"/>
              </a:rPr>
              <a:t>both quantitative and qualitative </a:t>
            </a:r>
            <a:r>
              <a:rPr lang="en-GB" altLang="en-US" sz="2200" dirty="0">
                <a:latin typeface="Times New Roman" panose="02020603050405020304" pitchFamily="18" charset="0"/>
                <a:cs typeface="Times New Roman" panose="02020603050405020304" pitchFamily="18" charset="0"/>
              </a:rPr>
              <a:t>analytical techniques</a:t>
            </a:r>
          </a:p>
          <a:p>
            <a:endParaRPr lang="en-US" dirty="0"/>
          </a:p>
        </p:txBody>
      </p:sp>
    </p:spTree>
    <p:extLst>
      <p:ext uri="{BB962C8B-B14F-4D97-AF65-F5344CB8AC3E}">
        <p14:creationId xmlns:p14="http://schemas.microsoft.com/office/powerpoint/2010/main" val="25098399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Corpus </a:t>
            </a:r>
            <a:r>
              <a:rPr lang="en-GB" altLang="en-US" dirty="0">
                <a:latin typeface="Times New Roman" panose="02020603050405020304" pitchFamily="18" charset="0"/>
                <a:cs typeface="Times New Roman" panose="02020603050405020304" pitchFamily="18" charset="0"/>
              </a:rPr>
              <a:t>Data </a:t>
            </a:r>
            <a:r>
              <a:rPr lang="en-GB" altLang="en-US" dirty="0" smtClean="0">
                <a:latin typeface="Times New Roman" panose="02020603050405020304" pitchFamily="18" charset="0"/>
                <a:cs typeface="Times New Roman" panose="02020603050405020304" pitchFamily="18" charset="0"/>
              </a:rPr>
              <a:t>Collection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buFontTx/>
              <a:buNone/>
            </a:pPr>
            <a:r>
              <a:rPr lang="en-GB" altLang="en-US" sz="2200" dirty="0">
                <a:solidFill>
                  <a:schemeClr val="tx1"/>
                </a:solidFill>
                <a:latin typeface="Times New Roman" panose="02020603050405020304" pitchFamily="18" charset="0"/>
                <a:cs typeface="Times New Roman" panose="02020603050405020304" pitchFamily="18" charset="0"/>
              </a:rPr>
              <a:t>Spoken data must be </a:t>
            </a:r>
            <a:r>
              <a:rPr lang="en-GB" altLang="en-US" sz="2200" u="sng" dirty="0">
                <a:solidFill>
                  <a:schemeClr val="tx1"/>
                </a:solidFill>
                <a:latin typeface="Times New Roman" panose="02020603050405020304" pitchFamily="18" charset="0"/>
                <a:cs typeface="Times New Roman" panose="02020603050405020304" pitchFamily="18" charset="0"/>
              </a:rPr>
              <a:t>transcribed</a:t>
            </a:r>
            <a:r>
              <a:rPr lang="en-GB" altLang="en-US" sz="2200" dirty="0">
                <a:solidFill>
                  <a:schemeClr val="tx1"/>
                </a:solidFill>
                <a:latin typeface="Times New Roman" panose="02020603050405020304" pitchFamily="18" charset="0"/>
                <a:cs typeface="Times New Roman" panose="02020603050405020304" pitchFamily="18" charset="0"/>
              </a:rPr>
              <a:t> from audio recordings.</a:t>
            </a:r>
          </a:p>
          <a:p>
            <a:pPr algn="just">
              <a:buFontTx/>
              <a:buNone/>
            </a:pPr>
            <a:r>
              <a:rPr lang="en-GB" altLang="en-US" sz="2200" dirty="0">
                <a:solidFill>
                  <a:schemeClr val="tx1"/>
                </a:solidFill>
                <a:latin typeface="Times New Roman" panose="02020603050405020304" pitchFamily="18" charset="0"/>
                <a:cs typeface="Times New Roman" panose="02020603050405020304" pitchFamily="18" charset="0"/>
              </a:rPr>
              <a:t>Written text must be rendered </a:t>
            </a:r>
            <a:r>
              <a:rPr lang="en-GB" altLang="en-US" sz="2200" u="sng" dirty="0">
                <a:solidFill>
                  <a:schemeClr val="tx1"/>
                </a:solidFill>
                <a:latin typeface="Times New Roman" panose="02020603050405020304" pitchFamily="18" charset="0"/>
                <a:cs typeface="Times New Roman" panose="02020603050405020304" pitchFamily="18" charset="0"/>
              </a:rPr>
              <a:t>machine-readable</a:t>
            </a:r>
            <a:r>
              <a:rPr lang="en-GB" altLang="en-US" sz="2200" dirty="0">
                <a:solidFill>
                  <a:schemeClr val="tx1"/>
                </a:solidFill>
                <a:latin typeface="Times New Roman" panose="02020603050405020304" pitchFamily="18" charset="0"/>
                <a:cs typeface="Times New Roman" panose="02020603050405020304" pitchFamily="18" charset="0"/>
              </a:rPr>
              <a:t> by keyboarding or OCR (Optical Character Recognition) scanning. </a:t>
            </a:r>
          </a:p>
          <a:p>
            <a:pPr algn="just">
              <a:buFontTx/>
              <a:buNone/>
            </a:pPr>
            <a:r>
              <a:rPr lang="en-GB" altLang="en-US" sz="2200" dirty="0" smtClean="0">
                <a:solidFill>
                  <a:schemeClr val="tx1"/>
                </a:solidFill>
                <a:latin typeface="Times New Roman" panose="02020603050405020304" pitchFamily="18" charset="0"/>
                <a:cs typeface="Times New Roman" panose="02020603050405020304" pitchFamily="18" charset="0"/>
              </a:rPr>
              <a:t>Language </a:t>
            </a:r>
            <a:r>
              <a:rPr lang="en-GB" altLang="en-US" sz="2200" dirty="0">
                <a:solidFill>
                  <a:schemeClr val="tx1"/>
                </a:solidFill>
                <a:latin typeface="Times New Roman" panose="02020603050405020304" pitchFamily="18" charset="0"/>
                <a:cs typeface="Times New Roman" panose="02020603050405020304" pitchFamily="18" charset="0"/>
              </a:rPr>
              <a:t>data so collected form a RAW CORPUS.</a:t>
            </a:r>
          </a:p>
          <a:p>
            <a:endParaRPr lang="en-US" dirty="0"/>
          </a:p>
        </p:txBody>
      </p:sp>
    </p:spTree>
    <p:extLst>
      <p:ext uri="{BB962C8B-B14F-4D97-AF65-F5344CB8AC3E}">
        <p14:creationId xmlns:p14="http://schemas.microsoft.com/office/powerpoint/2010/main" val="1081478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mtClean="0">
                <a:latin typeface="Times New Roman" pitchFamily="18" charset="0"/>
                <a:cs typeface="Times New Roman" pitchFamily="18" charset="0"/>
              </a:rPr>
              <a:t>Corpus</a:t>
            </a:r>
            <a:r>
              <a:rPr lang="en-GB" smtClean="0">
                <a:latin typeface="Times New Roman" pitchFamily="18" charset="0"/>
                <a:cs typeface="Times New Roman" pitchFamily="18" charset="0"/>
              </a:rPr>
              <a:t> </a:t>
            </a:r>
            <a:r>
              <a:rPr lang="en-GB" dirty="0" smtClean="0">
                <a:latin typeface="Times New Roman" pitchFamily="18" charset="0"/>
                <a:cs typeface="Times New Roman" pitchFamily="18" charset="0"/>
              </a:rPr>
              <a:t>Collection Considerations</a:t>
            </a:r>
            <a:endParaRPr lang="en-GB"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GB" sz="2200" dirty="0" smtClean="0">
                <a:solidFill>
                  <a:schemeClr val="tx1"/>
                </a:solidFill>
                <a:latin typeface="Times New Roman" pitchFamily="18" charset="0"/>
                <a:cs typeface="Times New Roman" pitchFamily="18" charset="0"/>
              </a:rPr>
              <a:t>1. Size</a:t>
            </a:r>
          </a:p>
          <a:p>
            <a:r>
              <a:rPr lang="en-GB" sz="2200" dirty="0" smtClean="0">
                <a:solidFill>
                  <a:schemeClr val="tx1"/>
                </a:solidFill>
                <a:latin typeface="Times New Roman" pitchFamily="18" charset="0"/>
                <a:cs typeface="Times New Roman" pitchFamily="18" charset="0"/>
              </a:rPr>
              <a:t>2. Manageability</a:t>
            </a:r>
          </a:p>
          <a:p>
            <a:r>
              <a:rPr lang="en-GB" sz="2200" dirty="0" smtClean="0">
                <a:solidFill>
                  <a:schemeClr val="tx1"/>
                </a:solidFill>
                <a:latin typeface="Times New Roman" pitchFamily="18" charset="0"/>
                <a:cs typeface="Times New Roman" pitchFamily="18" charset="0"/>
              </a:rPr>
              <a:t>3. Representativeness</a:t>
            </a:r>
          </a:p>
          <a:p>
            <a:r>
              <a:rPr lang="en-GB" sz="2200" dirty="0" smtClean="0">
                <a:solidFill>
                  <a:schemeClr val="tx1"/>
                </a:solidFill>
                <a:latin typeface="Times New Roman" pitchFamily="18" charset="0"/>
                <a:cs typeface="Times New Roman" pitchFamily="18" charset="0"/>
              </a:rPr>
              <a:t>4. Generalizability</a:t>
            </a:r>
          </a:p>
          <a:p>
            <a:r>
              <a:rPr lang="en-GB" sz="2200" dirty="0">
                <a:solidFill>
                  <a:schemeClr val="tx1"/>
                </a:solidFill>
                <a:latin typeface="Times New Roman" pitchFamily="18" charset="0"/>
                <a:cs typeface="Times New Roman" pitchFamily="18" charset="0"/>
              </a:rPr>
              <a:t>5</a:t>
            </a:r>
            <a:r>
              <a:rPr lang="en-GB" sz="2200" dirty="0" smtClean="0">
                <a:solidFill>
                  <a:schemeClr val="tx1"/>
                </a:solidFill>
                <a:latin typeface="Times New Roman" pitchFamily="18" charset="0"/>
                <a:cs typeface="Times New Roman" pitchFamily="18" charset="0"/>
              </a:rPr>
              <a:t>. Content or composition</a:t>
            </a:r>
          </a:p>
          <a:p>
            <a:r>
              <a:rPr lang="en-GB" sz="2200" dirty="0" smtClean="0">
                <a:solidFill>
                  <a:schemeClr val="tx1"/>
                </a:solidFill>
                <a:latin typeface="Times New Roman" pitchFamily="18" charset="0"/>
                <a:cs typeface="Times New Roman" pitchFamily="18" charset="0"/>
              </a:rPr>
              <a:t>6. Data Saturation</a:t>
            </a:r>
            <a:endParaRPr lang="en-GB" sz="2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077261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anose="02020603050405020304" pitchFamily="18" charset="0"/>
                <a:cs typeface="Times New Roman" panose="02020603050405020304" pitchFamily="18" charset="0"/>
              </a:rPr>
              <a:t>Synchronic </a:t>
            </a:r>
            <a:r>
              <a:rPr lang="en-US" altLang="en-US" dirty="0" smtClean="0">
                <a:latin typeface="Times New Roman" panose="02020603050405020304" pitchFamily="18" charset="0"/>
                <a:cs typeface="Times New Roman" panose="02020603050405020304" pitchFamily="18" charset="0"/>
              </a:rPr>
              <a:t>Corpora vs. </a:t>
            </a:r>
            <a:r>
              <a:rPr lang="en-US" altLang="en-US" dirty="0">
                <a:latin typeface="Times New Roman" panose="02020603050405020304" pitchFamily="18" charset="0"/>
                <a:cs typeface="Times New Roman" panose="02020603050405020304" pitchFamily="18" charset="0"/>
              </a:rPr>
              <a:t>Diachronic Corpora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27448" y="2410412"/>
            <a:ext cx="8825659" cy="3416300"/>
          </a:xfrm>
        </p:spPr>
        <p:txBody>
          <a:bodyPr/>
          <a:lstStyle/>
          <a:p>
            <a:pPr algn="just"/>
            <a:r>
              <a:rPr lang="en-US" altLang="en-US" sz="2200" dirty="0">
                <a:latin typeface="Times New Roman" panose="02020603050405020304" pitchFamily="18" charset="0"/>
                <a:cs typeface="Times New Roman" panose="02020603050405020304" pitchFamily="18" charset="0"/>
              </a:rPr>
              <a:t>Synchronic </a:t>
            </a:r>
            <a:r>
              <a:rPr lang="en-US" altLang="en-US" sz="2200" dirty="0" smtClean="0">
                <a:latin typeface="Times New Roman" panose="02020603050405020304" pitchFamily="18" charset="0"/>
                <a:cs typeface="Times New Roman" panose="02020603050405020304" pitchFamily="18" charset="0"/>
              </a:rPr>
              <a:t>Corpora :</a:t>
            </a:r>
          </a:p>
          <a:p>
            <a:pPr marL="0" indent="0" algn="just">
              <a:buNone/>
            </a:pPr>
            <a:r>
              <a:rPr lang="en-US" altLang="en-US" sz="2200" dirty="0" smtClean="0">
                <a:latin typeface="Times New Roman" panose="02020603050405020304" pitchFamily="18" charset="0"/>
                <a:cs typeface="Times New Roman" panose="02020603050405020304" pitchFamily="18" charset="0"/>
              </a:rPr>
              <a:t>    Useful </a:t>
            </a:r>
            <a:r>
              <a:rPr lang="en-US" altLang="en-US" sz="2200" dirty="0">
                <a:latin typeface="Times New Roman" panose="02020603050405020304" pitchFamily="18" charset="0"/>
                <a:cs typeface="Times New Roman" panose="02020603050405020304" pitchFamily="18" charset="0"/>
              </a:rPr>
              <a:t>to compare varieties of English. Texts date all to the same period. </a:t>
            </a:r>
            <a:endParaRPr lang="en-US" altLang="en-US" sz="2200" dirty="0" smtClean="0">
              <a:latin typeface="Times New Roman" panose="02020603050405020304" pitchFamily="18" charset="0"/>
              <a:cs typeface="Times New Roman" panose="02020603050405020304" pitchFamily="18" charset="0"/>
            </a:endParaRPr>
          </a:p>
          <a:p>
            <a:pPr algn="just"/>
            <a:r>
              <a:rPr lang="en-US" altLang="en-US" sz="2200" dirty="0">
                <a:latin typeface="Times New Roman" panose="02020603050405020304" pitchFamily="18" charset="0"/>
                <a:cs typeface="Times New Roman" panose="02020603050405020304" pitchFamily="18" charset="0"/>
              </a:rPr>
              <a:t>Diachronic </a:t>
            </a:r>
            <a:r>
              <a:rPr lang="en-US" altLang="en-US" sz="2200" dirty="0" smtClean="0">
                <a:latin typeface="Times New Roman" panose="02020603050405020304" pitchFamily="18" charset="0"/>
                <a:cs typeface="Times New Roman" panose="02020603050405020304" pitchFamily="18" charset="0"/>
              </a:rPr>
              <a:t>Corpora :</a:t>
            </a:r>
          </a:p>
          <a:p>
            <a:pPr marL="0" indent="0" algn="just">
              <a:buNone/>
            </a:pPr>
            <a:r>
              <a:rPr lang="en-US" altLang="en-US" sz="2200" dirty="0" smtClean="0">
                <a:latin typeface="Times New Roman" panose="02020603050405020304" pitchFamily="18" charset="0"/>
                <a:cs typeface="Times New Roman" panose="02020603050405020304" pitchFamily="18" charset="0"/>
              </a:rPr>
              <a:t>      Texts </a:t>
            </a:r>
            <a:r>
              <a:rPr lang="en-US" altLang="en-US" sz="2200" dirty="0">
                <a:latin typeface="Times New Roman" panose="02020603050405020304" pitchFamily="18" charset="0"/>
                <a:cs typeface="Times New Roman" panose="02020603050405020304" pitchFamily="18" charset="0"/>
              </a:rPr>
              <a:t>date to different periods in time. Ideal to study language change and history.</a:t>
            </a:r>
          </a:p>
          <a:p>
            <a:pPr marL="0" indent="0">
              <a:buNone/>
            </a:pPr>
            <a:endParaRPr lang="en-US" alt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1784" y="4755150"/>
            <a:ext cx="2143125" cy="2143125"/>
          </a:xfrm>
          <a:prstGeom prst="rect">
            <a:avLst/>
          </a:prstGeom>
        </p:spPr>
      </p:pic>
    </p:spTree>
    <p:extLst>
      <p:ext uri="{BB962C8B-B14F-4D97-AF65-F5344CB8AC3E}">
        <p14:creationId xmlns:p14="http://schemas.microsoft.com/office/powerpoint/2010/main" val="4039212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Concordancers</a:t>
            </a:r>
            <a:endParaRPr lang="en-US" dirty="0"/>
          </a:p>
        </p:txBody>
      </p:sp>
      <p:sp>
        <p:nvSpPr>
          <p:cNvPr id="3" name="Content Placeholder 2"/>
          <p:cNvSpPr>
            <a:spLocks noGrp="1"/>
          </p:cNvSpPr>
          <p:nvPr>
            <p:ph idx="1"/>
          </p:nvPr>
        </p:nvSpPr>
        <p:spPr/>
        <p:txBody>
          <a:bodyPr/>
          <a:lstStyle/>
          <a:p>
            <a:r>
              <a:rPr lang="en-US" altLang="zh-CN" dirty="0" err="1"/>
              <a:t>WordSmith</a:t>
            </a:r>
            <a:r>
              <a:rPr lang="en-US" altLang="zh-CN" dirty="0"/>
              <a:t> 4, 5, Mike Scott</a:t>
            </a:r>
          </a:p>
          <a:p>
            <a:r>
              <a:rPr lang="en-US" altLang="zh-CN" dirty="0" err="1"/>
              <a:t>AntConc</a:t>
            </a:r>
            <a:r>
              <a:rPr lang="en-US" altLang="zh-CN" dirty="0"/>
              <a:t> 3.2.1</a:t>
            </a:r>
          </a:p>
          <a:p>
            <a:r>
              <a:rPr lang="en-US" altLang="zh-CN" dirty="0" err="1"/>
              <a:t>Tenka</a:t>
            </a:r>
            <a:r>
              <a:rPr lang="en-US" altLang="zh-CN" dirty="0"/>
              <a:t> Text 0.1.3</a:t>
            </a:r>
          </a:p>
          <a:p>
            <a:r>
              <a:rPr lang="en-US" altLang="zh-CN" dirty="0" err="1"/>
              <a:t>Concapp</a:t>
            </a:r>
            <a:r>
              <a:rPr lang="en-US" altLang="zh-CN" dirty="0"/>
              <a:t> V4</a:t>
            </a:r>
          </a:p>
          <a:p>
            <a:r>
              <a:rPr lang="en-US" altLang="zh-CN" dirty="0"/>
              <a:t>Simple Concordance Program</a:t>
            </a:r>
          </a:p>
          <a:p>
            <a:r>
              <a:rPr lang="en-US" altLang="zh-CN" dirty="0" err="1"/>
              <a:t>MonoConc</a:t>
            </a:r>
            <a:endParaRPr lang="en-US" altLang="zh-CN" dirty="0"/>
          </a:p>
          <a:p>
            <a:pPr marL="0" indent="0">
              <a:buNone/>
            </a:pPr>
            <a:endParaRPr lang="en-US" dirty="0"/>
          </a:p>
        </p:txBody>
      </p:sp>
    </p:spTree>
    <p:extLst>
      <p:ext uri="{BB962C8B-B14F-4D97-AF65-F5344CB8AC3E}">
        <p14:creationId xmlns:p14="http://schemas.microsoft.com/office/powerpoint/2010/main" val="24779746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AntConc</a:t>
            </a:r>
            <a:endParaRPr lang="en-US" dirty="0"/>
          </a:p>
        </p:txBody>
      </p:sp>
      <p:sp>
        <p:nvSpPr>
          <p:cNvPr id="3" name="Content Placeholder 2"/>
          <p:cNvSpPr>
            <a:spLocks noGrp="1"/>
          </p:cNvSpPr>
          <p:nvPr>
            <p:ph idx="1"/>
          </p:nvPr>
        </p:nvSpPr>
        <p:spPr/>
        <p:txBody>
          <a:bodyPr/>
          <a:lstStyle/>
          <a:p>
            <a:r>
              <a:rPr lang="en-US" b="1" dirty="0" err="1"/>
              <a:t>AntConc</a:t>
            </a:r>
            <a:endParaRPr lang="en-US" b="1" dirty="0"/>
          </a:p>
          <a:p>
            <a:r>
              <a:rPr lang="en-US" dirty="0" err="1"/>
              <a:t>AntConc</a:t>
            </a:r>
            <a:r>
              <a:rPr lang="en-US" dirty="0"/>
              <a:t> is a freeware, multiplatform tool for carrying out corpus linguistics research and data-driven </a:t>
            </a:r>
            <a:r>
              <a:rPr lang="en-US" dirty="0" smtClean="0"/>
              <a:t>learning.</a:t>
            </a:r>
          </a:p>
          <a:p>
            <a:endParaRPr lang="en-US" dirty="0"/>
          </a:p>
          <a:p>
            <a:endParaRPr lang="en-US" dirty="0"/>
          </a:p>
        </p:txBody>
      </p:sp>
      <p:pic>
        <p:nvPicPr>
          <p:cNvPr id="4" name="Picture 3"/>
          <p:cNvPicPr>
            <a:picLocks noChangeAspect="1"/>
          </p:cNvPicPr>
          <p:nvPr/>
        </p:nvPicPr>
        <p:blipFill>
          <a:blip>
            <a:extLst>
              <a:ext uri="{28A0092B-C50C-407E-A947-70E740481C1C}">
                <a14:useLocalDpi xmlns:a14="http://schemas.microsoft.com/office/drawing/2010/main" val="0"/>
              </a:ext>
            </a:extLst>
          </a:blip>
          <a:stretch>
            <a:fillRect/>
          </a:stretch>
        </p:blipFill>
        <p:spPr>
          <a:xfrm>
            <a:off x="10268956" y="973668"/>
            <a:ext cx="952633" cy="962159"/>
          </a:xfrm>
          <a:prstGeom prst="rect">
            <a:avLst/>
          </a:prstGeom>
        </p:spPr>
      </p:pic>
    </p:spTree>
    <p:extLst>
      <p:ext uri="{BB962C8B-B14F-4D97-AF65-F5344CB8AC3E}">
        <p14:creationId xmlns:p14="http://schemas.microsoft.com/office/powerpoint/2010/main" val="4218117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AntConc</a:t>
            </a:r>
            <a:endParaRPr lang="en-US" dirty="0"/>
          </a:p>
        </p:txBody>
      </p:sp>
      <p:sp>
        <p:nvSpPr>
          <p:cNvPr id="3" name="Content Placeholder 2"/>
          <p:cNvSpPr>
            <a:spLocks noGrp="1"/>
          </p:cNvSpPr>
          <p:nvPr>
            <p:ph idx="1"/>
          </p:nvPr>
        </p:nvSpPr>
        <p:spPr>
          <a:xfrm>
            <a:off x="1154954" y="2240924"/>
            <a:ext cx="8825659" cy="4069724"/>
          </a:xfrm>
        </p:spPr>
        <p:txBody>
          <a:bodyPr>
            <a:normAutofit fontScale="77500" lnSpcReduction="20000"/>
          </a:bodyPr>
          <a:lstStyle/>
          <a:p>
            <a:r>
              <a:rPr lang="en-US" dirty="0" err="1">
                <a:latin typeface="Times New Roman" panose="02020603050405020304" pitchFamily="18" charset="0"/>
                <a:cs typeface="Times New Roman" panose="02020603050405020304" pitchFamily="18" charset="0"/>
              </a:rPr>
              <a:t>AntConc</a:t>
            </a:r>
            <a:r>
              <a:rPr lang="en-US" dirty="0">
                <a:latin typeface="Times New Roman" panose="02020603050405020304" pitchFamily="18" charset="0"/>
                <a:cs typeface="Times New Roman" panose="02020603050405020304" pitchFamily="18" charset="0"/>
              </a:rPr>
              <a:t> contains seven tools that can be accessed either by clicking on their 'tabs' in the tool window, or using the function keys F1 to F7.   </a:t>
            </a:r>
          </a:p>
          <a:p>
            <a:r>
              <a:rPr lang="en-US" dirty="0">
                <a:latin typeface="Times New Roman" panose="02020603050405020304" pitchFamily="18" charset="0"/>
                <a:cs typeface="Times New Roman" panose="02020603050405020304" pitchFamily="18" charset="0"/>
              </a:rPr>
              <a:t>Concordance Tool: This tool shows search results in a 'KWIC' (</a:t>
            </a:r>
            <a:r>
              <a:rPr lang="en-US" dirty="0" err="1">
                <a:latin typeface="Times New Roman" panose="02020603050405020304" pitchFamily="18" charset="0"/>
                <a:cs typeface="Times New Roman" panose="02020603050405020304" pitchFamily="18" charset="0"/>
              </a:rPr>
              <a:t>KeyWord</a:t>
            </a:r>
            <a:r>
              <a:rPr lang="en-US" dirty="0">
                <a:latin typeface="Times New Roman" panose="02020603050405020304" pitchFamily="18" charset="0"/>
                <a:cs typeface="Times New Roman" panose="02020603050405020304" pitchFamily="18" charset="0"/>
              </a:rPr>
              <a:t> In Context) format. This allows you to see how words and phrases are commonly used in a corpus of texts.    </a:t>
            </a:r>
          </a:p>
          <a:p>
            <a:r>
              <a:rPr lang="en-US" dirty="0">
                <a:latin typeface="Times New Roman" panose="02020603050405020304" pitchFamily="18" charset="0"/>
                <a:cs typeface="Times New Roman" panose="02020603050405020304" pitchFamily="18" charset="0"/>
              </a:rPr>
              <a:t>Concordance Plot Tool This tool shows search results plotted as a 'barcode' format. This allows you to see the position where search results appear in target texts.    </a:t>
            </a:r>
          </a:p>
          <a:p>
            <a:r>
              <a:rPr lang="en-US" dirty="0">
                <a:latin typeface="Times New Roman" panose="02020603050405020304" pitchFamily="18" charset="0"/>
                <a:cs typeface="Times New Roman" panose="02020603050405020304" pitchFamily="18" charset="0"/>
              </a:rPr>
              <a:t>File View Tool This tool shows the text of individual files. This allows you to investigate in more detail the results generated in other tools of </a:t>
            </a:r>
            <a:r>
              <a:rPr lang="en-US" dirty="0" err="1">
                <a:latin typeface="Times New Roman" panose="02020603050405020304" pitchFamily="18" charset="0"/>
                <a:cs typeface="Times New Roman" panose="02020603050405020304" pitchFamily="18" charset="0"/>
              </a:rPr>
              <a:t>AntConc</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Clusters/N-Grams The Clusters Tool shows clusters based on the search condition. In effect it summarizes the results generated in the Concordance Tool or Concordance Plot Tool. The N-Grams Tool, on the other hand, scans the entire corpus for 'N' (e.g. 1 word, 2 words, …) length clusters. This allows you to find common expressions in a corpus.   Collocates: This tool shows the collocates of a search term. This allows you to investigate non-sequential patterns in language.    </a:t>
            </a:r>
          </a:p>
          <a:p>
            <a:r>
              <a:rPr lang="en-US" dirty="0">
                <a:latin typeface="Times New Roman" panose="02020603050405020304" pitchFamily="18" charset="0"/>
                <a:cs typeface="Times New Roman" panose="02020603050405020304" pitchFamily="18" charset="0"/>
              </a:rPr>
              <a:t>Word List: This tool counts all the words in the corpus and presents them in an ordered list. This allows you to quickly find which words are the most frequent in a corpus.    </a:t>
            </a:r>
          </a:p>
          <a:p>
            <a:r>
              <a:rPr lang="en-US" dirty="0">
                <a:latin typeface="Times New Roman" panose="02020603050405020304" pitchFamily="18" charset="0"/>
                <a:cs typeface="Times New Roman" panose="02020603050405020304" pitchFamily="18" charset="0"/>
              </a:rPr>
              <a:t>Keyword List: This tool shows the which words are unusually frequent (or infrequent) in the corpus in comparison with the words in a reference corpus. This allows you to identify characteristic words in the corpus, for example, as part of a genre or ESP study</a:t>
            </a:r>
          </a:p>
        </p:txBody>
      </p:sp>
    </p:spTree>
    <p:extLst>
      <p:ext uri="{BB962C8B-B14F-4D97-AF65-F5344CB8AC3E}">
        <p14:creationId xmlns:p14="http://schemas.microsoft.com/office/powerpoint/2010/main" val="1869176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87887" y="2240923"/>
            <a:ext cx="8293995" cy="44689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061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Corpus Linguistics History</a:t>
            </a:r>
          </a:p>
        </p:txBody>
      </p:sp>
      <p:sp>
        <p:nvSpPr>
          <p:cNvPr id="3" name="Content Placeholder 2"/>
          <p:cNvSpPr>
            <a:spLocks noGrp="1"/>
          </p:cNvSpPr>
          <p:nvPr>
            <p:ph idx="1"/>
          </p:nvPr>
        </p:nvSpPr>
        <p:spPr/>
        <p:txBody>
          <a:bodyPr/>
          <a:lstStyle/>
          <a:p>
            <a:r>
              <a:rPr lang="en-GB" altLang="en-US" sz="2200" dirty="0">
                <a:solidFill>
                  <a:schemeClr val="tx1"/>
                </a:solidFill>
                <a:latin typeface="Times New Roman" panose="02020603050405020304" pitchFamily="18" charset="0"/>
                <a:cs typeface="Times New Roman" panose="02020603050405020304" pitchFamily="18" charset="0"/>
              </a:rPr>
              <a:t>In the “pre-</a:t>
            </a:r>
            <a:r>
              <a:rPr lang="en-GB" altLang="en-US" sz="2200" dirty="0" err="1">
                <a:solidFill>
                  <a:schemeClr val="tx1"/>
                </a:solidFill>
                <a:latin typeface="Times New Roman" panose="02020603050405020304" pitchFamily="18" charset="0"/>
                <a:cs typeface="Times New Roman" panose="02020603050405020304" pitchFamily="18" charset="0"/>
              </a:rPr>
              <a:t>Chomskyan</a:t>
            </a:r>
            <a:r>
              <a:rPr lang="en-GB" altLang="en-US" sz="2200" dirty="0">
                <a:solidFill>
                  <a:schemeClr val="tx1"/>
                </a:solidFill>
                <a:latin typeface="Times New Roman" panose="02020603050405020304" pitchFamily="18" charset="0"/>
                <a:cs typeface="Times New Roman" panose="02020603050405020304" pitchFamily="18" charset="0"/>
              </a:rPr>
              <a:t> era”:</a:t>
            </a:r>
          </a:p>
          <a:p>
            <a:pPr>
              <a:buNone/>
            </a:pPr>
            <a:r>
              <a:rPr lang="en-GB" altLang="en-US" sz="2200" dirty="0">
                <a:solidFill>
                  <a:schemeClr val="tx1"/>
                </a:solidFill>
                <a:latin typeface="Times New Roman" panose="02020603050405020304" pitchFamily="18" charset="0"/>
                <a:cs typeface="Times New Roman" panose="02020603050405020304" pitchFamily="18" charset="0"/>
              </a:rPr>
              <a:t>“Corpora” where few paper slips </a:t>
            </a:r>
            <a:br>
              <a:rPr lang="en-GB" altLang="en-US" sz="2200" dirty="0">
                <a:solidFill>
                  <a:schemeClr val="tx1"/>
                </a:solidFill>
                <a:latin typeface="Times New Roman" panose="02020603050405020304" pitchFamily="18" charset="0"/>
                <a:cs typeface="Times New Roman" panose="02020603050405020304" pitchFamily="18" charset="0"/>
              </a:rPr>
            </a:br>
            <a:r>
              <a:rPr lang="en-GB" altLang="en-US" sz="2200" dirty="0">
                <a:solidFill>
                  <a:schemeClr val="tx1"/>
                </a:solidFill>
                <a:latin typeface="Times New Roman" panose="02020603050405020304" pitchFamily="18" charset="0"/>
                <a:cs typeface="Times New Roman" panose="02020603050405020304" pitchFamily="18" charset="0"/>
              </a:rPr>
              <a:t>with data. “Shoebox Corpora”:</a:t>
            </a:r>
            <a:br>
              <a:rPr lang="en-GB" altLang="en-US" sz="2200" dirty="0">
                <a:solidFill>
                  <a:schemeClr val="tx1"/>
                </a:solidFill>
                <a:latin typeface="Times New Roman" panose="02020603050405020304" pitchFamily="18" charset="0"/>
                <a:cs typeface="Times New Roman" panose="02020603050405020304" pitchFamily="18" charset="0"/>
              </a:rPr>
            </a:br>
            <a:r>
              <a:rPr lang="en-GB" altLang="en-US" sz="2200" dirty="0">
                <a:solidFill>
                  <a:schemeClr val="tx1"/>
                </a:solidFill>
                <a:latin typeface="Times New Roman" panose="02020603050405020304" pitchFamily="18" charset="0"/>
                <a:cs typeface="Times New Roman" panose="02020603050405020304" pitchFamily="18" charset="0"/>
              </a:rPr>
              <a:t> Non-representative. </a:t>
            </a:r>
          </a:p>
          <a:p>
            <a:pPr>
              <a:buNone/>
            </a:pPr>
            <a:r>
              <a:rPr lang="en-GB" altLang="en-US" sz="2200" dirty="0" smtClean="0">
                <a:solidFill>
                  <a:schemeClr val="tx1"/>
                </a:solidFill>
                <a:latin typeface="Times New Roman" panose="02020603050405020304" pitchFamily="18" charset="0"/>
                <a:cs typeface="Times New Roman" panose="02020603050405020304" pitchFamily="18" charset="0"/>
              </a:rPr>
              <a:t>Corpus based in </a:t>
            </a:r>
            <a:r>
              <a:rPr lang="en-GB" altLang="en-US" sz="2200" dirty="0">
                <a:solidFill>
                  <a:schemeClr val="tx1"/>
                </a:solidFill>
                <a:latin typeface="Times New Roman" panose="02020603050405020304" pitchFamily="18" charset="0"/>
                <a:cs typeface="Times New Roman" panose="02020603050405020304" pitchFamily="18" charset="0"/>
              </a:rPr>
              <a:t>that </a:t>
            </a:r>
            <a:r>
              <a:rPr lang="en-GB" altLang="en-US" sz="2200" dirty="0" smtClean="0">
                <a:solidFill>
                  <a:schemeClr val="tx1"/>
                </a:solidFill>
                <a:latin typeface="Times New Roman" panose="02020603050405020304" pitchFamily="18" charset="0"/>
                <a:cs typeface="Times New Roman" panose="02020603050405020304" pitchFamily="18" charset="0"/>
              </a:rPr>
              <a:t>methodology </a:t>
            </a:r>
            <a:r>
              <a:rPr lang="en-GB" altLang="en-US" sz="2200" dirty="0">
                <a:solidFill>
                  <a:schemeClr val="tx1"/>
                </a:solidFill>
                <a:latin typeface="Times New Roman" panose="02020603050405020304" pitchFamily="18" charset="0"/>
                <a:cs typeface="Times New Roman" panose="02020603050405020304" pitchFamily="18" charset="0"/>
              </a:rPr>
              <a:t>was empirical and </a:t>
            </a:r>
            <a:br>
              <a:rPr lang="en-GB" altLang="en-US" sz="2200" dirty="0">
                <a:solidFill>
                  <a:schemeClr val="tx1"/>
                </a:solidFill>
                <a:latin typeface="Times New Roman" panose="02020603050405020304" pitchFamily="18" charset="0"/>
                <a:cs typeface="Times New Roman" panose="02020603050405020304" pitchFamily="18" charset="0"/>
              </a:rPr>
            </a:br>
            <a:r>
              <a:rPr lang="en-GB" altLang="en-US" sz="2200" dirty="0">
                <a:solidFill>
                  <a:schemeClr val="tx1"/>
                </a:solidFill>
                <a:latin typeface="Times New Roman" panose="02020603050405020304" pitchFamily="18" charset="0"/>
                <a:cs typeface="Times New Roman" panose="02020603050405020304" pitchFamily="18" charset="0"/>
              </a:rPr>
              <a:t>based on observable data</a:t>
            </a:r>
            <a:r>
              <a:rPr lang="en-GB" altLang="en-US" dirty="0">
                <a:solidFill>
                  <a:schemeClr val="tx1"/>
                </a:solidFill>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1792702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Corpus Linguistics History</a:t>
            </a:r>
          </a:p>
        </p:txBody>
      </p:sp>
      <p:sp>
        <p:nvSpPr>
          <p:cNvPr id="3" name="Content Placeholder 2"/>
          <p:cNvSpPr>
            <a:spLocks noGrp="1"/>
          </p:cNvSpPr>
          <p:nvPr>
            <p:ph idx="1"/>
          </p:nvPr>
        </p:nvSpPr>
        <p:spPr/>
        <p:txBody>
          <a:bodyPr>
            <a:normAutofit/>
          </a:bodyPr>
          <a:lstStyle/>
          <a:p>
            <a:pPr algn="just"/>
            <a:r>
              <a:rPr lang="en-GB" altLang="en-US" sz="2200" dirty="0">
                <a:solidFill>
                  <a:schemeClr val="tx1"/>
                </a:solidFill>
                <a:latin typeface="Times New Roman" panose="02020603050405020304" pitchFamily="18" charset="0"/>
                <a:cs typeface="Times New Roman" panose="02020603050405020304" pitchFamily="18" charset="0"/>
              </a:rPr>
              <a:t>The </a:t>
            </a:r>
            <a:r>
              <a:rPr lang="en-GB" altLang="en-US" sz="2200" dirty="0" smtClean="0">
                <a:solidFill>
                  <a:schemeClr val="tx1"/>
                </a:solidFill>
                <a:latin typeface="Times New Roman" panose="02020603050405020304" pitchFamily="18" charset="0"/>
                <a:cs typeface="Times New Roman" panose="02020603050405020304" pitchFamily="18" charset="0"/>
              </a:rPr>
              <a:t>revolutionary 60s</a:t>
            </a:r>
          </a:p>
          <a:p>
            <a:pPr algn="just"/>
            <a:r>
              <a:rPr lang="en-GB" altLang="en-US" sz="2200" dirty="0">
                <a:solidFill>
                  <a:schemeClr val="tx1"/>
                </a:solidFill>
                <a:latin typeface="Times New Roman" panose="02020603050405020304" pitchFamily="18" charset="0"/>
                <a:cs typeface="Times New Roman" panose="02020603050405020304" pitchFamily="18" charset="0"/>
              </a:rPr>
              <a:t>With the advances in computer technology the exploitation of massive corpora became feasible. </a:t>
            </a:r>
          </a:p>
          <a:p>
            <a:pPr algn="just">
              <a:buFontTx/>
              <a:buNone/>
            </a:pPr>
            <a:r>
              <a:rPr lang="en-GB" altLang="en-US" sz="2200" dirty="0">
                <a:solidFill>
                  <a:schemeClr val="tx1"/>
                </a:solidFill>
                <a:latin typeface="Times New Roman" panose="02020603050405020304" pitchFamily="18" charset="0"/>
                <a:cs typeface="Times New Roman" panose="02020603050405020304" pitchFamily="18" charset="0"/>
              </a:rPr>
              <a:t>From the 80s </a:t>
            </a:r>
            <a:r>
              <a:rPr lang="en-GB" altLang="en-US" sz="2200" dirty="0" smtClean="0">
                <a:solidFill>
                  <a:schemeClr val="tx1"/>
                </a:solidFill>
                <a:latin typeface="Times New Roman" panose="02020603050405020304" pitchFamily="18" charset="0"/>
                <a:cs typeface="Times New Roman" panose="02020603050405020304" pitchFamily="18" charset="0"/>
              </a:rPr>
              <a:t>onward, </a:t>
            </a:r>
            <a:r>
              <a:rPr lang="en-GB" altLang="en-US" sz="2200" dirty="0">
                <a:solidFill>
                  <a:schemeClr val="tx1"/>
                </a:solidFill>
                <a:latin typeface="Times New Roman" panose="02020603050405020304" pitchFamily="18" charset="0"/>
                <a:cs typeface="Times New Roman" panose="02020603050405020304" pitchFamily="18" charset="0"/>
              </a:rPr>
              <a:t>the number and size of corpora and </a:t>
            </a:r>
            <a:r>
              <a:rPr lang="en-GB" altLang="en-US" sz="2200" dirty="0" smtClean="0">
                <a:solidFill>
                  <a:schemeClr val="tx1"/>
                </a:solidFill>
                <a:latin typeface="Times New Roman" panose="02020603050405020304" pitchFamily="18" charset="0"/>
                <a:cs typeface="Times New Roman" panose="02020603050405020304" pitchFamily="18" charset="0"/>
              </a:rPr>
              <a:t>corpus-based </a:t>
            </a:r>
            <a:r>
              <a:rPr lang="en-GB" altLang="en-US" sz="2200" dirty="0">
                <a:solidFill>
                  <a:schemeClr val="tx1"/>
                </a:solidFill>
                <a:latin typeface="Times New Roman" panose="02020603050405020304" pitchFamily="18" charset="0"/>
                <a:cs typeface="Times New Roman" panose="02020603050405020304" pitchFamily="18" charset="0"/>
              </a:rPr>
              <a:t>studies </a:t>
            </a:r>
            <a:r>
              <a:rPr lang="en-GB" altLang="en-US" sz="2200" dirty="0" smtClean="0">
                <a:solidFill>
                  <a:schemeClr val="tx1"/>
                </a:solidFill>
                <a:latin typeface="Times New Roman" panose="02020603050405020304" pitchFamily="18" charset="0"/>
                <a:cs typeface="Times New Roman" panose="02020603050405020304" pitchFamily="18" charset="0"/>
              </a:rPr>
              <a:t>increased </a:t>
            </a:r>
            <a:r>
              <a:rPr lang="en-GB" altLang="en-US" sz="2200" dirty="0">
                <a:solidFill>
                  <a:schemeClr val="tx1"/>
                </a:solidFill>
                <a:latin typeface="Times New Roman" panose="02020603050405020304" pitchFamily="18" charset="0"/>
                <a:cs typeface="Times New Roman" panose="02020603050405020304" pitchFamily="18" charset="0"/>
              </a:rPr>
              <a:t>dramatically.</a:t>
            </a:r>
          </a:p>
          <a:p>
            <a:pPr algn="just"/>
            <a:r>
              <a:rPr lang="en-GB" altLang="en-US" sz="2200" dirty="0" smtClean="0">
                <a:solidFill>
                  <a:schemeClr val="tx1"/>
                </a:solidFill>
                <a:latin typeface="Times New Roman" panose="02020603050405020304" pitchFamily="18" charset="0"/>
                <a:cs typeface="Times New Roman" panose="02020603050405020304" pitchFamily="18" charset="0"/>
              </a:rPr>
              <a:t>Corpora </a:t>
            </a:r>
            <a:r>
              <a:rPr lang="en-GB" altLang="en-US" sz="2200" dirty="0">
                <a:solidFill>
                  <a:schemeClr val="tx1"/>
                </a:solidFill>
                <a:latin typeface="Times New Roman" panose="02020603050405020304" pitchFamily="18" charset="0"/>
                <a:cs typeface="Times New Roman" panose="02020603050405020304" pitchFamily="18" charset="0"/>
              </a:rPr>
              <a:t>have </a:t>
            </a:r>
            <a:r>
              <a:rPr lang="en-GB" altLang="en-US" sz="2200" dirty="0" smtClean="0">
                <a:solidFill>
                  <a:schemeClr val="tx1"/>
                </a:solidFill>
                <a:latin typeface="Times New Roman" panose="02020603050405020304" pitchFamily="18" charset="0"/>
                <a:cs typeface="Times New Roman" panose="02020603050405020304" pitchFamily="18" charset="0"/>
              </a:rPr>
              <a:t>revolutionized almost  </a:t>
            </a:r>
            <a:r>
              <a:rPr lang="en-GB" altLang="en-US" sz="2200" dirty="0">
                <a:solidFill>
                  <a:schemeClr val="tx1"/>
                </a:solidFill>
                <a:latin typeface="Times New Roman" panose="02020603050405020304" pitchFamily="18" charset="0"/>
                <a:cs typeface="Times New Roman" panose="02020603050405020304" pitchFamily="18" charset="0"/>
              </a:rPr>
              <a:t>all branches of linguistics</a:t>
            </a:r>
            <a:r>
              <a:rPr lang="en-GB" altLang="en-US" sz="2200" dirty="0" smtClean="0">
                <a:solidFill>
                  <a:schemeClr val="tx1"/>
                </a:solidFill>
                <a:latin typeface="Times New Roman" panose="02020603050405020304" pitchFamily="18" charset="0"/>
                <a:cs typeface="Times New Roman" panose="02020603050405020304" pitchFamily="18" charset="0"/>
              </a:rPr>
              <a:t>.</a:t>
            </a:r>
          </a:p>
          <a:p>
            <a:pPr algn="just"/>
            <a:r>
              <a:rPr lang="en-GB" altLang="en-US" sz="2200" dirty="0" smtClean="0">
                <a:solidFill>
                  <a:schemeClr val="tx1"/>
                </a:solidFill>
                <a:latin typeface="Times New Roman" panose="02020603050405020304" pitchFamily="18" charset="0"/>
                <a:cs typeface="Times New Roman" panose="02020603050405020304" pitchFamily="18" charset="0"/>
              </a:rPr>
              <a:t>Computers:1) allow </a:t>
            </a:r>
            <a:r>
              <a:rPr lang="en-GB" altLang="en-US" sz="2200" dirty="0">
                <a:solidFill>
                  <a:schemeClr val="tx1"/>
                </a:solidFill>
                <a:latin typeface="Times New Roman" panose="02020603050405020304" pitchFamily="18" charset="0"/>
                <a:cs typeface="Times New Roman" panose="02020603050405020304" pitchFamily="18" charset="0"/>
              </a:rPr>
              <a:t>us to speed up the processing of </a:t>
            </a:r>
            <a:r>
              <a:rPr lang="en-GB" altLang="en-US" sz="2200" dirty="0" smtClean="0">
                <a:solidFill>
                  <a:schemeClr val="tx1"/>
                </a:solidFill>
                <a:latin typeface="Times New Roman" panose="02020603050405020304" pitchFamily="18" charset="0"/>
                <a:cs typeface="Times New Roman" panose="02020603050405020304" pitchFamily="18" charset="0"/>
              </a:rPr>
              <a:t>data, 2) avoid </a:t>
            </a:r>
            <a:r>
              <a:rPr lang="en-GB" altLang="en-US" sz="2200" dirty="0">
                <a:solidFill>
                  <a:schemeClr val="tx1"/>
                </a:solidFill>
                <a:latin typeface="Times New Roman" panose="02020603050405020304" pitchFamily="18" charset="0"/>
                <a:cs typeface="Times New Roman" panose="02020603050405020304" pitchFamily="18" charset="0"/>
              </a:rPr>
              <a:t>human bias in </a:t>
            </a:r>
            <a:r>
              <a:rPr lang="en-GB" altLang="en-US" sz="2200" dirty="0" smtClean="0">
                <a:solidFill>
                  <a:schemeClr val="tx1"/>
                </a:solidFill>
                <a:latin typeface="Times New Roman" panose="02020603050405020304" pitchFamily="18" charset="0"/>
                <a:cs typeface="Times New Roman" panose="02020603050405020304" pitchFamily="18" charset="0"/>
              </a:rPr>
              <a:t>data  analysis, 3) and allow </a:t>
            </a:r>
            <a:r>
              <a:rPr lang="en-GB" altLang="en-US" sz="2200" dirty="0">
                <a:solidFill>
                  <a:schemeClr val="tx1"/>
                </a:solidFill>
                <a:latin typeface="Times New Roman" panose="02020603050405020304" pitchFamily="18" charset="0"/>
                <a:cs typeface="Times New Roman" panose="02020603050405020304" pitchFamily="18" charset="0"/>
              </a:rPr>
              <a:t>the enrichment of data </a:t>
            </a:r>
            <a:r>
              <a:rPr lang="en-GB" altLang="en-US" sz="2200" dirty="0" smtClean="0">
                <a:solidFill>
                  <a:schemeClr val="tx1"/>
                </a:solidFill>
                <a:latin typeface="Times New Roman" panose="02020603050405020304" pitchFamily="18" charset="0"/>
                <a:cs typeface="Times New Roman" panose="02020603050405020304" pitchFamily="18" charset="0"/>
              </a:rPr>
              <a:t>with </a:t>
            </a:r>
            <a:r>
              <a:rPr lang="en-GB" altLang="en-US" sz="2200" dirty="0">
                <a:solidFill>
                  <a:schemeClr val="tx1"/>
                </a:solidFill>
                <a:latin typeface="Times New Roman" panose="02020603050405020304" pitchFamily="18" charset="0"/>
                <a:cs typeface="Times New Roman" panose="02020603050405020304" pitchFamily="18" charset="0"/>
              </a:rPr>
              <a:t>metadata</a:t>
            </a:r>
          </a:p>
          <a:p>
            <a:endParaRPr lang="en-GB" altLang="en-US" dirty="0"/>
          </a:p>
          <a:p>
            <a:endParaRPr lang="en-US" dirty="0"/>
          </a:p>
        </p:txBody>
      </p:sp>
    </p:spTree>
    <p:extLst>
      <p:ext uri="{BB962C8B-B14F-4D97-AF65-F5344CB8AC3E}">
        <p14:creationId xmlns:p14="http://schemas.microsoft.com/office/powerpoint/2010/main" val="1480176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Corpus Linguistics History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27448" y="2276872"/>
            <a:ext cx="8825659" cy="3416300"/>
          </a:xfrm>
        </p:spPr>
        <p:txBody>
          <a:bodyPr>
            <a:normAutofit lnSpcReduction="10000"/>
          </a:bodyPr>
          <a:lstStyle/>
          <a:p>
            <a:pPr algn="just"/>
            <a:r>
              <a:rPr lang="en-GB" altLang="en-US" sz="2400" dirty="0" smtClean="0">
                <a:latin typeface="Times New Roman" panose="02020603050405020304" pitchFamily="18" charset="0"/>
                <a:cs typeface="Times New Roman" panose="02020603050405020304" pitchFamily="18" charset="0"/>
              </a:rPr>
              <a:t>Since the 1990s, the corpus methodology has revolutionized nearly all branches of linguistics</a:t>
            </a:r>
          </a:p>
          <a:p>
            <a:pPr lvl="1" algn="just"/>
            <a:r>
              <a:rPr lang="en-GB" altLang="en-US" sz="2400" dirty="0" smtClean="0">
                <a:latin typeface="Times New Roman" panose="02020603050405020304" pitchFamily="18" charset="0"/>
                <a:cs typeface="Times New Roman" panose="02020603050405020304" pitchFamily="18" charset="0"/>
              </a:rPr>
              <a:t>Corpus analysis can be illuminating in “virtually all branches of linguistics or language learning.” (Leech 1997)</a:t>
            </a:r>
          </a:p>
          <a:p>
            <a:pPr lvl="1" algn="just"/>
            <a:r>
              <a:rPr lang="en-GB" altLang="en-US" sz="2400" dirty="0" smtClean="0">
                <a:latin typeface="Times New Roman" panose="02020603050405020304" pitchFamily="18" charset="0"/>
                <a:cs typeface="Times New Roman" panose="02020603050405020304" pitchFamily="18" charset="0"/>
              </a:rPr>
              <a:t>Early studies used general corpora to carry out lexicographical research which led to the production of dictionaries. More recently, specialized corpora have been compiled in order to examine texts belonging to a particular register or genre, for example newspapers or academic discourse.</a:t>
            </a:r>
          </a:p>
          <a:p>
            <a:pPr lvl="1"/>
            <a:endParaRPr lang="en-GB" altLang="en-US" sz="2000" dirty="0" smtClean="0"/>
          </a:p>
          <a:p>
            <a:endParaRPr lang="en-US" dirty="0"/>
          </a:p>
        </p:txBody>
      </p:sp>
    </p:spTree>
    <p:extLst>
      <p:ext uri="{BB962C8B-B14F-4D97-AF65-F5344CB8AC3E}">
        <p14:creationId xmlns:p14="http://schemas.microsoft.com/office/powerpoint/2010/main" val="239761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Corpus Linguistics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de-DE" sz="2200" dirty="0" smtClean="0">
                <a:latin typeface="Times New Roman" panose="02020603050405020304" pitchFamily="18" charset="0"/>
                <a:cs typeface="Times New Roman" panose="02020603050405020304" pitchFamily="18" charset="0"/>
              </a:rPr>
              <a:t>What is Corpus Linguistics?</a:t>
            </a:r>
          </a:p>
          <a:p>
            <a:pPr marL="0" indent="0" algn="just">
              <a:buNone/>
            </a:pPr>
            <a:r>
              <a:rPr lang="de-DE" sz="2200" dirty="0" smtClean="0">
                <a:latin typeface="Times New Roman" panose="02020603050405020304" pitchFamily="18" charset="0"/>
                <a:cs typeface="Times New Roman" panose="02020603050405020304" pitchFamily="18" charset="0"/>
              </a:rPr>
              <a:t>             </a:t>
            </a:r>
            <a:r>
              <a:rPr lang="en-GB" sz="2200" dirty="0" smtClean="0">
                <a:latin typeface="Times New Roman" panose="02020603050405020304" pitchFamily="18" charset="0"/>
                <a:cs typeface="Times New Roman" panose="02020603050405020304" pitchFamily="18" charset="0"/>
              </a:rPr>
              <a:t>Corpus linguistics can be described as the study of language based on text corpora. </a:t>
            </a:r>
            <a:r>
              <a:rPr lang="de-DE" sz="2200" dirty="0" smtClean="0">
                <a:latin typeface="Times New Roman" panose="02020603050405020304" pitchFamily="18" charset="0"/>
                <a:cs typeface="Times New Roman" panose="02020603050405020304" pitchFamily="18" charset="0"/>
              </a:rPr>
              <a:t>The study of language based on examples of “real life“ language use.</a:t>
            </a:r>
          </a:p>
          <a:p>
            <a:endParaRPr lang="en-US" dirty="0"/>
          </a:p>
        </p:txBody>
      </p:sp>
    </p:spTree>
    <p:extLst>
      <p:ext uri="{BB962C8B-B14F-4D97-AF65-F5344CB8AC3E}">
        <p14:creationId xmlns:p14="http://schemas.microsoft.com/office/powerpoint/2010/main" val="46372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dirty="0" smtClean="0">
                <a:latin typeface="Times New Roman" panose="02020603050405020304" pitchFamily="18" charset="0"/>
                <a:cs typeface="Times New Roman" panose="02020603050405020304" pitchFamily="18" charset="0"/>
              </a:rPr>
              <a:t>What is a corpus?</a:t>
            </a:r>
          </a:p>
        </p:txBody>
      </p:sp>
      <p:sp>
        <p:nvSpPr>
          <p:cNvPr id="3" name="Content Placeholder 2"/>
          <p:cNvSpPr>
            <a:spLocks noGrp="1"/>
          </p:cNvSpPr>
          <p:nvPr>
            <p:ph idx="1"/>
          </p:nvPr>
        </p:nvSpPr>
        <p:spPr>
          <a:xfrm>
            <a:off x="1199456" y="2276872"/>
            <a:ext cx="8825659" cy="3416300"/>
          </a:xfrm>
        </p:spPr>
        <p:txBody>
          <a:bodyPr/>
          <a:lstStyle/>
          <a:p>
            <a:pPr algn="just"/>
            <a:r>
              <a:rPr lang="en-GB" altLang="en-US" sz="2200" dirty="0" smtClean="0">
                <a:latin typeface="Times New Roman" panose="02020603050405020304" pitchFamily="18" charset="0"/>
                <a:cs typeface="Times New Roman" panose="02020603050405020304" pitchFamily="18" charset="0"/>
              </a:rPr>
              <a:t>“A </a:t>
            </a:r>
            <a:r>
              <a:rPr lang="en-GB" altLang="en-US" sz="2200" dirty="0">
                <a:latin typeface="Times New Roman" panose="02020603050405020304" pitchFamily="18" charset="0"/>
                <a:cs typeface="Times New Roman" panose="02020603050405020304" pitchFamily="18" charset="0"/>
              </a:rPr>
              <a:t>corpus is a collection of pieces of language that are selected and ordered according to explicit linguistic criteria in order to be used as a sample of the language</a:t>
            </a:r>
            <a:r>
              <a:rPr lang="en-GB" altLang="en-US" sz="2200" dirty="0" smtClean="0">
                <a:latin typeface="Times New Roman" panose="02020603050405020304" pitchFamily="18" charset="0"/>
                <a:cs typeface="Times New Roman" panose="02020603050405020304" pitchFamily="18" charset="0"/>
              </a:rPr>
              <a:t>”</a:t>
            </a:r>
            <a:r>
              <a:rPr lang="en-US" altLang="en-US" sz="2200" dirty="0" smtClean="0">
                <a:latin typeface="Times New Roman" panose="02020603050405020304" pitchFamily="18" charset="0"/>
                <a:cs typeface="Times New Roman" panose="02020603050405020304" pitchFamily="18" charset="0"/>
              </a:rPr>
              <a:t>.</a:t>
            </a:r>
            <a:r>
              <a:rPr lang="en-GB" altLang="en-US" sz="2200" dirty="0" smtClean="0">
                <a:latin typeface="Times New Roman" panose="02020603050405020304" pitchFamily="18" charset="0"/>
                <a:cs typeface="Times New Roman" panose="02020603050405020304" pitchFamily="18" charset="0"/>
              </a:rPr>
              <a:t> (Sinclair 1996)</a:t>
            </a:r>
          </a:p>
          <a:p>
            <a:pPr algn="just"/>
            <a:r>
              <a:rPr lang="de-DE" sz="2200" dirty="0" smtClean="0">
                <a:latin typeface="Times New Roman" panose="02020603050405020304" pitchFamily="18" charset="0"/>
                <a:cs typeface="Times New Roman" panose="02020603050405020304" pitchFamily="18" charset="0"/>
              </a:rPr>
              <a:t> It is an electronic collection of text both spoken and written, stored on a computer which can be easily </a:t>
            </a:r>
            <a:r>
              <a:rPr lang="de-DE" sz="2200" dirty="0" smtClean="0">
                <a:latin typeface="Times New Roman" panose="02020603050405020304" pitchFamily="18" charset="0"/>
                <a:cs typeface="Times New Roman" panose="02020603050405020304" pitchFamily="18" charset="0"/>
              </a:rPr>
              <a:t>retrieved </a:t>
            </a:r>
            <a:r>
              <a:rPr lang="de-DE" sz="2200" dirty="0" smtClean="0">
                <a:latin typeface="Times New Roman" panose="02020603050405020304" pitchFamily="18" charset="0"/>
                <a:cs typeface="Times New Roman" panose="02020603050405020304" pitchFamily="18" charset="0"/>
              </a:rPr>
              <a:t>for different application and uses.</a:t>
            </a:r>
          </a:p>
          <a:p>
            <a:pPr algn="just"/>
            <a:r>
              <a:rPr lang="en-GB" altLang="zh-CN" sz="2200" dirty="0" smtClean="0">
                <a:latin typeface="Times New Roman" panose="02020603050405020304" pitchFamily="18" charset="0"/>
                <a:ea typeface="SimSun" panose="02010600030101010101" pitchFamily="2" charset="-122"/>
                <a:cs typeface="Times New Roman" panose="02020603050405020304" pitchFamily="18" charset="0"/>
              </a:rPr>
              <a:t>“A corpus is a collection of (1) </a:t>
            </a:r>
            <a:r>
              <a:rPr lang="en-GB" altLang="zh-CN" sz="2200" i="1" dirty="0" smtClean="0">
                <a:latin typeface="Times New Roman" panose="02020603050405020304" pitchFamily="18" charset="0"/>
                <a:ea typeface="SimSun" panose="02010600030101010101" pitchFamily="2" charset="-122"/>
                <a:cs typeface="Times New Roman" panose="02020603050405020304" pitchFamily="18" charset="0"/>
              </a:rPr>
              <a:t>machine-readable</a:t>
            </a:r>
            <a:r>
              <a:rPr lang="en-GB" altLang="zh-CN" sz="2200" dirty="0" smtClean="0">
                <a:latin typeface="Times New Roman" panose="02020603050405020304" pitchFamily="18" charset="0"/>
                <a:ea typeface="SimSun" panose="02010600030101010101" pitchFamily="2" charset="-122"/>
                <a:cs typeface="Times New Roman" panose="02020603050405020304" pitchFamily="18" charset="0"/>
              </a:rPr>
              <a:t> (2) </a:t>
            </a:r>
            <a:r>
              <a:rPr lang="en-GB" altLang="zh-CN" sz="2200" i="1" dirty="0" smtClean="0">
                <a:latin typeface="Times New Roman" panose="02020603050405020304" pitchFamily="18" charset="0"/>
                <a:ea typeface="SimSun" panose="02010600030101010101" pitchFamily="2" charset="-122"/>
                <a:cs typeface="Times New Roman" panose="02020603050405020304" pitchFamily="18" charset="0"/>
              </a:rPr>
              <a:t>authentic</a:t>
            </a:r>
            <a:r>
              <a:rPr lang="en-GB" altLang="zh-CN" sz="2200" dirty="0" smtClean="0">
                <a:latin typeface="Times New Roman" panose="02020603050405020304" pitchFamily="18" charset="0"/>
                <a:ea typeface="SimSun" panose="02010600030101010101" pitchFamily="2" charset="-122"/>
                <a:cs typeface="Times New Roman" panose="02020603050405020304" pitchFamily="18" charset="0"/>
              </a:rPr>
              <a:t> texts (including transcripts of spoken data) which is (3) </a:t>
            </a:r>
            <a:r>
              <a:rPr lang="en-GB" altLang="zh-CN" sz="2200" i="1" dirty="0" smtClean="0">
                <a:latin typeface="Times New Roman" panose="02020603050405020304" pitchFamily="18" charset="0"/>
                <a:ea typeface="SimSun" panose="02010600030101010101" pitchFamily="2" charset="-122"/>
                <a:cs typeface="Times New Roman" panose="02020603050405020304" pitchFamily="18" charset="0"/>
              </a:rPr>
              <a:t>sampled</a:t>
            </a:r>
            <a:r>
              <a:rPr lang="en-GB" altLang="zh-CN" sz="2200" dirty="0" smtClean="0">
                <a:latin typeface="Times New Roman" panose="02020603050405020304" pitchFamily="18" charset="0"/>
                <a:ea typeface="SimSun" panose="02010600030101010101" pitchFamily="2" charset="-122"/>
                <a:cs typeface="Times New Roman" panose="02020603050405020304" pitchFamily="18" charset="0"/>
              </a:rPr>
              <a:t> to be (4) </a:t>
            </a:r>
            <a:r>
              <a:rPr lang="en-GB" altLang="zh-CN" sz="2200" i="1" dirty="0" smtClean="0">
                <a:latin typeface="Times New Roman" panose="02020603050405020304" pitchFamily="18" charset="0"/>
                <a:ea typeface="SimSun" panose="02010600030101010101" pitchFamily="2" charset="-122"/>
                <a:cs typeface="Times New Roman" panose="02020603050405020304" pitchFamily="18" charset="0"/>
              </a:rPr>
              <a:t>representative</a:t>
            </a:r>
            <a:r>
              <a:rPr lang="en-GB" altLang="zh-CN" sz="2200" dirty="0" smtClean="0">
                <a:latin typeface="Times New Roman" panose="02020603050405020304" pitchFamily="18" charset="0"/>
                <a:ea typeface="SimSun" panose="02010600030101010101" pitchFamily="2" charset="-122"/>
                <a:cs typeface="Times New Roman" panose="02020603050405020304" pitchFamily="18" charset="0"/>
              </a:rPr>
              <a:t> of a particular language or language variety.”</a:t>
            </a:r>
            <a:endParaRPr lang="en-US" sz="2200" dirty="0" smtClean="0">
              <a:latin typeface="Times New Roman" panose="02020603050405020304" pitchFamily="18" charset="0"/>
              <a:cs typeface="Times New Roman" panose="02020603050405020304" pitchFamily="18" charset="0"/>
            </a:endParaRPr>
          </a:p>
          <a:p>
            <a:endParaRPr lang="de-DE" dirty="0" smtClean="0"/>
          </a:p>
          <a:p>
            <a:endParaRPr lang="en-GB" altLang="en-US" dirty="0" smtClean="0"/>
          </a:p>
          <a:p>
            <a:pPr marL="0" indent="0">
              <a:buNone/>
            </a:pPr>
            <a:endParaRPr lang="en-GB" altLang="en-US" dirty="0"/>
          </a:p>
        </p:txBody>
      </p:sp>
    </p:spTree>
    <p:extLst>
      <p:ext uri="{BB962C8B-B14F-4D97-AF65-F5344CB8AC3E}">
        <p14:creationId xmlns:p14="http://schemas.microsoft.com/office/powerpoint/2010/main" val="1165414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zh-TW" dirty="0">
                <a:latin typeface="Times New Roman" panose="02020603050405020304" pitchFamily="18" charset="0"/>
                <a:cs typeface="Times New Roman" panose="02020603050405020304" pitchFamily="18" charset="0"/>
              </a:rPr>
              <a:t>Characteristics of </a:t>
            </a:r>
            <a:r>
              <a:rPr lang="en-US" altLang="zh-TW" dirty="0" smtClean="0">
                <a:latin typeface="Times New Roman" panose="02020603050405020304" pitchFamily="18" charset="0"/>
                <a:cs typeface="Times New Roman" panose="02020603050405020304" pitchFamily="18" charset="0"/>
              </a:rPr>
              <a:t>a </a:t>
            </a:r>
            <a:r>
              <a:rPr lang="en-US" altLang="zh-TW" dirty="0">
                <a:latin typeface="Times New Roman" panose="02020603050405020304" pitchFamily="18" charset="0"/>
                <a:cs typeface="Times New Roman" panose="02020603050405020304" pitchFamily="18" charset="0"/>
              </a:rPr>
              <a:t>Good Corpus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99456" y="2204864"/>
            <a:ext cx="8825659" cy="3416300"/>
          </a:xfrm>
        </p:spPr>
        <p:txBody>
          <a:bodyPr>
            <a:noAutofit/>
          </a:bodyPr>
          <a:lstStyle/>
          <a:p>
            <a:pPr>
              <a:lnSpc>
                <a:spcPct val="80000"/>
              </a:lnSpc>
            </a:pPr>
            <a:r>
              <a:rPr lang="en-US" altLang="zh-TW" sz="2200" dirty="0">
                <a:latin typeface="Times New Roman" panose="02020603050405020304" pitchFamily="18" charset="0"/>
                <a:cs typeface="Times New Roman" panose="02020603050405020304" pitchFamily="18" charset="0"/>
              </a:rPr>
              <a:t>large</a:t>
            </a:r>
          </a:p>
          <a:p>
            <a:pPr>
              <a:lnSpc>
                <a:spcPct val="80000"/>
              </a:lnSpc>
            </a:pPr>
            <a:r>
              <a:rPr lang="en-US" altLang="zh-TW" sz="2200" dirty="0">
                <a:latin typeface="Times New Roman" panose="02020603050405020304" pitchFamily="18" charset="0"/>
                <a:cs typeface="Times New Roman" panose="02020603050405020304" pitchFamily="18" charset="0"/>
              </a:rPr>
              <a:t>systematically assembled </a:t>
            </a:r>
            <a:endParaRPr lang="en-US" altLang="zh-TW" sz="2200" dirty="0">
              <a:latin typeface="Times New Roman" panose="02020603050405020304" pitchFamily="18" charset="0"/>
              <a:cs typeface="Times New Roman" panose="02020603050405020304" pitchFamily="18" charset="0"/>
              <a:sym typeface="Wingdings 2" panose="05020102010507070707" pitchFamily="18" charset="2"/>
            </a:endParaRPr>
          </a:p>
          <a:p>
            <a:pPr>
              <a:lnSpc>
                <a:spcPct val="80000"/>
              </a:lnSpc>
            </a:pPr>
            <a:r>
              <a:rPr lang="en-US" altLang="zh-TW" sz="2200" dirty="0" smtClean="0">
                <a:latin typeface="Times New Roman" panose="02020603050405020304" pitchFamily="18" charset="0"/>
                <a:cs typeface="Times New Roman" panose="02020603050405020304" pitchFamily="18" charset="0"/>
              </a:rPr>
              <a:t>natural </a:t>
            </a:r>
            <a:r>
              <a:rPr lang="en-US" altLang="zh-TW" sz="2200" dirty="0">
                <a:latin typeface="Times New Roman" panose="02020603050405020304" pitchFamily="18" charset="0"/>
                <a:cs typeface="Times New Roman" panose="02020603050405020304" pitchFamily="18" charset="0"/>
              </a:rPr>
              <a:t>texts </a:t>
            </a:r>
          </a:p>
          <a:p>
            <a:pPr>
              <a:lnSpc>
                <a:spcPct val="80000"/>
              </a:lnSpc>
            </a:pPr>
            <a:r>
              <a:rPr lang="en-US" altLang="zh-TW" sz="2200" dirty="0">
                <a:latin typeface="Times New Roman" panose="02020603050405020304" pitchFamily="18" charset="0"/>
                <a:cs typeface="Times New Roman" panose="02020603050405020304" pitchFamily="18" charset="0"/>
              </a:rPr>
              <a:t>often available to other researchers </a:t>
            </a:r>
          </a:p>
          <a:p>
            <a:pPr>
              <a:lnSpc>
                <a:spcPct val="80000"/>
              </a:lnSpc>
            </a:pPr>
            <a:r>
              <a:rPr lang="en-US" altLang="zh-TW" sz="2200" dirty="0" smtClean="0">
                <a:latin typeface="Times New Roman" panose="02020603050405020304" pitchFamily="18" charset="0"/>
                <a:cs typeface="Times New Roman" panose="02020603050405020304" pitchFamily="18" charset="0"/>
              </a:rPr>
              <a:t>spoken </a:t>
            </a:r>
            <a:r>
              <a:rPr lang="en-US" altLang="zh-TW" sz="2200" dirty="0">
                <a:latin typeface="Times New Roman" panose="02020603050405020304" pitchFamily="18" charset="0"/>
                <a:cs typeface="Times New Roman" panose="02020603050405020304" pitchFamily="18" charset="0"/>
              </a:rPr>
              <a:t>and/or written language </a:t>
            </a:r>
          </a:p>
          <a:p>
            <a:pPr>
              <a:lnSpc>
                <a:spcPct val="80000"/>
              </a:lnSpc>
            </a:pPr>
            <a:r>
              <a:rPr lang="en-US" altLang="zh-TW" sz="2200" dirty="0">
                <a:latin typeface="Times New Roman" panose="02020603050405020304" pitchFamily="18" charset="0"/>
                <a:cs typeface="Times New Roman" panose="02020603050405020304" pitchFamily="18" charset="0"/>
              </a:rPr>
              <a:t>usually in electronic form </a:t>
            </a:r>
          </a:p>
          <a:p>
            <a:pPr>
              <a:lnSpc>
                <a:spcPct val="80000"/>
              </a:lnSpc>
            </a:pPr>
            <a:r>
              <a:rPr lang="en-US" altLang="zh-TW" sz="2200" dirty="0">
                <a:latin typeface="Times New Roman" panose="02020603050405020304" pitchFamily="18" charset="0"/>
                <a:cs typeface="Times New Roman" panose="02020603050405020304" pitchFamily="18" charset="0"/>
              </a:rPr>
              <a:t>can be tagged </a:t>
            </a:r>
            <a:r>
              <a:rPr lang="en-US" altLang="zh-TW" sz="2200" dirty="0" smtClean="0">
                <a:latin typeface="Times New Roman" panose="02020603050405020304" pitchFamily="18" charset="0"/>
                <a:cs typeface="Times New Roman" panose="02020603050405020304" pitchFamily="18" charset="0"/>
              </a:rPr>
              <a:t>for </a:t>
            </a:r>
            <a:r>
              <a:rPr lang="en-US" altLang="zh-TW" sz="2200" dirty="0">
                <a:latin typeface="Times New Roman" panose="02020603050405020304" pitchFamily="18" charset="0"/>
                <a:cs typeface="Times New Roman" panose="02020603050405020304" pitchFamily="18" charset="0"/>
              </a:rPr>
              <a:t>use with text manipulation programs </a:t>
            </a:r>
          </a:p>
        </p:txBody>
      </p:sp>
    </p:spTree>
    <p:extLst>
      <p:ext uri="{BB962C8B-B14F-4D97-AF65-F5344CB8AC3E}">
        <p14:creationId xmlns:p14="http://schemas.microsoft.com/office/powerpoint/2010/main" val="282967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dirty="0" smtClean="0">
                <a:latin typeface="Times New Roman" panose="02020603050405020304" pitchFamily="18" charset="0"/>
                <a:cs typeface="Times New Roman" panose="02020603050405020304" pitchFamily="18" charset="0"/>
              </a:rPr>
              <a:t>Types of Corpora</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General</a:t>
            </a:r>
          </a:p>
          <a:p>
            <a:pPr marL="514350" indent="-514350" algn="just">
              <a:buAutoNum type="arabicParenR"/>
            </a:pPr>
            <a:r>
              <a:rPr lang="en-US" sz="2200" dirty="0" smtClean="0">
                <a:latin typeface="Times New Roman" panose="02020603050405020304" pitchFamily="18" charset="0"/>
                <a:cs typeface="Times New Roman" panose="02020603050405020304" pitchFamily="18" charset="0"/>
              </a:rPr>
              <a:t>Special</a:t>
            </a:r>
          </a:p>
          <a:p>
            <a:pPr algn="just"/>
            <a:r>
              <a:rPr lang="en-US" sz="2200" dirty="0" smtClean="0">
                <a:latin typeface="Times New Roman" panose="02020603050405020304" pitchFamily="18" charset="0"/>
                <a:cs typeface="Times New Roman" panose="02020603050405020304" pitchFamily="18" charset="0"/>
              </a:rPr>
              <a:t>1) General: One which attempts to represent language as a whole, not any specific part of language. Different genres are included, lectures, movies, newspapers, etc.</a:t>
            </a:r>
          </a:p>
          <a:p>
            <a:pPr algn="just"/>
            <a:r>
              <a:rPr lang="en-US" sz="2200" dirty="0" smtClean="0">
                <a:latin typeface="Times New Roman" panose="02020603050405020304" pitchFamily="18" charset="0"/>
                <a:cs typeface="Times New Roman" panose="02020603050405020304" pitchFamily="18" charset="0"/>
              </a:rPr>
              <a:t>For example: </a:t>
            </a:r>
          </a:p>
          <a:p>
            <a:pPr marL="0" indent="0" algn="just">
              <a:buNone/>
            </a:pPr>
            <a:r>
              <a:rPr lang="en-US" sz="2200" dirty="0" smtClean="0">
                <a:latin typeface="Times New Roman" panose="02020603050405020304" pitchFamily="18" charset="0"/>
                <a:cs typeface="Times New Roman" panose="02020603050405020304" pitchFamily="18" charset="0"/>
              </a:rPr>
              <a:t>BNC, Includes both written and spoken (mostly written)</a:t>
            </a:r>
          </a:p>
          <a:p>
            <a:pPr marL="0" indent="0" algn="just">
              <a:buNone/>
            </a:pPr>
            <a:r>
              <a:rPr lang="en-US" sz="2200" dirty="0" smtClean="0">
                <a:latin typeface="Times New Roman" panose="02020603050405020304" pitchFamily="18" charset="0"/>
                <a:cs typeface="Times New Roman" panose="02020603050405020304" pitchFamily="18" charset="0"/>
              </a:rPr>
              <a:t>Cambridge and Nottingham Corpus in Discourse in English (CANCODE)</a:t>
            </a:r>
          </a:p>
          <a:p>
            <a:pPr marL="0" indent="0" algn="just">
              <a:buNone/>
            </a:pPr>
            <a:r>
              <a:rPr lang="en-US" sz="2200" dirty="0" smtClean="0">
                <a:latin typeface="Times New Roman" panose="02020603050405020304" pitchFamily="18" charset="0"/>
                <a:cs typeface="Times New Roman" panose="02020603050405020304" pitchFamily="18" charset="0"/>
              </a:rPr>
              <a:t>Michigan Corpus of Academic Spoken English (MICASE)</a:t>
            </a:r>
          </a:p>
          <a:p>
            <a:pPr marL="0" indent="0">
              <a:buNone/>
            </a:pPr>
            <a:endParaRPr lang="en-US" dirty="0"/>
          </a:p>
        </p:txBody>
      </p:sp>
    </p:spTree>
    <p:extLst>
      <p:ext uri="{BB962C8B-B14F-4D97-AF65-F5344CB8AC3E}">
        <p14:creationId xmlns:p14="http://schemas.microsoft.com/office/powerpoint/2010/main" val="14446568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altLang="en-US" dirty="0" smtClean="0">
                <a:latin typeface="Times New Roman" panose="02020603050405020304" pitchFamily="18" charset="0"/>
                <a:cs typeface="Times New Roman" panose="02020603050405020304" pitchFamily="18" charset="0"/>
              </a:rPr>
              <a:t>Types of Corpora</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27448" y="2276872"/>
            <a:ext cx="8825659" cy="3416300"/>
          </a:xfrm>
        </p:spPr>
        <p:txBody>
          <a:bodyPr>
            <a:noAutofit/>
          </a:bodyPr>
          <a:lstStyle/>
          <a:p>
            <a:pPr algn="just"/>
            <a:r>
              <a:rPr lang="en-US" sz="2200" dirty="0" smtClean="0">
                <a:latin typeface="Times New Roman" panose="02020603050405020304" pitchFamily="18" charset="0"/>
                <a:cs typeface="Times New Roman" panose="02020603050405020304" pitchFamily="18" charset="0"/>
              </a:rPr>
              <a:t>2)Special: Its more useful for use when you have a specific purpose in your mind and you want to conduct a study. You </a:t>
            </a:r>
            <a:r>
              <a:rPr lang="en-US" sz="2200" dirty="0" err="1" smtClean="0">
                <a:latin typeface="Times New Roman" panose="02020603050405020304" pitchFamily="18" charset="0"/>
                <a:cs typeface="Times New Roman" panose="02020603050405020304" pitchFamily="18" charset="0"/>
              </a:rPr>
              <a:t>cantnot</a:t>
            </a:r>
            <a:r>
              <a:rPr lang="en-US" sz="2200" dirty="0" smtClean="0">
                <a:latin typeface="Times New Roman" panose="02020603050405020304" pitchFamily="18" charset="0"/>
                <a:cs typeface="Times New Roman" panose="02020603050405020304" pitchFamily="18" charset="0"/>
              </a:rPr>
              <a:t> find a corpus related to your topic, so you should collect your own corpus. Specialized corpora have specific purposes and are used for single studies.</a:t>
            </a:r>
          </a:p>
          <a:p>
            <a:pPr lvl="2" algn="just"/>
            <a:r>
              <a:rPr lang="en-US" sz="2200" dirty="0" smtClean="0">
                <a:latin typeface="Times New Roman" panose="02020603050405020304" pitchFamily="18" charset="0"/>
                <a:cs typeface="Times New Roman" panose="02020603050405020304" pitchFamily="18" charset="0"/>
              </a:rPr>
              <a:t>The collection might be time consuming and difficult, but not like general ones.</a:t>
            </a:r>
          </a:p>
          <a:p>
            <a:pPr lvl="1" algn="just"/>
            <a:r>
              <a:rPr lang="en-US" sz="2200" dirty="0" smtClean="0">
                <a:latin typeface="Times New Roman" panose="02020603050405020304" pitchFamily="18" charset="0"/>
                <a:cs typeface="Times New Roman" panose="02020603050405020304" pitchFamily="18" charset="0"/>
              </a:rPr>
              <a:t>The frequency of individual words or phrases can be examined, and compared across sub-corpora, for example, in different genres or institutional contexts.</a:t>
            </a:r>
          </a:p>
          <a:p>
            <a:pPr lvl="1" algn="just"/>
            <a:r>
              <a:rPr lang="en-US" sz="2200" dirty="0" err="1" smtClean="0">
                <a:latin typeface="Times New Roman" panose="02020603050405020304" pitchFamily="18" charset="0"/>
                <a:cs typeface="Times New Roman" panose="02020603050405020304" pitchFamily="18" charset="0"/>
              </a:rPr>
              <a:t>Concordancing</a:t>
            </a:r>
            <a:r>
              <a:rPr lang="en-US" sz="2200" dirty="0" smtClean="0">
                <a:latin typeface="Times New Roman" panose="02020603050405020304" pitchFamily="18" charset="0"/>
                <a:cs typeface="Times New Roman" panose="02020603050405020304" pitchFamily="18" charset="0"/>
              </a:rPr>
              <a:t> Programs show all the instances of the same lexical item in concordance lines.</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78896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1058</Words>
  <Application>Microsoft Office PowerPoint</Application>
  <PresentationFormat>Custom</PresentationFormat>
  <Paragraphs>85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Corpus Linguistics</vt:lpstr>
      <vt:lpstr>Corpus Linguistics History</vt:lpstr>
      <vt:lpstr>Corpus Linguistics History</vt:lpstr>
      <vt:lpstr>Corpus Linguistics History</vt:lpstr>
      <vt:lpstr>Corpus Linguistics</vt:lpstr>
      <vt:lpstr>What is a corpus?</vt:lpstr>
      <vt:lpstr>Characteristics of a Good Corpus</vt:lpstr>
      <vt:lpstr>Types of Corpora</vt:lpstr>
      <vt:lpstr>Types of Corpora</vt:lpstr>
      <vt:lpstr>Nature of Corpus-Based Approach</vt:lpstr>
      <vt:lpstr>Corpus Data Collection</vt:lpstr>
      <vt:lpstr>Corpus Collection Considerations</vt:lpstr>
      <vt:lpstr>Synchronic Corpora vs. Diachronic Corpora </vt:lpstr>
      <vt:lpstr>Concordancers</vt:lpstr>
      <vt:lpstr>AntConc</vt:lpstr>
      <vt:lpstr>AntConc</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Corpus Linguistics</dc:title>
  <dc:creator>Asus Pc</dc:creator>
  <cp:lastModifiedBy>Asus Pc</cp:lastModifiedBy>
  <cp:revision>14</cp:revision>
  <dcterms:modified xsi:type="dcterms:W3CDTF">2015-05-20T10:33:34Z</dcterms:modified>
</cp:coreProperties>
</file>