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1"/>
  </p:notesMasterIdLst>
  <p:sldIdLst>
    <p:sldId id="291" r:id="rId2"/>
    <p:sldId id="292" r:id="rId3"/>
    <p:sldId id="307" r:id="rId4"/>
    <p:sldId id="308" r:id="rId5"/>
    <p:sldId id="296" r:id="rId6"/>
    <p:sldId id="297" r:id="rId7"/>
    <p:sldId id="309" r:id="rId8"/>
    <p:sldId id="310" r:id="rId9"/>
    <p:sldId id="311" r:id="rId10"/>
    <p:sldId id="312" r:id="rId11"/>
    <p:sldId id="318" r:id="rId12"/>
    <p:sldId id="319" r:id="rId13"/>
    <p:sldId id="320" r:id="rId14"/>
    <p:sldId id="313" r:id="rId15"/>
    <p:sldId id="314" r:id="rId16"/>
    <p:sldId id="315" r:id="rId17"/>
    <p:sldId id="317" r:id="rId18"/>
    <p:sldId id="316" r:id="rId19"/>
    <p:sldId id="32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autoAdjust="0"/>
  </p:normalViewPr>
  <p:slideViewPr>
    <p:cSldViewPr snapToGrid="0">
      <p:cViewPr varScale="1">
        <p:scale>
          <a:sx n="73" d="100"/>
          <a:sy n="73" d="100"/>
        </p:scale>
        <p:origin x="57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2845C-2125-40A6-867A-3CD7DA767F6E}" type="datetimeFigureOut">
              <a:rPr lang="en-US" smtClean="0"/>
              <a:pPr/>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5E0D6-FE8F-4CAA-8F2F-275E3DD71231}" type="slidenum">
              <a:rPr lang="en-US" smtClean="0"/>
              <a:pPr/>
              <a:t>‹#›</a:t>
            </a:fld>
            <a:endParaRPr lang="en-US"/>
          </a:p>
        </p:txBody>
      </p:sp>
    </p:spTree>
    <p:extLst>
      <p:ext uri="{BB962C8B-B14F-4D97-AF65-F5344CB8AC3E}">
        <p14:creationId xmlns:p14="http://schemas.microsoft.com/office/powerpoint/2010/main" val="167204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FF785-568D-480A-AC6D-ED9167EE09D7}" type="slidenum">
              <a:rPr lang="ar-SA"/>
              <a:pPr/>
              <a:t>2</a:t>
            </a:fld>
            <a:endParaRPr lang="en-US"/>
          </a:p>
        </p:txBody>
      </p:sp>
      <p:sp>
        <p:nvSpPr>
          <p:cNvPr id="339970" name="Rectangle 2"/>
          <p:cNvSpPr>
            <a:spLocks noGrp="1" noRot="1" noChangeAspect="1" noChangeArrowheads="1" noTextEdit="1"/>
          </p:cNvSpPr>
          <p:nvPr>
            <p:ph type="sldImg"/>
          </p:nvPr>
        </p:nvSpPr>
        <p:spPr>
          <a:xfrm>
            <a:off x="334963" y="704850"/>
            <a:ext cx="6264275" cy="3524250"/>
          </a:xfrm>
          <a:ln/>
        </p:spPr>
      </p:sp>
      <p:sp>
        <p:nvSpPr>
          <p:cNvPr id="33997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637945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11</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12</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13</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14</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15</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16</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17</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18</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19</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3</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4</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5</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6</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7</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8</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9</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10</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AA89EE-841B-4AE9-9B83-E3D1D77E5DE8}"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315104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A89EE-841B-4AE9-9B83-E3D1D77E5DE8}"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3799480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A89EE-841B-4AE9-9B83-E3D1D77E5DE8}"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E6AE13-1D86-4A2E-9A5F-D29601F969E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23123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4AA89EE-841B-4AE9-9B83-E3D1D77E5DE8}"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2927760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4AA89EE-841B-4AE9-9B83-E3D1D77E5DE8}"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E6AE13-1D86-4A2E-9A5F-D29601F969E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3712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4AA89EE-841B-4AE9-9B83-E3D1D77E5DE8}"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4269254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A89EE-841B-4AE9-9B83-E3D1D77E5DE8}"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3408461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A89EE-841B-4AE9-9B83-E3D1D77E5DE8}"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371217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A89EE-841B-4AE9-9B83-E3D1D77E5DE8}"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175528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A89EE-841B-4AE9-9B83-E3D1D77E5DE8}"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100651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AA89EE-841B-4AE9-9B83-E3D1D77E5DE8}"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70931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AA89EE-841B-4AE9-9B83-E3D1D77E5DE8}" type="datetimeFigureOut">
              <a:rPr lang="en-US" smtClean="0"/>
              <a:pPr/>
              <a:t>11/9/2018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204364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AA89EE-841B-4AE9-9B83-E3D1D77E5DE8}" type="datetimeFigureOut">
              <a:rPr lang="en-US" smtClean="0"/>
              <a:pPr/>
              <a:t>11/9/2018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390318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A89EE-841B-4AE9-9B83-E3D1D77E5DE8}" type="datetimeFigureOut">
              <a:rPr lang="en-US" smtClean="0"/>
              <a:pPr/>
              <a:t>11/9/2018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306007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A89EE-841B-4AE9-9B83-E3D1D77E5DE8}"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353714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A89EE-841B-4AE9-9B83-E3D1D77E5DE8}"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206661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4AA89EE-841B-4AE9-9B83-E3D1D77E5DE8}" type="datetimeFigureOut">
              <a:rPr lang="en-US" smtClean="0"/>
              <a:pPr/>
              <a:t>11/9/2018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EE6AE13-1D86-4A2E-9A5F-D29601F969E5}" type="slidenum">
              <a:rPr lang="en-US" smtClean="0"/>
              <a:pPr/>
              <a:t>‹#›</a:t>
            </a:fld>
            <a:endParaRPr lang="en-US"/>
          </a:p>
        </p:txBody>
      </p:sp>
    </p:spTree>
    <p:extLst>
      <p:ext uri="{BB962C8B-B14F-4D97-AF65-F5344CB8AC3E}">
        <p14:creationId xmlns:p14="http://schemas.microsoft.com/office/powerpoint/2010/main" val="386015500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fa.wikipedia.org/wiki/%D9%85%D8%A7%D9%87%DB%8C%DA%86%D9%87%D9%94_%D9%82%D9%84%D8%A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fa.wikipedia.org/wiki/%D8%AF%D9%87%D9%84%DB%8C%D8%B2_%D8%B1%D8%A7%D8%B3%D8%A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968500" y="1"/>
            <a:ext cx="8534400" cy="836613"/>
          </a:xfrm>
        </p:spPr>
        <p:txBody>
          <a:bodyPr>
            <a:normAutofit/>
          </a:bodyPr>
          <a:lstStyle/>
          <a:p>
            <a:pPr algn="ctr"/>
            <a:r>
              <a:rPr lang="fa-IR" sz="2800" b="1" dirty="0" smtClean="0">
                <a:solidFill>
                  <a:schemeClr val="accent2"/>
                </a:solidFill>
                <a:cs typeface="B Nazanin" pitchFamily="2" charset="-78"/>
              </a:rPr>
              <a:t>به نام خدا</a:t>
            </a:r>
            <a:endParaRPr lang="en-US" sz="2800" b="1" dirty="0">
              <a:solidFill>
                <a:schemeClr val="accent2"/>
              </a:solidFill>
              <a:cs typeface="B Nazanin" pitchFamily="2" charset="-78"/>
            </a:endParaRPr>
          </a:p>
        </p:txBody>
      </p:sp>
      <p:pic>
        <p:nvPicPr>
          <p:cNvPr id="4" name="Picture 2" descr="C:\Documents and Settings\Admin\Desktop\Guyton\S02401-039-f007.jpg"/>
          <p:cNvPicPr>
            <a:picLocks noChangeAspect="1" noChangeArrowheads="1"/>
          </p:cNvPicPr>
          <p:nvPr/>
        </p:nvPicPr>
        <p:blipFill>
          <a:blip r:embed="rId2" cstate="print"/>
          <a:srcRect/>
          <a:stretch>
            <a:fillRect/>
          </a:stretch>
        </p:blipFill>
        <p:spPr>
          <a:xfrm>
            <a:off x="2870200" y="1339850"/>
            <a:ext cx="5995988" cy="54467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52400" y="0"/>
            <a:ext cx="12039600" cy="6858000"/>
          </a:xfrm>
        </p:spPr>
        <p:txBody>
          <a:bodyPr>
            <a:normAutofit fontScale="92500" lnSpcReduction="10000"/>
          </a:bodyPr>
          <a:lstStyle/>
          <a:p>
            <a:pPr marL="533400" indent="-533400" algn="just" rtl="1">
              <a:lnSpc>
                <a:spcPct val="80000"/>
              </a:lnSpc>
              <a:buNone/>
            </a:pPr>
            <a:endParaRPr lang="en-US" sz="2400" b="1" dirty="0" smtClean="0">
              <a:cs typeface="B Nazanin" pitchFamily="2" charset="-78"/>
            </a:endParaRPr>
          </a:p>
          <a:p>
            <a:pPr marL="533400" indent="-533400" algn="just" rtl="1">
              <a:lnSpc>
                <a:spcPct val="80000"/>
              </a:lnSpc>
              <a:buNone/>
            </a:pPr>
            <a:r>
              <a:rPr lang="fa-IR" sz="3200" b="1" dirty="0" smtClean="0">
                <a:cs typeface="B Nazanin" pitchFamily="2" charset="-78"/>
              </a:rPr>
              <a:t>تهویه</a:t>
            </a:r>
          </a:p>
          <a:p>
            <a:pPr marL="533400" indent="-533400" algn="just" rtl="1">
              <a:lnSpc>
                <a:spcPct val="80000"/>
              </a:lnSpc>
              <a:buNone/>
            </a:pPr>
            <a:endParaRPr lang="fa-IR" sz="2800" b="1" dirty="0" smtClean="0">
              <a:solidFill>
                <a:schemeClr val="tx1"/>
              </a:solidFill>
              <a:cs typeface="B Nazanin" pitchFamily="2" charset="-78"/>
            </a:endParaRPr>
          </a:p>
          <a:p>
            <a:pPr marL="533400" indent="-533400" algn="just" rtl="1">
              <a:lnSpc>
                <a:spcPct val="80000"/>
              </a:lnSpc>
              <a:buNone/>
            </a:pPr>
            <a:r>
              <a:rPr lang="fa-IR" sz="2800" b="1" dirty="0" smtClean="0">
                <a:solidFill>
                  <a:srgbClr val="00B0F0"/>
                </a:solidFill>
                <a:cs typeface="B Nazanin" pitchFamily="2" charset="-78"/>
              </a:rPr>
              <a:t>1. تهویه حبابچه ای</a:t>
            </a:r>
          </a:p>
          <a:p>
            <a:pPr marL="533400" indent="-533400" algn="just" rtl="1">
              <a:lnSpc>
                <a:spcPct val="80000"/>
              </a:lnSpc>
              <a:buNone/>
            </a:pPr>
            <a:r>
              <a:rPr lang="fa-IR" sz="2400" dirty="0" smtClean="0">
                <a:cs typeface="B Nazanin" pitchFamily="2" charset="-78"/>
              </a:rPr>
              <a:t>اهميت نهايي دستگاه تهويه ريوي اين است كه هواي نواحي تبادل گاز را كه در مجاورت خون ريوي قرار دارند دائماً تعويض ميكند. اين نواحي عبارتند از: آلوئولها، كيسه هاي آلوئولي، مجاري آلوئولي و برونشيولهاي تنفسي.</a:t>
            </a:r>
          </a:p>
          <a:p>
            <a:pPr marL="533400" indent="-533400" algn="just" rtl="1">
              <a:lnSpc>
                <a:spcPct val="80000"/>
              </a:lnSpc>
              <a:buNone/>
            </a:pPr>
            <a:r>
              <a:rPr lang="fa-IR" sz="2400" dirty="0" smtClean="0">
                <a:cs typeface="B Nazanin" pitchFamily="2" charset="-78"/>
              </a:rPr>
              <a:t> به ميزان رسيدن هواي تازه به اين نواحي تهويه آلوئولي ميگويند.</a:t>
            </a:r>
          </a:p>
          <a:p>
            <a:pPr marL="533400" indent="-533400" algn="just" rtl="1">
              <a:lnSpc>
                <a:spcPct val="80000"/>
              </a:lnSpc>
              <a:buNone/>
            </a:pPr>
            <a:r>
              <a:rPr lang="fa-IR" sz="2400" dirty="0" smtClean="0">
                <a:cs typeface="B Nazanin" pitchFamily="2" charset="-78"/>
              </a:rPr>
              <a:t> نكته: قابل توجه اين است كه هوا فاصله كوتاه بين برونشيولها يا آلوئولها را با استفاده از پديده انتشار طي ميكند.</a:t>
            </a:r>
          </a:p>
          <a:p>
            <a:pPr marL="533400" indent="-533400" algn="just" rtl="1">
              <a:lnSpc>
                <a:spcPct val="80000"/>
              </a:lnSpc>
              <a:buNone/>
            </a:pPr>
            <a:r>
              <a:rPr lang="fa-IR" sz="2400" b="1" dirty="0" smtClean="0">
                <a:solidFill>
                  <a:srgbClr val="FF0000"/>
                </a:solidFill>
                <a:cs typeface="B Nazanin" pitchFamily="2" charset="-78"/>
              </a:rPr>
              <a:t>میزان تهویه حبابچه ای؟؟؟؟</a:t>
            </a:r>
          </a:p>
          <a:p>
            <a:pPr marL="533400" indent="-533400" algn="just" rtl="1">
              <a:lnSpc>
                <a:spcPct val="80000"/>
              </a:lnSpc>
              <a:buNone/>
            </a:pPr>
            <a:endParaRPr lang="fa-IR" sz="2400" dirty="0" smtClean="0">
              <a:cs typeface="B Nazanin" pitchFamily="2" charset="-78"/>
            </a:endParaRPr>
          </a:p>
          <a:p>
            <a:pPr marL="533400" indent="-533400" algn="just" rtl="1">
              <a:lnSpc>
                <a:spcPct val="80000"/>
              </a:lnSpc>
              <a:buNone/>
            </a:pPr>
            <a:endParaRPr lang="fa-IR" sz="2400" dirty="0" smtClean="0">
              <a:cs typeface="B Nazanin" pitchFamily="2" charset="-78"/>
            </a:endParaRPr>
          </a:p>
          <a:p>
            <a:pPr marL="533400" indent="-533400" algn="just" rtl="1">
              <a:lnSpc>
                <a:spcPct val="80000"/>
              </a:lnSpc>
              <a:buNone/>
            </a:pPr>
            <a:endParaRPr lang="fa-IR" sz="2400" dirty="0" smtClean="0">
              <a:cs typeface="B Nazanin" pitchFamily="2" charset="-78"/>
            </a:endParaRPr>
          </a:p>
          <a:p>
            <a:pPr marL="533400" indent="-533400" algn="just" rtl="1">
              <a:lnSpc>
                <a:spcPct val="80000"/>
              </a:lnSpc>
              <a:buNone/>
            </a:pPr>
            <a:endParaRPr lang="fa-IR" sz="2400" dirty="0" smtClean="0">
              <a:cs typeface="B Nazanin" pitchFamily="2" charset="-78"/>
            </a:endParaRPr>
          </a:p>
          <a:p>
            <a:pPr marL="533400" indent="-533400" algn="just" rtl="1">
              <a:lnSpc>
                <a:spcPct val="80000"/>
              </a:lnSpc>
              <a:buNone/>
            </a:pPr>
            <a:endParaRPr lang="fa-IR" sz="2400" dirty="0" smtClean="0">
              <a:cs typeface="B Nazanin" pitchFamily="2" charset="-78"/>
            </a:endParaRPr>
          </a:p>
          <a:p>
            <a:pPr marL="533400" indent="-533400" algn="just" rtl="1">
              <a:lnSpc>
                <a:spcPct val="80000"/>
              </a:lnSpc>
              <a:buNone/>
            </a:pPr>
            <a:endParaRPr lang="fa-IR" sz="2400" dirty="0" smtClean="0">
              <a:cs typeface="B Nazanin" pitchFamily="2" charset="-78"/>
            </a:endParaRPr>
          </a:p>
          <a:p>
            <a:pPr marL="533400" indent="-533400" algn="just" rtl="1">
              <a:lnSpc>
                <a:spcPct val="80000"/>
              </a:lnSpc>
              <a:buNone/>
            </a:pPr>
            <a:endParaRPr lang="fa-IR" sz="2400" dirty="0" smtClean="0">
              <a:cs typeface="B Nazanin" pitchFamily="2" charset="-78"/>
            </a:endParaRPr>
          </a:p>
          <a:p>
            <a:pPr marL="533400" indent="-533400" algn="just" rtl="1">
              <a:lnSpc>
                <a:spcPct val="80000"/>
              </a:lnSpc>
              <a:buNone/>
            </a:pPr>
            <a:endParaRPr lang="fa-IR" sz="2400" dirty="0" smtClean="0">
              <a:cs typeface="B Nazanin" pitchFamily="2" charset="-78"/>
            </a:endParaRPr>
          </a:p>
          <a:p>
            <a:pPr marL="533400" indent="-533400" algn="just" rtl="1">
              <a:lnSpc>
                <a:spcPct val="80000"/>
              </a:lnSpc>
              <a:buNone/>
            </a:pPr>
            <a:r>
              <a:rPr lang="fa-IR" sz="2400" b="1" dirty="0" smtClean="0">
                <a:solidFill>
                  <a:srgbClr val="00B0F0"/>
                </a:solidFill>
                <a:cs typeface="B Nazanin" pitchFamily="2" charset="-78"/>
              </a:rPr>
              <a:t>2.تهویه ریوی</a:t>
            </a:r>
          </a:p>
          <a:p>
            <a:pPr marL="533400" indent="-533400" algn="just" rtl="1">
              <a:lnSpc>
                <a:spcPct val="80000"/>
              </a:lnSpc>
              <a:buNone/>
            </a:pPr>
            <a:endParaRPr lang="en-US" sz="2000" b="1" dirty="0" smtClean="0">
              <a:cs typeface="B Nazanin" pitchFamily="2" charset="-78"/>
            </a:endParaRPr>
          </a:p>
          <a:p>
            <a:pPr marL="533400" indent="-533400" algn="just" rtl="1">
              <a:lnSpc>
                <a:spcPct val="80000"/>
              </a:lnSpc>
              <a:buNone/>
            </a:pPr>
            <a:endParaRPr lang="fa-IR" sz="2000" b="1" dirty="0" smtClean="0">
              <a:latin typeface="Times New Roman" pitchFamily="18" charset="0"/>
              <a:cs typeface="B Nazanin" pitchFamily="2" charset="-78"/>
            </a:endParaRPr>
          </a:p>
          <a:p>
            <a:pPr marL="533400" indent="-533400" algn="just" rtl="1">
              <a:lnSpc>
                <a:spcPct val="80000"/>
              </a:lnSpc>
              <a:buNone/>
            </a:pPr>
            <a:endParaRPr lang="ar-SA" sz="1100" b="1" dirty="0">
              <a:solidFill>
                <a:schemeClr val="accent1"/>
              </a:solidFill>
              <a:latin typeface="Times New Roman" pitchFamily="18" charset="0"/>
              <a:cs typeface="B Nazanin" pitchFamily="2" charset="-78"/>
            </a:endParaRPr>
          </a:p>
        </p:txBody>
      </p:sp>
      <p:pic>
        <p:nvPicPr>
          <p:cNvPr id="1026" name="Picture 2" descr="E:\educational\فیزیولوژِی\درس فیزیولوژی ترم 95-1\Respiration\12.jpg"/>
          <p:cNvPicPr>
            <a:picLocks noChangeAspect="1" noChangeArrowheads="1"/>
          </p:cNvPicPr>
          <p:nvPr/>
        </p:nvPicPr>
        <p:blipFill>
          <a:blip r:embed="rId3" cstate="print"/>
          <a:srcRect/>
          <a:stretch>
            <a:fillRect/>
          </a:stretch>
        </p:blipFill>
        <p:spPr bwMode="auto">
          <a:xfrm>
            <a:off x="918167" y="3365500"/>
            <a:ext cx="10526582" cy="2895600"/>
          </a:xfrm>
          <a:prstGeom prst="rect">
            <a:avLst/>
          </a:prstGeom>
          <a:noFill/>
        </p:spPr>
      </p:pic>
      <p:pic>
        <p:nvPicPr>
          <p:cNvPr id="4" name="Picture 7" descr="New Picture (14)"/>
          <p:cNvPicPr>
            <a:picLocks noChangeAspect="1" noChangeArrowheads="1"/>
          </p:cNvPicPr>
          <p:nvPr/>
        </p:nvPicPr>
        <p:blipFill>
          <a:blip r:embed="rId4" cstate="print"/>
          <a:srcRect l="54559" b="2762"/>
          <a:stretch>
            <a:fillRect/>
          </a:stretch>
        </p:blipFill>
        <p:spPr>
          <a:xfrm>
            <a:off x="25400" y="3908811"/>
            <a:ext cx="2273300" cy="2949189"/>
          </a:xfrm>
          <a:prstGeom prst="rect">
            <a:avLst/>
          </a:prstGeom>
          <a:noFill/>
        </p:spPr>
      </p:pic>
      <p:sp>
        <p:nvSpPr>
          <p:cNvPr id="2" name="TextBox 1"/>
          <p:cNvSpPr txBox="1"/>
          <p:nvPr/>
        </p:nvSpPr>
        <p:spPr>
          <a:xfrm>
            <a:off x="10711542" y="5159828"/>
            <a:ext cx="807955"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VA</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52400" y="0"/>
            <a:ext cx="12039600" cy="6858000"/>
          </a:xfrm>
        </p:spPr>
        <p:txBody>
          <a:bodyPr>
            <a:normAutofit fontScale="92500" lnSpcReduction="10000"/>
          </a:bodyPr>
          <a:lstStyle/>
          <a:p>
            <a:pPr marL="533400" indent="-533400" algn="just" rtl="1">
              <a:lnSpc>
                <a:spcPct val="80000"/>
              </a:lnSpc>
              <a:buNone/>
            </a:pPr>
            <a:endParaRPr lang="en-US" sz="2400" b="1" dirty="0" smtClean="0">
              <a:cs typeface="B Nazanin" pitchFamily="2" charset="-78"/>
            </a:endParaRPr>
          </a:p>
          <a:p>
            <a:pPr marL="533400" indent="-533400" algn="just" rtl="1">
              <a:lnSpc>
                <a:spcPct val="80000"/>
              </a:lnSpc>
              <a:buNone/>
            </a:pPr>
            <a:r>
              <a:rPr lang="fa-IR" sz="3200" b="1" dirty="0" smtClean="0">
                <a:cs typeface="B Nazanin" pitchFamily="2" charset="-78"/>
              </a:rPr>
              <a:t>تهویه </a:t>
            </a:r>
            <a:endParaRPr lang="fa-IR" sz="2400" dirty="0" smtClean="0">
              <a:cs typeface="B Nazanin" pitchFamily="2" charset="-78"/>
            </a:endParaRPr>
          </a:p>
          <a:p>
            <a:pPr marL="533400" indent="-533400" algn="just" rtl="1">
              <a:lnSpc>
                <a:spcPct val="80000"/>
              </a:lnSpc>
              <a:buNone/>
            </a:pPr>
            <a:r>
              <a:rPr lang="fa-IR" sz="2400" b="1" dirty="0" smtClean="0">
                <a:solidFill>
                  <a:srgbClr val="00B0F0"/>
                </a:solidFill>
                <a:cs typeface="B Nazanin" pitchFamily="2" charset="-78"/>
              </a:rPr>
              <a:t>2.تهویه ریوی</a:t>
            </a:r>
          </a:p>
          <a:p>
            <a:pPr marL="533400" indent="-533400" algn="just" rtl="1">
              <a:lnSpc>
                <a:spcPct val="80000"/>
              </a:lnSpc>
              <a:buFont typeface="Wingdings" pitchFamily="2" charset="2"/>
              <a:buChar char="q"/>
            </a:pPr>
            <a:r>
              <a:rPr lang="fa-IR" sz="2000" b="1" dirty="0" smtClean="0">
                <a:solidFill>
                  <a:schemeClr val="tx1"/>
                </a:solidFill>
                <a:cs typeface="B Nazanin" pitchFamily="2" charset="-78"/>
              </a:rPr>
              <a:t>هدف اصلی تبادلات گازی در دو سوی غشای تنفسی</a:t>
            </a:r>
          </a:p>
          <a:p>
            <a:pPr marL="533400" indent="-533400" algn="just" rtl="1">
              <a:lnSpc>
                <a:spcPct val="80000"/>
              </a:lnSpc>
              <a:buFont typeface="Wingdings" pitchFamily="2" charset="2"/>
              <a:buChar char="q"/>
            </a:pPr>
            <a:r>
              <a:rPr lang="fa-IR" sz="2000" b="1" dirty="0" smtClean="0">
                <a:solidFill>
                  <a:schemeClr val="tx1"/>
                </a:solidFill>
                <a:cs typeface="B Nazanin" pitchFamily="2" charset="-78"/>
              </a:rPr>
              <a:t>ثابت نگه داشتن فشارهای سهمی اکسیژن و انیدریک کربنیک در خون در حد طبیعی</a:t>
            </a:r>
          </a:p>
          <a:p>
            <a:pPr marL="533400" indent="-533400" algn="just" rtl="1">
              <a:lnSpc>
                <a:spcPct val="80000"/>
              </a:lnSpc>
              <a:buFont typeface="Arial" pitchFamily="34" charset="0"/>
              <a:buChar char="•"/>
            </a:pPr>
            <a:r>
              <a:rPr lang="fa-IR" dirty="0" smtClean="0">
                <a:solidFill>
                  <a:schemeClr val="tx1"/>
                </a:solidFill>
                <a:cs typeface="B Nazanin" pitchFamily="2" charset="-78"/>
              </a:rPr>
              <a:t>فشار سهمی گاز ها در هوای دمی، خون وریدی و خون شریانی متفاوت است</a:t>
            </a:r>
          </a:p>
          <a:p>
            <a:pPr marL="533400" indent="-533400" algn="just" rtl="1">
              <a:lnSpc>
                <a:spcPct val="80000"/>
              </a:lnSpc>
              <a:buFont typeface="Arial" pitchFamily="34" charset="0"/>
              <a:buChar char="•"/>
            </a:pPr>
            <a:r>
              <a:rPr lang="fa-IR" dirty="0" smtClean="0">
                <a:solidFill>
                  <a:schemeClr val="tx1"/>
                </a:solidFill>
                <a:cs typeface="B Nazanin" pitchFamily="2" charset="-78"/>
              </a:rPr>
              <a:t>در هوای خشک دمی  فشار کل برابر 760 میلی متر جیوه (20.93% اکسیژن، 79.03% ازت و 0.04% انیدریدکربنیک)</a:t>
            </a:r>
          </a:p>
          <a:p>
            <a:pPr marL="533400" indent="-533400" algn="just" rtl="1">
              <a:lnSpc>
                <a:spcPct val="80000"/>
              </a:lnSpc>
              <a:buFont typeface="Arial" pitchFamily="34" charset="0"/>
              <a:buChar char="•"/>
            </a:pPr>
            <a:r>
              <a:rPr lang="fa-IR" dirty="0" smtClean="0">
                <a:solidFill>
                  <a:schemeClr val="tx1"/>
                </a:solidFill>
                <a:cs typeface="B Nazanin" pitchFamily="2" charset="-78"/>
              </a:rPr>
              <a:t>با تقسیم فشار کل 760 میلی متر جیوه به همین نسبت ها فشار سهمی گازها بدست می آید.(اکسیژن 159.1، انیدرید کربنیک 0.3 و ازت 600.6 میلی متر جیوه)</a:t>
            </a:r>
          </a:p>
          <a:p>
            <a:pPr marL="533400" indent="-533400" algn="just" rtl="1">
              <a:lnSpc>
                <a:spcPct val="80000"/>
              </a:lnSpc>
              <a:buFont typeface="Arial" pitchFamily="34" charset="0"/>
              <a:buChar char="•"/>
            </a:pPr>
            <a:r>
              <a:rPr lang="fa-IR" dirty="0" smtClean="0">
                <a:solidFill>
                  <a:schemeClr val="tx1"/>
                </a:solidFill>
                <a:cs typeface="B Nazanin" pitchFamily="2" charset="-78"/>
              </a:rPr>
              <a:t>ورود هوا به نای باعث مرطوب شدن به وسیله بخار آب و تبدیل به 4 گاز (اکسیژن، انیدریدکربنیک، ازت و آب) اما مجموع فشار ثابت یا همان 1 اتمسفر</a:t>
            </a:r>
          </a:p>
          <a:p>
            <a:pPr marL="533400" indent="-533400" algn="just" rtl="1">
              <a:lnSpc>
                <a:spcPct val="80000"/>
              </a:lnSpc>
              <a:buFont typeface="Arial" pitchFamily="34" charset="0"/>
              <a:buChar char="•"/>
            </a:pPr>
            <a:r>
              <a:rPr lang="fa-IR" dirty="0" smtClean="0">
                <a:solidFill>
                  <a:schemeClr val="tx1"/>
                </a:solidFill>
                <a:cs typeface="B Nazanin" pitchFamily="2" charset="-78"/>
              </a:rPr>
              <a:t>فشار طبیعی بخار آب همواره 47 میلی متر جیوه پس فشار سه گاز دیگر 713 میلی متر جیوه (اکسیژن 149.2، انیدریدکربنیک 0.3 و ازت 563.5) </a:t>
            </a:r>
            <a:r>
              <a:rPr lang="fa-IR" b="1" dirty="0" smtClean="0">
                <a:solidFill>
                  <a:srgbClr val="00B0F0"/>
                </a:solidFill>
                <a:cs typeface="B Nazanin" pitchFamily="2" charset="-78"/>
              </a:rPr>
              <a:t>(در نای)</a:t>
            </a:r>
          </a:p>
          <a:p>
            <a:pPr marL="533400" indent="-533400" algn="just" rtl="1">
              <a:lnSpc>
                <a:spcPct val="80000"/>
              </a:lnSpc>
              <a:buFont typeface="Arial" pitchFamily="34" charset="0"/>
              <a:buChar char="•"/>
            </a:pPr>
            <a:r>
              <a:rPr lang="fa-IR" dirty="0" smtClean="0">
                <a:solidFill>
                  <a:schemeClr val="tx1"/>
                </a:solidFill>
                <a:cs typeface="B Nazanin" pitchFamily="2" charset="-78"/>
              </a:rPr>
              <a:t>هوا وارد </a:t>
            </a:r>
            <a:r>
              <a:rPr lang="fa-IR" b="1" dirty="0" smtClean="0">
                <a:solidFill>
                  <a:srgbClr val="00B0F0"/>
                </a:solidFill>
                <a:cs typeface="B Nazanin" pitchFamily="2" charset="-78"/>
              </a:rPr>
              <a:t>آلوئول</a:t>
            </a:r>
            <a:r>
              <a:rPr lang="fa-IR" dirty="0" smtClean="0">
                <a:solidFill>
                  <a:schemeClr val="tx1"/>
                </a:solidFill>
                <a:cs typeface="B Nazanin" pitchFamily="2" charset="-78"/>
              </a:rPr>
              <a:t> (مجاور خون وریدی)  و تبادلات گازی و تغییر فشار سهمی گازها (اکسیژن 104 و انیدرید کربنیک 40) تا فشار گاز های عروق مساوی فشار گاز های حبابچه</a:t>
            </a:r>
          </a:p>
          <a:p>
            <a:pPr marL="533400" indent="-533400" algn="just" rtl="1">
              <a:lnSpc>
                <a:spcPct val="80000"/>
              </a:lnSpc>
              <a:buFont typeface="Arial" pitchFamily="34" charset="0"/>
              <a:buChar char="•"/>
            </a:pPr>
            <a:r>
              <a:rPr lang="fa-IR" dirty="0" smtClean="0">
                <a:solidFill>
                  <a:schemeClr val="tx1"/>
                </a:solidFill>
                <a:cs typeface="B Nazanin" pitchFamily="2" charset="-78"/>
              </a:rPr>
              <a:t>مدت زمان لازم 0.25 ثانیه</a:t>
            </a:r>
            <a:endParaRPr lang="en-US" dirty="0" smtClean="0">
              <a:solidFill>
                <a:schemeClr val="tx1"/>
              </a:solidFill>
              <a:cs typeface="B Nazanin" pitchFamily="2" charset="-78"/>
            </a:endParaRPr>
          </a:p>
          <a:p>
            <a:pPr marL="533400" indent="-533400" algn="just" rtl="1">
              <a:lnSpc>
                <a:spcPct val="80000"/>
              </a:lnSpc>
              <a:buFont typeface="Arial" pitchFamily="34" charset="0"/>
              <a:buChar char="•"/>
            </a:pPr>
            <a:r>
              <a:rPr lang="fa-IR" dirty="0" smtClean="0">
                <a:solidFill>
                  <a:schemeClr val="tx1"/>
                </a:solidFill>
                <a:cs typeface="B Nazanin" pitchFamily="2" charset="-78"/>
              </a:rPr>
              <a:t>مدت زمان لازم برای تبادل مویرگی 0.75 ثانیه</a:t>
            </a:r>
          </a:p>
          <a:p>
            <a:pPr marL="533400" indent="-533400" algn="just" rtl="1">
              <a:lnSpc>
                <a:spcPct val="80000"/>
              </a:lnSpc>
              <a:buFont typeface="Arial" pitchFamily="34" charset="0"/>
              <a:buChar char="•"/>
            </a:pPr>
            <a:r>
              <a:rPr lang="fa-IR" b="1" dirty="0" smtClean="0">
                <a:solidFill>
                  <a:srgbClr val="C00000"/>
                </a:solidFill>
                <a:cs typeface="B Nazanin" pitchFamily="2" charset="-78"/>
              </a:rPr>
              <a:t>آیا فشار سهمی گازهای موجود در خون شریانی با فشارگازها در حبابچه ها یکسان است؟ </a:t>
            </a:r>
          </a:p>
          <a:p>
            <a:pPr marL="533400" indent="-533400" algn="just" rtl="1">
              <a:lnSpc>
                <a:spcPct val="80000"/>
              </a:lnSpc>
              <a:buNone/>
            </a:pPr>
            <a:r>
              <a:rPr lang="fa-IR" dirty="0" smtClean="0">
                <a:solidFill>
                  <a:schemeClr val="tx1"/>
                </a:solidFill>
                <a:cs typeface="B Nazanin" pitchFamily="2" charset="-78"/>
              </a:rPr>
              <a:t>خیر.زیرا خونی که پاره ای از مجاری هوایی و برونش ها را مشروب می کند(مثلا فضای مرده تشریحی) به صورت یک خون وریدی وارد وریدهای ریوی می شود(خون شنت شده) و سپس وارد دهلیز چپ و در نهایت آئورت</a:t>
            </a:r>
          </a:p>
          <a:p>
            <a:pPr marL="533400" indent="-533400" algn="just" rtl="1">
              <a:lnSpc>
                <a:spcPct val="80000"/>
              </a:lnSpc>
              <a:buNone/>
            </a:pPr>
            <a:r>
              <a:rPr lang="fa-IR" dirty="0" smtClean="0">
                <a:solidFill>
                  <a:schemeClr val="tx1"/>
                </a:solidFill>
                <a:cs typeface="B Nazanin" pitchFamily="2" charset="-78"/>
              </a:rPr>
              <a:t>شنت قلبی نیز موجب کاهش فشار سهمی اکسیژن.</a:t>
            </a:r>
          </a:p>
          <a:p>
            <a:pPr marL="533400" indent="-533400" algn="just" rtl="1">
              <a:lnSpc>
                <a:spcPct val="80000"/>
              </a:lnSpc>
              <a:buNone/>
            </a:pPr>
            <a:r>
              <a:rPr lang="fa-IR" b="1" dirty="0" smtClean="0">
                <a:solidFill>
                  <a:srgbClr val="0070C0"/>
                </a:solidFill>
                <a:cs typeface="B Nazanin" pitchFamily="2" charset="-78"/>
              </a:rPr>
              <a:t>یادآوری:خونرسانی به قلب از طریق شریان های کرونر راست و چپ</a:t>
            </a:r>
          </a:p>
          <a:p>
            <a:pPr marL="533400" indent="-533400" algn="just" rtl="1">
              <a:lnSpc>
                <a:spcPct val="80000"/>
              </a:lnSpc>
              <a:buNone/>
            </a:pPr>
            <a:r>
              <a:rPr lang="fa-IR" b="1" dirty="0" smtClean="0">
                <a:solidFill>
                  <a:srgbClr val="0070C0"/>
                </a:solidFill>
                <a:cs typeface="B Nazanin" pitchFamily="2" charset="-78"/>
              </a:rPr>
              <a:t>برگشت خون وریدی قلب: 1.بخش اعظم خون کرونر وارد سینوس کرونر و تخلیه به دهلیز راست 2. بخش کمی از طریق ورید تبزیوس وارد قلب چپ(شنت)</a:t>
            </a:r>
          </a:p>
          <a:p>
            <a:pPr marL="533400" indent="-533400" algn="just" rtl="1">
              <a:lnSpc>
                <a:spcPct val="80000"/>
              </a:lnSpc>
              <a:buNone/>
            </a:pPr>
            <a:r>
              <a:rPr lang="fa-IR" sz="2000" dirty="0" smtClean="0">
                <a:solidFill>
                  <a:srgbClr val="0070C0"/>
                </a:solidFill>
                <a:latin typeface="Times New Roman" pitchFamily="18" charset="0"/>
                <a:cs typeface="B Nazanin" pitchFamily="2" charset="-78"/>
              </a:rPr>
              <a:t>سینوس کرونری  </a:t>
            </a:r>
            <a:r>
              <a:rPr lang="en-US" sz="2000" dirty="0" smtClean="0">
                <a:solidFill>
                  <a:srgbClr val="0070C0"/>
                </a:solidFill>
                <a:latin typeface="Times New Roman" pitchFamily="18" charset="0"/>
                <a:cs typeface="Times New Roman" pitchFamily="18" charset="0"/>
              </a:rPr>
              <a:t>Coronary sinus </a:t>
            </a:r>
            <a:r>
              <a:rPr lang="fa-IR" sz="2000" dirty="0" smtClean="0">
                <a:solidFill>
                  <a:srgbClr val="0070C0"/>
                </a:solidFill>
                <a:latin typeface="Times New Roman" pitchFamily="18" charset="0"/>
                <a:cs typeface="B Nazanin" pitchFamily="2" charset="-78"/>
              </a:rPr>
              <a:t>مجموعه‌ای از سیاهرگهاست که به هم پیوسته و نهایتاً خون تیره قسمت اعظم </a:t>
            </a:r>
            <a:r>
              <a:rPr lang="fa-IR" sz="2000" dirty="0" smtClean="0">
                <a:solidFill>
                  <a:srgbClr val="0070C0"/>
                </a:solidFill>
                <a:latin typeface="Times New Roman" pitchFamily="18" charset="0"/>
                <a:cs typeface="B Nazanin" pitchFamily="2" charset="-78"/>
                <a:hlinkClick r:id="rId3" tooltip="ماهیچهٔ قلب"/>
              </a:rPr>
              <a:t>ماهیچه قلب</a:t>
            </a:r>
            <a:r>
              <a:rPr lang="fa-IR" sz="2000" dirty="0" smtClean="0">
                <a:solidFill>
                  <a:srgbClr val="0070C0"/>
                </a:solidFill>
                <a:latin typeface="Times New Roman" pitchFamily="18" charset="0"/>
                <a:cs typeface="B Nazanin" pitchFamily="2" charset="-78"/>
              </a:rPr>
              <a:t> را به </a:t>
            </a:r>
            <a:r>
              <a:rPr lang="fa-IR" sz="2000" dirty="0" smtClean="0">
                <a:solidFill>
                  <a:srgbClr val="0070C0"/>
                </a:solidFill>
                <a:latin typeface="Times New Roman" pitchFamily="18" charset="0"/>
                <a:cs typeface="B Nazanin" pitchFamily="2" charset="-78"/>
                <a:hlinkClick r:id="rId4" tooltip="دهلیز راست"/>
              </a:rPr>
              <a:t>دهلیز راست</a:t>
            </a:r>
            <a:r>
              <a:rPr lang="fa-IR" sz="2000" dirty="0" smtClean="0">
                <a:solidFill>
                  <a:srgbClr val="0070C0"/>
                </a:solidFill>
                <a:latin typeface="Times New Roman" pitchFamily="18" charset="0"/>
                <a:cs typeface="B Nazanin" pitchFamily="2" charset="-78"/>
              </a:rPr>
              <a:t> می‌آورد</a:t>
            </a:r>
            <a:endParaRPr lang="en-US" sz="2000" dirty="0" smtClean="0">
              <a:solidFill>
                <a:srgbClr val="0070C0"/>
              </a:solidFill>
              <a:latin typeface="Times New Roman" pitchFamily="18" charset="0"/>
              <a:cs typeface="Times New Roman" pitchFamily="18" charset="0"/>
            </a:endParaRPr>
          </a:p>
          <a:p>
            <a:pPr marL="533400" indent="-533400" algn="just" rtl="1">
              <a:lnSpc>
                <a:spcPct val="80000"/>
              </a:lnSpc>
              <a:buNone/>
            </a:pPr>
            <a:endParaRPr lang="fa-IR" sz="2000" b="1" dirty="0" smtClean="0">
              <a:latin typeface="Times New Roman" pitchFamily="18" charset="0"/>
              <a:cs typeface="B Nazanin" pitchFamily="2" charset="-78"/>
            </a:endParaRPr>
          </a:p>
          <a:p>
            <a:pPr marL="533400" indent="-533400" algn="just" rtl="1">
              <a:lnSpc>
                <a:spcPct val="80000"/>
              </a:lnSpc>
              <a:buNone/>
            </a:pPr>
            <a:endParaRPr lang="ar-SA" sz="1100" b="1" dirty="0">
              <a:solidFill>
                <a:schemeClr val="accent1"/>
              </a:solidFill>
              <a:latin typeface="Times New Roman" pitchFamily="18" charset="0"/>
              <a:cs typeface="B Nazanin" pitchFamily="2" charset="-78"/>
            </a:endParaRPr>
          </a:p>
        </p:txBody>
      </p:sp>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52400" y="0"/>
            <a:ext cx="12039600" cy="6858000"/>
          </a:xfrm>
        </p:spPr>
        <p:txBody>
          <a:bodyPr>
            <a:normAutofit/>
          </a:bodyPr>
          <a:lstStyle/>
          <a:p>
            <a:pPr marL="533400" indent="-533400" algn="just" rtl="1">
              <a:lnSpc>
                <a:spcPct val="80000"/>
              </a:lnSpc>
              <a:buNone/>
            </a:pPr>
            <a:endParaRPr lang="en-US" sz="2400" b="1" dirty="0" smtClean="0">
              <a:cs typeface="B Nazanin" pitchFamily="2" charset="-78"/>
            </a:endParaRPr>
          </a:p>
          <a:p>
            <a:pPr marL="533400" indent="-533400" algn="just" rtl="1">
              <a:lnSpc>
                <a:spcPct val="80000"/>
              </a:lnSpc>
              <a:buNone/>
            </a:pPr>
            <a:r>
              <a:rPr lang="fa-IR" sz="3200" b="1" dirty="0" smtClean="0">
                <a:cs typeface="B Nazanin" pitchFamily="2" charset="-78"/>
              </a:rPr>
              <a:t>تهویه</a:t>
            </a:r>
            <a:r>
              <a:rPr lang="en-US" sz="3200" b="1" dirty="0" smtClean="0">
                <a:cs typeface="B Nazanin" pitchFamily="2" charset="-78"/>
              </a:rPr>
              <a:t> </a:t>
            </a:r>
          </a:p>
          <a:p>
            <a:pPr marL="533400" indent="-533400" algn="just" rtl="1">
              <a:lnSpc>
                <a:spcPct val="80000"/>
              </a:lnSpc>
              <a:buNone/>
            </a:pPr>
            <a:r>
              <a:rPr lang="fa-IR" sz="3200" b="1" dirty="0" smtClean="0">
                <a:cs typeface="B Nazanin" pitchFamily="2" charset="-78"/>
              </a:rPr>
              <a:t>رابطه تهویه با جریان خون؟؟ </a:t>
            </a:r>
          </a:p>
          <a:p>
            <a:pPr marL="533400" indent="-533400" algn="just" rtl="1">
              <a:lnSpc>
                <a:spcPct val="80000"/>
              </a:lnSpc>
              <a:buNone/>
            </a:pPr>
            <a:endParaRPr lang="fa-IR" sz="2400" dirty="0" smtClean="0">
              <a:cs typeface="B Nazanin" pitchFamily="2" charset="-78"/>
            </a:endParaRPr>
          </a:p>
          <a:p>
            <a:pPr marL="533400" indent="-533400" algn="just" rtl="1">
              <a:lnSpc>
                <a:spcPct val="80000"/>
              </a:lnSpc>
              <a:buNone/>
            </a:pPr>
            <a:endParaRPr lang="en-US" sz="2000" b="1" dirty="0" smtClean="0">
              <a:cs typeface="B Nazanin" pitchFamily="2" charset="-78"/>
            </a:endParaRPr>
          </a:p>
          <a:p>
            <a:pPr marL="533400" indent="-533400" algn="just" rtl="1">
              <a:lnSpc>
                <a:spcPct val="80000"/>
              </a:lnSpc>
              <a:buNone/>
            </a:pPr>
            <a:endParaRPr lang="fa-IR" sz="2000" b="1" dirty="0" smtClean="0">
              <a:latin typeface="Times New Roman" pitchFamily="18" charset="0"/>
              <a:cs typeface="B Nazanin" pitchFamily="2" charset="-78"/>
            </a:endParaRPr>
          </a:p>
          <a:p>
            <a:pPr marL="533400" indent="-533400" algn="just" rtl="1">
              <a:lnSpc>
                <a:spcPct val="80000"/>
              </a:lnSpc>
              <a:buNone/>
            </a:pPr>
            <a:endParaRPr lang="ar-SA" sz="1100" b="1" dirty="0">
              <a:solidFill>
                <a:schemeClr val="accent1"/>
              </a:solidFill>
              <a:latin typeface="Times New Roman" pitchFamily="18" charset="0"/>
              <a:cs typeface="B Nazanin" pitchFamily="2" charset="-78"/>
            </a:endParaRPr>
          </a:p>
        </p:txBody>
      </p:sp>
      <p:pic>
        <p:nvPicPr>
          <p:cNvPr id="2051" name="Picture 3" descr="E:\educational\فیزیولوژِی\درس فیزیولوژی ترم 95-1\Respiration\14.jpg"/>
          <p:cNvPicPr>
            <a:picLocks noChangeAspect="1" noChangeArrowheads="1"/>
          </p:cNvPicPr>
          <p:nvPr/>
        </p:nvPicPr>
        <p:blipFill>
          <a:blip r:embed="rId3" cstate="print"/>
          <a:srcRect/>
          <a:stretch>
            <a:fillRect/>
          </a:stretch>
        </p:blipFill>
        <p:spPr bwMode="auto">
          <a:xfrm>
            <a:off x="6527799" y="2313718"/>
            <a:ext cx="4292599" cy="4544282"/>
          </a:xfrm>
          <a:prstGeom prst="rect">
            <a:avLst/>
          </a:prstGeom>
          <a:noFill/>
        </p:spPr>
      </p:pic>
      <p:pic>
        <p:nvPicPr>
          <p:cNvPr id="2052" name="Picture 4" descr="E:\educational\فیزیولوژِی\درس فیزیولوژی ترم 95-1\Respiration\16.jpg"/>
          <p:cNvPicPr>
            <a:picLocks noChangeAspect="1" noChangeArrowheads="1"/>
          </p:cNvPicPr>
          <p:nvPr/>
        </p:nvPicPr>
        <p:blipFill>
          <a:blip r:embed="rId4" cstate="print"/>
          <a:srcRect/>
          <a:stretch>
            <a:fillRect/>
          </a:stretch>
        </p:blipFill>
        <p:spPr bwMode="auto">
          <a:xfrm>
            <a:off x="355600" y="322519"/>
            <a:ext cx="4279900" cy="3071864"/>
          </a:xfrm>
          <a:prstGeom prst="rect">
            <a:avLst/>
          </a:prstGeom>
          <a:noFill/>
        </p:spPr>
      </p:pic>
      <p:pic>
        <p:nvPicPr>
          <p:cNvPr id="2053" name="Picture 5" descr="E:\educational\فیزیولوژِی\درس فیزیولوژی ترم 95-1\Respiration\15.jpg"/>
          <p:cNvPicPr>
            <a:picLocks noChangeAspect="1" noChangeArrowheads="1"/>
          </p:cNvPicPr>
          <p:nvPr/>
        </p:nvPicPr>
        <p:blipFill>
          <a:blip r:embed="rId5" cstate="print"/>
          <a:srcRect/>
          <a:stretch>
            <a:fillRect/>
          </a:stretch>
        </p:blipFill>
        <p:spPr bwMode="auto">
          <a:xfrm>
            <a:off x="4349143" y="190501"/>
            <a:ext cx="3607407" cy="2552699"/>
          </a:xfrm>
          <a:prstGeom prst="rect">
            <a:avLst/>
          </a:prstGeom>
          <a:noFill/>
        </p:spPr>
      </p:pic>
      <p:pic>
        <p:nvPicPr>
          <p:cNvPr id="6" name="Picture 3" descr="6"/>
          <p:cNvPicPr>
            <a:picLocks noChangeAspect="1" noChangeArrowheads="1"/>
          </p:cNvPicPr>
          <p:nvPr/>
        </p:nvPicPr>
        <p:blipFill>
          <a:blip r:embed="rId6" cstate="print">
            <a:lum bright="-40000"/>
          </a:blip>
          <a:srcRect r="52" b="20483"/>
          <a:stretch>
            <a:fillRect/>
          </a:stretch>
        </p:blipFill>
        <p:spPr>
          <a:xfrm>
            <a:off x="203200" y="3197172"/>
            <a:ext cx="3505201" cy="3660828"/>
          </a:xfrm>
          <a:prstGeom prst="rect">
            <a:avLst/>
          </a:prstGeom>
          <a:noFill/>
        </p:spPr>
      </p:pic>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52400" y="0"/>
            <a:ext cx="12039600" cy="6858000"/>
          </a:xfrm>
        </p:spPr>
        <p:txBody>
          <a:bodyPr>
            <a:normAutofit/>
          </a:bodyPr>
          <a:lstStyle/>
          <a:p>
            <a:pPr marL="533400" indent="-533400" algn="just" rtl="1">
              <a:lnSpc>
                <a:spcPct val="80000"/>
              </a:lnSpc>
              <a:buNone/>
            </a:pPr>
            <a:endParaRPr lang="en-US" sz="2400" b="1" dirty="0" smtClean="0">
              <a:cs typeface="B Nazanin" pitchFamily="2" charset="-78"/>
            </a:endParaRPr>
          </a:p>
          <a:p>
            <a:pPr marL="533400" indent="-533400" algn="just" rtl="1">
              <a:lnSpc>
                <a:spcPct val="80000"/>
              </a:lnSpc>
              <a:buNone/>
            </a:pPr>
            <a:r>
              <a:rPr lang="fa-IR" sz="3200" b="1" dirty="0" smtClean="0">
                <a:solidFill>
                  <a:srgbClr val="00B0F0"/>
                </a:solidFill>
                <a:cs typeface="B Nazanin" pitchFamily="2" charset="-78"/>
              </a:rPr>
              <a:t>انتقال گاز ها</a:t>
            </a:r>
          </a:p>
          <a:p>
            <a:pPr marL="533400" indent="-533400" algn="just" rtl="1">
              <a:lnSpc>
                <a:spcPct val="80000"/>
              </a:lnSpc>
              <a:buNone/>
            </a:pPr>
            <a:r>
              <a:rPr lang="fa-IR" sz="2800" b="1" dirty="0" smtClean="0">
                <a:solidFill>
                  <a:schemeClr val="tx1"/>
                </a:solidFill>
                <a:cs typeface="B Nazanin" pitchFamily="2" charset="-78"/>
              </a:rPr>
              <a:t>انتقال اکسیژن</a:t>
            </a:r>
          </a:p>
          <a:p>
            <a:pPr marL="533400" indent="-533400" algn="just" rtl="1">
              <a:lnSpc>
                <a:spcPct val="80000"/>
              </a:lnSpc>
              <a:buNone/>
            </a:pPr>
            <a:r>
              <a:rPr lang="fa-IR" sz="2000" dirty="0" smtClean="0">
                <a:solidFill>
                  <a:schemeClr val="tx1"/>
                </a:solidFill>
                <a:cs typeface="B Nazanin" pitchFamily="2" charset="-78"/>
              </a:rPr>
              <a:t>ترکیب با هموگلوبین</a:t>
            </a:r>
          </a:p>
          <a:p>
            <a:pPr marL="533400" indent="-533400" algn="just" rtl="1">
              <a:lnSpc>
                <a:spcPct val="80000"/>
              </a:lnSpc>
              <a:buNone/>
            </a:pPr>
            <a:r>
              <a:rPr lang="fa-IR" sz="2000" dirty="0" smtClean="0">
                <a:solidFill>
                  <a:schemeClr val="tx1"/>
                </a:solidFill>
                <a:cs typeface="B Nazanin" pitchFamily="2" charset="-78"/>
              </a:rPr>
              <a:t>حل شدن در پلاسما</a:t>
            </a:r>
          </a:p>
          <a:p>
            <a:pPr marL="533400" indent="-533400" algn="just" rtl="1">
              <a:lnSpc>
                <a:spcPct val="80000"/>
              </a:lnSpc>
              <a:buNone/>
            </a:pPr>
            <a:r>
              <a:rPr lang="fa-IR" sz="2800" b="1" dirty="0" smtClean="0">
                <a:solidFill>
                  <a:schemeClr val="tx1"/>
                </a:solidFill>
                <a:cs typeface="B Nazanin" pitchFamily="2" charset="-78"/>
              </a:rPr>
              <a:t>انتقال انیدریدکربنیک</a:t>
            </a:r>
          </a:p>
          <a:p>
            <a:pPr marL="533400" indent="-533400" algn="just" rtl="1">
              <a:lnSpc>
                <a:spcPct val="80000"/>
              </a:lnSpc>
              <a:buNone/>
            </a:pPr>
            <a:r>
              <a:rPr lang="fa-IR" sz="2400" dirty="0" smtClean="0">
                <a:solidFill>
                  <a:schemeClr val="tx1"/>
                </a:solidFill>
                <a:cs typeface="B Nazanin" pitchFamily="2" charset="-78"/>
              </a:rPr>
              <a:t>محلول در پلاسما </a:t>
            </a:r>
          </a:p>
          <a:p>
            <a:pPr marL="533400" indent="-533400" algn="just" rtl="1">
              <a:lnSpc>
                <a:spcPct val="80000"/>
              </a:lnSpc>
              <a:buNone/>
            </a:pPr>
            <a:r>
              <a:rPr lang="fa-IR" sz="2400" dirty="0" smtClean="0">
                <a:solidFill>
                  <a:schemeClr val="tx1"/>
                </a:solidFill>
                <a:cs typeface="B Nazanin" pitchFamily="2" charset="-78"/>
              </a:rPr>
              <a:t>ترکیب با هموگلوبین و پروتئین های پلاسما</a:t>
            </a:r>
          </a:p>
          <a:p>
            <a:pPr marL="533400" indent="-533400" algn="just" rtl="1">
              <a:lnSpc>
                <a:spcPct val="80000"/>
              </a:lnSpc>
              <a:buNone/>
            </a:pPr>
            <a:r>
              <a:rPr lang="fa-IR" sz="2400" dirty="0" smtClean="0">
                <a:solidFill>
                  <a:schemeClr val="tx1"/>
                </a:solidFill>
                <a:cs typeface="B Nazanin" pitchFamily="2" charset="-78"/>
              </a:rPr>
              <a:t>بیکربنات (ترکیب با آب و تولید بیکربنات)</a:t>
            </a:r>
            <a:endParaRPr lang="en-US" sz="2400" dirty="0" smtClean="0">
              <a:solidFill>
                <a:schemeClr val="tx1"/>
              </a:solidFill>
              <a:cs typeface="B Nazanin" pitchFamily="2" charset="-78"/>
            </a:endParaRPr>
          </a:p>
          <a:p>
            <a:pPr marL="533400" indent="-533400" algn="just" rtl="1">
              <a:lnSpc>
                <a:spcPct val="80000"/>
              </a:lnSpc>
              <a:buNone/>
            </a:pPr>
            <a:endParaRPr lang="fa-IR" sz="2400" dirty="0" smtClean="0">
              <a:solidFill>
                <a:schemeClr val="tx1"/>
              </a:solidFill>
              <a:cs typeface="B Nazanin" pitchFamily="2" charset="-78"/>
            </a:endParaRPr>
          </a:p>
          <a:p>
            <a:pPr marL="533400" indent="-533400" algn="just" rtl="1">
              <a:lnSpc>
                <a:spcPct val="80000"/>
              </a:lnSpc>
              <a:buNone/>
            </a:pPr>
            <a:endParaRPr lang="fa-IR" sz="2400" dirty="0" smtClean="0">
              <a:cs typeface="B Nazanin" pitchFamily="2" charset="-78"/>
            </a:endParaRPr>
          </a:p>
          <a:p>
            <a:pPr marL="533400" indent="-533400" algn="just" rtl="1">
              <a:lnSpc>
                <a:spcPct val="80000"/>
              </a:lnSpc>
              <a:buNone/>
            </a:pPr>
            <a:endParaRPr lang="en-US" sz="2000" b="1" dirty="0" smtClean="0">
              <a:cs typeface="B Nazanin" pitchFamily="2" charset="-78"/>
            </a:endParaRPr>
          </a:p>
          <a:p>
            <a:pPr marL="533400" indent="-533400" algn="just" rtl="1">
              <a:lnSpc>
                <a:spcPct val="80000"/>
              </a:lnSpc>
              <a:buNone/>
            </a:pPr>
            <a:endParaRPr lang="fa-IR" sz="2000" b="1" dirty="0" smtClean="0">
              <a:latin typeface="Times New Roman" pitchFamily="18" charset="0"/>
              <a:cs typeface="B Nazanin" pitchFamily="2" charset="-78"/>
            </a:endParaRPr>
          </a:p>
          <a:p>
            <a:pPr marL="533400" indent="-533400" algn="just" rtl="1">
              <a:lnSpc>
                <a:spcPct val="80000"/>
              </a:lnSpc>
              <a:buNone/>
            </a:pPr>
            <a:endParaRPr lang="ar-SA" sz="1100" b="1" dirty="0">
              <a:solidFill>
                <a:schemeClr val="accent1"/>
              </a:solidFill>
              <a:latin typeface="Times New Roman" pitchFamily="18" charset="0"/>
              <a:cs typeface="B Nazanin" pitchFamily="2" charset="-78"/>
            </a:endParaRPr>
          </a:p>
        </p:txBody>
      </p:sp>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52400" y="0"/>
            <a:ext cx="12039600" cy="6858000"/>
          </a:xfrm>
        </p:spPr>
        <p:txBody>
          <a:bodyPr>
            <a:normAutofit/>
          </a:bodyPr>
          <a:lstStyle/>
          <a:p>
            <a:pPr marL="533400" indent="-533400" algn="just" rtl="1">
              <a:lnSpc>
                <a:spcPct val="80000"/>
              </a:lnSpc>
              <a:buNone/>
            </a:pPr>
            <a:endParaRPr lang="en-US" sz="2400" dirty="0" smtClean="0">
              <a:cs typeface="B Nazanin" pitchFamily="2" charset="-78"/>
            </a:endParaRPr>
          </a:p>
          <a:p>
            <a:pPr marL="533400" indent="-533400" algn="just" rtl="1">
              <a:lnSpc>
                <a:spcPct val="80000"/>
              </a:lnSpc>
              <a:buNone/>
            </a:pPr>
            <a:r>
              <a:rPr lang="fa-IR" sz="3200" dirty="0" smtClean="0">
                <a:cs typeface="B Nazanin" pitchFamily="2" charset="-78"/>
              </a:rPr>
              <a:t>حجم ها و ظرفيتهاي ريه:</a:t>
            </a:r>
            <a:endParaRPr lang="en-US" sz="3200" dirty="0" smtClean="0">
              <a:cs typeface="B Nazanin" pitchFamily="2" charset="-78"/>
            </a:endParaRPr>
          </a:p>
          <a:p>
            <a:pPr marL="533400" indent="-533400" algn="just" rtl="1">
              <a:lnSpc>
                <a:spcPct val="80000"/>
              </a:lnSpc>
              <a:buNone/>
            </a:pPr>
            <a:r>
              <a:rPr lang="fa-IR" sz="2800" dirty="0" smtClean="0">
                <a:cs typeface="B Nazanin" pitchFamily="2" charset="-78"/>
              </a:rPr>
              <a:t>ثبت تغييرات حجم ريه- اسپيرومتري</a:t>
            </a:r>
            <a:endParaRPr lang="en-US" sz="2800" dirty="0" smtClean="0">
              <a:cs typeface="B Nazanin" pitchFamily="2" charset="-78"/>
            </a:endParaRPr>
          </a:p>
          <a:p>
            <a:pPr marL="533400" indent="-533400" algn="just" rtl="1">
              <a:lnSpc>
                <a:spcPct val="80000"/>
              </a:lnSpc>
              <a:buNone/>
            </a:pPr>
            <a:r>
              <a:rPr lang="fa-IR" sz="2800" dirty="0" smtClean="0">
                <a:cs typeface="B Nazanin" pitchFamily="2" charset="-78"/>
              </a:rPr>
              <a:t> </a:t>
            </a:r>
            <a:r>
              <a:rPr lang="fa-IR" sz="2000" dirty="0" smtClean="0">
                <a:cs typeface="B Nazanin" pitchFamily="2" charset="-78"/>
              </a:rPr>
              <a:t>يك روش ساده براي بررسي تهويه ريوي عبارت است از ثبت ورود و خروج هوا در ريه ها كه اسپيرومتري نام دارد. شكل ساده اسپيرومتري در زیر نشان داده شده است.</a:t>
            </a:r>
          </a:p>
          <a:p>
            <a:pPr marL="533400" indent="-533400" algn="just" rtl="1">
              <a:lnSpc>
                <a:spcPct val="80000"/>
              </a:lnSpc>
              <a:buNone/>
            </a:pPr>
            <a:r>
              <a:rPr lang="fa-IR" sz="2000" dirty="0" smtClean="0">
                <a:cs typeface="B Nazanin" pitchFamily="2" charset="-78"/>
              </a:rPr>
              <a:t>شكل زیر اسپيروگرام را با تغييرات حجم ريه در شرايط مختلف تنفسي نشان ميدهد. </a:t>
            </a:r>
          </a:p>
          <a:p>
            <a:pPr marL="533400" indent="-533400" algn="just" rtl="1">
              <a:lnSpc>
                <a:spcPct val="80000"/>
              </a:lnSpc>
              <a:buNone/>
            </a:pPr>
            <a:r>
              <a:rPr lang="fa-IR" sz="2000" dirty="0" smtClean="0">
                <a:cs typeface="B Nazanin" pitchFamily="2" charset="-78"/>
              </a:rPr>
              <a:t>هواي موجود در ريه به 4 حجم و 4 ظرفيت تقسيم شده است كه بدين شرح هستند.</a:t>
            </a:r>
            <a:endParaRPr lang="fa-IR" sz="2000" dirty="0" smtClean="0">
              <a:solidFill>
                <a:schemeClr val="tx1"/>
              </a:solidFill>
              <a:cs typeface="B Nazanin" pitchFamily="2" charset="-78"/>
            </a:endParaRPr>
          </a:p>
          <a:p>
            <a:pPr marL="533400" indent="-533400" algn="just" rtl="1">
              <a:lnSpc>
                <a:spcPct val="80000"/>
              </a:lnSpc>
              <a:buNone/>
            </a:pPr>
            <a:endParaRPr lang="fa-IR" sz="2000" dirty="0" smtClean="0">
              <a:latin typeface="Times New Roman" pitchFamily="18" charset="0"/>
              <a:cs typeface="B Nazanin" pitchFamily="2" charset="-78"/>
            </a:endParaRPr>
          </a:p>
          <a:p>
            <a:pPr marL="533400" indent="-533400" algn="just" rtl="1">
              <a:lnSpc>
                <a:spcPct val="80000"/>
              </a:lnSpc>
              <a:buNone/>
            </a:pPr>
            <a:endParaRPr lang="ar-SA" sz="1100" dirty="0">
              <a:solidFill>
                <a:schemeClr val="accent1"/>
              </a:solidFill>
              <a:latin typeface="Times New Roman" pitchFamily="18" charset="0"/>
              <a:cs typeface="B Nazanin" pitchFamily="2" charset="-78"/>
            </a:endParaRPr>
          </a:p>
        </p:txBody>
      </p:sp>
      <p:pic>
        <p:nvPicPr>
          <p:cNvPr id="1027" name="Picture 3" descr="E:\educational\فیزیولوژِی\درس فیزیولوژی ترم 95-1\Respiration\8.jpg"/>
          <p:cNvPicPr>
            <a:picLocks noChangeAspect="1" noChangeArrowheads="1"/>
          </p:cNvPicPr>
          <p:nvPr/>
        </p:nvPicPr>
        <p:blipFill>
          <a:blip r:embed="rId3" cstate="print"/>
          <a:srcRect/>
          <a:stretch>
            <a:fillRect/>
          </a:stretch>
        </p:blipFill>
        <p:spPr bwMode="auto">
          <a:xfrm>
            <a:off x="6769100" y="2809443"/>
            <a:ext cx="4535488" cy="3896157"/>
          </a:xfrm>
          <a:prstGeom prst="rect">
            <a:avLst/>
          </a:prstGeom>
          <a:noFill/>
        </p:spPr>
      </p:pic>
      <p:pic>
        <p:nvPicPr>
          <p:cNvPr id="5" name="Picture 3" descr="13"/>
          <p:cNvPicPr>
            <a:picLocks noChangeAspect="1" noChangeArrowheads="1"/>
          </p:cNvPicPr>
          <p:nvPr/>
        </p:nvPicPr>
        <p:blipFill>
          <a:blip r:embed="rId4" cstate="print">
            <a:lum bright="-8000" contrast="8000"/>
          </a:blip>
          <a:srcRect l="-1686" r="48740" b="36586"/>
          <a:stretch>
            <a:fillRect/>
          </a:stretch>
        </p:blipFill>
        <p:spPr>
          <a:xfrm>
            <a:off x="12700" y="2120900"/>
            <a:ext cx="5702300" cy="4754563"/>
          </a:xfrm>
          <a:prstGeom prst="rect">
            <a:avLst/>
          </a:prstGeom>
        </p:spPr>
      </p:pic>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52400" y="0"/>
            <a:ext cx="12039600" cy="6858000"/>
          </a:xfrm>
        </p:spPr>
        <p:txBody>
          <a:bodyPr>
            <a:normAutofit/>
          </a:bodyPr>
          <a:lstStyle/>
          <a:p>
            <a:pPr marL="533400" indent="-533400" algn="just" rtl="1">
              <a:lnSpc>
                <a:spcPct val="80000"/>
              </a:lnSpc>
              <a:buNone/>
            </a:pPr>
            <a:endParaRPr lang="en-US" dirty="0" smtClean="0">
              <a:latin typeface="Times New Roman" pitchFamily="18" charset="0"/>
              <a:cs typeface="B Nazanin" pitchFamily="2" charset="-78"/>
            </a:endParaRPr>
          </a:p>
          <a:p>
            <a:pPr marL="533400" indent="-533400" algn="just" rtl="1">
              <a:lnSpc>
                <a:spcPct val="80000"/>
              </a:lnSpc>
              <a:buNone/>
            </a:pPr>
            <a:r>
              <a:rPr lang="fa-IR" dirty="0" smtClean="0">
                <a:latin typeface="Times New Roman" pitchFamily="18" charset="0"/>
                <a:cs typeface="B Nazanin" pitchFamily="2" charset="-78"/>
              </a:rPr>
              <a:t>حجم ها و ظرفيتهاي ريه:</a:t>
            </a:r>
            <a:endParaRPr lang="en-US" dirty="0" smtClean="0">
              <a:latin typeface="Times New Roman" pitchFamily="18" charset="0"/>
              <a:cs typeface="B Nazanin" pitchFamily="2" charset="-78"/>
            </a:endParaRPr>
          </a:p>
          <a:p>
            <a:pPr marL="533400" indent="-533400" algn="just" rtl="1">
              <a:lnSpc>
                <a:spcPct val="80000"/>
              </a:lnSpc>
              <a:buNone/>
            </a:pPr>
            <a:r>
              <a:rPr lang="fa-IR" dirty="0" smtClean="0">
                <a:latin typeface="Times New Roman" pitchFamily="18" charset="0"/>
                <a:cs typeface="B Nazanin" pitchFamily="2" charset="-78"/>
              </a:rPr>
              <a:t>ثبت تغييرات حجم ريه- اسپيرومتري</a:t>
            </a:r>
          </a:p>
          <a:p>
            <a:pPr marL="533400" indent="-533400" algn="r" rtl="1">
              <a:lnSpc>
                <a:spcPct val="80000"/>
              </a:lnSpc>
              <a:buNone/>
            </a:pPr>
            <a:r>
              <a:rPr lang="fa-IR" b="1" dirty="0" smtClean="0">
                <a:latin typeface="Times New Roman" pitchFamily="18" charset="0"/>
                <a:cs typeface="B Nazanin" pitchFamily="2" charset="-78"/>
              </a:rPr>
              <a:t>1. جاري حجم </a:t>
            </a:r>
            <a:r>
              <a:rPr lang="en-US" b="1" dirty="0" smtClean="0">
                <a:latin typeface="Times New Roman" pitchFamily="18" charset="0"/>
                <a:cs typeface="B Nazanin" pitchFamily="2" charset="-78"/>
              </a:rPr>
              <a:t> Tidal Volume</a:t>
            </a:r>
            <a:r>
              <a:rPr lang="fa-IR" b="1" dirty="0" smtClean="0">
                <a:latin typeface="Times New Roman" pitchFamily="18" charset="0"/>
                <a:cs typeface="B Nazanin" pitchFamily="2" charset="-78"/>
              </a:rPr>
              <a:t> </a:t>
            </a:r>
          </a:p>
          <a:p>
            <a:pPr marL="533400" indent="-533400" algn="r" rtl="1">
              <a:lnSpc>
                <a:spcPct val="80000"/>
              </a:lnSpc>
              <a:buNone/>
            </a:pPr>
            <a:r>
              <a:rPr lang="fa-IR" dirty="0" smtClean="0">
                <a:latin typeface="Times New Roman" pitchFamily="18" charset="0"/>
                <a:cs typeface="B Nazanin" pitchFamily="2" charset="-78"/>
              </a:rPr>
              <a:t> حجمي از هواي دمي يا بازدمي با هر تنفس طبيعي را گويند. </a:t>
            </a:r>
          </a:p>
          <a:p>
            <a:pPr marL="533400" indent="-533400" algn="r" rtl="1">
              <a:lnSpc>
                <a:spcPct val="80000"/>
              </a:lnSpc>
              <a:buNone/>
            </a:pPr>
            <a:r>
              <a:rPr lang="fa-IR" dirty="0" smtClean="0">
                <a:latin typeface="Times New Roman" pitchFamily="18" charset="0"/>
                <a:cs typeface="B Nazanin" pitchFamily="2" charset="-78"/>
              </a:rPr>
              <a:t>مقدار آن در يك فرد بالغ متوسط حدود 500میلی لیتر</a:t>
            </a:r>
            <a:r>
              <a:rPr lang="en-US" dirty="0" smtClean="0">
                <a:latin typeface="Times New Roman" pitchFamily="18" charset="0"/>
                <a:cs typeface="B Nazanin" pitchFamily="2" charset="-78"/>
              </a:rPr>
              <a:t> </a:t>
            </a:r>
            <a:r>
              <a:rPr lang="fa-IR" dirty="0" smtClean="0">
                <a:latin typeface="Times New Roman" pitchFamily="18" charset="0"/>
                <a:cs typeface="B Nazanin" pitchFamily="2" charset="-78"/>
              </a:rPr>
              <a:t>است. </a:t>
            </a:r>
          </a:p>
          <a:p>
            <a:pPr marL="533400" indent="-533400" algn="r" rtl="1">
              <a:lnSpc>
                <a:spcPct val="80000"/>
              </a:lnSpc>
              <a:buNone/>
            </a:pPr>
            <a:r>
              <a:rPr lang="fa-IR" b="1" dirty="0" smtClean="0">
                <a:latin typeface="Times New Roman" pitchFamily="18" charset="0"/>
                <a:cs typeface="B Nazanin" pitchFamily="2" charset="-78"/>
              </a:rPr>
              <a:t>2. حجم ذخيره دمي  </a:t>
            </a:r>
            <a:r>
              <a:rPr lang="en-US" b="1" dirty="0" err="1" smtClean="0">
                <a:latin typeface="Times New Roman" pitchFamily="18" charset="0"/>
                <a:cs typeface="B Nazanin" pitchFamily="2" charset="-78"/>
              </a:rPr>
              <a:t>Inspiratory</a:t>
            </a:r>
            <a:r>
              <a:rPr lang="en-US" b="1" dirty="0" smtClean="0">
                <a:latin typeface="Times New Roman" pitchFamily="18" charset="0"/>
                <a:cs typeface="B Nazanin" pitchFamily="2" charset="-78"/>
              </a:rPr>
              <a:t> reserve </a:t>
            </a:r>
            <a:r>
              <a:rPr lang="en-US" b="1" dirty="0" err="1" smtClean="0">
                <a:latin typeface="Times New Roman" pitchFamily="18" charset="0"/>
                <a:cs typeface="B Nazanin" pitchFamily="2" charset="-78"/>
              </a:rPr>
              <a:t>vol</a:t>
            </a:r>
            <a:endParaRPr lang="fa-IR" b="1" dirty="0" smtClean="0">
              <a:latin typeface="Times New Roman" pitchFamily="18" charset="0"/>
              <a:cs typeface="B Nazanin" pitchFamily="2" charset="-78"/>
            </a:endParaRPr>
          </a:p>
          <a:p>
            <a:pPr marL="533400" indent="-533400" algn="r" rtl="1">
              <a:lnSpc>
                <a:spcPct val="80000"/>
              </a:lnSpc>
              <a:buNone/>
            </a:pPr>
            <a:r>
              <a:rPr lang="fa-IR" dirty="0" smtClean="0">
                <a:latin typeface="Times New Roman" pitchFamily="18" charset="0"/>
                <a:cs typeface="B Nazanin" pitchFamily="2" charset="-78"/>
              </a:rPr>
              <a:t>حجمي از هوا است كه اضافه بر حجم جاري طبيعي با دم</a:t>
            </a:r>
          </a:p>
          <a:p>
            <a:pPr marL="533400" indent="-533400" algn="r" rtl="1">
              <a:lnSpc>
                <a:spcPct val="80000"/>
              </a:lnSpc>
              <a:buNone/>
            </a:pPr>
            <a:r>
              <a:rPr lang="fa-IR" dirty="0" smtClean="0">
                <a:latin typeface="Times New Roman" pitchFamily="18" charset="0"/>
                <a:cs typeface="B Nazanin" pitchFamily="2" charset="-78"/>
              </a:rPr>
              <a:t> عميق ميتوان وارد ريه ها كرد. معمولا مقدار آن 3000میلی</a:t>
            </a:r>
          </a:p>
          <a:p>
            <a:pPr marL="533400" indent="-533400" algn="r" rtl="1">
              <a:lnSpc>
                <a:spcPct val="80000"/>
              </a:lnSpc>
              <a:buNone/>
            </a:pPr>
            <a:r>
              <a:rPr lang="fa-IR" dirty="0" smtClean="0">
                <a:latin typeface="Times New Roman" pitchFamily="18" charset="0"/>
                <a:cs typeface="B Nazanin" pitchFamily="2" charset="-78"/>
              </a:rPr>
              <a:t> لیتر</a:t>
            </a:r>
            <a:r>
              <a:rPr lang="en-US" dirty="0" smtClean="0">
                <a:latin typeface="Times New Roman" pitchFamily="18" charset="0"/>
                <a:cs typeface="B Nazanin" pitchFamily="2" charset="-78"/>
              </a:rPr>
              <a:t> </a:t>
            </a:r>
            <a:r>
              <a:rPr lang="fa-IR" dirty="0" smtClean="0">
                <a:latin typeface="Times New Roman" pitchFamily="18" charset="0"/>
                <a:cs typeface="B Nazanin" pitchFamily="2" charset="-78"/>
              </a:rPr>
              <a:t>است. </a:t>
            </a:r>
          </a:p>
          <a:p>
            <a:pPr marL="533400" indent="-533400" algn="r" rtl="1">
              <a:lnSpc>
                <a:spcPct val="80000"/>
              </a:lnSpc>
              <a:buNone/>
            </a:pPr>
            <a:r>
              <a:rPr lang="fa-IR" b="1" dirty="0" smtClean="0">
                <a:latin typeface="Times New Roman" pitchFamily="18" charset="0"/>
                <a:cs typeface="B Nazanin" pitchFamily="2" charset="-78"/>
              </a:rPr>
              <a:t>3. حجم </a:t>
            </a:r>
            <a:r>
              <a:rPr lang="fa-IR" b="1" dirty="0" smtClean="0">
                <a:cs typeface="B Nazanin" pitchFamily="2" charset="-78"/>
              </a:rPr>
              <a:t>ذخيره</a:t>
            </a:r>
            <a:r>
              <a:rPr lang="fa-IR" b="1" dirty="0" smtClean="0">
                <a:latin typeface="Times New Roman" pitchFamily="18" charset="0"/>
                <a:cs typeface="B Nazanin" pitchFamily="2" charset="-78"/>
              </a:rPr>
              <a:t> </a:t>
            </a:r>
            <a:r>
              <a:rPr lang="fa-IR" b="1" dirty="0" smtClean="0">
                <a:cs typeface="B Nazanin" pitchFamily="2" charset="-78"/>
              </a:rPr>
              <a:t>بازدمي</a:t>
            </a:r>
            <a:r>
              <a:rPr lang="en-US" b="1" dirty="0" smtClean="0">
                <a:cs typeface="B Nazanin" pitchFamily="2" charset="-78"/>
              </a:rPr>
              <a:t> </a:t>
            </a:r>
            <a:r>
              <a:rPr lang="fa-IR" b="1" dirty="0" smtClean="0">
                <a:cs typeface="B Nazanin" pitchFamily="2" charset="-78"/>
              </a:rPr>
              <a:t> </a:t>
            </a:r>
            <a:r>
              <a:rPr lang="en-US" b="1" dirty="0" smtClean="0">
                <a:latin typeface="Times New Roman" pitchFamily="18" charset="0"/>
                <a:cs typeface="Times New Roman" pitchFamily="18" charset="0"/>
              </a:rPr>
              <a:t>Expiratory </a:t>
            </a:r>
            <a:r>
              <a:rPr lang="en-US" b="1" dirty="0" smtClean="0">
                <a:latin typeface="Times New Roman" pitchFamily="18" charset="0"/>
                <a:cs typeface="B Nazanin" pitchFamily="2" charset="-78"/>
              </a:rPr>
              <a:t>reserve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vol</a:t>
            </a:r>
            <a:endParaRPr lang="en-US" b="1" dirty="0" smtClean="0">
              <a:latin typeface="Times New Roman" pitchFamily="18" charset="0"/>
              <a:cs typeface="Times New Roman" pitchFamily="18" charset="0"/>
            </a:endParaRPr>
          </a:p>
          <a:p>
            <a:pPr marL="533400" indent="-533400" algn="just" rtl="1">
              <a:lnSpc>
                <a:spcPct val="80000"/>
              </a:lnSpc>
              <a:buNone/>
            </a:pPr>
            <a:r>
              <a:rPr lang="fa-IR" dirty="0" smtClean="0">
                <a:latin typeface="Times New Roman" pitchFamily="18" charset="0"/>
                <a:cs typeface="B Nazanin" pitchFamily="2" charset="-78"/>
              </a:rPr>
              <a:t>حجم اضافه اي است كه پس از پايان خارج كردن حجم جاري</a:t>
            </a:r>
            <a:endParaRPr lang="en-US" dirty="0" smtClean="0">
              <a:latin typeface="Times New Roman" pitchFamily="18" charset="0"/>
              <a:cs typeface="B Nazanin" pitchFamily="2" charset="-78"/>
            </a:endParaRPr>
          </a:p>
          <a:p>
            <a:pPr marL="533400" indent="-533400" algn="just" rtl="1">
              <a:lnSpc>
                <a:spcPct val="80000"/>
              </a:lnSpc>
              <a:buNone/>
            </a:pPr>
            <a:r>
              <a:rPr lang="fa-IR" dirty="0" smtClean="0">
                <a:latin typeface="Times New Roman" pitchFamily="18" charset="0"/>
                <a:cs typeface="B Nazanin" pitchFamily="2" charset="-78"/>
              </a:rPr>
              <a:t> با بازدم عميق بيرون داده ميشود. مقدار آن در حالت طبيعي</a:t>
            </a:r>
            <a:endParaRPr lang="en-US" dirty="0" smtClean="0">
              <a:latin typeface="Times New Roman" pitchFamily="18" charset="0"/>
              <a:cs typeface="B Nazanin" pitchFamily="2" charset="-78"/>
            </a:endParaRPr>
          </a:p>
          <a:p>
            <a:pPr marL="533400" indent="-533400" algn="just" rtl="1">
              <a:lnSpc>
                <a:spcPct val="80000"/>
              </a:lnSpc>
              <a:buNone/>
            </a:pPr>
            <a:r>
              <a:rPr lang="fa-IR" dirty="0" smtClean="0">
                <a:latin typeface="Times New Roman" pitchFamily="18" charset="0"/>
                <a:cs typeface="B Nazanin" pitchFamily="2" charset="-78"/>
              </a:rPr>
              <a:t> 1100میلی لیتر</a:t>
            </a:r>
            <a:r>
              <a:rPr lang="en-US" dirty="0" smtClean="0">
                <a:latin typeface="Times New Roman" pitchFamily="18" charset="0"/>
                <a:cs typeface="Times New Roman" pitchFamily="18" charset="0"/>
              </a:rPr>
              <a:t> </a:t>
            </a:r>
            <a:r>
              <a:rPr lang="fa-IR" dirty="0" smtClean="0">
                <a:latin typeface="Times New Roman" pitchFamily="18" charset="0"/>
                <a:cs typeface="B Nazanin" pitchFamily="2" charset="-78"/>
              </a:rPr>
              <a:t>است.</a:t>
            </a:r>
          </a:p>
          <a:p>
            <a:pPr marL="533400" indent="-533400" algn="r" rtl="1">
              <a:lnSpc>
                <a:spcPct val="80000"/>
              </a:lnSpc>
              <a:buNone/>
            </a:pPr>
            <a:r>
              <a:rPr lang="fa-IR" b="1" dirty="0" smtClean="0">
                <a:latin typeface="Times New Roman" pitchFamily="18" charset="0"/>
                <a:cs typeface="B Nazanin" pitchFamily="2" charset="-78"/>
              </a:rPr>
              <a:t>4. باقيمانده حجم  </a:t>
            </a:r>
            <a:r>
              <a:rPr lang="en-US" b="1" dirty="0" smtClean="0">
                <a:latin typeface="Times New Roman" pitchFamily="18" charset="0"/>
                <a:cs typeface="Times New Roman" pitchFamily="18" charset="0"/>
              </a:rPr>
              <a:t>Residual </a:t>
            </a:r>
            <a:r>
              <a:rPr lang="en-US" b="1" dirty="0" err="1" smtClean="0">
                <a:latin typeface="Times New Roman" pitchFamily="18" charset="0"/>
                <a:cs typeface="Times New Roman" pitchFamily="18" charset="0"/>
              </a:rPr>
              <a:t>vol</a:t>
            </a:r>
            <a:r>
              <a:rPr lang="fa-IR" dirty="0" smtClean="0">
                <a:cs typeface="B Nazanin" pitchFamily="2" charset="-78"/>
              </a:rPr>
              <a:t> </a:t>
            </a:r>
          </a:p>
          <a:p>
            <a:pPr marL="533400" indent="-533400" algn="r" rtl="1">
              <a:lnSpc>
                <a:spcPct val="80000"/>
              </a:lnSpc>
              <a:buNone/>
            </a:pPr>
            <a:r>
              <a:rPr lang="fa-IR" dirty="0" smtClean="0">
                <a:cs typeface="B Nazanin" pitchFamily="2" charset="-78"/>
              </a:rPr>
              <a:t>حجمي از هواست كه پس از حداكثر بازدم در ريه هاي باقي</a:t>
            </a:r>
          </a:p>
          <a:p>
            <a:pPr marL="533400" indent="-533400" algn="r" rtl="1">
              <a:lnSpc>
                <a:spcPct val="80000"/>
              </a:lnSpc>
              <a:buNone/>
            </a:pPr>
            <a:r>
              <a:rPr lang="fa-IR" dirty="0" smtClean="0">
                <a:cs typeface="B Nazanin" pitchFamily="2" charset="-78"/>
              </a:rPr>
              <a:t> ميماند.  اين حجم بطور متوسط حدود 1200میلی لیتر</a:t>
            </a:r>
            <a:r>
              <a:rPr lang="en-US" dirty="0" smtClean="0">
                <a:cs typeface="B Nazanin" pitchFamily="2" charset="-78"/>
              </a:rPr>
              <a:t> </a:t>
            </a:r>
            <a:r>
              <a:rPr lang="fa-IR" dirty="0" smtClean="0">
                <a:cs typeface="B Nazanin" pitchFamily="2" charset="-78"/>
              </a:rPr>
              <a:t>است.</a:t>
            </a:r>
            <a:endParaRPr lang="ar-SA" dirty="0">
              <a:solidFill>
                <a:schemeClr val="accent1"/>
              </a:solidFill>
              <a:latin typeface="Times New Roman" pitchFamily="18" charset="0"/>
              <a:cs typeface="B Nazanin" pitchFamily="2" charset="-78"/>
            </a:endParaRPr>
          </a:p>
        </p:txBody>
      </p:sp>
      <p:pic>
        <p:nvPicPr>
          <p:cNvPr id="1027" name="Picture 3" descr="E:\educational\فیزیولوژِی\درس فیزیولوژی ترم 95-1\Respiration\8.jpg"/>
          <p:cNvPicPr>
            <a:picLocks noChangeAspect="1" noChangeArrowheads="1"/>
          </p:cNvPicPr>
          <p:nvPr/>
        </p:nvPicPr>
        <p:blipFill>
          <a:blip r:embed="rId3" cstate="print"/>
          <a:srcRect/>
          <a:stretch>
            <a:fillRect/>
          </a:stretch>
        </p:blipFill>
        <p:spPr bwMode="auto">
          <a:xfrm>
            <a:off x="12700" y="147119"/>
            <a:ext cx="7812088" cy="6710881"/>
          </a:xfrm>
          <a:prstGeom prst="rect">
            <a:avLst/>
          </a:prstGeom>
          <a:noFill/>
        </p:spPr>
      </p:pic>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52400" y="0"/>
            <a:ext cx="12039600" cy="6858000"/>
          </a:xfrm>
        </p:spPr>
        <p:txBody>
          <a:bodyPr>
            <a:normAutofit lnSpcReduction="10000"/>
          </a:bodyPr>
          <a:lstStyle/>
          <a:p>
            <a:pPr marL="533400" indent="-533400" algn="just" rtl="1">
              <a:lnSpc>
                <a:spcPct val="80000"/>
              </a:lnSpc>
              <a:buNone/>
            </a:pPr>
            <a:endParaRPr lang="en-US" dirty="0" smtClean="0">
              <a:latin typeface="Times New Roman" pitchFamily="18" charset="0"/>
              <a:cs typeface="B Nazanin" pitchFamily="2" charset="-78"/>
            </a:endParaRPr>
          </a:p>
          <a:p>
            <a:pPr marL="533400" indent="-533400" algn="just" rtl="1">
              <a:lnSpc>
                <a:spcPct val="80000"/>
              </a:lnSpc>
              <a:buNone/>
            </a:pPr>
            <a:r>
              <a:rPr lang="fa-IR" dirty="0" smtClean="0">
                <a:latin typeface="Times New Roman" pitchFamily="18" charset="0"/>
                <a:cs typeface="B Nazanin" pitchFamily="2" charset="-78"/>
              </a:rPr>
              <a:t>حجم ها و ظرفيتهاي ريه:</a:t>
            </a:r>
            <a:endParaRPr lang="en-US" dirty="0" smtClean="0">
              <a:latin typeface="Times New Roman" pitchFamily="18" charset="0"/>
              <a:cs typeface="B Nazanin" pitchFamily="2" charset="-78"/>
            </a:endParaRPr>
          </a:p>
          <a:p>
            <a:pPr marL="533400" indent="-533400" algn="r" rtl="1">
              <a:lnSpc>
                <a:spcPct val="80000"/>
              </a:lnSpc>
              <a:buNone/>
            </a:pPr>
            <a:r>
              <a:rPr lang="fa-IR" b="1" dirty="0" smtClean="0">
                <a:latin typeface="Times New Roman" pitchFamily="18" charset="0"/>
                <a:cs typeface="B Nazanin" pitchFamily="2" charset="-78"/>
              </a:rPr>
              <a:t>ظرفيتهاي ريه: </a:t>
            </a:r>
            <a:r>
              <a:rPr lang="fa-IR" dirty="0" smtClean="0">
                <a:latin typeface="Times New Roman" pitchFamily="18" charset="0"/>
                <a:cs typeface="B Nazanin" pitchFamily="2" charset="-78"/>
              </a:rPr>
              <a:t>گاهي براي توصيف وقايع چرخه تنفسي بهتر</a:t>
            </a:r>
          </a:p>
          <a:p>
            <a:pPr marL="533400" indent="-533400" algn="r" rtl="1">
              <a:lnSpc>
                <a:spcPct val="80000"/>
              </a:lnSpc>
              <a:buNone/>
            </a:pPr>
            <a:r>
              <a:rPr lang="fa-IR" dirty="0" smtClean="0">
                <a:latin typeface="Times New Roman" pitchFamily="18" charset="0"/>
                <a:cs typeface="B Nazanin" pitchFamily="2" charset="-78"/>
              </a:rPr>
              <a:t> است مجموع دو يا چند حجم را در نظر بگيريم. به اين حجم</a:t>
            </a:r>
          </a:p>
          <a:p>
            <a:pPr marL="533400" indent="-533400" algn="r" rtl="1">
              <a:lnSpc>
                <a:spcPct val="80000"/>
              </a:lnSpc>
              <a:buNone/>
            </a:pPr>
            <a:r>
              <a:rPr lang="fa-IR" dirty="0" smtClean="0">
                <a:latin typeface="Times New Roman" pitchFamily="18" charset="0"/>
                <a:cs typeface="B Nazanin" pitchFamily="2" charset="-78"/>
              </a:rPr>
              <a:t> هاي توام ظرفيتهاي ريوي ميگويند.</a:t>
            </a:r>
          </a:p>
          <a:p>
            <a:pPr marL="533400" indent="-533400" algn="r" rtl="1">
              <a:lnSpc>
                <a:spcPct val="80000"/>
              </a:lnSpc>
              <a:buNone/>
            </a:pPr>
            <a:r>
              <a:rPr lang="fa-IR" b="1" dirty="0" smtClean="0">
                <a:latin typeface="Times New Roman" pitchFamily="18" charset="0"/>
                <a:cs typeface="B Nazanin" pitchFamily="2" charset="-78"/>
              </a:rPr>
              <a:t>ظرفيت دمي </a:t>
            </a:r>
            <a:r>
              <a:rPr lang="en-US" b="1" dirty="0" err="1" smtClean="0">
                <a:latin typeface="Times New Roman" pitchFamily="18" charset="0"/>
                <a:cs typeface="Times New Roman" pitchFamily="18" charset="0"/>
              </a:rPr>
              <a:t>Inspiratoy</a:t>
            </a:r>
            <a:r>
              <a:rPr lang="en-US" b="1" dirty="0" smtClean="0">
                <a:latin typeface="Times New Roman" pitchFamily="18" charset="0"/>
                <a:cs typeface="Times New Roman" pitchFamily="18" charset="0"/>
              </a:rPr>
              <a:t> capacity </a:t>
            </a:r>
            <a:r>
              <a:rPr lang="fa-IR" b="1" dirty="0" smtClean="0">
                <a:latin typeface="Times New Roman" pitchFamily="18" charset="0"/>
                <a:cs typeface="Times New Roman" pitchFamily="18" charset="0"/>
              </a:rPr>
              <a:t> </a:t>
            </a:r>
            <a:r>
              <a:rPr lang="fa-IR" dirty="0" smtClean="0">
                <a:latin typeface="Times New Roman" pitchFamily="18" charset="0"/>
                <a:cs typeface="B Nazanin" pitchFamily="2" charset="-78"/>
              </a:rPr>
              <a:t>با مجموع حجم جاري و حجم</a:t>
            </a:r>
          </a:p>
          <a:p>
            <a:pPr marL="533400" indent="-533400" algn="r" rtl="1">
              <a:lnSpc>
                <a:spcPct val="80000"/>
              </a:lnSpc>
              <a:buNone/>
            </a:pPr>
            <a:r>
              <a:rPr lang="fa-IR" dirty="0" smtClean="0">
                <a:latin typeface="Times New Roman" pitchFamily="18" charset="0"/>
                <a:cs typeface="B Nazanin" pitchFamily="2" charset="-78"/>
              </a:rPr>
              <a:t> ذخيره دمي برابر است. </a:t>
            </a:r>
          </a:p>
          <a:p>
            <a:pPr marL="533400" indent="-533400" algn="r" rtl="1">
              <a:lnSpc>
                <a:spcPct val="80000"/>
              </a:lnSpc>
              <a:buNone/>
            </a:pPr>
            <a:r>
              <a:rPr lang="fa-IR" dirty="0" smtClean="0">
                <a:latin typeface="Times New Roman" pitchFamily="18" charset="0"/>
                <a:cs typeface="B Nazanin" pitchFamily="2" charset="-78"/>
              </a:rPr>
              <a:t>اين ظرفيت معادل حداكثر مقدار حدود 3500</a:t>
            </a:r>
            <a:r>
              <a:rPr lang="en-US" dirty="0" smtClean="0">
                <a:latin typeface="Times New Roman" pitchFamily="18" charset="0"/>
                <a:cs typeface="Times New Roman" pitchFamily="18" charset="0"/>
              </a:rPr>
              <a:t> </a:t>
            </a:r>
            <a:r>
              <a:rPr lang="fa-IR" dirty="0" smtClean="0">
                <a:latin typeface="Times New Roman" pitchFamily="18" charset="0"/>
                <a:cs typeface="B Nazanin" pitchFamily="2" charset="-78"/>
              </a:rPr>
              <a:t>میلی لیتر هوايي است كه فرد</a:t>
            </a:r>
          </a:p>
          <a:p>
            <a:pPr marL="533400" indent="-533400" algn="r" rtl="1">
              <a:lnSpc>
                <a:spcPct val="80000"/>
              </a:lnSpc>
              <a:buNone/>
            </a:pPr>
            <a:r>
              <a:rPr lang="fa-IR" dirty="0" smtClean="0">
                <a:latin typeface="Times New Roman" pitchFamily="18" charset="0"/>
                <a:cs typeface="B Nazanin" pitchFamily="2" charset="-78"/>
              </a:rPr>
              <a:t> ميتواند از سطوح طبيعي بازدم با دمي</a:t>
            </a:r>
            <a:r>
              <a:rPr lang="en-US" dirty="0" smtClean="0">
                <a:latin typeface="Times New Roman" pitchFamily="18" charset="0"/>
                <a:cs typeface="B Nazanin" pitchFamily="2" charset="-78"/>
              </a:rPr>
              <a:t> </a:t>
            </a:r>
            <a:r>
              <a:rPr lang="fa-IR" dirty="0" smtClean="0">
                <a:latin typeface="Times New Roman" pitchFamily="18" charset="0"/>
                <a:cs typeface="B Nazanin" pitchFamily="2" charset="-78"/>
              </a:rPr>
              <a:t>عميق وارد ريه  كند و آنها را </a:t>
            </a:r>
          </a:p>
          <a:p>
            <a:pPr marL="533400" indent="-533400" algn="r" rtl="1">
              <a:lnSpc>
                <a:spcPct val="80000"/>
              </a:lnSpc>
              <a:buNone/>
            </a:pPr>
            <a:r>
              <a:rPr lang="fa-IR" dirty="0" smtClean="0">
                <a:latin typeface="Times New Roman" pitchFamily="18" charset="0"/>
                <a:cs typeface="B Nazanin" pitchFamily="2" charset="-78"/>
              </a:rPr>
              <a:t>كاملا پر نمايد. </a:t>
            </a:r>
          </a:p>
          <a:p>
            <a:pPr marL="533400" indent="-533400" algn="r" rtl="1">
              <a:lnSpc>
                <a:spcPct val="80000"/>
              </a:lnSpc>
              <a:buNone/>
            </a:pPr>
            <a:r>
              <a:rPr lang="fa-IR" b="1" dirty="0" smtClean="0">
                <a:latin typeface="Times New Roman" pitchFamily="18" charset="0"/>
                <a:cs typeface="B Nazanin" pitchFamily="2" charset="-78"/>
              </a:rPr>
              <a:t>ظرفیت باقيمانده عملي </a:t>
            </a:r>
            <a:r>
              <a:rPr lang="en-US" b="1" dirty="0" smtClean="0">
                <a:latin typeface="Times New Roman" pitchFamily="18" charset="0"/>
                <a:cs typeface="Times New Roman" pitchFamily="18" charset="0"/>
              </a:rPr>
              <a:t>Functional residual capacity </a:t>
            </a:r>
            <a:endParaRPr lang="fa-IR" b="1" dirty="0" smtClean="0">
              <a:latin typeface="Times New Roman" pitchFamily="18" charset="0"/>
              <a:cs typeface="B Nazanin" pitchFamily="2" charset="-78"/>
            </a:endParaRPr>
          </a:p>
          <a:p>
            <a:pPr marL="533400" indent="-533400" algn="r" rtl="1">
              <a:lnSpc>
                <a:spcPct val="80000"/>
              </a:lnSpc>
              <a:buNone/>
            </a:pPr>
            <a:r>
              <a:rPr lang="fa-IR" dirty="0" smtClean="0">
                <a:latin typeface="Times New Roman" pitchFamily="18" charset="0"/>
                <a:cs typeface="B Nazanin" pitchFamily="2" charset="-78"/>
              </a:rPr>
              <a:t>با مجموع حجم ذخيره بازدمي و حجم باقيمانده برابر است. </a:t>
            </a:r>
          </a:p>
          <a:p>
            <a:pPr marL="533400" indent="-533400" algn="r" rtl="1">
              <a:lnSpc>
                <a:spcPct val="80000"/>
              </a:lnSpc>
              <a:buNone/>
            </a:pPr>
            <a:r>
              <a:rPr lang="fa-IR" dirty="0" smtClean="0">
                <a:latin typeface="Times New Roman" pitchFamily="18" charset="0"/>
                <a:cs typeface="B Nazanin" pitchFamily="2" charset="-78"/>
              </a:rPr>
              <a:t>اين مقدار هوايي است در پايان بازدم طبيعي در ريه ها ميماند</a:t>
            </a:r>
          </a:p>
          <a:p>
            <a:pPr marL="533400" indent="-533400" algn="r" rtl="1">
              <a:lnSpc>
                <a:spcPct val="80000"/>
              </a:lnSpc>
              <a:buNone/>
            </a:pPr>
            <a:r>
              <a:rPr lang="fa-IR" dirty="0" smtClean="0">
                <a:latin typeface="Times New Roman" pitchFamily="18" charset="0"/>
                <a:cs typeface="B Nazanin" pitchFamily="2" charset="-78"/>
              </a:rPr>
              <a:t> حدود 2300 ميلي ليتر</a:t>
            </a:r>
          </a:p>
          <a:p>
            <a:pPr marL="533400" indent="-533400" algn="r" rtl="1">
              <a:lnSpc>
                <a:spcPct val="80000"/>
              </a:lnSpc>
              <a:buNone/>
            </a:pPr>
            <a:r>
              <a:rPr lang="fa-IR" b="1" dirty="0" smtClean="0">
                <a:latin typeface="Times New Roman" pitchFamily="18" charset="0"/>
                <a:cs typeface="B Nazanin" pitchFamily="2" charset="-78"/>
              </a:rPr>
              <a:t>ظرفيت حياتي </a:t>
            </a:r>
            <a:r>
              <a:rPr lang="en-US" b="1" dirty="0" smtClean="0">
                <a:latin typeface="Times New Roman" pitchFamily="18" charset="0"/>
                <a:cs typeface="Times New Roman" pitchFamily="18" charset="0"/>
              </a:rPr>
              <a:t>vital capacity</a:t>
            </a:r>
            <a:r>
              <a:rPr lang="fa-IR" b="1" dirty="0" smtClean="0">
                <a:latin typeface="Times New Roman" pitchFamily="18" charset="0"/>
                <a:cs typeface="B Nazanin" pitchFamily="2" charset="-78"/>
              </a:rPr>
              <a:t> </a:t>
            </a:r>
          </a:p>
          <a:p>
            <a:pPr marL="533400" indent="-533400" algn="r" rtl="1">
              <a:lnSpc>
                <a:spcPct val="80000"/>
              </a:lnSpc>
              <a:buNone/>
            </a:pPr>
            <a:r>
              <a:rPr lang="fa-IR" dirty="0" smtClean="0">
                <a:latin typeface="Times New Roman" pitchFamily="18" charset="0"/>
                <a:cs typeface="B Nazanin" pitchFamily="2" charset="-78"/>
              </a:rPr>
              <a:t>با مجموع حجم ذخيره دمي و حجم جاري حجم ذخيره بازدمي برابر است. </a:t>
            </a:r>
          </a:p>
          <a:p>
            <a:pPr marL="533400" indent="-533400" algn="r" rtl="1">
              <a:lnSpc>
                <a:spcPct val="80000"/>
              </a:lnSpc>
              <a:buNone/>
            </a:pPr>
            <a:r>
              <a:rPr lang="fa-IR" dirty="0" smtClean="0">
                <a:latin typeface="Times New Roman" pitchFamily="18" charset="0"/>
                <a:cs typeface="B Nazanin" pitchFamily="2" charset="-78"/>
              </a:rPr>
              <a:t>ظرفيت معادل حداكثر مقدار هوايي است كه پس از پر كردن ريه ها به ميزان</a:t>
            </a:r>
          </a:p>
          <a:p>
            <a:pPr marL="533400" indent="-533400" algn="r" rtl="1">
              <a:lnSpc>
                <a:spcPct val="80000"/>
              </a:lnSpc>
              <a:buNone/>
            </a:pPr>
            <a:r>
              <a:rPr lang="fa-IR" dirty="0" smtClean="0">
                <a:latin typeface="Times New Roman" pitchFamily="18" charset="0"/>
                <a:cs typeface="B Nazanin" pitchFamily="2" charset="-78"/>
              </a:rPr>
              <a:t> حداكثر، با بازدم كاملا عميق ميتوان از ريه ها بيرون داد.(4600 میلی لیتر)</a:t>
            </a:r>
          </a:p>
          <a:p>
            <a:pPr marL="533400" indent="-533400" algn="r" rtl="1">
              <a:lnSpc>
                <a:spcPct val="80000"/>
              </a:lnSpc>
              <a:buNone/>
            </a:pPr>
            <a:r>
              <a:rPr lang="fa-IR" b="1" dirty="0" smtClean="0">
                <a:cs typeface="B Nazanin" pitchFamily="2" charset="-78"/>
              </a:rPr>
              <a:t>ظرفیت کل ریه</a:t>
            </a:r>
            <a:r>
              <a:rPr lang="en-US" b="1" dirty="0" smtClean="0">
                <a:latin typeface="Times New Roman" pitchFamily="18" charset="0"/>
                <a:cs typeface="Times New Roman" pitchFamily="18" charset="0"/>
              </a:rPr>
              <a:t>Total lung capacity </a:t>
            </a:r>
          </a:p>
          <a:p>
            <a:pPr marL="533400" indent="-533400" algn="r" rtl="1">
              <a:lnSpc>
                <a:spcPct val="80000"/>
              </a:lnSpc>
              <a:buNone/>
            </a:pPr>
            <a:r>
              <a:rPr lang="fa-IR" dirty="0" smtClean="0">
                <a:cs typeface="B Nazanin" pitchFamily="2" charset="-78"/>
              </a:rPr>
              <a:t>معادل حجمي است كه پس از حداكثر تلاش دمي در ريه ها وجود </a:t>
            </a:r>
            <a:r>
              <a:rPr lang="fa-IR" smtClean="0">
                <a:cs typeface="B Nazanin" pitchFamily="2" charset="-78"/>
              </a:rPr>
              <a:t>داردحدود 5700مقدار </a:t>
            </a:r>
            <a:r>
              <a:rPr lang="fa-IR" dirty="0" smtClean="0">
                <a:cs typeface="B Nazanin" pitchFamily="2" charset="-78"/>
              </a:rPr>
              <a:t>آن مجموع ظرفيت حياتي و حجم باقيمانده است.</a:t>
            </a:r>
            <a:endParaRPr lang="ar-SA" b="1" dirty="0">
              <a:solidFill>
                <a:schemeClr val="accent1"/>
              </a:solidFill>
              <a:latin typeface="Times New Roman" pitchFamily="18" charset="0"/>
              <a:cs typeface="B Nazanin" pitchFamily="2" charset="-78"/>
            </a:endParaRPr>
          </a:p>
        </p:txBody>
      </p:sp>
      <p:pic>
        <p:nvPicPr>
          <p:cNvPr id="1027" name="Picture 3" descr="E:\educational\فیزیولوژِی\درس فیزیولوژی ترم 95-1\Respiration\8.jpg"/>
          <p:cNvPicPr>
            <a:picLocks noChangeAspect="1" noChangeArrowheads="1"/>
          </p:cNvPicPr>
          <p:nvPr/>
        </p:nvPicPr>
        <p:blipFill>
          <a:blip r:embed="rId3" cstate="print"/>
          <a:srcRect/>
          <a:stretch>
            <a:fillRect/>
          </a:stretch>
        </p:blipFill>
        <p:spPr bwMode="auto">
          <a:xfrm>
            <a:off x="12700" y="12700"/>
            <a:ext cx="6667500" cy="4996681"/>
          </a:xfrm>
          <a:prstGeom prst="rect">
            <a:avLst/>
          </a:prstGeom>
          <a:noFill/>
        </p:spPr>
      </p:pic>
      <p:pic>
        <p:nvPicPr>
          <p:cNvPr id="2" name="Picture 3" descr="E:\educational\فیزیولوژِی\درس فیزیولوژی ترم 95-1\Respiration\9.jpg"/>
          <p:cNvPicPr>
            <a:picLocks noChangeAspect="1" noChangeArrowheads="1"/>
          </p:cNvPicPr>
          <p:nvPr/>
        </p:nvPicPr>
        <p:blipFill>
          <a:blip r:embed="rId4" cstate="print"/>
          <a:srcRect/>
          <a:stretch>
            <a:fillRect/>
          </a:stretch>
        </p:blipFill>
        <p:spPr bwMode="auto">
          <a:xfrm>
            <a:off x="180975" y="4546600"/>
            <a:ext cx="2228850" cy="2209800"/>
          </a:xfrm>
          <a:prstGeom prst="rect">
            <a:avLst/>
          </a:prstGeom>
          <a:noFill/>
        </p:spPr>
      </p:pic>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52400" y="0"/>
            <a:ext cx="12039600" cy="6858000"/>
          </a:xfrm>
        </p:spPr>
        <p:txBody>
          <a:bodyPr>
            <a:normAutofit/>
          </a:bodyPr>
          <a:lstStyle/>
          <a:p>
            <a:pPr marL="533400" indent="-533400" algn="just" rtl="1">
              <a:lnSpc>
                <a:spcPct val="80000"/>
              </a:lnSpc>
              <a:buNone/>
            </a:pPr>
            <a:endParaRPr lang="en-US" sz="2400" b="1" dirty="0" smtClean="0">
              <a:latin typeface="Times New Roman" pitchFamily="18" charset="0"/>
              <a:cs typeface="B Nazanin" pitchFamily="2" charset="-78"/>
            </a:endParaRPr>
          </a:p>
          <a:p>
            <a:pPr marL="533400" indent="-533400" algn="just" rtl="1">
              <a:lnSpc>
                <a:spcPct val="80000"/>
              </a:lnSpc>
              <a:buNone/>
            </a:pPr>
            <a:r>
              <a:rPr lang="fa-IR" sz="2400" b="1" dirty="0" smtClean="0">
                <a:solidFill>
                  <a:srgbClr val="00B0F0"/>
                </a:solidFill>
                <a:latin typeface="Times New Roman" pitchFamily="18" charset="0"/>
                <a:cs typeface="B Nazanin" pitchFamily="2" charset="-78"/>
              </a:rPr>
              <a:t>اندازه گيري ظرفیت باقیمانده عملی، حجم باقیمانده و ظرفیت کل ریوی – روش رقیق کردن هلیم</a:t>
            </a:r>
            <a:endParaRPr lang="en-US" sz="2400" b="1" dirty="0" smtClean="0">
              <a:solidFill>
                <a:srgbClr val="00B0F0"/>
              </a:solidFill>
              <a:latin typeface="Times New Roman" pitchFamily="18" charset="0"/>
              <a:cs typeface="B Nazanin" pitchFamily="2" charset="-78"/>
            </a:endParaRPr>
          </a:p>
          <a:p>
            <a:pPr marL="533400" indent="-533400" algn="just" rtl="1">
              <a:lnSpc>
                <a:spcPct val="80000"/>
              </a:lnSpc>
              <a:buNone/>
            </a:pPr>
            <a:endParaRPr lang="en-US" sz="2400" b="1" dirty="0" smtClean="0">
              <a:solidFill>
                <a:srgbClr val="00B0F0"/>
              </a:solidFill>
              <a:latin typeface="Times New Roman" pitchFamily="18" charset="0"/>
              <a:cs typeface="B Nazanin" pitchFamily="2" charset="-78"/>
            </a:endParaRPr>
          </a:p>
          <a:p>
            <a:pPr marL="533400" indent="-533400" algn="just" rtl="1">
              <a:lnSpc>
                <a:spcPct val="80000"/>
              </a:lnSpc>
              <a:buNone/>
            </a:pPr>
            <a:r>
              <a:rPr lang="fa-IR" sz="2400" dirty="0" smtClean="0">
                <a:latin typeface="Times New Roman" pitchFamily="18" charset="0"/>
                <a:cs typeface="B Nazanin" pitchFamily="2" charset="-78"/>
              </a:rPr>
              <a:t>چون اسپیرومتری قادر به اندازه گیری </a:t>
            </a:r>
            <a:r>
              <a:rPr lang="en-US" sz="2400" dirty="0" smtClean="0">
                <a:latin typeface="Times New Roman" pitchFamily="18" charset="0"/>
                <a:cs typeface="B Nazanin" pitchFamily="2" charset="-78"/>
              </a:rPr>
              <a:t>FRC </a:t>
            </a:r>
            <a:r>
              <a:rPr lang="fa-IR" sz="2400" dirty="0" smtClean="0">
                <a:latin typeface="Times New Roman" pitchFamily="18" charset="0"/>
                <a:cs typeface="B Nazanin" pitchFamily="2" charset="-78"/>
              </a:rPr>
              <a:t>نیست </a:t>
            </a:r>
            <a:r>
              <a:rPr lang="en-US" sz="2400" dirty="0" smtClean="0">
                <a:latin typeface="Times New Roman" pitchFamily="18" charset="0"/>
                <a:cs typeface="B Nazanin" pitchFamily="2" charset="-78"/>
              </a:rPr>
              <a:t>)</a:t>
            </a:r>
            <a:r>
              <a:rPr lang="fa-IR" sz="2400" dirty="0" smtClean="0">
                <a:latin typeface="Times New Roman" pitchFamily="18" charset="0"/>
                <a:cs typeface="B Nazanin" pitchFamily="2" charset="-78"/>
              </a:rPr>
              <a:t>که </a:t>
            </a:r>
            <a:r>
              <a:rPr lang="en-US" sz="2400" dirty="0" smtClean="0">
                <a:latin typeface="Times New Roman" pitchFamily="18" charset="0"/>
                <a:cs typeface="B Nazanin" pitchFamily="2" charset="-78"/>
              </a:rPr>
              <a:t>RV </a:t>
            </a:r>
            <a:r>
              <a:rPr lang="fa-IR" sz="2400" dirty="0" smtClean="0">
                <a:latin typeface="Times New Roman" pitchFamily="18" charset="0"/>
                <a:cs typeface="B Nazanin" pitchFamily="2" charset="-78"/>
              </a:rPr>
              <a:t>بخشی از </a:t>
            </a:r>
            <a:r>
              <a:rPr lang="en-US" sz="2400" dirty="0" smtClean="0">
                <a:latin typeface="Times New Roman" pitchFamily="18" charset="0"/>
                <a:cs typeface="B Nazanin" pitchFamily="2" charset="-78"/>
              </a:rPr>
              <a:t>FRC </a:t>
            </a:r>
            <a:r>
              <a:rPr lang="fa-IR" sz="2400" dirty="0" smtClean="0">
                <a:latin typeface="Times New Roman" pitchFamily="18" charset="0"/>
                <a:cs typeface="B Nazanin" pitchFamily="2" charset="-78"/>
              </a:rPr>
              <a:t>است</a:t>
            </a:r>
            <a:r>
              <a:rPr lang="en-US" sz="2400" dirty="0" smtClean="0">
                <a:latin typeface="Times New Roman" pitchFamily="18" charset="0"/>
                <a:cs typeface="B Nazanin" pitchFamily="2" charset="-78"/>
              </a:rPr>
              <a:t>(</a:t>
            </a:r>
            <a:r>
              <a:rPr lang="fa-IR" sz="2400" dirty="0" smtClean="0">
                <a:latin typeface="Times New Roman" pitchFamily="18" charset="0"/>
                <a:cs typeface="B Nazanin" pitchFamily="2" charset="-78"/>
              </a:rPr>
              <a:t> پس از ابزار کمکی استفاده میشود. به این صورت که غلظت مشخصی از گاز هلیم در یک لیتر هوا حل کرده و در دستگاه اسپیرومتری قرار میدهند. </a:t>
            </a:r>
            <a:endParaRPr lang="en-US" sz="2400" dirty="0" smtClean="0">
              <a:latin typeface="Times New Roman" pitchFamily="18" charset="0"/>
              <a:cs typeface="B Nazanin" pitchFamily="2" charset="-78"/>
            </a:endParaRPr>
          </a:p>
          <a:p>
            <a:pPr marL="533400" indent="-533400" algn="just" rtl="1">
              <a:lnSpc>
                <a:spcPct val="80000"/>
              </a:lnSpc>
              <a:buNone/>
            </a:pPr>
            <a:r>
              <a:rPr lang="fa-IR" sz="2400" dirty="0" smtClean="0">
                <a:latin typeface="Times New Roman" pitchFamily="18" charset="0"/>
                <a:cs typeface="B Nazanin" pitchFamily="2" charset="-78"/>
              </a:rPr>
              <a:t>(مثلا هوا با غلظت 4 %هلیم) </a:t>
            </a:r>
            <a:r>
              <a:rPr lang="fa-IR" sz="2400" dirty="0" smtClean="0">
                <a:solidFill>
                  <a:srgbClr val="FF0000"/>
                </a:solidFill>
                <a:latin typeface="Times New Roman" pitchFamily="18" charset="0"/>
                <a:cs typeface="B Nazanin" pitchFamily="2" charset="-78"/>
              </a:rPr>
              <a:t>سپس از فرد میخواهند که بازدم عادی انجام دهد؛ آنچه اکنون در ریه باقی مانده </a:t>
            </a:r>
            <a:r>
              <a:rPr lang="en-US" sz="2400" dirty="0" smtClean="0">
                <a:solidFill>
                  <a:srgbClr val="FF0000"/>
                </a:solidFill>
                <a:latin typeface="Times New Roman" pitchFamily="18" charset="0"/>
                <a:cs typeface="B Nazanin" pitchFamily="2" charset="-78"/>
              </a:rPr>
              <a:t>FRC </a:t>
            </a:r>
            <a:r>
              <a:rPr lang="fa-IR" sz="2400" dirty="0" smtClean="0">
                <a:solidFill>
                  <a:srgbClr val="FF0000"/>
                </a:solidFill>
                <a:latin typeface="Times New Roman" pitchFamily="18" charset="0"/>
                <a:cs typeface="B Nazanin" pitchFamily="2" charset="-78"/>
              </a:rPr>
              <a:t>است</a:t>
            </a:r>
            <a:r>
              <a:rPr lang="fa-IR" sz="2400" dirty="0" smtClean="0">
                <a:latin typeface="Times New Roman" pitchFamily="18" charset="0"/>
                <a:cs typeface="B Nazanin" pitchFamily="2" charset="-78"/>
              </a:rPr>
              <a:t>. </a:t>
            </a:r>
          </a:p>
          <a:p>
            <a:pPr marL="533400" indent="-533400" algn="just" rtl="1">
              <a:lnSpc>
                <a:spcPct val="80000"/>
              </a:lnSpc>
              <a:buNone/>
            </a:pPr>
            <a:r>
              <a:rPr lang="fa-IR" sz="2400" dirty="0" smtClean="0">
                <a:latin typeface="Times New Roman" pitchFamily="18" charset="0"/>
                <a:cs typeface="B Nazanin" pitchFamily="2" charset="-78"/>
              </a:rPr>
              <a:t>سپس به فرد گفته میشود که هوای مخلوط با هلیم را تنفس کند. وقتی این هوا وارد ریه هایی میشود که از قبل</a:t>
            </a:r>
            <a:r>
              <a:rPr lang="en-US" sz="2400" dirty="0" smtClean="0">
                <a:latin typeface="Times New Roman" pitchFamily="18" charset="0"/>
                <a:cs typeface="B Nazanin" pitchFamily="2" charset="-78"/>
              </a:rPr>
              <a:t> ml</a:t>
            </a:r>
            <a:r>
              <a:rPr lang="fa-IR" sz="2400" dirty="0" smtClean="0">
                <a:latin typeface="Times New Roman" pitchFamily="18" charset="0"/>
                <a:cs typeface="B Nazanin" pitchFamily="2" charset="-78"/>
              </a:rPr>
              <a:t> 2300</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یا </a:t>
            </a:r>
            <a:r>
              <a:rPr lang="en-US" sz="2400" dirty="0" smtClean="0">
                <a:latin typeface="Times New Roman" pitchFamily="18" charset="0"/>
                <a:cs typeface="B Nazanin" pitchFamily="2" charset="-78"/>
              </a:rPr>
              <a:t>x </a:t>
            </a:r>
            <a:r>
              <a:rPr lang="fa-IR" sz="2400" dirty="0" smtClean="0">
                <a:latin typeface="Times New Roman" pitchFamily="18" charset="0"/>
                <a:cs typeface="B Nazanin" pitchFamily="2" charset="-78"/>
              </a:rPr>
              <a:t>مقدار هوا تحت عنوان ظرفیت باقیمانده عملی وجود داشته است، هلیم موجود در هوای تنفس شده رقیق میشود. دستگاه اسپیرومتری قادر به اندازه گیری غلظت هلیم میباشد.</a:t>
            </a:r>
          </a:p>
          <a:p>
            <a:pPr marL="533400" indent="-533400" algn="just" rtl="1">
              <a:lnSpc>
                <a:spcPct val="80000"/>
              </a:lnSpc>
              <a:buNone/>
            </a:pPr>
            <a:endParaRPr lang="fa-IR" sz="2400" b="1" dirty="0" smtClean="0">
              <a:solidFill>
                <a:srgbClr val="00B0F0"/>
              </a:solidFill>
              <a:latin typeface="Times New Roman" pitchFamily="18" charset="0"/>
              <a:cs typeface="B Nazanin" pitchFamily="2" charset="-78"/>
            </a:endParaRPr>
          </a:p>
          <a:p>
            <a:pPr marL="533400" indent="-533400" algn="just" rtl="1">
              <a:lnSpc>
                <a:spcPct val="80000"/>
              </a:lnSpc>
              <a:buNone/>
            </a:pPr>
            <a:endParaRPr lang="fa-IR" sz="2400" b="1" dirty="0" smtClean="0">
              <a:solidFill>
                <a:srgbClr val="00B0F0"/>
              </a:solidFill>
              <a:latin typeface="Times New Roman" pitchFamily="18" charset="0"/>
              <a:cs typeface="B Nazanin" pitchFamily="2" charset="-78"/>
            </a:endParaRPr>
          </a:p>
        </p:txBody>
      </p:sp>
      <p:sp>
        <p:nvSpPr>
          <p:cNvPr id="6" name="TextBox 5"/>
          <p:cNvSpPr txBox="1"/>
          <p:nvPr/>
        </p:nvSpPr>
        <p:spPr>
          <a:xfrm>
            <a:off x="1638300" y="4025900"/>
            <a:ext cx="228600" cy="369332"/>
          </a:xfrm>
          <a:prstGeom prst="rect">
            <a:avLst/>
          </a:prstGeom>
          <a:noFill/>
        </p:spPr>
        <p:txBody>
          <a:bodyPr wrap="square" rtlCol="0">
            <a:spAutoFit/>
          </a:bodyPr>
          <a:lstStyle/>
          <a:p>
            <a:endParaRPr lang="en-US" dirty="0"/>
          </a:p>
        </p:txBody>
      </p:sp>
      <p:pic>
        <p:nvPicPr>
          <p:cNvPr id="1026" name="Picture 2" descr="E:\educational\فیزیولوژِی\درس فیزیولوژی ترم 95-1\Respiration\17.jpg"/>
          <p:cNvPicPr>
            <a:picLocks noChangeAspect="1" noChangeArrowheads="1"/>
          </p:cNvPicPr>
          <p:nvPr/>
        </p:nvPicPr>
        <p:blipFill>
          <a:blip r:embed="rId3" cstate="print"/>
          <a:srcRect/>
          <a:stretch>
            <a:fillRect/>
          </a:stretch>
        </p:blipFill>
        <p:spPr bwMode="auto">
          <a:xfrm>
            <a:off x="1004888" y="3300413"/>
            <a:ext cx="10334625" cy="2009775"/>
          </a:xfrm>
          <a:prstGeom prst="rect">
            <a:avLst/>
          </a:prstGeom>
          <a:noFill/>
        </p:spPr>
      </p:pic>
      <p:pic>
        <p:nvPicPr>
          <p:cNvPr id="1027" name="Picture 3" descr="E:\educational\فیزیولوژِی\درس فیزیولوژی ترم 95-1\Respiration\18.jpg"/>
          <p:cNvPicPr>
            <a:picLocks noChangeAspect="1" noChangeArrowheads="1"/>
          </p:cNvPicPr>
          <p:nvPr/>
        </p:nvPicPr>
        <p:blipFill>
          <a:blip r:embed="rId4" cstate="print"/>
          <a:srcRect/>
          <a:stretch>
            <a:fillRect/>
          </a:stretch>
        </p:blipFill>
        <p:spPr bwMode="auto">
          <a:xfrm>
            <a:off x="1257300" y="5172075"/>
            <a:ext cx="3581400" cy="1685925"/>
          </a:xfrm>
          <a:prstGeom prst="rect">
            <a:avLst/>
          </a:prstGeom>
          <a:noFill/>
        </p:spPr>
      </p:pic>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52400" y="0"/>
            <a:ext cx="12039600" cy="6858000"/>
          </a:xfrm>
        </p:spPr>
        <p:txBody>
          <a:bodyPr>
            <a:normAutofit/>
          </a:bodyPr>
          <a:lstStyle/>
          <a:p>
            <a:pPr marL="533400" indent="-533400" algn="just" rtl="1">
              <a:lnSpc>
                <a:spcPct val="80000"/>
              </a:lnSpc>
              <a:buNone/>
            </a:pPr>
            <a:endParaRPr lang="en-US" sz="2400" b="1" dirty="0" smtClean="0">
              <a:cs typeface="B Nazanin" pitchFamily="2" charset="-78"/>
            </a:endParaRPr>
          </a:p>
          <a:p>
            <a:pPr marL="533400" indent="-533400" algn="just" rtl="1">
              <a:lnSpc>
                <a:spcPct val="80000"/>
              </a:lnSpc>
              <a:buNone/>
            </a:pPr>
            <a:r>
              <a:rPr lang="fa-IR" sz="3200" b="1" dirty="0" smtClean="0">
                <a:solidFill>
                  <a:srgbClr val="00B0F0"/>
                </a:solidFill>
                <a:cs typeface="B Nazanin" pitchFamily="2" charset="-78"/>
              </a:rPr>
              <a:t>اندازه گيري حجم فضاي مرده</a:t>
            </a:r>
          </a:p>
          <a:p>
            <a:pPr marL="533400" indent="-533400" algn="just" rtl="1">
              <a:lnSpc>
                <a:spcPct val="80000"/>
              </a:lnSpc>
              <a:buNone/>
            </a:pPr>
            <a:r>
              <a:rPr lang="fa-IR" sz="2000" dirty="0" smtClean="0">
                <a:cs typeface="B Nazanin" pitchFamily="2" charset="-78"/>
              </a:rPr>
              <a:t>در نمودار زیر روشي ساده براي اندازه گيري حجم فضاي مرده نشان داده شده است. در اين روش فرد با نفسي عميق اكسيژن را وارد ريه ها ميسازد. بدين ترتيب تمام فضاي مرده پر از اكسيژن خالص ميشود. مقداري اكسيژن هم با هواي آلوئولي مخلوط ميشود ولي كاملا جايگزين آن نميگردد. سپس شخص هواي تنفسي را از طريق يك دستگاه نيتروژن سنج كه مقادير را به سرعت ثبت ميكند بيرون ميدهد. بخش نخست هواي بازدمي از فضاهاي مرده مجاري تنفسي مي آيد كه در آنها اكسيژن كاملا جايگزين هوا شده بود. لذا در قسمت اول منحني تنها اكسيژن خارج شده و غلظت نيتروژن صفر است. سپس با رسيدن هواي آلوئولي به نيتروژن سنج، غلظت نيتروژن سريعاً افزايش يافته كه بدليل مخلوط شدن هواي آلوئولي با مقدار زياد نيتروژن با هواي فضاي مرده است. بازدم بيشتر تمام هواي مرده را از درون مجاري خارج ميكند و تنها هوا آلوئولي باقي ميماند. در اين زمان غلظت ثبت شده به يك حد ثابت ميرسد. مساحت ناحيه نقطه دار معروف هواي بدون نيتروژن است. اين مساحت حجم فضاي مرده را نشان ميدهد.</a:t>
            </a:r>
          </a:p>
          <a:p>
            <a:pPr marL="533400" indent="-533400" algn="just" rtl="1">
              <a:lnSpc>
                <a:spcPct val="80000"/>
              </a:lnSpc>
              <a:buNone/>
            </a:pPr>
            <a:endParaRPr lang="en-US" sz="2000" b="1" dirty="0" smtClean="0">
              <a:cs typeface="B Nazanin" pitchFamily="2" charset="-78"/>
            </a:endParaRPr>
          </a:p>
          <a:p>
            <a:pPr marL="533400" indent="-533400" algn="just" rtl="1">
              <a:lnSpc>
                <a:spcPct val="80000"/>
              </a:lnSpc>
              <a:buNone/>
            </a:pPr>
            <a:endParaRPr lang="fa-IR" sz="2000" b="1" dirty="0" smtClean="0">
              <a:latin typeface="Times New Roman" pitchFamily="18" charset="0"/>
              <a:cs typeface="B Nazanin" pitchFamily="2" charset="-78"/>
            </a:endParaRPr>
          </a:p>
          <a:p>
            <a:pPr marL="533400" indent="-533400" algn="just" rtl="1">
              <a:lnSpc>
                <a:spcPct val="80000"/>
              </a:lnSpc>
              <a:buNone/>
            </a:pPr>
            <a:endParaRPr lang="fa-IR" sz="2000" b="1" dirty="0" smtClean="0">
              <a:latin typeface="Times New Roman" pitchFamily="18" charset="0"/>
              <a:cs typeface="B Nazanin" pitchFamily="2" charset="-78"/>
            </a:endParaRPr>
          </a:p>
          <a:p>
            <a:pPr marL="533400" indent="-533400" algn="just" rtl="1">
              <a:lnSpc>
                <a:spcPct val="80000"/>
              </a:lnSpc>
              <a:buNone/>
            </a:pPr>
            <a:endParaRPr lang="fa-IR" sz="2000" b="1" dirty="0" smtClean="0">
              <a:latin typeface="Times New Roman" pitchFamily="18" charset="0"/>
              <a:cs typeface="B Nazanin" pitchFamily="2" charset="-78"/>
            </a:endParaRPr>
          </a:p>
          <a:p>
            <a:pPr marL="533400" indent="-533400" algn="just" rtl="1">
              <a:lnSpc>
                <a:spcPct val="80000"/>
              </a:lnSpc>
              <a:buNone/>
            </a:pPr>
            <a:r>
              <a:rPr lang="fa-IR" sz="2000" dirty="0" smtClean="0">
                <a:latin typeface="Times New Roman" pitchFamily="18" charset="0"/>
                <a:cs typeface="B Nazanin" pitchFamily="2" charset="-78"/>
              </a:rPr>
              <a:t>كه در رابطه فوق </a:t>
            </a:r>
            <a:r>
              <a:rPr lang="en-US" sz="2000" dirty="0" smtClean="0">
                <a:latin typeface="Times New Roman" pitchFamily="18" charset="0"/>
                <a:cs typeface="Times New Roman" pitchFamily="18" charset="0"/>
              </a:rPr>
              <a:t>V</a:t>
            </a:r>
            <a:r>
              <a:rPr lang="en-US" sz="1400" dirty="0" smtClean="0">
                <a:latin typeface="Times New Roman" pitchFamily="18" charset="0"/>
                <a:cs typeface="Times New Roman" pitchFamily="18" charset="0"/>
              </a:rPr>
              <a:t>D</a:t>
            </a:r>
            <a:r>
              <a:rPr lang="en-US" sz="2000" dirty="0" smtClean="0">
                <a:latin typeface="Times New Roman" pitchFamily="18" charset="0"/>
                <a:cs typeface="Times New Roman" pitchFamily="18" charset="0"/>
              </a:rPr>
              <a:t> </a:t>
            </a:r>
            <a:r>
              <a:rPr lang="fa-IR" sz="2000" dirty="0" smtClean="0">
                <a:latin typeface="Times New Roman" pitchFamily="18" charset="0"/>
                <a:cs typeface="B Nazanin" pitchFamily="2" charset="-78"/>
              </a:rPr>
              <a:t>فضاي مرده و </a:t>
            </a:r>
            <a:r>
              <a:rPr lang="en-US" sz="2000" dirty="0" smtClean="0">
                <a:latin typeface="Times New Roman" pitchFamily="18" charset="0"/>
                <a:cs typeface="Times New Roman" pitchFamily="18" charset="0"/>
              </a:rPr>
              <a:t>V</a:t>
            </a:r>
            <a:r>
              <a:rPr lang="en-US" sz="1400" dirty="0" smtClean="0">
                <a:latin typeface="Times New Roman" pitchFamily="18" charset="0"/>
                <a:cs typeface="Times New Roman" pitchFamily="18" charset="0"/>
              </a:rPr>
              <a:t>E</a:t>
            </a:r>
            <a:r>
              <a:rPr lang="en-US" sz="2000" dirty="0" smtClean="0">
                <a:latin typeface="Times New Roman" pitchFamily="18" charset="0"/>
                <a:cs typeface="Times New Roman" pitchFamily="18" charset="0"/>
              </a:rPr>
              <a:t> </a:t>
            </a:r>
            <a:r>
              <a:rPr lang="fa-IR" sz="2000" dirty="0" smtClean="0">
                <a:latin typeface="Times New Roman" pitchFamily="18" charset="0"/>
                <a:cs typeface="B Nazanin" pitchFamily="2" charset="-78"/>
              </a:rPr>
              <a:t>كل حجم هواي بازدمي است. حجم طبيعي </a:t>
            </a:r>
          </a:p>
          <a:p>
            <a:pPr marL="533400" indent="-533400" algn="just" rtl="1">
              <a:lnSpc>
                <a:spcPct val="80000"/>
              </a:lnSpc>
              <a:buNone/>
            </a:pPr>
            <a:r>
              <a:rPr lang="fa-IR" sz="2000" dirty="0" smtClean="0">
                <a:latin typeface="Times New Roman" pitchFamily="18" charset="0"/>
                <a:cs typeface="B Nazanin" pitchFamily="2" charset="-78"/>
              </a:rPr>
              <a:t>فضاي مرده در يك فرد بالغ</a:t>
            </a:r>
            <a:r>
              <a:rPr lang="en-US" sz="2000" dirty="0" smtClean="0">
                <a:latin typeface="Times New Roman" pitchFamily="18" charset="0"/>
                <a:cs typeface="Times New Roman" pitchFamily="18" charset="0"/>
              </a:rPr>
              <a:t>ml </a:t>
            </a:r>
            <a:r>
              <a:rPr lang="fa-IR" sz="2000" dirty="0" smtClean="0">
                <a:latin typeface="Times New Roman" pitchFamily="18" charset="0"/>
                <a:cs typeface="B Nazanin" pitchFamily="2" charset="-78"/>
              </a:rPr>
              <a:t> </a:t>
            </a:r>
            <a:r>
              <a:rPr lang="en-US" sz="2000" dirty="0" smtClean="0">
                <a:latin typeface="Times New Roman" pitchFamily="18" charset="0"/>
                <a:cs typeface="Times New Roman" pitchFamily="18" charset="0"/>
              </a:rPr>
              <a:t>150</a:t>
            </a:r>
            <a:r>
              <a:rPr lang="fa-IR" sz="2000" dirty="0" smtClean="0">
                <a:latin typeface="Times New Roman" pitchFamily="18" charset="0"/>
                <a:cs typeface="B Nazanin" pitchFamily="2" charset="-78"/>
              </a:rPr>
              <a:t>بوده و اين مقدار با بالا رفتن سن مختصري افزايش پيدا ميكند</a:t>
            </a:r>
            <a:endParaRPr lang="ar-SA" sz="2000" b="1" dirty="0">
              <a:solidFill>
                <a:schemeClr val="accent1"/>
              </a:solidFill>
              <a:latin typeface="Times New Roman" pitchFamily="18" charset="0"/>
              <a:cs typeface="B Nazanin" pitchFamily="2" charset="-78"/>
            </a:endParaRPr>
          </a:p>
        </p:txBody>
      </p:sp>
      <p:pic>
        <p:nvPicPr>
          <p:cNvPr id="2050" name="Picture 2" descr="E:\educational\فیزیولوژِی\درس فیزیولوژی ترم 95-1\Respiration\10.jpg"/>
          <p:cNvPicPr>
            <a:picLocks noChangeAspect="1" noChangeArrowheads="1"/>
          </p:cNvPicPr>
          <p:nvPr/>
        </p:nvPicPr>
        <p:blipFill>
          <a:blip r:embed="rId3" cstate="print"/>
          <a:srcRect/>
          <a:stretch>
            <a:fillRect/>
          </a:stretch>
        </p:blipFill>
        <p:spPr bwMode="auto">
          <a:xfrm>
            <a:off x="201613" y="2667910"/>
            <a:ext cx="3862387" cy="4175803"/>
          </a:xfrm>
          <a:prstGeom prst="rect">
            <a:avLst/>
          </a:prstGeom>
          <a:noFill/>
        </p:spPr>
      </p:pic>
      <p:pic>
        <p:nvPicPr>
          <p:cNvPr id="2051" name="Picture 3" descr="E:\educational\فیزیولوژِی\درس فیزیولوژی ترم 95-1\Respiration\11.jpg"/>
          <p:cNvPicPr>
            <a:picLocks noChangeAspect="1" noChangeArrowheads="1"/>
          </p:cNvPicPr>
          <p:nvPr/>
        </p:nvPicPr>
        <p:blipFill>
          <a:blip r:embed="rId4" cstate="print"/>
          <a:srcRect/>
          <a:stretch>
            <a:fillRect/>
          </a:stretch>
        </p:blipFill>
        <p:spPr bwMode="auto">
          <a:xfrm>
            <a:off x="4143375" y="2805113"/>
            <a:ext cx="3905250" cy="1247775"/>
          </a:xfrm>
          <a:prstGeom prst="rect">
            <a:avLst/>
          </a:prstGeom>
          <a:noFill/>
        </p:spPr>
      </p:pic>
      <p:sp>
        <p:nvSpPr>
          <p:cNvPr id="5" name="TextBox 4"/>
          <p:cNvSpPr txBox="1"/>
          <p:nvPr/>
        </p:nvSpPr>
        <p:spPr>
          <a:xfrm>
            <a:off x="2489200" y="4051300"/>
            <a:ext cx="482600" cy="646331"/>
          </a:xfrm>
          <a:prstGeom prst="rect">
            <a:avLst/>
          </a:prstGeom>
          <a:noFill/>
        </p:spPr>
        <p:txBody>
          <a:bodyPr wrap="square" rtlCol="0">
            <a:spAutoFit/>
          </a:bodyPr>
          <a:lstStyle/>
          <a:p>
            <a:r>
              <a:rPr lang="fa-IR" dirty="0" smtClean="0"/>
              <a:t>........</a:t>
            </a:r>
            <a:endParaRPr lang="en-US" dirty="0"/>
          </a:p>
        </p:txBody>
      </p:sp>
      <p:sp>
        <p:nvSpPr>
          <p:cNvPr id="6" name="TextBox 5"/>
          <p:cNvSpPr txBox="1"/>
          <p:nvPr/>
        </p:nvSpPr>
        <p:spPr>
          <a:xfrm>
            <a:off x="1638300" y="4025900"/>
            <a:ext cx="228600" cy="369332"/>
          </a:xfrm>
          <a:prstGeom prst="rect">
            <a:avLst/>
          </a:prstGeom>
          <a:noFill/>
        </p:spPr>
        <p:txBody>
          <a:bodyPr wrap="square" rtlCol="0">
            <a:spAutoFit/>
          </a:bodyPr>
          <a:lstStyle/>
          <a:p>
            <a:endParaRPr lang="en-US" dirty="0"/>
          </a:p>
        </p:txBody>
      </p:sp>
      <p:cxnSp>
        <p:nvCxnSpPr>
          <p:cNvPr id="8" name="Straight Connector 7"/>
          <p:cNvCxnSpPr/>
          <p:nvPr/>
        </p:nvCxnSpPr>
        <p:spPr>
          <a:xfrm rot="16200000" flipH="1">
            <a:off x="1692017" y="4086483"/>
            <a:ext cx="184666"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1539617" y="4188083"/>
            <a:ext cx="184666"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603117" y="4162683"/>
            <a:ext cx="184666"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1217" y="4124583"/>
            <a:ext cx="184666" cy="1143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0" y="0"/>
            <a:ext cx="12192000" cy="6858000"/>
          </a:xfrm>
        </p:spPr>
        <p:txBody>
          <a:bodyPr>
            <a:normAutofit fontScale="25000" lnSpcReduction="20000"/>
          </a:bodyPr>
          <a:lstStyle/>
          <a:p>
            <a:pPr marL="533400" indent="-533400" algn="just" rtl="1">
              <a:lnSpc>
                <a:spcPct val="80000"/>
              </a:lnSpc>
              <a:buNone/>
            </a:pPr>
            <a:endParaRPr lang="en-US" sz="4000" b="1" dirty="0" smtClean="0">
              <a:cs typeface="B Nazanin" pitchFamily="2" charset="-78"/>
            </a:endParaRPr>
          </a:p>
          <a:p>
            <a:pPr marL="533400" indent="-533400" algn="just" rtl="1">
              <a:lnSpc>
                <a:spcPct val="80000"/>
              </a:lnSpc>
              <a:buNone/>
            </a:pPr>
            <a:r>
              <a:rPr lang="fa-IR" sz="7200" b="1" dirty="0" smtClean="0">
                <a:solidFill>
                  <a:srgbClr val="00B0F0"/>
                </a:solidFill>
                <a:cs typeface="B Nazanin" pitchFamily="2" charset="-78"/>
              </a:rPr>
              <a:t>کنترل تنفس</a:t>
            </a:r>
          </a:p>
          <a:p>
            <a:pPr marL="533400" indent="-533400" algn="just" rtl="1">
              <a:lnSpc>
                <a:spcPct val="80000"/>
              </a:lnSpc>
              <a:buNone/>
            </a:pPr>
            <a:r>
              <a:rPr lang="fa-IR" sz="7200" b="1" dirty="0" smtClean="0">
                <a:solidFill>
                  <a:schemeClr val="tx1"/>
                </a:solidFill>
                <a:cs typeface="B Nazanin" pitchFamily="2" charset="-78"/>
              </a:rPr>
              <a:t>مراکز تنفس در سیستم عصبی</a:t>
            </a:r>
          </a:p>
          <a:p>
            <a:pPr marL="533400" indent="-533400" algn="just" rtl="1">
              <a:lnSpc>
                <a:spcPct val="80000"/>
              </a:lnSpc>
              <a:buFont typeface="Wingdings" pitchFamily="2" charset="2"/>
              <a:buChar char="q"/>
            </a:pPr>
            <a:r>
              <a:rPr lang="fa-IR" sz="6400" b="1" dirty="0" smtClean="0">
                <a:solidFill>
                  <a:schemeClr val="tx1"/>
                </a:solidFill>
                <a:cs typeface="B Nazanin" pitchFamily="2" charset="-78"/>
              </a:rPr>
              <a:t>گروه نورون های تنفسی پشتی </a:t>
            </a:r>
            <a:r>
              <a:rPr lang="en-US" sz="6400" b="1" dirty="0" smtClean="0">
                <a:solidFill>
                  <a:schemeClr val="tx1"/>
                </a:solidFill>
                <a:latin typeface="Times New Roman" pitchFamily="18" charset="0"/>
                <a:cs typeface="Times New Roman" pitchFamily="18" charset="0"/>
              </a:rPr>
              <a:t>(DRG)</a:t>
            </a:r>
            <a:r>
              <a:rPr lang="fa-IR" sz="6400" b="1" dirty="0" smtClean="0">
                <a:solidFill>
                  <a:schemeClr val="tx1"/>
                </a:solidFill>
                <a:latin typeface="Times New Roman" pitchFamily="18" charset="0"/>
                <a:cs typeface="B Nazanin" pitchFamily="2" charset="-78"/>
              </a:rPr>
              <a:t> مرکز اصلی تنفس در حالت استراحت</a:t>
            </a:r>
          </a:p>
          <a:p>
            <a:pPr marL="533400" indent="-533400" algn="just" rtl="1">
              <a:lnSpc>
                <a:spcPct val="80000"/>
              </a:lnSpc>
              <a:buNone/>
            </a:pPr>
            <a:r>
              <a:rPr lang="fa-IR" sz="6400" dirty="0" smtClean="0">
                <a:solidFill>
                  <a:srgbClr val="FF0000"/>
                </a:solidFill>
                <a:cs typeface="B Nazanin" pitchFamily="2" charset="-78"/>
              </a:rPr>
              <a:t>در قسمت پشتی بصل‌النخاع قرار دارد و عمدتا باعث دم می‌شود.</a:t>
            </a:r>
            <a:endParaRPr lang="en-US" sz="6400" dirty="0" smtClean="0">
              <a:solidFill>
                <a:srgbClr val="FF0000"/>
              </a:solidFill>
              <a:latin typeface="Times New Roman" pitchFamily="18" charset="0"/>
              <a:cs typeface="B Nazanin" pitchFamily="2" charset="-78"/>
            </a:endParaRPr>
          </a:p>
          <a:p>
            <a:pPr marL="533400" indent="-533400" algn="just" rtl="1">
              <a:lnSpc>
                <a:spcPct val="80000"/>
              </a:lnSpc>
              <a:buFont typeface="Wingdings" pitchFamily="2" charset="2"/>
              <a:buChar char="q"/>
            </a:pPr>
            <a:r>
              <a:rPr lang="fa-IR" sz="6400" b="1" dirty="0" smtClean="0">
                <a:solidFill>
                  <a:schemeClr val="tx1"/>
                </a:solidFill>
                <a:cs typeface="B Nazanin" pitchFamily="2" charset="-78"/>
              </a:rPr>
              <a:t>گروه نورون های تنفسی شکمی (</a:t>
            </a:r>
            <a:r>
              <a:rPr lang="en-US" sz="6400" b="1" dirty="0" smtClean="0">
                <a:solidFill>
                  <a:schemeClr val="tx1"/>
                </a:solidFill>
                <a:latin typeface="Times New Roman" pitchFamily="18" charset="0"/>
                <a:cs typeface="Times New Roman" pitchFamily="18" charset="0"/>
              </a:rPr>
              <a:t>VRG</a:t>
            </a:r>
            <a:r>
              <a:rPr lang="fa-IR" sz="6400" b="1" dirty="0" smtClean="0">
                <a:solidFill>
                  <a:schemeClr val="tx1"/>
                </a:solidFill>
                <a:cs typeface="B Nazanin" pitchFamily="2" charset="-78"/>
              </a:rPr>
              <a:t>) (دم و بازدم)</a:t>
            </a:r>
          </a:p>
          <a:p>
            <a:pPr marL="533400" indent="-533400" algn="just" rtl="1">
              <a:lnSpc>
                <a:spcPct val="80000"/>
              </a:lnSpc>
              <a:buNone/>
            </a:pPr>
            <a:r>
              <a:rPr lang="fa-IR" sz="6400" dirty="0" smtClean="0">
                <a:solidFill>
                  <a:srgbClr val="FF0000"/>
                </a:solidFill>
                <a:cs typeface="B Nazanin" pitchFamily="2" charset="-78"/>
              </a:rPr>
              <a:t>در قسمت جلویی بصل‌النخاع واقع است و عمدتا باعث بازدم می‌شود</a:t>
            </a:r>
          </a:p>
          <a:p>
            <a:pPr marL="533400" indent="-533400" algn="just" rtl="1">
              <a:lnSpc>
                <a:spcPct val="80000"/>
              </a:lnSpc>
              <a:buFont typeface="Wingdings" pitchFamily="2" charset="2"/>
              <a:buChar char="q"/>
            </a:pPr>
            <a:r>
              <a:rPr lang="fa-IR" sz="6400" b="1" dirty="0" smtClean="0">
                <a:solidFill>
                  <a:schemeClr val="tx1"/>
                </a:solidFill>
                <a:cs typeface="B Nazanin" pitchFamily="2" charset="-78"/>
              </a:rPr>
              <a:t>مرکز پنوموتاکسیک (حد واسط بین پل مغزی و مزانسفال(مغز میانی)) کوتاه کردن مدت دم</a:t>
            </a:r>
          </a:p>
          <a:p>
            <a:pPr marL="533400" indent="-533400" algn="just" rtl="1">
              <a:lnSpc>
                <a:spcPct val="80000"/>
              </a:lnSpc>
              <a:buNone/>
            </a:pPr>
            <a:r>
              <a:rPr lang="fa-IR" sz="6400" dirty="0" smtClean="0">
                <a:solidFill>
                  <a:srgbClr val="FF0000"/>
                </a:solidFill>
                <a:cs typeface="B Nazanin" pitchFamily="2" charset="-78"/>
              </a:rPr>
              <a:t>در پشت قسمت فوقانی پل مغزی واقع است و عمدتا سرعت و شدت تنفس را کنترل می‌کند.</a:t>
            </a:r>
          </a:p>
          <a:p>
            <a:pPr marL="533400" indent="-533400" algn="just" rtl="1">
              <a:lnSpc>
                <a:spcPct val="80000"/>
              </a:lnSpc>
              <a:buFont typeface="Wingdings" pitchFamily="2" charset="2"/>
              <a:buChar char="q"/>
            </a:pPr>
            <a:r>
              <a:rPr lang="fa-IR" sz="6400" b="1" dirty="0" smtClean="0">
                <a:solidFill>
                  <a:schemeClr val="tx1"/>
                </a:solidFill>
                <a:cs typeface="B Nazanin" pitchFamily="2" charset="-78"/>
              </a:rPr>
              <a:t>مرکز آپنوستیک تقویت فعالیت دم و تنفس را کند و عمیق</a:t>
            </a:r>
            <a:endParaRPr lang="en-US" sz="6400" b="1" dirty="0" smtClean="0">
              <a:solidFill>
                <a:schemeClr val="tx1"/>
              </a:solidFill>
              <a:cs typeface="B Nazanin" pitchFamily="2" charset="-78"/>
            </a:endParaRPr>
          </a:p>
          <a:p>
            <a:pPr marL="533400" indent="-533400" algn="just" rtl="1">
              <a:lnSpc>
                <a:spcPct val="80000"/>
              </a:lnSpc>
              <a:buNone/>
            </a:pPr>
            <a:r>
              <a:rPr lang="fa-IR" sz="7200" b="1" dirty="0" smtClean="0">
                <a:solidFill>
                  <a:schemeClr val="tx1"/>
                </a:solidFill>
                <a:cs typeface="B Nazanin" pitchFamily="2" charset="-78"/>
              </a:rPr>
              <a:t>تنظیم تنفس</a:t>
            </a:r>
          </a:p>
          <a:p>
            <a:pPr marL="533400" indent="-533400" algn="just" rtl="1">
              <a:lnSpc>
                <a:spcPct val="80000"/>
              </a:lnSpc>
              <a:buFont typeface="Wingdings" pitchFamily="2" charset="2"/>
              <a:buChar char="Ø"/>
            </a:pPr>
            <a:r>
              <a:rPr lang="fa-IR" sz="7200" b="1" dirty="0" smtClean="0">
                <a:solidFill>
                  <a:schemeClr val="tx1"/>
                </a:solidFill>
                <a:cs typeface="B Nazanin" pitchFamily="2" charset="-78"/>
              </a:rPr>
              <a:t>کنترل عصبی</a:t>
            </a:r>
            <a:r>
              <a:rPr lang="fa-IR" sz="7200" dirty="0" smtClean="0">
                <a:solidFill>
                  <a:schemeClr val="tx1"/>
                </a:solidFill>
                <a:cs typeface="B Nazanin" pitchFamily="2" charset="-78"/>
              </a:rPr>
              <a:t>(تمام حس ها، حرکت مفصلی، مراکز پنوموتاکسیک وآپنوستیک،</a:t>
            </a:r>
          </a:p>
          <a:p>
            <a:pPr marL="533400" indent="-533400" algn="just" rtl="1">
              <a:lnSpc>
                <a:spcPct val="80000"/>
              </a:lnSpc>
              <a:buNone/>
            </a:pPr>
            <a:r>
              <a:rPr lang="fa-IR" sz="7200" dirty="0" smtClean="0">
                <a:solidFill>
                  <a:schemeClr val="tx1"/>
                </a:solidFill>
                <a:cs typeface="B Nazanin" pitchFamily="2" charset="-78"/>
              </a:rPr>
              <a:t>حس های ویژه، فشار خون، رفلکس دمی هرینگ – بروئر و تحریک گیرنده های آسیبی در بینی</a:t>
            </a:r>
            <a:r>
              <a:rPr lang="fa-IR" sz="7200" b="1" dirty="0" smtClean="0">
                <a:solidFill>
                  <a:schemeClr val="tx1"/>
                </a:solidFill>
                <a:cs typeface="B Nazanin" pitchFamily="2" charset="-78"/>
              </a:rPr>
              <a:t>)</a:t>
            </a:r>
          </a:p>
          <a:p>
            <a:pPr marL="533400" indent="-533400" algn="just" rtl="1">
              <a:lnSpc>
                <a:spcPct val="80000"/>
              </a:lnSpc>
              <a:buFont typeface="Wingdings" pitchFamily="2" charset="2"/>
              <a:buChar char="Ø"/>
            </a:pPr>
            <a:r>
              <a:rPr lang="fa-IR" sz="7200" b="1" dirty="0" smtClean="0">
                <a:solidFill>
                  <a:schemeClr val="tx1"/>
                </a:solidFill>
                <a:cs typeface="B Nazanin" pitchFamily="2" charset="-78"/>
              </a:rPr>
              <a:t>کنترل شیمیایی (همورال)</a:t>
            </a:r>
          </a:p>
          <a:p>
            <a:pPr marL="533400" indent="-533400" algn="just" rtl="1">
              <a:lnSpc>
                <a:spcPct val="80000"/>
              </a:lnSpc>
              <a:buNone/>
            </a:pPr>
            <a:r>
              <a:rPr lang="fa-IR" sz="7200" b="1" dirty="0" smtClean="0">
                <a:solidFill>
                  <a:srgbClr val="FF0000"/>
                </a:solidFill>
                <a:cs typeface="B Nazanin" pitchFamily="2" charset="-78"/>
              </a:rPr>
              <a:t>غلظت یون</a:t>
            </a:r>
            <a:r>
              <a:rPr lang="en-US" sz="7200" b="1" dirty="0" smtClean="0">
                <a:solidFill>
                  <a:srgbClr val="FF0000"/>
                </a:solidFill>
                <a:cs typeface="B Nazanin" pitchFamily="2" charset="-78"/>
              </a:rPr>
              <a:t> </a:t>
            </a:r>
            <a:r>
              <a:rPr lang="en-US" sz="7200" b="1" dirty="0" smtClean="0">
                <a:solidFill>
                  <a:srgbClr val="FF0000"/>
                </a:solidFill>
                <a:latin typeface="Times New Roman" pitchFamily="18" charset="0"/>
                <a:cs typeface="Times New Roman" pitchFamily="18" charset="0"/>
              </a:rPr>
              <a:t>H+</a:t>
            </a:r>
            <a:r>
              <a:rPr lang="fa-IR" sz="7200" b="1" dirty="0" smtClean="0">
                <a:solidFill>
                  <a:srgbClr val="FF0000"/>
                </a:solidFill>
                <a:cs typeface="B Nazanin" pitchFamily="2" charset="-78"/>
              </a:rPr>
              <a:t>و دی اکسید کربن خون</a:t>
            </a:r>
          </a:p>
          <a:p>
            <a:pPr marL="533400" indent="-533400" algn="just" rtl="1">
              <a:lnSpc>
                <a:spcPct val="80000"/>
              </a:lnSpc>
              <a:buFont typeface="Arial" pitchFamily="34" charset="0"/>
              <a:buChar char="•"/>
            </a:pPr>
            <a:r>
              <a:rPr lang="fa-IR" sz="7200" dirty="0" smtClean="0">
                <a:solidFill>
                  <a:schemeClr val="tx1"/>
                </a:solidFill>
                <a:cs typeface="B Nazanin" pitchFamily="2" charset="-78"/>
              </a:rPr>
              <a:t>گیرنده های شیمیایی سیستم عصبی در دو طرف بصل النخاع قرار گرفته اند</a:t>
            </a:r>
          </a:p>
          <a:p>
            <a:pPr marL="533400" indent="-533400" algn="just" rtl="1">
              <a:lnSpc>
                <a:spcPct val="80000"/>
              </a:lnSpc>
              <a:buFont typeface="Arial" pitchFamily="34" charset="0"/>
              <a:buChar char="•"/>
            </a:pPr>
            <a:r>
              <a:rPr lang="fa-IR" sz="7200" dirty="0" smtClean="0">
                <a:cs typeface="B Nazanin" pitchFamily="2" charset="-78"/>
              </a:rPr>
              <a:t>ازدیاد دی‌اکسید کربن ...ورود به مایع مغزی نخاعی...ترکیب با آب و تولید یون هیدروژن...افزایش یون هیدروژن...</a:t>
            </a:r>
          </a:p>
          <a:p>
            <a:pPr marL="533400" indent="-533400" algn="just" rtl="1">
              <a:lnSpc>
                <a:spcPct val="80000"/>
              </a:lnSpc>
              <a:buNone/>
            </a:pPr>
            <a:r>
              <a:rPr lang="fa-IR" sz="7200" dirty="0" smtClean="0">
                <a:cs typeface="B Nazanin" pitchFamily="2" charset="-78"/>
              </a:rPr>
              <a:t> </a:t>
            </a:r>
            <a:r>
              <a:rPr lang="fa-IR" sz="7200" dirty="0" smtClean="0">
                <a:latin typeface="Times New Roman" pitchFamily="18" charset="0"/>
                <a:cs typeface="B Nazanin" pitchFamily="2" charset="-78"/>
              </a:rPr>
              <a:t>کاهش </a:t>
            </a:r>
            <a:r>
              <a:rPr lang="en-US" sz="7200" dirty="0" smtClean="0">
                <a:latin typeface="Times New Roman" pitchFamily="18" charset="0"/>
                <a:cs typeface="Times New Roman" pitchFamily="18" charset="0"/>
              </a:rPr>
              <a:t>pH</a:t>
            </a:r>
            <a:r>
              <a:rPr lang="fa-IR" sz="7200" dirty="0" smtClean="0">
                <a:latin typeface="Times New Roman" pitchFamily="18" charset="0"/>
                <a:cs typeface="B Nazanin" pitchFamily="2" charset="-78"/>
              </a:rPr>
              <a:t> مایع مغزی نخاعی....تحریک </a:t>
            </a:r>
            <a:r>
              <a:rPr lang="fa-IR" sz="7200" dirty="0" smtClean="0">
                <a:solidFill>
                  <a:schemeClr val="tx1"/>
                </a:solidFill>
                <a:latin typeface="Times New Roman" pitchFamily="18" charset="0"/>
                <a:cs typeface="B Nazanin" pitchFamily="2" charset="-78"/>
              </a:rPr>
              <a:t>گیرنده های شیمیایی سیستم عصبی ... افزایش تهویه</a:t>
            </a:r>
            <a:endParaRPr lang="en-US" sz="7200" dirty="0" smtClean="0">
              <a:solidFill>
                <a:schemeClr val="tx1"/>
              </a:solidFill>
              <a:latin typeface="Times New Roman" pitchFamily="18" charset="0"/>
              <a:cs typeface="B Nazanin" pitchFamily="2" charset="-78"/>
            </a:endParaRPr>
          </a:p>
          <a:p>
            <a:pPr marL="533400" indent="-533400" algn="just" rtl="1">
              <a:lnSpc>
                <a:spcPct val="80000"/>
              </a:lnSpc>
              <a:buNone/>
            </a:pPr>
            <a:r>
              <a:rPr lang="fa-IR" sz="7200" dirty="0" smtClean="0">
                <a:solidFill>
                  <a:schemeClr val="tx1"/>
                </a:solidFill>
                <a:latin typeface="Times New Roman" pitchFamily="18" charset="0"/>
                <a:cs typeface="B Nazanin" pitchFamily="2" charset="-78"/>
              </a:rPr>
              <a:t>یون هیدروژن از طریق </a:t>
            </a:r>
            <a:r>
              <a:rPr lang="fa-IR" sz="7200" dirty="0" smtClean="0">
                <a:cs typeface="B Nazanin" pitchFamily="2" charset="-78"/>
              </a:rPr>
              <a:t>دی‌اکسید کربن از سد بین خون و مایع مغزی نخاعی عبور می کند.</a:t>
            </a:r>
            <a:endParaRPr lang="fa-IR" sz="7200" dirty="0" smtClean="0">
              <a:solidFill>
                <a:srgbClr val="FF0000"/>
              </a:solidFill>
              <a:latin typeface="Times New Roman" pitchFamily="18" charset="0"/>
              <a:cs typeface="B Nazanin" pitchFamily="2" charset="-78"/>
            </a:endParaRPr>
          </a:p>
          <a:p>
            <a:pPr marL="533400" indent="-533400" algn="just" rtl="1">
              <a:lnSpc>
                <a:spcPct val="80000"/>
              </a:lnSpc>
              <a:buNone/>
            </a:pPr>
            <a:r>
              <a:rPr lang="fa-IR" sz="7200" b="1" dirty="0" smtClean="0">
                <a:solidFill>
                  <a:srgbClr val="FF0000"/>
                </a:solidFill>
                <a:cs typeface="B Nazanin" pitchFamily="2" charset="-78"/>
              </a:rPr>
              <a:t>فشار اکسیژن</a:t>
            </a:r>
          </a:p>
          <a:p>
            <a:pPr marL="533400" indent="-533400" algn="just" rtl="1">
              <a:lnSpc>
                <a:spcPct val="80000"/>
              </a:lnSpc>
              <a:buNone/>
            </a:pPr>
            <a:r>
              <a:rPr lang="fa-IR" sz="6400" b="1" dirty="0" smtClean="0">
                <a:solidFill>
                  <a:schemeClr val="tx1"/>
                </a:solidFill>
                <a:cs typeface="B Nazanin" pitchFamily="2" charset="-78"/>
              </a:rPr>
              <a:t>گیرنده های شیمیایی محیطی خارج سیستم عصبی به نام </a:t>
            </a:r>
            <a:r>
              <a:rPr lang="fa-IR" sz="6400" b="1" dirty="0" smtClean="0">
                <a:cs typeface="B Nazanin" pitchFamily="2" charset="-78"/>
              </a:rPr>
              <a:t>اجسام کاروتیدی در محل دو شاخه شدن شریان های کاروتید و </a:t>
            </a:r>
          </a:p>
          <a:p>
            <a:pPr marL="533400" indent="-533400" algn="just" rtl="1">
              <a:lnSpc>
                <a:spcPct val="80000"/>
              </a:lnSpc>
              <a:buNone/>
            </a:pPr>
            <a:r>
              <a:rPr lang="fa-IR" sz="6400" b="1" dirty="0" smtClean="0">
                <a:solidFill>
                  <a:schemeClr val="tx1"/>
                </a:solidFill>
                <a:cs typeface="B Nazanin" pitchFamily="2" charset="-78"/>
              </a:rPr>
              <a:t>اجسام آئورتی در قوس آئورت</a:t>
            </a:r>
            <a:endParaRPr lang="fa-IR" sz="6400" b="1" dirty="0" smtClean="0">
              <a:solidFill>
                <a:srgbClr val="FF0000"/>
              </a:solidFill>
              <a:latin typeface="Times New Roman" pitchFamily="18" charset="0"/>
              <a:cs typeface="Times New Roman" pitchFamily="18" charset="0"/>
            </a:endParaRPr>
          </a:p>
          <a:p>
            <a:pPr marL="533400" indent="-533400" algn="just" rtl="1">
              <a:lnSpc>
                <a:spcPct val="80000"/>
              </a:lnSpc>
              <a:buNone/>
            </a:pPr>
            <a:r>
              <a:rPr lang="fa-IR" sz="6400" dirty="0" smtClean="0">
                <a:cs typeface="B Nazanin" pitchFamily="2" charset="-78"/>
              </a:rPr>
              <a:t>اکسیژن اثر مستقیم قابل ملاحظه‌ای بر روی مرکز تنفسی مغز از نظر کنترل تنفس نداشته بلکه بطور تقریبا کامل بر روی گیرنده‌های</a:t>
            </a:r>
          </a:p>
          <a:p>
            <a:pPr marL="533400" indent="-533400" algn="just" rtl="1">
              <a:lnSpc>
                <a:spcPct val="80000"/>
              </a:lnSpc>
              <a:buNone/>
            </a:pPr>
            <a:r>
              <a:rPr lang="fa-IR" sz="6400" dirty="0" smtClean="0">
                <a:cs typeface="B Nazanin" pitchFamily="2" charset="-78"/>
              </a:rPr>
              <a:t> شیمیایی محیطی واقع در اجسام آئورتی و کاروتیدی عمل می‌کند و اینها به نوبه خود سیگنالهای عصبی مناسب را جهت کنترل تنفس</a:t>
            </a:r>
          </a:p>
          <a:p>
            <a:pPr marL="533400" indent="-533400" algn="just" rtl="1">
              <a:lnSpc>
                <a:spcPct val="80000"/>
              </a:lnSpc>
              <a:buNone/>
            </a:pPr>
            <a:r>
              <a:rPr lang="fa-IR" sz="6400" dirty="0" smtClean="0">
                <a:cs typeface="B Nazanin" pitchFamily="2" charset="-78"/>
              </a:rPr>
              <a:t> به مرکز تنفسی ارسال می‌کنند.</a:t>
            </a:r>
            <a:endParaRPr lang="fa-IR" sz="6400" dirty="0" smtClean="0">
              <a:solidFill>
                <a:srgbClr val="FF0000"/>
              </a:solidFill>
              <a:latin typeface="Times New Roman" pitchFamily="18" charset="0"/>
              <a:cs typeface="B Nazanin" pitchFamily="2" charset="-78"/>
            </a:endParaRPr>
          </a:p>
          <a:p>
            <a:pPr marL="533400" indent="-533400" algn="just" rtl="1">
              <a:lnSpc>
                <a:spcPct val="80000"/>
              </a:lnSpc>
              <a:buAutoNum type="arabicPeriod"/>
            </a:pPr>
            <a:endParaRPr lang="fa-IR" sz="2400" b="1" dirty="0" smtClean="0">
              <a:solidFill>
                <a:schemeClr val="tx1"/>
              </a:solidFill>
              <a:cs typeface="B Nazanin" pitchFamily="2" charset="-78"/>
            </a:endParaRPr>
          </a:p>
          <a:p>
            <a:pPr marL="533400" indent="-533400" algn="just" rtl="1">
              <a:lnSpc>
                <a:spcPct val="80000"/>
              </a:lnSpc>
              <a:buNone/>
            </a:pPr>
            <a:endParaRPr lang="fa-IR" sz="2400" b="1" dirty="0" smtClean="0">
              <a:solidFill>
                <a:schemeClr val="tx1"/>
              </a:solidFill>
              <a:cs typeface="B Nazanin" pitchFamily="2" charset="-78"/>
            </a:endParaRPr>
          </a:p>
          <a:p>
            <a:pPr marL="533400" indent="-533400" algn="just" rtl="1">
              <a:lnSpc>
                <a:spcPct val="80000"/>
              </a:lnSpc>
              <a:buNone/>
            </a:pPr>
            <a:endParaRPr lang="fa-IR" sz="2400" b="1" dirty="0" smtClean="0">
              <a:solidFill>
                <a:srgbClr val="00B0F0"/>
              </a:solidFill>
              <a:cs typeface="B Nazanin" pitchFamily="2" charset="-78"/>
            </a:endParaRPr>
          </a:p>
        </p:txBody>
      </p:sp>
      <p:sp>
        <p:nvSpPr>
          <p:cNvPr id="6" name="TextBox 5"/>
          <p:cNvSpPr txBox="1"/>
          <p:nvPr/>
        </p:nvSpPr>
        <p:spPr>
          <a:xfrm>
            <a:off x="1638300" y="4025900"/>
            <a:ext cx="228600" cy="369332"/>
          </a:xfrm>
          <a:prstGeom prst="rect">
            <a:avLst/>
          </a:prstGeom>
          <a:noFill/>
        </p:spPr>
        <p:txBody>
          <a:bodyPr wrap="square" rtlCol="0">
            <a:spAutoFit/>
          </a:bodyPr>
          <a:lstStyle/>
          <a:p>
            <a:endParaRPr lang="en-US" dirty="0"/>
          </a:p>
        </p:txBody>
      </p:sp>
      <p:pic>
        <p:nvPicPr>
          <p:cNvPr id="1026" name="Picture 2" descr="E:\educational\فیزیولوژِی\درس فیزیولوژی ترم 95-1\Respiration\Blausen_0114_BrainstemAnatomy.png"/>
          <p:cNvPicPr>
            <a:picLocks noChangeAspect="1" noChangeArrowheads="1"/>
          </p:cNvPicPr>
          <p:nvPr/>
        </p:nvPicPr>
        <p:blipFill>
          <a:blip r:embed="rId3" cstate="print"/>
          <a:srcRect/>
          <a:stretch>
            <a:fillRect/>
          </a:stretch>
        </p:blipFill>
        <p:spPr bwMode="auto">
          <a:xfrm>
            <a:off x="184150" y="0"/>
            <a:ext cx="3422650" cy="3422650"/>
          </a:xfrm>
          <a:prstGeom prst="rect">
            <a:avLst/>
          </a:prstGeom>
          <a:noFill/>
        </p:spPr>
      </p:pic>
      <p:pic>
        <p:nvPicPr>
          <p:cNvPr id="1027" name="Picture 3" descr="E:\educational\فیزیولوژِی\درس فیزیولوژی ترم 95-1\Respiration\deeiaar.jpg"/>
          <p:cNvPicPr>
            <a:picLocks noChangeAspect="1" noChangeArrowheads="1"/>
          </p:cNvPicPr>
          <p:nvPr/>
        </p:nvPicPr>
        <p:blipFill>
          <a:blip r:embed="rId4" cstate="print"/>
          <a:srcRect/>
          <a:stretch>
            <a:fillRect/>
          </a:stretch>
        </p:blipFill>
        <p:spPr bwMode="auto">
          <a:xfrm>
            <a:off x="177800" y="3020296"/>
            <a:ext cx="3683000" cy="3815479"/>
          </a:xfrm>
          <a:prstGeom prst="rect">
            <a:avLst/>
          </a:prstGeom>
          <a:noFill/>
        </p:spPr>
      </p:pic>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WordArt 2"/>
          <p:cNvSpPr>
            <a:spLocks noChangeArrowheads="1" noChangeShapeType="1" noTextEdit="1"/>
          </p:cNvSpPr>
          <p:nvPr/>
        </p:nvSpPr>
        <p:spPr bwMode="auto">
          <a:xfrm>
            <a:off x="7191458" y="173039"/>
            <a:ext cx="4848142" cy="269716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chemeClr val="accent2"/>
              </a:contourClr>
            </a:sp3d>
          </a:bodyPr>
          <a:lstStyle/>
          <a:p>
            <a:pPr algn="ctr" rtl="1"/>
            <a:r>
              <a:rPr lang="fa-IR" sz="3600" kern="10" dirty="0" smtClean="0">
                <a:ln w="9525">
                  <a:round/>
                  <a:headEnd/>
                  <a:tailEnd/>
                </a:ln>
                <a:gradFill rotWithShape="0">
                  <a:gsLst>
                    <a:gs pos="0">
                      <a:schemeClr val="accent2"/>
                    </a:gs>
                    <a:gs pos="100000">
                      <a:schemeClr val="tx2"/>
                    </a:gs>
                  </a:gsLst>
                  <a:path path="rect">
                    <a:fillToRect l="50000" t="50000" r="50000" b="50000"/>
                  </a:path>
                </a:gradFill>
                <a:cs typeface="B Nazanin" pitchFamily="2" charset="-78"/>
              </a:rPr>
              <a:t>فيزيولوژي</a:t>
            </a:r>
            <a:endParaRPr lang="en-US" sz="3600" kern="10" dirty="0" smtClean="0">
              <a:ln w="9525">
                <a:round/>
                <a:headEnd/>
                <a:tailEnd/>
              </a:ln>
              <a:gradFill rotWithShape="0">
                <a:gsLst>
                  <a:gs pos="0">
                    <a:schemeClr val="accent2"/>
                  </a:gs>
                  <a:gs pos="100000">
                    <a:schemeClr val="tx2"/>
                  </a:gs>
                </a:gsLst>
                <a:path path="rect">
                  <a:fillToRect l="50000" t="50000" r="50000" b="50000"/>
                </a:path>
              </a:gradFill>
              <a:cs typeface="B Nazanin" pitchFamily="2" charset="-78"/>
            </a:endParaRPr>
          </a:p>
          <a:p>
            <a:pPr algn="ctr" rtl="1"/>
            <a:r>
              <a:rPr lang="fa-IR" sz="3600" kern="10" dirty="0" smtClean="0">
                <a:ln w="9525">
                  <a:round/>
                  <a:headEnd/>
                  <a:tailEnd/>
                </a:ln>
                <a:gradFill rotWithShape="0">
                  <a:gsLst>
                    <a:gs pos="0">
                      <a:schemeClr val="accent2"/>
                    </a:gs>
                    <a:gs pos="100000">
                      <a:schemeClr val="tx2"/>
                    </a:gs>
                  </a:gsLst>
                  <a:path path="rect">
                    <a:fillToRect l="50000" t="50000" r="50000" b="50000"/>
                  </a:path>
                </a:gradFill>
                <a:cs typeface="B Nazanin" pitchFamily="2" charset="-78"/>
              </a:rPr>
              <a:t>تنفس ‌</a:t>
            </a:r>
            <a:endParaRPr lang="en-US" sz="3600" kern="10" dirty="0">
              <a:ln w="9525">
                <a:round/>
                <a:headEnd/>
                <a:tailEnd/>
              </a:ln>
              <a:gradFill rotWithShape="0">
                <a:gsLst>
                  <a:gs pos="0">
                    <a:schemeClr val="accent2"/>
                  </a:gs>
                  <a:gs pos="100000">
                    <a:schemeClr val="tx2"/>
                  </a:gs>
                </a:gsLst>
                <a:path path="rect">
                  <a:fillToRect l="50000" t="50000" r="50000" b="50000"/>
                </a:path>
              </a:gradFill>
              <a:cs typeface="B Nazanin" pitchFamily="2" charset="-78"/>
            </a:endParaRPr>
          </a:p>
        </p:txBody>
      </p:sp>
      <p:pic>
        <p:nvPicPr>
          <p:cNvPr id="1026" name="Picture 2" descr="E:\educational\فیزیولوژِی\درس فیزیولوژی ترم 95-1\Respiration\19.jpg"/>
          <p:cNvPicPr>
            <a:picLocks noChangeAspect="1" noChangeArrowheads="1"/>
          </p:cNvPicPr>
          <p:nvPr/>
        </p:nvPicPr>
        <p:blipFill>
          <a:blip r:embed="rId3" cstate="print"/>
          <a:srcRect/>
          <a:stretch>
            <a:fillRect/>
          </a:stretch>
        </p:blipFill>
        <p:spPr bwMode="auto">
          <a:xfrm>
            <a:off x="180974" y="1917700"/>
            <a:ext cx="7490132" cy="4940300"/>
          </a:xfrm>
          <a:prstGeom prst="rect">
            <a:avLst/>
          </a:prstGeom>
          <a:noFill/>
        </p:spPr>
      </p:pic>
    </p:spTree>
    <p:extLst>
      <p:ext uri="{BB962C8B-B14F-4D97-AF65-F5344CB8AC3E}">
        <p14:creationId xmlns:p14="http://schemas.microsoft.com/office/powerpoint/2010/main" val="16791064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52400" y="0"/>
            <a:ext cx="12039600" cy="6858000"/>
          </a:xfrm>
        </p:spPr>
        <p:txBody>
          <a:bodyPr>
            <a:noAutofit/>
          </a:bodyPr>
          <a:lstStyle/>
          <a:p>
            <a:pPr marL="533400" indent="-533400" algn="r" rtl="1">
              <a:lnSpc>
                <a:spcPct val="80000"/>
              </a:lnSpc>
              <a:buNone/>
            </a:pPr>
            <a:r>
              <a:rPr lang="fa-IR" b="1" dirty="0" smtClean="0">
                <a:solidFill>
                  <a:srgbClr val="00B0F0"/>
                </a:solidFill>
                <a:latin typeface="Times New Roman" pitchFamily="18" charset="0"/>
                <a:cs typeface="B Nazanin" pitchFamily="2" charset="-78"/>
              </a:rPr>
              <a:t>سیستم تنفس</a:t>
            </a:r>
            <a:endParaRPr lang="en-US" b="1" dirty="0" smtClean="0">
              <a:solidFill>
                <a:srgbClr val="00B0F0"/>
              </a:solidFill>
              <a:latin typeface="Times New Roman" pitchFamily="18" charset="0"/>
              <a:cs typeface="B Nazanin" pitchFamily="2" charset="-78"/>
            </a:endParaRPr>
          </a:p>
          <a:p>
            <a:pPr algn="r" rtl="1">
              <a:lnSpc>
                <a:spcPct val="90000"/>
              </a:lnSpc>
              <a:buNone/>
            </a:pPr>
            <a:r>
              <a:rPr lang="en-US" b="1" dirty="0" smtClean="0">
                <a:solidFill>
                  <a:srgbClr val="00B0F0"/>
                </a:solidFill>
                <a:cs typeface="B Nazanin" pitchFamily="2" charset="-78"/>
              </a:rPr>
              <a:t>Respiratory System</a:t>
            </a:r>
            <a:endParaRPr lang="fa-IR" b="1" dirty="0" smtClean="0">
              <a:solidFill>
                <a:srgbClr val="00B0F0"/>
              </a:solidFill>
              <a:cs typeface="B Nazanin" pitchFamily="2" charset="-78"/>
            </a:endParaRPr>
          </a:p>
          <a:p>
            <a:pPr algn="r" rtl="1">
              <a:lnSpc>
                <a:spcPct val="90000"/>
              </a:lnSpc>
              <a:buFontTx/>
              <a:buNone/>
            </a:pPr>
            <a:r>
              <a:rPr lang="fa-IR" dirty="0" smtClean="0">
                <a:solidFill>
                  <a:srgbClr val="008000"/>
                </a:solidFill>
                <a:cs typeface="B Nazanin" pitchFamily="2" charset="-78"/>
              </a:rPr>
              <a:t>اين دستگاه انتقال اكسيژن و دفع دي اكسيد كربن را به عهده داشته و در مسير خود با عبور هوا از مجاري هوائي درجه حرارت و ميزان رطوبت آن تنظيم شده</a:t>
            </a:r>
          </a:p>
          <a:p>
            <a:pPr algn="r" rtl="1">
              <a:lnSpc>
                <a:spcPct val="90000"/>
              </a:lnSpc>
              <a:buFontTx/>
              <a:buNone/>
            </a:pPr>
            <a:r>
              <a:rPr lang="fa-IR" dirty="0" smtClean="0">
                <a:solidFill>
                  <a:srgbClr val="008000"/>
                </a:solidFill>
                <a:cs typeface="B Nazanin" pitchFamily="2" charset="-78"/>
              </a:rPr>
              <a:t> تا به بهترين نحو اين عمل به انجام برسد. اين دستگاه از دو بخش تشكيل شده است:</a:t>
            </a:r>
          </a:p>
          <a:p>
            <a:pPr algn="r" rtl="1">
              <a:lnSpc>
                <a:spcPct val="90000"/>
              </a:lnSpc>
              <a:buFontTx/>
              <a:buNone/>
            </a:pPr>
            <a:r>
              <a:rPr lang="fa-IR" b="1" dirty="0" smtClean="0">
                <a:solidFill>
                  <a:schemeClr val="tx1"/>
                </a:solidFill>
                <a:cs typeface="B Nazanin" pitchFamily="2" charset="-78"/>
              </a:rPr>
              <a:t>1- مجاري هوائي </a:t>
            </a:r>
            <a:r>
              <a:rPr lang="fa-IR" dirty="0" smtClean="0">
                <a:solidFill>
                  <a:srgbClr val="008000"/>
                </a:solidFill>
                <a:cs typeface="B Nazanin" pitchFamily="2" charset="-78"/>
              </a:rPr>
              <a:t>كه فقط نقش انتقال و تنظيم درجه حرارت و رطوبت هوا را به</a:t>
            </a:r>
          </a:p>
          <a:p>
            <a:pPr algn="r" rtl="1">
              <a:lnSpc>
                <a:spcPct val="90000"/>
              </a:lnSpc>
              <a:buFontTx/>
              <a:buNone/>
            </a:pPr>
            <a:r>
              <a:rPr lang="fa-IR" dirty="0" smtClean="0">
                <a:solidFill>
                  <a:srgbClr val="008000"/>
                </a:solidFill>
                <a:cs typeface="B Nazanin" pitchFamily="2" charset="-78"/>
              </a:rPr>
              <a:t> عهده دارند اين بخش شامل </a:t>
            </a:r>
            <a:r>
              <a:rPr lang="fa-IR" b="1" dirty="0" smtClean="0">
                <a:solidFill>
                  <a:schemeClr val="tx1"/>
                </a:solidFill>
                <a:cs typeface="B Nazanin" pitchFamily="2" charset="-78"/>
              </a:rPr>
              <a:t>بيني ٬ حلق ٬ حنجره ٬ ناي ٬ برونشها (نايژه ها) </a:t>
            </a:r>
          </a:p>
          <a:p>
            <a:pPr algn="r" rtl="1">
              <a:lnSpc>
                <a:spcPct val="90000"/>
              </a:lnSpc>
              <a:buFontTx/>
              <a:buNone/>
            </a:pPr>
            <a:r>
              <a:rPr lang="fa-IR" b="1" dirty="0" smtClean="0">
                <a:solidFill>
                  <a:schemeClr val="tx1"/>
                </a:solidFill>
                <a:cs typeface="B Nazanin" pitchFamily="2" charset="-78"/>
              </a:rPr>
              <a:t>و برونشيولها (نايژكها) </a:t>
            </a:r>
            <a:r>
              <a:rPr lang="fa-IR" dirty="0" smtClean="0">
                <a:solidFill>
                  <a:srgbClr val="008000"/>
                </a:solidFill>
                <a:cs typeface="B Nazanin" pitchFamily="2" charset="-78"/>
              </a:rPr>
              <a:t>است.تبادل گازی نداریم (فضای مرده تشریحی 150 سانتی متر </a:t>
            </a:r>
          </a:p>
          <a:p>
            <a:pPr algn="r" rtl="1">
              <a:lnSpc>
                <a:spcPct val="90000"/>
              </a:lnSpc>
              <a:buFontTx/>
              <a:buNone/>
            </a:pPr>
            <a:r>
              <a:rPr lang="fa-IR" dirty="0" smtClean="0">
                <a:solidFill>
                  <a:srgbClr val="008000"/>
                </a:solidFill>
                <a:cs typeface="B Nazanin" pitchFamily="2" charset="-78"/>
              </a:rPr>
              <a:t>مکعب)</a:t>
            </a:r>
          </a:p>
          <a:p>
            <a:pPr algn="r" rtl="1">
              <a:lnSpc>
                <a:spcPct val="90000"/>
              </a:lnSpc>
              <a:buFontTx/>
              <a:buNone/>
            </a:pPr>
            <a:r>
              <a:rPr lang="fa-IR" b="1" dirty="0" smtClean="0">
                <a:solidFill>
                  <a:srgbClr val="008000"/>
                </a:solidFill>
                <a:cs typeface="B Nazanin" pitchFamily="2" charset="-78"/>
              </a:rPr>
              <a:t>2- بخش تبادلي(تنفسی) </a:t>
            </a:r>
            <a:r>
              <a:rPr lang="fa-IR" dirty="0" smtClean="0">
                <a:solidFill>
                  <a:srgbClr val="008000"/>
                </a:solidFill>
                <a:cs typeface="B Nazanin" pitchFamily="2" charset="-78"/>
              </a:rPr>
              <a:t>كه عمل تبادل گازهاي اكسيژن و دي اكسيد كربن را به عهده </a:t>
            </a:r>
          </a:p>
          <a:p>
            <a:pPr algn="r" rtl="1">
              <a:lnSpc>
                <a:spcPct val="90000"/>
              </a:lnSpc>
              <a:buFontTx/>
              <a:buNone/>
            </a:pPr>
            <a:r>
              <a:rPr lang="fa-IR" dirty="0" smtClean="0">
                <a:solidFill>
                  <a:srgbClr val="008000"/>
                </a:solidFill>
                <a:cs typeface="B Nazanin" pitchFamily="2" charset="-78"/>
              </a:rPr>
              <a:t>دارد و شامل ريه هاست.</a:t>
            </a:r>
          </a:p>
          <a:p>
            <a:pPr algn="r" rtl="1">
              <a:lnSpc>
                <a:spcPct val="90000"/>
              </a:lnSpc>
              <a:buFontTx/>
              <a:buNone/>
            </a:pPr>
            <a:r>
              <a:rPr lang="en-US" dirty="0" smtClean="0">
                <a:solidFill>
                  <a:srgbClr val="008000"/>
                </a:solidFill>
                <a:cs typeface="B Nazanin" pitchFamily="2" charset="-78"/>
              </a:rPr>
              <a:t>- </a:t>
            </a:r>
            <a:r>
              <a:rPr lang="fa-IR" dirty="0" smtClean="0">
                <a:solidFill>
                  <a:srgbClr val="008000"/>
                </a:solidFill>
                <a:cs typeface="B Nazanin" pitchFamily="2" charset="-78"/>
              </a:rPr>
              <a:t>شامل برونشیول های تنفسی، مجاری حبابچه ای و حبابچه ها</a:t>
            </a:r>
          </a:p>
          <a:p>
            <a:pPr algn="r" rtl="1">
              <a:lnSpc>
                <a:spcPct val="90000"/>
              </a:lnSpc>
              <a:buFontTx/>
              <a:buNone/>
            </a:pPr>
            <a:r>
              <a:rPr lang="en-US" dirty="0" smtClean="0">
                <a:solidFill>
                  <a:srgbClr val="008000"/>
                </a:solidFill>
                <a:cs typeface="B Nazanin" pitchFamily="2" charset="-78"/>
              </a:rPr>
              <a:t>- </a:t>
            </a:r>
            <a:r>
              <a:rPr lang="fa-IR" dirty="0" smtClean="0">
                <a:solidFill>
                  <a:srgbClr val="008000"/>
                </a:solidFill>
                <a:cs typeface="B Nazanin" pitchFamily="2" charset="-78"/>
              </a:rPr>
              <a:t>منتهی به مجاری حبابچه ای و حبابچه ها</a:t>
            </a:r>
          </a:p>
          <a:p>
            <a:pPr algn="r" rtl="1">
              <a:lnSpc>
                <a:spcPct val="90000"/>
              </a:lnSpc>
              <a:buFontTx/>
              <a:buNone/>
            </a:pPr>
            <a:r>
              <a:rPr lang="fa-IR" dirty="0" smtClean="0">
                <a:solidFill>
                  <a:srgbClr val="008000"/>
                </a:solidFill>
                <a:cs typeface="B Nazanin" pitchFamily="2" charset="-78"/>
              </a:rPr>
              <a:t>فضای مرده حبابچه ای (عدم وجود جریان خون در اطراف حبابچه)</a:t>
            </a:r>
          </a:p>
          <a:p>
            <a:pPr algn="r" rtl="1">
              <a:lnSpc>
                <a:spcPct val="90000"/>
              </a:lnSpc>
              <a:buFontTx/>
              <a:buNone/>
            </a:pPr>
            <a:r>
              <a:rPr lang="fa-IR" b="1" dirty="0" smtClean="0">
                <a:solidFill>
                  <a:srgbClr val="FF0000"/>
                </a:solidFill>
                <a:cs typeface="B Nazanin" pitchFamily="2" charset="-78"/>
              </a:rPr>
              <a:t>فضای مرده فیزیولوژیک؟؟؟</a:t>
            </a:r>
            <a:endParaRPr lang="fa-IR" dirty="0" smtClean="0">
              <a:solidFill>
                <a:srgbClr val="008000"/>
              </a:solidFill>
              <a:cs typeface="B Nazanin" pitchFamily="2" charset="-78"/>
            </a:endParaRPr>
          </a:p>
          <a:p>
            <a:pPr algn="r" rtl="1">
              <a:lnSpc>
                <a:spcPct val="90000"/>
              </a:lnSpc>
              <a:buFontTx/>
              <a:buNone/>
            </a:pPr>
            <a:r>
              <a:rPr lang="fa-IR" dirty="0" smtClean="0">
                <a:solidFill>
                  <a:srgbClr val="00FF00"/>
                </a:solidFill>
                <a:cs typeface="B Nazanin" pitchFamily="2" charset="-78"/>
              </a:rPr>
              <a:t>   </a:t>
            </a:r>
            <a:r>
              <a:rPr lang="fa-IR" b="1" dirty="0" smtClean="0">
                <a:solidFill>
                  <a:schemeClr val="tx1"/>
                </a:solidFill>
                <a:cs typeface="B Nazanin" pitchFamily="2" charset="-78"/>
              </a:rPr>
              <a:t>ناي (تراشه): </a:t>
            </a:r>
            <a:r>
              <a:rPr lang="en-US" b="1" dirty="0" smtClean="0">
                <a:solidFill>
                  <a:schemeClr val="tx1"/>
                </a:solidFill>
                <a:cs typeface="B Nazanin" pitchFamily="2" charset="-78"/>
              </a:rPr>
              <a:t>Trachea</a:t>
            </a:r>
            <a:endParaRPr lang="fa-IR" b="1" dirty="0" smtClean="0">
              <a:solidFill>
                <a:schemeClr val="tx1"/>
              </a:solidFill>
              <a:cs typeface="B Nazanin" pitchFamily="2" charset="-78"/>
            </a:endParaRPr>
          </a:p>
          <a:p>
            <a:pPr algn="r" rtl="1">
              <a:lnSpc>
                <a:spcPct val="90000"/>
              </a:lnSpc>
              <a:buFontTx/>
              <a:buNone/>
            </a:pPr>
            <a:r>
              <a:rPr lang="fa-IR" dirty="0" smtClean="0">
                <a:solidFill>
                  <a:srgbClr val="008000"/>
                </a:solidFill>
                <a:cs typeface="B Nazanin" pitchFamily="2" charset="-78"/>
              </a:rPr>
              <a:t>ناي به عنوان يكي از مجاري هوائي.با كاهش تدريجي قطر ناي برونشها و برونشيولها شكل</a:t>
            </a:r>
          </a:p>
          <a:p>
            <a:pPr algn="r" rtl="1">
              <a:lnSpc>
                <a:spcPct val="90000"/>
              </a:lnSpc>
              <a:buFontTx/>
              <a:buNone/>
            </a:pPr>
            <a:r>
              <a:rPr lang="fa-IR" dirty="0" smtClean="0">
                <a:solidFill>
                  <a:srgbClr val="008000"/>
                </a:solidFill>
                <a:cs typeface="B Nazanin" pitchFamily="2" charset="-78"/>
              </a:rPr>
              <a:t> گرفته و نقش انتقال هوا را به عهده دارند پوشش اين مجاري برونشها از نوع منشوري ساده</a:t>
            </a:r>
          </a:p>
          <a:p>
            <a:pPr algn="r" rtl="1">
              <a:lnSpc>
                <a:spcPct val="90000"/>
              </a:lnSpc>
              <a:buFontTx/>
              <a:buNone/>
            </a:pPr>
            <a:r>
              <a:rPr lang="fa-IR" dirty="0" smtClean="0">
                <a:solidFill>
                  <a:srgbClr val="008000"/>
                </a:solidFill>
                <a:cs typeface="B Nazanin" pitchFamily="2" charset="-78"/>
              </a:rPr>
              <a:t> مژه دار و برونشيولها از نوع مكعبي ساده مژه دار است. </a:t>
            </a:r>
            <a:endParaRPr lang="en-US" dirty="0" smtClean="0">
              <a:solidFill>
                <a:srgbClr val="008000"/>
              </a:solidFill>
              <a:cs typeface="B Nazanin" pitchFamily="2" charset="-78"/>
            </a:endParaRPr>
          </a:p>
          <a:p>
            <a:pPr marL="533400" indent="-533400" algn="r" rtl="1">
              <a:lnSpc>
                <a:spcPct val="80000"/>
              </a:lnSpc>
              <a:buNone/>
            </a:pPr>
            <a:endParaRPr lang="fa-IR" b="1" dirty="0" smtClean="0">
              <a:solidFill>
                <a:srgbClr val="00B0F0"/>
              </a:solidFill>
              <a:latin typeface="Times New Roman" pitchFamily="18" charset="0"/>
              <a:cs typeface="B Nazanin" pitchFamily="2" charset="-78"/>
            </a:endParaRPr>
          </a:p>
          <a:p>
            <a:pPr marL="533400" indent="-533400" algn="r" rtl="1">
              <a:lnSpc>
                <a:spcPct val="80000"/>
              </a:lnSpc>
              <a:buNone/>
            </a:pPr>
            <a:endParaRPr lang="en-US" b="1" dirty="0" smtClean="0">
              <a:solidFill>
                <a:srgbClr val="00B0F0"/>
              </a:solidFill>
              <a:latin typeface="Times New Roman" pitchFamily="18" charset="0"/>
              <a:cs typeface="B Nazanin" pitchFamily="2" charset="-78"/>
            </a:endParaRPr>
          </a:p>
          <a:p>
            <a:pPr marL="533400" indent="-533400" algn="r" rtl="1">
              <a:lnSpc>
                <a:spcPct val="80000"/>
              </a:lnSpc>
              <a:buNone/>
            </a:pPr>
            <a:r>
              <a:rPr lang="fa-IR" dirty="0" smtClean="0">
                <a:latin typeface="Times New Roman" pitchFamily="18" charset="0"/>
                <a:cs typeface="B Nazanin" pitchFamily="2" charset="-78"/>
              </a:rPr>
              <a:t> </a:t>
            </a:r>
            <a:endParaRPr lang="ar-SA" dirty="0">
              <a:cs typeface="B Nazanin" pitchFamily="2" charset="-78"/>
            </a:endParaRPr>
          </a:p>
        </p:txBody>
      </p:sp>
      <p:pic>
        <p:nvPicPr>
          <p:cNvPr id="4" name="Picture 2"/>
          <p:cNvPicPr>
            <a:picLocks noChangeAspect="1" noChangeArrowheads="1"/>
          </p:cNvPicPr>
          <p:nvPr/>
        </p:nvPicPr>
        <p:blipFill>
          <a:blip r:embed="rId3" cstate="print"/>
          <a:srcRect/>
          <a:stretch>
            <a:fillRect/>
          </a:stretch>
        </p:blipFill>
        <p:spPr>
          <a:xfrm>
            <a:off x="165100" y="1790700"/>
            <a:ext cx="5618162" cy="5059363"/>
          </a:xfrm>
          <a:prstGeom prst="rect">
            <a:avLst/>
          </a:prstGeom>
        </p:spPr>
      </p:pic>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52400" y="0"/>
            <a:ext cx="12039600" cy="6858000"/>
          </a:xfrm>
        </p:spPr>
        <p:txBody>
          <a:bodyPr>
            <a:normAutofit/>
          </a:bodyPr>
          <a:lstStyle/>
          <a:p>
            <a:pPr marL="533400" indent="-533400" algn="r" rtl="1">
              <a:lnSpc>
                <a:spcPct val="80000"/>
              </a:lnSpc>
              <a:buNone/>
            </a:pPr>
            <a:endParaRPr lang="en-US" b="1" dirty="0" smtClean="0">
              <a:latin typeface="Times New Roman" pitchFamily="18" charset="0"/>
              <a:cs typeface="B Nazanin" pitchFamily="2" charset="-78"/>
            </a:endParaRPr>
          </a:p>
          <a:p>
            <a:pPr marL="533400" indent="-533400" algn="r" rtl="1">
              <a:lnSpc>
                <a:spcPct val="80000"/>
              </a:lnSpc>
              <a:buNone/>
            </a:pPr>
            <a:r>
              <a:rPr lang="fa-IR" b="1" dirty="0" smtClean="0">
                <a:solidFill>
                  <a:srgbClr val="00B0F0"/>
                </a:solidFill>
                <a:latin typeface="Times New Roman" pitchFamily="18" charset="0"/>
                <a:cs typeface="B Nazanin" pitchFamily="2" charset="-78"/>
              </a:rPr>
              <a:t>سیستم تنفس</a:t>
            </a:r>
            <a:endParaRPr lang="en-US" b="1" dirty="0" smtClean="0">
              <a:solidFill>
                <a:srgbClr val="00B0F0"/>
              </a:solidFill>
              <a:latin typeface="Times New Roman" pitchFamily="18" charset="0"/>
              <a:cs typeface="B Nazanin" pitchFamily="2" charset="-78"/>
            </a:endParaRPr>
          </a:p>
          <a:p>
            <a:pPr algn="r" rtl="1">
              <a:lnSpc>
                <a:spcPct val="90000"/>
              </a:lnSpc>
              <a:buNone/>
            </a:pPr>
            <a:r>
              <a:rPr lang="en-US" b="1" dirty="0" smtClean="0">
                <a:solidFill>
                  <a:srgbClr val="00B0F0"/>
                </a:solidFill>
                <a:cs typeface="B Nazanin" pitchFamily="2" charset="-78"/>
              </a:rPr>
              <a:t>Respiratory System</a:t>
            </a:r>
            <a:endParaRPr lang="fa-IR" b="1" dirty="0" smtClean="0">
              <a:solidFill>
                <a:srgbClr val="00B0F0"/>
              </a:solidFill>
              <a:cs typeface="B Nazanin" pitchFamily="2" charset="-78"/>
            </a:endParaRPr>
          </a:p>
          <a:p>
            <a:pPr algn="r" rtl="1">
              <a:lnSpc>
                <a:spcPct val="90000"/>
              </a:lnSpc>
              <a:buFontTx/>
              <a:buNone/>
            </a:pPr>
            <a:endParaRPr lang="fa-IR" sz="1600" b="1" dirty="0" smtClean="0">
              <a:solidFill>
                <a:srgbClr val="00B0F0"/>
              </a:solidFill>
              <a:latin typeface="Times New Roman" pitchFamily="18" charset="0"/>
              <a:cs typeface="B Nazanin" pitchFamily="2" charset="-78"/>
            </a:endParaRPr>
          </a:p>
          <a:p>
            <a:pPr marL="533400" indent="-533400" algn="r" rtl="1">
              <a:lnSpc>
                <a:spcPct val="80000"/>
              </a:lnSpc>
              <a:buNone/>
            </a:pPr>
            <a:r>
              <a:rPr lang="fa-IR" sz="1600" b="1" dirty="0" smtClean="0">
                <a:solidFill>
                  <a:srgbClr val="00B0F0"/>
                </a:solidFill>
                <a:latin typeface="Times New Roman" pitchFamily="18" charset="0"/>
                <a:cs typeface="B Nazanin" pitchFamily="2" charset="-78"/>
              </a:rPr>
              <a:t>نای 23 (10 الی27)</a:t>
            </a:r>
          </a:p>
          <a:p>
            <a:pPr marL="533400" indent="-533400" algn="r" rtl="1">
              <a:lnSpc>
                <a:spcPct val="80000"/>
              </a:lnSpc>
              <a:buNone/>
            </a:pPr>
            <a:r>
              <a:rPr lang="fa-IR" sz="1600" b="1" dirty="0" smtClean="0">
                <a:solidFill>
                  <a:srgbClr val="00B0F0"/>
                </a:solidFill>
                <a:latin typeface="Times New Roman" pitchFamily="18" charset="0"/>
                <a:cs typeface="B Nazanin" pitchFamily="2" charset="-78"/>
              </a:rPr>
              <a:t>بار تقسیم تا به کیسه</a:t>
            </a:r>
          </a:p>
          <a:p>
            <a:pPr marL="533400" indent="-533400" algn="r" rtl="1">
              <a:lnSpc>
                <a:spcPct val="80000"/>
              </a:lnSpc>
              <a:buNone/>
            </a:pPr>
            <a:r>
              <a:rPr lang="fa-IR" sz="1600" b="1" dirty="0" smtClean="0">
                <a:solidFill>
                  <a:srgbClr val="00B0F0"/>
                </a:solidFill>
                <a:latin typeface="Times New Roman" pitchFamily="18" charset="0"/>
                <a:cs typeface="B Nazanin" pitchFamily="2" charset="-78"/>
              </a:rPr>
              <a:t>های حبابچه ای برسند</a:t>
            </a:r>
          </a:p>
          <a:p>
            <a:pPr marL="533400" indent="-533400" algn="r" rtl="1">
              <a:lnSpc>
                <a:spcPct val="80000"/>
              </a:lnSpc>
              <a:buNone/>
            </a:pPr>
            <a:r>
              <a:rPr lang="fa-IR" sz="1600" b="1" dirty="0" smtClean="0">
                <a:solidFill>
                  <a:srgbClr val="00B0F0"/>
                </a:solidFill>
                <a:latin typeface="Times New Roman" pitchFamily="18" charset="0"/>
                <a:cs typeface="B Nazanin" pitchFamily="2" charset="-78"/>
              </a:rPr>
              <a:t> می شوند</a:t>
            </a:r>
            <a:endParaRPr lang="en-US" sz="1600" b="1" dirty="0" smtClean="0">
              <a:solidFill>
                <a:srgbClr val="00B0F0"/>
              </a:solidFill>
              <a:latin typeface="Times New Roman" pitchFamily="18" charset="0"/>
              <a:cs typeface="B Nazanin" pitchFamily="2" charset="-78"/>
            </a:endParaRPr>
          </a:p>
          <a:p>
            <a:pPr marL="533400" indent="-533400" algn="r" rtl="1">
              <a:lnSpc>
                <a:spcPct val="80000"/>
              </a:lnSpc>
              <a:buNone/>
            </a:pPr>
            <a:endParaRPr lang="en-US" sz="1600" b="1" dirty="0" smtClean="0">
              <a:solidFill>
                <a:srgbClr val="00B0F0"/>
              </a:solidFill>
              <a:latin typeface="Times New Roman" pitchFamily="18" charset="0"/>
              <a:cs typeface="B Nazanin" pitchFamily="2" charset="-78"/>
            </a:endParaRPr>
          </a:p>
          <a:p>
            <a:pPr marL="533400" indent="-533400" algn="r" rtl="1">
              <a:lnSpc>
                <a:spcPct val="80000"/>
              </a:lnSpc>
              <a:buNone/>
            </a:pPr>
            <a:r>
              <a:rPr lang="fa-IR" sz="1600" b="1" dirty="0" smtClean="0">
                <a:solidFill>
                  <a:srgbClr val="FF0000"/>
                </a:solidFill>
                <a:latin typeface="Times New Roman" pitchFamily="18" charset="0"/>
                <a:cs typeface="B Nazanin" pitchFamily="2" charset="-78"/>
              </a:rPr>
              <a:t>مدیاستن؟</a:t>
            </a:r>
          </a:p>
          <a:p>
            <a:pPr marL="533400" indent="-533400" algn="r" rtl="1">
              <a:lnSpc>
                <a:spcPct val="80000"/>
              </a:lnSpc>
              <a:buNone/>
            </a:pPr>
            <a:r>
              <a:rPr lang="fa-IR" sz="1600" b="1" dirty="0" smtClean="0">
                <a:solidFill>
                  <a:srgbClr val="FF0000"/>
                </a:solidFill>
                <a:latin typeface="Times New Roman" pitchFamily="18" charset="0"/>
                <a:cs typeface="B Nazanin" pitchFamily="2" charset="-78"/>
              </a:rPr>
              <a:t>فضای جنب؟</a:t>
            </a:r>
            <a:endParaRPr lang="en-US" sz="1600" b="1" dirty="0" smtClean="0">
              <a:solidFill>
                <a:srgbClr val="FF0000"/>
              </a:solidFill>
              <a:latin typeface="Times New Roman" pitchFamily="18" charset="0"/>
              <a:cs typeface="B Nazanin" pitchFamily="2" charset="-78"/>
            </a:endParaRPr>
          </a:p>
          <a:p>
            <a:pPr marL="533400" indent="-533400" algn="r" rtl="1">
              <a:lnSpc>
                <a:spcPct val="80000"/>
              </a:lnSpc>
              <a:buNone/>
            </a:pPr>
            <a:r>
              <a:rPr lang="fa-IR" sz="1600" dirty="0" smtClean="0">
                <a:latin typeface="Times New Roman" pitchFamily="18" charset="0"/>
                <a:cs typeface="B Nazanin" pitchFamily="2" charset="-78"/>
              </a:rPr>
              <a:t> </a:t>
            </a:r>
            <a:endParaRPr lang="ar-SA" sz="1600" dirty="0">
              <a:cs typeface="B Nazanin" pitchFamily="2" charset="-78"/>
            </a:endParaRPr>
          </a:p>
        </p:txBody>
      </p:sp>
      <p:pic>
        <p:nvPicPr>
          <p:cNvPr id="2050" name="Picture 2" descr="E:\educational\فیزیولوژِی\درس فیزیولوژی ترم 95-1\Respiration\1.jpg"/>
          <p:cNvPicPr>
            <a:picLocks noChangeAspect="1" noChangeArrowheads="1"/>
          </p:cNvPicPr>
          <p:nvPr/>
        </p:nvPicPr>
        <p:blipFill>
          <a:blip r:embed="rId3" cstate="print"/>
          <a:srcRect/>
          <a:stretch>
            <a:fillRect/>
          </a:stretch>
        </p:blipFill>
        <p:spPr bwMode="auto">
          <a:xfrm>
            <a:off x="0" y="3695700"/>
            <a:ext cx="5207000" cy="3551238"/>
          </a:xfrm>
          <a:prstGeom prst="rect">
            <a:avLst/>
          </a:prstGeom>
          <a:noFill/>
        </p:spPr>
      </p:pic>
      <p:pic>
        <p:nvPicPr>
          <p:cNvPr id="2051" name="Picture 3" descr="E:\educational\فیزیولوژِی\درس فیزیولوژی ترم 95-1\Respiration\2.jpg"/>
          <p:cNvPicPr>
            <a:picLocks noChangeAspect="1" noChangeArrowheads="1"/>
          </p:cNvPicPr>
          <p:nvPr/>
        </p:nvPicPr>
        <p:blipFill>
          <a:blip r:embed="rId4" cstate="print"/>
          <a:srcRect/>
          <a:stretch>
            <a:fillRect/>
          </a:stretch>
        </p:blipFill>
        <p:spPr bwMode="auto">
          <a:xfrm>
            <a:off x="0" y="0"/>
            <a:ext cx="5435600" cy="3795037"/>
          </a:xfrm>
          <a:prstGeom prst="rect">
            <a:avLst/>
          </a:prstGeom>
          <a:noFill/>
        </p:spPr>
      </p:pic>
      <p:pic>
        <p:nvPicPr>
          <p:cNvPr id="2052" name="Picture 4" descr="E:\educational\فیزیولوژِی\درس فیزیولوژی ترم 95-1\Respiration\3.jpg"/>
          <p:cNvPicPr>
            <a:picLocks noChangeAspect="1" noChangeArrowheads="1"/>
          </p:cNvPicPr>
          <p:nvPr/>
        </p:nvPicPr>
        <p:blipFill>
          <a:blip r:embed="rId5" cstate="print"/>
          <a:srcRect/>
          <a:stretch>
            <a:fillRect/>
          </a:stretch>
        </p:blipFill>
        <p:spPr bwMode="auto">
          <a:xfrm>
            <a:off x="4923367" y="1346200"/>
            <a:ext cx="5604933" cy="4203700"/>
          </a:xfrm>
          <a:prstGeom prst="rect">
            <a:avLst/>
          </a:prstGeom>
          <a:noFill/>
        </p:spPr>
      </p:pic>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52400" y="0"/>
            <a:ext cx="12039600" cy="6858000"/>
          </a:xfrm>
        </p:spPr>
        <p:txBody>
          <a:bodyPr>
            <a:normAutofit fontScale="92500" lnSpcReduction="10000"/>
          </a:bodyPr>
          <a:lstStyle/>
          <a:p>
            <a:pPr marL="533400" indent="-533400" algn="just" rtl="1">
              <a:lnSpc>
                <a:spcPct val="80000"/>
              </a:lnSpc>
              <a:buNone/>
            </a:pPr>
            <a:endParaRPr lang="en-US" sz="2400" b="1" dirty="0" smtClean="0">
              <a:cs typeface="B Nazanin" pitchFamily="2" charset="-78"/>
            </a:endParaRPr>
          </a:p>
          <a:p>
            <a:pPr marL="533400" indent="-533400" algn="just" rtl="1">
              <a:lnSpc>
                <a:spcPct val="80000"/>
              </a:lnSpc>
              <a:buNone/>
            </a:pPr>
            <a:r>
              <a:rPr lang="fa-IR" sz="2400" b="1" dirty="0" smtClean="0">
                <a:cs typeface="B Nazanin" pitchFamily="2" charset="-78"/>
              </a:rPr>
              <a:t>سیستم تنفسی</a:t>
            </a:r>
          </a:p>
          <a:p>
            <a:pPr marL="533400" indent="-533400" algn="just" rtl="1">
              <a:lnSpc>
                <a:spcPct val="80000"/>
              </a:lnSpc>
              <a:buNone/>
            </a:pPr>
            <a:r>
              <a:rPr lang="fa-IR" sz="2400" b="1" dirty="0" smtClean="0">
                <a:cs typeface="B Nazanin" pitchFamily="2" charset="-78"/>
              </a:rPr>
              <a:t>ریه</a:t>
            </a:r>
          </a:p>
          <a:p>
            <a:pPr marL="533400" indent="-533400" algn="just" rtl="1">
              <a:lnSpc>
                <a:spcPct val="80000"/>
              </a:lnSpc>
              <a:buFont typeface="Wingdings" pitchFamily="2" charset="2"/>
              <a:buChar char="v"/>
            </a:pPr>
            <a:r>
              <a:rPr lang="fa-IR" sz="2000" dirty="0" smtClean="0">
                <a:cs typeface="B Nazanin" pitchFamily="2" charset="-78"/>
              </a:rPr>
              <a:t>تشکیل شده از تعدادی لوب و تعداد زیادی حبابچه </a:t>
            </a:r>
          </a:p>
          <a:p>
            <a:pPr marL="533400" indent="-533400" algn="just" rtl="1">
              <a:lnSpc>
                <a:spcPct val="80000"/>
              </a:lnSpc>
              <a:buFont typeface="Wingdings" pitchFamily="2" charset="2"/>
              <a:buChar char="v"/>
            </a:pPr>
            <a:r>
              <a:rPr lang="fa-IR" sz="2000" dirty="0" smtClean="0">
                <a:latin typeface="Times New Roman" pitchFamily="18" charset="0"/>
                <a:cs typeface="B Nazanin" pitchFamily="2" charset="-78"/>
              </a:rPr>
              <a:t>در دیواره حبابچه ها و مجاری حبابچه ای شبکه وسیعی از مویرگ ها</a:t>
            </a:r>
          </a:p>
          <a:p>
            <a:pPr marL="533400" indent="-533400" algn="just" rtl="1">
              <a:lnSpc>
                <a:spcPct val="80000"/>
              </a:lnSpc>
              <a:buFont typeface="Wingdings" pitchFamily="2" charset="2"/>
              <a:buChar char="v"/>
            </a:pPr>
            <a:r>
              <a:rPr lang="fa-IR" sz="2000" dirty="0" smtClean="0">
                <a:latin typeface="Times New Roman" pitchFamily="18" charset="0"/>
                <a:cs typeface="B Nazanin" pitchFamily="2" charset="-78"/>
              </a:rPr>
              <a:t>سورفکتانت (</a:t>
            </a:r>
            <a:r>
              <a:rPr lang="fa-IR" sz="2000" b="1" dirty="0" smtClean="0">
                <a:solidFill>
                  <a:srgbClr val="0070C0"/>
                </a:solidFill>
                <a:cs typeface="B Compset" pitchFamily="2" charset="-78"/>
              </a:rPr>
              <a:t>فسفو لیپید) </a:t>
            </a:r>
            <a:r>
              <a:rPr lang="fa-IR" sz="2000" b="1" dirty="0" smtClean="0">
                <a:solidFill>
                  <a:schemeClr val="tx1"/>
                </a:solidFill>
                <a:cs typeface="B Compset" pitchFamily="2" charset="-78"/>
              </a:rPr>
              <a:t>کاهش کشش سطحی در ریه</a:t>
            </a:r>
            <a:endParaRPr lang="fa-IR" sz="2000" b="1" dirty="0" smtClean="0">
              <a:solidFill>
                <a:schemeClr val="tx1"/>
              </a:solidFill>
              <a:latin typeface="Times New Roman" pitchFamily="18" charset="0"/>
              <a:cs typeface="B Nazanin" pitchFamily="2" charset="-78"/>
            </a:endParaRPr>
          </a:p>
          <a:p>
            <a:pPr marL="533400" indent="-533400" algn="just" rtl="1">
              <a:lnSpc>
                <a:spcPct val="80000"/>
              </a:lnSpc>
              <a:buNone/>
            </a:pPr>
            <a:endParaRPr lang="fa-IR" sz="2000" dirty="0" smtClean="0">
              <a:latin typeface="Times New Roman" pitchFamily="18" charset="0"/>
              <a:cs typeface="B Nazanin" pitchFamily="2" charset="-78"/>
            </a:endParaRPr>
          </a:p>
          <a:p>
            <a:pPr marL="533400" indent="-533400" algn="just" rtl="1">
              <a:lnSpc>
                <a:spcPct val="80000"/>
              </a:lnSpc>
              <a:buNone/>
            </a:pPr>
            <a:r>
              <a:rPr lang="fa-IR" b="1" dirty="0" smtClean="0">
                <a:cs typeface="B Nazanin" pitchFamily="2" charset="-78"/>
              </a:rPr>
              <a:t>هدف از تنفس </a:t>
            </a:r>
            <a:r>
              <a:rPr lang="fa-IR" dirty="0" smtClean="0">
                <a:cs typeface="B Nazanin" pitchFamily="2" charset="-78"/>
              </a:rPr>
              <a:t>تهيه اكسيژن براي بافتها و برداشتن دي اكسيد كربن است. براي دستيابي به اين هدف</a:t>
            </a:r>
          </a:p>
          <a:p>
            <a:pPr marL="533400" indent="-533400" algn="just" rtl="1">
              <a:lnSpc>
                <a:spcPct val="80000"/>
              </a:lnSpc>
              <a:buNone/>
            </a:pPr>
            <a:r>
              <a:rPr lang="fa-IR" dirty="0" smtClean="0">
                <a:cs typeface="B Nazanin" pitchFamily="2" charset="-78"/>
              </a:rPr>
              <a:t> وقايع عملي تنفس به چهار بخش تقسيم ميگردد. </a:t>
            </a:r>
          </a:p>
          <a:p>
            <a:pPr marL="533400" indent="-533400" algn="just" rtl="1">
              <a:lnSpc>
                <a:spcPct val="80000"/>
              </a:lnSpc>
              <a:buNone/>
            </a:pPr>
            <a:r>
              <a:rPr lang="fa-IR" dirty="0" smtClean="0">
                <a:cs typeface="B Nazanin" pitchFamily="2" charset="-78"/>
              </a:rPr>
              <a:t>1 ) تهويه ريوي كه به معناي ورود هوا از جو به آلوئولهاي ريه و خروج آن است.</a:t>
            </a:r>
          </a:p>
          <a:p>
            <a:pPr marL="533400" indent="-533400" algn="just" rtl="1">
              <a:lnSpc>
                <a:spcPct val="80000"/>
              </a:lnSpc>
              <a:buNone/>
            </a:pPr>
            <a:r>
              <a:rPr lang="fa-IR" dirty="0" smtClean="0">
                <a:cs typeface="B Nazanin" pitchFamily="2" charset="-78"/>
              </a:rPr>
              <a:t> 2 ) انتشار اكسيژن و دي اكسيد كرين بين آلوئولها و خون.</a:t>
            </a:r>
          </a:p>
          <a:p>
            <a:pPr marL="533400" indent="-533400" algn="just" rtl="1">
              <a:lnSpc>
                <a:spcPct val="80000"/>
              </a:lnSpc>
              <a:buNone/>
            </a:pPr>
            <a:r>
              <a:rPr lang="fa-IR" dirty="0" smtClean="0">
                <a:cs typeface="B Nazanin" pitchFamily="2" charset="-78"/>
              </a:rPr>
              <a:t>3 ) انتقال اكسيژن و دي اكسيد كربن از طريق خون و مايعات بدن به سلولها و برعكس.</a:t>
            </a:r>
          </a:p>
          <a:p>
            <a:pPr marL="533400" indent="-533400" algn="just" rtl="1">
              <a:lnSpc>
                <a:spcPct val="80000"/>
              </a:lnSpc>
              <a:buNone/>
            </a:pPr>
            <a:r>
              <a:rPr lang="fa-IR" dirty="0" smtClean="0">
                <a:cs typeface="B Nazanin" pitchFamily="2" charset="-78"/>
              </a:rPr>
              <a:t> 4 ) تنظيم تهويه و ساير جنبه هاي تنفس.</a:t>
            </a:r>
            <a:endParaRPr lang="fa-IR" b="1" dirty="0" smtClean="0">
              <a:latin typeface="Times New Roman" pitchFamily="18" charset="0"/>
              <a:cs typeface="B Nazanin" pitchFamily="2" charset="-78"/>
            </a:endParaRPr>
          </a:p>
          <a:p>
            <a:pPr marL="533400" indent="-533400" algn="just" rtl="1">
              <a:lnSpc>
                <a:spcPct val="80000"/>
              </a:lnSpc>
              <a:buNone/>
            </a:pPr>
            <a:endParaRPr lang="fa-IR" dirty="0" smtClean="0">
              <a:latin typeface="Times New Roman" pitchFamily="18" charset="0"/>
              <a:cs typeface="B Nazanin" pitchFamily="2" charset="-78"/>
            </a:endParaRPr>
          </a:p>
          <a:p>
            <a:pPr marL="533400" indent="-533400" algn="just" rtl="1">
              <a:lnSpc>
                <a:spcPct val="80000"/>
              </a:lnSpc>
              <a:buNone/>
            </a:pPr>
            <a:r>
              <a:rPr lang="fa-IR" b="1" dirty="0" smtClean="0">
                <a:latin typeface="Times New Roman" pitchFamily="18" charset="0"/>
                <a:cs typeface="B Nazanin" pitchFamily="2" charset="-78"/>
              </a:rPr>
              <a:t>كمپليانس ريه ها: </a:t>
            </a:r>
          </a:p>
          <a:p>
            <a:pPr marL="533400" indent="-533400" algn="just" rtl="1">
              <a:lnSpc>
                <a:spcPct val="80000"/>
              </a:lnSpc>
              <a:buNone/>
            </a:pPr>
            <a:r>
              <a:rPr lang="en-US" dirty="0" smtClean="0">
                <a:latin typeface="Times New Roman" pitchFamily="18" charset="0"/>
                <a:cs typeface="B Nazanin" pitchFamily="2" charset="-78"/>
              </a:rPr>
              <a:t>Compliance </a:t>
            </a:r>
            <a:r>
              <a:rPr lang="fa-IR" dirty="0" smtClean="0">
                <a:latin typeface="Times New Roman" pitchFamily="18" charset="0"/>
                <a:cs typeface="B Nazanin" pitchFamily="2" charset="-78"/>
              </a:rPr>
              <a:t> به ميزان انبساط ريه ها به ازاي هر واحد افزايش فشار خلال ريوي، كمپليانس </a:t>
            </a:r>
          </a:p>
          <a:p>
            <a:pPr marL="533400" indent="-533400" algn="just" rtl="1">
              <a:lnSpc>
                <a:spcPct val="80000"/>
              </a:lnSpc>
              <a:buNone/>
            </a:pPr>
            <a:r>
              <a:rPr lang="fa-IR" dirty="0" smtClean="0">
                <a:latin typeface="Times New Roman" pitchFamily="18" charset="0"/>
                <a:cs typeface="B Nazanin" pitchFamily="2" charset="-78"/>
              </a:rPr>
              <a:t>(ظرفيت پذيرش) ريه ها گويند. </a:t>
            </a:r>
          </a:p>
          <a:p>
            <a:pPr marL="533400" indent="-533400" algn="just" rtl="1">
              <a:lnSpc>
                <a:spcPct val="80000"/>
              </a:lnSpc>
              <a:buNone/>
            </a:pPr>
            <a:r>
              <a:rPr lang="fa-IR" dirty="0" smtClean="0">
                <a:latin typeface="Times New Roman" pitchFamily="18" charset="0"/>
                <a:cs typeface="B Nazanin" pitchFamily="2" charset="-78"/>
              </a:rPr>
              <a:t>مجموع كمپليانس كل دو ريه در انسان بالغ و سالم بطور متوسط </a:t>
            </a:r>
            <a:r>
              <a:rPr lang="en-US" dirty="0" smtClean="0">
                <a:latin typeface="Times New Roman" pitchFamily="18" charset="0"/>
                <a:cs typeface="B Nazanin" pitchFamily="2" charset="-78"/>
              </a:rPr>
              <a:t>200</a:t>
            </a:r>
            <a:r>
              <a:rPr lang="fa-IR" dirty="0" smtClean="0">
                <a:latin typeface="Times New Roman" pitchFamily="18" charset="0"/>
                <a:cs typeface="B Nazanin" pitchFamily="2" charset="-78"/>
              </a:rPr>
              <a:t> میلی لیتر</a:t>
            </a:r>
            <a:r>
              <a:rPr lang="en-US" dirty="0" smtClean="0">
                <a:latin typeface="Times New Roman" pitchFamily="18" charset="0"/>
                <a:cs typeface="B Nazanin" pitchFamily="2" charset="-78"/>
              </a:rPr>
              <a:t> </a:t>
            </a:r>
            <a:r>
              <a:rPr lang="fa-IR" dirty="0" smtClean="0">
                <a:latin typeface="Times New Roman" pitchFamily="18" charset="0"/>
                <a:cs typeface="B Nazanin" pitchFamily="2" charset="-78"/>
              </a:rPr>
              <a:t>به ازاي هر میلی متر </a:t>
            </a:r>
          </a:p>
          <a:p>
            <a:pPr marL="533400" indent="-533400" algn="just" rtl="1">
              <a:lnSpc>
                <a:spcPct val="80000"/>
              </a:lnSpc>
              <a:buNone/>
            </a:pPr>
            <a:r>
              <a:rPr lang="fa-IR" dirty="0" smtClean="0">
                <a:latin typeface="Times New Roman" pitchFamily="18" charset="0"/>
                <a:cs typeface="B Nazanin" pitchFamily="2" charset="-78"/>
              </a:rPr>
              <a:t>جیوه فشار است.</a:t>
            </a:r>
          </a:p>
          <a:p>
            <a:pPr marL="533400" indent="-533400" algn="just" rtl="1">
              <a:lnSpc>
                <a:spcPct val="80000"/>
              </a:lnSpc>
              <a:buNone/>
            </a:pPr>
            <a:r>
              <a:rPr lang="fa-IR" dirty="0" smtClean="0">
                <a:latin typeface="Times New Roman" pitchFamily="18" charset="0"/>
                <a:cs typeface="B Nazanin" pitchFamily="2" charset="-78"/>
              </a:rPr>
              <a:t> بعبارت ديگر هرگاه فشار خلال ريوي 1 میلی متر جیوه افزايش يابد، ريه ها </a:t>
            </a:r>
            <a:r>
              <a:rPr lang="en-US" dirty="0" smtClean="0">
                <a:latin typeface="Times New Roman" pitchFamily="18" charset="0"/>
                <a:cs typeface="B Nazanin" pitchFamily="2" charset="-78"/>
              </a:rPr>
              <a:t> 200 </a:t>
            </a:r>
            <a:r>
              <a:rPr lang="fa-IR" dirty="0" smtClean="0">
                <a:latin typeface="Times New Roman" pitchFamily="18" charset="0"/>
                <a:cs typeface="B Nazanin" pitchFamily="2" charset="-78"/>
              </a:rPr>
              <a:t>میلی لیتر منبسط</a:t>
            </a:r>
          </a:p>
          <a:p>
            <a:pPr marL="533400" indent="-533400" algn="just" rtl="1">
              <a:lnSpc>
                <a:spcPct val="80000"/>
              </a:lnSpc>
              <a:buNone/>
            </a:pPr>
            <a:r>
              <a:rPr lang="fa-IR" dirty="0" smtClean="0">
                <a:latin typeface="Times New Roman" pitchFamily="18" charset="0"/>
                <a:cs typeface="B Nazanin" pitchFamily="2" charset="-78"/>
              </a:rPr>
              <a:t> ميشوند.</a:t>
            </a:r>
          </a:p>
        </p:txBody>
      </p:sp>
      <p:pic>
        <p:nvPicPr>
          <p:cNvPr id="2" name="Picture 2" descr="E:\educational\فیزیولوژِی\درس فیزیولوژی ترم 95-1\Respiration\4.jpg"/>
          <p:cNvPicPr>
            <a:picLocks noChangeAspect="1" noChangeArrowheads="1"/>
          </p:cNvPicPr>
          <p:nvPr/>
        </p:nvPicPr>
        <p:blipFill>
          <a:blip r:embed="rId3" cstate="print"/>
          <a:srcRect/>
          <a:stretch>
            <a:fillRect/>
          </a:stretch>
        </p:blipFill>
        <p:spPr bwMode="auto">
          <a:xfrm>
            <a:off x="188913" y="1577296"/>
            <a:ext cx="4586287" cy="5266418"/>
          </a:xfrm>
          <a:prstGeom prst="rect">
            <a:avLst/>
          </a:prstGeom>
          <a:noFill/>
        </p:spPr>
      </p:pic>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52400" y="0"/>
            <a:ext cx="12039600" cy="6858000"/>
          </a:xfrm>
        </p:spPr>
        <p:txBody>
          <a:bodyPr>
            <a:normAutofit/>
          </a:bodyPr>
          <a:lstStyle/>
          <a:p>
            <a:pPr marL="533400" indent="-533400" algn="just" rtl="1">
              <a:lnSpc>
                <a:spcPct val="80000"/>
              </a:lnSpc>
              <a:buNone/>
            </a:pPr>
            <a:endParaRPr lang="en-US" sz="3200" b="1" dirty="0" smtClean="0">
              <a:cs typeface="B Nazanin" pitchFamily="2" charset="-78"/>
            </a:endParaRPr>
          </a:p>
          <a:p>
            <a:pPr marL="533400" indent="-533400" algn="just" rtl="1">
              <a:lnSpc>
                <a:spcPct val="80000"/>
              </a:lnSpc>
              <a:buNone/>
            </a:pPr>
            <a:r>
              <a:rPr lang="fa-IR" sz="2800" b="1" dirty="0" smtClean="0">
                <a:cs typeface="B Nazanin" pitchFamily="2" charset="-78"/>
              </a:rPr>
              <a:t>اعمال مکانیکی تنفس</a:t>
            </a:r>
            <a:endParaRPr lang="en-US" sz="2800" b="1" dirty="0" smtClean="0">
              <a:cs typeface="B Nazanin" pitchFamily="2" charset="-78"/>
            </a:endParaRPr>
          </a:p>
          <a:p>
            <a:pPr marL="533400" indent="-533400" algn="just" rtl="1">
              <a:lnSpc>
                <a:spcPct val="80000"/>
              </a:lnSpc>
              <a:buNone/>
            </a:pPr>
            <a:r>
              <a:rPr lang="fa-IR" sz="2800" b="1" dirty="0" smtClean="0">
                <a:solidFill>
                  <a:srgbClr val="00B0F0"/>
                </a:solidFill>
                <a:cs typeface="B Nazanin" pitchFamily="2" charset="-78"/>
              </a:rPr>
              <a:t>دم و بازدم</a:t>
            </a:r>
          </a:p>
          <a:p>
            <a:pPr marL="533400" indent="-533400" algn="just" rtl="1">
              <a:lnSpc>
                <a:spcPct val="80000"/>
              </a:lnSpc>
              <a:buNone/>
            </a:pPr>
            <a:r>
              <a:rPr lang="fa-IR" sz="2000" dirty="0" smtClean="0">
                <a:cs typeface="B Nazanin" pitchFamily="2" charset="-78"/>
              </a:rPr>
              <a:t>ريه ها از دو طريق منقبض و منبسط ميشوند: </a:t>
            </a:r>
            <a:endParaRPr lang="en-US" sz="2000" dirty="0" smtClean="0">
              <a:cs typeface="B Nazanin" pitchFamily="2" charset="-78"/>
            </a:endParaRPr>
          </a:p>
          <a:p>
            <a:pPr marL="533400" indent="-533400" algn="just" rtl="1">
              <a:lnSpc>
                <a:spcPct val="80000"/>
              </a:lnSpc>
              <a:buNone/>
            </a:pPr>
            <a:r>
              <a:rPr lang="fa-IR" sz="2000" dirty="0" smtClean="0">
                <a:cs typeface="B Nazanin" pitchFamily="2" charset="-78"/>
              </a:rPr>
              <a:t>1 -با </a:t>
            </a:r>
            <a:r>
              <a:rPr lang="fa-IR" sz="2000" b="1" dirty="0" smtClean="0">
                <a:cs typeface="B Nazanin" pitchFamily="2" charset="-78"/>
              </a:rPr>
              <a:t>حركت ديافراگم </a:t>
            </a:r>
            <a:r>
              <a:rPr lang="fa-IR" sz="2000" dirty="0" smtClean="0">
                <a:cs typeface="B Nazanin" pitchFamily="2" charset="-78"/>
              </a:rPr>
              <a:t>رو به بالا و پايين جهت كاهش يا افزايش طول قفسه سينه.</a:t>
            </a:r>
          </a:p>
          <a:p>
            <a:pPr marL="533400" indent="-533400" algn="just" rtl="1">
              <a:lnSpc>
                <a:spcPct val="80000"/>
              </a:lnSpc>
              <a:buNone/>
            </a:pPr>
            <a:r>
              <a:rPr lang="fa-IR" sz="2000" dirty="0" smtClean="0">
                <a:cs typeface="B Nazanin" pitchFamily="2" charset="-78"/>
              </a:rPr>
              <a:t>2 -با </a:t>
            </a:r>
            <a:r>
              <a:rPr lang="fa-IR" sz="2000" b="1" dirty="0" smtClean="0">
                <a:cs typeface="B Nazanin" pitchFamily="2" charset="-78"/>
              </a:rPr>
              <a:t>بالا و پايين بردن دنده ها </a:t>
            </a:r>
            <a:r>
              <a:rPr lang="fa-IR" sz="2000" dirty="0" smtClean="0">
                <a:cs typeface="B Nazanin" pitchFamily="2" charset="-78"/>
              </a:rPr>
              <a:t>جهت كاهش يا افزايش قطر قدامي خلفي قفسه سينه.</a:t>
            </a:r>
          </a:p>
          <a:p>
            <a:pPr marL="533400" indent="-533400" algn="just" rtl="1">
              <a:lnSpc>
                <a:spcPct val="80000"/>
              </a:lnSpc>
              <a:buNone/>
            </a:pPr>
            <a:r>
              <a:rPr lang="fa-IR" sz="2000" dirty="0" smtClean="0">
                <a:cs typeface="B Nazanin" pitchFamily="2" charset="-78"/>
              </a:rPr>
              <a:t>تنفس آرام و طبيعي بوسيله روش اول، يعني با حركت ديافراگم صورت ميگيرد. انقباض ديافراگم هنگام دم؛ سطوح تحتاني ريه ها را به پايين ميكشد و در حين بازدم صرفاً شل ميشود و خاصيت ارتجاعي ريه ها جدار سينه و ساختمان هاي شكمي بر ريه فشار وارد ميسازند. در طي تنفس شديد نيروهاي ارتجاعي به حدي قوي نيستند كه بتوانند نياز بدن به بازدم سريع را برطرف سازند و لذا انقباض عضلات شكمي نيروي اضافي لازم را تامين ميكند.</a:t>
            </a:r>
            <a:endParaRPr lang="fa-IR" sz="2000" b="1" dirty="0" smtClean="0">
              <a:solidFill>
                <a:srgbClr val="00B0F0"/>
              </a:solidFill>
              <a:cs typeface="B Nazanin" pitchFamily="2" charset="-78"/>
            </a:endParaRPr>
          </a:p>
          <a:p>
            <a:pPr marL="533400" indent="-533400" algn="just" rtl="1">
              <a:lnSpc>
                <a:spcPct val="80000"/>
              </a:lnSpc>
              <a:buFont typeface="Wingdings" pitchFamily="2" charset="2"/>
              <a:buChar char="ü"/>
            </a:pPr>
            <a:r>
              <a:rPr lang="fa-IR" sz="2000" dirty="0" smtClean="0">
                <a:cs typeface="B Nazanin" pitchFamily="2" charset="-78"/>
              </a:rPr>
              <a:t>جابجايي ها به درون و بيرون ريه ها: </a:t>
            </a:r>
          </a:p>
          <a:p>
            <a:pPr marL="533400" indent="-533400" algn="just" rtl="1">
              <a:lnSpc>
                <a:spcPct val="80000"/>
              </a:lnSpc>
              <a:buNone/>
            </a:pPr>
            <a:r>
              <a:rPr lang="fa-IR" sz="2000" dirty="0" smtClean="0">
                <a:cs typeface="B Nazanin" pitchFamily="2" charset="-78"/>
              </a:rPr>
              <a:t>ريه يك ساختمان ارتجاعي است كه اگر نيرويي آنرا پر از هوا نگه ندارد، همچون بالون روي خود </a:t>
            </a:r>
          </a:p>
          <a:p>
            <a:pPr marL="533400" indent="-533400" algn="just" rtl="1">
              <a:lnSpc>
                <a:spcPct val="80000"/>
              </a:lnSpc>
              <a:buNone/>
            </a:pPr>
            <a:r>
              <a:rPr lang="fa-IR" sz="2000" dirty="0" smtClean="0">
                <a:cs typeface="B Nazanin" pitchFamily="2" charset="-78"/>
              </a:rPr>
              <a:t>ميخوابد و هوا از آن خارج ميشود. ضمناً بجز ناف ريه كه از مدياستين </a:t>
            </a:r>
          </a:p>
          <a:p>
            <a:pPr marL="533400" indent="-533400" algn="just" rtl="1">
              <a:lnSpc>
                <a:spcPct val="80000"/>
              </a:lnSpc>
              <a:buNone/>
            </a:pPr>
            <a:r>
              <a:rPr lang="fa-IR" sz="2000" dirty="0" smtClean="0">
                <a:cs typeface="B Nazanin" pitchFamily="2" charset="-78"/>
              </a:rPr>
              <a:t>آويزان است هيچ اتصال ديگري بين ريه و جداره هاي قفسه سينه وجود</a:t>
            </a:r>
          </a:p>
          <a:p>
            <a:pPr marL="533400" indent="-533400" algn="just" rtl="1">
              <a:lnSpc>
                <a:spcPct val="80000"/>
              </a:lnSpc>
              <a:buNone/>
            </a:pPr>
            <a:r>
              <a:rPr lang="fa-IR" sz="2000" dirty="0" smtClean="0">
                <a:cs typeface="B Nazanin" pitchFamily="2" charset="-78"/>
              </a:rPr>
              <a:t> ندارد. لذا در واقع ريه در حفره سينه آويزان است و لایه نازكي از مايع پلورال</a:t>
            </a:r>
          </a:p>
          <a:p>
            <a:pPr marL="533400" indent="-533400" algn="just" rtl="1">
              <a:lnSpc>
                <a:spcPct val="80000"/>
              </a:lnSpc>
              <a:buNone/>
            </a:pPr>
            <a:r>
              <a:rPr lang="fa-IR" sz="2000" dirty="0" smtClean="0">
                <a:cs typeface="B Nazanin" pitchFamily="2" charset="-78"/>
              </a:rPr>
              <a:t> آنرا احاطه كرده است. مايع بين پلور احشايي واقع بر ريه و پلور جداري</a:t>
            </a:r>
          </a:p>
          <a:p>
            <a:pPr marL="533400" indent="-533400" algn="just" rtl="1">
              <a:lnSpc>
                <a:spcPct val="80000"/>
              </a:lnSpc>
              <a:buNone/>
            </a:pPr>
            <a:r>
              <a:rPr lang="fa-IR" sz="2000" dirty="0" smtClean="0">
                <a:cs typeface="B Nazanin" pitchFamily="2" charset="-78"/>
              </a:rPr>
              <a:t> واقع بر قفسه سينه واقع شده است. به اين پلورها پرده جنب نيز گفته</a:t>
            </a:r>
          </a:p>
          <a:p>
            <a:pPr marL="533400" indent="-533400" algn="just" rtl="1">
              <a:lnSpc>
                <a:spcPct val="80000"/>
              </a:lnSpc>
              <a:buNone/>
            </a:pPr>
            <a:r>
              <a:rPr lang="fa-IR" sz="2000" dirty="0" smtClean="0">
                <a:cs typeface="B Nazanin" pitchFamily="2" charset="-78"/>
              </a:rPr>
              <a:t> ميشود.</a:t>
            </a:r>
            <a:endParaRPr lang="en-US" sz="2000" dirty="0" smtClean="0">
              <a:cs typeface="B Nazanin" pitchFamily="2" charset="-78"/>
            </a:endParaRPr>
          </a:p>
          <a:p>
            <a:pPr marL="533400" indent="-533400" algn="just" rtl="1">
              <a:lnSpc>
                <a:spcPct val="80000"/>
              </a:lnSpc>
              <a:buNone/>
            </a:pPr>
            <a:r>
              <a:rPr lang="fa-IR" sz="1400" b="1" dirty="0" smtClean="0">
                <a:solidFill>
                  <a:srgbClr val="FF0000"/>
                </a:solidFill>
                <a:cs typeface="B Nazanin" pitchFamily="2" charset="-78"/>
              </a:rPr>
              <a:t>در بازدم ابتدا هواي فضاي مرده بيرون رانده ميشود يعني پيش از آنكه هوايي از آلوئولها به جو برسد.</a:t>
            </a:r>
          </a:p>
          <a:p>
            <a:pPr marL="533400" indent="-533400" algn="just" rtl="1">
              <a:lnSpc>
                <a:spcPct val="80000"/>
              </a:lnSpc>
              <a:buNone/>
            </a:pPr>
            <a:endParaRPr lang="fa-IR" sz="2800" b="1" dirty="0" smtClean="0">
              <a:cs typeface="B Nazanin" pitchFamily="2" charset="-78"/>
            </a:endParaRPr>
          </a:p>
          <a:p>
            <a:pPr marL="533400" indent="-533400" algn="just" rtl="1">
              <a:lnSpc>
                <a:spcPct val="80000"/>
              </a:lnSpc>
              <a:buNone/>
            </a:pPr>
            <a:endParaRPr lang="en-US" sz="2800" b="1" dirty="0" smtClean="0">
              <a:cs typeface="B Nazanin" pitchFamily="2" charset="-78"/>
            </a:endParaRPr>
          </a:p>
          <a:p>
            <a:pPr marL="533400" indent="-533400" algn="just" rtl="1">
              <a:lnSpc>
                <a:spcPct val="80000"/>
              </a:lnSpc>
              <a:buNone/>
            </a:pPr>
            <a:endParaRPr lang="en-US" sz="2800" b="1" dirty="0" smtClean="0">
              <a:cs typeface="B Nazanin" pitchFamily="2" charset="-78"/>
            </a:endParaRPr>
          </a:p>
          <a:p>
            <a:pPr marL="533400" indent="-533400" algn="just" rtl="1">
              <a:lnSpc>
                <a:spcPct val="80000"/>
              </a:lnSpc>
              <a:buNone/>
            </a:pPr>
            <a:endParaRPr lang="fa-IR" sz="2800" b="1" dirty="0" smtClean="0">
              <a:latin typeface="Times New Roman" pitchFamily="18" charset="0"/>
              <a:cs typeface="B Nazanin" pitchFamily="2" charset="-78"/>
            </a:endParaRPr>
          </a:p>
          <a:p>
            <a:pPr marL="533400" indent="-533400" algn="just" rtl="1">
              <a:lnSpc>
                <a:spcPct val="80000"/>
              </a:lnSpc>
              <a:buNone/>
            </a:pPr>
            <a:endParaRPr lang="ar-SA" sz="1400" b="1" dirty="0">
              <a:solidFill>
                <a:schemeClr val="accent1"/>
              </a:solidFill>
              <a:latin typeface="Times New Roman" pitchFamily="18" charset="0"/>
              <a:cs typeface="B Nazanin" pitchFamily="2" charset="-78"/>
            </a:endParaRPr>
          </a:p>
        </p:txBody>
      </p:sp>
      <p:pic>
        <p:nvPicPr>
          <p:cNvPr id="3" name="Picture 2" descr="C:\Users\mojdeh\Desktop\Guyton\S02401-037-f001.jpg"/>
          <p:cNvPicPr>
            <a:picLocks noChangeAspect="1" noChangeArrowheads="1"/>
          </p:cNvPicPr>
          <p:nvPr/>
        </p:nvPicPr>
        <p:blipFill>
          <a:blip r:embed="rId3" cstate="print"/>
          <a:srcRect/>
          <a:stretch>
            <a:fillRect/>
          </a:stretch>
        </p:blipFill>
        <p:spPr>
          <a:xfrm>
            <a:off x="168275" y="4089002"/>
            <a:ext cx="5965825" cy="2768998"/>
          </a:xfrm>
          <a:prstGeom prst="rect">
            <a:avLst/>
          </a:prstGeom>
          <a:noFill/>
        </p:spPr>
      </p:pic>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52400" y="0"/>
            <a:ext cx="12039600" cy="6858000"/>
          </a:xfrm>
        </p:spPr>
        <p:txBody>
          <a:bodyPr>
            <a:normAutofit/>
          </a:bodyPr>
          <a:lstStyle/>
          <a:p>
            <a:pPr marL="533400" indent="-533400" algn="just" rtl="1">
              <a:lnSpc>
                <a:spcPct val="80000"/>
              </a:lnSpc>
              <a:buNone/>
            </a:pPr>
            <a:endParaRPr lang="en-US" sz="2400" b="1" dirty="0" smtClean="0">
              <a:cs typeface="B Nazanin" pitchFamily="2" charset="-78"/>
            </a:endParaRPr>
          </a:p>
          <a:p>
            <a:pPr marL="533400" indent="-533400" algn="just" rtl="1">
              <a:lnSpc>
                <a:spcPct val="80000"/>
              </a:lnSpc>
              <a:buNone/>
            </a:pPr>
            <a:r>
              <a:rPr lang="fa-IR" sz="2800" b="1" dirty="0" smtClean="0">
                <a:cs typeface="B Nazanin" pitchFamily="2" charset="-78"/>
              </a:rPr>
              <a:t>اعمال مکانیکی تنفس</a:t>
            </a:r>
          </a:p>
          <a:p>
            <a:pPr marL="533400" indent="-533400" algn="just" rtl="1">
              <a:lnSpc>
                <a:spcPct val="80000"/>
              </a:lnSpc>
              <a:buNone/>
            </a:pPr>
            <a:endParaRPr lang="en-US" sz="2000" b="1" dirty="0" smtClean="0">
              <a:cs typeface="B Nazanin" pitchFamily="2" charset="-78"/>
            </a:endParaRPr>
          </a:p>
          <a:p>
            <a:pPr marL="533400" indent="-533400" algn="just" rtl="1">
              <a:lnSpc>
                <a:spcPct val="80000"/>
              </a:lnSpc>
              <a:buNone/>
            </a:pPr>
            <a:r>
              <a:rPr lang="fa-IR" sz="2000" dirty="0" smtClean="0">
                <a:cs typeface="B Nazanin" pitchFamily="2" charset="-78"/>
              </a:rPr>
              <a:t>فشار پلور و تغييرات آن طي تنفس: </a:t>
            </a:r>
          </a:p>
          <a:p>
            <a:pPr marL="533400" indent="-533400" algn="just" rtl="1">
              <a:lnSpc>
                <a:spcPct val="80000"/>
              </a:lnSpc>
              <a:buNone/>
            </a:pPr>
            <a:r>
              <a:rPr lang="fa-IR" sz="2000" dirty="0" smtClean="0">
                <a:cs typeface="B Nazanin" pitchFamily="2" charset="-78"/>
              </a:rPr>
              <a:t>فشار پلور، فشار مايع واقع در فضاي باريكي است كه بين پلور ريوي و پلور جدار سينه قرار دارد. بين اين دو سطح مختصري مكش يعني فشار منفي وجود دارد. فشار طبيعي پلور در شروع دم 2.5 - میلی متر جیوه است. اين هم فشار مكشي است كه براي نگه داشتن ريه ها در حد استراحت است. سپس انقباض ديافرگم و قفسه سينه حين دم طبيعي باعث ميشود كه سطح ريه ها با نيروي بيشتري كشيده شود و فشار منفي تري ايجاد گردد كه به طور متوسط 6 - میلی متر جیوه است.</a:t>
            </a:r>
          </a:p>
          <a:p>
            <a:pPr marL="533400" indent="-533400" algn="just" rtl="1">
              <a:lnSpc>
                <a:spcPct val="80000"/>
              </a:lnSpc>
              <a:buFont typeface="Wingdings" pitchFamily="2" charset="2"/>
              <a:buChar char="ü"/>
            </a:pPr>
            <a:r>
              <a:rPr lang="fa-IR" sz="2000" dirty="0" smtClean="0">
                <a:cs typeface="B Nazanin" pitchFamily="2" charset="-78"/>
              </a:rPr>
              <a:t>هنگاميكه فشار پلور در هنگام دم از 4 -به 6- ميرسد، حجم ريه 0.5 ليتر افزايش مي يابد و در بازدم عكس قضيه اتفاق مي افتد.</a:t>
            </a:r>
          </a:p>
          <a:p>
            <a:pPr marL="533400" indent="-533400" algn="just" rtl="1">
              <a:lnSpc>
                <a:spcPct val="80000"/>
              </a:lnSpc>
              <a:buNone/>
            </a:pPr>
            <a:r>
              <a:rPr lang="fa-IR" sz="2000" dirty="0" smtClean="0">
                <a:cs typeface="B Nazanin" pitchFamily="2" charset="-78"/>
              </a:rPr>
              <a:t>فشار آلوئولي: </a:t>
            </a:r>
          </a:p>
          <a:p>
            <a:pPr marL="533400" indent="-533400" algn="just" rtl="1">
              <a:lnSpc>
                <a:spcPct val="80000"/>
              </a:lnSpc>
              <a:buNone/>
            </a:pPr>
            <a:r>
              <a:rPr lang="fa-IR" sz="2000" smtClean="0">
                <a:cs typeface="B Nazanin" pitchFamily="2" charset="-78"/>
              </a:rPr>
              <a:t>اين فشار، </a:t>
            </a:r>
            <a:r>
              <a:rPr lang="fa-IR" sz="2000" dirty="0" smtClean="0">
                <a:cs typeface="B Nazanin" pitchFamily="2" charset="-78"/>
              </a:rPr>
              <a:t>فشار درون آلوئولهاي ريه است هنگاميكه مسير هوايي باز باشد و هيچ هوايي به درون يا بيرون ريه ها</a:t>
            </a:r>
          </a:p>
          <a:p>
            <a:pPr marL="533400" indent="-533400" algn="just" rtl="1">
              <a:lnSpc>
                <a:spcPct val="80000"/>
              </a:lnSpc>
              <a:buNone/>
            </a:pPr>
            <a:r>
              <a:rPr lang="fa-IR" sz="2000" dirty="0" smtClean="0">
                <a:cs typeface="B Nazanin" pitchFamily="2" charset="-78"/>
              </a:rPr>
              <a:t> جريان نداشته باشد، فشار تمام قسمتهاي درخت تنفس يعني تا آلوئولها با فشار جو كه آنرا صفر سانتيمتر جیوه </a:t>
            </a:r>
          </a:p>
          <a:p>
            <a:pPr marL="533400" indent="-533400" algn="just" rtl="1">
              <a:lnSpc>
                <a:spcPct val="80000"/>
              </a:lnSpc>
              <a:buNone/>
            </a:pPr>
            <a:r>
              <a:rPr lang="fa-IR" sz="2000" dirty="0" smtClean="0">
                <a:cs typeface="B Nazanin" pitchFamily="2" charset="-78"/>
              </a:rPr>
              <a:t>در نظر ميگيرند برابر است. براي آنكه هوا در دم جريان يابد، فشار درون آلوئولها بايد از فشار جو مختصري كمتر</a:t>
            </a:r>
          </a:p>
          <a:p>
            <a:pPr marL="533400" indent="-533400" algn="just" rtl="1">
              <a:lnSpc>
                <a:spcPct val="80000"/>
              </a:lnSpc>
              <a:buNone/>
            </a:pPr>
            <a:r>
              <a:rPr lang="fa-IR" sz="2000" dirty="0" smtClean="0">
                <a:cs typeface="B Nazanin" pitchFamily="2" charset="-78"/>
              </a:rPr>
              <a:t> گردد. فشار آلوئولي در دم طبيعي به حدود 1- میلی متر جیوه كاهش مييابد. اين فشار منفي مختصر كافي است</a:t>
            </a:r>
          </a:p>
          <a:p>
            <a:pPr marL="533400" indent="-533400" algn="just" rtl="1">
              <a:lnSpc>
                <a:spcPct val="80000"/>
              </a:lnSpc>
              <a:buNone/>
            </a:pPr>
            <a:r>
              <a:rPr lang="fa-IR" sz="2000" dirty="0" smtClean="0">
                <a:cs typeface="B Nazanin" pitchFamily="2" charset="-78"/>
              </a:rPr>
              <a:t> تا حدود 0.5 ليتر هوا را طي زمان لازم براي دم يعني 2 ثانيه وارد ريه ها نمايد. </a:t>
            </a:r>
          </a:p>
          <a:p>
            <a:pPr marL="533400" indent="-533400" algn="just" rtl="1">
              <a:lnSpc>
                <a:spcPct val="80000"/>
              </a:lnSpc>
              <a:buNone/>
            </a:pPr>
            <a:r>
              <a:rPr lang="fa-IR" sz="2000" dirty="0" smtClean="0">
                <a:cs typeface="B Nazanin" pitchFamily="2" charset="-78"/>
              </a:rPr>
              <a:t>عكس اين تغييرات در حين بازدم رخ ميدهد.</a:t>
            </a:r>
            <a:endParaRPr lang="en-US" sz="2000" b="1" dirty="0" smtClean="0">
              <a:cs typeface="B Nazanin" pitchFamily="2" charset="-78"/>
            </a:endParaRPr>
          </a:p>
          <a:p>
            <a:pPr marL="533400" indent="-533400" algn="just" rtl="1">
              <a:lnSpc>
                <a:spcPct val="80000"/>
              </a:lnSpc>
              <a:buNone/>
            </a:pPr>
            <a:endParaRPr lang="fa-IR" sz="2000" b="1" dirty="0" smtClean="0">
              <a:latin typeface="Times New Roman" pitchFamily="18" charset="0"/>
              <a:cs typeface="B Nazanin" pitchFamily="2" charset="-78"/>
            </a:endParaRPr>
          </a:p>
          <a:p>
            <a:pPr marL="533400" indent="-533400" algn="just" rtl="1">
              <a:lnSpc>
                <a:spcPct val="80000"/>
              </a:lnSpc>
              <a:buNone/>
            </a:pPr>
            <a:endParaRPr lang="ar-SA" sz="1100" b="1" dirty="0">
              <a:solidFill>
                <a:schemeClr val="accent1"/>
              </a:solidFill>
              <a:latin typeface="Times New Roman" pitchFamily="18" charset="0"/>
              <a:cs typeface="B Nazanin" pitchFamily="2" charset="-78"/>
            </a:endParaRPr>
          </a:p>
        </p:txBody>
      </p:sp>
      <p:pic>
        <p:nvPicPr>
          <p:cNvPr id="4" name="Picture 2" descr="E:\educational\فیزیولوژِی\درس فیزیولوژی ترم 95-1\Respiration\4.jpg"/>
          <p:cNvPicPr>
            <a:picLocks noChangeAspect="1" noChangeArrowheads="1"/>
          </p:cNvPicPr>
          <p:nvPr/>
        </p:nvPicPr>
        <p:blipFill>
          <a:blip r:embed="rId3" cstate="print"/>
          <a:srcRect/>
          <a:stretch>
            <a:fillRect/>
          </a:stretch>
        </p:blipFill>
        <p:spPr bwMode="auto">
          <a:xfrm>
            <a:off x="188913" y="3064799"/>
            <a:ext cx="3290887" cy="3778914"/>
          </a:xfrm>
          <a:prstGeom prst="rect">
            <a:avLst/>
          </a:prstGeom>
          <a:noFill/>
        </p:spPr>
      </p:pic>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52400" y="0"/>
            <a:ext cx="12039600" cy="6858000"/>
          </a:xfrm>
        </p:spPr>
        <p:txBody>
          <a:bodyPr>
            <a:normAutofit/>
          </a:bodyPr>
          <a:lstStyle/>
          <a:p>
            <a:pPr marL="533400" indent="-533400" algn="just" rtl="1">
              <a:lnSpc>
                <a:spcPct val="80000"/>
              </a:lnSpc>
              <a:buNone/>
            </a:pPr>
            <a:endParaRPr lang="en-US" sz="2400" b="1" dirty="0" smtClean="0">
              <a:cs typeface="B Nazanin" pitchFamily="2" charset="-78"/>
            </a:endParaRPr>
          </a:p>
          <a:p>
            <a:pPr marL="533400" indent="-533400" algn="just" rtl="1">
              <a:lnSpc>
                <a:spcPct val="80000"/>
              </a:lnSpc>
              <a:buNone/>
            </a:pPr>
            <a:r>
              <a:rPr lang="fa-IR" sz="2800" b="1" dirty="0" smtClean="0">
                <a:cs typeface="B Nazanin" pitchFamily="2" charset="-78"/>
              </a:rPr>
              <a:t>اعمال مکانیکی تنفس</a:t>
            </a:r>
          </a:p>
          <a:p>
            <a:pPr marL="533400" indent="-533400" algn="just" rtl="1">
              <a:lnSpc>
                <a:spcPct val="80000"/>
              </a:lnSpc>
              <a:buNone/>
            </a:pPr>
            <a:endParaRPr lang="en-US" sz="2000" b="1" dirty="0" smtClean="0">
              <a:cs typeface="B Nazanin" pitchFamily="2" charset="-78"/>
            </a:endParaRPr>
          </a:p>
          <a:p>
            <a:pPr marL="533400" indent="-533400" algn="just" rtl="1">
              <a:lnSpc>
                <a:spcPct val="80000"/>
              </a:lnSpc>
              <a:buNone/>
            </a:pPr>
            <a:endParaRPr lang="fa-IR" sz="2000" b="1" dirty="0" smtClean="0">
              <a:latin typeface="Times New Roman" pitchFamily="18" charset="0"/>
              <a:cs typeface="B Nazanin" pitchFamily="2" charset="-78"/>
            </a:endParaRPr>
          </a:p>
          <a:p>
            <a:pPr marL="533400" indent="-533400" algn="just" rtl="1">
              <a:lnSpc>
                <a:spcPct val="80000"/>
              </a:lnSpc>
              <a:buNone/>
            </a:pPr>
            <a:endParaRPr lang="ar-SA" sz="1100" b="1" dirty="0">
              <a:solidFill>
                <a:schemeClr val="accent1"/>
              </a:solidFill>
              <a:latin typeface="Times New Roman" pitchFamily="18" charset="0"/>
              <a:cs typeface="B Nazanin" pitchFamily="2" charset="-78"/>
            </a:endParaRPr>
          </a:p>
        </p:txBody>
      </p:sp>
      <p:pic>
        <p:nvPicPr>
          <p:cNvPr id="1026" name="Picture 2" descr="E:\educational\فیزیولوژِی\درس فیزیولوژی ترم 95-1\Respiration\5.jpg"/>
          <p:cNvPicPr>
            <a:picLocks noChangeAspect="1" noChangeArrowheads="1"/>
          </p:cNvPicPr>
          <p:nvPr/>
        </p:nvPicPr>
        <p:blipFill>
          <a:blip r:embed="rId3" cstate="print"/>
          <a:srcRect/>
          <a:stretch>
            <a:fillRect/>
          </a:stretch>
        </p:blipFill>
        <p:spPr bwMode="auto">
          <a:xfrm>
            <a:off x="4149725" y="931863"/>
            <a:ext cx="7991475" cy="3876675"/>
          </a:xfrm>
          <a:prstGeom prst="rect">
            <a:avLst/>
          </a:prstGeom>
          <a:noFill/>
        </p:spPr>
      </p:pic>
      <p:pic>
        <p:nvPicPr>
          <p:cNvPr id="1027" name="Picture 3" descr="E:\educational\فیزیولوژِی\درس فیزیولوژی ترم 95-1\Respiration\6.jpg"/>
          <p:cNvPicPr>
            <a:picLocks noChangeAspect="1" noChangeArrowheads="1"/>
          </p:cNvPicPr>
          <p:nvPr/>
        </p:nvPicPr>
        <p:blipFill>
          <a:blip r:embed="rId4" cstate="print"/>
          <a:srcRect/>
          <a:stretch>
            <a:fillRect/>
          </a:stretch>
        </p:blipFill>
        <p:spPr bwMode="auto">
          <a:xfrm>
            <a:off x="168274" y="1669186"/>
            <a:ext cx="4098926" cy="5188814"/>
          </a:xfrm>
          <a:prstGeom prst="rect">
            <a:avLst/>
          </a:prstGeom>
          <a:noFill/>
        </p:spPr>
      </p:pic>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52400" y="0"/>
            <a:ext cx="12039600" cy="6858000"/>
          </a:xfrm>
        </p:spPr>
        <p:txBody>
          <a:bodyPr>
            <a:normAutofit/>
          </a:bodyPr>
          <a:lstStyle/>
          <a:p>
            <a:pPr marL="533400" indent="-533400" algn="just" rtl="1">
              <a:lnSpc>
                <a:spcPct val="80000"/>
              </a:lnSpc>
              <a:buNone/>
            </a:pPr>
            <a:endParaRPr lang="en-US" sz="2400" b="1" dirty="0" smtClean="0">
              <a:cs typeface="B Nazanin" pitchFamily="2" charset="-78"/>
            </a:endParaRPr>
          </a:p>
          <a:p>
            <a:pPr marL="533400" indent="-533400" algn="just" rtl="1">
              <a:lnSpc>
                <a:spcPct val="80000"/>
              </a:lnSpc>
              <a:buNone/>
            </a:pPr>
            <a:r>
              <a:rPr lang="fa-IR" sz="2800" b="1" dirty="0" smtClean="0">
                <a:cs typeface="B Nazanin" pitchFamily="2" charset="-78"/>
              </a:rPr>
              <a:t>اعمال مکانیکی تنفس</a:t>
            </a:r>
          </a:p>
          <a:p>
            <a:pPr marL="533400" indent="-533400" algn="just" rtl="1">
              <a:lnSpc>
                <a:spcPct val="80000"/>
              </a:lnSpc>
              <a:buNone/>
            </a:pPr>
            <a:r>
              <a:rPr lang="fa-IR" sz="2800" b="1" dirty="0" smtClean="0">
                <a:solidFill>
                  <a:srgbClr val="00B0F0"/>
                </a:solidFill>
                <a:cs typeface="B Nazanin" pitchFamily="2" charset="-78"/>
              </a:rPr>
              <a:t>سرعت تنفس</a:t>
            </a:r>
          </a:p>
          <a:p>
            <a:pPr marL="533400" indent="-533400" algn="just" rtl="1">
              <a:lnSpc>
                <a:spcPct val="80000"/>
              </a:lnSpc>
              <a:buNone/>
            </a:pPr>
            <a:r>
              <a:rPr lang="fa-IR" sz="2000" b="1" dirty="0" smtClean="0">
                <a:solidFill>
                  <a:schemeClr val="tx1"/>
                </a:solidFill>
                <a:cs typeface="B Nazanin" pitchFamily="2" charset="-78"/>
              </a:rPr>
              <a:t>جثه کوچکتر سرعت تنفس بیشتر</a:t>
            </a:r>
          </a:p>
          <a:p>
            <a:pPr marL="533400" indent="-533400" algn="just" rtl="1">
              <a:lnSpc>
                <a:spcPct val="80000"/>
              </a:lnSpc>
              <a:buNone/>
            </a:pPr>
            <a:r>
              <a:rPr lang="fa-IR" sz="2000" b="1" dirty="0" smtClean="0">
                <a:solidFill>
                  <a:srgbClr val="00B0F0"/>
                </a:solidFill>
                <a:cs typeface="B Nazanin" pitchFamily="2" charset="-78"/>
              </a:rPr>
              <a:t>حجم تنفسی در دقیقه</a:t>
            </a:r>
            <a:endParaRPr lang="en-US" sz="2000" b="1" dirty="0" smtClean="0">
              <a:solidFill>
                <a:srgbClr val="00B0F0"/>
              </a:solidFill>
              <a:cs typeface="B Nazanin" pitchFamily="2" charset="-78"/>
            </a:endParaRPr>
          </a:p>
          <a:p>
            <a:pPr marL="533400" indent="-533400" algn="just" rtl="1">
              <a:lnSpc>
                <a:spcPct val="80000"/>
              </a:lnSpc>
              <a:buNone/>
            </a:pPr>
            <a:r>
              <a:rPr lang="fa-IR" dirty="0" smtClean="0">
                <a:cs typeface="B Nazanin" pitchFamily="2" charset="-78"/>
              </a:rPr>
              <a:t>حجم تنفسي در دقيقه برابر است با حاصلضرب سرعت تنفس در حجم جاري. حجم تنفسي در دقيقه برابر است با مقدار كل هواي تازه</a:t>
            </a:r>
            <a:r>
              <a:rPr lang="en-US" smtClean="0">
                <a:cs typeface="B Nazanin" pitchFamily="2" charset="-78"/>
              </a:rPr>
              <a:t> </a:t>
            </a:r>
            <a:r>
              <a:rPr lang="fa-IR" smtClean="0">
                <a:cs typeface="B Nazanin" pitchFamily="2" charset="-78"/>
              </a:rPr>
              <a:t>اي </a:t>
            </a:r>
            <a:r>
              <a:rPr lang="fa-IR" dirty="0" smtClean="0">
                <a:cs typeface="B Nazanin" pitchFamily="2" charset="-78"/>
              </a:rPr>
              <a:t>كه در هر دقيقه وارد مجاري تنفسي ميشود. حجم جاري طبيعي حدود 500میلی لیتر</a:t>
            </a:r>
            <a:r>
              <a:rPr lang="en-US" dirty="0" smtClean="0">
                <a:cs typeface="B Nazanin" pitchFamily="2" charset="-78"/>
              </a:rPr>
              <a:t> </a:t>
            </a:r>
            <a:r>
              <a:rPr lang="fa-IR" dirty="0" smtClean="0">
                <a:cs typeface="B Nazanin" pitchFamily="2" charset="-78"/>
              </a:rPr>
              <a:t>است و سرعت طبيعي تنفس هم حدود 12 بار در دقيقه است. بنابراين حجم تنفسي در دقيقه بطور متوسط 6 ليتر در دقيقه ميباشد.</a:t>
            </a:r>
            <a:endParaRPr lang="fa-IR" b="1" dirty="0" smtClean="0">
              <a:solidFill>
                <a:schemeClr val="tx1"/>
              </a:solidFill>
              <a:cs typeface="B Nazanin" pitchFamily="2" charset="-78"/>
            </a:endParaRPr>
          </a:p>
          <a:p>
            <a:pPr marL="533400" indent="-533400" algn="just" rtl="1">
              <a:lnSpc>
                <a:spcPct val="80000"/>
              </a:lnSpc>
              <a:buNone/>
            </a:pPr>
            <a:r>
              <a:rPr lang="fa-IR" sz="2800" b="1" dirty="0" smtClean="0">
                <a:solidFill>
                  <a:srgbClr val="00B0F0"/>
                </a:solidFill>
                <a:cs typeface="B Nazanin" pitchFamily="2" charset="-78"/>
              </a:rPr>
              <a:t>کار تنفسی</a:t>
            </a:r>
          </a:p>
          <a:p>
            <a:pPr marL="533400" indent="-533400" algn="just" rtl="1">
              <a:lnSpc>
                <a:spcPct val="80000"/>
              </a:lnSpc>
              <a:buNone/>
            </a:pPr>
            <a:r>
              <a:rPr lang="fa-IR" sz="2000" b="1" dirty="0" smtClean="0">
                <a:solidFill>
                  <a:schemeClr val="tx1"/>
                </a:solidFill>
                <a:cs typeface="B Nazanin" pitchFamily="2" charset="-78"/>
              </a:rPr>
              <a:t>1. کار لازم جهت غلبه بر مقاومت مجاری هوایی(15 %)</a:t>
            </a:r>
          </a:p>
          <a:p>
            <a:pPr marL="533400" indent="-533400" algn="just" rtl="1">
              <a:lnSpc>
                <a:spcPct val="80000"/>
              </a:lnSpc>
              <a:buNone/>
            </a:pPr>
            <a:r>
              <a:rPr lang="fa-IR" sz="2000" b="1" dirty="0" smtClean="0">
                <a:solidFill>
                  <a:schemeClr val="tx1"/>
                </a:solidFill>
                <a:cs typeface="B Nazanin" pitchFamily="2" charset="-78"/>
              </a:rPr>
              <a:t>2. کار لازم جهت غلبه بر مقاومت بافتی(ویسکوزیته ریه و دیواره قفسه سینه 15%)</a:t>
            </a:r>
          </a:p>
          <a:p>
            <a:pPr marL="533400" indent="-533400" algn="just" rtl="1">
              <a:lnSpc>
                <a:spcPct val="80000"/>
              </a:lnSpc>
              <a:buNone/>
            </a:pPr>
            <a:r>
              <a:rPr lang="fa-IR" sz="2000" b="1" dirty="0" smtClean="0">
                <a:solidFill>
                  <a:schemeClr val="tx1"/>
                </a:solidFill>
                <a:cs typeface="B Nazanin" pitchFamily="2" charset="-78"/>
              </a:rPr>
              <a:t>3. کار لازم جهت غلبه بر مقاومت ارتجاعی</a:t>
            </a:r>
          </a:p>
          <a:p>
            <a:pPr marL="533400" indent="-533400" algn="just" rtl="1">
              <a:lnSpc>
                <a:spcPct val="80000"/>
              </a:lnSpc>
              <a:buNone/>
            </a:pPr>
            <a:r>
              <a:rPr lang="fa-IR" sz="2000" b="1" dirty="0" smtClean="0">
                <a:solidFill>
                  <a:schemeClr val="tx1"/>
                </a:solidFill>
                <a:cs typeface="B Nazanin" pitchFamily="2" charset="-78"/>
              </a:rPr>
              <a:t>الف) الیاف ارتجاعی 20%</a:t>
            </a:r>
          </a:p>
          <a:p>
            <a:pPr marL="533400" indent="-533400" algn="just" rtl="1">
              <a:lnSpc>
                <a:spcPct val="80000"/>
              </a:lnSpc>
              <a:buNone/>
            </a:pPr>
            <a:r>
              <a:rPr lang="fa-IR" sz="2000" b="1" dirty="0" smtClean="0">
                <a:solidFill>
                  <a:schemeClr val="tx1"/>
                </a:solidFill>
                <a:cs typeface="B Nazanin" pitchFamily="2" charset="-78"/>
              </a:rPr>
              <a:t>ب) کشش سطحی 50%</a:t>
            </a:r>
          </a:p>
          <a:p>
            <a:pPr marL="533400" indent="-533400" algn="just" rtl="1">
              <a:lnSpc>
                <a:spcPct val="80000"/>
              </a:lnSpc>
              <a:buNone/>
            </a:pPr>
            <a:endParaRPr lang="en-US" sz="2000" b="1" dirty="0" smtClean="0">
              <a:cs typeface="B Nazanin" pitchFamily="2" charset="-78"/>
            </a:endParaRPr>
          </a:p>
          <a:p>
            <a:pPr marL="533400" indent="-533400" algn="just" rtl="1">
              <a:lnSpc>
                <a:spcPct val="80000"/>
              </a:lnSpc>
              <a:buNone/>
            </a:pPr>
            <a:endParaRPr lang="fa-IR" sz="2000" b="1" dirty="0" smtClean="0">
              <a:latin typeface="Times New Roman" pitchFamily="18" charset="0"/>
              <a:cs typeface="B Nazanin" pitchFamily="2" charset="-78"/>
            </a:endParaRPr>
          </a:p>
          <a:p>
            <a:pPr marL="533400" indent="-533400" algn="just" rtl="1">
              <a:lnSpc>
                <a:spcPct val="80000"/>
              </a:lnSpc>
              <a:buNone/>
            </a:pPr>
            <a:endParaRPr lang="ar-SA" sz="1100" b="1" dirty="0">
              <a:solidFill>
                <a:schemeClr val="accent1"/>
              </a:solidFill>
              <a:latin typeface="Times New Roman" pitchFamily="18" charset="0"/>
              <a:cs typeface="B Nazanin" pitchFamily="2" charset="-78"/>
            </a:endParaRPr>
          </a:p>
        </p:txBody>
      </p:sp>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2470</TotalTime>
  <Words>2688</Words>
  <Application>Microsoft Office PowerPoint</Application>
  <PresentationFormat>Widescreen</PresentationFormat>
  <Paragraphs>263</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 Compset</vt:lpstr>
      <vt:lpstr>B Nazanin</vt:lpstr>
      <vt:lpstr>Calibri</vt:lpstr>
      <vt:lpstr>Century Gothic</vt:lpstr>
      <vt:lpstr>Tahoma</vt:lpstr>
      <vt:lpstr>Times New Roman</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Arya</dc:creator>
  <cp:lastModifiedBy>Windows User</cp:lastModifiedBy>
  <cp:revision>1047</cp:revision>
  <dcterms:created xsi:type="dcterms:W3CDTF">2014-03-31T07:31:02Z</dcterms:created>
  <dcterms:modified xsi:type="dcterms:W3CDTF">2018-11-09T12:28:54Z</dcterms:modified>
</cp:coreProperties>
</file>