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84" r:id="rId2"/>
    <p:sldId id="257" r:id="rId3"/>
    <p:sldId id="258" r:id="rId4"/>
    <p:sldId id="259" r:id="rId5"/>
    <p:sldId id="289" r:id="rId6"/>
    <p:sldId id="285" r:id="rId7"/>
    <p:sldId id="267" r:id="rId8"/>
    <p:sldId id="268" r:id="rId9"/>
    <p:sldId id="269" r:id="rId10"/>
    <p:sldId id="274" r:id="rId11"/>
    <p:sldId id="275" r:id="rId12"/>
    <p:sldId id="276" r:id="rId13"/>
    <p:sldId id="277" r:id="rId14"/>
    <p:sldId id="278" r:id="rId15"/>
    <p:sldId id="279" r:id="rId16"/>
    <p:sldId id="280" r:id="rId17"/>
    <p:sldId id="281" r:id="rId18"/>
    <p:sldId id="282" r:id="rId19"/>
    <p:sldId id="283" r:id="rId20"/>
    <p:sldId id="286" r:id="rId21"/>
    <p:sldId id="271" r:id="rId22"/>
    <p:sldId id="287" r:id="rId23"/>
    <p:sldId id="288" r:id="rId24"/>
    <p:sldId id="290"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16" name="Slide Number Placeholder 15"/>
          <p:cNvSpPr>
            <a:spLocks noGrp="1"/>
          </p:cNvSpPr>
          <p:nvPr>
            <p:ph type="sldNum" sz="quarter" idx="11"/>
          </p:nvPr>
        </p:nvSpPr>
        <p:spPr/>
        <p:txBody>
          <a:bodyPr/>
          <a:lstStyle/>
          <a:p>
            <a:fld id="{C40AB836-868B-4449-8B47-E86D09DA0D59}" type="slidenum">
              <a:rPr lang="fa-IR" smtClean="0"/>
              <a:pPr/>
              <a:t>‹#›</a:t>
            </a:fld>
            <a:endParaRPr lang="fa-IR"/>
          </a:p>
        </p:txBody>
      </p:sp>
      <p:sp>
        <p:nvSpPr>
          <p:cNvPr id="17" name="Footer Placeholder 16"/>
          <p:cNvSpPr>
            <a:spLocks noGrp="1"/>
          </p:cNvSpPr>
          <p:nvPr>
            <p:ph type="ftr" sz="quarter" idx="12"/>
          </p:nvPr>
        </p:nvSpPr>
        <p:spPr/>
        <p:txBody>
          <a:bodyPr/>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40AB836-868B-4449-8B47-E86D09DA0D5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40AB836-868B-4449-8B47-E86D09DA0D5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49B67ED-CF31-4C55-BFA5-CFEF2EB9EC48}" type="datetimeFigureOut">
              <a:rPr lang="fa-IR" smtClean="0"/>
              <a:pPr/>
              <a:t>02/25/1436</a:t>
            </a:fld>
            <a:endParaRPr lang="fa-IR"/>
          </a:p>
        </p:txBody>
      </p:sp>
      <p:sp>
        <p:nvSpPr>
          <p:cNvPr id="15" name="Slide Number Placeholder 14"/>
          <p:cNvSpPr>
            <a:spLocks noGrp="1"/>
          </p:cNvSpPr>
          <p:nvPr>
            <p:ph type="sldNum" sz="quarter" idx="15"/>
          </p:nvPr>
        </p:nvSpPr>
        <p:spPr/>
        <p:txBody>
          <a:bodyPr/>
          <a:lstStyle>
            <a:lvl1pPr algn="ctr">
              <a:defRPr/>
            </a:lvl1pPr>
          </a:lstStyle>
          <a:p>
            <a:fld id="{C40AB836-868B-4449-8B47-E86D09DA0D59}" type="slidenum">
              <a:rPr lang="fa-IR" smtClean="0"/>
              <a:pPr/>
              <a:t>‹#›</a:t>
            </a:fld>
            <a:endParaRPr lang="fa-IR"/>
          </a:p>
        </p:txBody>
      </p:sp>
      <p:sp>
        <p:nvSpPr>
          <p:cNvPr id="16" name="Footer Placeholder 15"/>
          <p:cNvSpPr>
            <a:spLocks noGrp="1"/>
          </p:cNvSpPr>
          <p:nvPr>
            <p:ph type="ftr" sz="quarter" idx="16"/>
          </p:nvPr>
        </p:nvSpPr>
        <p:spPr/>
        <p:txBody>
          <a:bodyPr/>
          <a:lstStyle/>
          <a:p>
            <a:endParaRPr lang="fa-I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40AB836-868B-4449-8B47-E86D09DA0D59}" type="slidenum">
              <a:rPr lang="fa-IR" smtClean="0"/>
              <a:pPr/>
              <a:t>‹#›</a:t>
            </a:fld>
            <a:endParaRPr lang="fa-I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40AB836-868B-4449-8B47-E86D09DA0D59}" type="slidenum">
              <a:rPr lang="fa-IR" smtClean="0"/>
              <a:pPr/>
              <a:t>‹#›</a:t>
            </a:fld>
            <a:endParaRPr lang="fa-I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40AB836-868B-4449-8B47-E86D09DA0D59}" type="slidenum">
              <a:rPr lang="fa-IR" smtClean="0"/>
              <a:pPr/>
              <a:t>‹#›</a:t>
            </a:fld>
            <a:endParaRPr lang="fa-IR"/>
          </a:p>
        </p:txBody>
      </p:sp>
      <p:sp>
        <p:nvSpPr>
          <p:cNvPr id="8" name="Footer Placeholder 7"/>
          <p:cNvSpPr>
            <a:spLocks noGrp="1"/>
          </p:cNvSpPr>
          <p:nvPr>
            <p:ph type="ftr" sz="quarter" idx="11"/>
          </p:nvPr>
        </p:nvSpPr>
        <p:spPr/>
        <p:txBody>
          <a:bodyPr/>
          <a:lstStyle/>
          <a:p>
            <a:endParaRPr lang="fa-IR"/>
          </a:p>
        </p:txBody>
      </p:sp>
      <p:sp>
        <p:nvSpPr>
          <p:cNvPr id="7" name="Date Placeholder 6"/>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40AB836-868B-4449-8B47-E86D09DA0D59}" type="slidenum">
              <a:rPr lang="fa-IR" smtClean="0"/>
              <a:pPr/>
              <a:t>‹#›</a:t>
            </a:fld>
            <a:endParaRPr lang="fa-I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40AB836-868B-4449-8B47-E86D09DA0D5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49B67ED-CF31-4C55-BFA5-CFEF2EB9EC48}" type="datetimeFigureOut">
              <a:rPr lang="fa-IR" smtClean="0"/>
              <a:pPr/>
              <a:t>02/25/1436</a:t>
            </a:fld>
            <a:endParaRPr lang="fa-IR"/>
          </a:p>
        </p:txBody>
      </p:sp>
      <p:sp>
        <p:nvSpPr>
          <p:cNvPr id="9" name="Slide Number Placeholder 8"/>
          <p:cNvSpPr>
            <a:spLocks noGrp="1"/>
          </p:cNvSpPr>
          <p:nvPr>
            <p:ph type="sldNum" sz="quarter" idx="15"/>
          </p:nvPr>
        </p:nvSpPr>
        <p:spPr/>
        <p:txBody>
          <a:bodyPr/>
          <a:lstStyle/>
          <a:p>
            <a:fld id="{C40AB836-868B-4449-8B47-E86D09DA0D59}" type="slidenum">
              <a:rPr lang="fa-IR" smtClean="0"/>
              <a:pPr/>
              <a:t>‹#›</a:t>
            </a:fld>
            <a:endParaRPr lang="fa-IR"/>
          </a:p>
        </p:txBody>
      </p:sp>
      <p:sp>
        <p:nvSpPr>
          <p:cNvPr id="10" name="Footer Placeholder 9"/>
          <p:cNvSpPr>
            <a:spLocks noGrp="1"/>
          </p:cNvSpPr>
          <p:nvPr>
            <p:ph type="ftr" sz="quarter" idx="16"/>
          </p:nvPr>
        </p:nvSpPr>
        <p:spPr/>
        <p:txBody>
          <a:bodyPr/>
          <a:lstStyle/>
          <a:p>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49B67ED-CF31-4C55-BFA5-CFEF2EB9EC48}" type="datetimeFigureOut">
              <a:rPr lang="fa-IR" smtClean="0"/>
              <a:pPr/>
              <a:t>02/25/1436</a:t>
            </a:fld>
            <a:endParaRPr lang="fa-IR"/>
          </a:p>
        </p:txBody>
      </p:sp>
      <p:sp>
        <p:nvSpPr>
          <p:cNvPr id="9" name="Slide Number Placeholder 8"/>
          <p:cNvSpPr>
            <a:spLocks noGrp="1"/>
          </p:cNvSpPr>
          <p:nvPr>
            <p:ph type="sldNum" sz="quarter" idx="11"/>
          </p:nvPr>
        </p:nvSpPr>
        <p:spPr/>
        <p:txBody>
          <a:bodyPr/>
          <a:lstStyle/>
          <a:p>
            <a:fld id="{C40AB836-868B-4449-8B47-E86D09DA0D59}" type="slidenum">
              <a:rPr lang="fa-IR" smtClean="0"/>
              <a:pPr/>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49B67ED-CF31-4C55-BFA5-CFEF2EB9EC48}" type="datetimeFigureOut">
              <a:rPr lang="fa-IR" smtClean="0"/>
              <a:pPr/>
              <a:t>02/25/1436</a:t>
            </a:fld>
            <a:endParaRPr lang="fa-I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a-I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40AB836-868B-4449-8B47-E86D09DA0D59}" type="slidenum">
              <a:rPr lang="fa-IR" smtClean="0"/>
              <a:pPr/>
              <a:t>‹#›</a:t>
            </a:fld>
            <a:endParaRPr lang="fa-I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m1"/>
          <p:cNvPicPr>
            <a:picLocks noGrp="1" noChangeAspect="1" noChangeArrowheads="1"/>
          </p:cNvPicPr>
          <p:nvPr>
            <p:ph idx="1"/>
          </p:nvPr>
        </p:nvPicPr>
        <p:blipFill>
          <a:blip r:embed="rId2" cstate="print"/>
          <a:srcRect/>
          <a:stretch>
            <a:fillRect/>
          </a:stretch>
        </p:blipFill>
        <p:spPr bwMode="auto">
          <a:xfrm>
            <a:off x="1357290" y="928670"/>
            <a:ext cx="6523817" cy="4871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a:bodyPr>
          <a:lstStyle/>
          <a:p>
            <a:pPr algn="just">
              <a:buNone/>
            </a:pPr>
            <a:r>
              <a:rPr lang="fa-IR" sz="2800" dirty="0" smtClean="0"/>
              <a:t>شرکتهای بیمه از جمله نهادهای مهم و محوری مالی هستند که علاوه بر تامین امنیت فعالیتهای اقتصادی از طریق ارائه خدمات بیمه ای ، با مشارکت و بکارگیری منابع مالی انباشته شده در نزد خود در بازارهای مالی میتواند موجب تحرک و پویایی ، رشد و توسعه بازارهای مالی شوند و منابع مالی شمار زیادی از فعالیتهای اقتصادی و طرحهای سرمایه گذاری در بخشهای تولیدی را فراهم آورند.</a:t>
            </a:r>
            <a:endParaRPr lang="fa-IR" sz="2800" dirty="0"/>
          </a:p>
        </p:txBody>
      </p:sp>
      <p:sp>
        <p:nvSpPr>
          <p:cNvPr id="2" name="Title 1"/>
          <p:cNvSpPr>
            <a:spLocks noGrp="1"/>
          </p:cNvSpPr>
          <p:nvPr>
            <p:ph type="title"/>
          </p:nvPr>
        </p:nvSpPr>
        <p:spPr/>
        <p:txBody>
          <a:bodyPr>
            <a:normAutofit/>
          </a:bodyPr>
          <a:lstStyle/>
          <a:p>
            <a:pPr algn="just"/>
            <a:r>
              <a:rPr lang="fa-IR" sz="3400" dirty="0" smtClean="0"/>
              <a:t>نقش صنعت بیمه به عنوان یک نهاد مالی بازار سرمایه:</a:t>
            </a:r>
            <a:endParaRPr lang="fa-IR" sz="3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9">
                                            <p:txEl>
                                              <p:pRg st="0" end="0"/>
                                            </p:txEl>
                                          </p:spTgt>
                                        </p:tgtEl>
                                        <p:attrNameLst>
                                          <p:attrName>ppt_x</p:attrName>
                                        </p:attrNameLst>
                                      </p:cBhvr>
                                    </p:anim>
                                    <p:anim from="0" to="-1.0" calcmode="lin" valueType="num">
                                      <p:cBhvr>
                                        <p:cTn id="8" dur="200" decel="50000" autoRev="1" fill="hold">
                                          <p:stCondLst>
                                            <p:cond delay="600"/>
                                          </p:stCondLst>
                                        </p:cTn>
                                        <p:tgtEl>
                                          <p:spTgt spid="9">
                                            <p:txEl>
                                              <p:pRg st="0" end="0"/>
                                            </p:txEl>
                                          </p:spTgt>
                                        </p:tgtEl>
                                        <p:attrNameLst>
                                          <p:attrName>xshear</p:attrName>
                                        </p:attrNameLst>
                                      </p:cBhvr>
                                    </p:anim>
                                    <p:animScale>
                                      <p:cBhvr>
                                        <p:cTn id="9" dur="200" decel="100000" autoRev="1" fill="hold">
                                          <p:stCondLst>
                                            <p:cond delay="600"/>
                                          </p:stCondLst>
                                        </p:cTn>
                                        <p:tgtEl>
                                          <p:spTgt spid="9">
                                            <p:txEl>
                                              <p:pRg st="0" end="0"/>
                                            </p:txEl>
                                          </p:spTgt>
                                        </p:tgtEl>
                                      </p:cBhvr>
                                      <p:from x="100000" y="100000"/>
                                      <p:to x="80000" y="100000"/>
                                    </p:animScale>
                                    <p:anim by="(#ppt_h/3+#ppt_w*0.1)" calcmode="lin" valueType="num">
                                      <p:cBhvr additive="sum">
                                        <p:cTn id="10" dur="200" decel="100000" autoRev="1" fill="hold">
                                          <p:stCondLst>
                                            <p:cond delay="600"/>
                                          </p:stCondLst>
                                        </p:cTn>
                                        <p:tgtEl>
                                          <p:spTgt spid="9">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fa-IR" dirty="0" smtClean="0"/>
              <a:t>به طور کلی بیمه های بازرگانی به دو دسته بیمه های مستقیم وغیر مستقیم (اتکایی) تقسیم میشوند.</a:t>
            </a:r>
          </a:p>
          <a:p>
            <a:pPr algn="just">
              <a:buNone/>
            </a:pPr>
            <a:endParaRPr lang="fa-IR" dirty="0" smtClean="0"/>
          </a:p>
          <a:p>
            <a:pPr algn="just">
              <a:buNone/>
            </a:pPr>
            <a:r>
              <a:rPr lang="fa-IR" dirty="0" smtClean="0"/>
              <a:t>بیمه های غیر مستقیم شامل آن بخش از بیمه هاست که بیمه گر در جهت تعمیم ریسک و بالا بردن توان جبران خسارت مبادرت به قرارداد بیمه اتکایی با بیمه گر دوم می کند. </a:t>
            </a:r>
          </a:p>
          <a:p>
            <a:pPr algn="just">
              <a:buNone/>
            </a:pPr>
            <a:endParaRPr lang="fa-IR" dirty="0" smtClean="0"/>
          </a:p>
        </p:txBody>
      </p:sp>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58204" cy="5786478"/>
          </a:xfrm>
        </p:spPr>
        <p:txBody>
          <a:bodyPr/>
          <a:lstStyle/>
          <a:p>
            <a:pPr algn="just"/>
            <a:endParaRPr lang="fa-IR" dirty="0" smtClean="0"/>
          </a:p>
          <a:p>
            <a:pPr algn="just"/>
            <a:endParaRPr lang="fa-IR" dirty="0" smtClean="0"/>
          </a:p>
          <a:p>
            <a:pPr algn="just">
              <a:buNone/>
            </a:pPr>
            <a:r>
              <a:rPr lang="fa-IR" dirty="0" smtClean="0"/>
              <a:t>بیمه های مستقیم به بیمه های زندگی و غیر زندگی اختصاص می یابد، تفاوت عمده میان این دو، نوع فعالیت بیمه ای در آنها است.اغلب به دارندگان بیمه نامه های زندگی پرداختی صورت میگیرد و دارندگان بیمه نامه های غیر زندگی مشمول این گونه پرداختها نیستند.هم چنین فعالیت شرکتهای بیمه در زمینه بیمه زندگی مستلزم ایجاد تعهدات بلند مدت است.</a:t>
            </a:r>
          </a:p>
          <a:p>
            <a:endParaRPr lang="fa-IR"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358246" cy="5857916"/>
          </a:xfrm>
        </p:spPr>
        <p:txBody>
          <a:bodyPr>
            <a:normAutofit/>
          </a:bodyPr>
          <a:lstStyle/>
          <a:p>
            <a:pPr algn="just">
              <a:buClr>
                <a:schemeClr val="tx1"/>
              </a:buClr>
              <a:buFont typeface="Wingdings 2" pitchFamily="18" charset="2"/>
              <a:buChar char=""/>
            </a:pPr>
            <a:r>
              <a:rPr lang="fa-IR" dirty="0" smtClean="0"/>
              <a:t>نامشخص بودن مبلغ و زمان پرداختهای لازم برای پاسخگویی به دعاوی ، بر استرتژی شرکتهای بیمه زندگی در مقایسه با شرکتهای بیمه غیر زندگی تاثیر گذاشته است.اغلب سرمایه گذاری شرکتهای بیمه زندگی در اوراق قرضه است، شرکتهای بیمه غیر زندگی بیشتر در اوراق سهام سرمایه گذاری میکنند.</a:t>
            </a:r>
          </a:p>
          <a:p>
            <a:pPr algn="just">
              <a:buClr>
                <a:schemeClr val="tx1"/>
              </a:buClr>
              <a:buFont typeface="Wingdings 2" pitchFamily="18" charset="2"/>
              <a:buChar char=""/>
            </a:pPr>
            <a:r>
              <a:rPr lang="fa-IR" dirty="0" smtClean="0"/>
              <a:t>به دلیل طولانی بودن وقفه زمانی بین دریافت حق بیمه  و پرداخت خسارت در رشته های بیمه زندگی و امکان سرمایه گذاری بیشتر و بلند مدت از این محل ، سهم بسیار بالایی از فعالیتهای شرکتهای بیمه در کشورهای توسعه یافته که بازار بیمه رقابتی و کارآمد دارند مربوط به رشته های زندگی است و این امر موجب مشارکت وسیع شرکتهای بیمه در بازار سرمایه و تامین وجوه برای سرمایه گذاری شده است.  </a:t>
            </a:r>
            <a:endParaRPr lang="fa-I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427038"/>
            <a:ext cx="8229600" cy="1143000"/>
          </a:xfrm>
          <a:prstGeom prst="rect">
            <a:avLst/>
          </a:prstGeom>
        </p:spPr>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400" b="0" i="0" u="none" strike="noStrike" kern="1200" cap="none" spc="0" normalizeH="0" baseline="0" noProof="0" dirty="0" smtClean="0">
                <a:ln>
                  <a:noFill/>
                </a:ln>
                <a:solidFill>
                  <a:schemeClr val="tx1"/>
                </a:solidFill>
                <a:effectLst/>
                <a:uLnTx/>
                <a:uFillTx/>
                <a:latin typeface="+mj-lt"/>
                <a:ea typeface="+mj-ea"/>
                <a:cs typeface="+mj-cs"/>
              </a:rPr>
              <a:t>صنعت بیمه ایران:				</a:t>
            </a:r>
            <a:endParaRPr kumimoji="0" lang="fa-I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1">
            <a:normAutofit fontScale="92500" lnSpcReduction="10000"/>
          </a:bodyPr>
          <a:lstStyle/>
          <a:p>
            <a:pPr marL="342900" marR="0" lvl="0" indent="-342900" algn="r" defTabSz="914400" rtl="1" eaLnBrk="1" fontAlgn="auto" latinLnBrk="0" hangingPunct="1">
              <a:lnSpc>
                <a:spcPct val="100000"/>
              </a:lnSpc>
              <a:spcBef>
                <a:spcPct val="20000"/>
              </a:spcBef>
              <a:spcAft>
                <a:spcPts val="0"/>
              </a:spcAft>
              <a:buClrTx/>
              <a:buSzTx/>
              <a:tabLst/>
              <a:defRPr/>
            </a:pPr>
            <a:r>
              <a:rPr kumimoji="0" lang="fa-IR" sz="2400" b="0" i="0" u="none" strike="noStrike" kern="1200" cap="none" spc="0" normalizeH="0" baseline="0" noProof="0" dirty="0" smtClean="0">
                <a:ln>
                  <a:noFill/>
                </a:ln>
                <a:solidFill>
                  <a:schemeClr val="tx1"/>
                </a:solidFill>
                <a:effectLst/>
                <a:uLnTx/>
                <a:uFillTx/>
                <a:latin typeface="+mn-lt"/>
                <a:ea typeface="+mn-ea"/>
                <a:cs typeface="+mn-cs"/>
              </a:rPr>
              <a:t>صنعت بیمه ایران طبق آمار در مقایسه با سایر کشورهای توسعه یافته و در حال توسعه ، در بازار سرمایه ،جایگاه مطلوبی ندارد و کاستی های زیر در آن مشاهده میشود:</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ü"/>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 میزان حق بیمه های دريافتي در آن کم است.</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ü"/>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ترکیب بیمه های دریافتی برحسب زندگی و غیر زندگی نشان میدهد که بیش از 90درصد از بیمه ها را بیمه غیر زندگی تشکیل میدهد، در حالی که در کشورهای توسعه یافته ، سهم بیمه های زندگی بیش از 50در صد است.</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ü"/>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تعداد شرکتهای بیمه در ایران محدود است در حالی که در کشورهای توسعه یافته بطور میانگین بیشتر از 500عدد است.پایین بودن تعدادشرکتهای بیمه و حضور نداشتن شرکتهای خارجی که رقیبان جدی شرکتهای داخلی هستند ، امر رقابت، کیفیت و رضایت مشتری را در صنعت بیمه بسیار آسیب پذیر کرده است.</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Char char="ü"/>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شرکتهای بیمه در ایران کمتر از 20 درصد از دارایی های خود را در سرمایه گذاری های بلند مدت وارد میکنند که این رقم در کشورهای توسعه یافته بیش از 70در صد است.</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32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p:cTn id="25" dur="500" fill="hold"/>
                                        <p:tgtEl>
                                          <p:spTgt spid="5">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5">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5">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5">
                                            <p:txEl>
                                              <p:pRg st="2" end="2"/>
                                            </p:txEl>
                                          </p:spTgt>
                                        </p:tgtEl>
                                      </p:cBhvr>
                                    </p:animEffect>
                                  </p:childTnLst>
                                </p:cTn>
                              </p:par>
                              <p:par>
                                <p:cTn id="30" presetID="58" presetClass="entr" presetSubtype="0" accel="100000" fill="hold" nodeType="with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p:cTn id="32" dur="500" fill="hold"/>
                                        <p:tgtEl>
                                          <p:spTgt spid="5">
                                            <p:txEl>
                                              <p:pRg st="3" end="3"/>
                                            </p:txEl>
                                          </p:spTgt>
                                        </p:tgtEl>
                                        <p:attrNameLst>
                                          <p:attrName>ppt_w</p:attrName>
                                        </p:attrNameLst>
                                      </p:cBhvr>
                                      <p:tavLst>
                                        <p:tav tm="0">
                                          <p:val>
                                            <p:strVal val="#ppt_w*2.5"/>
                                          </p:val>
                                        </p:tav>
                                        <p:tav tm="100000">
                                          <p:val>
                                            <p:strVal val="#ppt_w"/>
                                          </p:val>
                                        </p:tav>
                                      </p:tavLst>
                                    </p:anim>
                                    <p:anim calcmode="lin" valueType="num">
                                      <p:cBhvr>
                                        <p:cTn id="33" dur="500" fill="hold"/>
                                        <p:tgtEl>
                                          <p:spTgt spid="5">
                                            <p:txEl>
                                              <p:pRg st="3" end="3"/>
                                            </p:txEl>
                                          </p:spTgt>
                                        </p:tgtEl>
                                        <p:attrNameLst>
                                          <p:attrName>ppt_h</p:attrName>
                                        </p:attrNameLst>
                                      </p:cBhvr>
                                      <p:tavLst>
                                        <p:tav tm="0">
                                          <p:val>
                                            <p:strVal val="#ppt_h*0.01"/>
                                          </p:val>
                                        </p:tav>
                                        <p:tav tm="100000">
                                          <p:val>
                                            <p:strVal val="#ppt_h"/>
                                          </p:val>
                                        </p:tav>
                                      </p:tavLst>
                                    </p:anim>
                                    <p:anim calcmode="lin" valueType="num">
                                      <p:cBhvr>
                                        <p:cTn id="3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5">
                                            <p:txEl>
                                              <p:pRg st="3" end="3"/>
                                            </p:txEl>
                                          </p:spTgt>
                                        </p:tgtEl>
                                        <p:attrNameLst>
                                          <p:attrName>ppt_y</p:attrName>
                                        </p:attrNameLst>
                                      </p:cBhvr>
                                      <p:tavLst>
                                        <p:tav tm="0">
                                          <p:val>
                                            <p:strVal val="#ppt_h+1"/>
                                          </p:val>
                                        </p:tav>
                                        <p:tav tm="100000">
                                          <p:val>
                                            <p:strVal val="#ppt_y"/>
                                          </p:val>
                                        </p:tav>
                                      </p:tavLst>
                                    </p:anim>
                                    <p:animEffect transition="in" filter="fade">
                                      <p:cBhvr>
                                        <p:cTn id="36" dur="500"/>
                                        <p:tgtEl>
                                          <p:spTgt spid="5">
                                            <p:txEl>
                                              <p:pRg st="3" end="3"/>
                                            </p:txEl>
                                          </p:spTgt>
                                        </p:tgtEl>
                                      </p:cBhvr>
                                    </p:animEffect>
                                  </p:childTnLst>
                                </p:cTn>
                              </p:par>
                              <p:par>
                                <p:cTn id="37" presetID="58" presetClass="entr" presetSubtype="0" accel="100000"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500" fill="hold"/>
                                        <p:tgtEl>
                                          <p:spTgt spid="5">
                                            <p:txEl>
                                              <p:pRg st="4" end="4"/>
                                            </p:txEl>
                                          </p:spTgt>
                                        </p:tgtEl>
                                        <p:attrNameLst>
                                          <p:attrName>ppt_w</p:attrName>
                                        </p:attrNameLst>
                                      </p:cBhvr>
                                      <p:tavLst>
                                        <p:tav tm="0">
                                          <p:val>
                                            <p:strVal val="#ppt_w*2.5"/>
                                          </p:val>
                                        </p:tav>
                                        <p:tav tm="100000">
                                          <p:val>
                                            <p:strVal val="#ppt_w"/>
                                          </p:val>
                                        </p:tav>
                                      </p:tavLst>
                                    </p:anim>
                                    <p:anim calcmode="lin" valueType="num">
                                      <p:cBhvr>
                                        <p:cTn id="40" dur="500" fill="hold"/>
                                        <p:tgtEl>
                                          <p:spTgt spid="5">
                                            <p:txEl>
                                              <p:pRg st="4" end="4"/>
                                            </p:txEl>
                                          </p:spTgt>
                                        </p:tgtEl>
                                        <p:attrNameLst>
                                          <p:attrName>ppt_h</p:attrName>
                                        </p:attrNameLst>
                                      </p:cBhvr>
                                      <p:tavLst>
                                        <p:tav tm="0">
                                          <p:val>
                                            <p:strVal val="#ppt_h*0.01"/>
                                          </p:val>
                                        </p:tav>
                                        <p:tav tm="100000">
                                          <p:val>
                                            <p:strVal val="#ppt_h"/>
                                          </p:val>
                                        </p:tav>
                                      </p:tavLst>
                                    </p:anim>
                                    <p:anim calcmode="lin" valueType="num">
                                      <p:cBhvr>
                                        <p:cTn id="4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5">
                                            <p:txEl>
                                              <p:pRg st="4" end="4"/>
                                            </p:txEl>
                                          </p:spTgt>
                                        </p:tgtEl>
                                        <p:attrNameLst>
                                          <p:attrName>ppt_y</p:attrName>
                                        </p:attrNameLst>
                                      </p:cBhvr>
                                      <p:tavLst>
                                        <p:tav tm="0">
                                          <p:val>
                                            <p:strVal val="#ppt_h+1"/>
                                          </p:val>
                                        </p:tav>
                                        <p:tav tm="100000">
                                          <p:val>
                                            <p:strVal val="#ppt_y"/>
                                          </p:val>
                                        </p:tav>
                                      </p:tavLst>
                                    </p:anim>
                                    <p:animEffect transition="in" filter="fade">
                                      <p:cBhvr>
                                        <p:cTn id="43" dur="500"/>
                                        <p:tgtEl>
                                          <p:spTgt spid="5">
                                            <p:txEl>
                                              <p:pRg st="4" end="4"/>
                                            </p:txEl>
                                          </p:spTgt>
                                        </p:tgtEl>
                                      </p:cBhvr>
                                    </p:animEffect>
                                  </p:childTnLst>
                                </p:cTn>
                              </p:par>
                              <p:par>
                                <p:cTn id="44" presetID="58" presetClass="entr" presetSubtype="0" accel="100000" fill="hold" nodeType="with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 calcmode="lin" valueType="num">
                                      <p:cBhvr>
                                        <p:cTn id="46" dur="500" fill="hold"/>
                                        <p:tgtEl>
                                          <p:spTgt spid="5">
                                            <p:txEl>
                                              <p:pRg st="5" end="5"/>
                                            </p:txEl>
                                          </p:spTgt>
                                        </p:tgtEl>
                                        <p:attrNameLst>
                                          <p:attrName>ppt_w</p:attrName>
                                        </p:attrNameLst>
                                      </p:cBhvr>
                                      <p:tavLst>
                                        <p:tav tm="0">
                                          <p:val>
                                            <p:strVal val="#ppt_w*2.5"/>
                                          </p:val>
                                        </p:tav>
                                        <p:tav tm="100000">
                                          <p:val>
                                            <p:strVal val="#ppt_w"/>
                                          </p:val>
                                        </p:tav>
                                      </p:tavLst>
                                    </p:anim>
                                    <p:anim calcmode="lin" valueType="num">
                                      <p:cBhvr>
                                        <p:cTn id="47" dur="500" fill="hold"/>
                                        <p:tgtEl>
                                          <p:spTgt spid="5">
                                            <p:txEl>
                                              <p:pRg st="5" end="5"/>
                                            </p:txEl>
                                          </p:spTgt>
                                        </p:tgtEl>
                                        <p:attrNameLst>
                                          <p:attrName>ppt_h</p:attrName>
                                        </p:attrNameLst>
                                      </p:cBhvr>
                                      <p:tavLst>
                                        <p:tav tm="0">
                                          <p:val>
                                            <p:strVal val="#ppt_h*0.01"/>
                                          </p:val>
                                        </p:tav>
                                        <p:tav tm="100000">
                                          <p:val>
                                            <p:strVal val="#ppt_h"/>
                                          </p:val>
                                        </p:tav>
                                      </p:tavLst>
                                    </p:anim>
                                    <p:anim calcmode="lin" valueType="num">
                                      <p:cBhvr>
                                        <p:cTn id="48"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5">
                                            <p:txEl>
                                              <p:pRg st="5" end="5"/>
                                            </p:txEl>
                                          </p:spTgt>
                                        </p:tgtEl>
                                        <p:attrNameLst>
                                          <p:attrName>ppt_y</p:attrName>
                                        </p:attrNameLst>
                                      </p:cBhvr>
                                      <p:tavLst>
                                        <p:tav tm="0">
                                          <p:val>
                                            <p:strVal val="#ppt_h+1"/>
                                          </p:val>
                                        </p:tav>
                                        <p:tav tm="100000">
                                          <p:val>
                                            <p:strVal val="#ppt_y"/>
                                          </p:val>
                                        </p:tav>
                                      </p:tavLst>
                                    </p:anim>
                                    <p:animEffect transition="in" filter="fade">
                                      <p:cBhvr>
                                        <p:cTn id="50" dur="500"/>
                                        <p:tgtEl>
                                          <p:spTgt spid="5">
                                            <p:txEl>
                                              <p:pRg st="5" end="5"/>
                                            </p:txEl>
                                          </p:spTgt>
                                        </p:tgtEl>
                                      </p:cBhvr>
                                    </p:animEffect>
                                  </p:childTnLst>
                                </p:cTn>
                              </p:par>
                              <p:par>
                                <p:cTn id="51" presetID="58" presetClass="entr" presetSubtype="0" accel="100000" fill="hold" nodeType="withEffect">
                                  <p:stCondLst>
                                    <p:cond delay="0"/>
                                  </p:stCondLst>
                                  <p:childTnLst>
                                    <p:set>
                                      <p:cBhvr>
                                        <p:cTn id="52" dur="1" fill="hold">
                                          <p:stCondLst>
                                            <p:cond delay="0"/>
                                          </p:stCondLst>
                                        </p:cTn>
                                        <p:tgtEl>
                                          <p:spTgt spid="5">
                                            <p:txEl>
                                              <p:pRg st="6" end="6"/>
                                            </p:txEl>
                                          </p:spTgt>
                                        </p:tgtEl>
                                        <p:attrNameLst>
                                          <p:attrName>style.visibility</p:attrName>
                                        </p:attrNameLst>
                                      </p:cBhvr>
                                      <p:to>
                                        <p:strVal val="visible"/>
                                      </p:to>
                                    </p:set>
                                    <p:anim calcmode="lin" valueType="num">
                                      <p:cBhvr>
                                        <p:cTn id="53" dur="500" fill="hold"/>
                                        <p:tgtEl>
                                          <p:spTgt spid="5">
                                            <p:txEl>
                                              <p:pRg st="6" end="6"/>
                                            </p:txEl>
                                          </p:spTgt>
                                        </p:tgtEl>
                                        <p:attrNameLst>
                                          <p:attrName>ppt_w</p:attrName>
                                        </p:attrNameLst>
                                      </p:cBhvr>
                                      <p:tavLst>
                                        <p:tav tm="0">
                                          <p:val>
                                            <p:strVal val="#ppt_w*2.5"/>
                                          </p:val>
                                        </p:tav>
                                        <p:tav tm="100000">
                                          <p:val>
                                            <p:strVal val="#ppt_w"/>
                                          </p:val>
                                        </p:tav>
                                      </p:tavLst>
                                    </p:anim>
                                    <p:anim calcmode="lin" valueType="num">
                                      <p:cBhvr>
                                        <p:cTn id="54" dur="500" fill="hold"/>
                                        <p:tgtEl>
                                          <p:spTgt spid="5">
                                            <p:txEl>
                                              <p:pRg st="6" end="6"/>
                                            </p:txEl>
                                          </p:spTgt>
                                        </p:tgtEl>
                                        <p:attrNameLst>
                                          <p:attrName>ppt_h</p:attrName>
                                        </p:attrNameLst>
                                      </p:cBhvr>
                                      <p:tavLst>
                                        <p:tav tm="0">
                                          <p:val>
                                            <p:strVal val="#ppt_h*0.01"/>
                                          </p:val>
                                        </p:tav>
                                        <p:tav tm="100000">
                                          <p:val>
                                            <p:strVal val="#ppt_h"/>
                                          </p:val>
                                        </p:tav>
                                      </p:tavLst>
                                    </p:anim>
                                    <p:anim calcmode="lin" valueType="num">
                                      <p:cBhvr>
                                        <p:cTn id="5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500" fill="hold"/>
                                        <p:tgtEl>
                                          <p:spTgt spid="5">
                                            <p:txEl>
                                              <p:pRg st="6" end="6"/>
                                            </p:txEl>
                                          </p:spTgt>
                                        </p:tgtEl>
                                        <p:attrNameLst>
                                          <p:attrName>ppt_y</p:attrName>
                                        </p:attrNameLst>
                                      </p:cBhvr>
                                      <p:tavLst>
                                        <p:tav tm="0">
                                          <p:val>
                                            <p:strVal val="#ppt_h+1"/>
                                          </p:val>
                                        </p:tav>
                                        <p:tav tm="100000">
                                          <p:val>
                                            <p:strVal val="#ppt_y"/>
                                          </p:val>
                                        </p:tav>
                                      </p:tavLst>
                                    </p:anim>
                                    <p:animEffect transition="in" filter="fade">
                                      <p:cBhvr>
                                        <p:cTn id="5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715040"/>
          </a:xfrm>
        </p:spPr>
        <p:txBody>
          <a:bodyPr>
            <a:normAutofit/>
          </a:bodyPr>
          <a:lstStyle/>
          <a:p>
            <a:pPr>
              <a:buClr>
                <a:schemeClr val="tx1"/>
              </a:buClr>
              <a:buNone/>
            </a:pPr>
            <a:r>
              <a:rPr lang="fa-IR" dirty="0" smtClean="0"/>
              <a:t>صنعت بیمه کشور به علت:</a:t>
            </a:r>
          </a:p>
          <a:p>
            <a:pPr>
              <a:buClr>
                <a:schemeClr val="tx1"/>
              </a:buClr>
              <a:buFont typeface="Wingdings" pitchFamily="2" charset="2"/>
              <a:buChar char="ü"/>
            </a:pPr>
            <a:r>
              <a:rPr lang="fa-IR" dirty="0" smtClean="0"/>
              <a:t>ساختار نامناسب؛</a:t>
            </a:r>
          </a:p>
          <a:p>
            <a:pPr>
              <a:buClr>
                <a:schemeClr val="tx1"/>
              </a:buClr>
              <a:buFont typeface="Wingdings" pitchFamily="2" charset="2"/>
              <a:buChar char="ü"/>
            </a:pPr>
            <a:r>
              <a:rPr lang="fa-IR" dirty="0" smtClean="0"/>
              <a:t>فقدان شرایط رقابتی؛</a:t>
            </a:r>
          </a:p>
          <a:p>
            <a:pPr>
              <a:buClr>
                <a:schemeClr val="tx1"/>
              </a:buClr>
              <a:buFont typeface="Wingdings" pitchFamily="2" charset="2"/>
              <a:buChar char="ü"/>
            </a:pPr>
            <a:r>
              <a:rPr lang="fa-IR" dirty="0" smtClean="0"/>
              <a:t>لزوم تبعیت شرکتهای بیمه از قوانین و مقررات عام و محدود کننده دولتی؛</a:t>
            </a:r>
          </a:p>
          <a:p>
            <a:pPr>
              <a:buClr>
                <a:schemeClr val="tx1"/>
              </a:buClr>
              <a:buFont typeface="Wingdings" pitchFamily="2" charset="2"/>
              <a:buChar char="ü"/>
            </a:pPr>
            <a:r>
              <a:rPr lang="fa-IR" dirty="0" smtClean="0"/>
              <a:t>پایین بودن ظرفیت نگه داری ریسک؛</a:t>
            </a:r>
          </a:p>
          <a:p>
            <a:pPr>
              <a:buClr>
                <a:schemeClr val="tx1"/>
              </a:buClr>
              <a:buFont typeface="Wingdings" pitchFamily="2" charset="2"/>
              <a:buChar char="ü"/>
            </a:pPr>
            <a:r>
              <a:rPr lang="fa-IR" dirty="0" smtClean="0"/>
              <a:t>فقدان ابزارهای لازم برای تنظیم مؤثر بازار؛</a:t>
            </a:r>
          </a:p>
          <a:p>
            <a:pPr>
              <a:buClr>
                <a:schemeClr val="tx1"/>
              </a:buClr>
              <a:buFont typeface="Wingdings" pitchFamily="2" charset="2"/>
              <a:buChar char="ü"/>
            </a:pPr>
            <a:r>
              <a:rPr lang="fa-IR" dirty="0" smtClean="0"/>
              <a:t>عدم تکامل بازار سرمایه؛</a:t>
            </a:r>
          </a:p>
          <a:p>
            <a:pPr>
              <a:buClr>
                <a:schemeClr val="tx1"/>
              </a:buClr>
              <a:buNone/>
            </a:pPr>
            <a:r>
              <a:rPr lang="fa-IR" dirty="0" smtClean="0"/>
              <a:t>موجب شده که بخش عمده منابع مالی متمرکز شده نزد شرکتهای بیمه بجای اینکه بسوی سرمایه گذاری های مولد از طریق بازار سرمایه هدایت شود به صورت موجودی و سپرده نزد سیستم بانکی نگه داری شود.</a:t>
            </a:r>
          </a:p>
          <a:p>
            <a:pPr marL="514350" indent="-514350">
              <a:buClr>
                <a:schemeClr val="tx1"/>
              </a:buClr>
              <a:buFont typeface="Wingdings" pitchFamily="2" charset="2"/>
              <a:buChar char="ü"/>
            </a:pPr>
            <a:endParaRPr lang="fa-IR"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par>
                                <p:cTn id="40" presetID="29"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214422"/>
            <a:ext cx="8072494" cy="4911741"/>
          </a:xfrm>
        </p:spPr>
        <p:txBody>
          <a:bodyPr>
            <a:normAutofit/>
          </a:bodyPr>
          <a:lstStyle/>
          <a:p>
            <a:pPr algn="just">
              <a:buNone/>
            </a:pPr>
            <a:r>
              <a:rPr lang="fa-IR" dirty="0" smtClean="0"/>
              <a:t>تقلیل شرکتهای بیمه ، دولتی بودن مالکیت آنها و عدم اجازه فعالیت به بخش خصوصی در بازار بیمه عملا موجب انحصاری شدن بازار بیمه و در نتیجه ناکارایی فعالیت این صنعت به عنوان یکی از نهادهای مالی کشور گردید،این موضوع ضمن اینکه مانع رشد،توسعه و ارتقای کمی و کیفی خدمات بیمه و بازار بیمه در کشور گردید موجب عدم سازماندهی و بی تحرکی شرکتهای بیمه به عنوان یک نهاد مالی و در نتیجه بازار سرمایه نیز شد ولی در سالهای اخیر با توجه با اجرای سیاستهای آزاد سازی ،  مقررات زدایی و خصوصی سازی صنعت بیمه در کشور روند صعودی خود را آغاز کرده است.</a:t>
            </a:r>
            <a:endParaRPr lang="fa-IR" dirty="0"/>
          </a:p>
        </p:txBody>
      </p:sp>
    </p:spTree>
  </p:cSld>
  <p:clrMapOvr>
    <a:masterClrMapping/>
  </p:clrMapOvr>
  <p:transition>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44"/>
            <a:ext cx="8229600" cy="4572000"/>
          </a:xfrm>
        </p:spPr>
        <p:txBody>
          <a:bodyPr>
            <a:normAutofit fontScale="92500" lnSpcReduction="10000"/>
          </a:bodyPr>
          <a:lstStyle/>
          <a:p>
            <a:pPr algn="just">
              <a:buNone/>
            </a:pPr>
            <a:r>
              <a:rPr lang="fa-IR" dirty="0" smtClean="0"/>
              <a:t>دارایی های شرکتهای بیمه در قالب 5 رقم کلی </a:t>
            </a:r>
          </a:p>
          <a:p>
            <a:pPr algn="just">
              <a:buNone/>
            </a:pPr>
            <a:r>
              <a:rPr lang="fa-IR" dirty="0" smtClean="0"/>
              <a:t>سرمایه گذاری های بلند مدت</a:t>
            </a:r>
          </a:p>
          <a:p>
            <a:pPr algn="just">
              <a:buNone/>
            </a:pPr>
            <a:r>
              <a:rPr lang="fa-IR" dirty="0" smtClean="0"/>
              <a:t>اوراق قرضه دولتی</a:t>
            </a:r>
          </a:p>
          <a:p>
            <a:pPr algn="just">
              <a:buNone/>
            </a:pPr>
            <a:r>
              <a:rPr lang="fa-IR" dirty="0" smtClean="0"/>
              <a:t>سپرده های بانکی </a:t>
            </a:r>
          </a:p>
          <a:p>
            <a:pPr algn="just">
              <a:buNone/>
            </a:pPr>
            <a:r>
              <a:rPr lang="fa-IR" dirty="0" smtClean="0"/>
              <a:t>مطالبات بلند مدت </a:t>
            </a:r>
          </a:p>
          <a:p>
            <a:pPr algn="just">
              <a:buNone/>
            </a:pPr>
            <a:r>
              <a:rPr lang="fa-IR" dirty="0" smtClean="0"/>
              <a:t>و سایر دارایی ها دسته بندی شده است.</a:t>
            </a:r>
          </a:p>
          <a:p>
            <a:pPr algn="just">
              <a:buNone/>
            </a:pPr>
            <a:r>
              <a:rPr lang="fa-IR" dirty="0" smtClean="0"/>
              <a:t>رقم سرمایه گذاری های بلند مدت شامل سهام شرکتهاست،منظور از اوراق قرضه دولتی اوراق بهاداری است که خزانه داری صادر و به شرکتها و سایر بخشهای دولتی میفروشد، سپرده های بانکی شامل سپرده های کوتاه مدت ،بلند مدت و حساب جاری  شرکتها نزد بانکهاست،رقم سایر دارایی ها نیز عموما شامل دارایی های مشهود (ساختمان و تاسیسات) و دارایی های نامشهود (سرقفلی و حق امتیازها) میشود.</a:t>
            </a:r>
          </a:p>
          <a:p>
            <a:pPr algn="just">
              <a:buNone/>
            </a:pPr>
            <a:endParaRPr lang="fa-IR" dirty="0"/>
          </a:p>
        </p:txBody>
      </p:sp>
      <p:sp>
        <p:nvSpPr>
          <p:cNvPr id="2" name="Title 1"/>
          <p:cNvSpPr>
            <a:spLocks noGrp="1"/>
          </p:cNvSpPr>
          <p:nvPr>
            <p:ph type="title"/>
          </p:nvPr>
        </p:nvSpPr>
        <p:spPr/>
        <p:txBody>
          <a:bodyPr>
            <a:normAutofit/>
          </a:bodyPr>
          <a:lstStyle/>
          <a:p>
            <a:pPr algn="ctr"/>
            <a:r>
              <a:rPr lang="fa-IR" sz="3600" b="0" dirty="0" smtClean="0"/>
              <a:t>بررسی جایگاه صنعت بیمه در بازارهای مالی</a:t>
            </a:r>
            <a:endParaRPr lang="fa-IR" sz="3600" b="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8072494" cy="4666310"/>
          </a:xfrm>
        </p:spPr>
        <p:txBody>
          <a:bodyPr/>
          <a:lstStyle/>
          <a:p>
            <a:pPr algn="just">
              <a:buNone/>
            </a:pPr>
            <a:r>
              <a:rPr lang="fa-IR" dirty="0" smtClean="0"/>
              <a:t>با بررسی ترکیب دارایی های صنعت بیمه و سهم هریک از آنها مشاهده میشود که سهم سرمایه گذاری های بلند مدت در ترکیب صنعت بیمه کم است، در مقابل سهم موجودی نقد و سپرده های بانکی که در بهترین شرایط عادی سود حاصل از آنها بسیار پایین تر از نرخ تورم بوده است،بالاست.در خصوص اوراق قرضه دولتی نیز باید گفت که براساس قانون وضع شده و آیین نامه سرمایه گذاری بیمه مرکزی ج.ا.ا شرکتهای بیمه موظفند 25درصد از مبالغ ذخایر فنی خود را به صورت اوراق قرضه نزد بانک نگه داری کنند.</a:t>
            </a:r>
          </a:p>
        </p:txBody>
      </p:sp>
    </p:spTree>
  </p:cSld>
  <p:clrMapOvr>
    <a:masterClrMapping/>
  </p:clrMapOvr>
  <p:transition>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86808" cy="5023500"/>
          </a:xfrm>
        </p:spPr>
        <p:txBody>
          <a:bodyPr/>
          <a:lstStyle/>
          <a:p>
            <a:pPr algn="just">
              <a:buNone/>
            </a:pPr>
            <a:r>
              <a:rPr lang="fa-IR" dirty="0" smtClean="0"/>
              <a:t>با بررسی روند اجزای ترکیب دارایی های صنعت بیمه مشاهده میشود رقم اوراق قرضه در سالهای اخیر با روند نزولی مواجه بوده است که علت آن بازدهی پایین این رقم از داراییهاست.</a:t>
            </a:r>
          </a:p>
          <a:p>
            <a:pPr algn="just">
              <a:buNone/>
            </a:pPr>
            <a:r>
              <a:rPr lang="fa-IR" dirty="0" smtClean="0"/>
              <a:t>موجودی نقدی و سپرده های بانکی نیز تقریبا روند نزولی را نشان میدهند اما هنوز هم نسبت آن بالاست، ولی در سالهای اخیر سهم سرمایه گذاری های بلند مدت افزایش یافته که از علتهای آن میتوان به قرار گرفتن سیاست های آزاد سازی، مقررات زدایی، روند خصوصی سازی به عنوان محورهای اصلی برنامه توسعه و نیز توجه بیشتر به معقوله کارایی و بهبود مدیریت منابع در صنعت بیمه اشاره کرد.</a:t>
            </a:r>
            <a:endParaRPr lang="fa-I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4286256"/>
            <a:ext cx="8305800" cy="1143000"/>
          </a:xfrm>
        </p:spPr>
        <p:txBody>
          <a:bodyPr/>
          <a:lstStyle/>
          <a:p>
            <a:r>
              <a:rPr lang="fa-IR" dirty="0" smtClean="0"/>
              <a:t>ژاله فعال عراقی</a:t>
            </a:r>
          </a:p>
          <a:p>
            <a:r>
              <a:rPr lang="fa-IR" dirty="0" smtClean="0"/>
              <a:t>حسین تبریزی</a:t>
            </a:r>
          </a:p>
          <a:p>
            <a:r>
              <a:rPr lang="fa-IR" sz="1100" dirty="0" smtClean="0"/>
              <a:t>93</a:t>
            </a:r>
          </a:p>
          <a:p>
            <a:endParaRPr lang="fa-IR" sz="1100" dirty="0"/>
          </a:p>
        </p:txBody>
      </p:sp>
      <p:sp>
        <p:nvSpPr>
          <p:cNvPr id="2" name="Title 1"/>
          <p:cNvSpPr>
            <a:spLocks noGrp="1"/>
          </p:cNvSpPr>
          <p:nvPr>
            <p:ph type="ctrTitle"/>
          </p:nvPr>
        </p:nvSpPr>
        <p:spPr>
          <a:xfrm>
            <a:off x="428596" y="714356"/>
            <a:ext cx="8305800" cy="1128940"/>
          </a:xfrm>
        </p:spPr>
        <p:txBody>
          <a:bodyPr/>
          <a:lstStyle/>
          <a:p>
            <a:r>
              <a:rPr lang="fa-IR" dirty="0" smtClean="0"/>
              <a:t>صنعت بیمه و نهادهای مالی</a:t>
            </a:r>
            <a:endParaRPr lang="fa-IR"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dirty="0" smtClean="0"/>
              <a:t>سرمايه گذاري شركت هاي بيمه مي بايست از ويژگي هاي زير برخوردار باشد:</a:t>
            </a:r>
            <a:endParaRPr lang="en-US" dirty="0" smtClean="0"/>
          </a:p>
          <a:p>
            <a:r>
              <a:rPr lang="fa-IR" dirty="0" smtClean="0"/>
              <a:t>1.      به دليل الزام به پاسخگويي به تعهدات، باید از قابليت نقدشوندگي متناسب با تعهدات شرکت بیمه برخوردار باشد.</a:t>
            </a:r>
            <a:endParaRPr lang="en-US" dirty="0" smtClean="0"/>
          </a:p>
          <a:p>
            <a:r>
              <a:rPr lang="fa-IR" dirty="0" smtClean="0"/>
              <a:t>2.      از آنجا كه فعاليت بيمه اي، فعاليتي بر مبناي پذيرش ريسك مي باشد، لذا جهت اطمينان از انجام صحيح و به موقع عمليات بيمه گري، سرمايه گذاري بيمه در زمينه هاي مختلف مي‌بايست با دقت و ارزيابي هاي خاصي صورت گرفته و متضمن حداقل ريسك باشد.</a:t>
            </a:r>
            <a:endParaRPr lang="en-US" dirty="0" smtClean="0"/>
          </a:p>
          <a:p>
            <a:r>
              <a:rPr lang="fa-IR" dirty="0" smtClean="0"/>
              <a:t>3.      سرمايه گذاري بيمه نبايد از سرمايه‌گذاري‌هاي مخرب در اقتصاد باشد بدين معني كه مثلاً موجب تغييرات ناگهاني در تورم و نوسان قيمت هاي يك بخش شود.</a:t>
            </a:r>
            <a:endParaRPr lang="en-US" dirty="0" smtClean="0"/>
          </a:p>
          <a:p>
            <a:r>
              <a:rPr lang="fa-IR" dirty="0" smtClean="0"/>
              <a:t>4.      سرمايه گذاري بيمه نبايد براي جبران زيان ناشي از عمليات بيمه باشد.</a:t>
            </a:r>
            <a:endParaRPr lang="en-US" dirty="0" smtClean="0"/>
          </a:p>
          <a:p>
            <a:r>
              <a:rPr lang="fa-IR" dirty="0" smtClean="0"/>
              <a:t> </a:t>
            </a:r>
            <a:endParaRPr lang="en-US" dirty="0" smtClean="0"/>
          </a:p>
          <a:p>
            <a:endParaRPr lang="fa-IR" dirty="0"/>
          </a:p>
        </p:txBody>
      </p:sp>
      <p:sp>
        <p:nvSpPr>
          <p:cNvPr id="3" name="Title 2"/>
          <p:cNvSpPr>
            <a:spLocks noGrp="1"/>
          </p:cNvSpPr>
          <p:nvPr>
            <p:ph type="title"/>
          </p:nvPr>
        </p:nvSpPr>
        <p:spPr/>
        <p:txBody>
          <a:bodyPr/>
          <a:lstStyle/>
          <a:p>
            <a:endParaRPr lang="fa-IR"/>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401080" cy="5840435"/>
          </a:xfrm>
        </p:spPr>
        <p:txBody>
          <a:bodyPr>
            <a:normAutofit/>
          </a:bodyPr>
          <a:lstStyle/>
          <a:p>
            <a:pPr algn="just">
              <a:buNone/>
            </a:pPr>
            <a:endParaRPr lang="fa-IR" sz="1600" b="1" dirty="0" smtClean="0"/>
          </a:p>
          <a:p>
            <a:pPr algn="just">
              <a:buNone/>
            </a:pPr>
            <a:r>
              <a:rPr lang="fa-IR" sz="1600" b="1" dirty="0" smtClean="0"/>
              <a:t>ضریب نفوذ بيمه عمر:</a:t>
            </a:r>
          </a:p>
          <a:p>
            <a:pPr algn="just">
              <a:buNone/>
            </a:pPr>
            <a:r>
              <a:rPr lang="fa-IR" sz="1600" dirty="0" smtClean="0"/>
              <a:t>بيمه نامه هاي عمر به دو صورت انفرادي و گروهي صادر شده و بيمه شدگان را تحت پوشش قرار مي دهند . رايج ترين بيمه نامه انفرادي در اين رشته ، " بيمه نامه عمر و پس انداز" است كه علاوه بر جنبه پس انداز و تشكيل سرمايه ، خطر فوت را تحت پوشش قرار مي دهد . يكي از نمونه هاي بيمه نامه هاي گروهي بيمه نامه عمر كاركنان دولت است كه كارمندان يك سازمان دولتي را تحت پوشش قرار مي دهد </a:t>
            </a:r>
            <a:endParaRPr lang="fa-IR" sz="1600" b="1" dirty="0" smtClean="0"/>
          </a:p>
          <a:p>
            <a:pPr algn="just">
              <a:buNone/>
            </a:pPr>
            <a:r>
              <a:rPr lang="fa-IR" sz="1600" dirty="0" smtClean="0"/>
              <a:t>نفوذ بیمه عمر که به صورت نسبت حق بیمه عمر به تولید ناخالص داخلی تعریف می شود ، می تواند نمودی از نقش مستقیم صنعت بیمه در نظام تامین مالی و تولید یک کشور باشد.</a:t>
            </a:r>
            <a:endParaRPr lang="fa-IR" sz="1600" dirty="0"/>
          </a:p>
        </p:txBody>
      </p:sp>
      <p:graphicFrame>
        <p:nvGraphicFramePr>
          <p:cNvPr id="4" name="Table 3"/>
          <p:cNvGraphicFramePr>
            <a:graphicFrameLocks noGrp="1"/>
          </p:cNvGraphicFramePr>
          <p:nvPr/>
        </p:nvGraphicFramePr>
        <p:xfrm>
          <a:off x="1357290" y="3000372"/>
          <a:ext cx="5643600" cy="3071806"/>
        </p:xfrm>
        <a:graphic>
          <a:graphicData uri="http://schemas.openxmlformats.org/drawingml/2006/table">
            <a:tbl>
              <a:tblPr rtl="1" firstRow="1" bandRow="1">
                <a:tableStyleId>{5C22544A-7EE6-4342-B048-85BDC9FD1C3A}</a:tableStyleId>
              </a:tblPr>
              <a:tblGrid>
                <a:gridCol w="705450"/>
                <a:gridCol w="705450"/>
                <a:gridCol w="705450"/>
                <a:gridCol w="705450"/>
                <a:gridCol w="705450"/>
                <a:gridCol w="705450"/>
                <a:gridCol w="705450"/>
                <a:gridCol w="705450"/>
              </a:tblGrid>
              <a:tr h="350501">
                <a:tc>
                  <a:txBody>
                    <a:bodyPr/>
                    <a:lstStyle/>
                    <a:p>
                      <a:pPr lvl="0" algn="ctr" rtl="0">
                        <a:lnSpc>
                          <a:spcPct val="115000"/>
                        </a:lnSpc>
                        <a:spcBef>
                          <a:spcPts val="750"/>
                        </a:spcBef>
                        <a:spcAft>
                          <a:spcPts val="750"/>
                        </a:spcAft>
                      </a:pPr>
                      <a:r>
                        <a:rPr lang="en-US" sz="1600" b="1" dirty="0">
                          <a:solidFill>
                            <a:srgbClr val="0D0D0D"/>
                          </a:solidFill>
                          <a:latin typeface="Times New Roman"/>
                          <a:ea typeface="Times New Roman"/>
                          <a:cs typeface="Arial"/>
                        </a:rPr>
                        <a:t> </a:t>
                      </a:r>
                      <a:endParaRPr lang="en-US" sz="1600" dirty="0">
                        <a:latin typeface="Calibri"/>
                        <a:ea typeface="Calibri"/>
                        <a:cs typeface="Arial"/>
                      </a:endParaRPr>
                    </a:p>
                  </a:txBody>
                  <a:tcPr marL="0" marR="0" marT="0" marB="0" anchor="b"/>
                </a:tc>
                <a:tc>
                  <a:txBody>
                    <a:bodyPr/>
                    <a:lstStyle/>
                    <a:p>
                      <a:pPr lvl="0" algn="ctr" rtl="1">
                        <a:lnSpc>
                          <a:spcPct val="115000"/>
                        </a:lnSpc>
                        <a:spcBef>
                          <a:spcPts val="750"/>
                        </a:spcBef>
                        <a:spcAft>
                          <a:spcPts val="750"/>
                        </a:spcAft>
                      </a:pPr>
                      <a:r>
                        <a:rPr lang="en-US" sz="1600" b="1" dirty="0" smtClean="0">
                          <a:solidFill>
                            <a:srgbClr val="0D0D0D"/>
                          </a:solidFill>
                          <a:latin typeface="Calibri"/>
                          <a:ea typeface="Times New Roman"/>
                          <a:cs typeface="Times New Roman"/>
                        </a:rPr>
                        <a:t>2010</a:t>
                      </a:r>
                      <a:endParaRPr lang="en-US" sz="1600" dirty="0">
                        <a:latin typeface="Calibri"/>
                        <a:ea typeface="Calibri"/>
                        <a:cs typeface="Arial"/>
                      </a:endParaRPr>
                    </a:p>
                  </a:txBody>
                  <a:tcPr marL="0" marR="0" marT="0" marB="0"/>
                </a:tc>
                <a:tc>
                  <a:txBody>
                    <a:bodyPr/>
                    <a:lstStyle/>
                    <a:p>
                      <a:pPr lvl="0" algn="ctr" rtl="0">
                        <a:lnSpc>
                          <a:spcPct val="115000"/>
                        </a:lnSpc>
                        <a:spcBef>
                          <a:spcPts val="750"/>
                        </a:spcBef>
                        <a:spcAft>
                          <a:spcPts val="750"/>
                        </a:spcAft>
                      </a:pPr>
                      <a:r>
                        <a:rPr lang="en-US" sz="1600" b="1" dirty="0">
                          <a:solidFill>
                            <a:srgbClr val="0D0D0D"/>
                          </a:solidFill>
                          <a:latin typeface="Times New Roman"/>
                          <a:ea typeface="Times New Roman"/>
                          <a:cs typeface="Arial"/>
                        </a:rPr>
                        <a:t>2009</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b="1">
                          <a:solidFill>
                            <a:srgbClr val="0D0D0D"/>
                          </a:solidFill>
                          <a:latin typeface="Times New Roman"/>
                          <a:ea typeface="Times New Roman"/>
                          <a:cs typeface="Arial"/>
                        </a:rPr>
                        <a:t>2008</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b="1">
                          <a:solidFill>
                            <a:srgbClr val="0D0D0D"/>
                          </a:solidFill>
                          <a:latin typeface="Times New Roman"/>
                          <a:ea typeface="Times New Roman"/>
                          <a:cs typeface="Arial"/>
                        </a:rPr>
                        <a:t>2007</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b="1">
                          <a:solidFill>
                            <a:srgbClr val="0D0D0D"/>
                          </a:solidFill>
                          <a:latin typeface="Times New Roman"/>
                          <a:ea typeface="Times New Roman"/>
                          <a:cs typeface="Arial"/>
                        </a:rPr>
                        <a:t>2006</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b="1">
                          <a:solidFill>
                            <a:srgbClr val="0D0D0D"/>
                          </a:solidFill>
                          <a:latin typeface="Times New Roman"/>
                          <a:ea typeface="Times New Roman"/>
                          <a:cs typeface="Arial"/>
                        </a:rPr>
                        <a:t>2005</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b="1" dirty="0">
                          <a:solidFill>
                            <a:srgbClr val="0D0D0D"/>
                          </a:solidFill>
                          <a:latin typeface="Times New Roman"/>
                          <a:ea typeface="Times New Roman"/>
                          <a:cs typeface="Arial"/>
                        </a:rPr>
                        <a:t>2004</a:t>
                      </a:r>
                      <a:endParaRPr lang="en-US" sz="1600" dirty="0">
                        <a:latin typeface="Calibri"/>
                        <a:ea typeface="Calibri"/>
                        <a:cs typeface="Arial"/>
                      </a:endParaRPr>
                    </a:p>
                  </a:txBody>
                  <a:tcPr marL="0" marR="0" marT="0" marB="0" anchor="b"/>
                </a:tc>
              </a:tr>
              <a:tr h="484400">
                <a:tc>
                  <a:txBody>
                    <a:bodyPr/>
                    <a:lstStyle/>
                    <a:p>
                      <a:pPr lvl="0" algn="ctr" rtl="1">
                        <a:lnSpc>
                          <a:spcPct val="115000"/>
                        </a:lnSpc>
                        <a:spcBef>
                          <a:spcPts val="750"/>
                        </a:spcBef>
                        <a:spcAft>
                          <a:spcPts val="750"/>
                        </a:spcAft>
                      </a:pPr>
                      <a:r>
                        <a:rPr lang="fa-IR" sz="1600" b="1" dirty="0">
                          <a:solidFill>
                            <a:srgbClr val="0D0D0D"/>
                          </a:solidFill>
                          <a:latin typeface="Calibri"/>
                          <a:ea typeface="Times New Roman"/>
                          <a:cs typeface="Times New Roman"/>
                        </a:rPr>
                        <a:t>عربستان</a:t>
                      </a:r>
                      <a:endParaRPr lang="en-US" sz="1600" dirty="0">
                        <a:latin typeface="Calibri"/>
                        <a:ea typeface="Calibri"/>
                        <a:cs typeface="Arial"/>
                      </a:endParaRPr>
                    </a:p>
                  </a:txBody>
                  <a:tcPr marL="0" marR="0" marT="0" marB="0" anchor="b"/>
                </a:tc>
                <a:tc>
                  <a:txBody>
                    <a:bodyPr/>
                    <a:lstStyle/>
                    <a:p>
                      <a:pPr lvl="0" algn="ctr" rtl="1">
                        <a:lnSpc>
                          <a:spcPct val="115000"/>
                        </a:lnSpc>
                        <a:spcBef>
                          <a:spcPts val="750"/>
                        </a:spcBef>
                        <a:spcAft>
                          <a:spcPts val="750"/>
                        </a:spcAft>
                      </a:pPr>
                      <a:r>
                        <a:rPr lang="en-US" sz="1600" dirty="0" smtClean="0">
                          <a:solidFill>
                            <a:srgbClr val="0D0D0D"/>
                          </a:solidFill>
                          <a:latin typeface="Times New Roman"/>
                          <a:ea typeface="Times New Roman"/>
                          <a:cs typeface="Arial"/>
                        </a:rPr>
                        <a:t>1/0</a:t>
                      </a:r>
                      <a:endParaRPr lang="en-US" sz="1600" dirty="0">
                        <a:latin typeface="Calibri"/>
                        <a:ea typeface="Calibri"/>
                        <a:cs typeface="Arial"/>
                      </a:endParaRPr>
                    </a:p>
                  </a:txBody>
                  <a:tcPr marL="0" marR="0" marT="0" marB="0"/>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1/0</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03/0</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02/0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02/0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01/0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01/0</a:t>
                      </a:r>
                      <a:endParaRPr lang="en-US" sz="1600">
                        <a:latin typeface="Calibri"/>
                        <a:ea typeface="Calibri"/>
                        <a:cs typeface="Arial"/>
                      </a:endParaRPr>
                    </a:p>
                  </a:txBody>
                  <a:tcPr marL="0" marR="0" marT="0" marB="0" anchor="b"/>
                </a:tc>
              </a:tr>
              <a:tr h="350501">
                <a:tc>
                  <a:txBody>
                    <a:bodyPr/>
                    <a:lstStyle/>
                    <a:p>
                      <a:pPr lvl="0" algn="ctr" rtl="1">
                        <a:lnSpc>
                          <a:spcPct val="115000"/>
                        </a:lnSpc>
                        <a:spcBef>
                          <a:spcPts val="750"/>
                        </a:spcBef>
                        <a:spcAft>
                          <a:spcPts val="750"/>
                        </a:spcAft>
                      </a:pPr>
                      <a:r>
                        <a:rPr lang="fa-IR" sz="1600" b="1">
                          <a:solidFill>
                            <a:srgbClr val="0D0D0D"/>
                          </a:solidFill>
                          <a:latin typeface="Calibri"/>
                          <a:ea typeface="Times New Roman"/>
                          <a:cs typeface="Times New Roman"/>
                        </a:rPr>
                        <a:t>تركيه</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dirty="0" smtClean="0">
                          <a:solidFill>
                            <a:srgbClr val="0D0D0D"/>
                          </a:solidFill>
                          <a:latin typeface="Times New Roman"/>
                          <a:ea typeface="Times New Roman"/>
                          <a:cs typeface="Arial"/>
                        </a:rPr>
                        <a:t>2/0</a:t>
                      </a:r>
                      <a:endParaRPr lang="en-US" sz="1600" dirty="0">
                        <a:latin typeface="Calibri"/>
                        <a:ea typeface="Calibri"/>
                        <a:cs typeface="Arial"/>
                      </a:endParaRPr>
                    </a:p>
                  </a:txBody>
                  <a:tcPr marL="0" marR="0" marT="0" marB="0"/>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2/0</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17/0</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16/0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24/0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26/0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29/0</a:t>
                      </a:r>
                      <a:endParaRPr lang="en-US" sz="1600">
                        <a:latin typeface="Calibri"/>
                        <a:ea typeface="Calibri"/>
                        <a:cs typeface="Arial"/>
                      </a:endParaRPr>
                    </a:p>
                  </a:txBody>
                  <a:tcPr marL="0" marR="0" marT="0" marB="0" anchor="b"/>
                </a:tc>
              </a:tr>
              <a:tr h="350501">
                <a:tc>
                  <a:txBody>
                    <a:bodyPr/>
                    <a:lstStyle/>
                    <a:p>
                      <a:pPr lvl="0" algn="ctr" rtl="1">
                        <a:lnSpc>
                          <a:spcPct val="115000"/>
                        </a:lnSpc>
                        <a:spcBef>
                          <a:spcPts val="750"/>
                        </a:spcBef>
                        <a:spcAft>
                          <a:spcPts val="750"/>
                        </a:spcAft>
                      </a:pPr>
                      <a:r>
                        <a:rPr lang="fa-IR" sz="1600" b="1">
                          <a:solidFill>
                            <a:srgbClr val="0D0D0D"/>
                          </a:solidFill>
                          <a:latin typeface="Calibri"/>
                          <a:ea typeface="Times New Roman"/>
                          <a:cs typeface="Times New Roman"/>
                        </a:rPr>
                        <a:t>مالزي</a:t>
                      </a:r>
                      <a:endParaRPr lang="en-US" sz="1600">
                        <a:latin typeface="Calibri"/>
                        <a:ea typeface="Calibri"/>
                        <a:cs typeface="Arial"/>
                      </a:endParaRPr>
                    </a:p>
                  </a:txBody>
                  <a:tcPr marL="0" marR="0" marT="0" marB="0" anchor="b"/>
                </a:tc>
                <a:tc>
                  <a:txBody>
                    <a:bodyPr/>
                    <a:lstStyle/>
                    <a:p>
                      <a:pPr lvl="0" algn="ctr" rtl="1">
                        <a:lnSpc>
                          <a:spcPct val="115000"/>
                        </a:lnSpc>
                        <a:spcBef>
                          <a:spcPts val="750"/>
                        </a:spcBef>
                        <a:spcAft>
                          <a:spcPts val="750"/>
                        </a:spcAft>
                      </a:pPr>
                      <a:r>
                        <a:rPr lang="en-US" sz="1600" dirty="0" smtClean="0">
                          <a:solidFill>
                            <a:srgbClr val="0D0D0D"/>
                          </a:solidFill>
                          <a:latin typeface="Calibri"/>
                          <a:ea typeface="Times New Roman"/>
                          <a:cs typeface="Times New Roman"/>
                        </a:rPr>
                        <a:t>2/3</a:t>
                      </a:r>
                      <a:endParaRPr lang="en-US" sz="1600" dirty="0">
                        <a:latin typeface="Calibri"/>
                        <a:ea typeface="Calibri"/>
                        <a:cs typeface="Arial"/>
                      </a:endParaRPr>
                    </a:p>
                  </a:txBody>
                  <a:tcPr marL="0" marR="0" marT="0" marB="0"/>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9/2</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8/2</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91/2</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2/3</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33/3</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47/3</a:t>
                      </a:r>
                      <a:endParaRPr lang="en-US" sz="1600">
                        <a:latin typeface="Calibri"/>
                        <a:ea typeface="Calibri"/>
                        <a:cs typeface="Arial"/>
                      </a:endParaRPr>
                    </a:p>
                  </a:txBody>
                  <a:tcPr marL="0" marR="0" marT="0" marB="0" anchor="b"/>
                </a:tc>
              </a:tr>
              <a:tr h="350501">
                <a:tc>
                  <a:txBody>
                    <a:bodyPr/>
                    <a:lstStyle/>
                    <a:p>
                      <a:pPr lvl="0" algn="ctr" rtl="1">
                        <a:lnSpc>
                          <a:spcPct val="115000"/>
                        </a:lnSpc>
                        <a:spcBef>
                          <a:spcPts val="750"/>
                        </a:spcBef>
                        <a:spcAft>
                          <a:spcPts val="750"/>
                        </a:spcAft>
                      </a:pPr>
                      <a:r>
                        <a:rPr lang="fa-IR" sz="1600" b="1">
                          <a:solidFill>
                            <a:srgbClr val="0D0D0D"/>
                          </a:solidFill>
                          <a:latin typeface="Calibri"/>
                          <a:ea typeface="Times New Roman"/>
                          <a:cs typeface="Times New Roman"/>
                        </a:rPr>
                        <a:t>امارات</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smtClean="0">
                          <a:solidFill>
                            <a:srgbClr val="0D0D0D"/>
                          </a:solidFill>
                          <a:latin typeface="Times New Roman"/>
                          <a:ea typeface="Times New Roman"/>
                          <a:cs typeface="Arial"/>
                        </a:rPr>
                        <a:t>3/0</a:t>
                      </a:r>
                      <a:endParaRPr lang="en-US" sz="1600" dirty="0">
                        <a:latin typeface="Calibri"/>
                        <a:ea typeface="Calibri"/>
                        <a:cs typeface="Arial"/>
                      </a:endParaRPr>
                    </a:p>
                  </a:txBody>
                  <a:tcPr marL="0" marR="0" marT="0" marB="0"/>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4/0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28/0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38/0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28/0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25/0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26/0</a:t>
                      </a:r>
                      <a:endParaRPr lang="en-US" sz="1600">
                        <a:latin typeface="Calibri"/>
                        <a:ea typeface="Calibri"/>
                        <a:cs typeface="Arial"/>
                      </a:endParaRPr>
                    </a:p>
                  </a:txBody>
                  <a:tcPr marL="0" marR="0" marT="0" marB="0" anchor="b"/>
                </a:tc>
              </a:tr>
              <a:tr h="350501">
                <a:tc>
                  <a:txBody>
                    <a:bodyPr/>
                    <a:lstStyle/>
                    <a:p>
                      <a:pPr lvl="0" algn="ctr" rtl="1">
                        <a:lnSpc>
                          <a:spcPct val="115000"/>
                        </a:lnSpc>
                        <a:spcBef>
                          <a:spcPts val="750"/>
                        </a:spcBef>
                        <a:spcAft>
                          <a:spcPts val="750"/>
                        </a:spcAft>
                      </a:pPr>
                      <a:r>
                        <a:rPr lang="fa-IR" sz="1600" b="1">
                          <a:solidFill>
                            <a:srgbClr val="0D0D0D"/>
                          </a:solidFill>
                          <a:latin typeface="Calibri"/>
                          <a:ea typeface="Times New Roman"/>
                          <a:cs typeface="Times New Roman"/>
                        </a:rPr>
                        <a:t>مصر</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smtClean="0">
                          <a:solidFill>
                            <a:srgbClr val="0D0D0D"/>
                          </a:solidFill>
                          <a:latin typeface="Times New Roman"/>
                          <a:ea typeface="Times New Roman"/>
                          <a:cs typeface="Arial"/>
                        </a:rPr>
                        <a:t>3/0</a:t>
                      </a:r>
                      <a:endParaRPr lang="en-US" sz="1600" dirty="0">
                        <a:latin typeface="Calibri"/>
                        <a:ea typeface="Calibri"/>
                        <a:cs typeface="Arial"/>
                      </a:endParaRPr>
                    </a:p>
                  </a:txBody>
                  <a:tcPr marL="0" marR="0" marT="0" marB="0"/>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4/0</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39/0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4/0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33/0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34/0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27/0</a:t>
                      </a:r>
                      <a:endParaRPr lang="en-US" sz="1600">
                        <a:latin typeface="Calibri"/>
                        <a:ea typeface="Calibri"/>
                        <a:cs typeface="Arial"/>
                      </a:endParaRPr>
                    </a:p>
                  </a:txBody>
                  <a:tcPr marL="0" marR="0" marT="0" marB="0" anchor="b"/>
                </a:tc>
              </a:tr>
              <a:tr h="484400">
                <a:tc>
                  <a:txBody>
                    <a:bodyPr/>
                    <a:lstStyle/>
                    <a:p>
                      <a:pPr lvl="0" algn="ctr" rtl="1">
                        <a:lnSpc>
                          <a:spcPct val="115000"/>
                        </a:lnSpc>
                        <a:spcBef>
                          <a:spcPts val="750"/>
                        </a:spcBef>
                        <a:spcAft>
                          <a:spcPts val="750"/>
                        </a:spcAft>
                      </a:pPr>
                      <a:r>
                        <a:rPr lang="fa-IR" sz="1600" b="1">
                          <a:solidFill>
                            <a:srgbClr val="0D0D0D"/>
                          </a:solidFill>
                          <a:latin typeface="Calibri"/>
                          <a:ea typeface="Times New Roman"/>
                          <a:cs typeface="Times New Roman"/>
                        </a:rPr>
                        <a:t>پاكستان</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dirty="0" smtClean="0">
                          <a:solidFill>
                            <a:srgbClr val="0D0D0D"/>
                          </a:solidFill>
                          <a:latin typeface="Times New Roman"/>
                          <a:ea typeface="Times New Roman"/>
                          <a:cs typeface="Arial"/>
                        </a:rPr>
                        <a:t>3/0</a:t>
                      </a:r>
                      <a:endParaRPr lang="en-US" sz="1600" dirty="0">
                        <a:latin typeface="Calibri"/>
                        <a:ea typeface="Calibri"/>
                        <a:cs typeface="Arial"/>
                      </a:endParaRPr>
                    </a:p>
                  </a:txBody>
                  <a:tcPr marL="0" marR="0" marT="0" marB="0"/>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3/0</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32/0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31/0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3/0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28/0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27/0</a:t>
                      </a:r>
                      <a:endParaRPr lang="en-US" sz="1600">
                        <a:latin typeface="Calibri"/>
                        <a:ea typeface="Calibri"/>
                        <a:cs typeface="Arial"/>
                      </a:endParaRPr>
                    </a:p>
                  </a:txBody>
                  <a:tcPr marL="0" marR="0" marT="0" marB="0" anchor="b"/>
                </a:tc>
              </a:tr>
              <a:tr h="350501">
                <a:tc>
                  <a:txBody>
                    <a:bodyPr/>
                    <a:lstStyle/>
                    <a:p>
                      <a:pPr lvl="0" algn="ctr" rtl="1">
                        <a:lnSpc>
                          <a:spcPct val="115000"/>
                        </a:lnSpc>
                        <a:spcBef>
                          <a:spcPts val="750"/>
                        </a:spcBef>
                        <a:spcAft>
                          <a:spcPts val="750"/>
                        </a:spcAft>
                      </a:pPr>
                      <a:r>
                        <a:rPr lang="fa-IR" sz="1600" b="1">
                          <a:solidFill>
                            <a:srgbClr val="0D0D0D"/>
                          </a:solidFill>
                          <a:latin typeface="Calibri"/>
                          <a:ea typeface="Times New Roman"/>
                          <a:cs typeface="Times New Roman"/>
                        </a:rPr>
                        <a:t>ايران</a:t>
                      </a:r>
                      <a:endParaRPr lang="en-US" sz="1600">
                        <a:latin typeface="Calibri"/>
                        <a:ea typeface="Calibri"/>
                        <a:cs typeface="Arial"/>
                      </a:endParaRPr>
                    </a:p>
                  </a:txBody>
                  <a:tcPr marL="0" marR="0" marT="0" marB="0" anchor="b"/>
                </a:tc>
                <a:tc>
                  <a:txBody>
                    <a:bodyPr/>
                    <a:lstStyle/>
                    <a:p>
                      <a:pPr marL="0" marR="0" lvl="0" indent="0" algn="ctr" defTabSz="914400" rtl="1" eaLnBrk="1" fontAlgn="auto" latinLnBrk="0" hangingPunct="1">
                        <a:lnSpc>
                          <a:spcPct val="115000"/>
                        </a:lnSpc>
                        <a:spcBef>
                          <a:spcPts val="750"/>
                        </a:spcBef>
                        <a:spcAft>
                          <a:spcPts val="750"/>
                        </a:spcAft>
                        <a:buClrTx/>
                        <a:buSzTx/>
                        <a:buFontTx/>
                        <a:buNone/>
                        <a:tabLst/>
                        <a:defRPr/>
                      </a:pPr>
                      <a:r>
                        <a:rPr lang="en-US" sz="1600" dirty="0" smtClean="0">
                          <a:solidFill>
                            <a:srgbClr val="0D0D0D"/>
                          </a:solidFill>
                          <a:latin typeface="Times New Roman"/>
                          <a:ea typeface="Times New Roman"/>
                          <a:cs typeface="Arial"/>
                        </a:rPr>
                        <a:t>1/0</a:t>
                      </a:r>
                      <a:endParaRPr lang="en-US" sz="1600" dirty="0" smtClean="0">
                        <a:latin typeface="Calibri"/>
                        <a:ea typeface="Calibri"/>
                        <a:cs typeface="Arial"/>
                      </a:endParaRPr>
                    </a:p>
                  </a:txBody>
                  <a:tcPr marL="0" marR="0" marT="0" marB="0"/>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1/0</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08/0</a:t>
                      </a:r>
                      <a:endParaRPr lang="en-US" sz="1600" dirty="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08/0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08/0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a:solidFill>
                            <a:srgbClr val="0D0D0D"/>
                          </a:solidFill>
                          <a:latin typeface="Times New Roman"/>
                          <a:ea typeface="Times New Roman"/>
                          <a:cs typeface="Arial"/>
                        </a:rPr>
                        <a:t>08/0</a:t>
                      </a:r>
                      <a:endParaRPr lang="en-US" sz="1600">
                        <a:latin typeface="Calibri"/>
                        <a:ea typeface="Calibri"/>
                        <a:cs typeface="Arial"/>
                      </a:endParaRPr>
                    </a:p>
                  </a:txBody>
                  <a:tcPr marL="0" marR="0" marT="0" marB="0" anchor="b"/>
                </a:tc>
                <a:tc>
                  <a:txBody>
                    <a:bodyPr/>
                    <a:lstStyle/>
                    <a:p>
                      <a:pPr lvl="0" algn="ctr" rtl="0">
                        <a:lnSpc>
                          <a:spcPct val="115000"/>
                        </a:lnSpc>
                        <a:spcBef>
                          <a:spcPts val="750"/>
                        </a:spcBef>
                        <a:spcAft>
                          <a:spcPts val="750"/>
                        </a:spcAft>
                      </a:pPr>
                      <a:r>
                        <a:rPr lang="en-US" sz="1600" dirty="0">
                          <a:solidFill>
                            <a:srgbClr val="0D0D0D"/>
                          </a:solidFill>
                          <a:latin typeface="Times New Roman"/>
                          <a:ea typeface="Times New Roman"/>
                          <a:cs typeface="Arial"/>
                        </a:rPr>
                        <a:t>08/0</a:t>
                      </a:r>
                      <a:endParaRPr lang="en-US" sz="1600" dirty="0">
                        <a:latin typeface="Calibri"/>
                        <a:ea typeface="Calibri"/>
                        <a:cs typeface="Arial"/>
                      </a:endParaRPr>
                    </a:p>
                  </a:txBody>
                  <a:tcPr marL="0" marR="0" marT="0" marB="0" anchor="b"/>
                </a:tc>
              </a:tr>
            </a:tbl>
          </a:graphicData>
        </a:graphic>
      </p:graphicFrame>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642918"/>
            <a:ext cx="8329642" cy="5453082"/>
          </a:xfrm>
        </p:spPr>
        <p:txBody>
          <a:bodyPr/>
          <a:lstStyle/>
          <a:p>
            <a:pPr>
              <a:buNone/>
            </a:pPr>
            <a:r>
              <a:rPr lang="fa-IR" b="1" dirty="0" smtClean="0"/>
              <a:t> ضریب نفوذ بیمه :</a:t>
            </a:r>
          </a:p>
          <a:p>
            <a:pPr>
              <a:buNone/>
            </a:pPr>
            <a:r>
              <a:rPr lang="fa-IR" sz="2000" dirty="0" smtClean="0"/>
              <a:t>شاخص ضريب نفوذ بيمه كه به صورت نسبت حق بيمه توليدي شركت هاي بيمه به توليد ناخالص داخلي تعريف مي شود به عنوان مهمترين شاخص عمق صنعت بيمه و تأمين مالي از طريق اين صنعت مي باشد به طوريكه هر چه ميزان ضريب نفوذ بيمه بالاتر باشد منابع در اختيار شركت هاي بيمه جهت انجام امور سرمايه گذاري بيشتر خواهد بود و توسعه صنعت بيمه نيز با سرعت بيشتري انجام خواهد گرفت. </a:t>
            </a:r>
            <a:endParaRPr lang="fa-IR" sz="2000" dirty="0"/>
          </a:p>
        </p:txBody>
      </p:sp>
      <p:graphicFrame>
        <p:nvGraphicFramePr>
          <p:cNvPr id="4" name="Table 3"/>
          <p:cNvGraphicFramePr>
            <a:graphicFrameLocks noGrp="1"/>
          </p:cNvGraphicFramePr>
          <p:nvPr/>
        </p:nvGraphicFramePr>
        <p:xfrm>
          <a:off x="1571607" y="3143244"/>
          <a:ext cx="5857913" cy="2823848"/>
        </p:xfrm>
        <a:graphic>
          <a:graphicData uri="http://schemas.openxmlformats.org/drawingml/2006/table">
            <a:tbl>
              <a:tblPr rtl="1" firstRow="1" bandRow="1">
                <a:tableStyleId>{5C22544A-7EE6-4342-B048-85BDC9FD1C3A}</a:tableStyleId>
              </a:tblPr>
              <a:tblGrid>
                <a:gridCol w="979606"/>
                <a:gridCol w="696901"/>
                <a:gridCol w="696901"/>
                <a:gridCol w="696901"/>
                <a:gridCol w="696901"/>
                <a:gridCol w="696901"/>
                <a:gridCol w="696901"/>
                <a:gridCol w="696901"/>
              </a:tblGrid>
              <a:tr h="352981">
                <a:tc>
                  <a:txBody>
                    <a:bodyPr/>
                    <a:lstStyle/>
                    <a:p>
                      <a:pPr algn="l" rtl="0">
                        <a:lnSpc>
                          <a:spcPct val="115000"/>
                        </a:lnSpc>
                        <a:spcBef>
                          <a:spcPts val="750"/>
                        </a:spcBef>
                        <a:spcAft>
                          <a:spcPts val="750"/>
                        </a:spcAft>
                      </a:pPr>
                      <a:r>
                        <a:rPr lang="en-US" sz="1600" b="1" dirty="0">
                          <a:solidFill>
                            <a:srgbClr val="0D0D0D"/>
                          </a:solidFill>
                          <a:latin typeface="Times New Roman"/>
                          <a:ea typeface="Times New Roman"/>
                          <a:cs typeface="Arial"/>
                        </a:rPr>
                        <a:t> </a:t>
                      </a:r>
                      <a:endParaRPr lang="en-US" sz="1100" dirty="0">
                        <a:latin typeface="Calibri"/>
                        <a:ea typeface="Calibri"/>
                        <a:cs typeface="Arial"/>
                      </a:endParaRPr>
                    </a:p>
                  </a:txBody>
                  <a:tcPr marL="0" marR="0" marT="0" marB="0" anchor="b"/>
                </a:tc>
                <a:tc>
                  <a:txBody>
                    <a:bodyPr/>
                    <a:lstStyle/>
                    <a:p>
                      <a:pPr algn="r" rtl="1">
                        <a:lnSpc>
                          <a:spcPct val="115000"/>
                        </a:lnSpc>
                        <a:spcBef>
                          <a:spcPts val="750"/>
                        </a:spcBef>
                        <a:spcAft>
                          <a:spcPts val="750"/>
                        </a:spcAft>
                      </a:pPr>
                      <a:r>
                        <a:rPr lang="fa-IR" sz="1600" b="1">
                          <a:solidFill>
                            <a:srgbClr val="0D0D0D"/>
                          </a:solidFill>
                          <a:latin typeface="Calibri"/>
                          <a:ea typeface="Times New Roman"/>
                          <a:cs typeface="Times New Roman"/>
                        </a:rPr>
                        <a:t>2010</a:t>
                      </a:r>
                      <a:endParaRPr lang="en-US" sz="1100">
                        <a:latin typeface="Calibri"/>
                        <a:ea typeface="Calibri"/>
                        <a:cs typeface="Arial"/>
                      </a:endParaRPr>
                    </a:p>
                  </a:txBody>
                  <a:tcPr marL="0" marR="0" marT="0" marB="0"/>
                </a:tc>
                <a:tc>
                  <a:txBody>
                    <a:bodyPr/>
                    <a:lstStyle/>
                    <a:p>
                      <a:pPr algn="l" rtl="0">
                        <a:lnSpc>
                          <a:spcPct val="115000"/>
                        </a:lnSpc>
                        <a:spcBef>
                          <a:spcPts val="750"/>
                        </a:spcBef>
                        <a:spcAft>
                          <a:spcPts val="750"/>
                        </a:spcAft>
                      </a:pPr>
                      <a:r>
                        <a:rPr lang="en-US" sz="1600" b="1" dirty="0">
                          <a:solidFill>
                            <a:srgbClr val="0D0D0D"/>
                          </a:solidFill>
                          <a:latin typeface="Times New Roman"/>
                          <a:ea typeface="Times New Roman"/>
                          <a:cs typeface="Arial"/>
                        </a:rPr>
                        <a:t>2009</a:t>
                      </a:r>
                      <a:endParaRPr lang="en-US" sz="1100" dirty="0">
                        <a:latin typeface="Calibri"/>
                        <a:ea typeface="Calibri"/>
                        <a:cs typeface="Arial"/>
                      </a:endParaRPr>
                    </a:p>
                  </a:txBody>
                  <a:tcPr marL="0" marR="0" marT="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rtl="0">
                        <a:lnSpc>
                          <a:spcPct val="115000"/>
                        </a:lnSpc>
                        <a:spcBef>
                          <a:spcPts val="750"/>
                        </a:spcBef>
                        <a:spcAft>
                          <a:spcPts val="750"/>
                        </a:spcAft>
                      </a:pPr>
                      <a:r>
                        <a:rPr lang="en-US" sz="1600" b="1">
                          <a:solidFill>
                            <a:srgbClr val="0D0D0D"/>
                          </a:solidFill>
                          <a:latin typeface="Times New Roman"/>
                          <a:ea typeface="Times New Roman"/>
                          <a:cs typeface="Arial"/>
                        </a:rPr>
                        <a:t>2008</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b="1">
                          <a:solidFill>
                            <a:srgbClr val="0D0D0D"/>
                          </a:solidFill>
                          <a:latin typeface="Times New Roman"/>
                          <a:ea typeface="Times New Roman"/>
                          <a:cs typeface="Arial"/>
                        </a:rPr>
                        <a:t>2007</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b="1">
                          <a:solidFill>
                            <a:srgbClr val="0D0D0D"/>
                          </a:solidFill>
                          <a:latin typeface="Times New Roman"/>
                          <a:ea typeface="Times New Roman"/>
                          <a:cs typeface="Arial"/>
                        </a:rPr>
                        <a:t>2006</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b="1">
                          <a:solidFill>
                            <a:srgbClr val="0D0D0D"/>
                          </a:solidFill>
                          <a:latin typeface="Times New Roman"/>
                          <a:ea typeface="Times New Roman"/>
                          <a:cs typeface="Arial"/>
                        </a:rPr>
                        <a:t>2005</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b="1">
                          <a:solidFill>
                            <a:srgbClr val="0D0D0D"/>
                          </a:solidFill>
                          <a:latin typeface="Times New Roman"/>
                          <a:ea typeface="Times New Roman"/>
                          <a:cs typeface="Arial"/>
                        </a:rPr>
                        <a:t>2004</a:t>
                      </a:r>
                      <a:endParaRPr lang="en-US" sz="1100">
                        <a:latin typeface="Calibri"/>
                        <a:ea typeface="Calibri"/>
                        <a:cs typeface="Arial"/>
                      </a:endParaRPr>
                    </a:p>
                  </a:txBody>
                  <a:tcPr marL="0" marR="0" marT="0" marB="0" anchor="b"/>
                </a:tc>
              </a:tr>
              <a:tr h="352981">
                <a:tc>
                  <a:txBody>
                    <a:bodyPr/>
                    <a:lstStyle/>
                    <a:p>
                      <a:pPr algn="r" rtl="1">
                        <a:lnSpc>
                          <a:spcPct val="115000"/>
                        </a:lnSpc>
                        <a:spcBef>
                          <a:spcPts val="750"/>
                        </a:spcBef>
                        <a:spcAft>
                          <a:spcPts val="750"/>
                        </a:spcAft>
                      </a:pPr>
                      <a:r>
                        <a:rPr lang="fa-IR" sz="1600" b="1">
                          <a:solidFill>
                            <a:srgbClr val="0D0D0D"/>
                          </a:solidFill>
                          <a:latin typeface="Calibri"/>
                          <a:ea typeface="Times New Roman"/>
                          <a:cs typeface="Times New Roman"/>
                        </a:rPr>
                        <a:t>عربستان</a:t>
                      </a:r>
                      <a:endParaRPr lang="en-US" sz="1100">
                        <a:latin typeface="Calibri"/>
                        <a:ea typeface="Calibri"/>
                        <a:cs typeface="Arial"/>
                      </a:endParaRPr>
                    </a:p>
                  </a:txBody>
                  <a:tcPr marL="0" marR="0" marT="0" marB="0" anchor="b"/>
                </a:tc>
                <a:tc>
                  <a:txBody>
                    <a:bodyPr/>
                    <a:lstStyle/>
                    <a:p>
                      <a:pPr algn="r" rtl="1">
                        <a:lnSpc>
                          <a:spcPct val="115000"/>
                        </a:lnSpc>
                        <a:spcBef>
                          <a:spcPts val="750"/>
                        </a:spcBef>
                        <a:spcAft>
                          <a:spcPts val="750"/>
                        </a:spcAft>
                      </a:pPr>
                      <a:r>
                        <a:rPr lang="fa-IR" sz="1600" dirty="0">
                          <a:solidFill>
                            <a:srgbClr val="0D0D0D"/>
                          </a:solidFill>
                          <a:latin typeface="Calibri"/>
                          <a:ea typeface="Times New Roman"/>
                          <a:cs typeface="Times New Roman"/>
                        </a:rPr>
                        <a:t>1/1</a:t>
                      </a:r>
                      <a:endParaRPr lang="en-US" sz="1100" dirty="0">
                        <a:latin typeface="Calibri"/>
                        <a:ea typeface="Calibri"/>
                        <a:cs typeface="Arial"/>
                      </a:endParaRPr>
                    </a:p>
                  </a:txBody>
                  <a:tcPr marL="0" marR="0" marT="0" marB="0"/>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6/0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6/0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5/0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46/0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48/0</a:t>
                      </a:r>
                      <a:endParaRPr lang="en-US" sz="1100">
                        <a:latin typeface="Calibri"/>
                        <a:ea typeface="Calibri"/>
                        <a:cs typeface="Arial"/>
                      </a:endParaRPr>
                    </a:p>
                  </a:txBody>
                  <a:tcPr marL="0" marR="0" marT="0" marB="0" anchor="b"/>
                </a:tc>
              </a:tr>
              <a:tr h="352981">
                <a:tc>
                  <a:txBody>
                    <a:bodyPr/>
                    <a:lstStyle/>
                    <a:p>
                      <a:pPr algn="r" rtl="1">
                        <a:lnSpc>
                          <a:spcPct val="115000"/>
                        </a:lnSpc>
                        <a:spcBef>
                          <a:spcPts val="750"/>
                        </a:spcBef>
                        <a:spcAft>
                          <a:spcPts val="750"/>
                        </a:spcAft>
                      </a:pPr>
                      <a:r>
                        <a:rPr lang="fa-IR" sz="1600" b="1" dirty="0">
                          <a:solidFill>
                            <a:srgbClr val="0D0D0D"/>
                          </a:solidFill>
                          <a:latin typeface="Calibri"/>
                          <a:ea typeface="Times New Roman"/>
                          <a:cs typeface="Times New Roman"/>
                        </a:rPr>
                        <a:t>تركيه</a:t>
                      </a:r>
                      <a:endParaRPr lang="en-US" sz="1100" dirty="0">
                        <a:latin typeface="Calibri"/>
                        <a:ea typeface="Calibri"/>
                        <a:cs typeface="Arial"/>
                      </a:endParaRPr>
                    </a:p>
                  </a:txBody>
                  <a:tcPr marL="0" marR="0" marT="0" marB="0" anchor="b"/>
                </a:tc>
                <a:tc>
                  <a:txBody>
                    <a:bodyPr/>
                    <a:lstStyle/>
                    <a:p>
                      <a:pPr algn="r" rtl="1">
                        <a:lnSpc>
                          <a:spcPct val="115000"/>
                        </a:lnSpc>
                        <a:spcBef>
                          <a:spcPts val="750"/>
                        </a:spcBef>
                        <a:spcAft>
                          <a:spcPts val="750"/>
                        </a:spcAft>
                      </a:pPr>
                      <a:r>
                        <a:rPr lang="fa-IR" sz="1600">
                          <a:solidFill>
                            <a:srgbClr val="0D0D0D"/>
                          </a:solidFill>
                          <a:latin typeface="Calibri"/>
                          <a:ea typeface="Times New Roman"/>
                          <a:cs typeface="Times New Roman"/>
                        </a:rPr>
                        <a:t>3/1</a:t>
                      </a:r>
                      <a:endParaRPr lang="en-US" sz="1100">
                        <a:latin typeface="Calibri"/>
                        <a:ea typeface="Calibri"/>
                        <a:cs typeface="Arial"/>
                      </a:endParaRPr>
                    </a:p>
                  </a:txBody>
                  <a:tcPr marL="0" marR="0" marT="0" marB="0"/>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3/1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3/1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7/1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6/1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55/1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54/1</a:t>
                      </a:r>
                      <a:endParaRPr lang="en-US" sz="1100">
                        <a:latin typeface="Calibri"/>
                        <a:ea typeface="Calibri"/>
                        <a:cs typeface="Arial"/>
                      </a:endParaRPr>
                    </a:p>
                  </a:txBody>
                  <a:tcPr marL="0" marR="0" marT="0" marB="0" anchor="b"/>
                </a:tc>
              </a:tr>
              <a:tr h="352981">
                <a:tc>
                  <a:txBody>
                    <a:bodyPr/>
                    <a:lstStyle/>
                    <a:p>
                      <a:pPr algn="r" rtl="1">
                        <a:lnSpc>
                          <a:spcPct val="115000"/>
                        </a:lnSpc>
                        <a:spcBef>
                          <a:spcPts val="750"/>
                        </a:spcBef>
                        <a:spcAft>
                          <a:spcPts val="750"/>
                        </a:spcAft>
                      </a:pPr>
                      <a:r>
                        <a:rPr lang="fa-IR" sz="1600" b="1">
                          <a:solidFill>
                            <a:srgbClr val="0D0D0D"/>
                          </a:solidFill>
                          <a:latin typeface="Calibri"/>
                          <a:ea typeface="Times New Roman"/>
                          <a:cs typeface="Times New Roman"/>
                        </a:rPr>
                        <a:t>مالزي</a:t>
                      </a:r>
                      <a:endParaRPr lang="en-US" sz="1100">
                        <a:latin typeface="Calibri"/>
                        <a:ea typeface="Calibri"/>
                        <a:cs typeface="Arial"/>
                      </a:endParaRPr>
                    </a:p>
                  </a:txBody>
                  <a:tcPr marL="0" marR="0" marT="0" marB="0" anchor="b"/>
                </a:tc>
                <a:tc>
                  <a:txBody>
                    <a:bodyPr/>
                    <a:lstStyle/>
                    <a:p>
                      <a:pPr algn="r" rtl="1">
                        <a:lnSpc>
                          <a:spcPct val="115000"/>
                        </a:lnSpc>
                        <a:spcBef>
                          <a:spcPts val="750"/>
                        </a:spcBef>
                        <a:spcAft>
                          <a:spcPts val="750"/>
                        </a:spcAft>
                      </a:pPr>
                      <a:r>
                        <a:rPr lang="fa-IR" sz="1600">
                          <a:solidFill>
                            <a:srgbClr val="0D0D0D"/>
                          </a:solidFill>
                          <a:latin typeface="Calibri"/>
                          <a:ea typeface="Times New Roman"/>
                          <a:cs typeface="Times New Roman"/>
                        </a:rPr>
                        <a:t>8/4</a:t>
                      </a:r>
                      <a:endParaRPr lang="en-US" sz="1100">
                        <a:latin typeface="Calibri"/>
                        <a:ea typeface="Calibri"/>
                        <a:cs typeface="Arial"/>
                      </a:endParaRPr>
                    </a:p>
                  </a:txBody>
                  <a:tcPr marL="0" marR="0" marT="0" marB="0"/>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4/4</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4/4</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6/4</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9/4</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42/5</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4/5</a:t>
                      </a:r>
                      <a:endParaRPr lang="en-US" sz="1100">
                        <a:latin typeface="Calibri"/>
                        <a:ea typeface="Calibri"/>
                        <a:cs typeface="Arial"/>
                      </a:endParaRPr>
                    </a:p>
                  </a:txBody>
                  <a:tcPr marL="0" marR="0" marT="0" marB="0" anchor="b"/>
                </a:tc>
              </a:tr>
              <a:tr h="352981">
                <a:tc>
                  <a:txBody>
                    <a:bodyPr/>
                    <a:lstStyle/>
                    <a:p>
                      <a:pPr algn="r" rtl="1">
                        <a:lnSpc>
                          <a:spcPct val="115000"/>
                        </a:lnSpc>
                        <a:spcBef>
                          <a:spcPts val="750"/>
                        </a:spcBef>
                        <a:spcAft>
                          <a:spcPts val="750"/>
                        </a:spcAft>
                      </a:pPr>
                      <a:r>
                        <a:rPr lang="fa-IR" sz="1600" b="1">
                          <a:solidFill>
                            <a:srgbClr val="0D0D0D"/>
                          </a:solidFill>
                          <a:latin typeface="Calibri"/>
                          <a:ea typeface="Times New Roman"/>
                          <a:cs typeface="Times New Roman"/>
                        </a:rPr>
                        <a:t>امارات</a:t>
                      </a:r>
                      <a:endParaRPr lang="en-US" sz="1100">
                        <a:latin typeface="Calibri"/>
                        <a:ea typeface="Calibri"/>
                        <a:cs typeface="Arial"/>
                      </a:endParaRPr>
                    </a:p>
                  </a:txBody>
                  <a:tcPr marL="0" marR="0" marT="0" marB="0" anchor="b"/>
                </a:tc>
                <a:tc>
                  <a:txBody>
                    <a:bodyPr/>
                    <a:lstStyle/>
                    <a:p>
                      <a:pPr algn="r" rtl="1">
                        <a:lnSpc>
                          <a:spcPct val="115000"/>
                        </a:lnSpc>
                        <a:spcBef>
                          <a:spcPts val="750"/>
                        </a:spcBef>
                        <a:spcAft>
                          <a:spcPts val="750"/>
                        </a:spcAft>
                      </a:pPr>
                      <a:r>
                        <a:rPr lang="fa-IR" sz="1600">
                          <a:solidFill>
                            <a:srgbClr val="0D0D0D"/>
                          </a:solidFill>
                          <a:latin typeface="Calibri"/>
                          <a:ea typeface="Times New Roman"/>
                          <a:cs typeface="Times New Roman"/>
                        </a:rPr>
                        <a:t>1/2</a:t>
                      </a:r>
                      <a:endParaRPr lang="en-US" sz="1100">
                        <a:latin typeface="Calibri"/>
                        <a:ea typeface="Calibri"/>
                        <a:cs typeface="Arial"/>
                      </a:endParaRPr>
                    </a:p>
                  </a:txBody>
                  <a:tcPr marL="0" marR="0" marT="0" marB="0"/>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5/2</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5/2</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9/1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7/1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53/1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65/1</a:t>
                      </a:r>
                      <a:endParaRPr lang="en-US" sz="1100">
                        <a:latin typeface="Calibri"/>
                        <a:ea typeface="Calibri"/>
                        <a:cs typeface="Arial"/>
                      </a:endParaRPr>
                    </a:p>
                  </a:txBody>
                  <a:tcPr marL="0" marR="0" marT="0" marB="0" anchor="b"/>
                </a:tc>
              </a:tr>
              <a:tr h="352981">
                <a:tc>
                  <a:txBody>
                    <a:bodyPr/>
                    <a:lstStyle/>
                    <a:p>
                      <a:pPr algn="r" rtl="1">
                        <a:lnSpc>
                          <a:spcPct val="115000"/>
                        </a:lnSpc>
                        <a:spcBef>
                          <a:spcPts val="750"/>
                        </a:spcBef>
                        <a:spcAft>
                          <a:spcPts val="750"/>
                        </a:spcAft>
                      </a:pPr>
                      <a:r>
                        <a:rPr lang="fa-IR" sz="1600" b="1">
                          <a:solidFill>
                            <a:srgbClr val="0D0D0D"/>
                          </a:solidFill>
                          <a:latin typeface="Calibri"/>
                          <a:ea typeface="Times New Roman"/>
                          <a:cs typeface="Times New Roman"/>
                        </a:rPr>
                        <a:t>مصر</a:t>
                      </a:r>
                      <a:endParaRPr lang="en-US" sz="1100">
                        <a:latin typeface="Calibri"/>
                        <a:ea typeface="Calibri"/>
                        <a:cs typeface="Arial"/>
                      </a:endParaRPr>
                    </a:p>
                  </a:txBody>
                  <a:tcPr marL="0" marR="0" marT="0" marB="0" anchor="b"/>
                </a:tc>
                <a:tc>
                  <a:txBody>
                    <a:bodyPr/>
                    <a:lstStyle/>
                    <a:p>
                      <a:pPr algn="r" rtl="1">
                        <a:lnSpc>
                          <a:spcPct val="115000"/>
                        </a:lnSpc>
                        <a:spcBef>
                          <a:spcPts val="750"/>
                        </a:spcBef>
                        <a:spcAft>
                          <a:spcPts val="750"/>
                        </a:spcAft>
                      </a:pPr>
                      <a:r>
                        <a:rPr lang="fa-IR" sz="1600">
                          <a:solidFill>
                            <a:srgbClr val="0D0D0D"/>
                          </a:solidFill>
                          <a:latin typeface="Calibri"/>
                          <a:ea typeface="Times New Roman"/>
                          <a:cs typeface="Times New Roman"/>
                        </a:rPr>
                        <a:t>7/0</a:t>
                      </a:r>
                      <a:endParaRPr lang="en-US" sz="1100">
                        <a:latin typeface="Calibri"/>
                        <a:ea typeface="Calibri"/>
                        <a:cs typeface="Arial"/>
                      </a:endParaRPr>
                    </a:p>
                  </a:txBody>
                  <a:tcPr marL="0" marR="0" marT="0" marB="0"/>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8/0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8/0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9/0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8/0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85/0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79/0</a:t>
                      </a:r>
                      <a:endParaRPr lang="en-US" sz="1100">
                        <a:latin typeface="Calibri"/>
                        <a:ea typeface="Calibri"/>
                        <a:cs typeface="Arial"/>
                      </a:endParaRPr>
                    </a:p>
                  </a:txBody>
                  <a:tcPr marL="0" marR="0" marT="0" marB="0" anchor="b"/>
                </a:tc>
              </a:tr>
              <a:tr h="352981">
                <a:tc>
                  <a:txBody>
                    <a:bodyPr/>
                    <a:lstStyle/>
                    <a:p>
                      <a:pPr algn="r" rtl="1">
                        <a:lnSpc>
                          <a:spcPct val="115000"/>
                        </a:lnSpc>
                        <a:spcBef>
                          <a:spcPts val="750"/>
                        </a:spcBef>
                        <a:spcAft>
                          <a:spcPts val="750"/>
                        </a:spcAft>
                      </a:pPr>
                      <a:r>
                        <a:rPr lang="fa-IR" sz="1600" b="1">
                          <a:solidFill>
                            <a:srgbClr val="0D0D0D"/>
                          </a:solidFill>
                          <a:latin typeface="Calibri"/>
                          <a:ea typeface="Times New Roman"/>
                          <a:cs typeface="Times New Roman"/>
                        </a:rPr>
                        <a:t>پاكستان</a:t>
                      </a:r>
                      <a:endParaRPr lang="en-US" sz="1100">
                        <a:latin typeface="Calibri"/>
                        <a:ea typeface="Calibri"/>
                        <a:cs typeface="Arial"/>
                      </a:endParaRPr>
                    </a:p>
                  </a:txBody>
                  <a:tcPr marL="0" marR="0" marT="0" marB="0" anchor="b"/>
                </a:tc>
                <a:tc>
                  <a:txBody>
                    <a:bodyPr/>
                    <a:lstStyle/>
                    <a:p>
                      <a:pPr algn="r" rtl="1">
                        <a:lnSpc>
                          <a:spcPct val="115000"/>
                        </a:lnSpc>
                        <a:spcBef>
                          <a:spcPts val="750"/>
                        </a:spcBef>
                        <a:spcAft>
                          <a:spcPts val="750"/>
                        </a:spcAft>
                      </a:pPr>
                      <a:r>
                        <a:rPr lang="fa-IR" sz="1600">
                          <a:solidFill>
                            <a:srgbClr val="0D0D0D"/>
                          </a:solidFill>
                          <a:latin typeface="Calibri"/>
                          <a:ea typeface="Times New Roman"/>
                          <a:cs typeface="Times New Roman"/>
                        </a:rPr>
                        <a:t>7/0</a:t>
                      </a:r>
                      <a:endParaRPr lang="en-US" sz="1100">
                        <a:latin typeface="Calibri"/>
                        <a:ea typeface="Calibri"/>
                        <a:cs typeface="Arial"/>
                      </a:endParaRPr>
                    </a:p>
                  </a:txBody>
                  <a:tcPr marL="0" marR="0" marT="0" marB="0"/>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7/0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7/0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7/0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8/0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67/0</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71/0</a:t>
                      </a:r>
                      <a:endParaRPr lang="en-US" sz="1100">
                        <a:latin typeface="Calibri"/>
                        <a:ea typeface="Calibri"/>
                        <a:cs typeface="Arial"/>
                      </a:endParaRPr>
                    </a:p>
                  </a:txBody>
                  <a:tcPr marL="0" marR="0" marT="0" marB="0" anchor="b"/>
                </a:tc>
              </a:tr>
              <a:tr h="352981">
                <a:tc>
                  <a:txBody>
                    <a:bodyPr/>
                    <a:lstStyle/>
                    <a:p>
                      <a:pPr algn="r" rtl="1">
                        <a:lnSpc>
                          <a:spcPct val="115000"/>
                        </a:lnSpc>
                        <a:spcBef>
                          <a:spcPts val="750"/>
                        </a:spcBef>
                        <a:spcAft>
                          <a:spcPts val="750"/>
                        </a:spcAft>
                      </a:pPr>
                      <a:r>
                        <a:rPr lang="fa-IR" sz="1600" b="1">
                          <a:solidFill>
                            <a:srgbClr val="0D0D0D"/>
                          </a:solidFill>
                          <a:latin typeface="Calibri"/>
                          <a:ea typeface="Times New Roman"/>
                          <a:cs typeface="Times New Roman"/>
                        </a:rPr>
                        <a:t>ايران</a:t>
                      </a:r>
                      <a:endParaRPr lang="en-US" sz="1100">
                        <a:latin typeface="Calibri"/>
                        <a:ea typeface="Calibri"/>
                        <a:cs typeface="Arial"/>
                      </a:endParaRPr>
                    </a:p>
                  </a:txBody>
                  <a:tcPr marL="0" marR="0" marT="0" marB="0" anchor="b"/>
                </a:tc>
                <a:tc>
                  <a:txBody>
                    <a:bodyPr/>
                    <a:lstStyle/>
                    <a:p>
                      <a:pPr algn="r" rtl="1">
                        <a:lnSpc>
                          <a:spcPct val="115000"/>
                        </a:lnSpc>
                        <a:spcBef>
                          <a:spcPts val="750"/>
                        </a:spcBef>
                        <a:spcAft>
                          <a:spcPts val="750"/>
                        </a:spcAft>
                      </a:pPr>
                      <a:r>
                        <a:rPr lang="fa-IR" sz="1600">
                          <a:solidFill>
                            <a:srgbClr val="0D0D0D"/>
                          </a:solidFill>
                          <a:latin typeface="Calibri"/>
                          <a:ea typeface="Times New Roman"/>
                          <a:cs typeface="Times New Roman"/>
                        </a:rPr>
                        <a:t>2/1</a:t>
                      </a:r>
                      <a:endParaRPr lang="en-US" sz="1100">
                        <a:latin typeface="Calibri"/>
                        <a:ea typeface="Calibri"/>
                        <a:cs typeface="Arial"/>
                      </a:endParaRPr>
                    </a:p>
                  </a:txBody>
                  <a:tcPr marL="0" marR="0" marT="0" marB="0"/>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2/1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2/1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3/1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3/1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a:solidFill>
                            <a:srgbClr val="0D0D0D"/>
                          </a:solidFill>
                          <a:latin typeface="Times New Roman"/>
                          <a:ea typeface="Times New Roman"/>
                          <a:cs typeface="Arial"/>
                        </a:rPr>
                        <a:t>23/1</a:t>
                      </a:r>
                      <a:endParaRPr lang="en-US" sz="1100">
                        <a:latin typeface="Calibri"/>
                        <a:ea typeface="Calibri"/>
                        <a:cs typeface="Arial"/>
                      </a:endParaRPr>
                    </a:p>
                  </a:txBody>
                  <a:tcPr marL="0" marR="0" marT="0" marB="0" anchor="b"/>
                </a:tc>
                <a:tc>
                  <a:txBody>
                    <a:bodyPr/>
                    <a:lstStyle/>
                    <a:p>
                      <a:pPr algn="l" rtl="0">
                        <a:lnSpc>
                          <a:spcPct val="115000"/>
                        </a:lnSpc>
                        <a:spcBef>
                          <a:spcPts val="750"/>
                        </a:spcBef>
                        <a:spcAft>
                          <a:spcPts val="750"/>
                        </a:spcAft>
                      </a:pPr>
                      <a:r>
                        <a:rPr lang="en-US" sz="1600" dirty="0">
                          <a:solidFill>
                            <a:srgbClr val="0D0D0D"/>
                          </a:solidFill>
                          <a:latin typeface="Times New Roman"/>
                          <a:ea typeface="Times New Roman"/>
                          <a:cs typeface="Arial"/>
                        </a:rPr>
                        <a:t>15/1</a:t>
                      </a:r>
                      <a:endParaRPr lang="en-US" sz="1100" dirty="0">
                        <a:latin typeface="Calibri"/>
                        <a:ea typeface="Calibri"/>
                        <a:cs typeface="Arial"/>
                      </a:endParaRPr>
                    </a:p>
                  </a:txBody>
                  <a:tcPr marL="0" marR="0" marT="0" marB="0" anchor="b"/>
                </a:tc>
              </a:tr>
            </a:tbl>
          </a:graphicData>
        </a:graphic>
      </p:graphicFrame>
    </p:spTree>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buClr>
                <a:schemeClr val="bg1"/>
              </a:buClr>
              <a:buFont typeface="Wingdings" pitchFamily="2" charset="2"/>
              <a:buChar char="ü"/>
            </a:pPr>
            <a:r>
              <a:rPr lang="fa-IR" dirty="0" smtClean="0"/>
              <a:t>  گسترش بیمه های عمر با هدف فراهم سازی منابع مالی بیشتر برای نظام تامین مالی کشور؛</a:t>
            </a:r>
          </a:p>
          <a:p>
            <a:pPr algn="just">
              <a:buClr>
                <a:schemeClr val="bg1"/>
              </a:buClr>
              <a:buFont typeface="Wingdings" pitchFamily="2" charset="2"/>
              <a:buChar char="ü"/>
            </a:pPr>
            <a:r>
              <a:rPr lang="fa-IR" dirty="0" smtClean="0"/>
              <a:t>ایجاد شرکت های تخصصی بیمه عمر و گسترش فرهنگ بیمه در کشور؛</a:t>
            </a:r>
          </a:p>
          <a:p>
            <a:pPr algn="just">
              <a:buClr>
                <a:schemeClr val="bg1"/>
              </a:buClr>
              <a:buFont typeface="Wingdings" pitchFamily="2" charset="2"/>
              <a:buChar char="ü"/>
            </a:pPr>
            <a:r>
              <a:rPr lang="fa-IR" dirty="0" smtClean="0"/>
              <a:t> به كارگيري پوشش هاي بيمه اي جديد که تاثیر غیر مستقیم صنعت بیمه در نظام تامین مالی را بیشتر می کند؛</a:t>
            </a:r>
          </a:p>
          <a:p>
            <a:pPr algn="just">
              <a:buClr>
                <a:schemeClr val="bg1"/>
              </a:buClr>
              <a:buFont typeface="Wingdings" pitchFamily="2" charset="2"/>
              <a:buChar char="ü"/>
            </a:pPr>
            <a:r>
              <a:rPr lang="fa-IR" dirty="0" smtClean="0"/>
              <a:t>گسترش بيمه اعتبار جهت تضمين بازپرداخت تسهيلات و ايجاد سيستم اعتبارسنجي مشتريان بانك ها؛</a:t>
            </a:r>
            <a:endParaRPr lang="en-US" dirty="0" smtClean="0"/>
          </a:p>
          <a:p>
            <a:pPr algn="just">
              <a:buClr>
                <a:schemeClr val="bg1"/>
              </a:buClr>
              <a:buFont typeface="Wingdings" pitchFamily="2" charset="2"/>
              <a:buChar char="ü"/>
            </a:pPr>
            <a:r>
              <a:rPr lang="fa-IR" dirty="0" smtClean="0"/>
              <a:t> ايجاد امكان بيمه هاي اعتباري به صورت انفرادي و تدوین مقررات آن توسط بیمه مرکزی؛</a:t>
            </a:r>
            <a:endParaRPr lang="en-US" dirty="0" smtClean="0"/>
          </a:p>
          <a:p>
            <a:pPr algn="just">
              <a:buClr>
                <a:schemeClr val="bg1"/>
              </a:buClr>
              <a:buFont typeface="Wingdings" pitchFamily="2" charset="2"/>
              <a:buChar char="ü"/>
            </a:pPr>
            <a:r>
              <a:rPr lang="fa-IR" dirty="0" smtClean="0"/>
              <a:t>ايجاد سيستم اطلاعاتي جامع مشتريان بانكي جهت رتبه بندي اعتباري آنان با همکاری بیمه مرکزی و بانک مرکزی که در ماده 90 قانون برنامه پنجم توسعه کشور به آن تاکید شده است .</a:t>
            </a:r>
            <a:endParaRPr lang="en-US" dirty="0" smtClean="0"/>
          </a:p>
          <a:p>
            <a:pPr algn="just">
              <a:buClr>
                <a:schemeClr val="bg1"/>
              </a:buClr>
              <a:buFont typeface="Wingdings" pitchFamily="2" charset="2"/>
              <a:buChar char="ü"/>
            </a:pPr>
            <a:r>
              <a:rPr lang="fa-IR" dirty="0" smtClean="0"/>
              <a:t>به كارگيري راه هايي نظير توسعه بيمه‌هاي خصوصي، تبليغات رسانه‌اي، لحاظ نمودن تخفيفات ويژه براي مشتريان كم ريسك توسط شرکت های بیمه و پرداخت آسان و به موقع خسارات جهت جذب و تشويق بيشتر افراد براي ورود به بازار بيمه به خصوص در زمينه بيمه هاي عمر و افزايش منابع مالي و سرمایه گذاری های اين صنعت</a:t>
            </a:r>
          </a:p>
          <a:p>
            <a:pPr algn="just">
              <a:buClr>
                <a:schemeClr val="bg1"/>
              </a:buClr>
              <a:buFont typeface="Wingdings" pitchFamily="2" charset="2"/>
              <a:buChar char="ü"/>
            </a:pPr>
            <a:r>
              <a:rPr lang="fa-IR" dirty="0" smtClean="0"/>
              <a:t> كاهش تدريجي نرخ بيمه هاي اتكايي اجباري به خصوص در زمينه بيمه هاي عمر كه مي تواند در افزایش تمایل موسسات بیمه به عرضه بیمه مذکور و افزایش منابع آن ها از این ناحیه و نهایتا بهبود تامين مالي دركشور مؤثر باشد؛</a:t>
            </a:r>
            <a:endParaRPr lang="en-US" dirty="0" smtClean="0"/>
          </a:p>
          <a:p>
            <a:pPr algn="just">
              <a:buClr>
                <a:schemeClr val="bg1"/>
              </a:buClr>
              <a:buFont typeface="Wingdings" pitchFamily="2" charset="2"/>
              <a:buChar char="ü"/>
            </a:pPr>
            <a:r>
              <a:rPr lang="fa-IR" dirty="0" smtClean="0"/>
              <a:t>اجرایی کردن بیمه های پوشش ریسک نوسانات نرخ ارز؛</a:t>
            </a:r>
            <a:endParaRPr lang="en-US" dirty="0" smtClean="0"/>
          </a:p>
        </p:txBody>
      </p:sp>
      <p:sp>
        <p:nvSpPr>
          <p:cNvPr id="3" name="Title 2"/>
          <p:cNvSpPr>
            <a:spLocks noGrp="1"/>
          </p:cNvSpPr>
          <p:nvPr>
            <p:ph type="title"/>
          </p:nvPr>
        </p:nvSpPr>
        <p:spPr/>
        <p:txBody>
          <a:bodyPr>
            <a:normAutofit/>
          </a:bodyPr>
          <a:lstStyle/>
          <a:p>
            <a:pPr algn="r"/>
            <a:r>
              <a:rPr lang="fa-IR" sz="3200" dirty="0" smtClean="0"/>
              <a:t>با توجه مطالب ارائه شده راهکارهای زیر برای توسعه نقش صنعت بیمه در نظام تامین مالی پیشنهاد می شود .</a:t>
            </a:r>
            <a:endParaRPr lang="fa-IR" sz="32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dissolv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dissolve">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n-US" sz="4400" b="1" dirty="0" smtClean="0"/>
          </a:p>
          <a:p>
            <a:pPr algn="ctr">
              <a:buNone/>
            </a:pPr>
            <a:endParaRPr lang="en-US" sz="4400" b="1" dirty="0" smtClean="0"/>
          </a:p>
          <a:p>
            <a:pPr algn="ctr"/>
            <a:r>
              <a:rPr lang="en-US" sz="4400" b="1" dirty="0" smtClean="0">
                <a:latin typeface="Matura MT Script Capitals" pitchFamily="66" charset="0"/>
              </a:rPr>
              <a:t>Thanks</a:t>
            </a:r>
          </a:p>
          <a:p>
            <a:pPr algn="ctr"/>
            <a:endParaRPr lang="en-US" sz="4400" b="1" dirty="0" smtClean="0"/>
          </a:p>
          <a:p>
            <a:pPr algn="ctr"/>
            <a:endParaRPr lang="en-US" sz="4400" b="1" dirty="0" smtClean="0"/>
          </a:p>
          <a:p>
            <a:pPr algn="ctr"/>
            <a:endParaRPr lang="en-US" sz="4400" b="1" dirty="0" smtClean="0"/>
          </a:p>
          <a:p>
            <a:pPr algn="ctr"/>
            <a:endParaRPr lang="en-US" sz="4400" b="1" dirty="0" smtClean="0"/>
          </a:p>
          <a:p>
            <a:pPr algn="ctr"/>
            <a:endParaRPr lang="fa-IR" sz="4400" b="1" dirty="0"/>
          </a:p>
        </p:txBody>
      </p:sp>
      <p:sp>
        <p:nvSpPr>
          <p:cNvPr id="3" name="Title 2"/>
          <p:cNvSpPr>
            <a:spLocks noGrp="1"/>
          </p:cNvSpPr>
          <p:nvPr>
            <p:ph type="title"/>
          </p:nvPr>
        </p:nvSpPr>
        <p:spPr/>
        <p:txBody>
          <a:bodyPr/>
          <a:lstStyle/>
          <a:p>
            <a:endParaRPr lang="fa-I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xEl>
                                              <p:pRg st="2" end="2"/>
                                            </p:txEl>
                                          </p:spTgt>
                                        </p:tgtEl>
                                        <p:attrNameLst>
                                          <p:attrName>style.visibility</p:attrName>
                                        </p:attrNameLst>
                                      </p:cBhvr>
                                      <p:to>
                                        <p:strVal val="visible"/>
                                      </p:to>
                                    </p:set>
                                    <p:anim calcmode="discrete" valueType="clr">
                                      <p:cBhvr override="childStyle">
                                        <p:cTn id="7" dur="80"/>
                                        <p:tgtEl>
                                          <p:spTgt spid="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357298"/>
            <a:ext cx="8229600" cy="4572000"/>
          </a:xfrm>
        </p:spPr>
        <p:txBody>
          <a:bodyPr>
            <a:normAutofit/>
          </a:bodyPr>
          <a:lstStyle/>
          <a:p>
            <a:pPr algn="just">
              <a:buNone/>
            </a:pPr>
            <a:r>
              <a:rPr lang="fa-IR" sz="2000" dirty="0" smtClean="0"/>
              <a:t>بازار مالی بازاری است که در آن دارایی های مالی مبادله (خرید و فروش) میشوند.این بازارها انگیزههای پس انداز کردن، واگذاری پس اندازها، وام دهی و به کار گرفتن سرمایه ها را شکل میدهند.</a:t>
            </a:r>
          </a:p>
          <a:p>
            <a:pPr algn="just">
              <a:buNone/>
            </a:pPr>
            <a:endParaRPr lang="fa-IR" sz="2000" dirty="0" smtClean="0"/>
          </a:p>
          <a:p>
            <a:pPr algn="just">
              <a:buNone/>
            </a:pPr>
            <a:r>
              <a:rPr lang="fa-IR" sz="2000" dirty="0" smtClean="0"/>
              <a:t>بازارهای مالی را براساس سررسید حق مالی به دو بخش بازار پول </a:t>
            </a:r>
            <a:r>
              <a:rPr lang="fa-IR" sz="2000" smtClean="0"/>
              <a:t>و بازارسرمایه </a:t>
            </a:r>
            <a:r>
              <a:rPr lang="fa-IR" sz="2000" dirty="0" smtClean="0"/>
              <a:t>تقسیم میکنند.</a:t>
            </a:r>
          </a:p>
          <a:p>
            <a:pPr algn="just">
              <a:buNone/>
            </a:pPr>
            <a:endParaRPr lang="fa-IR" sz="2000" dirty="0" smtClean="0"/>
          </a:p>
          <a:p>
            <a:pPr algn="just">
              <a:buNone/>
            </a:pPr>
            <a:r>
              <a:rPr lang="fa-IR" sz="2000" dirty="0" smtClean="0"/>
              <a:t>بیمه در کلیه شاخه ها و رشته های فعالیت اقتصادی به گسترش اطمینان کمک میکنند. یکی از این زمینه ها بازار مالی است.</a:t>
            </a:r>
          </a:p>
          <a:p>
            <a:pPr algn="just">
              <a:buNone/>
            </a:pPr>
            <a:endParaRPr lang="fa-IR" sz="2000" dirty="0"/>
          </a:p>
        </p:txBody>
      </p:sp>
      <p:sp>
        <p:nvSpPr>
          <p:cNvPr id="2" name="Title 1"/>
          <p:cNvSpPr>
            <a:spLocks noGrp="1"/>
          </p:cNvSpPr>
          <p:nvPr>
            <p:ph type="title"/>
          </p:nvPr>
        </p:nvSpPr>
        <p:spPr/>
        <p:txBody>
          <a:bodyPr/>
          <a:lstStyle/>
          <a:p>
            <a:pPr algn="just"/>
            <a:r>
              <a:rPr lang="fa-IR" dirty="0" smtClean="0"/>
              <a:t>بازارهای مالی:</a:t>
            </a:r>
            <a:endParaRPr lang="fa-IR" dirty="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58204" cy="5768997"/>
          </a:xfrm>
        </p:spPr>
        <p:txBody>
          <a:bodyPr/>
          <a:lstStyle/>
          <a:p>
            <a:pPr algn="just">
              <a:buNone/>
            </a:pPr>
            <a:r>
              <a:rPr lang="fa-IR" dirty="0" smtClean="0"/>
              <a:t>به عبارت دقیق تر بازار مالی متشکل از بیمه، بورس و بانک را میتوان مثلث توسعه مالی نامید که در مثلث توسعه مالی، بانک پایگاه پول، بورس پایگاه سرمایه و بیمه پایگاه اطمینان است که با ارتباط دوسویه به توسعه مالی کمک میکند.در نتیجه این مثلث بدون بیمه ،کم رنگ و ناکارا باقی می ماند.</a:t>
            </a:r>
          </a:p>
          <a:p>
            <a:pPr algn="ctr">
              <a:buNone/>
            </a:pPr>
            <a:r>
              <a:rPr lang="fa-IR" sz="1800" dirty="0" smtClean="0"/>
              <a:t>مثلث توسعه مالی</a:t>
            </a:r>
          </a:p>
          <a:p>
            <a:pPr algn="just">
              <a:buNone/>
            </a:pPr>
            <a:endParaRPr lang="fa-IR" dirty="0"/>
          </a:p>
        </p:txBody>
      </p:sp>
      <p:pic>
        <p:nvPicPr>
          <p:cNvPr id="1027" name="Picture 3"/>
          <p:cNvPicPr>
            <a:picLocks noChangeAspect="1" noChangeArrowheads="1"/>
          </p:cNvPicPr>
          <p:nvPr/>
        </p:nvPicPr>
        <p:blipFill>
          <a:blip r:embed="rId2" cstate="print"/>
          <a:srcRect/>
          <a:stretch>
            <a:fillRect/>
          </a:stretch>
        </p:blipFill>
        <p:spPr bwMode="auto">
          <a:xfrm>
            <a:off x="1571604" y="2714620"/>
            <a:ext cx="5699153" cy="2919419"/>
          </a:xfrm>
          <a:prstGeom prst="rect">
            <a:avLst/>
          </a:prstGeom>
          <a:noFill/>
          <a:ln w="9525">
            <a:noFill/>
            <a:miter lim="800000"/>
            <a:headEnd/>
            <a:tailEnd/>
          </a:ln>
          <a:effectLst/>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Scale>
                                      <p:cBhvr>
                                        <p:cTn id="17" dur="1000" decel="50000" fill="hold">
                                          <p:stCondLst>
                                            <p:cond delay="0"/>
                                          </p:stCondLst>
                                        </p:cTn>
                                        <p:tgtEl>
                                          <p:spTgt spid="10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027"/>
                                        </p:tgtEl>
                                        <p:attrNameLst>
                                          <p:attrName>ppt_x</p:attrName>
                                          <p:attrName>ppt_y</p:attrName>
                                        </p:attrNameLst>
                                      </p:cBhvr>
                                    </p:animMotion>
                                    <p:animEffect transition="in" filter="fade">
                                      <p:cBhvr>
                                        <p:cTn id="19"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sz="2800" dirty="0" smtClean="0"/>
              <a:t>صنعت بيمه به عنوان يكي از مؤسسات مالي غير بانكي در اكثر كشورهاي جهان نقش مهمي را در توسعه مالي ايفا مي نمايد . اما در ايران به علت سهم اندك صنعت بيمه در توليد ناخالص داخلي كشور نقش اين صنعت در توسعه مالي كمرنگ مي باشد. مهمترين شاخص هاي توسعه مالي در صنعت بيمه عبارتند از " ميزان حق بيمه عمر " ، " ميزان کل حق بیمه  " ، " سهم ارزش افزوده خدمات بيمه در توليد ناخالص داخلي " و از همه مهمتر " ضریب نفوذ بیمه " .</a:t>
            </a:r>
            <a:endParaRPr lang="en-US" sz="2800" dirty="0" smtClean="0"/>
          </a:p>
          <a:p>
            <a:endParaRPr lang="fa-IR" dirty="0"/>
          </a:p>
        </p:txBody>
      </p:sp>
      <p:sp>
        <p:nvSpPr>
          <p:cNvPr id="3" name="Title 2"/>
          <p:cNvSpPr>
            <a:spLocks noGrp="1"/>
          </p:cNvSpPr>
          <p:nvPr>
            <p:ph type="title"/>
          </p:nvPr>
        </p:nvSpPr>
        <p:spPr/>
        <p:txBody>
          <a:bodyPr/>
          <a:lstStyle/>
          <a:p>
            <a:endParaRPr lang="fa-I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در بسياري از كشور هاي جهان بانك ها به عنوان نهادهاي تامين مالي كوتاه مدت و ميان مدت مي باشند و كار تامين مالي در بلند مدت به عهده نهاد هاي ديگر از جمله صنعت بيمه مي باشد . با توجه به اينكه صنعت بيمه منابع را تا زمان پرداخت خسارت در اختيار دارد، مي‌تواند از آن در سرمايه‌گذاري‌ها استفاده كند. </a:t>
            </a:r>
            <a:endParaRPr lang="fa-IR" dirty="0"/>
          </a:p>
        </p:txBody>
      </p:sp>
      <p:sp>
        <p:nvSpPr>
          <p:cNvPr id="3" name="Title 2"/>
          <p:cNvSpPr>
            <a:spLocks noGrp="1"/>
          </p:cNvSpPr>
          <p:nvPr>
            <p:ph type="title"/>
          </p:nvPr>
        </p:nvSpPr>
        <p:spPr/>
        <p:txBody>
          <a:bodyPr/>
          <a:lstStyle/>
          <a:p>
            <a:endParaRPr lang="fa-I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8258204" cy="4840303"/>
          </a:xfrm>
        </p:spPr>
        <p:txBody>
          <a:bodyPr>
            <a:normAutofit/>
          </a:bodyPr>
          <a:lstStyle/>
          <a:p>
            <a:pPr>
              <a:buNone/>
            </a:pPr>
            <a:r>
              <a:rPr lang="fa-IR" sz="2000" dirty="0" smtClean="0">
                <a:cs typeface="+mj-cs"/>
              </a:rPr>
              <a:t>شرکتهای بیمه در بازار پول در سه جهت عمده ارائه خدمت میكنند:</a:t>
            </a:r>
          </a:p>
          <a:p>
            <a:pPr>
              <a:buNone/>
            </a:pPr>
            <a:r>
              <a:rPr lang="fa-IR" sz="2000" b="1" dirty="0" smtClean="0">
                <a:cs typeface="+mj-cs"/>
              </a:rPr>
              <a:t>نهادسازی؛</a:t>
            </a:r>
            <a:endParaRPr lang="fa-IR" sz="2000" dirty="0" smtClean="0">
              <a:cs typeface="+mj-cs"/>
            </a:endParaRPr>
          </a:p>
          <a:p>
            <a:pPr>
              <a:buNone/>
            </a:pPr>
            <a:r>
              <a:rPr lang="fa-IR" sz="2000" dirty="0" smtClean="0"/>
              <a:t>شرکت های بیمه جهت تأسیس مؤسسات پولی با استفاده از منابع مالی خود شرکت میکنند؛</a:t>
            </a:r>
          </a:p>
          <a:p>
            <a:pPr>
              <a:buNone/>
            </a:pPr>
            <a:r>
              <a:rPr lang="fa-IR" sz="2000" b="1" dirty="0" smtClean="0">
                <a:cs typeface="+mj-cs"/>
              </a:rPr>
              <a:t>ابزارسازی؛</a:t>
            </a:r>
          </a:p>
          <a:p>
            <a:pPr>
              <a:buFont typeface="Wingdings" pitchFamily="2" charset="2"/>
              <a:buChar char="v"/>
            </a:pPr>
            <a:r>
              <a:rPr lang="fa-IR" sz="2000" dirty="0" smtClean="0"/>
              <a:t>صدور بیمه نامه مسئولیت و اعتبار منابع پولی در مقابل سپرده گذاران به منظور تضمین موسسات دریافت کننده منابع در مقابل سپرده گذاران؛</a:t>
            </a:r>
          </a:p>
          <a:p>
            <a:pPr>
              <a:buFont typeface="Wingdings" pitchFamily="2" charset="2"/>
              <a:buChar char="v"/>
            </a:pPr>
            <a:r>
              <a:rPr lang="fa-IR" sz="2000" dirty="0" smtClean="0"/>
              <a:t>بیمه مرهونات کالای خریداری شده با وام دریافتی از موسسات پولی در مقابل حوادث طبیعی تا پایان اقساط؛</a:t>
            </a:r>
          </a:p>
          <a:p>
            <a:pPr>
              <a:buFont typeface="Wingdings" pitchFamily="2" charset="2"/>
              <a:buChar char="v"/>
            </a:pPr>
            <a:r>
              <a:rPr lang="fa-IR" sz="2000" dirty="0" smtClean="0"/>
              <a:t>بیمه عمر بدهکار به منظور پرداخت تعهدات مالی استفاده کننده تسهیلات به هنگام فوت یا از کارافتادگی؛</a:t>
            </a:r>
          </a:p>
          <a:p>
            <a:pPr>
              <a:buFont typeface="Wingdings" pitchFamily="2" charset="2"/>
              <a:buChar char="v"/>
            </a:pPr>
            <a:r>
              <a:rPr lang="fa-IR" sz="2000" dirty="0" smtClean="0"/>
              <a:t>صدور بیمه نامه اعتبار تعهدات وثیقه به جایگزینی از وثیقه اموال نزد موسسات پولی به هنگام دریافت تسهیلات؛</a:t>
            </a:r>
          </a:p>
          <a:p>
            <a:pPr>
              <a:buFont typeface="Wingdings" pitchFamily="2" charset="2"/>
              <a:buChar char="v"/>
            </a:pPr>
            <a:endParaRPr lang="fa-IR" sz="2000" dirty="0" smtClean="0"/>
          </a:p>
          <a:p>
            <a:pPr>
              <a:buNone/>
            </a:pPr>
            <a:endParaRPr lang="fa-IR" sz="2000" dirty="0">
              <a:cs typeface="+mj-cs"/>
            </a:endParaRPr>
          </a:p>
        </p:txBody>
      </p:sp>
      <p:sp>
        <p:nvSpPr>
          <p:cNvPr id="2" name="Title 1"/>
          <p:cNvSpPr>
            <a:spLocks noGrp="1"/>
          </p:cNvSpPr>
          <p:nvPr>
            <p:ph type="title"/>
          </p:nvPr>
        </p:nvSpPr>
        <p:spPr/>
        <p:txBody>
          <a:bodyPr>
            <a:normAutofit/>
          </a:bodyPr>
          <a:lstStyle/>
          <a:p>
            <a:pPr algn="ctr"/>
            <a:r>
              <a:rPr lang="fa-IR" sz="3400" b="1" dirty="0" smtClean="0"/>
              <a:t>خدمات شرکت های بیمه در بازار پول</a:t>
            </a:r>
            <a:endParaRPr lang="fa-IR" sz="3400" b="1"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4)">
                                      <p:cBhvr>
                                        <p:cTn id="13" dur="2000"/>
                                        <p:tgtEl>
                                          <p:spTgt spid="3">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4)">
                                      <p:cBhvr>
                                        <p:cTn id="16" dur="2000"/>
                                        <p:tgtEl>
                                          <p:spTgt spid="3">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4)">
                                      <p:cBhvr>
                                        <p:cTn id="19" dur="2000"/>
                                        <p:tgtEl>
                                          <p:spTgt spid="3">
                                            <p:txEl>
                                              <p:pRg st="4" end="4"/>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4)">
                                      <p:cBhvr>
                                        <p:cTn id="22" dur="2000"/>
                                        <p:tgtEl>
                                          <p:spTgt spid="3">
                                            <p:txEl>
                                              <p:pRg st="5" end="5"/>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4)">
                                      <p:cBhvr>
                                        <p:cTn id="25" dur="2000"/>
                                        <p:tgtEl>
                                          <p:spTgt spid="3">
                                            <p:txEl>
                                              <p:pRg st="6" end="6"/>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heel(4)">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3116"/>
            <a:ext cx="8358246" cy="3983047"/>
          </a:xfrm>
        </p:spPr>
        <p:txBody>
          <a:bodyPr>
            <a:normAutofit/>
          </a:bodyPr>
          <a:lstStyle/>
          <a:p>
            <a:pPr>
              <a:buNone/>
            </a:pPr>
            <a:r>
              <a:rPr lang="fa-IR" sz="2000" b="1" dirty="0" smtClean="0">
                <a:cs typeface="+mj-cs"/>
              </a:rPr>
              <a:t>بیمه نامه های عمومی؛</a:t>
            </a:r>
          </a:p>
          <a:p>
            <a:pPr marL="457200" indent="-457200">
              <a:buFont typeface="Wingdings" pitchFamily="2" charset="2"/>
              <a:buChar char="v"/>
            </a:pPr>
            <a:r>
              <a:rPr lang="fa-IR" sz="2000" dirty="0" smtClean="0"/>
              <a:t>بیمه اموال </a:t>
            </a:r>
            <a:r>
              <a:rPr lang="fa-IR" sz="2000" dirty="0" smtClean="0"/>
              <a:t>مؤسسات </a:t>
            </a:r>
            <a:r>
              <a:rPr lang="fa-IR" sz="2000" dirty="0" smtClean="0"/>
              <a:t>پولی و </a:t>
            </a:r>
            <a:r>
              <a:rPr lang="fa-IR" sz="2000" dirty="0" smtClean="0"/>
              <a:t>وجوه </a:t>
            </a:r>
            <a:r>
              <a:rPr lang="fa-IR" sz="2000" dirty="0" smtClean="0"/>
              <a:t>در صندوق و وجوه در راه؛</a:t>
            </a:r>
          </a:p>
          <a:p>
            <a:pPr marL="457200" indent="-457200">
              <a:buFont typeface="Wingdings" pitchFamily="2" charset="2"/>
              <a:buChar char="v"/>
            </a:pPr>
            <a:r>
              <a:rPr lang="fa-IR" sz="2000" dirty="0" smtClean="0"/>
              <a:t>بیمه اشخاص؛</a:t>
            </a:r>
          </a:p>
          <a:p>
            <a:pPr marL="457200" indent="-457200">
              <a:buFont typeface="Wingdings" pitchFamily="2" charset="2"/>
              <a:buChar char="v"/>
            </a:pPr>
            <a:r>
              <a:rPr lang="fa-IR" sz="2000" dirty="0" smtClean="0"/>
              <a:t>بیمه </a:t>
            </a:r>
            <a:r>
              <a:rPr lang="fa-IR" sz="2000" dirty="0" smtClean="0"/>
              <a:t>مسئولیت مؤسسات </a:t>
            </a:r>
            <a:r>
              <a:rPr lang="fa-IR" sz="2000" dirty="0" smtClean="0"/>
              <a:t>پولی و کارکنان آنها؛</a:t>
            </a:r>
          </a:p>
          <a:p>
            <a:pPr marL="457200" indent="-457200">
              <a:buNone/>
            </a:pPr>
            <a:endParaRPr lang="fa-IR" sz="2000" dirty="0" smtClean="0"/>
          </a:p>
          <a:p>
            <a:pPr marL="457200" indent="-457200">
              <a:buNone/>
            </a:pPr>
            <a:endParaRPr lang="fa-IR" sz="20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357298"/>
            <a:ext cx="8329642" cy="4983179"/>
          </a:xfrm>
        </p:spPr>
        <p:txBody>
          <a:bodyPr>
            <a:normAutofit fontScale="92500" lnSpcReduction="10000"/>
          </a:bodyPr>
          <a:lstStyle/>
          <a:p>
            <a:pPr>
              <a:buNone/>
            </a:pPr>
            <a:r>
              <a:rPr lang="fa-IR" sz="2000" dirty="0" smtClean="0"/>
              <a:t>شرکتهای بیمه در بازار سرمایه در سه جهت عمده ارائه خدمت میكنند:</a:t>
            </a:r>
          </a:p>
          <a:p>
            <a:pPr>
              <a:buNone/>
            </a:pPr>
            <a:r>
              <a:rPr lang="fa-IR" sz="2200" b="1" dirty="0" smtClean="0">
                <a:cs typeface="+mj-cs"/>
              </a:rPr>
              <a:t>نهادسازی؛</a:t>
            </a:r>
          </a:p>
          <a:p>
            <a:pPr>
              <a:buFont typeface="Wingdings" pitchFamily="2" charset="2"/>
              <a:buChar char="Ø"/>
            </a:pPr>
            <a:r>
              <a:rPr lang="fa-IR" sz="2200" dirty="0" smtClean="0"/>
              <a:t>تاسیس شرکتهای سرمایه گذاری جهت حضور فعال در بازار سرمایه اولیه و ثانویه؛</a:t>
            </a:r>
          </a:p>
          <a:p>
            <a:pPr>
              <a:buFont typeface="Wingdings" pitchFamily="2" charset="2"/>
              <a:buChar char="Ø"/>
            </a:pPr>
            <a:r>
              <a:rPr lang="fa-IR" sz="2200" dirty="0" smtClean="0"/>
              <a:t>ایجاد مدیریت سرمایه گذاری به عنوان مدیریت تخصصی فعال در امور سرمایه گذاری؛</a:t>
            </a:r>
          </a:p>
          <a:p>
            <a:pPr>
              <a:buFont typeface="Wingdings" pitchFamily="2" charset="2"/>
              <a:buChar char="Ø"/>
            </a:pPr>
            <a:r>
              <a:rPr lang="fa-IR" sz="2200" dirty="0" smtClean="0"/>
              <a:t>مشارکت در تاسیس شرکتهای رتبه بندی و شرکتهای تامین سرمایه؛</a:t>
            </a:r>
          </a:p>
          <a:p>
            <a:pPr>
              <a:buFont typeface="Wingdings" pitchFamily="2" charset="2"/>
              <a:buChar char="Ø"/>
            </a:pPr>
            <a:r>
              <a:rPr lang="fa-IR" sz="2200" dirty="0" smtClean="0"/>
              <a:t>مدیریت یا مشارکت در اداره سبد سهام؛</a:t>
            </a:r>
            <a:endParaRPr lang="fa-IR" sz="2200" b="1" dirty="0" smtClean="0"/>
          </a:p>
          <a:p>
            <a:pPr>
              <a:buNone/>
            </a:pPr>
            <a:r>
              <a:rPr lang="fa-IR" sz="2200" b="1" dirty="0" smtClean="0">
                <a:cs typeface="+mj-cs"/>
              </a:rPr>
              <a:t>ابزارسازی؛</a:t>
            </a:r>
          </a:p>
          <a:p>
            <a:pPr>
              <a:buFont typeface="Wingdings" pitchFamily="2" charset="2"/>
              <a:buChar char="Ø"/>
            </a:pPr>
            <a:r>
              <a:rPr lang="fa-IR" sz="2200" dirty="0" smtClean="0"/>
              <a:t>توسعه بیمه های عمر و پس انداز به منظور تامین منابع مالی؛</a:t>
            </a:r>
          </a:p>
          <a:p>
            <a:pPr>
              <a:buFont typeface="Wingdings" pitchFamily="2" charset="2"/>
              <a:buChar char="Ø"/>
            </a:pPr>
            <a:r>
              <a:rPr lang="fa-IR" sz="2200" dirty="0" smtClean="0"/>
              <a:t>بیمه اوراق بهادار به منظور تامین اعتبار اسناد تعهدی در مقابل ذی نفع به شرط عدم ایفای تعهد؛</a:t>
            </a:r>
          </a:p>
          <a:p>
            <a:pPr>
              <a:buFont typeface="Wingdings" pitchFamily="2" charset="2"/>
              <a:buChar char="Ø"/>
            </a:pPr>
            <a:r>
              <a:rPr lang="fa-IR" sz="2200" dirty="0" smtClean="0"/>
              <a:t> بیمه نوسانات قیمت سهام به منظور جبران قسمتی از کاهش بهای سهام تا مبلغ معین و در دوره زمانی مشخص؛</a:t>
            </a:r>
          </a:p>
          <a:p>
            <a:pPr>
              <a:buNone/>
            </a:pPr>
            <a:r>
              <a:rPr lang="fa-IR" sz="2200" b="1" dirty="0" smtClean="0">
                <a:cs typeface="+mj-cs"/>
              </a:rPr>
              <a:t>عرضه بیمه های عمومی؛</a:t>
            </a:r>
          </a:p>
          <a:p>
            <a:pPr>
              <a:buNone/>
            </a:pPr>
            <a:r>
              <a:rPr lang="fa-IR" sz="2200" dirty="0" smtClean="0"/>
              <a:t>عرضه بصورت صدور بیمه نامه های اموال،اشخاص و مسئولیت عدم ایفای تعهدات و بیمه های مهندسی پروژه ها؛</a:t>
            </a:r>
          </a:p>
          <a:p>
            <a:pPr>
              <a:buNone/>
            </a:pPr>
            <a:endParaRPr lang="fa-IR" sz="2000" dirty="0"/>
          </a:p>
        </p:txBody>
      </p:sp>
      <p:sp>
        <p:nvSpPr>
          <p:cNvPr id="2" name="Title 1"/>
          <p:cNvSpPr>
            <a:spLocks noGrp="1"/>
          </p:cNvSpPr>
          <p:nvPr>
            <p:ph type="title"/>
          </p:nvPr>
        </p:nvSpPr>
        <p:spPr>
          <a:xfrm>
            <a:off x="500034" y="-285776"/>
            <a:ext cx="8229600" cy="1399032"/>
          </a:xfrm>
        </p:spPr>
        <p:txBody>
          <a:bodyPr>
            <a:normAutofit/>
          </a:bodyPr>
          <a:lstStyle/>
          <a:p>
            <a:pPr algn="ctr"/>
            <a:r>
              <a:rPr lang="fa-IR" sz="3600" b="1" dirty="0" smtClean="0"/>
              <a:t>خدمات شرکت های بیمه در بازار سرمایه</a:t>
            </a:r>
            <a:endParaRPr lang="fa-IR" sz="3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heckerboard(across)">
                                      <p:cBhvr>
                                        <p:cTn id="31" dur="500"/>
                                        <p:tgtEl>
                                          <p:spTgt spid="3">
                                            <p:txEl>
                                              <p:pRg st="8" end="8"/>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heckerboard(across)">
                                      <p:cBhvr>
                                        <p:cTn id="34" dur="500"/>
                                        <p:tgtEl>
                                          <p:spTgt spid="3">
                                            <p:txEl>
                                              <p:pRg st="9" end="9"/>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7" dur="500"/>
                                        <p:tgtEl>
                                          <p:spTgt spid="3">
                                            <p:txEl>
                                              <p:pRg st="10" end="10"/>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326</TotalTime>
  <Words>1878</Words>
  <Application>Microsoft Office PowerPoint</Application>
  <PresentationFormat>On-screen Show (4:3)</PresentationFormat>
  <Paragraphs>234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Paper</vt:lpstr>
      <vt:lpstr>Slide 1</vt:lpstr>
      <vt:lpstr>صنعت بیمه و نهادهای مالی</vt:lpstr>
      <vt:lpstr>بازارهای مالی:</vt:lpstr>
      <vt:lpstr>Slide 4</vt:lpstr>
      <vt:lpstr>Slide 5</vt:lpstr>
      <vt:lpstr>Slide 6</vt:lpstr>
      <vt:lpstr>خدمات شرکت های بیمه در بازار پول</vt:lpstr>
      <vt:lpstr>Slide 8</vt:lpstr>
      <vt:lpstr>خدمات شرکت های بیمه در بازار سرمایه</vt:lpstr>
      <vt:lpstr>نقش صنعت بیمه به عنوان یک نهاد مالی بازار سرمایه:</vt:lpstr>
      <vt:lpstr>Slide 11</vt:lpstr>
      <vt:lpstr>Slide 12</vt:lpstr>
      <vt:lpstr>Slide 13</vt:lpstr>
      <vt:lpstr>Slide 14</vt:lpstr>
      <vt:lpstr>Slide 15</vt:lpstr>
      <vt:lpstr>Slide 16</vt:lpstr>
      <vt:lpstr>بررسی جایگاه صنعت بیمه در بازارهای مالی</vt:lpstr>
      <vt:lpstr>Slide 18</vt:lpstr>
      <vt:lpstr>Slide 19</vt:lpstr>
      <vt:lpstr>Slide 20</vt:lpstr>
      <vt:lpstr>Slide 21</vt:lpstr>
      <vt:lpstr>Slide 22</vt:lpstr>
      <vt:lpstr>با توجه مطالب ارائه شده راهکارهای زیر برای توسعه نقش صنعت بیمه در نظام تامین مالی پیشنهاد می شود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Zhale</dc:creator>
  <cp:lastModifiedBy>Zhale</cp:lastModifiedBy>
  <cp:revision>38</cp:revision>
  <dcterms:created xsi:type="dcterms:W3CDTF">2014-12-01T12:18:56Z</dcterms:created>
  <dcterms:modified xsi:type="dcterms:W3CDTF">2014-12-17T15:28:03Z</dcterms:modified>
</cp:coreProperties>
</file>