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57" r:id="rId3"/>
    <p:sldId id="299" r:id="rId4"/>
    <p:sldId id="258" r:id="rId5"/>
    <p:sldId id="259" r:id="rId6"/>
    <p:sldId id="260" r:id="rId7"/>
    <p:sldId id="261" r:id="rId8"/>
    <p:sldId id="262" r:id="rId9"/>
    <p:sldId id="263" r:id="rId10"/>
    <p:sldId id="264" r:id="rId11"/>
    <p:sldId id="265" r:id="rId12"/>
    <p:sldId id="266" r:id="rId13"/>
    <p:sldId id="300" r:id="rId14"/>
    <p:sldId id="301" r:id="rId15"/>
    <p:sldId id="302" r:id="rId16"/>
    <p:sldId id="303" r:id="rId17"/>
    <p:sldId id="304" r:id="rId18"/>
    <p:sldId id="305" r:id="rId19"/>
    <p:sldId id="306" r:id="rId20"/>
    <p:sldId id="319" r:id="rId21"/>
    <p:sldId id="320" r:id="rId22"/>
    <p:sldId id="321" r:id="rId23"/>
    <p:sldId id="322" r:id="rId24"/>
    <p:sldId id="323" r:id="rId25"/>
    <p:sldId id="324" r:id="rId26"/>
    <p:sldId id="325" r:id="rId27"/>
    <p:sldId id="326" r:id="rId28"/>
    <p:sldId id="327" r:id="rId29"/>
    <p:sldId id="328" r:id="rId30"/>
    <p:sldId id="329" r:id="rId31"/>
    <p:sldId id="331" r:id="rId32"/>
    <p:sldId id="332" r:id="rId33"/>
    <p:sldId id="333" r:id="rId34"/>
    <p:sldId id="334" r:id="rId35"/>
    <p:sldId id="335" r:id="rId36"/>
    <p:sldId id="336"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C2A"/>
    <a:srgbClr val="7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3EFF58B2-7AB7-4804-94CF-EDACB67BCF8D}" type="datetimeFigureOut">
              <a:rPr lang="fa-IR" smtClean="0"/>
              <a:t>23/04/1441</a:t>
            </a:fld>
            <a:endParaRPr lang="fa-IR"/>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fa-IR"/>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3357BA29-0048-4F57-B86E-12285FBA9146}" type="slidenum">
              <a:rPr lang="fa-IR" smtClean="0"/>
              <a:t>‹#›</a:t>
            </a:fld>
            <a:endParaRPr lang="fa-IR"/>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547789053"/>
      </p:ext>
    </p:extLst>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FF58B2-7AB7-4804-94CF-EDACB67BCF8D}" type="datetimeFigureOut">
              <a:rPr lang="fa-IR" smtClean="0"/>
              <a:t>23/04/1441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357BA29-0048-4F57-B86E-12285FBA9146}" type="slidenum">
              <a:rPr lang="fa-IR" smtClean="0"/>
              <a:t>‹#›</a:t>
            </a:fld>
            <a:endParaRPr lang="fa-IR"/>
          </a:p>
        </p:txBody>
      </p:sp>
    </p:spTree>
    <p:extLst>
      <p:ext uri="{BB962C8B-B14F-4D97-AF65-F5344CB8AC3E}">
        <p14:creationId xmlns:p14="http://schemas.microsoft.com/office/powerpoint/2010/main" val="2575053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3EFF58B2-7AB7-4804-94CF-EDACB67BCF8D}" type="datetimeFigureOut">
              <a:rPr lang="fa-IR" smtClean="0"/>
              <a:t>23/04/1441</a:t>
            </a:fld>
            <a:endParaRPr lang="fa-IR"/>
          </a:p>
        </p:txBody>
      </p:sp>
      <p:sp>
        <p:nvSpPr>
          <p:cNvPr id="5" name="Footer Placeholder 4"/>
          <p:cNvSpPr>
            <a:spLocks noGrp="1"/>
          </p:cNvSpPr>
          <p:nvPr>
            <p:ph type="ftr" sz="quarter" idx="11"/>
          </p:nvPr>
        </p:nvSpPr>
        <p:spPr>
          <a:xfrm>
            <a:off x="2933699" y="6296615"/>
            <a:ext cx="5959577" cy="365125"/>
          </a:xfrm>
        </p:spPr>
        <p:txBody>
          <a:bodyPr/>
          <a:lstStyle/>
          <a:p>
            <a:endParaRPr lang="fa-IR"/>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3357BA29-0048-4F57-B86E-12285FBA9146}" type="slidenum">
              <a:rPr lang="fa-IR" smtClean="0"/>
              <a:t>‹#›</a:t>
            </a:fld>
            <a:endParaRPr lang="fa-IR"/>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5057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FF58B2-7AB7-4804-94CF-EDACB67BCF8D}" type="datetimeFigureOut">
              <a:rPr lang="fa-IR" smtClean="0"/>
              <a:t>23/04/1441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357BA29-0048-4F57-B86E-12285FBA9146}" type="slidenum">
              <a:rPr lang="fa-IR" smtClean="0"/>
              <a:t>‹#›</a:t>
            </a:fld>
            <a:endParaRPr lang="fa-IR"/>
          </a:p>
        </p:txBody>
      </p:sp>
    </p:spTree>
    <p:extLst>
      <p:ext uri="{BB962C8B-B14F-4D97-AF65-F5344CB8AC3E}">
        <p14:creationId xmlns:p14="http://schemas.microsoft.com/office/powerpoint/2010/main" val="3504825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3EFF58B2-7AB7-4804-94CF-EDACB67BCF8D}" type="datetimeFigureOut">
              <a:rPr lang="fa-IR" smtClean="0"/>
              <a:t>23/04/1441</a:t>
            </a:fld>
            <a:endParaRPr lang="fa-IR"/>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fa-IR"/>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3357BA29-0048-4F57-B86E-12285FBA9146}" type="slidenum">
              <a:rPr lang="fa-IR" smtClean="0"/>
              <a:t>‹#›</a:t>
            </a:fld>
            <a:endParaRPr lang="fa-IR"/>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66491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FF58B2-7AB7-4804-94CF-EDACB67BCF8D}" type="datetimeFigureOut">
              <a:rPr lang="fa-IR" smtClean="0"/>
              <a:t>23/04/1441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357BA29-0048-4F57-B86E-12285FBA9146}" type="slidenum">
              <a:rPr lang="fa-IR" smtClean="0"/>
              <a:t>‹#›</a:t>
            </a:fld>
            <a:endParaRPr lang="fa-IR"/>
          </a:p>
        </p:txBody>
      </p:sp>
    </p:spTree>
    <p:extLst>
      <p:ext uri="{BB962C8B-B14F-4D97-AF65-F5344CB8AC3E}">
        <p14:creationId xmlns:p14="http://schemas.microsoft.com/office/powerpoint/2010/main" val="769945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EFF58B2-7AB7-4804-94CF-EDACB67BCF8D}" type="datetimeFigureOut">
              <a:rPr lang="fa-IR" smtClean="0"/>
              <a:t>23/04/1441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3357BA29-0048-4F57-B86E-12285FBA9146}" type="slidenum">
              <a:rPr lang="fa-IR" smtClean="0"/>
              <a:t>‹#›</a:t>
            </a:fld>
            <a:endParaRPr lang="fa-IR"/>
          </a:p>
        </p:txBody>
      </p:sp>
    </p:spTree>
    <p:extLst>
      <p:ext uri="{BB962C8B-B14F-4D97-AF65-F5344CB8AC3E}">
        <p14:creationId xmlns:p14="http://schemas.microsoft.com/office/powerpoint/2010/main" val="133412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EFF58B2-7AB7-4804-94CF-EDACB67BCF8D}" type="datetimeFigureOut">
              <a:rPr lang="fa-IR" smtClean="0"/>
              <a:t>23/04/1441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3357BA29-0048-4F57-B86E-12285FBA9146}" type="slidenum">
              <a:rPr lang="fa-IR" smtClean="0"/>
              <a:t>‹#›</a:t>
            </a:fld>
            <a:endParaRPr lang="fa-IR"/>
          </a:p>
        </p:txBody>
      </p:sp>
    </p:spTree>
    <p:extLst>
      <p:ext uri="{BB962C8B-B14F-4D97-AF65-F5344CB8AC3E}">
        <p14:creationId xmlns:p14="http://schemas.microsoft.com/office/powerpoint/2010/main" val="1914292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3EFF58B2-7AB7-4804-94CF-EDACB67BCF8D}" type="datetimeFigureOut">
              <a:rPr lang="fa-IR" smtClean="0"/>
              <a:t>23/04/1441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3357BA29-0048-4F57-B86E-12285FBA9146}" type="slidenum">
              <a:rPr lang="fa-IR" smtClean="0"/>
              <a:t>‹#›</a:t>
            </a:fld>
            <a:endParaRPr lang="fa-IR"/>
          </a:p>
        </p:txBody>
      </p:sp>
    </p:spTree>
    <p:extLst>
      <p:ext uri="{BB962C8B-B14F-4D97-AF65-F5344CB8AC3E}">
        <p14:creationId xmlns:p14="http://schemas.microsoft.com/office/powerpoint/2010/main" val="1558812812"/>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3EFF58B2-7AB7-4804-94CF-EDACB67BCF8D}" type="datetimeFigureOut">
              <a:rPr lang="fa-IR" smtClean="0"/>
              <a:t>23/04/1441</a:t>
            </a:fld>
            <a:endParaRPr lang="fa-IR"/>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fa-IR"/>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3357BA29-0048-4F57-B86E-12285FBA9146}" type="slidenum">
              <a:rPr lang="fa-IR" smtClean="0"/>
              <a:t>‹#›</a:t>
            </a:fld>
            <a:endParaRPr lang="fa-IR"/>
          </a:p>
        </p:txBody>
      </p:sp>
    </p:spTree>
    <p:extLst>
      <p:ext uri="{BB962C8B-B14F-4D97-AF65-F5344CB8AC3E}">
        <p14:creationId xmlns:p14="http://schemas.microsoft.com/office/powerpoint/2010/main" val="322572962"/>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3EFF58B2-7AB7-4804-94CF-EDACB67BCF8D}" type="datetimeFigureOut">
              <a:rPr lang="fa-IR" smtClean="0"/>
              <a:t>23/04/1441</a:t>
            </a:fld>
            <a:endParaRPr lang="fa-IR"/>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fa-IR"/>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3357BA29-0048-4F57-B86E-12285FBA9146}" type="slidenum">
              <a:rPr lang="fa-IR" smtClean="0"/>
              <a:t>‹#›</a:t>
            </a:fld>
            <a:endParaRPr lang="fa-IR"/>
          </a:p>
        </p:txBody>
      </p:sp>
    </p:spTree>
    <p:extLst>
      <p:ext uri="{BB962C8B-B14F-4D97-AF65-F5344CB8AC3E}">
        <p14:creationId xmlns:p14="http://schemas.microsoft.com/office/powerpoint/2010/main" val="3977679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3EFF58B2-7AB7-4804-94CF-EDACB67BCF8D}" type="datetimeFigureOut">
              <a:rPr lang="fa-IR" smtClean="0"/>
              <a:t>23/04/1441</a:t>
            </a:fld>
            <a:endParaRPr lang="fa-IR"/>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fa-IR"/>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3357BA29-0048-4F57-B86E-12285FBA9146}" type="slidenum">
              <a:rPr lang="fa-IR" smtClean="0"/>
              <a:t>‹#›</a:t>
            </a:fld>
            <a:endParaRPr lang="fa-IR"/>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8998143"/>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xStyles>
    <p:titleStyle>
      <a:lvl1pPr algn="l" defTabSz="914400" rtl="1"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r" defTabSz="914400" rtl="1"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r" defTabSz="914400" rtl="1"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r" defTabSz="914400" rtl="1"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r" defTabSz="914400" rtl="1"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r" defTabSz="914400" rtl="1"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r" defTabSz="914400" rtl="1"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r" defTabSz="914400" rtl="1"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r" defTabSz="914400" rtl="1"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r" defTabSz="914400" rtl="1"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F148E-28DE-40CB-8003-45679FD8FC83}"/>
              </a:ext>
            </a:extLst>
          </p:cNvPr>
          <p:cNvSpPr>
            <a:spLocks noGrp="1"/>
          </p:cNvSpPr>
          <p:nvPr>
            <p:ph type="ctrTitle"/>
          </p:nvPr>
        </p:nvSpPr>
        <p:spPr>
          <a:xfrm>
            <a:off x="7591646" y="1023867"/>
            <a:ext cx="4122783" cy="3349641"/>
          </a:xfrm>
        </p:spPr>
        <p:txBody>
          <a:bodyPr>
            <a:normAutofit fontScale="90000"/>
          </a:bodyPr>
          <a:lstStyle/>
          <a:p>
            <a:pPr algn="ctr"/>
            <a:r>
              <a:rPr lang="fa-IR" sz="8000" dirty="0">
                <a:cs typeface="B Titr" panose="00000700000000000000" pitchFamily="2" charset="-78"/>
              </a:rPr>
              <a:t>باور به یکتایی خدا</a:t>
            </a:r>
          </a:p>
        </p:txBody>
      </p:sp>
      <p:sp>
        <p:nvSpPr>
          <p:cNvPr id="3" name="Subtitle 2">
            <a:extLst>
              <a:ext uri="{FF2B5EF4-FFF2-40B4-BE49-F238E27FC236}">
                <a16:creationId xmlns:a16="http://schemas.microsoft.com/office/drawing/2014/main" id="{3CC52B35-46D2-429F-9123-9161409A3121}"/>
              </a:ext>
            </a:extLst>
          </p:cNvPr>
          <p:cNvSpPr>
            <a:spLocks noGrp="1"/>
          </p:cNvSpPr>
          <p:nvPr>
            <p:ph type="subTitle" idx="1"/>
          </p:nvPr>
        </p:nvSpPr>
        <p:spPr/>
        <p:txBody>
          <a:bodyPr>
            <a:normAutofit fontScale="92500"/>
          </a:bodyPr>
          <a:lstStyle/>
          <a:p>
            <a:pPr algn="ctr"/>
            <a:r>
              <a:rPr lang="fa-IR" sz="2400" dirty="0"/>
              <a:t>درس چهارم</a:t>
            </a:r>
          </a:p>
          <a:p>
            <a:pPr algn="ctr"/>
            <a:r>
              <a:rPr lang="fa-IR" sz="2400" dirty="0"/>
              <a:t>تفسیر موضوعی قرآن کریم</a:t>
            </a:r>
          </a:p>
        </p:txBody>
      </p:sp>
    </p:spTree>
    <p:extLst>
      <p:ext uri="{BB962C8B-B14F-4D97-AF65-F5344CB8AC3E}">
        <p14:creationId xmlns:p14="http://schemas.microsoft.com/office/powerpoint/2010/main" val="1150723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2B77A-0F19-4A92-AEA8-F7754580086C}"/>
              </a:ext>
            </a:extLst>
          </p:cNvPr>
          <p:cNvSpPr>
            <a:spLocks noGrp="1"/>
          </p:cNvSpPr>
          <p:nvPr>
            <p:ph type="title"/>
          </p:nvPr>
        </p:nvSpPr>
        <p:spPr>
          <a:xfrm>
            <a:off x="563526" y="255181"/>
            <a:ext cx="11140745" cy="1222745"/>
          </a:xfrm>
        </p:spPr>
        <p:txBody>
          <a:bodyPr>
            <a:normAutofit/>
          </a:bodyPr>
          <a:lstStyle/>
          <a:p>
            <a:pPr algn="ctr"/>
            <a:r>
              <a:rPr lang="fa-IR" sz="7200" b="1" dirty="0">
                <a:solidFill>
                  <a:srgbClr val="002060"/>
                </a:solidFill>
                <a:cs typeface="B Titr" panose="00000700000000000000" pitchFamily="2" charset="-78"/>
              </a:rPr>
              <a:t>یکتایی خدا در تدبیر عالم </a:t>
            </a:r>
            <a:endParaRPr lang="fa-IR" sz="7200" dirty="0">
              <a:solidFill>
                <a:srgbClr val="002060"/>
              </a:solidFill>
              <a:cs typeface="B Titr" panose="00000700000000000000" pitchFamily="2" charset="-78"/>
            </a:endParaRPr>
          </a:p>
        </p:txBody>
      </p:sp>
      <p:sp>
        <p:nvSpPr>
          <p:cNvPr id="3" name="Content Placeholder 2">
            <a:extLst>
              <a:ext uri="{FF2B5EF4-FFF2-40B4-BE49-F238E27FC236}">
                <a16:creationId xmlns:a16="http://schemas.microsoft.com/office/drawing/2014/main" id="{F1701A25-213D-4E2E-9D73-B7F85F6F0214}"/>
              </a:ext>
            </a:extLst>
          </p:cNvPr>
          <p:cNvSpPr>
            <a:spLocks noGrp="1"/>
          </p:cNvSpPr>
          <p:nvPr>
            <p:ph idx="1"/>
          </p:nvPr>
        </p:nvSpPr>
        <p:spPr>
          <a:xfrm>
            <a:off x="563526" y="1477926"/>
            <a:ext cx="11140745" cy="4611978"/>
          </a:xfrm>
        </p:spPr>
        <p:txBody>
          <a:bodyPr>
            <a:normAutofit fontScale="92500" lnSpcReduction="10000"/>
          </a:bodyPr>
          <a:lstStyle/>
          <a:p>
            <a:pPr marL="0" indent="0" algn="just">
              <a:buNone/>
            </a:pPr>
            <a:r>
              <a:rPr lang="fa-IR" sz="3200" dirty="0">
                <a:solidFill>
                  <a:srgbClr val="760000"/>
                </a:solidFill>
                <a:cs typeface="B Nazanin" panose="00000400000000000000" pitchFamily="2" charset="-78"/>
              </a:rPr>
              <a:t>قرآن کریم در جای دیگری می‌فرماید: «قَالَتْ رُسُلُهُمْ أَفِي اللَّهِ شَكٌّ فَاطِرِ السَّمَاوَاتِ وَالْأَرْضِ ۖ يَدْعُوكُمْ لِيَغْفِرَ لَكُمْ مِنْ ذُنُوبِكُمْ وَيُؤَخِّرَكُمْ إِلَىٰ أَجَلٍ مُسَمًّى».  (ابراهیم، 10)</a:t>
            </a:r>
          </a:p>
          <a:p>
            <a:pPr marL="0" indent="0" algn="just">
              <a:buNone/>
            </a:pPr>
            <a:r>
              <a:rPr lang="fa-IR" sz="3200" dirty="0">
                <a:solidFill>
                  <a:srgbClr val="760000"/>
                </a:solidFill>
                <a:cs typeface="B Nazanin" panose="00000400000000000000" pitchFamily="2" charset="-78"/>
              </a:rPr>
              <a:t>(</a:t>
            </a:r>
            <a:r>
              <a:rPr lang="fa-IR" sz="3200" dirty="0">
                <a:solidFill>
                  <a:srgbClr val="760000"/>
                </a:solidFill>
              </a:rPr>
              <a:t>پيامبرانشان گفتند مگر در باره خدا پديد آورنده آسمانها و زمين ترديدى هست او شما را دعوت مى‌‏كند تا پاره‏‌اى از گناهانتان را بر شما ببخشايد و تا زمان معينى شما را مهلت دهد)</a:t>
            </a:r>
            <a:endParaRPr lang="fa-IR" sz="3200" dirty="0">
              <a:solidFill>
                <a:srgbClr val="760000"/>
              </a:solidFill>
              <a:cs typeface="B Nazanin" panose="00000400000000000000" pitchFamily="2" charset="-78"/>
            </a:endParaRPr>
          </a:p>
          <a:p>
            <a:pPr marL="0" indent="0" algn="just">
              <a:buNone/>
            </a:pPr>
            <a:r>
              <a:rPr lang="fa-IR" sz="3200" dirty="0">
                <a:solidFill>
                  <a:srgbClr val="760000"/>
                </a:solidFill>
                <a:cs typeface="B Nazanin" panose="00000400000000000000" pitchFamily="2" charset="-78"/>
              </a:rPr>
              <a:t>کلمه «فطر» به معنای پاره کردن از درازاست. در قرآن کریم هر جا این واژه به خداوند نسبت داده شده به معنای نوع ویژه‌ای از ایجاد است؛ گویا خداوند، عالم عدم را شکافته و از دل آن موجودات را بیرون کشیده است و این موجودات تا زمانی وجود دارند که خدا بخواهد. پس این آیه در مقام اثبات توحید ربوبی است.</a:t>
            </a:r>
          </a:p>
        </p:txBody>
      </p:sp>
    </p:spTree>
    <p:extLst>
      <p:ext uri="{BB962C8B-B14F-4D97-AF65-F5344CB8AC3E}">
        <p14:creationId xmlns:p14="http://schemas.microsoft.com/office/powerpoint/2010/main" val="4081484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2B77A-0F19-4A92-AEA8-F7754580086C}"/>
              </a:ext>
            </a:extLst>
          </p:cNvPr>
          <p:cNvSpPr>
            <a:spLocks noGrp="1"/>
          </p:cNvSpPr>
          <p:nvPr>
            <p:ph type="title"/>
          </p:nvPr>
        </p:nvSpPr>
        <p:spPr>
          <a:xfrm>
            <a:off x="563526" y="255181"/>
            <a:ext cx="11140745" cy="1222745"/>
          </a:xfrm>
        </p:spPr>
        <p:txBody>
          <a:bodyPr>
            <a:normAutofit/>
          </a:bodyPr>
          <a:lstStyle/>
          <a:p>
            <a:pPr algn="ctr"/>
            <a:r>
              <a:rPr lang="fa-IR" sz="7200" b="1" dirty="0">
                <a:solidFill>
                  <a:srgbClr val="002060"/>
                </a:solidFill>
                <a:cs typeface="B Titr" panose="00000700000000000000" pitchFamily="2" charset="-78"/>
              </a:rPr>
              <a:t>یکتایی خدا در تدبیر عالم </a:t>
            </a:r>
            <a:endParaRPr lang="fa-IR" sz="7200" dirty="0">
              <a:solidFill>
                <a:srgbClr val="002060"/>
              </a:solidFill>
              <a:cs typeface="B Titr" panose="00000700000000000000" pitchFamily="2" charset="-78"/>
            </a:endParaRPr>
          </a:p>
        </p:txBody>
      </p:sp>
      <p:sp>
        <p:nvSpPr>
          <p:cNvPr id="3" name="Content Placeholder 2">
            <a:extLst>
              <a:ext uri="{FF2B5EF4-FFF2-40B4-BE49-F238E27FC236}">
                <a16:creationId xmlns:a16="http://schemas.microsoft.com/office/drawing/2014/main" id="{F1701A25-213D-4E2E-9D73-B7F85F6F0214}"/>
              </a:ext>
            </a:extLst>
          </p:cNvPr>
          <p:cNvSpPr>
            <a:spLocks noGrp="1"/>
          </p:cNvSpPr>
          <p:nvPr>
            <p:ph idx="1"/>
          </p:nvPr>
        </p:nvSpPr>
        <p:spPr>
          <a:xfrm>
            <a:off x="318978" y="1477925"/>
            <a:ext cx="11546958" cy="4912241"/>
          </a:xfrm>
        </p:spPr>
        <p:txBody>
          <a:bodyPr>
            <a:normAutofit lnSpcReduction="10000"/>
          </a:bodyPr>
          <a:lstStyle/>
          <a:p>
            <a:pPr marL="0" indent="0" algn="just">
              <a:buNone/>
            </a:pPr>
            <a:r>
              <a:rPr lang="fa-IR" sz="2400" dirty="0">
                <a:solidFill>
                  <a:srgbClr val="760000"/>
                </a:solidFill>
                <a:cs typeface="B Nazanin" panose="00000400000000000000" pitchFamily="2" charset="-78"/>
              </a:rPr>
              <a:t>همچنین قرآن کریم می‌فرماید: «اللَّهُ الَّذِي رَفَعَ السَّمَاوَاتِ بِغَيْرِ عَمَدٍ تَرَوْنَهَا ثُمَّ اسْتَوَى عَلَى الْعَرْشِ وَسَخَّرَ الشَّمْسَ وَالْقَمَرَ كُلٌّ يَجْرِي لِأَجَلٍ مُسَمًّى يُدَبِّرُ الْأَمْرَ يُفَصِّلُ الْآيَاتِ لَعَلَّكُمْ بِلِقَاءِ رَبِّكُمْ تُوقِنُونَ».  (رعد، 2)</a:t>
            </a:r>
          </a:p>
          <a:p>
            <a:pPr marL="0" indent="0" algn="just">
              <a:buNone/>
            </a:pPr>
            <a:r>
              <a:rPr lang="fa-IR" sz="2400" dirty="0">
                <a:solidFill>
                  <a:srgbClr val="760000"/>
                </a:solidFill>
                <a:cs typeface="B Nazanin" panose="00000400000000000000" pitchFamily="2" charset="-78"/>
              </a:rPr>
              <a:t>(خدا [همان] كسى است كه آسمان‌ها را بدون ستون‌هايى كه آنها را ببينيد برافراشت آنگاه بر عرش استيلا يافت و خورشيد و ماه را رام گردانيد هر كدام براى مدتى معين به سير خود ادامه مى‏‌دهند [خداوند] در كار [آفرينش] تدبير مى‌كند و آيات [خود] را به روشنى بيان مى‌نمايد اميد كه شما به لقاى پروردگارتان يقين حاصل كنيد)</a:t>
            </a:r>
          </a:p>
          <a:p>
            <a:pPr marL="0" indent="0" algn="just">
              <a:buNone/>
            </a:pPr>
            <a:r>
              <a:rPr lang="fa-IR" sz="2400" b="1" dirty="0">
                <a:solidFill>
                  <a:srgbClr val="760000"/>
                </a:solidFill>
                <a:cs typeface="B Nazanin" panose="00000400000000000000" pitchFamily="2" charset="-78"/>
              </a:rPr>
              <a:t>یگانگی «رب العالمین» افزون بر اینکه از طریق آفرینش آسمان‌ها و زمین ثابت می‌شود، از راه فراهم نمودن انواع نعمت و روزی برای همه موجودات نیز قابل اثبات است. این آیه در مقام اثبات توحید در ربوبیت از این طریق است؛ یعنی تدبیر همه هستی را به خداوند منحصر می‌داند. از این‌رو در پی «رَفَعَ السَّمَاوَاتِ...» فرمود: «ثُمَّ اسْتَوَى عَلَى الْعَرْشِ وَسَخَّرَ الشَّمْسَ وَالْقَمَرَ...» که خود دلیل بر تدبیر عمومی عالم توسط خداوند است؛ بنابراین، عالم به هم متصل و اجزای آن به هم در پیوند است. خداوند در این آیه درصدد اثبات آن است که رب و مدبر عالم یکی است. بنابراین وقتی خداوند متعال پروردگار همه موجودات باشد، همه موجودات تحت تربیت و تدبیر او خواهند بود؛ درنتیجه نباید غیر او را به سرپرستی گرفت: «قُلْ أَغَيْرَ اللَّهِ أَبْغِي رَبًّا وَهُوَ رَبُّ كُلِّ شَيْءٍ ...». </a:t>
            </a:r>
          </a:p>
        </p:txBody>
      </p:sp>
    </p:spTree>
    <p:extLst>
      <p:ext uri="{BB962C8B-B14F-4D97-AF65-F5344CB8AC3E}">
        <p14:creationId xmlns:p14="http://schemas.microsoft.com/office/powerpoint/2010/main" val="1296080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2B77A-0F19-4A92-AEA8-F7754580086C}"/>
              </a:ext>
            </a:extLst>
          </p:cNvPr>
          <p:cNvSpPr>
            <a:spLocks noGrp="1"/>
          </p:cNvSpPr>
          <p:nvPr>
            <p:ph type="title"/>
          </p:nvPr>
        </p:nvSpPr>
        <p:spPr>
          <a:xfrm>
            <a:off x="563526" y="255181"/>
            <a:ext cx="11140745" cy="1222745"/>
          </a:xfrm>
        </p:spPr>
        <p:txBody>
          <a:bodyPr>
            <a:normAutofit/>
          </a:bodyPr>
          <a:lstStyle/>
          <a:p>
            <a:pPr algn="ctr"/>
            <a:r>
              <a:rPr lang="fa-IR" sz="7200" b="1" dirty="0">
                <a:solidFill>
                  <a:srgbClr val="7030A0"/>
                </a:solidFill>
                <a:cs typeface="B Titr" panose="00000700000000000000" pitchFamily="2" charset="-78"/>
              </a:rPr>
              <a:t>خدا، تنها موجود سزاوار پیروی</a:t>
            </a:r>
            <a:endParaRPr lang="fa-IR" sz="7200" dirty="0">
              <a:solidFill>
                <a:srgbClr val="7030A0"/>
              </a:solidFill>
              <a:cs typeface="B Titr" panose="00000700000000000000" pitchFamily="2" charset="-78"/>
            </a:endParaRPr>
          </a:p>
        </p:txBody>
      </p:sp>
      <p:sp>
        <p:nvSpPr>
          <p:cNvPr id="3" name="Content Placeholder 2">
            <a:extLst>
              <a:ext uri="{FF2B5EF4-FFF2-40B4-BE49-F238E27FC236}">
                <a16:creationId xmlns:a16="http://schemas.microsoft.com/office/drawing/2014/main" id="{F1701A25-213D-4E2E-9D73-B7F85F6F0214}"/>
              </a:ext>
            </a:extLst>
          </p:cNvPr>
          <p:cNvSpPr>
            <a:spLocks noGrp="1"/>
          </p:cNvSpPr>
          <p:nvPr>
            <p:ph idx="1"/>
          </p:nvPr>
        </p:nvSpPr>
        <p:spPr>
          <a:xfrm>
            <a:off x="563526" y="1477925"/>
            <a:ext cx="11140745" cy="4859079"/>
          </a:xfrm>
        </p:spPr>
        <p:txBody>
          <a:bodyPr>
            <a:normAutofit lnSpcReduction="10000"/>
          </a:bodyPr>
          <a:lstStyle/>
          <a:p>
            <a:pPr marL="0" indent="0" algn="just">
              <a:buNone/>
            </a:pPr>
            <a:r>
              <a:rPr lang="fa-IR" sz="2800" dirty="0">
                <a:solidFill>
                  <a:srgbClr val="0070C0"/>
                </a:solidFill>
                <a:cs typeface="B Zar" panose="00000400000000000000" pitchFamily="2" charset="-78"/>
              </a:rPr>
              <a:t>از جمله مراتب توحید این است که کسی را جز خدا سزاوار پیروی ندانیم و در عمل نیز تنها از خدا، و به دستور او از کسی پیروی کنیم.</a:t>
            </a:r>
          </a:p>
          <a:p>
            <a:pPr marL="0" indent="0" algn="just">
              <a:buNone/>
            </a:pPr>
            <a:r>
              <a:rPr lang="fa-IR" sz="3200" b="1" dirty="0">
                <a:solidFill>
                  <a:srgbClr val="0070C0"/>
                </a:solidFill>
                <a:cs typeface="B Zar" panose="00000400000000000000" pitchFamily="2" charset="-78"/>
              </a:rPr>
              <a:t>یک. ادله و شواهد انحصار پیروی به خدا</a:t>
            </a:r>
          </a:p>
          <a:p>
            <a:pPr marL="0" indent="0" algn="just">
              <a:buNone/>
            </a:pPr>
            <a:r>
              <a:rPr lang="fa-IR" sz="2800" dirty="0">
                <a:solidFill>
                  <a:srgbClr val="0070C0"/>
                </a:solidFill>
                <a:cs typeface="B Zar" panose="00000400000000000000" pitchFamily="2" charset="-78"/>
              </a:rPr>
              <a:t> قرآن کریم خدا را تنها موجود لایق پیروی علی الاطلاق معرفی می‌کند: «...فَاللَّهُ هُوَ الْوَلِيُّ وَهُوَ يُحْيِي الْمَوْتَى وَهُوَ عَلَى كُلِّ شَيْءٍ قَدِيرٌ». جمله «فَاللَّهُ هُوَ الْوَلِيُّ» انحصار ولایت در خدا را می‌رساند. </a:t>
            </a:r>
          </a:p>
          <a:p>
            <a:pPr marL="0" indent="0" algn="just">
              <a:buNone/>
            </a:pPr>
            <a:r>
              <a:rPr lang="fa-IR" sz="2800" b="1" dirty="0">
                <a:solidFill>
                  <a:srgbClr val="0070C0"/>
                </a:solidFill>
                <a:cs typeface="B Zar" panose="00000400000000000000" pitchFamily="2" charset="-78"/>
              </a:rPr>
              <a:t>معنای آیه این است که خداوند متعال ولی است و ولایت، منحصر در اوست، پس واجب است او را ولی خود بدانیم و ولایت جز او را نپذیریم. چون جز او هیچ ولی دیگری وجود ندارد. تنها خداوند حق فرمان دادن و وضع قانون را دارد، و کس دیگری نمی‌تواند به انسان‌ها دستور دهد یا برایشان قانون وضع کند، مگر اینکه از طرف پروردگار اجازه این کار را داشته باشد. </a:t>
            </a:r>
          </a:p>
        </p:txBody>
      </p:sp>
    </p:spTree>
    <p:extLst>
      <p:ext uri="{BB962C8B-B14F-4D97-AF65-F5344CB8AC3E}">
        <p14:creationId xmlns:p14="http://schemas.microsoft.com/office/powerpoint/2010/main" val="1577678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2B77A-0F19-4A92-AEA8-F7754580086C}"/>
              </a:ext>
            </a:extLst>
          </p:cNvPr>
          <p:cNvSpPr>
            <a:spLocks noGrp="1"/>
          </p:cNvSpPr>
          <p:nvPr>
            <p:ph type="title"/>
          </p:nvPr>
        </p:nvSpPr>
        <p:spPr>
          <a:xfrm>
            <a:off x="563526" y="255181"/>
            <a:ext cx="11140745" cy="1222745"/>
          </a:xfrm>
        </p:spPr>
        <p:txBody>
          <a:bodyPr>
            <a:normAutofit/>
          </a:bodyPr>
          <a:lstStyle/>
          <a:p>
            <a:pPr algn="ctr"/>
            <a:r>
              <a:rPr lang="fa-IR" sz="7200" b="1" dirty="0">
                <a:solidFill>
                  <a:srgbClr val="7030A0"/>
                </a:solidFill>
                <a:cs typeface="B Titr" panose="00000700000000000000" pitchFamily="2" charset="-78"/>
              </a:rPr>
              <a:t>خدا، تنها موجود سزاوار پیروی</a:t>
            </a:r>
            <a:endParaRPr lang="fa-IR" sz="7200" dirty="0">
              <a:solidFill>
                <a:srgbClr val="7030A0"/>
              </a:solidFill>
              <a:cs typeface="B Titr" panose="00000700000000000000" pitchFamily="2" charset="-78"/>
            </a:endParaRPr>
          </a:p>
        </p:txBody>
      </p:sp>
      <p:sp>
        <p:nvSpPr>
          <p:cNvPr id="3" name="Content Placeholder 2">
            <a:extLst>
              <a:ext uri="{FF2B5EF4-FFF2-40B4-BE49-F238E27FC236}">
                <a16:creationId xmlns:a16="http://schemas.microsoft.com/office/drawing/2014/main" id="{F1701A25-213D-4E2E-9D73-B7F85F6F0214}"/>
              </a:ext>
            </a:extLst>
          </p:cNvPr>
          <p:cNvSpPr>
            <a:spLocks noGrp="1"/>
          </p:cNvSpPr>
          <p:nvPr>
            <p:ph idx="1"/>
          </p:nvPr>
        </p:nvSpPr>
        <p:spPr>
          <a:xfrm>
            <a:off x="350874" y="1477926"/>
            <a:ext cx="11546959" cy="4922874"/>
          </a:xfrm>
        </p:spPr>
        <p:txBody>
          <a:bodyPr>
            <a:noAutofit/>
          </a:bodyPr>
          <a:lstStyle/>
          <a:p>
            <a:pPr marL="0" indent="0" algn="just">
              <a:buNone/>
            </a:pPr>
            <a:r>
              <a:rPr lang="fa-IR" sz="2800" dirty="0">
                <a:solidFill>
                  <a:srgbClr val="0070C0"/>
                </a:solidFill>
                <a:cs typeface="B Zar" panose="00000400000000000000" pitchFamily="2" charset="-78"/>
              </a:rPr>
              <a:t>«وَلَهُ مَا فِي السَّمَاوَاتِ وَالْأَرْضِ وَلَهُ الدِّينُ وَاصِبًاأَفَغَيْرَ اللَّهِ تَتَّقُونَ».   (نحل، 52)</a:t>
            </a:r>
          </a:p>
          <a:p>
            <a:pPr marL="0" indent="0" algn="just">
              <a:buNone/>
            </a:pPr>
            <a:r>
              <a:rPr lang="fa-IR" sz="2400" dirty="0">
                <a:solidFill>
                  <a:srgbClr val="0070C0"/>
                </a:solidFill>
                <a:cs typeface="B Zar" panose="00000400000000000000" pitchFamily="2" charset="-78"/>
              </a:rPr>
              <a:t>(آنچه در آسمان‌ها و زمین است ازآن اوست، و دین خالص (نیز) هموازه از آن او است، آیا از غیر او می‌ترسید؟!)</a:t>
            </a:r>
          </a:p>
          <a:p>
            <a:pPr marL="0" indent="0" algn="just">
              <a:buNone/>
            </a:pPr>
            <a:r>
              <a:rPr lang="fa-IR" sz="2800" dirty="0">
                <a:solidFill>
                  <a:srgbClr val="0070C0"/>
                </a:solidFill>
                <a:cs typeface="B Zar" panose="00000400000000000000" pitchFamily="2" charset="-78"/>
              </a:rPr>
              <a:t>«دین» در این آیه به معنای اطاعت، و «واصب» به معنای دائم است؛ یعنی انسان باید پیوسته از خدا اطاعت کند. </a:t>
            </a:r>
          </a:p>
          <a:p>
            <a:pPr marL="0" indent="0" algn="just">
              <a:buNone/>
            </a:pPr>
            <a:r>
              <a:rPr lang="fa-IR" sz="2800" dirty="0">
                <a:solidFill>
                  <a:srgbClr val="0070C0"/>
                </a:solidFill>
                <a:cs typeface="B Zar" panose="00000400000000000000" pitchFamily="2" charset="-78"/>
              </a:rPr>
              <a:t>جمله «وَلَهُ مَا فِي السَّمَاوَاتِ وَالْأَرْضِ» احتجاج بر وحدانیت خدا در ربوبیت و اطاعت است؛ به این معنا که آنچه میان زمین وآسمان است همه ملک خداوند است. </a:t>
            </a:r>
          </a:p>
          <a:p>
            <a:pPr marL="0" indent="0" algn="just">
              <a:buNone/>
            </a:pPr>
            <a:r>
              <a:rPr lang="fa-IR" sz="2800" dirty="0">
                <a:solidFill>
                  <a:srgbClr val="0070C0"/>
                </a:solidFill>
                <a:cs typeface="B Zar" panose="00000400000000000000" pitchFamily="2" charset="-78"/>
              </a:rPr>
              <a:t>وقتی خداوند متعال مالک عالم باشد، مدبر آن نیز خواهد بود، زیرا نمی‌توان تصور کرد که خدا مالک حقیقی عالم باشد، اما دیگری مدبر عالم و مستقل در تدبیر و تصرف در آن باشد و مالک حقیقی از تصرف در آنچه خلق کرده است ممنوع شود. </a:t>
            </a:r>
          </a:p>
          <a:p>
            <a:pPr marL="0" indent="0" algn="just">
              <a:buNone/>
            </a:pPr>
            <a:r>
              <a:rPr lang="fa-IR" sz="2800" dirty="0">
                <a:solidFill>
                  <a:srgbClr val="0070C0"/>
                </a:solidFill>
                <a:cs typeface="B Zar" panose="00000400000000000000" pitchFamily="2" charset="-78"/>
              </a:rPr>
              <a:t>وقتی خداوند «رب العالمین» باشد، پیروی از او نیز لازم می‌شود. </a:t>
            </a:r>
          </a:p>
        </p:txBody>
      </p:sp>
    </p:spTree>
    <p:extLst>
      <p:ext uri="{BB962C8B-B14F-4D97-AF65-F5344CB8AC3E}">
        <p14:creationId xmlns:p14="http://schemas.microsoft.com/office/powerpoint/2010/main" val="3028269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2B77A-0F19-4A92-AEA8-F7754580086C}"/>
              </a:ext>
            </a:extLst>
          </p:cNvPr>
          <p:cNvSpPr>
            <a:spLocks noGrp="1"/>
          </p:cNvSpPr>
          <p:nvPr>
            <p:ph type="title"/>
          </p:nvPr>
        </p:nvSpPr>
        <p:spPr>
          <a:xfrm>
            <a:off x="563526" y="255181"/>
            <a:ext cx="11140745" cy="1222745"/>
          </a:xfrm>
        </p:spPr>
        <p:txBody>
          <a:bodyPr>
            <a:normAutofit/>
          </a:bodyPr>
          <a:lstStyle/>
          <a:p>
            <a:pPr algn="ctr"/>
            <a:r>
              <a:rPr lang="fa-IR" sz="7200" b="1" dirty="0">
                <a:solidFill>
                  <a:srgbClr val="7030A0"/>
                </a:solidFill>
                <a:cs typeface="B Titr" panose="00000700000000000000" pitchFamily="2" charset="-78"/>
              </a:rPr>
              <a:t>خدا، تنها موجود سزاوار پیروی</a:t>
            </a:r>
            <a:endParaRPr lang="fa-IR" sz="7200" dirty="0">
              <a:solidFill>
                <a:srgbClr val="7030A0"/>
              </a:solidFill>
              <a:cs typeface="B Titr" panose="00000700000000000000" pitchFamily="2" charset="-78"/>
            </a:endParaRPr>
          </a:p>
        </p:txBody>
      </p:sp>
      <p:sp>
        <p:nvSpPr>
          <p:cNvPr id="3" name="Content Placeholder 2">
            <a:extLst>
              <a:ext uri="{FF2B5EF4-FFF2-40B4-BE49-F238E27FC236}">
                <a16:creationId xmlns:a16="http://schemas.microsoft.com/office/drawing/2014/main" id="{F1701A25-213D-4E2E-9D73-B7F85F6F0214}"/>
              </a:ext>
            </a:extLst>
          </p:cNvPr>
          <p:cNvSpPr>
            <a:spLocks noGrp="1"/>
          </p:cNvSpPr>
          <p:nvPr>
            <p:ph idx="1"/>
          </p:nvPr>
        </p:nvSpPr>
        <p:spPr>
          <a:xfrm>
            <a:off x="563526" y="1477926"/>
            <a:ext cx="11140745" cy="4611978"/>
          </a:xfrm>
        </p:spPr>
        <p:txBody>
          <a:bodyPr>
            <a:normAutofit fontScale="85000" lnSpcReduction="10000"/>
          </a:bodyPr>
          <a:lstStyle/>
          <a:p>
            <a:pPr marL="0" indent="0" algn="just">
              <a:buNone/>
            </a:pPr>
            <a:r>
              <a:rPr lang="fa-IR" sz="3600" dirty="0">
                <a:solidFill>
                  <a:srgbClr val="0070C0"/>
                </a:solidFill>
                <a:cs typeface="B Zar" panose="00000400000000000000" pitchFamily="2" charset="-78"/>
              </a:rPr>
              <a:t>جمله «أَفَغَيْرَ اللَّهِ تَتَّقُونَ» استفهام انکاری است؛ یعنی با توجه به مطالبی که ذکر شد، باز هم غیر خدا را اطاعت می‌کنید؟ </a:t>
            </a:r>
          </a:p>
          <a:p>
            <a:pPr marL="0" indent="0" algn="just">
              <a:buNone/>
            </a:pPr>
            <a:r>
              <a:rPr lang="fa-IR" sz="3600" dirty="0">
                <a:solidFill>
                  <a:srgbClr val="0070C0"/>
                </a:solidFill>
                <a:cs typeface="B Zar" panose="00000400000000000000" pitchFamily="2" charset="-78"/>
              </a:rPr>
              <a:t>خداوند در آیه دیگری می‌فرماید: «يَا أَيُّهَا الَّذِينَ آمَنُوا اتَّقُوا اللَّهَ وَلْتَنْظُرْ نَفْسٌ مَا قَدَّمَتْ لِغَدٍ وَاتَّقُوا اللَّهَ إِنَّ اللَّهَ خَبِيرٌ بِمَا تَعْمَلُونَ». خداوند در ابتدای این آیه مؤمنان را به تقوی در عمل دستور داده است و می‌فرماید عمل شما باید منحصر در اطاعت خدا و اجتناب از گناهان باشد. </a:t>
            </a:r>
          </a:p>
          <a:p>
            <a:pPr marL="0" indent="0" algn="just">
              <a:buNone/>
            </a:pPr>
            <a:r>
              <a:rPr lang="fa-IR" sz="3600" dirty="0">
                <a:solidFill>
                  <a:srgbClr val="0070C0"/>
                </a:solidFill>
                <a:cs typeface="B Zar" panose="00000400000000000000" pitchFamily="2" charset="-78"/>
              </a:rPr>
              <a:t>در آخرآیه، دوباره به تقوی دستور می‌دهد و می‌فرماید هنگام محاسبه اعمالتان از خدا پروا کنید و چنان نباشد که عمل زشت خود را به سبب اینکه عمل شماست زیبا و خالص به حساب آورید. بنابراین طبق بیان قرآن کریم تنها خداوند لایق پیروی بدون قید و شرط است.</a:t>
            </a:r>
          </a:p>
        </p:txBody>
      </p:sp>
    </p:spTree>
    <p:extLst>
      <p:ext uri="{BB962C8B-B14F-4D97-AF65-F5344CB8AC3E}">
        <p14:creationId xmlns:p14="http://schemas.microsoft.com/office/powerpoint/2010/main" val="2165339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2B77A-0F19-4A92-AEA8-F7754580086C}"/>
              </a:ext>
            </a:extLst>
          </p:cNvPr>
          <p:cNvSpPr>
            <a:spLocks noGrp="1"/>
          </p:cNvSpPr>
          <p:nvPr>
            <p:ph type="title"/>
          </p:nvPr>
        </p:nvSpPr>
        <p:spPr>
          <a:xfrm>
            <a:off x="563526" y="255181"/>
            <a:ext cx="11140745" cy="1222745"/>
          </a:xfrm>
        </p:spPr>
        <p:txBody>
          <a:bodyPr>
            <a:normAutofit/>
          </a:bodyPr>
          <a:lstStyle/>
          <a:p>
            <a:pPr algn="ctr"/>
            <a:r>
              <a:rPr lang="fa-IR" sz="7200" b="1" dirty="0">
                <a:solidFill>
                  <a:srgbClr val="7030A0"/>
                </a:solidFill>
                <a:cs typeface="B Titr" panose="00000700000000000000" pitchFamily="2" charset="-78"/>
              </a:rPr>
              <a:t>خدا، تنها موجود سزاوار پیروی</a:t>
            </a:r>
            <a:endParaRPr lang="fa-IR" sz="7200" dirty="0">
              <a:solidFill>
                <a:srgbClr val="7030A0"/>
              </a:solidFill>
              <a:cs typeface="B Titr" panose="00000700000000000000" pitchFamily="2" charset="-78"/>
            </a:endParaRPr>
          </a:p>
        </p:txBody>
      </p:sp>
      <p:sp>
        <p:nvSpPr>
          <p:cNvPr id="3" name="Content Placeholder 2">
            <a:extLst>
              <a:ext uri="{FF2B5EF4-FFF2-40B4-BE49-F238E27FC236}">
                <a16:creationId xmlns:a16="http://schemas.microsoft.com/office/drawing/2014/main" id="{F1701A25-213D-4E2E-9D73-B7F85F6F0214}"/>
              </a:ext>
            </a:extLst>
          </p:cNvPr>
          <p:cNvSpPr>
            <a:spLocks noGrp="1"/>
          </p:cNvSpPr>
          <p:nvPr>
            <p:ph idx="1"/>
          </p:nvPr>
        </p:nvSpPr>
        <p:spPr>
          <a:xfrm>
            <a:off x="563526" y="1477926"/>
            <a:ext cx="11140745" cy="4611978"/>
          </a:xfrm>
        </p:spPr>
        <p:txBody>
          <a:bodyPr>
            <a:normAutofit fontScale="92500" lnSpcReduction="20000"/>
          </a:bodyPr>
          <a:lstStyle/>
          <a:p>
            <a:pPr marL="0" indent="0" algn="just">
              <a:buNone/>
            </a:pPr>
            <a:r>
              <a:rPr lang="fa-IR" sz="3600" b="1" dirty="0">
                <a:solidFill>
                  <a:srgbClr val="0070C0"/>
                </a:solidFill>
                <a:cs typeface="B Zar" panose="00000400000000000000" pitchFamily="2" charset="-78"/>
              </a:rPr>
              <a:t>دو. پیروی از دیگران، تنها با اذن خدا</a:t>
            </a:r>
          </a:p>
          <a:p>
            <a:pPr marL="0" indent="0" algn="just">
              <a:buNone/>
            </a:pPr>
            <a:r>
              <a:rPr lang="fa-IR" sz="3600" dirty="0">
                <a:solidFill>
                  <a:srgbClr val="0070C0"/>
                </a:solidFill>
                <a:cs typeface="B Zar" panose="00000400000000000000" pitchFamily="2" charset="-78"/>
              </a:rPr>
              <a:t>برخی آیات قرآن کریم در کنار دعوت به پیروی از خدا، به پیروی از پیامبر (ص) و اولیای امر (ع) فرمان می‌دهد؛ مانند: «يَا أَيُّهَا الَّذِينَ آمَنُوا أَطِيعُوا اللَّهَ وَأَطِيعُوا الرَّسُولَ وَأُولِي الْأَمْرِ مِنْكُمْ». </a:t>
            </a:r>
            <a:r>
              <a:rPr lang="fa-IR" sz="3500" dirty="0">
                <a:solidFill>
                  <a:srgbClr val="0070C0"/>
                </a:solidFill>
                <a:cs typeface="B Zar" panose="00000400000000000000" pitchFamily="2" charset="-78"/>
              </a:rPr>
              <a:t>(نساء، 59)</a:t>
            </a:r>
            <a:endParaRPr lang="fa-IR" sz="3600" dirty="0">
              <a:solidFill>
                <a:srgbClr val="0070C0"/>
              </a:solidFill>
              <a:cs typeface="B Zar" panose="00000400000000000000" pitchFamily="2" charset="-78"/>
            </a:endParaRPr>
          </a:p>
          <a:p>
            <a:pPr marL="0" indent="0" algn="just">
              <a:buNone/>
            </a:pPr>
            <a:r>
              <a:rPr lang="fa-IR" sz="3600" dirty="0">
                <a:solidFill>
                  <a:srgbClr val="0070C0"/>
                </a:solidFill>
                <a:cs typeface="B Zar" panose="00000400000000000000" pitchFamily="2" charset="-78"/>
              </a:rPr>
              <a:t>این آیات با آیات بیانگر توحید در اطاعت منافاتی ندارد، زیرا اولا پیروی از خدا از طریق پیروی از احکام و دستوراتی حاصل می‌شود که خداآنها را از طریق پیامبر بیان کرده است؛ ثانیا در حقیقت اطاعت از رسول خدا (ص)، اطاعت از خدا نیز است، زیرا تشریع کننده تنها خداست و پیامبر تنها وحی خدا را بیان می‌کند، و خداوند وجوب اطاعت رسول را نیز منوط به اذن خدا دانسته است: «وَمَا أَرْسَلْنَا مِنْ رَسُولٍ إِلَّا لِيُطَاعَ بِإِذْنِ اللَّهِ».</a:t>
            </a:r>
          </a:p>
        </p:txBody>
      </p:sp>
    </p:spTree>
    <p:extLst>
      <p:ext uri="{BB962C8B-B14F-4D97-AF65-F5344CB8AC3E}">
        <p14:creationId xmlns:p14="http://schemas.microsoft.com/office/powerpoint/2010/main" val="1753858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2B77A-0F19-4A92-AEA8-F7754580086C}"/>
              </a:ext>
            </a:extLst>
          </p:cNvPr>
          <p:cNvSpPr>
            <a:spLocks noGrp="1"/>
          </p:cNvSpPr>
          <p:nvPr>
            <p:ph type="title"/>
          </p:nvPr>
        </p:nvSpPr>
        <p:spPr>
          <a:xfrm>
            <a:off x="563526" y="255181"/>
            <a:ext cx="11140745" cy="1222745"/>
          </a:xfrm>
        </p:spPr>
        <p:txBody>
          <a:bodyPr>
            <a:normAutofit/>
          </a:bodyPr>
          <a:lstStyle/>
          <a:p>
            <a:pPr algn="ctr"/>
            <a:r>
              <a:rPr lang="fa-IR" sz="7200" b="1" dirty="0">
                <a:solidFill>
                  <a:srgbClr val="7030A0"/>
                </a:solidFill>
                <a:cs typeface="B Titr" panose="00000700000000000000" pitchFamily="2" charset="-78"/>
              </a:rPr>
              <a:t>خدا، تنها موجود سزاوار پیروی</a:t>
            </a:r>
            <a:endParaRPr lang="fa-IR" sz="7200" dirty="0">
              <a:solidFill>
                <a:srgbClr val="7030A0"/>
              </a:solidFill>
              <a:cs typeface="B Titr" panose="00000700000000000000" pitchFamily="2" charset="-78"/>
            </a:endParaRPr>
          </a:p>
        </p:txBody>
      </p:sp>
      <p:sp>
        <p:nvSpPr>
          <p:cNvPr id="3" name="Content Placeholder 2">
            <a:extLst>
              <a:ext uri="{FF2B5EF4-FFF2-40B4-BE49-F238E27FC236}">
                <a16:creationId xmlns:a16="http://schemas.microsoft.com/office/drawing/2014/main" id="{F1701A25-213D-4E2E-9D73-B7F85F6F0214}"/>
              </a:ext>
            </a:extLst>
          </p:cNvPr>
          <p:cNvSpPr>
            <a:spLocks noGrp="1"/>
          </p:cNvSpPr>
          <p:nvPr>
            <p:ph idx="1"/>
          </p:nvPr>
        </p:nvSpPr>
        <p:spPr>
          <a:xfrm>
            <a:off x="563526" y="1477926"/>
            <a:ext cx="11140745" cy="4611978"/>
          </a:xfrm>
        </p:spPr>
        <p:txBody>
          <a:bodyPr>
            <a:normAutofit fontScale="92500" lnSpcReduction="20000"/>
          </a:bodyPr>
          <a:lstStyle/>
          <a:p>
            <a:pPr marL="0" indent="0" algn="just">
              <a:buNone/>
            </a:pPr>
            <a:r>
              <a:rPr lang="fa-IR" sz="2800" dirty="0">
                <a:solidFill>
                  <a:srgbClr val="0070C0"/>
                </a:solidFill>
                <a:cs typeface="B Zar" panose="00000400000000000000" pitchFamily="2" charset="-78"/>
              </a:rPr>
              <a:t>همچنین قرآن می‌فرماید: «وَأَطِيعُوا اللَّهَ وَأَطِيعُوا الرَّسُولَ فَإِنْ تَوَلَّيْتُمْ فَإِنَّمَا عَلَى رَسُولِنَا الْبَلَاغُ الْمُبِينُ* اللَّهُ لَا إِلَهَ إِلَّا هُوَ وَعَلَى اللَّهِ فَلْيَتَوَكَّلِ الْمُؤْمِنُونَ». (تغابن، 12-13) </a:t>
            </a:r>
          </a:p>
          <a:p>
            <a:pPr marL="0" indent="0" algn="just">
              <a:buNone/>
            </a:pPr>
            <a:r>
              <a:rPr lang="fa-IR" sz="2800" dirty="0">
                <a:solidFill>
                  <a:srgbClr val="0070C0"/>
                </a:solidFill>
                <a:cs typeface="B Zar" panose="00000400000000000000" pitchFamily="2" charset="-78"/>
              </a:rPr>
              <a:t>(و خدا را فرمان بريد و پيامبر [او] را اطاعت نماييد و اگر روى بگردانيد بر پيامبر ما فقط پيام‏رسانى آشكار است. خدا[ست كه] جز او معبودى نيست و مؤمنان بايد تنها بر خدا اعتماد كنند)</a:t>
            </a:r>
          </a:p>
          <a:p>
            <a:pPr marL="0" indent="0" algn="just">
              <a:buNone/>
            </a:pPr>
            <a:r>
              <a:rPr lang="fa-IR" sz="2800" dirty="0">
                <a:solidFill>
                  <a:srgbClr val="0070C0"/>
                </a:solidFill>
                <a:cs typeface="B Zar" panose="00000400000000000000" pitchFamily="2" charset="-78"/>
              </a:rPr>
              <a:t>از تکرار کلمه «اطیعوا» در این آیه برمی‌آید که مردا از «اطاعت خدا» پذیرفتن بدون چون و چرای شریعت الهی است، و مراد از «اطاعت رسول» اطاعت کردن از دستورهای پیامبر بنابر ولایتی است که بر امت دارد. پیش از این گذشت که اطاعت از پیامبر اکرم (ص) اطاعت از خداوند است.</a:t>
            </a:r>
          </a:p>
          <a:p>
            <a:pPr marL="0" indent="0" algn="just">
              <a:buNone/>
            </a:pPr>
            <a:r>
              <a:rPr lang="fa-IR" sz="2800" dirty="0">
                <a:solidFill>
                  <a:srgbClr val="0070C0"/>
                </a:solidFill>
                <a:cs typeface="B Zar" panose="00000400000000000000" pitchFamily="2" charset="-78"/>
              </a:rPr>
              <a:t>آیه دوم علت وجوب اطاعت از خدا و اینکه اطاعت از رسول اکرم (ص) از مصادیق اطاعت از خداست را بیان می‌کند؛ با این بیان که اطاعت،  گردن نهادن در برابر اوامر و نواهی مولی است که این گردن نهادن خود یکی از شئون عبودیت است، زیرا مولی مالک اراده و عمل بنده‌اش است، به طوری که اراده واعمال بنده تنها به اراده مولی است، پس اطاعت از مولی گونه‌ای از عبودیت عبد است.</a:t>
            </a:r>
          </a:p>
        </p:txBody>
      </p:sp>
    </p:spTree>
    <p:extLst>
      <p:ext uri="{BB962C8B-B14F-4D97-AF65-F5344CB8AC3E}">
        <p14:creationId xmlns:p14="http://schemas.microsoft.com/office/powerpoint/2010/main" val="3930655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2B77A-0F19-4A92-AEA8-F7754580086C}"/>
              </a:ext>
            </a:extLst>
          </p:cNvPr>
          <p:cNvSpPr>
            <a:spLocks noGrp="1"/>
          </p:cNvSpPr>
          <p:nvPr>
            <p:ph type="title"/>
          </p:nvPr>
        </p:nvSpPr>
        <p:spPr>
          <a:xfrm>
            <a:off x="563526" y="255181"/>
            <a:ext cx="11140745" cy="1222745"/>
          </a:xfrm>
        </p:spPr>
        <p:txBody>
          <a:bodyPr>
            <a:normAutofit/>
          </a:bodyPr>
          <a:lstStyle/>
          <a:p>
            <a:pPr algn="ctr"/>
            <a:r>
              <a:rPr lang="fa-IR" sz="7200" b="1" dirty="0">
                <a:solidFill>
                  <a:srgbClr val="7030A0"/>
                </a:solidFill>
                <a:cs typeface="B Titr" panose="00000700000000000000" pitchFamily="2" charset="-78"/>
              </a:rPr>
              <a:t>خدا، تنها موجود سزاوار پیروی</a:t>
            </a:r>
            <a:endParaRPr lang="fa-IR" sz="7200" dirty="0">
              <a:solidFill>
                <a:srgbClr val="7030A0"/>
              </a:solidFill>
              <a:cs typeface="B Titr" panose="00000700000000000000" pitchFamily="2" charset="-78"/>
            </a:endParaRPr>
          </a:p>
        </p:txBody>
      </p:sp>
      <p:sp>
        <p:nvSpPr>
          <p:cNvPr id="3" name="Content Placeholder 2">
            <a:extLst>
              <a:ext uri="{FF2B5EF4-FFF2-40B4-BE49-F238E27FC236}">
                <a16:creationId xmlns:a16="http://schemas.microsoft.com/office/drawing/2014/main" id="{F1701A25-213D-4E2E-9D73-B7F85F6F0214}"/>
              </a:ext>
            </a:extLst>
          </p:cNvPr>
          <p:cNvSpPr>
            <a:spLocks noGrp="1"/>
          </p:cNvSpPr>
          <p:nvPr>
            <p:ph idx="1"/>
          </p:nvPr>
        </p:nvSpPr>
        <p:spPr>
          <a:xfrm>
            <a:off x="563526" y="1477926"/>
            <a:ext cx="11140745" cy="4880344"/>
          </a:xfrm>
        </p:spPr>
        <p:txBody>
          <a:bodyPr>
            <a:normAutofit lnSpcReduction="10000"/>
          </a:bodyPr>
          <a:lstStyle/>
          <a:p>
            <a:pPr marL="0" indent="0" algn="just">
              <a:buNone/>
            </a:pPr>
            <a:r>
              <a:rPr lang="fa-IR" sz="3200" dirty="0">
                <a:solidFill>
                  <a:srgbClr val="0070C0"/>
                </a:solidFill>
                <a:cs typeface="B Zar" panose="00000400000000000000" pitchFamily="2" charset="-78"/>
              </a:rPr>
              <a:t>خداوند می‌فرماید: «الَمْ أَعْهَدْ إِلَيْكُمْ يَا بَنِي آدَمَ أَنْ لَا تَعْبُدُوا الشَّيْطَانَ» (یس، 60)</a:t>
            </a:r>
            <a:endParaRPr lang="en-US" sz="3200" dirty="0">
              <a:solidFill>
                <a:srgbClr val="0070C0"/>
              </a:solidFill>
              <a:cs typeface="B Zar" panose="00000400000000000000" pitchFamily="2" charset="-78"/>
            </a:endParaRPr>
          </a:p>
          <a:p>
            <a:pPr marL="0" indent="0" algn="just">
              <a:buNone/>
            </a:pPr>
            <a:r>
              <a:rPr lang="fa-IR" sz="3200" dirty="0">
                <a:solidFill>
                  <a:srgbClr val="0070C0"/>
                </a:solidFill>
                <a:cs typeface="B Zar" panose="00000400000000000000" pitchFamily="2" charset="-78"/>
              </a:rPr>
              <a:t>(آیا با شما عهد نکردم ای فرزندان آدم که شیطان را نپرستید. که او برای شما دشمنی آشکاری است؟) </a:t>
            </a:r>
            <a:endParaRPr lang="en-US" sz="3200" dirty="0">
              <a:solidFill>
                <a:srgbClr val="0070C0"/>
              </a:solidFill>
              <a:cs typeface="B Zar" panose="00000400000000000000" pitchFamily="2" charset="-78"/>
            </a:endParaRPr>
          </a:p>
          <a:p>
            <a:pPr marL="0" indent="0" algn="just">
              <a:buNone/>
            </a:pPr>
            <a:r>
              <a:rPr lang="fa-IR" sz="3200" dirty="0">
                <a:solidFill>
                  <a:srgbClr val="0070C0"/>
                </a:solidFill>
                <a:cs typeface="B Zar" panose="00000400000000000000" pitchFamily="2" charset="-78"/>
              </a:rPr>
              <a:t>با توجه به اینکه هیچ کس شیطان را به عنوان خدایی نپرستیده است، منظور از پرستش شیطان اطاعت از اوست.</a:t>
            </a:r>
            <a:endParaRPr lang="en-US" sz="3200" dirty="0">
              <a:solidFill>
                <a:srgbClr val="0070C0"/>
              </a:solidFill>
              <a:cs typeface="B Zar" panose="00000400000000000000" pitchFamily="2" charset="-78"/>
            </a:endParaRPr>
          </a:p>
          <a:p>
            <a:pPr marL="0" indent="0" algn="just">
              <a:buNone/>
            </a:pPr>
            <a:r>
              <a:rPr lang="fa-IR" sz="3200" dirty="0">
                <a:solidFill>
                  <a:srgbClr val="0070C0"/>
                </a:solidFill>
                <a:cs typeface="B Zar" panose="00000400000000000000" pitchFamily="2" charset="-78"/>
              </a:rPr>
              <a:t>امام باقر در ذیل آیه ((وَمَا يُؤْمِنُ أَكْثَرُهُمْ بِاللَّهِ إِلَّا وَهُمْ مُشْرِكُونَ)) می‌فرماید: «مقصود از مشرک در این آیه شرک در اطاعت است. نه شرک در عبادت؛ یعنی معصیت‌هایی که افراد مرتکب می‌شوند، در حقیقت شرک در اطاعت است، و گناهکاران با گناه خود شیطان را اطاعت کرده‌اند.</a:t>
            </a:r>
            <a:endParaRPr lang="en-US" sz="3200" dirty="0">
              <a:solidFill>
                <a:srgbClr val="0070C0"/>
              </a:solidFill>
              <a:cs typeface="B Zar" panose="00000400000000000000" pitchFamily="2" charset="-78"/>
            </a:endParaRPr>
          </a:p>
        </p:txBody>
      </p:sp>
    </p:spTree>
    <p:extLst>
      <p:ext uri="{BB962C8B-B14F-4D97-AF65-F5344CB8AC3E}">
        <p14:creationId xmlns:p14="http://schemas.microsoft.com/office/powerpoint/2010/main" val="584636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2B77A-0F19-4A92-AEA8-F7754580086C}"/>
              </a:ext>
            </a:extLst>
          </p:cNvPr>
          <p:cNvSpPr>
            <a:spLocks noGrp="1"/>
          </p:cNvSpPr>
          <p:nvPr>
            <p:ph type="title"/>
          </p:nvPr>
        </p:nvSpPr>
        <p:spPr>
          <a:xfrm>
            <a:off x="563526" y="255181"/>
            <a:ext cx="11140745" cy="1222745"/>
          </a:xfrm>
        </p:spPr>
        <p:txBody>
          <a:bodyPr>
            <a:normAutofit/>
          </a:bodyPr>
          <a:lstStyle/>
          <a:p>
            <a:pPr algn="ctr"/>
            <a:r>
              <a:rPr lang="fa-IR" sz="7200" b="1" dirty="0">
                <a:solidFill>
                  <a:srgbClr val="7030A0"/>
                </a:solidFill>
                <a:cs typeface="B Titr" panose="00000700000000000000" pitchFamily="2" charset="-78"/>
              </a:rPr>
              <a:t>خدا، تنها موجود سزاوار پیروی</a:t>
            </a:r>
            <a:endParaRPr lang="fa-IR" sz="7200" dirty="0">
              <a:solidFill>
                <a:srgbClr val="7030A0"/>
              </a:solidFill>
              <a:cs typeface="B Titr" panose="00000700000000000000" pitchFamily="2" charset="-78"/>
            </a:endParaRPr>
          </a:p>
        </p:txBody>
      </p:sp>
      <p:sp>
        <p:nvSpPr>
          <p:cNvPr id="3" name="Content Placeholder 2">
            <a:extLst>
              <a:ext uri="{FF2B5EF4-FFF2-40B4-BE49-F238E27FC236}">
                <a16:creationId xmlns:a16="http://schemas.microsoft.com/office/drawing/2014/main" id="{F1701A25-213D-4E2E-9D73-B7F85F6F0214}"/>
              </a:ext>
            </a:extLst>
          </p:cNvPr>
          <p:cNvSpPr>
            <a:spLocks noGrp="1"/>
          </p:cNvSpPr>
          <p:nvPr>
            <p:ph idx="1"/>
          </p:nvPr>
        </p:nvSpPr>
        <p:spPr>
          <a:xfrm>
            <a:off x="487730" y="1477926"/>
            <a:ext cx="11335676" cy="4922874"/>
          </a:xfrm>
        </p:spPr>
        <p:txBody>
          <a:bodyPr>
            <a:normAutofit fontScale="92500" lnSpcReduction="20000"/>
          </a:bodyPr>
          <a:lstStyle/>
          <a:p>
            <a:pPr marL="0" indent="0" algn="just">
              <a:buNone/>
            </a:pPr>
            <a:r>
              <a:rPr lang="fa-IR" sz="4400" dirty="0">
                <a:solidFill>
                  <a:srgbClr val="0070C0"/>
                </a:solidFill>
                <a:cs typeface="B Zar" panose="00000400000000000000" pitchFamily="2" charset="-78"/>
              </a:rPr>
              <a:t>جمله (وَعَلَى اللَّهِ فَلْيَتَوَكَّلِ الْمُؤْمِنُونَ) تاکید عبارتِ (اللَّهُ لَا إِلَهَ إِلَّا هُوَ) است. </a:t>
            </a:r>
          </a:p>
          <a:p>
            <a:pPr marL="0" indent="0" algn="just">
              <a:buNone/>
            </a:pPr>
            <a:r>
              <a:rPr lang="fa-IR" sz="4400" dirty="0">
                <a:solidFill>
                  <a:srgbClr val="0070C0"/>
                </a:solidFill>
                <a:cs typeface="B Zar" panose="00000400000000000000" pitchFamily="2" charset="-78"/>
              </a:rPr>
              <a:t>«توکل» یعنی انسان فرد دیگری را جانشین خود قرار دهد تا کارهایش را اداره کند. بایسته این وکالت آن است که اراده وکیل جای اراده موکل بنشیند و فعل وکیل، فعلِ موکل باشد. </a:t>
            </a:r>
          </a:p>
          <a:p>
            <a:pPr marL="0" indent="0" algn="just">
              <a:buNone/>
            </a:pPr>
            <a:r>
              <a:rPr lang="fa-IR" sz="4400" dirty="0">
                <a:solidFill>
                  <a:srgbClr val="0070C0"/>
                </a:solidFill>
                <a:cs typeface="B Zar" panose="00000400000000000000" pitchFamily="2" charset="-78"/>
              </a:rPr>
              <a:t>این معنا به گونه‌ای با معنای اطاعت مطابقت دارد، زیرا پیروی کننده، اراده و عمل خود را تابع اراده و عمل پیروشونده خود می‌داند. بنابراین اطاعت به گونه‌ای به توکل باز می‌گردد، پس مومنان باید بر خدا توکل و از او اطاعت کنند.</a:t>
            </a:r>
          </a:p>
        </p:txBody>
      </p:sp>
    </p:spTree>
    <p:extLst>
      <p:ext uri="{BB962C8B-B14F-4D97-AF65-F5344CB8AC3E}">
        <p14:creationId xmlns:p14="http://schemas.microsoft.com/office/powerpoint/2010/main" val="1387342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2B77A-0F19-4A92-AEA8-F7754580086C}"/>
              </a:ext>
            </a:extLst>
          </p:cNvPr>
          <p:cNvSpPr>
            <a:spLocks noGrp="1"/>
          </p:cNvSpPr>
          <p:nvPr>
            <p:ph type="title"/>
          </p:nvPr>
        </p:nvSpPr>
        <p:spPr>
          <a:xfrm>
            <a:off x="563526" y="255181"/>
            <a:ext cx="11140745" cy="1222745"/>
          </a:xfrm>
        </p:spPr>
        <p:txBody>
          <a:bodyPr>
            <a:normAutofit/>
          </a:bodyPr>
          <a:lstStyle/>
          <a:p>
            <a:pPr algn="ctr"/>
            <a:r>
              <a:rPr lang="fa-IR" sz="7200" b="1" dirty="0">
                <a:solidFill>
                  <a:srgbClr val="760000"/>
                </a:solidFill>
                <a:cs typeface="B Titr" panose="00000700000000000000" pitchFamily="2" charset="-78"/>
              </a:rPr>
              <a:t>پرستش خداوند یکتا</a:t>
            </a:r>
            <a:endParaRPr lang="fa-IR" sz="7200" dirty="0">
              <a:solidFill>
                <a:srgbClr val="760000"/>
              </a:solidFill>
              <a:cs typeface="B Titr" panose="00000700000000000000" pitchFamily="2" charset="-78"/>
            </a:endParaRPr>
          </a:p>
        </p:txBody>
      </p:sp>
      <p:sp>
        <p:nvSpPr>
          <p:cNvPr id="3" name="Content Placeholder 2">
            <a:extLst>
              <a:ext uri="{FF2B5EF4-FFF2-40B4-BE49-F238E27FC236}">
                <a16:creationId xmlns:a16="http://schemas.microsoft.com/office/drawing/2014/main" id="{F1701A25-213D-4E2E-9D73-B7F85F6F0214}"/>
              </a:ext>
            </a:extLst>
          </p:cNvPr>
          <p:cNvSpPr>
            <a:spLocks noGrp="1"/>
          </p:cNvSpPr>
          <p:nvPr>
            <p:ph idx="1"/>
          </p:nvPr>
        </p:nvSpPr>
        <p:spPr>
          <a:xfrm>
            <a:off x="563526" y="1477926"/>
            <a:ext cx="11140745" cy="4611978"/>
          </a:xfrm>
        </p:spPr>
        <p:txBody>
          <a:bodyPr>
            <a:normAutofit fontScale="92500" lnSpcReduction="20000"/>
          </a:bodyPr>
          <a:lstStyle/>
          <a:p>
            <a:pPr marL="0" indent="0" algn="just">
              <a:buNone/>
            </a:pPr>
            <a:r>
              <a:rPr lang="fa-IR" sz="4000" dirty="0">
                <a:solidFill>
                  <a:srgbClr val="005C2A"/>
                </a:solidFill>
                <a:cs typeface="B Yas" panose="00000400000000000000" pitchFamily="2" charset="-78"/>
              </a:rPr>
              <a:t>مهم‌ترین مرتبه توحید، اعتقاد به یگانگی خداوند در الوهیت است. </a:t>
            </a:r>
          </a:p>
          <a:p>
            <a:pPr marL="0" indent="0" algn="just">
              <a:buNone/>
            </a:pPr>
            <a:r>
              <a:rPr lang="fa-IR" sz="4000" dirty="0">
                <a:solidFill>
                  <a:srgbClr val="005C2A"/>
                </a:solidFill>
                <a:cs typeface="B Yas" panose="00000400000000000000" pitchFamily="2" charset="-78"/>
              </a:rPr>
              <a:t>مومن باید باور داشته باشد که تنها خداوند متعال شایسته پرستش است و در مقام عمل نیز تنها او را بپرستند. </a:t>
            </a:r>
          </a:p>
          <a:p>
            <a:pPr marL="0" indent="0" algn="just">
              <a:buNone/>
            </a:pPr>
            <a:r>
              <a:rPr lang="fa-IR" sz="4000" dirty="0">
                <a:solidFill>
                  <a:srgbClr val="005C2A"/>
                </a:solidFill>
                <a:cs typeface="B Yas" panose="00000400000000000000" pitchFamily="2" charset="-78"/>
              </a:rPr>
              <a:t>قران کریم ضمن نهی از دوگانه‌پرستی، بر توحید در الوهیت تصریح دارد؛ مانند: «وَقَالَ اللَّهُ لَا تَتَّخِذُوا إِلَهَيْنِ اثْنَيْنِ إِنَّمَا هُوَ إِلَهٌ وَاحِدٌ فَإِيَّايَ فَارْهَبُونِ». </a:t>
            </a:r>
          </a:p>
          <a:p>
            <a:pPr marL="0" indent="0" algn="just">
              <a:buNone/>
            </a:pPr>
            <a:r>
              <a:rPr lang="fa-IR" sz="4000" dirty="0">
                <a:solidFill>
                  <a:srgbClr val="005C2A"/>
                </a:solidFill>
                <a:cs typeface="B Yas" panose="00000400000000000000" pitchFamily="2" charset="-78"/>
              </a:rPr>
              <a:t>این آیه شریفه بر دوری از پرستش غیر خدا تاکید می‌کند. نهی آیه از پرستش دو خدا به سبب عادت مشرکان است که به دو (اله) اعتقاد داشنتند؛ اله ایجاد، تنها آفرینش به دست او بود و اله عبادت که ربوبیت و تدبیر عالم به دست او بود. </a:t>
            </a:r>
          </a:p>
        </p:txBody>
      </p:sp>
    </p:spTree>
    <p:extLst>
      <p:ext uri="{BB962C8B-B14F-4D97-AF65-F5344CB8AC3E}">
        <p14:creationId xmlns:p14="http://schemas.microsoft.com/office/powerpoint/2010/main" val="1234152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977C14-37E3-4515-A9F2-D697663E1D5C}"/>
              </a:ext>
            </a:extLst>
          </p:cNvPr>
          <p:cNvSpPr>
            <a:spLocks noGrp="1"/>
          </p:cNvSpPr>
          <p:nvPr>
            <p:ph idx="1"/>
          </p:nvPr>
        </p:nvSpPr>
        <p:spPr>
          <a:xfrm>
            <a:off x="680484" y="850605"/>
            <a:ext cx="11023787" cy="5475767"/>
          </a:xfrm>
        </p:spPr>
        <p:txBody>
          <a:bodyPr>
            <a:normAutofit/>
          </a:bodyPr>
          <a:lstStyle/>
          <a:p>
            <a:pPr marL="0" indent="0" algn="just">
              <a:buNone/>
            </a:pPr>
            <a:r>
              <a:rPr lang="fa-IR" sz="4400" dirty="0">
                <a:solidFill>
                  <a:srgbClr val="7030A0"/>
                </a:solidFill>
                <a:cs typeface="B Titr" panose="00000700000000000000" pitchFamily="2" charset="-78"/>
              </a:rPr>
              <a:t>در این درس از توحید سخن می­گوییم. </a:t>
            </a:r>
          </a:p>
          <a:p>
            <a:pPr marL="0" indent="0" algn="just">
              <a:buNone/>
            </a:pPr>
            <a:r>
              <a:rPr lang="fa-IR" sz="4400" dirty="0">
                <a:solidFill>
                  <a:srgbClr val="7030A0"/>
                </a:solidFill>
                <a:cs typeface="B Titr" panose="00000700000000000000" pitchFamily="2" charset="-78"/>
              </a:rPr>
              <a:t>توحید یعنی یگانه شمردن خداوند در باور و عمل. </a:t>
            </a:r>
          </a:p>
          <a:p>
            <a:pPr marL="0" indent="0" algn="just">
              <a:buNone/>
            </a:pPr>
            <a:r>
              <a:rPr lang="fa-IR" sz="4400" dirty="0">
                <a:solidFill>
                  <a:srgbClr val="7030A0"/>
                </a:solidFill>
                <a:cs typeface="B Titr" panose="00000700000000000000" pitchFamily="2" charset="-78"/>
              </a:rPr>
              <a:t>انسان باید خدا را </a:t>
            </a:r>
            <a:r>
              <a:rPr lang="fa-IR" sz="4400" dirty="0">
                <a:solidFill>
                  <a:srgbClr val="002060"/>
                </a:solidFill>
                <a:cs typeface="B Titr" panose="00000700000000000000" pitchFamily="2" charset="-78"/>
              </a:rPr>
              <a:t>تنها مدبر هستی بداند</a:t>
            </a:r>
            <a:r>
              <a:rPr lang="fa-IR" sz="4400" dirty="0">
                <a:solidFill>
                  <a:srgbClr val="7030A0"/>
                </a:solidFill>
                <a:cs typeface="B Titr" panose="00000700000000000000" pitchFamily="2" charset="-78"/>
              </a:rPr>
              <a:t> و </a:t>
            </a:r>
            <a:r>
              <a:rPr lang="fa-IR" sz="4400" dirty="0">
                <a:solidFill>
                  <a:srgbClr val="0070C0"/>
                </a:solidFill>
                <a:cs typeface="B Titr" panose="00000700000000000000" pitchFamily="2" charset="-78"/>
              </a:rPr>
              <a:t>تنها از او پیروی کند</a:t>
            </a:r>
            <a:r>
              <a:rPr lang="fa-IR" sz="4400" dirty="0">
                <a:solidFill>
                  <a:srgbClr val="7030A0"/>
                </a:solidFill>
                <a:cs typeface="B Titr" panose="00000700000000000000" pitchFamily="2" charset="-78"/>
              </a:rPr>
              <a:t> و </a:t>
            </a:r>
            <a:r>
              <a:rPr lang="fa-IR" sz="4400" dirty="0">
                <a:solidFill>
                  <a:srgbClr val="00B050"/>
                </a:solidFill>
                <a:cs typeface="B Titr" panose="00000700000000000000" pitchFamily="2" charset="-78"/>
              </a:rPr>
              <a:t>فقط او را بپرستد</a:t>
            </a:r>
            <a:r>
              <a:rPr lang="fa-IR" sz="4400" dirty="0">
                <a:solidFill>
                  <a:srgbClr val="7030A0"/>
                </a:solidFill>
                <a:cs typeface="B Titr" panose="00000700000000000000" pitchFamily="2" charset="-78"/>
              </a:rPr>
              <a:t>.</a:t>
            </a:r>
          </a:p>
          <a:p>
            <a:pPr marL="0" indent="0" algn="just">
              <a:buNone/>
            </a:pPr>
            <a:r>
              <a:rPr lang="fa-IR" sz="4400" dirty="0">
                <a:solidFill>
                  <a:srgbClr val="7030A0"/>
                </a:solidFill>
                <a:cs typeface="B Titr" panose="00000700000000000000" pitchFamily="2" charset="-78"/>
              </a:rPr>
              <a:t>ازاین سه مسئله به </a:t>
            </a:r>
            <a:r>
              <a:rPr lang="fa-IR" sz="4400" dirty="0">
                <a:solidFill>
                  <a:srgbClr val="002060"/>
                </a:solidFill>
                <a:cs typeface="B Titr" panose="00000700000000000000" pitchFamily="2" charset="-78"/>
              </a:rPr>
              <a:t>توحید در ربوبیت</a:t>
            </a:r>
            <a:r>
              <a:rPr lang="fa-IR" sz="4400" dirty="0">
                <a:solidFill>
                  <a:srgbClr val="7030A0"/>
                </a:solidFill>
                <a:cs typeface="B Titr" panose="00000700000000000000" pitchFamily="2" charset="-78"/>
              </a:rPr>
              <a:t>، </a:t>
            </a:r>
            <a:r>
              <a:rPr lang="fa-IR" sz="4400" dirty="0">
                <a:solidFill>
                  <a:srgbClr val="0070C0"/>
                </a:solidFill>
                <a:cs typeface="B Titr" panose="00000700000000000000" pitchFamily="2" charset="-78"/>
              </a:rPr>
              <a:t>توحید دراطاعت </a:t>
            </a:r>
            <a:r>
              <a:rPr lang="fa-IR" sz="4400" dirty="0">
                <a:solidFill>
                  <a:srgbClr val="7030A0"/>
                </a:solidFill>
                <a:cs typeface="B Titr" panose="00000700000000000000" pitchFamily="2" charset="-78"/>
              </a:rPr>
              <a:t>و </a:t>
            </a:r>
            <a:r>
              <a:rPr lang="fa-IR" sz="4400" dirty="0">
                <a:solidFill>
                  <a:srgbClr val="00B050"/>
                </a:solidFill>
                <a:cs typeface="B Titr" panose="00000700000000000000" pitchFamily="2" charset="-78"/>
              </a:rPr>
              <a:t>توحید در عبادت </a:t>
            </a:r>
            <a:r>
              <a:rPr lang="fa-IR" sz="4400" dirty="0">
                <a:solidFill>
                  <a:srgbClr val="7030A0"/>
                </a:solidFill>
                <a:cs typeface="B Titr" panose="00000700000000000000" pitchFamily="2" charset="-78"/>
              </a:rPr>
              <a:t>یاد می­شود </a:t>
            </a:r>
          </a:p>
        </p:txBody>
      </p:sp>
    </p:spTree>
    <p:extLst>
      <p:ext uri="{BB962C8B-B14F-4D97-AF65-F5344CB8AC3E}">
        <p14:creationId xmlns:p14="http://schemas.microsoft.com/office/powerpoint/2010/main" val="37876487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2B77A-0F19-4A92-AEA8-F7754580086C}"/>
              </a:ext>
            </a:extLst>
          </p:cNvPr>
          <p:cNvSpPr>
            <a:spLocks noGrp="1"/>
          </p:cNvSpPr>
          <p:nvPr>
            <p:ph type="title"/>
          </p:nvPr>
        </p:nvSpPr>
        <p:spPr>
          <a:xfrm>
            <a:off x="563526" y="255181"/>
            <a:ext cx="11140745" cy="1222745"/>
          </a:xfrm>
        </p:spPr>
        <p:txBody>
          <a:bodyPr>
            <a:normAutofit/>
          </a:bodyPr>
          <a:lstStyle/>
          <a:p>
            <a:pPr algn="ctr"/>
            <a:r>
              <a:rPr lang="fa-IR" sz="7200" b="1" dirty="0">
                <a:solidFill>
                  <a:srgbClr val="760000"/>
                </a:solidFill>
                <a:cs typeface="B Titr" panose="00000700000000000000" pitchFamily="2" charset="-78"/>
              </a:rPr>
              <a:t>پرستش خداوند یکتا</a:t>
            </a:r>
            <a:endParaRPr lang="fa-IR" sz="7200" dirty="0">
              <a:solidFill>
                <a:srgbClr val="760000"/>
              </a:solidFill>
              <a:cs typeface="B Titr" panose="00000700000000000000" pitchFamily="2" charset="-78"/>
            </a:endParaRPr>
          </a:p>
        </p:txBody>
      </p:sp>
      <p:sp>
        <p:nvSpPr>
          <p:cNvPr id="3" name="Content Placeholder 2">
            <a:extLst>
              <a:ext uri="{FF2B5EF4-FFF2-40B4-BE49-F238E27FC236}">
                <a16:creationId xmlns:a16="http://schemas.microsoft.com/office/drawing/2014/main" id="{F1701A25-213D-4E2E-9D73-B7F85F6F0214}"/>
              </a:ext>
            </a:extLst>
          </p:cNvPr>
          <p:cNvSpPr>
            <a:spLocks noGrp="1"/>
          </p:cNvSpPr>
          <p:nvPr>
            <p:ph idx="1"/>
          </p:nvPr>
        </p:nvSpPr>
        <p:spPr>
          <a:xfrm>
            <a:off x="563526" y="1477926"/>
            <a:ext cx="11140745" cy="4611978"/>
          </a:xfrm>
        </p:spPr>
        <p:txBody>
          <a:bodyPr>
            <a:normAutofit fontScale="92500" lnSpcReduction="10000"/>
          </a:bodyPr>
          <a:lstStyle/>
          <a:p>
            <a:pPr marL="0" indent="0" algn="just">
              <a:buNone/>
            </a:pPr>
            <a:r>
              <a:rPr lang="fa-IR" sz="4400" b="1" dirty="0">
                <a:solidFill>
                  <a:srgbClr val="005C2A"/>
                </a:solidFill>
                <a:cs typeface="B Yas" panose="00000400000000000000" pitchFamily="2" charset="-78"/>
              </a:rPr>
              <a:t>یک. ادله و شواهد ضرورت پرستش خدای یکتا</a:t>
            </a:r>
          </a:p>
          <a:p>
            <a:pPr marL="0" indent="0" algn="just">
              <a:buNone/>
            </a:pPr>
            <a:r>
              <a:rPr lang="fa-IR" sz="3600" dirty="0">
                <a:solidFill>
                  <a:srgbClr val="005C2A"/>
                </a:solidFill>
                <a:cs typeface="B Yas" panose="00000400000000000000" pitchFamily="2" charset="-78"/>
              </a:rPr>
              <a:t>قرآن کریم در کنار دعوت به یکتا پرستی، در آیاتی بر آن استدلال نیز کرده است؛ مانند: «وَهُوَ اللَّهُ لَا إِلَهَ إِلَّا هُوَ  لَهُ الْحَمْدُ فِي الْأُولَى وَالْآخِرَةِ  وَلَهُ الْحُكْمُ وَإِلَيْهِ تُرْجَعُونَ )) .</a:t>
            </a:r>
          </a:p>
          <a:p>
            <a:pPr marL="0" indent="0" algn="just">
              <a:buNone/>
            </a:pPr>
            <a:r>
              <a:rPr lang="fa-IR" sz="3600" dirty="0">
                <a:solidFill>
                  <a:srgbClr val="005C2A"/>
                </a:solidFill>
                <a:cs typeface="B Yas" panose="00000400000000000000" pitchFamily="2" charset="-78"/>
              </a:rPr>
              <a:t>سه جمله «لَهُ الحَمدُ» و «لَهُ الحُکمُ» و «تُرجعونَ» بیان کننده انحصار لیاقت پرستش برای خداست. دلالت عبارت «لَهُ الْحَمْدُ فِي الْأُولَى وَالْآخِرَةِ» بر انحصار، به این جهت است که هر کمالی که در دنیا و آخرت وجود دارد نعمتی است که از جانب خداوند نازل شده و خداوند در برابر هر یک از آنها سزاوار ستایش است . جمال هریک از این نعمت ها از کمال و صفات ذاتی او برگرفته شده است، پس تنها حداوند سزاوار پرستش است.</a:t>
            </a:r>
          </a:p>
        </p:txBody>
      </p:sp>
    </p:spTree>
    <p:extLst>
      <p:ext uri="{BB962C8B-B14F-4D97-AF65-F5344CB8AC3E}">
        <p14:creationId xmlns:p14="http://schemas.microsoft.com/office/powerpoint/2010/main" val="20250723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2B77A-0F19-4A92-AEA8-F7754580086C}"/>
              </a:ext>
            </a:extLst>
          </p:cNvPr>
          <p:cNvSpPr>
            <a:spLocks noGrp="1"/>
          </p:cNvSpPr>
          <p:nvPr>
            <p:ph type="title"/>
          </p:nvPr>
        </p:nvSpPr>
        <p:spPr>
          <a:xfrm>
            <a:off x="563526" y="255181"/>
            <a:ext cx="11140745" cy="1222745"/>
          </a:xfrm>
        </p:spPr>
        <p:txBody>
          <a:bodyPr>
            <a:normAutofit/>
          </a:bodyPr>
          <a:lstStyle/>
          <a:p>
            <a:pPr algn="ctr"/>
            <a:r>
              <a:rPr lang="fa-IR" sz="7200" b="1" dirty="0">
                <a:solidFill>
                  <a:srgbClr val="760000"/>
                </a:solidFill>
                <a:cs typeface="B Titr" panose="00000700000000000000" pitchFamily="2" charset="-78"/>
              </a:rPr>
              <a:t>پرستش خداوند یکتا</a:t>
            </a:r>
            <a:endParaRPr lang="fa-IR" sz="7200" dirty="0">
              <a:solidFill>
                <a:srgbClr val="760000"/>
              </a:solidFill>
              <a:cs typeface="B Titr" panose="00000700000000000000" pitchFamily="2" charset="-78"/>
            </a:endParaRPr>
          </a:p>
        </p:txBody>
      </p:sp>
      <p:sp>
        <p:nvSpPr>
          <p:cNvPr id="3" name="Content Placeholder 2">
            <a:extLst>
              <a:ext uri="{FF2B5EF4-FFF2-40B4-BE49-F238E27FC236}">
                <a16:creationId xmlns:a16="http://schemas.microsoft.com/office/drawing/2014/main" id="{F1701A25-213D-4E2E-9D73-B7F85F6F0214}"/>
              </a:ext>
            </a:extLst>
          </p:cNvPr>
          <p:cNvSpPr>
            <a:spLocks noGrp="1"/>
          </p:cNvSpPr>
          <p:nvPr>
            <p:ph idx="1"/>
          </p:nvPr>
        </p:nvSpPr>
        <p:spPr>
          <a:xfrm>
            <a:off x="297712" y="1477926"/>
            <a:ext cx="11546958" cy="4611978"/>
          </a:xfrm>
        </p:spPr>
        <p:txBody>
          <a:bodyPr>
            <a:noAutofit/>
          </a:bodyPr>
          <a:lstStyle/>
          <a:p>
            <a:pPr marL="0" indent="0" algn="just">
              <a:buNone/>
            </a:pPr>
            <a:r>
              <a:rPr lang="fa-IR" sz="3200" dirty="0">
                <a:solidFill>
                  <a:srgbClr val="005C2A"/>
                </a:solidFill>
                <a:cs typeface="B Yas" panose="00000400000000000000" pitchFamily="2" charset="-78"/>
              </a:rPr>
              <a:t>خداوند به این علت فرموده است: «و لَهُ الحُکمُ»، که او مالک مطلق همه عالَم است و غیر از او کسی مالک چیزی نیست، مگر اینکه خدا اجازه مالکیت به او داده باشد. هرچه را خدا به کسی تملیک کرده، باز خود خداوند مالک آن است. </a:t>
            </a:r>
          </a:p>
          <a:p>
            <a:pPr marL="0" indent="0" algn="just">
              <a:buNone/>
            </a:pPr>
            <a:r>
              <a:rPr lang="fa-IR" sz="3200" dirty="0">
                <a:solidFill>
                  <a:srgbClr val="005C2A"/>
                </a:solidFill>
                <a:cs typeface="B Yas" panose="00000400000000000000" pitchFamily="2" charset="-78"/>
              </a:rPr>
              <a:t>مالک بودن خدا شامل مرحله تشریع نیز می‌شود. از آثار مالک بودن او این است که بر بندگان خود حکم می‌کند تا کسی غیر از او را نپرستند.</a:t>
            </a:r>
          </a:p>
          <a:p>
            <a:pPr marL="0" indent="0" algn="just">
              <a:buNone/>
            </a:pPr>
            <a:r>
              <a:rPr lang="fa-IR" sz="3200" dirty="0">
                <a:solidFill>
                  <a:srgbClr val="005C2A"/>
                </a:solidFill>
                <a:cs typeface="B Yas" panose="00000400000000000000" pitchFamily="2" charset="-78"/>
              </a:rPr>
              <a:t>سپس خداوند فرمود: «و الیهِ تُرجعونَ»، چون رجوع به سوی خداوند به سبب حساب و جزاست، و ازآنجا که تنها خداوند مرجع، حساب‌گر و جزا دهنده است، تنها اوست که باید پرستش شود، و پرستش خداوند نیز باید بر طبق دین او انجام شود.</a:t>
            </a:r>
          </a:p>
        </p:txBody>
      </p:sp>
    </p:spTree>
    <p:extLst>
      <p:ext uri="{BB962C8B-B14F-4D97-AF65-F5344CB8AC3E}">
        <p14:creationId xmlns:p14="http://schemas.microsoft.com/office/powerpoint/2010/main" val="4174300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2B77A-0F19-4A92-AEA8-F7754580086C}"/>
              </a:ext>
            </a:extLst>
          </p:cNvPr>
          <p:cNvSpPr>
            <a:spLocks noGrp="1"/>
          </p:cNvSpPr>
          <p:nvPr>
            <p:ph type="title"/>
          </p:nvPr>
        </p:nvSpPr>
        <p:spPr>
          <a:xfrm>
            <a:off x="563526" y="255181"/>
            <a:ext cx="11140745" cy="1222745"/>
          </a:xfrm>
        </p:spPr>
        <p:txBody>
          <a:bodyPr>
            <a:normAutofit/>
          </a:bodyPr>
          <a:lstStyle/>
          <a:p>
            <a:pPr algn="ctr"/>
            <a:r>
              <a:rPr lang="fa-IR" sz="7200" b="1" dirty="0">
                <a:solidFill>
                  <a:srgbClr val="760000"/>
                </a:solidFill>
                <a:cs typeface="B Titr" panose="00000700000000000000" pitchFamily="2" charset="-78"/>
              </a:rPr>
              <a:t>پرستش خداوند یکتا</a:t>
            </a:r>
            <a:endParaRPr lang="fa-IR" sz="7200" dirty="0">
              <a:solidFill>
                <a:srgbClr val="760000"/>
              </a:solidFill>
              <a:cs typeface="B Titr" panose="00000700000000000000" pitchFamily="2" charset="-78"/>
            </a:endParaRPr>
          </a:p>
        </p:txBody>
      </p:sp>
      <p:sp>
        <p:nvSpPr>
          <p:cNvPr id="3" name="Content Placeholder 2">
            <a:extLst>
              <a:ext uri="{FF2B5EF4-FFF2-40B4-BE49-F238E27FC236}">
                <a16:creationId xmlns:a16="http://schemas.microsoft.com/office/drawing/2014/main" id="{F1701A25-213D-4E2E-9D73-B7F85F6F0214}"/>
              </a:ext>
            </a:extLst>
          </p:cNvPr>
          <p:cNvSpPr>
            <a:spLocks noGrp="1"/>
          </p:cNvSpPr>
          <p:nvPr>
            <p:ph idx="1"/>
          </p:nvPr>
        </p:nvSpPr>
        <p:spPr>
          <a:xfrm>
            <a:off x="563526" y="1477926"/>
            <a:ext cx="11227981" cy="4611978"/>
          </a:xfrm>
        </p:spPr>
        <p:txBody>
          <a:bodyPr>
            <a:normAutofit fontScale="92500"/>
          </a:bodyPr>
          <a:lstStyle/>
          <a:p>
            <a:pPr marL="0" indent="0" algn="just">
              <a:buNone/>
            </a:pPr>
            <a:r>
              <a:rPr lang="fa-IR" sz="3200" dirty="0">
                <a:solidFill>
                  <a:srgbClr val="005C2A"/>
                </a:solidFill>
                <a:cs typeface="B Yas" panose="00000400000000000000" pitchFamily="2" charset="-78"/>
              </a:rPr>
              <a:t>قران کریم در آیه‌ای می‌فرماید: «ذَلِكُمُ اللَّهُ رَبُّكُمْ خَالِقُ كُلِّ شَيْءٍ لَا إِلَهَ إِلَّا هُوَ فَأَنَّى تُؤْفَكُون» این آیه بر این نکته دلالت دارد که الله امر حیات و روزی شما را تدبیر می‌کند؛ شب را مایه آرامش شما و روز را وسیله کوشش شما قرار می‌دهد. و همان الله رب شماست. زیرا تدبیر امر شما بدست اوست. به استناد جمله «خَالِقُ كُلِّ شَيْءٍ» خداوند آفریننده همه چیز است. پس او رب همه چیز است، زیرا خلقت از تدبیر جدا نیست، و بایسته رب بودن خدا این است که غیر از او هیچ ربی در عالم هستی نباشد؛ نه برای شما و نه برای غیر شما. </a:t>
            </a:r>
          </a:p>
          <a:p>
            <a:pPr marL="0" indent="0" algn="just">
              <a:buNone/>
            </a:pPr>
            <a:r>
              <a:rPr lang="fa-IR" sz="3200" dirty="0">
                <a:solidFill>
                  <a:srgbClr val="005C2A"/>
                </a:solidFill>
                <a:cs typeface="B Yas" panose="00000400000000000000" pitchFamily="2" charset="-78"/>
              </a:rPr>
              <a:t>به همین جهت به دنبال آن فرمود: «لَا إِلَهَ إِلَّا هُوَ»؛ یعنی حال که چنین است، پس هیچ معبودِ به حقی غیر خدای تعالی وجود ندارد، چون اگر معبود دیگری در میان باشد، به ناگزیر ربی دیگر خواهد بود، چون الوهیت از شئون ربوبیت است. با این حال چگونه از پرستش او به سوی دیگری رویگردان می‌شوید : «فَأَنَّى تُؤْفَكُون».</a:t>
            </a:r>
          </a:p>
        </p:txBody>
      </p:sp>
    </p:spTree>
    <p:extLst>
      <p:ext uri="{BB962C8B-B14F-4D97-AF65-F5344CB8AC3E}">
        <p14:creationId xmlns:p14="http://schemas.microsoft.com/office/powerpoint/2010/main" val="22431349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2B77A-0F19-4A92-AEA8-F7754580086C}"/>
              </a:ext>
            </a:extLst>
          </p:cNvPr>
          <p:cNvSpPr>
            <a:spLocks noGrp="1"/>
          </p:cNvSpPr>
          <p:nvPr>
            <p:ph type="title"/>
          </p:nvPr>
        </p:nvSpPr>
        <p:spPr>
          <a:xfrm>
            <a:off x="563526" y="255181"/>
            <a:ext cx="11140745" cy="1222745"/>
          </a:xfrm>
        </p:spPr>
        <p:txBody>
          <a:bodyPr>
            <a:normAutofit/>
          </a:bodyPr>
          <a:lstStyle/>
          <a:p>
            <a:pPr algn="ctr"/>
            <a:r>
              <a:rPr lang="fa-IR" sz="7200" b="1" dirty="0">
                <a:solidFill>
                  <a:srgbClr val="760000"/>
                </a:solidFill>
                <a:cs typeface="B Titr" panose="00000700000000000000" pitchFamily="2" charset="-78"/>
              </a:rPr>
              <a:t>پرستش خداوند یکتا</a:t>
            </a:r>
            <a:endParaRPr lang="fa-IR" sz="7200" dirty="0">
              <a:solidFill>
                <a:srgbClr val="760000"/>
              </a:solidFill>
              <a:cs typeface="B Titr" panose="00000700000000000000" pitchFamily="2" charset="-78"/>
            </a:endParaRPr>
          </a:p>
        </p:txBody>
      </p:sp>
      <p:sp>
        <p:nvSpPr>
          <p:cNvPr id="3" name="Content Placeholder 2">
            <a:extLst>
              <a:ext uri="{FF2B5EF4-FFF2-40B4-BE49-F238E27FC236}">
                <a16:creationId xmlns:a16="http://schemas.microsoft.com/office/drawing/2014/main" id="{F1701A25-213D-4E2E-9D73-B7F85F6F0214}"/>
              </a:ext>
            </a:extLst>
          </p:cNvPr>
          <p:cNvSpPr>
            <a:spLocks noGrp="1"/>
          </p:cNvSpPr>
          <p:nvPr>
            <p:ph idx="1"/>
          </p:nvPr>
        </p:nvSpPr>
        <p:spPr>
          <a:xfrm>
            <a:off x="563526" y="1477926"/>
            <a:ext cx="11323674" cy="4837814"/>
          </a:xfrm>
        </p:spPr>
        <p:txBody>
          <a:bodyPr>
            <a:noAutofit/>
          </a:bodyPr>
          <a:lstStyle/>
          <a:p>
            <a:pPr marL="0" indent="0" algn="just">
              <a:buNone/>
            </a:pPr>
            <a:r>
              <a:rPr lang="fa-IR" sz="3200" dirty="0">
                <a:solidFill>
                  <a:srgbClr val="005C2A"/>
                </a:solidFill>
                <a:cs typeface="B Yas" panose="00000400000000000000" pitchFamily="2" charset="-78"/>
              </a:rPr>
              <a:t> قرآن کریم در آیه دیگری نخست ربوبیت خدا و سپس ضرورت باور به یگانگی خدا در الوهیت و دوری از پرستش غیر او مطرح می کند: «ذَلِكُمُ اللَّهُ رَبُّكُمْ لَهُ الْمُلْكُ لَا إِلَهَ إِلَّا هُوَ فَأَنَّى تُصْرَفُونَ».</a:t>
            </a:r>
          </a:p>
          <a:p>
            <a:pPr marL="0" indent="0" algn="just">
              <a:buNone/>
            </a:pPr>
            <a:r>
              <a:rPr lang="fa-IR" sz="3200" dirty="0">
                <a:solidFill>
                  <a:srgbClr val="005C2A"/>
                </a:solidFill>
                <a:cs typeface="B Yas" panose="00000400000000000000" pitchFamily="2" charset="-78"/>
              </a:rPr>
              <a:t> این آیه به این نکته اشاره دارد که الله تنها مالک و مدبر شماست، در نتیجه او رب شماست نه رب دیگری. </a:t>
            </a:r>
          </a:p>
          <a:p>
            <a:pPr marL="0" indent="0" algn="just">
              <a:buNone/>
            </a:pPr>
            <a:r>
              <a:rPr lang="fa-IR" sz="3200" dirty="0">
                <a:solidFill>
                  <a:srgbClr val="005C2A"/>
                </a:solidFill>
                <a:cs typeface="B Yas" panose="00000400000000000000" pitchFamily="2" charset="-78"/>
              </a:rPr>
              <a:t>«لَهُ المُلکُ»، ظرفِ «له»، بر الملک مقدم شده تا انحصار را بفهماند، به این معنی که ملک عالم تنها از آن خداست. انحصار الوهیت در خدا فرع بر انحصار ربوبیت در خداست، چون «اله» به این جهت عبادت می‌شود که «ربّ» و مدبر امور است. </a:t>
            </a:r>
          </a:p>
        </p:txBody>
      </p:sp>
    </p:spTree>
    <p:extLst>
      <p:ext uri="{BB962C8B-B14F-4D97-AF65-F5344CB8AC3E}">
        <p14:creationId xmlns:p14="http://schemas.microsoft.com/office/powerpoint/2010/main" val="35539510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2B77A-0F19-4A92-AEA8-F7754580086C}"/>
              </a:ext>
            </a:extLst>
          </p:cNvPr>
          <p:cNvSpPr>
            <a:spLocks noGrp="1"/>
          </p:cNvSpPr>
          <p:nvPr>
            <p:ph type="title"/>
          </p:nvPr>
        </p:nvSpPr>
        <p:spPr>
          <a:xfrm>
            <a:off x="563526" y="255181"/>
            <a:ext cx="11140745" cy="1222745"/>
          </a:xfrm>
        </p:spPr>
        <p:txBody>
          <a:bodyPr>
            <a:normAutofit/>
          </a:bodyPr>
          <a:lstStyle/>
          <a:p>
            <a:pPr algn="ctr"/>
            <a:r>
              <a:rPr lang="fa-IR" sz="7200" b="1" dirty="0">
                <a:solidFill>
                  <a:srgbClr val="760000"/>
                </a:solidFill>
                <a:cs typeface="B Titr" panose="00000700000000000000" pitchFamily="2" charset="-78"/>
              </a:rPr>
              <a:t>پرستش خداوند یکتا</a:t>
            </a:r>
            <a:endParaRPr lang="fa-IR" sz="7200" dirty="0">
              <a:solidFill>
                <a:srgbClr val="760000"/>
              </a:solidFill>
              <a:cs typeface="B Titr" panose="00000700000000000000" pitchFamily="2" charset="-78"/>
            </a:endParaRPr>
          </a:p>
        </p:txBody>
      </p:sp>
      <p:sp>
        <p:nvSpPr>
          <p:cNvPr id="3" name="Content Placeholder 2">
            <a:extLst>
              <a:ext uri="{FF2B5EF4-FFF2-40B4-BE49-F238E27FC236}">
                <a16:creationId xmlns:a16="http://schemas.microsoft.com/office/drawing/2014/main" id="{F1701A25-213D-4E2E-9D73-B7F85F6F0214}"/>
              </a:ext>
            </a:extLst>
          </p:cNvPr>
          <p:cNvSpPr>
            <a:spLocks noGrp="1"/>
          </p:cNvSpPr>
          <p:nvPr>
            <p:ph idx="1"/>
          </p:nvPr>
        </p:nvSpPr>
        <p:spPr>
          <a:xfrm>
            <a:off x="297712" y="1477925"/>
            <a:ext cx="11546958" cy="4986669"/>
          </a:xfrm>
        </p:spPr>
        <p:txBody>
          <a:bodyPr>
            <a:normAutofit lnSpcReduction="10000"/>
          </a:bodyPr>
          <a:lstStyle/>
          <a:p>
            <a:pPr marL="0" indent="0" algn="just">
              <a:buNone/>
            </a:pPr>
            <a:r>
              <a:rPr lang="fa-IR" sz="3600" b="1" dirty="0">
                <a:solidFill>
                  <a:srgbClr val="005C2A"/>
                </a:solidFill>
                <a:cs typeface="B Yas" panose="00000400000000000000" pitchFamily="2" charset="-78"/>
              </a:rPr>
              <a:t>دو. دعوت پیامبران به یکتاپرستی و اقامه برهان بر آن</a:t>
            </a:r>
          </a:p>
          <a:p>
            <a:pPr marL="0" indent="0" algn="just">
              <a:buNone/>
            </a:pPr>
            <a:r>
              <a:rPr lang="fa-IR" sz="3200" dirty="0">
                <a:solidFill>
                  <a:srgbClr val="005C2A"/>
                </a:solidFill>
                <a:cs typeface="B Yas" panose="00000400000000000000" pitchFamily="2" charset="-78"/>
              </a:rPr>
              <a:t>پیامبران الهی در هر فرصتی مردم را به پرستش خدای یکتا و دوری از شرک در پرستش دعوت می‌کردند. قران از قول حضرت یوسف فرموده است: «يَا صَاحِبَيِ السِّجْنِ أَأَرْبَابٌ مُتَفَرِّقُونَ خَيْرٌ أَمِ اللَّهُ الْوَاحِدُ الْقَهَّارُمَا تَعْبُدُونَ مِنْ دُونِهِ إِلَّا أَسْمَاءً سَمَّيْتُمُوهَا أَنْتُمْ وَآبَاؤُكُمْ مَا أَنْزَلَ اللَّهُ بِهَا مِنْ سُلْطَانٍ إِنِ الْحُكْمُ إِلَّا لِلَّهِ أَمَرَ أَلَّا تَعْبُدُوا إِلَّا إِيَّاهُ ذَلِكَ الدِّينُ الْقَيِّمُ وَلَكِنَّ أَكْثَرَ النَّاسِ لَا يَعْلَمُونَ» (یوسف، 39-40)</a:t>
            </a:r>
          </a:p>
          <a:p>
            <a:pPr marL="0" indent="0" algn="just">
              <a:buNone/>
            </a:pPr>
            <a:r>
              <a:rPr lang="fa-IR" sz="3200" dirty="0">
                <a:solidFill>
                  <a:srgbClr val="005C2A"/>
                </a:solidFill>
                <a:cs typeface="B Yas" panose="00000400000000000000" pitchFamily="2" charset="-78"/>
              </a:rPr>
              <a:t>(اى دو رفيق زندانيم آيا خدايان پراكنده بهترند يا خداى يگانه مقتدر؟ شما به جاى او جز نامهايى [چند] را نمى‌‏پرستيد كه شما و پدرانتان آنها را نامگذارى كرده‏‌ايد و خدا دليلى بر [حقانيت] آنها نازل نكرده است. فرمان جز براى خدا نيست دستور داده كه جز او را نپرستيد اين است دين درست ولى بيشتر مردم نمى‌دانند)</a:t>
            </a:r>
          </a:p>
        </p:txBody>
      </p:sp>
    </p:spTree>
    <p:extLst>
      <p:ext uri="{BB962C8B-B14F-4D97-AF65-F5344CB8AC3E}">
        <p14:creationId xmlns:p14="http://schemas.microsoft.com/office/powerpoint/2010/main" val="9512384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2B77A-0F19-4A92-AEA8-F7754580086C}"/>
              </a:ext>
            </a:extLst>
          </p:cNvPr>
          <p:cNvSpPr>
            <a:spLocks noGrp="1"/>
          </p:cNvSpPr>
          <p:nvPr>
            <p:ph type="title"/>
          </p:nvPr>
        </p:nvSpPr>
        <p:spPr>
          <a:xfrm>
            <a:off x="563526" y="255181"/>
            <a:ext cx="11140745" cy="1222745"/>
          </a:xfrm>
        </p:spPr>
        <p:txBody>
          <a:bodyPr>
            <a:normAutofit/>
          </a:bodyPr>
          <a:lstStyle/>
          <a:p>
            <a:pPr algn="ctr"/>
            <a:r>
              <a:rPr lang="fa-IR" sz="7200" b="1" dirty="0">
                <a:solidFill>
                  <a:srgbClr val="760000"/>
                </a:solidFill>
                <a:cs typeface="B Titr" panose="00000700000000000000" pitchFamily="2" charset="-78"/>
              </a:rPr>
              <a:t>پرستش خداوند یکتا</a:t>
            </a:r>
            <a:endParaRPr lang="fa-IR" sz="7200" dirty="0">
              <a:solidFill>
                <a:srgbClr val="760000"/>
              </a:solidFill>
              <a:cs typeface="B Titr" panose="00000700000000000000" pitchFamily="2" charset="-78"/>
            </a:endParaRPr>
          </a:p>
        </p:txBody>
      </p:sp>
      <p:sp>
        <p:nvSpPr>
          <p:cNvPr id="3" name="Content Placeholder 2">
            <a:extLst>
              <a:ext uri="{FF2B5EF4-FFF2-40B4-BE49-F238E27FC236}">
                <a16:creationId xmlns:a16="http://schemas.microsoft.com/office/drawing/2014/main" id="{F1701A25-213D-4E2E-9D73-B7F85F6F0214}"/>
              </a:ext>
            </a:extLst>
          </p:cNvPr>
          <p:cNvSpPr>
            <a:spLocks noGrp="1"/>
          </p:cNvSpPr>
          <p:nvPr>
            <p:ph idx="1"/>
          </p:nvPr>
        </p:nvSpPr>
        <p:spPr>
          <a:xfrm>
            <a:off x="563526" y="1477926"/>
            <a:ext cx="11140745" cy="4816548"/>
          </a:xfrm>
        </p:spPr>
        <p:txBody>
          <a:bodyPr>
            <a:normAutofit lnSpcReduction="10000"/>
          </a:bodyPr>
          <a:lstStyle/>
          <a:p>
            <a:pPr marL="0" indent="0" algn="just">
              <a:buNone/>
            </a:pPr>
            <a:r>
              <a:rPr lang="fa-IR" sz="3200" dirty="0">
                <a:solidFill>
                  <a:srgbClr val="005C2A"/>
                </a:solidFill>
                <a:cs typeface="B Yas" panose="00000400000000000000" pitchFamily="2" charset="-78"/>
              </a:rPr>
              <a:t>درمجموع، این آیات یک برهان بر توحید در عبادت است که حاصلش این است: </a:t>
            </a:r>
          </a:p>
          <a:p>
            <a:pPr marL="0" indent="0" algn="just">
              <a:buNone/>
            </a:pPr>
            <a:r>
              <a:rPr lang="fa-IR" sz="3200" dirty="0">
                <a:solidFill>
                  <a:srgbClr val="005C2A"/>
                </a:solidFill>
                <a:cs typeface="B Yas" panose="00000400000000000000" pitchFamily="2" charset="-78"/>
              </a:rPr>
              <a:t>پرستش هر معبودی که فرض شود به سبب الوهیت در ذات آن معبود و وجوب ذاتی آن وجود اوست. </a:t>
            </a:r>
          </a:p>
          <a:p>
            <a:pPr marL="0" indent="0" algn="just">
              <a:buNone/>
            </a:pPr>
            <a:r>
              <a:rPr lang="fa-IR" sz="3200" dirty="0">
                <a:solidFill>
                  <a:srgbClr val="005C2A"/>
                </a:solidFill>
                <a:cs typeface="B Yas" panose="00000400000000000000" pitchFamily="2" charset="-78"/>
              </a:rPr>
              <a:t>خداوند در وجودش یکتا و قهار است و دومی برایش تصور نمیشود. </a:t>
            </a:r>
          </a:p>
          <a:p>
            <a:pPr marL="0" indent="0" algn="just">
              <a:buNone/>
            </a:pPr>
            <a:r>
              <a:rPr lang="fa-IR" sz="3200" dirty="0">
                <a:solidFill>
                  <a:srgbClr val="005C2A"/>
                </a:solidFill>
                <a:cs typeface="B Yas" panose="00000400000000000000" pitchFamily="2" charset="-78"/>
              </a:rPr>
              <a:t>پس هیچ معنای صحیحی برای تعدد آلهه تصورپذیر نیست. اگر پرستش غیر خدا برای شفاعت وی در درگاه خداست، دلیلی بر شفیع بودن وی در دست نیست، زیرا بر فرض وجود شفیع، باید او از جانب خداوند متعال باشد، در صورتی که از جانب خدا هیچ دلیلی بر آلهه بودن نرسیده است. </a:t>
            </a:r>
          </a:p>
          <a:p>
            <a:pPr marL="0" indent="0" algn="just">
              <a:buNone/>
            </a:pPr>
            <a:r>
              <a:rPr lang="fa-IR" sz="3200" dirty="0">
                <a:solidFill>
                  <a:srgbClr val="005C2A"/>
                </a:solidFill>
                <a:cs typeface="B Yas" panose="00000400000000000000" pitchFamily="2" charset="-78"/>
              </a:rPr>
              <a:t>علاوه بر آن، دلیل اختلاف آن نیز وجود دارد، زیرا خداوند از طریق عقل و همچنین به وسیله انبیا گوشزد کرده است که جز او هیچ چیزی نباید پرستش شود.</a:t>
            </a:r>
          </a:p>
        </p:txBody>
      </p:sp>
    </p:spTree>
    <p:extLst>
      <p:ext uri="{BB962C8B-B14F-4D97-AF65-F5344CB8AC3E}">
        <p14:creationId xmlns:p14="http://schemas.microsoft.com/office/powerpoint/2010/main" val="36053339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2B77A-0F19-4A92-AEA8-F7754580086C}"/>
              </a:ext>
            </a:extLst>
          </p:cNvPr>
          <p:cNvSpPr>
            <a:spLocks noGrp="1"/>
          </p:cNvSpPr>
          <p:nvPr>
            <p:ph type="title"/>
          </p:nvPr>
        </p:nvSpPr>
        <p:spPr>
          <a:xfrm>
            <a:off x="563526" y="255181"/>
            <a:ext cx="11140745" cy="1222745"/>
          </a:xfrm>
        </p:spPr>
        <p:txBody>
          <a:bodyPr>
            <a:normAutofit/>
          </a:bodyPr>
          <a:lstStyle/>
          <a:p>
            <a:pPr algn="ctr"/>
            <a:r>
              <a:rPr lang="fa-IR" sz="7200" b="1" dirty="0">
                <a:solidFill>
                  <a:srgbClr val="760000"/>
                </a:solidFill>
                <a:cs typeface="B Titr" panose="00000700000000000000" pitchFamily="2" charset="-78"/>
              </a:rPr>
              <a:t>پرستش خداوند یکتا</a:t>
            </a:r>
            <a:endParaRPr lang="fa-IR" sz="7200" dirty="0">
              <a:solidFill>
                <a:srgbClr val="760000"/>
              </a:solidFill>
              <a:cs typeface="B Titr" panose="00000700000000000000" pitchFamily="2" charset="-78"/>
            </a:endParaRPr>
          </a:p>
        </p:txBody>
      </p:sp>
      <p:sp>
        <p:nvSpPr>
          <p:cNvPr id="3" name="Content Placeholder 2">
            <a:extLst>
              <a:ext uri="{FF2B5EF4-FFF2-40B4-BE49-F238E27FC236}">
                <a16:creationId xmlns:a16="http://schemas.microsoft.com/office/drawing/2014/main" id="{F1701A25-213D-4E2E-9D73-B7F85F6F0214}"/>
              </a:ext>
            </a:extLst>
          </p:cNvPr>
          <p:cNvSpPr>
            <a:spLocks noGrp="1"/>
          </p:cNvSpPr>
          <p:nvPr>
            <p:ph idx="1"/>
          </p:nvPr>
        </p:nvSpPr>
        <p:spPr>
          <a:xfrm>
            <a:off x="563526" y="1477926"/>
            <a:ext cx="11140745" cy="4611978"/>
          </a:xfrm>
        </p:spPr>
        <p:txBody>
          <a:bodyPr>
            <a:normAutofit fontScale="77500" lnSpcReduction="20000"/>
          </a:bodyPr>
          <a:lstStyle/>
          <a:p>
            <a:pPr marL="0" indent="0" algn="just">
              <a:buNone/>
            </a:pPr>
            <a:r>
              <a:rPr lang="fa-IR" sz="4000" dirty="0">
                <a:solidFill>
                  <a:srgbClr val="005C2A"/>
                </a:solidFill>
                <a:cs typeface="B Yas" panose="00000400000000000000" pitchFamily="2" charset="-78"/>
              </a:rPr>
              <a:t>قران کریم در آیه دیگری به حضرت محمد دستور می‌دهد که توحید در الوهیت را به مردم یاد آور شود: «قُلْ إِنَّمَا أَنَا مُنْذِرٌ وَمَا مِنْ إِلَهٍ إِلَّا اللَّهُ الْوَاحِدُ الْقَهَّارُ رَبُّ السَّمَاوَاتِ وَالْأَرْضِ وَمَا بَيْنَهُمَا الْعَزِيزُ الْغَفَّارُ». (ص، 65-66)</a:t>
            </a:r>
          </a:p>
          <a:p>
            <a:pPr marL="0" indent="0" algn="just">
              <a:buNone/>
            </a:pPr>
            <a:r>
              <a:rPr lang="fa-IR" sz="4000" dirty="0">
                <a:solidFill>
                  <a:srgbClr val="005C2A"/>
                </a:solidFill>
                <a:cs typeface="B Yas" panose="00000400000000000000" pitchFamily="2" charset="-78"/>
              </a:rPr>
              <a:t>(بگو من فقط هشداردهنده‏ اى هستم و جز خداى يگانه قهار معبودى ديگر نيست. پروردگار آسمانها و زمين و آنچه ميان آن دو است همان شكست‏ ناپذير آمرزنده)</a:t>
            </a:r>
          </a:p>
          <a:p>
            <a:pPr marL="0" indent="0" algn="just">
              <a:buNone/>
            </a:pPr>
            <a:r>
              <a:rPr lang="fa-IR" sz="4000" dirty="0">
                <a:solidFill>
                  <a:srgbClr val="005C2A"/>
                </a:solidFill>
                <a:cs typeface="B Yas" panose="00000400000000000000" pitchFamily="2" charset="-78"/>
              </a:rPr>
              <a:t>جمله «وَمَا مِنْ إِلَهٍ إِلَّا اللَّهُ» الوهیت را از غیر خدا نفی می‌کند. بعد از نفی الوهیت از غیر خدا اثبات «الوهیت» برای خدا به ناگزیر حاصل می‌شود، زیرا بین اسلام و دوگانه‌پرستی در اصل اینکه معبود به حقی وجود دارد اختلافی نیست. اما نزاع در این است که آیا آن معبود به حق، الله تعالی است یا غیر او؟ اسما و صفاتی که در آیه پیش گفته آمده است، خود دلیلی بر اثبات الوهیت برای خداست.</a:t>
            </a:r>
          </a:p>
        </p:txBody>
      </p:sp>
    </p:spTree>
    <p:extLst>
      <p:ext uri="{BB962C8B-B14F-4D97-AF65-F5344CB8AC3E}">
        <p14:creationId xmlns:p14="http://schemas.microsoft.com/office/powerpoint/2010/main" val="32233100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2B77A-0F19-4A92-AEA8-F7754580086C}"/>
              </a:ext>
            </a:extLst>
          </p:cNvPr>
          <p:cNvSpPr>
            <a:spLocks noGrp="1"/>
          </p:cNvSpPr>
          <p:nvPr>
            <p:ph type="title"/>
          </p:nvPr>
        </p:nvSpPr>
        <p:spPr>
          <a:xfrm>
            <a:off x="563526" y="255181"/>
            <a:ext cx="11140745" cy="1222745"/>
          </a:xfrm>
        </p:spPr>
        <p:txBody>
          <a:bodyPr>
            <a:normAutofit/>
          </a:bodyPr>
          <a:lstStyle/>
          <a:p>
            <a:pPr algn="ctr"/>
            <a:r>
              <a:rPr lang="fa-IR" sz="7200" b="1" dirty="0">
                <a:solidFill>
                  <a:srgbClr val="760000"/>
                </a:solidFill>
                <a:cs typeface="B Titr" panose="00000700000000000000" pitchFamily="2" charset="-78"/>
              </a:rPr>
              <a:t>پرستش خداوند یکتا</a:t>
            </a:r>
            <a:endParaRPr lang="fa-IR" sz="7200" dirty="0">
              <a:solidFill>
                <a:srgbClr val="760000"/>
              </a:solidFill>
              <a:cs typeface="B Titr" panose="00000700000000000000" pitchFamily="2" charset="-78"/>
            </a:endParaRPr>
          </a:p>
        </p:txBody>
      </p:sp>
      <p:sp>
        <p:nvSpPr>
          <p:cNvPr id="3" name="Content Placeholder 2">
            <a:extLst>
              <a:ext uri="{FF2B5EF4-FFF2-40B4-BE49-F238E27FC236}">
                <a16:creationId xmlns:a16="http://schemas.microsoft.com/office/drawing/2014/main" id="{F1701A25-213D-4E2E-9D73-B7F85F6F0214}"/>
              </a:ext>
            </a:extLst>
          </p:cNvPr>
          <p:cNvSpPr>
            <a:spLocks noGrp="1"/>
          </p:cNvSpPr>
          <p:nvPr>
            <p:ph idx="1"/>
          </p:nvPr>
        </p:nvSpPr>
        <p:spPr>
          <a:xfrm>
            <a:off x="563526" y="1477926"/>
            <a:ext cx="11140745" cy="4922874"/>
          </a:xfrm>
        </p:spPr>
        <p:txBody>
          <a:bodyPr>
            <a:normAutofit fontScale="92500"/>
          </a:bodyPr>
          <a:lstStyle/>
          <a:p>
            <a:pPr marL="0" indent="0" algn="just">
              <a:buNone/>
            </a:pPr>
            <a:r>
              <a:rPr lang="fa-IR" sz="4000" dirty="0">
                <a:solidFill>
                  <a:srgbClr val="005C2A"/>
                </a:solidFill>
                <a:cs typeface="B Yas" panose="00000400000000000000" pitchFamily="2" charset="-78"/>
              </a:rPr>
              <a:t>دو صفت «الواحد القهار» وحدانیت خدا در هستی و چیرگی و سلطه او بر هر چیز را اثبات می‌کند؛ به این بیان که خداوند موجودی است که وجود هیچ موجودی همانند او نیست، و از آنجا که او کمال بی‌نهایت که عین وجود اوست را دارد، غنی بالذات است و غیر او از همه جنبه‌ها، از جمله وجود، آثار و نعمت نیازمند به او هستند. </a:t>
            </a:r>
          </a:p>
          <a:p>
            <a:pPr marL="0" indent="0" algn="just">
              <a:buNone/>
            </a:pPr>
            <a:r>
              <a:rPr lang="fa-IR" sz="4000" dirty="0">
                <a:solidFill>
                  <a:srgbClr val="005C2A"/>
                </a:solidFill>
                <a:cs typeface="B Yas" panose="00000400000000000000" pitchFamily="2" charset="-78"/>
              </a:rPr>
              <a:t>و پس پروردگار بر طبق اراده خویش بر هر چیزی غلبه دارد و هر چیزی مطیع اراده خداوند و در برابر او خاضع است. بنابراین تنها خداوند متعال، معبود به حق است.</a:t>
            </a:r>
          </a:p>
        </p:txBody>
      </p:sp>
    </p:spTree>
    <p:extLst>
      <p:ext uri="{BB962C8B-B14F-4D97-AF65-F5344CB8AC3E}">
        <p14:creationId xmlns:p14="http://schemas.microsoft.com/office/powerpoint/2010/main" val="2973512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2B77A-0F19-4A92-AEA8-F7754580086C}"/>
              </a:ext>
            </a:extLst>
          </p:cNvPr>
          <p:cNvSpPr>
            <a:spLocks noGrp="1"/>
          </p:cNvSpPr>
          <p:nvPr>
            <p:ph type="title"/>
          </p:nvPr>
        </p:nvSpPr>
        <p:spPr>
          <a:xfrm>
            <a:off x="563526" y="255181"/>
            <a:ext cx="11140745" cy="1222745"/>
          </a:xfrm>
        </p:spPr>
        <p:txBody>
          <a:bodyPr>
            <a:normAutofit/>
          </a:bodyPr>
          <a:lstStyle/>
          <a:p>
            <a:pPr algn="ctr"/>
            <a:r>
              <a:rPr lang="fa-IR" sz="7200" b="1" dirty="0">
                <a:solidFill>
                  <a:srgbClr val="760000"/>
                </a:solidFill>
                <a:cs typeface="B Titr" panose="00000700000000000000" pitchFamily="2" charset="-78"/>
              </a:rPr>
              <a:t>پرستش خداوند یکتا</a:t>
            </a:r>
            <a:endParaRPr lang="fa-IR" sz="7200" dirty="0">
              <a:solidFill>
                <a:srgbClr val="760000"/>
              </a:solidFill>
              <a:cs typeface="B Titr" panose="00000700000000000000" pitchFamily="2" charset="-78"/>
            </a:endParaRPr>
          </a:p>
        </p:txBody>
      </p:sp>
      <p:sp>
        <p:nvSpPr>
          <p:cNvPr id="3" name="Content Placeholder 2">
            <a:extLst>
              <a:ext uri="{FF2B5EF4-FFF2-40B4-BE49-F238E27FC236}">
                <a16:creationId xmlns:a16="http://schemas.microsoft.com/office/drawing/2014/main" id="{F1701A25-213D-4E2E-9D73-B7F85F6F0214}"/>
              </a:ext>
            </a:extLst>
          </p:cNvPr>
          <p:cNvSpPr>
            <a:spLocks noGrp="1"/>
          </p:cNvSpPr>
          <p:nvPr>
            <p:ph idx="1"/>
          </p:nvPr>
        </p:nvSpPr>
        <p:spPr>
          <a:xfrm>
            <a:off x="563526" y="1477925"/>
            <a:ext cx="11140745" cy="4795283"/>
          </a:xfrm>
        </p:spPr>
        <p:txBody>
          <a:bodyPr>
            <a:normAutofit fontScale="92500" lnSpcReduction="10000"/>
          </a:bodyPr>
          <a:lstStyle/>
          <a:p>
            <a:pPr marL="0" indent="0" algn="just">
              <a:buNone/>
            </a:pPr>
            <a:r>
              <a:rPr lang="fa-IR" sz="4000" dirty="0">
                <a:solidFill>
                  <a:srgbClr val="005C2A"/>
                </a:solidFill>
                <a:cs typeface="B Yas" panose="00000400000000000000" pitchFamily="2" charset="-78"/>
              </a:rPr>
              <a:t> جمله «الْقَهَّارُرَبُّ السَّمَاوَاتِ وَالْأَرْضِ وَمَا بَيْنَهُمَا» حجت دیگری را بر وحدت خدا در «الوهیت» بیان می‌کند؛ با این بیان که نظام تدبیری که در سراسر جهان جریان دارد نظامی واحد و متصل است. نظامی که ناحیه‌ای از آن از ناحیه دیگر جدا نیست، و از آنجا که مشرکان خالق آسمان‌ها و زمین را خدا می‌دانند، تنها او مدبر عالم است. </a:t>
            </a:r>
          </a:p>
          <a:p>
            <a:pPr marL="0" indent="0" algn="just">
              <a:buNone/>
            </a:pPr>
            <a:r>
              <a:rPr lang="fa-IR" sz="4000" dirty="0">
                <a:solidFill>
                  <a:srgbClr val="005C2A"/>
                </a:solidFill>
                <a:cs typeface="B Yas" panose="00000400000000000000" pitchFamily="2" charset="-78"/>
              </a:rPr>
              <a:t>در نتیجه او معبودی است که باید عبادت شود، زیرا عبادت عملی است که عبودیت و مملوکیت عابد را در برابر معبود و مالک خود و نیز تصرف مالک و افاصه نعمت به مملوک و دفع نقمت از او مجسم می‌کند . خدا تنها اله در آسمان‌ها و زمین و میان آن دو است و اله دیگری جز او نیست.</a:t>
            </a:r>
          </a:p>
        </p:txBody>
      </p:sp>
    </p:spTree>
    <p:extLst>
      <p:ext uri="{BB962C8B-B14F-4D97-AF65-F5344CB8AC3E}">
        <p14:creationId xmlns:p14="http://schemas.microsoft.com/office/powerpoint/2010/main" val="15458894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2B77A-0F19-4A92-AEA8-F7754580086C}"/>
              </a:ext>
            </a:extLst>
          </p:cNvPr>
          <p:cNvSpPr>
            <a:spLocks noGrp="1"/>
          </p:cNvSpPr>
          <p:nvPr>
            <p:ph type="title"/>
          </p:nvPr>
        </p:nvSpPr>
        <p:spPr>
          <a:xfrm>
            <a:off x="563526" y="255181"/>
            <a:ext cx="11140745" cy="1222745"/>
          </a:xfrm>
        </p:spPr>
        <p:txBody>
          <a:bodyPr>
            <a:normAutofit/>
          </a:bodyPr>
          <a:lstStyle/>
          <a:p>
            <a:pPr algn="ctr"/>
            <a:r>
              <a:rPr lang="fa-IR" sz="7200" b="1" dirty="0">
                <a:solidFill>
                  <a:srgbClr val="760000"/>
                </a:solidFill>
                <a:cs typeface="B Titr" panose="00000700000000000000" pitchFamily="2" charset="-78"/>
              </a:rPr>
              <a:t>پرستش خداوند یکتا</a:t>
            </a:r>
            <a:endParaRPr lang="fa-IR" sz="7200" dirty="0">
              <a:solidFill>
                <a:srgbClr val="760000"/>
              </a:solidFill>
              <a:cs typeface="B Titr" panose="00000700000000000000" pitchFamily="2" charset="-78"/>
            </a:endParaRPr>
          </a:p>
        </p:txBody>
      </p:sp>
      <p:sp>
        <p:nvSpPr>
          <p:cNvPr id="3" name="Content Placeholder 2">
            <a:extLst>
              <a:ext uri="{FF2B5EF4-FFF2-40B4-BE49-F238E27FC236}">
                <a16:creationId xmlns:a16="http://schemas.microsoft.com/office/drawing/2014/main" id="{F1701A25-213D-4E2E-9D73-B7F85F6F0214}"/>
              </a:ext>
            </a:extLst>
          </p:cNvPr>
          <p:cNvSpPr>
            <a:spLocks noGrp="1"/>
          </p:cNvSpPr>
          <p:nvPr>
            <p:ph idx="1"/>
          </p:nvPr>
        </p:nvSpPr>
        <p:spPr>
          <a:xfrm>
            <a:off x="297712" y="1477926"/>
            <a:ext cx="11504428" cy="4848446"/>
          </a:xfrm>
        </p:spPr>
        <p:txBody>
          <a:bodyPr>
            <a:noAutofit/>
          </a:bodyPr>
          <a:lstStyle/>
          <a:p>
            <a:pPr marL="0" indent="0" algn="just">
              <a:buNone/>
            </a:pPr>
            <a:r>
              <a:rPr lang="fa-IR" sz="3200" dirty="0">
                <a:solidFill>
                  <a:srgbClr val="005C2A"/>
                </a:solidFill>
                <a:cs typeface="B Yas" panose="00000400000000000000" pitchFamily="2" charset="-78"/>
              </a:rPr>
              <a:t>دو کلمه «الْعَزِيزُ الْغَفَّارُ» نیز بر یگانگی خدا در «الوهیت» دلالت دارد، زیرا بیان می‌کنند که خداوند متعال عزیز است، یعنی چیزی بر او چیره نمی‌شود تا او را بر خلاف اراده‌اش مجبور کند و یا از آنچه خواسته جلوگیری کند، پس او عزیز (شکست ناپذیر) مطلق است. و هر عزیزی در برابر او ذلیل و مطیع است. عبادت چیزی جز اظهار ذلت نیست، پس تنها خدا معبود است. </a:t>
            </a:r>
          </a:p>
          <a:p>
            <a:pPr marL="0" indent="0" algn="just">
              <a:buNone/>
            </a:pPr>
            <a:r>
              <a:rPr lang="fa-IR" sz="3200" dirty="0">
                <a:solidFill>
                  <a:srgbClr val="005C2A"/>
                </a:solidFill>
                <a:cs typeface="B Yas" panose="00000400000000000000" pitchFamily="2" charset="-78"/>
              </a:rPr>
              <a:t>برداشت معنای الوهیت از کلمه «غفار» به این دلیل است که «عبادت» عملی است که عبودیت و تقرب به معبود را مجسم و دوری بنده را از مالک بر طرف کند که این همان طلب بخشش از گناه است. خدای یگانه کسی است که مستقل در رحمت رساندن به افراد است و هر چه رحمت می‌رساند خزینه‌هایش تهی نمی‌گردد. اوکسی است که بندگان خود را در آخرت به سرای کرامت خود می‌برد. پس یگانه غفاری که به طمع آمرزش سزاوار عبادت است خداوند متعال است.</a:t>
            </a:r>
          </a:p>
        </p:txBody>
      </p:sp>
    </p:spTree>
    <p:extLst>
      <p:ext uri="{BB962C8B-B14F-4D97-AF65-F5344CB8AC3E}">
        <p14:creationId xmlns:p14="http://schemas.microsoft.com/office/powerpoint/2010/main" val="217258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2B77A-0F19-4A92-AEA8-F7754580086C}"/>
              </a:ext>
            </a:extLst>
          </p:cNvPr>
          <p:cNvSpPr>
            <a:spLocks noGrp="1"/>
          </p:cNvSpPr>
          <p:nvPr>
            <p:ph type="title"/>
          </p:nvPr>
        </p:nvSpPr>
        <p:spPr>
          <a:xfrm>
            <a:off x="563526" y="255181"/>
            <a:ext cx="11140745" cy="1222745"/>
          </a:xfrm>
        </p:spPr>
        <p:txBody>
          <a:bodyPr>
            <a:normAutofit/>
          </a:bodyPr>
          <a:lstStyle/>
          <a:p>
            <a:pPr algn="ctr"/>
            <a:r>
              <a:rPr lang="fa-IR" sz="7200" b="1" dirty="0">
                <a:solidFill>
                  <a:srgbClr val="002060"/>
                </a:solidFill>
                <a:cs typeface="B Titr" panose="00000700000000000000" pitchFamily="2" charset="-78"/>
              </a:rPr>
              <a:t>یکتایی خدا در تدبیر عالم </a:t>
            </a:r>
            <a:endParaRPr lang="fa-IR" sz="7200" dirty="0">
              <a:solidFill>
                <a:srgbClr val="002060"/>
              </a:solidFill>
              <a:cs typeface="B Titr" panose="00000700000000000000" pitchFamily="2" charset="-78"/>
            </a:endParaRPr>
          </a:p>
        </p:txBody>
      </p:sp>
      <p:sp>
        <p:nvSpPr>
          <p:cNvPr id="3" name="Content Placeholder 2">
            <a:extLst>
              <a:ext uri="{FF2B5EF4-FFF2-40B4-BE49-F238E27FC236}">
                <a16:creationId xmlns:a16="http://schemas.microsoft.com/office/drawing/2014/main" id="{F1701A25-213D-4E2E-9D73-B7F85F6F0214}"/>
              </a:ext>
            </a:extLst>
          </p:cNvPr>
          <p:cNvSpPr>
            <a:spLocks noGrp="1"/>
          </p:cNvSpPr>
          <p:nvPr>
            <p:ph idx="1"/>
          </p:nvPr>
        </p:nvSpPr>
        <p:spPr>
          <a:xfrm>
            <a:off x="487730" y="1477926"/>
            <a:ext cx="11378206" cy="4611978"/>
          </a:xfrm>
        </p:spPr>
        <p:txBody>
          <a:bodyPr>
            <a:normAutofit fontScale="92500"/>
          </a:bodyPr>
          <a:lstStyle/>
          <a:p>
            <a:pPr marL="0" indent="0" algn="just">
              <a:buNone/>
            </a:pPr>
            <a:r>
              <a:rPr lang="fa-IR" sz="3600" dirty="0">
                <a:solidFill>
                  <a:srgbClr val="7030A0"/>
                </a:solidFill>
                <a:cs typeface="B Compset" panose="00000400000000000000" pitchFamily="2" charset="-78"/>
              </a:rPr>
              <a:t>قرآن کریم پروردگار جهانیان را تنها خدا می­داند:</a:t>
            </a:r>
            <a:r>
              <a:rPr lang="en-US" sz="3600" dirty="0">
                <a:solidFill>
                  <a:srgbClr val="7030A0"/>
                </a:solidFill>
                <a:cs typeface="B Compset" panose="00000400000000000000" pitchFamily="2" charset="-78"/>
              </a:rPr>
              <a:t> </a:t>
            </a:r>
            <a:r>
              <a:rPr lang="fa-IR" sz="3600" dirty="0">
                <a:solidFill>
                  <a:srgbClr val="7030A0"/>
                </a:solidFill>
                <a:cs typeface="B Compset" panose="00000400000000000000" pitchFamily="2" charset="-78"/>
              </a:rPr>
              <a:t>«الْحَمْدُ لِلَّهِ رَبِّ الْعالَمين‏». </a:t>
            </a:r>
          </a:p>
          <a:p>
            <a:pPr marL="0" indent="0" algn="just">
              <a:buNone/>
            </a:pPr>
            <a:r>
              <a:rPr lang="fa-IR" sz="3600" dirty="0">
                <a:solidFill>
                  <a:srgbClr val="7030A0"/>
                </a:solidFill>
                <a:cs typeface="B Compset" panose="00000400000000000000" pitchFamily="2" charset="-78"/>
              </a:rPr>
              <a:t>«رَبِّ» مالکی است که کارهای کسی را که در ملک اوست تدبیر می­کند، درنتیجه معنای  ربوبیت ویژه­تر از معنای مالکیت است. خداوند تدبیر کننده عالم است.</a:t>
            </a:r>
          </a:p>
          <a:p>
            <a:pPr marL="0" indent="0" algn="just">
              <a:buNone/>
            </a:pPr>
            <a:r>
              <a:rPr lang="fa-IR" sz="3600" dirty="0">
                <a:solidFill>
                  <a:srgbClr val="7030A0"/>
                </a:solidFill>
                <a:cs typeface="B Compset" panose="00000400000000000000" pitchFamily="2" charset="-78"/>
              </a:rPr>
              <a:t>«تدبیر» یعنی تنظیم امور به گونه­ای که هر چیز در جای خود قرار گیرد و فایده مورد نظر به­دست آید.</a:t>
            </a:r>
          </a:p>
          <a:p>
            <a:pPr marL="0" indent="0" algn="just">
              <a:buNone/>
            </a:pPr>
            <a:r>
              <a:rPr lang="fa-IR" sz="3600" dirty="0">
                <a:solidFill>
                  <a:srgbClr val="7030A0"/>
                </a:solidFill>
                <a:cs typeface="B Compset" panose="00000400000000000000" pitchFamily="2" charset="-78"/>
              </a:rPr>
              <a:t>از این­رو خداوند اجزای عالم را به بهترین و محکم­ترین صورت، منظم ساخته است، به گونه­ای که هر یک از اجزای عالم به سوی هدف نهایی و رسیدن به آن در حرکت است.</a:t>
            </a:r>
            <a:endParaRPr lang="en-US" sz="3600" dirty="0">
              <a:solidFill>
                <a:srgbClr val="7030A0"/>
              </a:solidFill>
              <a:cs typeface="B Compset" panose="00000400000000000000" pitchFamily="2" charset="-78"/>
            </a:endParaRPr>
          </a:p>
        </p:txBody>
      </p:sp>
    </p:spTree>
    <p:extLst>
      <p:ext uri="{BB962C8B-B14F-4D97-AF65-F5344CB8AC3E}">
        <p14:creationId xmlns:p14="http://schemas.microsoft.com/office/powerpoint/2010/main" val="4708159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2B77A-0F19-4A92-AEA8-F7754580086C}"/>
              </a:ext>
            </a:extLst>
          </p:cNvPr>
          <p:cNvSpPr>
            <a:spLocks noGrp="1"/>
          </p:cNvSpPr>
          <p:nvPr>
            <p:ph type="title"/>
          </p:nvPr>
        </p:nvSpPr>
        <p:spPr>
          <a:xfrm>
            <a:off x="563526" y="255181"/>
            <a:ext cx="11140745" cy="1222745"/>
          </a:xfrm>
        </p:spPr>
        <p:txBody>
          <a:bodyPr>
            <a:normAutofit/>
          </a:bodyPr>
          <a:lstStyle/>
          <a:p>
            <a:pPr algn="ctr"/>
            <a:r>
              <a:rPr lang="fa-IR" sz="7200" b="1" dirty="0">
                <a:solidFill>
                  <a:srgbClr val="760000"/>
                </a:solidFill>
                <a:cs typeface="B Titr" panose="00000700000000000000" pitchFamily="2" charset="-78"/>
              </a:rPr>
              <a:t>پرستش خداوند یکتا</a:t>
            </a:r>
            <a:endParaRPr lang="fa-IR" sz="7200" dirty="0">
              <a:solidFill>
                <a:srgbClr val="760000"/>
              </a:solidFill>
              <a:cs typeface="B Titr" panose="00000700000000000000" pitchFamily="2" charset="-78"/>
            </a:endParaRPr>
          </a:p>
        </p:txBody>
      </p:sp>
      <p:sp>
        <p:nvSpPr>
          <p:cNvPr id="3" name="Content Placeholder 2">
            <a:extLst>
              <a:ext uri="{FF2B5EF4-FFF2-40B4-BE49-F238E27FC236}">
                <a16:creationId xmlns:a16="http://schemas.microsoft.com/office/drawing/2014/main" id="{F1701A25-213D-4E2E-9D73-B7F85F6F0214}"/>
              </a:ext>
            </a:extLst>
          </p:cNvPr>
          <p:cNvSpPr>
            <a:spLocks noGrp="1"/>
          </p:cNvSpPr>
          <p:nvPr>
            <p:ph idx="1"/>
          </p:nvPr>
        </p:nvSpPr>
        <p:spPr>
          <a:xfrm>
            <a:off x="563526" y="1477926"/>
            <a:ext cx="11140745" cy="4611978"/>
          </a:xfrm>
        </p:spPr>
        <p:txBody>
          <a:bodyPr>
            <a:normAutofit fontScale="85000" lnSpcReduction="20000"/>
          </a:bodyPr>
          <a:lstStyle/>
          <a:p>
            <a:pPr marL="0" indent="0" algn="just">
              <a:buNone/>
            </a:pPr>
            <a:r>
              <a:rPr lang="fa-IR" sz="4000" b="1" dirty="0">
                <a:solidFill>
                  <a:srgbClr val="005C2A"/>
                </a:solidFill>
                <a:cs typeface="B Yas" panose="00000400000000000000" pitchFamily="2" charset="-78"/>
              </a:rPr>
              <a:t>ضرورت دوری از پرستش غیر خدا حتی به نیت تقرب الهی</a:t>
            </a:r>
          </a:p>
          <a:p>
            <a:pPr marL="0" indent="0" algn="just">
              <a:buNone/>
            </a:pPr>
            <a:r>
              <a:rPr lang="fa-IR" sz="3600" dirty="0">
                <a:solidFill>
                  <a:srgbClr val="005C2A"/>
                </a:solidFill>
                <a:cs typeface="B Yas" panose="00000400000000000000" pitchFamily="2" charset="-78"/>
              </a:rPr>
              <a:t>غیر خدا را نمی‌توان حتی به نیت تقرب الهی پرستش کرد. </a:t>
            </a:r>
          </a:p>
          <a:p>
            <a:pPr marL="0" indent="0" algn="just">
              <a:buNone/>
            </a:pPr>
            <a:r>
              <a:rPr lang="fa-IR" sz="3600" dirty="0">
                <a:solidFill>
                  <a:srgbClr val="005C2A"/>
                </a:solidFill>
                <a:cs typeface="B Yas" panose="00000400000000000000" pitchFamily="2" charset="-78"/>
              </a:rPr>
              <a:t>قرآن مشرکان را نکوهش می‌کند که به گمان خود غیر خدا را برای تقرب به خداوند پرستش می‌کردند: «أَلَا لِلَّهِ الدِّينُ الْخَالِصُ وَالَّذِينَ اتَّخَذُوا مِنْ دُونِهِ أَوْلِيَاءَ مَا نَعْبُدُهُمْ إِلَّا لِيُقَرِّبُونَا إِلَى اللَّهِ زُلْفَى إِنَّ اللَّهَ يَحْكُمُ بَيْنَهُمْ فِي مَا هُمْ فِيهِ يَخْتَلِفُونَ إِنَّ اللَّهَ لَا يَهْدِي مَنْ هُوَ كَاذِبٌ كَفَّارٌ» ﴿زمر، ۳﴾ (آگاه باشيد آيين پاك از آن خداست و كسانى كه به جاى او دوستانى براى خود گرفته‏ اند [به اين بهانه كه] ما آنها را جز براى اينكه ما را هر چه بيشتر به خدا نزديك گردانند نمى ‏پرستيم البته خدا ميان آنان در باره آنچه كه بر سر آن اختلاف دارند داورى خواهد كرد در قيقت‏ خدا آن كسى را كه دروغ‏پرداز ناسپاس است هدايت نمى ‏كند)</a:t>
            </a:r>
          </a:p>
          <a:p>
            <a:pPr marL="0" indent="0" algn="just">
              <a:buNone/>
            </a:pPr>
            <a:r>
              <a:rPr lang="fa-IR" sz="3600" dirty="0">
                <a:solidFill>
                  <a:srgbClr val="005C2A"/>
                </a:solidFill>
                <a:cs typeface="B Yas" panose="00000400000000000000" pitchFamily="2" charset="-78"/>
              </a:rPr>
              <a:t> طبق این آیه شریفه، خداوند عبادت کسی را که برای او در عبادت شریک قائل می‌شود نمی‌پذیرد. </a:t>
            </a:r>
          </a:p>
        </p:txBody>
      </p:sp>
    </p:spTree>
    <p:extLst>
      <p:ext uri="{BB962C8B-B14F-4D97-AF65-F5344CB8AC3E}">
        <p14:creationId xmlns:p14="http://schemas.microsoft.com/office/powerpoint/2010/main" val="24314263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2B77A-0F19-4A92-AEA8-F7754580086C}"/>
              </a:ext>
            </a:extLst>
          </p:cNvPr>
          <p:cNvSpPr>
            <a:spLocks noGrp="1"/>
          </p:cNvSpPr>
          <p:nvPr>
            <p:ph type="title"/>
          </p:nvPr>
        </p:nvSpPr>
        <p:spPr>
          <a:xfrm>
            <a:off x="563526" y="255181"/>
            <a:ext cx="11140745" cy="1222745"/>
          </a:xfrm>
        </p:spPr>
        <p:txBody>
          <a:bodyPr>
            <a:normAutofit/>
          </a:bodyPr>
          <a:lstStyle/>
          <a:p>
            <a:pPr algn="ctr"/>
            <a:r>
              <a:rPr lang="fa-IR" sz="7200" b="1" dirty="0">
                <a:solidFill>
                  <a:srgbClr val="760000"/>
                </a:solidFill>
                <a:cs typeface="B Titr" panose="00000700000000000000" pitchFamily="2" charset="-78"/>
              </a:rPr>
              <a:t>پرستش خداوند یکتا</a:t>
            </a:r>
            <a:endParaRPr lang="fa-IR" sz="7200" dirty="0">
              <a:solidFill>
                <a:srgbClr val="760000"/>
              </a:solidFill>
              <a:cs typeface="B Titr" panose="00000700000000000000" pitchFamily="2" charset="-78"/>
            </a:endParaRPr>
          </a:p>
        </p:txBody>
      </p:sp>
      <p:sp>
        <p:nvSpPr>
          <p:cNvPr id="3" name="Content Placeholder 2">
            <a:extLst>
              <a:ext uri="{FF2B5EF4-FFF2-40B4-BE49-F238E27FC236}">
                <a16:creationId xmlns:a16="http://schemas.microsoft.com/office/drawing/2014/main" id="{F1701A25-213D-4E2E-9D73-B7F85F6F0214}"/>
              </a:ext>
            </a:extLst>
          </p:cNvPr>
          <p:cNvSpPr>
            <a:spLocks noGrp="1"/>
          </p:cNvSpPr>
          <p:nvPr>
            <p:ph idx="1"/>
          </p:nvPr>
        </p:nvSpPr>
        <p:spPr>
          <a:xfrm>
            <a:off x="563526" y="1477926"/>
            <a:ext cx="11140745" cy="4611978"/>
          </a:xfrm>
        </p:spPr>
        <p:txBody>
          <a:bodyPr>
            <a:normAutofit fontScale="92500" lnSpcReduction="10000"/>
          </a:bodyPr>
          <a:lstStyle/>
          <a:p>
            <a:pPr marL="0" indent="0" algn="just">
              <a:buNone/>
            </a:pPr>
            <a:r>
              <a:rPr lang="fa-IR" sz="2800" dirty="0">
                <a:solidFill>
                  <a:srgbClr val="005C2A"/>
                </a:solidFill>
                <a:cs typeface="B Yas" panose="00000400000000000000" pitchFamily="2" charset="-78"/>
              </a:rPr>
              <a:t>بمسلک دوگانه پرستی معتقد بود خدا بزرگتر از آن است که به ادراک انسان‌ها درآید؛ نه عقل می تواند او را درک کند، و نه وهم و حس. براین اساس، خدا را منزه از این می دانستند که بتوان بی واسطه او را عبادت کرد. از این رو گمان می کردند باید در عبادت به کسانی روی آورد و واسطه بين خود و خدا قرار داد که ربوبیت و تدبیر این عالم از سوی خداوند بر عهده آنها گذارده شده است و آنان را ارباب و معبود خود دانست و به سویشان تقرب جست تا آنها به درگاه خدا درباره آدمیان شفاعت کنند و انسانها را به درگاه او نزدیک سازند. </a:t>
            </a:r>
          </a:p>
          <a:p>
            <a:pPr marL="0" indent="0" algn="just">
              <a:buNone/>
            </a:pPr>
            <a:r>
              <a:rPr lang="fa-IR" sz="2800" dirty="0">
                <a:solidFill>
                  <a:srgbClr val="005C2A"/>
                </a:solidFill>
                <a:cs typeface="B Yas" panose="00000400000000000000" pitchFamily="2" charset="-78"/>
              </a:rPr>
              <a:t>این الهه و ارباب عبارت بودند از: ملائکه، جن و قدیسین از بشر. اما بتهایی را که مشرکان در بتکده ها و معابد نصب میکردند تمثال هایی از آن ارباب و آلهه بودند، نه اینکه به راستی خود این بت ها خدا باشند. البته برخی عوام میان این بتها و ارباب آنها فرق نمی گذاشتند و خود بت ها را می پرستیدند. از این رو دوگانه‌پرستان ربهایی را معبود خود گرفته بودند و اعتقاد داشتند گرچه این ارباب ، موجوداتی ممکن و مخلوقند، اما چون خداوند این مخلوقات را مقرب درگاه خود میداند موکل بر تدبیر عالم کرده و هر یک را برحسب مقام و منزلتی که دارد مأموریتی داده است، اما خود خدا به غیر از خلق کردن و پدید آوردن کار دیگری ندارد و او رب ارباب و اله آلهه است.</a:t>
            </a:r>
          </a:p>
        </p:txBody>
      </p:sp>
    </p:spTree>
    <p:extLst>
      <p:ext uri="{BB962C8B-B14F-4D97-AF65-F5344CB8AC3E}">
        <p14:creationId xmlns:p14="http://schemas.microsoft.com/office/powerpoint/2010/main" val="26365952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2B77A-0F19-4A92-AEA8-F7754580086C}"/>
              </a:ext>
            </a:extLst>
          </p:cNvPr>
          <p:cNvSpPr>
            <a:spLocks noGrp="1"/>
          </p:cNvSpPr>
          <p:nvPr>
            <p:ph type="title"/>
          </p:nvPr>
        </p:nvSpPr>
        <p:spPr>
          <a:xfrm>
            <a:off x="563526" y="255181"/>
            <a:ext cx="11140745" cy="1222745"/>
          </a:xfrm>
        </p:spPr>
        <p:txBody>
          <a:bodyPr>
            <a:normAutofit/>
          </a:bodyPr>
          <a:lstStyle/>
          <a:p>
            <a:pPr algn="ctr"/>
            <a:r>
              <a:rPr lang="fa-IR" sz="7200" b="1" dirty="0">
                <a:solidFill>
                  <a:srgbClr val="760000"/>
                </a:solidFill>
                <a:cs typeface="B Titr" panose="00000700000000000000" pitchFamily="2" charset="-78"/>
              </a:rPr>
              <a:t>پرستش خداوند یکتا</a:t>
            </a:r>
            <a:endParaRPr lang="fa-IR" sz="7200" dirty="0">
              <a:solidFill>
                <a:srgbClr val="760000"/>
              </a:solidFill>
              <a:cs typeface="B Titr" panose="00000700000000000000" pitchFamily="2" charset="-78"/>
            </a:endParaRPr>
          </a:p>
        </p:txBody>
      </p:sp>
      <p:sp>
        <p:nvSpPr>
          <p:cNvPr id="3" name="Content Placeholder 2">
            <a:extLst>
              <a:ext uri="{FF2B5EF4-FFF2-40B4-BE49-F238E27FC236}">
                <a16:creationId xmlns:a16="http://schemas.microsoft.com/office/drawing/2014/main" id="{F1701A25-213D-4E2E-9D73-B7F85F6F0214}"/>
              </a:ext>
            </a:extLst>
          </p:cNvPr>
          <p:cNvSpPr>
            <a:spLocks noGrp="1"/>
          </p:cNvSpPr>
          <p:nvPr>
            <p:ph idx="1"/>
          </p:nvPr>
        </p:nvSpPr>
        <p:spPr>
          <a:xfrm>
            <a:off x="563526" y="1477926"/>
            <a:ext cx="11140745" cy="4611978"/>
          </a:xfrm>
        </p:spPr>
        <p:txBody>
          <a:bodyPr>
            <a:normAutofit fontScale="92500"/>
          </a:bodyPr>
          <a:lstStyle/>
          <a:p>
            <a:pPr marL="0" indent="0" algn="just">
              <a:buNone/>
            </a:pPr>
            <a:r>
              <a:rPr lang="fa-IR" sz="3200" dirty="0">
                <a:solidFill>
                  <a:srgbClr val="005C2A"/>
                </a:solidFill>
                <a:cs typeface="B Nazanin" panose="00000400000000000000" pitchFamily="2" charset="-78"/>
              </a:rPr>
              <a:t>جمله «ما تعبدهم إلا ليقربونا إلى الله لفي» تفسیری برای برگرفتن اولیا به جای خدا است؛ یعنی می گویند ما شرکا را نمی پرستیم مگر بدین جهت که آنها ما را به سوی خدا نزدیک می کنند.</a:t>
            </a:r>
          </a:p>
          <a:p>
            <a:pPr marL="0" indent="0" algn="just">
              <a:buNone/>
            </a:pPr>
            <a:r>
              <a:rPr lang="fa-IR" sz="3200" dirty="0">
                <a:solidFill>
                  <a:srgbClr val="005C2A"/>
                </a:solidFill>
                <a:cs typeface="B Nazanin" panose="00000400000000000000" pitchFamily="2" charset="-78"/>
              </a:rPr>
              <a:t>بنابراین مشرکان از خدا به سوی غیر خدا عدول کرده اند، و اگر مشرکشان می نامیم برای آن است که آنان برای خدا شریک قائل شده اند؛ یعنی غیر خدا را ارباب و آلهه عالم خوانده اند و خدا را رب و اله آن ارباب و آلهه نامیده اند.1</a:t>
            </a:r>
          </a:p>
          <a:p>
            <a:pPr marL="0" indent="0" algn="just">
              <a:buNone/>
            </a:pPr>
            <a:r>
              <a:rPr lang="fa-IR" sz="3200" dirty="0">
                <a:solidFill>
                  <a:srgbClr val="005C2A"/>
                </a:solidFill>
                <a:cs typeface="B Nazanin" panose="00000400000000000000" pitchFamily="2" charset="-78"/>
              </a:rPr>
              <a:t>  برخلاف باور مشرکان، قرآن مجید بر این نکته تأکید می کند که انسان بدون هیچ واسطه ای می تواند با خدای خود پیوند گیرد، با او سخن گوید، رازونیاز کند، حاجت بطلبد و تقاضای عفو و توبه کند.</a:t>
            </a:r>
          </a:p>
        </p:txBody>
      </p:sp>
    </p:spTree>
    <p:extLst>
      <p:ext uri="{BB962C8B-B14F-4D97-AF65-F5344CB8AC3E}">
        <p14:creationId xmlns:p14="http://schemas.microsoft.com/office/powerpoint/2010/main" val="25162124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2B77A-0F19-4A92-AEA8-F7754580086C}"/>
              </a:ext>
            </a:extLst>
          </p:cNvPr>
          <p:cNvSpPr>
            <a:spLocks noGrp="1"/>
          </p:cNvSpPr>
          <p:nvPr>
            <p:ph type="title"/>
          </p:nvPr>
        </p:nvSpPr>
        <p:spPr>
          <a:xfrm>
            <a:off x="563526" y="255181"/>
            <a:ext cx="11140745" cy="1222745"/>
          </a:xfrm>
        </p:spPr>
        <p:txBody>
          <a:bodyPr>
            <a:normAutofit/>
          </a:bodyPr>
          <a:lstStyle/>
          <a:p>
            <a:pPr algn="ctr"/>
            <a:r>
              <a:rPr lang="fa-IR" sz="7200" b="1" dirty="0">
                <a:solidFill>
                  <a:srgbClr val="760000"/>
                </a:solidFill>
                <a:cs typeface="B Titr" panose="00000700000000000000" pitchFamily="2" charset="-78"/>
              </a:rPr>
              <a:t>پرستش خداوند یکتا</a:t>
            </a:r>
            <a:endParaRPr lang="fa-IR" sz="7200" dirty="0">
              <a:solidFill>
                <a:srgbClr val="760000"/>
              </a:solidFill>
              <a:cs typeface="B Titr" panose="00000700000000000000" pitchFamily="2" charset="-78"/>
            </a:endParaRPr>
          </a:p>
        </p:txBody>
      </p:sp>
      <p:sp>
        <p:nvSpPr>
          <p:cNvPr id="3" name="Content Placeholder 2">
            <a:extLst>
              <a:ext uri="{FF2B5EF4-FFF2-40B4-BE49-F238E27FC236}">
                <a16:creationId xmlns:a16="http://schemas.microsoft.com/office/drawing/2014/main" id="{F1701A25-213D-4E2E-9D73-B7F85F6F0214}"/>
              </a:ext>
            </a:extLst>
          </p:cNvPr>
          <p:cNvSpPr>
            <a:spLocks noGrp="1"/>
          </p:cNvSpPr>
          <p:nvPr>
            <p:ph idx="1"/>
          </p:nvPr>
        </p:nvSpPr>
        <p:spPr>
          <a:xfrm>
            <a:off x="563526" y="1477926"/>
            <a:ext cx="11140745" cy="4611978"/>
          </a:xfrm>
        </p:spPr>
        <p:txBody>
          <a:bodyPr>
            <a:normAutofit fontScale="92500" lnSpcReduction="10000"/>
          </a:bodyPr>
          <a:lstStyle/>
          <a:p>
            <a:pPr marL="0" indent="0" algn="just">
              <a:buNone/>
            </a:pPr>
            <a:r>
              <a:rPr lang="fa-IR" sz="2800" b="1" dirty="0">
                <a:solidFill>
                  <a:srgbClr val="005C2A"/>
                </a:solidFill>
                <a:cs typeface="B Nazanin" panose="00000400000000000000" pitchFamily="2" charset="-78"/>
              </a:rPr>
              <a:t>چهار. ضرورت يكتاپرستی در هر شرایط </a:t>
            </a:r>
          </a:p>
          <a:p>
            <a:pPr marL="0" indent="0" algn="just">
              <a:buNone/>
            </a:pPr>
            <a:r>
              <a:rPr lang="fa-IR" sz="2800" dirty="0">
                <a:solidFill>
                  <a:srgbClr val="005C2A"/>
                </a:solidFill>
                <a:cs typeface="B Nazanin" panose="00000400000000000000" pitchFamily="2" charset="-78"/>
              </a:rPr>
              <a:t>از نگاه قرآن کریم در هر شرایطی باید خدا را به یگانگی پرستید، حتی اگر لازم باشد باید هجرت کرد. قرآن کریم دراین باره می فرماید: «يَا عِبَادِيَ الَّذِينَ آمَنُوا إِنَّ أَرْضِي وَاسِعَةٌ فَإِيَّايَ فَاعْبُدُونِ.» این آیه خطاب به مؤمنانی است که در سرزمین کفر قرار دارند و نمی توانند دینداری خود را آشکار و به سنت های آن عمل کنند. وظیفه آنان مهاجرت به مناطقی است که بتوانند در آنجا آزادانه خدا را به یگانگی عبادت کنند. مقصود از کلمه «ارض» در جمله إِنَّ أَرْضِي وَاسِعَةٌ ، همه کره زمین است که ما در آن زندگی می کنیم. اگر قرآن فرمود زمین من فراخ است، می خواهد بفهماند زمین ملک خداست و بندگی بندگان هرجایی که باشند برای او فرقی ندارد. فراخ بودن زمین کنایه از آن است که اگر در هرجای زمین از دین حق و عمل به آن جلوگیری شد، نواحی دیگر آن در اختیار شماست، بدون اینکه در آن نواحی از دینداری شما جلوگیری کنند. پس عبادت خدای یکتا هیچ گاه محال نیست. اینکه کلمه «ایای» بر «فاعبدون» مقدم شده است، برای رساندن انحصار است که تنها مرا بپرستید و غیر مرا نپرستید .</a:t>
            </a:r>
          </a:p>
        </p:txBody>
      </p:sp>
    </p:spTree>
    <p:extLst>
      <p:ext uri="{BB962C8B-B14F-4D97-AF65-F5344CB8AC3E}">
        <p14:creationId xmlns:p14="http://schemas.microsoft.com/office/powerpoint/2010/main" val="30802114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2B77A-0F19-4A92-AEA8-F7754580086C}"/>
              </a:ext>
            </a:extLst>
          </p:cNvPr>
          <p:cNvSpPr>
            <a:spLocks noGrp="1"/>
          </p:cNvSpPr>
          <p:nvPr>
            <p:ph type="title"/>
          </p:nvPr>
        </p:nvSpPr>
        <p:spPr>
          <a:xfrm>
            <a:off x="563526" y="255181"/>
            <a:ext cx="11140745" cy="1222745"/>
          </a:xfrm>
        </p:spPr>
        <p:txBody>
          <a:bodyPr>
            <a:normAutofit/>
          </a:bodyPr>
          <a:lstStyle/>
          <a:p>
            <a:pPr algn="ctr"/>
            <a:r>
              <a:rPr lang="fa-IR" sz="7200" b="1" dirty="0">
                <a:solidFill>
                  <a:srgbClr val="760000"/>
                </a:solidFill>
                <a:cs typeface="B Titr" panose="00000700000000000000" pitchFamily="2" charset="-78"/>
              </a:rPr>
              <a:t>پرستش خداوند یکتا</a:t>
            </a:r>
            <a:endParaRPr lang="fa-IR" sz="7200" dirty="0">
              <a:solidFill>
                <a:srgbClr val="760000"/>
              </a:solidFill>
              <a:cs typeface="B Titr" panose="00000700000000000000" pitchFamily="2" charset="-78"/>
            </a:endParaRPr>
          </a:p>
        </p:txBody>
      </p:sp>
      <p:sp>
        <p:nvSpPr>
          <p:cNvPr id="3" name="Content Placeholder 2">
            <a:extLst>
              <a:ext uri="{FF2B5EF4-FFF2-40B4-BE49-F238E27FC236}">
                <a16:creationId xmlns:a16="http://schemas.microsoft.com/office/drawing/2014/main" id="{F1701A25-213D-4E2E-9D73-B7F85F6F0214}"/>
              </a:ext>
            </a:extLst>
          </p:cNvPr>
          <p:cNvSpPr>
            <a:spLocks noGrp="1"/>
          </p:cNvSpPr>
          <p:nvPr>
            <p:ph idx="1"/>
          </p:nvPr>
        </p:nvSpPr>
        <p:spPr>
          <a:xfrm>
            <a:off x="563526" y="1477926"/>
            <a:ext cx="11140745" cy="4611978"/>
          </a:xfrm>
        </p:spPr>
        <p:txBody>
          <a:bodyPr>
            <a:normAutofit lnSpcReduction="10000"/>
          </a:bodyPr>
          <a:lstStyle/>
          <a:p>
            <a:pPr marL="0" indent="0" algn="just">
              <a:buNone/>
            </a:pPr>
            <a:r>
              <a:rPr lang="fa-IR" sz="2800" b="1" dirty="0">
                <a:solidFill>
                  <a:srgbClr val="005C2A"/>
                </a:solidFill>
                <a:cs typeface="B Nazanin" panose="00000400000000000000" pitchFamily="2" charset="-78"/>
              </a:rPr>
              <a:t>پنج. بی نیازی خدا از عبادت بندگان</a:t>
            </a:r>
          </a:p>
          <a:p>
            <a:pPr marL="0" indent="0" algn="just">
              <a:buNone/>
            </a:pPr>
            <a:r>
              <a:rPr lang="fa-IR" sz="2800" dirty="0">
                <a:solidFill>
                  <a:srgbClr val="005C2A"/>
                </a:solidFill>
                <a:cs typeface="B Nazanin" panose="00000400000000000000" pitchFamily="2" charset="-78"/>
              </a:rPr>
              <a:t>با دعوتی که خداوند و پیامبران الهی به پرستش خدا می کنند ممکن است گمان شود خداوند به پرستش بندگان خود نیازمند است. قرآن کریم در کنار دعوت به پرستش خدای یکتا این نکته را یادآور می شود که خداوند هیچ گونه نیازی به پرستش انسان ها ندارد. خداوند از زبان حضرت موسی(علیه السلام) می فرماید: «وَقَالَ مُوسَىٰ إِنْ تَكْفُرُوا أَنْتُمْ وَمَنْ فِي الْأَرْضِ جَمِيعًا فَإِنَّ اللَّهَ لَغَنِيٌّ حَمِيدٌ.»1 خداوند در آیه پیشین دستور می دهد که انسان ها شکر نعمت های او را به جای آورند و اعلام می کند اگر شکرگزار باشند، نعمت خود را برای آنان افزون می کند، و اگر کفران کنند عذابش شدید است.2 خداوند در آیه پیش گفته ، سخن حضرت موسی(علیه السلام) را بیان می فرماید که بی نیازی خداوند از هر چیز ذاتی اوست و او بهره مند از شکر کسی و زیان مند از کفر کسی نمی شود، بلکه سود شکر و زیان کفر به خود انسان های شاکر و کافر برمی گردد. </a:t>
            </a:r>
          </a:p>
          <a:p>
            <a:pPr marL="0" indent="0" algn="just">
              <a:buNone/>
            </a:pPr>
            <a:endParaRPr lang="fa-IR" sz="2800" dirty="0">
              <a:solidFill>
                <a:srgbClr val="005C2A"/>
              </a:solidFill>
              <a:cs typeface="B Nazanin" panose="00000400000000000000" pitchFamily="2" charset="-78"/>
            </a:endParaRPr>
          </a:p>
        </p:txBody>
      </p:sp>
    </p:spTree>
    <p:extLst>
      <p:ext uri="{BB962C8B-B14F-4D97-AF65-F5344CB8AC3E}">
        <p14:creationId xmlns:p14="http://schemas.microsoft.com/office/powerpoint/2010/main" val="3311595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2B77A-0F19-4A92-AEA8-F7754580086C}"/>
              </a:ext>
            </a:extLst>
          </p:cNvPr>
          <p:cNvSpPr>
            <a:spLocks noGrp="1"/>
          </p:cNvSpPr>
          <p:nvPr>
            <p:ph type="title"/>
          </p:nvPr>
        </p:nvSpPr>
        <p:spPr>
          <a:xfrm>
            <a:off x="563526" y="255181"/>
            <a:ext cx="11140745" cy="1222745"/>
          </a:xfrm>
        </p:spPr>
        <p:txBody>
          <a:bodyPr>
            <a:normAutofit/>
          </a:bodyPr>
          <a:lstStyle/>
          <a:p>
            <a:pPr algn="ctr"/>
            <a:r>
              <a:rPr lang="fa-IR" sz="7200" b="1" dirty="0">
                <a:solidFill>
                  <a:srgbClr val="760000"/>
                </a:solidFill>
                <a:cs typeface="B Titr" panose="00000700000000000000" pitchFamily="2" charset="-78"/>
              </a:rPr>
              <a:t>پرستش خداوند یکتا</a:t>
            </a:r>
            <a:endParaRPr lang="fa-IR" sz="7200" dirty="0">
              <a:solidFill>
                <a:srgbClr val="760000"/>
              </a:solidFill>
              <a:cs typeface="B Titr" panose="00000700000000000000" pitchFamily="2" charset="-78"/>
            </a:endParaRPr>
          </a:p>
        </p:txBody>
      </p:sp>
      <p:sp>
        <p:nvSpPr>
          <p:cNvPr id="3" name="Content Placeholder 2">
            <a:extLst>
              <a:ext uri="{FF2B5EF4-FFF2-40B4-BE49-F238E27FC236}">
                <a16:creationId xmlns:a16="http://schemas.microsoft.com/office/drawing/2014/main" id="{F1701A25-213D-4E2E-9D73-B7F85F6F0214}"/>
              </a:ext>
            </a:extLst>
          </p:cNvPr>
          <p:cNvSpPr>
            <a:spLocks noGrp="1"/>
          </p:cNvSpPr>
          <p:nvPr>
            <p:ph idx="1"/>
          </p:nvPr>
        </p:nvSpPr>
        <p:spPr>
          <a:xfrm>
            <a:off x="563526" y="1477926"/>
            <a:ext cx="11140745" cy="4611978"/>
          </a:xfrm>
        </p:spPr>
        <p:txBody>
          <a:bodyPr>
            <a:normAutofit/>
          </a:bodyPr>
          <a:lstStyle/>
          <a:p>
            <a:pPr marL="0" indent="0" algn="just">
              <a:buNone/>
            </a:pPr>
            <a:r>
              <a:rPr lang="fa-IR" sz="3600" dirty="0">
                <a:solidFill>
                  <a:srgbClr val="005C2A"/>
                </a:solidFill>
                <a:cs typeface="B Nazanin" panose="00000400000000000000" pitchFamily="2" charset="-78"/>
              </a:rPr>
              <a:t>خداوند درهرحال حمید است؛ خواه حمدکنندهای او را به زبان حمد گوید، خواه نگوید، چون جمالش همیشه آشکار است و هیچ چیز نمی تواند آن را پنهان سازد. افزون بر این، با توجه به آیه «وَإِنْ مِنْ شَيْءٍ إِلَّا يُسَبِّحُ بِحَمْدِهِ» چون هر موجودی با همه وجودش او را حمد میکند، او محمود است؛ چه کافران با زبان خویش حمد او را بگویند، چه نگویند. همه حمدها از آن اوست؛ چه حامدان در حمد خود او را قصد کنند، چه غیر او را قصد کنند. درنتیجه باید خدا را یگانه مدبر هستی دانست، تنها از او پیروی کرد و فقط او را پرستید.</a:t>
            </a:r>
          </a:p>
        </p:txBody>
      </p:sp>
    </p:spTree>
    <p:extLst>
      <p:ext uri="{BB962C8B-B14F-4D97-AF65-F5344CB8AC3E}">
        <p14:creationId xmlns:p14="http://schemas.microsoft.com/office/powerpoint/2010/main" val="34327556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C4E4B0FC-5EAF-478B-9FBC-7ADF91322F1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9730" y="648586"/>
            <a:ext cx="11111023" cy="5773479"/>
          </a:xfrm>
        </p:spPr>
      </p:pic>
    </p:spTree>
    <p:extLst>
      <p:ext uri="{BB962C8B-B14F-4D97-AF65-F5344CB8AC3E}">
        <p14:creationId xmlns:p14="http://schemas.microsoft.com/office/powerpoint/2010/main" val="250407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2B77A-0F19-4A92-AEA8-F7754580086C}"/>
              </a:ext>
            </a:extLst>
          </p:cNvPr>
          <p:cNvSpPr>
            <a:spLocks noGrp="1"/>
          </p:cNvSpPr>
          <p:nvPr>
            <p:ph type="title"/>
          </p:nvPr>
        </p:nvSpPr>
        <p:spPr>
          <a:xfrm>
            <a:off x="563526" y="255181"/>
            <a:ext cx="11140745" cy="1222745"/>
          </a:xfrm>
        </p:spPr>
        <p:txBody>
          <a:bodyPr>
            <a:normAutofit/>
          </a:bodyPr>
          <a:lstStyle/>
          <a:p>
            <a:pPr algn="ctr"/>
            <a:r>
              <a:rPr lang="fa-IR" sz="7200" b="1" dirty="0">
                <a:solidFill>
                  <a:srgbClr val="002060"/>
                </a:solidFill>
                <a:cs typeface="B Titr" panose="00000700000000000000" pitchFamily="2" charset="-78"/>
              </a:rPr>
              <a:t>یکتایی خدا در تدبیر عالم </a:t>
            </a:r>
            <a:endParaRPr lang="fa-IR" sz="7200" dirty="0">
              <a:solidFill>
                <a:srgbClr val="002060"/>
              </a:solidFill>
              <a:cs typeface="B Titr" panose="00000700000000000000" pitchFamily="2" charset="-78"/>
            </a:endParaRPr>
          </a:p>
        </p:txBody>
      </p:sp>
      <p:sp>
        <p:nvSpPr>
          <p:cNvPr id="3" name="Content Placeholder 2">
            <a:extLst>
              <a:ext uri="{FF2B5EF4-FFF2-40B4-BE49-F238E27FC236}">
                <a16:creationId xmlns:a16="http://schemas.microsoft.com/office/drawing/2014/main" id="{F1701A25-213D-4E2E-9D73-B7F85F6F0214}"/>
              </a:ext>
            </a:extLst>
          </p:cNvPr>
          <p:cNvSpPr>
            <a:spLocks noGrp="1"/>
          </p:cNvSpPr>
          <p:nvPr>
            <p:ph idx="1"/>
          </p:nvPr>
        </p:nvSpPr>
        <p:spPr>
          <a:xfrm>
            <a:off x="563526" y="1477926"/>
            <a:ext cx="11140745" cy="4611978"/>
          </a:xfrm>
        </p:spPr>
        <p:txBody>
          <a:bodyPr>
            <a:normAutofit fontScale="92500" lnSpcReduction="20000"/>
          </a:bodyPr>
          <a:lstStyle/>
          <a:p>
            <a:pPr marL="0" indent="0" algn="just">
              <a:buNone/>
            </a:pPr>
            <a:r>
              <a:rPr lang="fa-IR" sz="3600" b="1" dirty="0">
                <a:cs typeface="B Nazanin" panose="00000400000000000000" pitchFamily="2" charset="-78"/>
              </a:rPr>
              <a:t>یک. انواع تدبیر الهی</a:t>
            </a:r>
          </a:p>
          <a:p>
            <a:pPr marL="0" indent="0" algn="just">
              <a:buNone/>
            </a:pPr>
            <a:r>
              <a:rPr lang="fa-IR" sz="2800" dirty="0">
                <a:cs typeface="B Nazanin" panose="00000400000000000000" pitchFamily="2" charset="-78"/>
              </a:rPr>
              <a:t>در هستی دو نوع تدبیر وجود دارد: </a:t>
            </a:r>
          </a:p>
          <a:p>
            <a:pPr marL="0" indent="0" algn="just">
              <a:buNone/>
            </a:pPr>
            <a:r>
              <a:rPr lang="fa-IR" sz="2800" b="1" dirty="0">
                <a:solidFill>
                  <a:srgbClr val="7030A0"/>
                </a:solidFill>
                <a:cs typeface="B Nazanin" panose="00000400000000000000" pitchFamily="2" charset="-78"/>
              </a:rPr>
              <a:t>تدبیر عام که شامل همه موجودات عالم می‌شود، </a:t>
            </a:r>
          </a:p>
          <a:p>
            <a:pPr marL="0" indent="0" algn="just">
              <a:buNone/>
            </a:pPr>
            <a:r>
              <a:rPr lang="fa-IR" sz="2800" b="1" dirty="0">
                <a:solidFill>
                  <a:srgbClr val="7030A0"/>
                </a:solidFill>
                <a:cs typeface="B Nazanin" panose="00000400000000000000" pitchFamily="2" charset="-78"/>
              </a:rPr>
              <a:t>و تدبیر خاص که ویژه انسان است. </a:t>
            </a:r>
          </a:p>
          <a:p>
            <a:pPr marL="0" indent="0" algn="just">
              <a:buNone/>
            </a:pPr>
            <a:r>
              <a:rPr lang="fa-IR" sz="2800" dirty="0">
                <a:cs typeface="B Nazanin" panose="00000400000000000000" pitchFamily="2" charset="-78"/>
              </a:rPr>
              <a:t>هر دو نوع تدبیر از آن خداست. قرآن کریم در این باره می‌فرماید:</a:t>
            </a:r>
          </a:p>
          <a:p>
            <a:pPr marL="0" indent="0" algn="just">
              <a:buNone/>
            </a:pPr>
            <a:r>
              <a:rPr lang="fa-IR" sz="2800" dirty="0">
                <a:cs typeface="B Nazanin" panose="00000400000000000000" pitchFamily="2" charset="-78"/>
              </a:rPr>
              <a:t>قُلْ مَنْ يَرْزُقُكُمْ مِنَ السَّمَاءِ وَالْأَرْضِ أَمَّنْ يَمْلِكُ السَّمْعَ وَالْأَبْصَارَ وَمَنْ يُخْرِجُ الْحَيَّ مِنَ الْمَيِّتِ وَيُخْرِجُ الْمَيِّتَ مِنَ الْحَيِّ وَمَنْ يُدَبِّرُ الْأَمْرَ ۚ فَسَيَقُولُونَ اللَّهُ ۚ فَقُلْ أَفَلَا تَتَّقُونَ.   (یونس، 31)</a:t>
            </a:r>
          </a:p>
          <a:p>
            <a:pPr marL="0" indent="0" algn="just">
              <a:buNone/>
            </a:pPr>
            <a:r>
              <a:rPr lang="fa-IR" sz="2800" dirty="0"/>
              <a:t>(بگو كيست كه از آسمان و زمين به شما روزى مى‌‏بخشد؟ يا كيست كه حاكم بر گوشها و ديدگان است؟ و كيست كه زنده را از مرده بيرون مى‌‏آورد و مرده را از زنده خارج مى‏‌سازد؟ و كيست كه كارها را تدبير مى‌‏كند؟ خواهند گفت‏: خدا. پس بگو آيا پروا نمى‌‏كنيد؟)</a:t>
            </a:r>
            <a:endParaRPr lang="fa-IR" sz="2800" dirty="0">
              <a:cs typeface="B Nazanin" panose="00000400000000000000" pitchFamily="2" charset="-78"/>
            </a:endParaRPr>
          </a:p>
        </p:txBody>
      </p:sp>
    </p:spTree>
    <p:extLst>
      <p:ext uri="{BB962C8B-B14F-4D97-AF65-F5344CB8AC3E}">
        <p14:creationId xmlns:p14="http://schemas.microsoft.com/office/powerpoint/2010/main" val="881173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2B77A-0F19-4A92-AEA8-F7754580086C}"/>
              </a:ext>
            </a:extLst>
          </p:cNvPr>
          <p:cNvSpPr>
            <a:spLocks noGrp="1"/>
          </p:cNvSpPr>
          <p:nvPr>
            <p:ph type="title"/>
          </p:nvPr>
        </p:nvSpPr>
        <p:spPr>
          <a:xfrm>
            <a:off x="563526" y="255181"/>
            <a:ext cx="11140745" cy="1222745"/>
          </a:xfrm>
        </p:spPr>
        <p:txBody>
          <a:bodyPr>
            <a:normAutofit/>
          </a:bodyPr>
          <a:lstStyle/>
          <a:p>
            <a:pPr algn="ctr"/>
            <a:r>
              <a:rPr lang="fa-IR" sz="7200" b="1" dirty="0">
                <a:solidFill>
                  <a:srgbClr val="002060"/>
                </a:solidFill>
                <a:cs typeface="B Titr" panose="00000700000000000000" pitchFamily="2" charset="-78"/>
              </a:rPr>
              <a:t>یکتایی خدا در تدبیر عالم </a:t>
            </a:r>
            <a:endParaRPr lang="fa-IR" sz="7200" dirty="0">
              <a:solidFill>
                <a:srgbClr val="002060"/>
              </a:solidFill>
              <a:cs typeface="B Titr" panose="00000700000000000000" pitchFamily="2" charset="-78"/>
            </a:endParaRPr>
          </a:p>
        </p:txBody>
      </p:sp>
      <p:sp>
        <p:nvSpPr>
          <p:cNvPr id="3" name="Content Placeholder 2">
            <a:extLst>
              <a:ext uri="{FF2B5EF4-FFF2-40B4-BE49-F238E27FC236}">
                <a16:creationId xmlns:a16="http://schemas.microsoft.com/office/drawing/2014/main" id="{F1701A25-213D-4E2E-9D73-B7F85F6F0214}"/>
              </a:ext>
            </a:extLst>
          </p:cNvPr>
          <p:cNvSpPr>
            <a:spLocks noGrp="1"/>
          </p:cNvSpPr>
          <p:nvPr>
            <p:ph idx="1"/>
          </p:nvPr>
        </p:nvSpPr>
        <p:spPr>
          <a:xfrm>
            <a:off x="329610" y="1477926"/>
            <a:ext cx="11504428" cy="4774018"/>
          </a:xfrm>
        </p:spPr>
        <p:txBody>
          <a:bodyPr>
            <a:normAutofit fontScale="92500"/>
          </a:bodyPr>
          <a:lstStyle/>
          <a:p>
            <a:pPr marL="0" indent="0" algn="just">
              <a:buNone/>
            </a:pPr>
            <a:r>
              <a:rPr lang="fa-IR" sz="4400" dirty="0">
                <a:solidFill>
                  <a:srgbClr val="7030A0"/>
                </a:solidFill>
                <a:cs typeface="B Compset" panose="00000400000000000000" pitchFamily="2" charset="-78"/>
              </a:rPr>
              <a:t>عبارت «وَمَنْ يُدَبِّرُ الْأَمْرَ» به تدبیر عمومی اشاره دارد، </a:t>
            </a:r>
          </a:p>
          <a:p>
            <a:pPr marL="0" indent="0" algn="just">
              <a:buNone/>
            </a:pPr>
            <a:r>
              <a:rPr lang="fa-IR" sz="4400" dirty="0">
                <a:solidFill>
                  <a:srgbClr val="7030A0"/>
                </a:solidFill>
                <a:cs typeface="B Compset" panose="00000400000000000000" pitchFamily="2" charset="-78"/>
              </a:rPr>
              <a:t>و جمله «قُلْ مَنْ يَرْزُقُكُمْ مِنَ السَّمَاءِ وَالْأَرْضِ» به تدبیر خاص عالم انسانی. </a:t>
            </a:r>
          </a:p>
          <a:p>
            <a:pPr marL="0" indent="0" algn="just">
              <a:buNone/>
            </a:pPr>
            <a:r>
              <a:rPr lang="fa-IR" sz="4400" dirty="0">
                <a:solidFill>
                  <a:srgbClr val="7030A0"/>
                </a:solidFill>
                <a:cs typeface="B Compset" panose="00000400000000000000" pitchFamily="2" charset="-78"/>
              </a:rPr>
              <a:t>همچنین جمله «مَّنْ يَمْلِكُ السَّمْعَ وَالْأَبْصَارَ وَمَنْ يُخْرِجُ الْحَيَّ مِنَ الْمَيِّتِ وَيُخْرِجُ الْمَيِّتَ» مربوط به تدبیر ویژه عالم انسانی است که در این صورت، مقصود آن مالکیت بر گوش و چشمانی خواهد بود که افراد انسان دارند. </a:t>
            </a:r>
          </a:p>
        </p:txBody>
      </p:sp>
    </p:spTree>
    <p:extLst>
      <p:ext uri="{BB962C8B-B14F-4D97-AF65-F5344CB8AC3E}">
        <p14:creationId xmlns:p14="http://schemas.microsoft.com/office/powerpoint/2010/main" val="947784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2B77A-0F19-4A92-AEA8-F7754580086C}"/>
              </a:ext>
            </a:extLst>
          </p:cNvPr>
          <p:cNvSpPr>
            <a:spLocks noGrp="1"/>
          </p:cNvSpPr>
          <p:nvPr>
            <p:ph type="title"/>
          </p:nvPr>
        </p:nvSpPr>
        <p:spPr>
          <a:xfrm>
            <a:off x="563526" y="255181"/>
            <a:ext cx="11140745" cy="1222745"/>
          </a:xfrm>
        </p:spPr>
        <p:txBody>
          <a:bodyPr>
            <a:normAutofit/>
          </a:bodyPr>
          <a:lstStyle/>
          <a:p>
            <a:pPr algn="ctr"/>
            <a:r>
              <a:rPr lang="fa-IR" sz="7200" b="1" dirty="0">
                <a:solidFill>
                  <a:srgbClr val="002060"/>
                </a:solidFill>
                <a:cs typeface="B Titr" panose="00000700000000000000" pitchFamily="2" charset="-78"/>
              </a:rPr>
              <a:t>یکتایی خدا در تدبیر عالم </a:t>
            </a:r>
            <a:endParaRPr lang="fa-IR" sz="7200" dirty="0">
              <a:solidFill>
                <a:srgbClr val="002060"/>
              </a:solidFill>
              <a:cs typeface="B Titr" panose="00000700000000000000" pitchFamily="2" charset="-78"/>
            </a:endParaRPr>
          </a:p>
        </p:txBody>
      </p:sp>
      <p:sp>
        <p:nvSpPr>
          <p:cNvPr id="3" name="Content Placeholder 2">
            <a:extLst>
              <a:ext uri="{FF2B5EF4-FFF2-40B4-BE49-F238E27FC236}">
                <a16:creationId xmlns:a16="http://schemas.microsoft.com/office/drawing/2014/main" id="{F1701A25-213D-4E2E-9D73-B7F85F6F0214}"/>
              </a:ext>
            </a:extLst>
          </p:cNvPr>
          <p:cNvSpPr>
            <a:spLocks noGrp="1"/>
          </p:cNvSpPr>
          <p:nvPr>
            <p:ph idx="1"/>
          </p:nvPr>
        </p:nvSpPr>
        <p:spPr>
          <a:xfrm>
            <a:off x="563526" y="1477926"/>
            <a:ext cx="11140745" cy="4611978"/>
          </a:xfrm>
        </p:spPr>
        <p:txBody>
          <a:bodyPr>
            <a:normAutofit fontScale="92500" lnSpcReduction="20000"/>
          </a:bodyPr>
          <a:lstStyle/>
          <a:p>
            <a:pPr marL="0" indent="0" algn="just">
              <a:buNone/>
            </a:pPr>
            <a:r>
              <a:rPr lang="fa-IR" sz="3600" dirty="0">
                <a:solidFill>
                  <a:srgbClr val="7030A0"/>
                </a:solidFill>
                <a:cs typeface="B Compset" panose="00000400000000000000" pitchFamily="2" charset="-78"/>
              </a:rPr>
              <a:t>ادامه آیه شریفه به خارج کردن انسان زنده از انسان مرده و برعکس اشاره دارد. </a:t>
            </a:r>
          </a:p>
          <a:p>
            <a:pPr marL="0" indent="0" algn="just">
              <a:buNone/>
            </a:pPr>
            <a:r>
              <a:rPr lang="fa-IR" sz="3600" dirty="0">
                <a:solidFill>
                  <a:srgbClr val="7030A0"/>
                </a:solidFill>
                <a:cs typeface="B Compset" panose="00000400000000000000" pitchFamily="2" charset="-78"/>
              </a:rPr>
              <a:t>با توجه به اینکه حیات ویژه انسان عبارت از نعمت عقل و دین است، منظور از خارج کردن انسان زنده از مرده و برعکس، آن است که خداوند از انسانی بی‌عقل و بی‌دین، انسانی دارای عقل، دین و سعادت انسانیت متولد می‌سازد، و از انسان دارای سعادت انسانیت، انسانی بدون آن متولد می‌کند. </a:t>
            </a:r>
          </a:p>
          <a:p>
            <a:pPr marL="0" indent="0" algn="just">
              <a:buNone/>
            </a:pPr>
            <a:r>
              <a:rPr lang="fa-IR" sz="3600" dirty="0">
                <a:solidFill>
                  <a:srgbClr val="7030A0"/>
                </a:solidFill>
                <a:cs typeface="B Compset" panose="00000400000000000000" pitchFamily="2" charset="-78"/>
              </a:rPr>
              <a:t>طبق این آیه اگر از مشرکان بپرسند چه کسی به شما از آسمان توسط باران و از زمین توسط رویاندن گیاهان روزی می‌دهد، می‌گویند: او خداوند متعال است؛ «فَسَيَقُولُونَ اللَّهُ». اینجا جای توبیخ و سرزنش است که در این صورت، چرا پرستش خداوند را ترک کردند؟ از این روی در عبارت پایانی آیه فرمود: «فَقُلْ أَفَلَا تَتَّقُونَ». </a:t>
            </a:r>
          </a:p>
        </p:txBody>
      </p:sp>
    </p:spTree>
    <p:extLst>
      <p:ext uri="{BB962C8B-B14F-4D97-AF65-F5344CB8AC3E}">
        <p14:creationId xmlns:p14="http://schemas.microsoft.com/office/powerpoint/2010/main" val="1843445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2B77A-0F19-4A92-AEA8-F7754580086C}"/>
              </a:ext>
            </a:extLst>
          </p:cNvPr>
          <p:cNvSpPr>
            <a:spLocks noGrp="1"/>
          </p:cNvSpPr>
          <p:nvPr>
            <p:ph type="title"/>
          </p:nvPr>
        </p:nvSpPr>
        <p:spPr>
          <a:xfrm>
            <a:off x="563526" y="255181"/>
            <a:ext cx="11140745" cy="1222745"/>
          </a:xfrm>
        </p:spPr>
        <p:txBody>
          <a:bodyPr>
            <a:normAutofit/>
          </a:bodyPr>
          <a:lstStyle/>
          <a:p>
            <a:pPr algn="ctr"/>
            <a:r>
              <a:rPr lang="fa-IR" sz="7200" b="1" dirty="0">
                <a:solidFill>
                  <a:srgbClr val="002060"/>
                </a:solidFill>
                <a:cs typeface="B Titr" panose="00000700000000000000" pitchFamily="2" charset="-78"/>
              </a:rPr>
              <a:t>یکتایی خدا در تدبیر عالم </a:t>
            </a:r>
            <a:endParaRPr lang="fa-IR" sz="7200" dirty="0">
              <a:solidFill>
                <a:srgbClr val="002060"/>
              </a:solidFill>
              <a:cs typeface="B Titr" panose="00000700000000000000" pitchFamily="2" charset="-78"/>
            </a:endParaRPr>
          </a:p>
        </p:txBody>
      </p:sp>
      <p:sp>
        <p:nvSpPr>
          <p:cNvPr id="3" name="Content Placeholder 2">
            <a:extLst>
              <a:ext uri="{FF2B5EF4-FFF2-40B4-BE49-F238E27FC236}">
                <a16:creationId xmlns:a16="http://schemas.microsoft.com/office/drawing/2014/main" id="{F1701A25-213D-4E2E-9D73-B7F85F6F0214}"/>
              </a:ext>
            </a:extLst>
          </p:cNvPr>
          <p:cNvSpPr>
            <a:spLocks noGrp="1"/>
          </p:cNvSpPr>
          <p:nvPr>
            <p:ph idx="1"/>
          </p:nvPr>
        </p:nvSpPr>
        <p:spPr>
          <a:xfrm>
            <a:off x="563526" y="1477926"/>
            <a:ext cx="11140745" cy="4611978"/>
          </a:xfrm>
        </p:spPr>
        <p:txBody>
          <a:bodyPr>
            <a:noAutofit/>
          </a:bodyPr>
          <a:lstStyle/>
          <a:p>
            <a:pPr marL="0" indent="0" algn="just">
              <a:buNone/>
            </a:pPr>
            <a:r>
              <a:rPr lang="fa-IR" sz="2800" dirty="0">
                <a:solidFill>
                  <a:srgbClr val="7030A0"/>
                </a:solidFill>
                <a:cs typeface="B Compset" panose="00000400000000000000" pitchFamily="2" charset="-78"/>
              </a:rPr>
              <a:t>در آیه دیگری آمده است: «اللَّهُ الَّذِي جَعَلَ لَكُمُ الْأَرْضَ قَرَارًا وَالسَّمَاءَ بِنَاءً وَصَوَّرَكُمْ فَأَحْسَنَ صُوَرَكُمْ وَرَزَقَكُمْ مِنَ الطَّيِّبَاتِ ۚ ذَٰلِكُمُ اللَّهُ رَبُّكُمْ ۖ فَتَبَارَكَ اللَّهُ رَبُّ الْعَالَمِينَ».  (غافر، 64)</a:t>
            </a:r>
          </a:p>
          <a:p>
            <a:pPr marL="0" indent="0" algn="just">
              <a:buNone/>
            </a:pPr>
            <a:r>
              <a:rPr lang="fa-IR" sz="2800" dirty="0">
                <a:solidFill>
                  <a:srgbClr val="7030A0"/>
                </a:solidFill>
                <a:cs typeface="B Compset" panose="00000400000000000000" pitchFamily="2" charset="-78"/>
              </a:rPr>
              <a:t>(خدا [همان] كسى است كه زمين را براى شما قرارگاه ساخت و آسمان را بنايى [گردانيد] و شما را صورتگرى كرد و صورت‌هاى شما را نيكو نمود و از چيزهاى پاكيزه به شما روزى داد. اين است‏ خدا پروردگار شما بلندمرتبه و بزرگ است‏ خدا پروردگار جهانيان)</a:t>
            </a:r>
          </a:p>
          <a:p>
            <a:pPr marL="0" indent="0" algn="just">
              <a:buNone/>
            </a:pPr>
            <a:r>
              <a:rPr lang="fa-IR" sz="2800" dirty="0">
                <a:solidFill>
                  <a:srgbClr val="7030A0"/>
                </a:solidFill>
                <a:cs typeface="B Compset" panose="00000400000000000000" pitchFamily="2" charset="-78"/>
              </a:rPr>
              <a:t>خداوند پروردگار انسان است و امور را تدبیر می‌کند. تدبیر او درباره انسان درست همانند تدبیر او درباره امور همه عالم است، چون نظام جاری در سراسر جهان یکی بیش نیست و تدبیر او درباره انسان درست به مانند تدبیر او درباره همه جهان است. </a:t>
            </a:r>
          </a:p>
          <a:p>
            <a:pPr marL="0" indent="0" algn="just">
              <a:buNone/>
            </a:pPr>
            <a:r>
              <a:rPr lang="fa-IR" sz="2800" dirty="0">
                <a:solidFill>
                  <a:srgbClr val="7030A0"/>
                </a:solidFill>
                <a:cs typeface="B Compset" panose="00000400000000000000" pitchFamily="2" charset="-78"/>
              </a:rPr>
              <a:t>پس خداوند منشا خیر و برکت فراوان است: «فَتَبَارَكَ اللَّهُ رَبُّ الْعَالَمِينَ».</a:t>
            </a:r>
          </a:p>
        </p:txBody>
      </p:sp>
    </p:spTree>
    <p:extLst>
      <p:ext uri="{BB962C8B-B14F-4D97-AF65-F5344CB8AC3E}">
        <p14:creationId xmlns:p14="http://schemas.microsoft.com/office/powerpoint/2010/main" val="924060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2B77A-0F19-4A92-AEA8-F7754580086C}"/>
              </a:ext>
            </a:extLst>
          </p:cNvPr>
          <p:cNvSpPr>
            <a:spLocks noGrp="1"/>
          </p:cNvSpPr>
          <p:nvPr>
            <p:ph type="title"/>
          </p:nvPr>
        </p:nvSpPr>
        <p:spPr>
          <a:xfrm>
            <a:off x="563526" y="255181"/>
            <a:ext cx="11140745" cy="1222745"/>
          </a:xfrm>
        </p:spPr>
        <p:txBody>
          <a:bodyPr>
            <a:normAutofit/>
          </a:bodyPr>
          <a:lstStyle/>
          <a:p>
            <a:pPr algn="ctr"/>
            <a:r>
              <a:rPr lang="fa-IR" sz="7200" b="1" dirty="0">
                <a:solidFill>
                  <a:srgbClr val="002060"/>
                </a:solidFill>
                <a:cs typeface="B Titr" panose="00000700000000000000" pitchFamily="2" charset="-78"/>
              </a:rPr>
              <a:t>یکتایی خدا در تدبیر عالم </a:t>
            </a:r>
            <a:endParaRPr lang="fa-IR" sz="7200" dirty="0">
              <a:solidFill>
                <a:srgbClr val="002060"/>
              </a:solidFill>
              <a:cs typeface="B Titr" panose="00000700000000000000" pitchFamily="2" charset="-78"/>
            </a:endParaRPr>
          </a:p>
        </p:txBody>
      </p:sp>
      <p:sp>
        <p:nvSpPr>
          <p:cNvPr id="3" name="Content Placeholder 2">
            <a:extLst>
              <a:ext uri="{FF2B5EF4-FFF2-40B4-BE49-F238E27FC236}">
                <a16:creationId xmlns:a16="http://schemas.microsoft.com/office/drawing/2014/main" id="{F1701A25-213D-4E2E-9D73-B7F85F6F0214}"/>
              </a:ext>
            </a:extLst>
          </p:cNvPr>
          <p:cNvSpPr>
            <a:spLocks noGrp="1"/>
          </p:cNvSpPr>
          <p:nvPr>
            <p:ph idx="1"/>
          </p:nvPr>
        </p:nvSpPr>
        <p:spPr>
          <a:xfrm>
            <a:off x="563526" y="1477926"/>
            <a:ext cx="11140745" cy="4611978"/>
          </a:xfrm>
        </p:spPr>
        <p:txBody>
          <a:bodyPr>
            <a:normAutofit fontScale="92500" lnSpcReduction="10000"/>
          </a:bodyPr>
          <a:lstStyle/>
          <a:p>
            <a:pPr marL="0" indent="0" algn="just">
              <a:buNone/>
            </a:pPr>
            <a:r>
              <a:rPr lang="fa-IR" sz="3200" b="1" dirty="0">
                <a:solidFill>
                  <a:srgbClr val="760000"/>
                </a:solidFill>
                <a:cs typeface="B Nazanin" panose="00000400000000000000" pitchFamily="2" charset="-78"/>
              </a:rPr>
              <a:t>دو. ادله و شواهد توحید در ربوبیت</a:t>
            </a:r>
            <a:endParaRPr lang="en-US" sz="3200" dirty="0">
              <a:solidFill>
                <a:srgbClr val="760000"/>
              </a:solidFill>
              <a:cs typeface="B Nazanin" panose="00000400000000000000" pitchFamily="2" charset="-78"/>
            </a:endParaRPr>
          </a:p>
          <a:p>
            <a:pPr algn="just"/>
            <a:r>
              <a:rPr lang="fa-IR" sz="3200" dirty="0">
                <a:solidFill>
                  <a:srgbClr val="760000"/>
                </a:solidFill>
                <a:cs typeface="B Nazanin" panose="00000400000000000000" pitchFamily="2" charset="-78"/>
              </a:rPr>
              <a:t>برخی آیات قرآن بر این نکته دلالت دارند که خداوند تنها اداره کننده عالم است؛ از جمله آیه: «لِلَّهِ مَا فِي السَّمَاوَاتِ وَالْأَرْضِ ۚ إِنَّ اللَّهَ هُوَ الْغَنِيُّ الْحَمِيدُ» طبق این آیه خدا مبدا همه موجودات است و همه کمالات را به آنها می­دهد، پس باید آنچه را موجودات به آن نیاز دارند، خود داشته باشد.</a:t>
            </a:r>
            <a:endParaRPr lang="en-US" sz="3200" dirty="0">
              <a:solidFill>
                <a:srgbClr val="760000"/>
              </a:solidFill>
              <a:cs typeface="B Nazanin" panose="00000400000000000000" pitchFamily="2" charset="-78"/>
            </a:endParaRPr>
          </a:p>
          <a:p>
            <a:pPr algn="just"/>
            <a:r>
              <a:rPr lang="fa-IR" sz="3200" dirty="0">
                <a:solidFill>
                  <a:srgbClr val="760000"/>
                </a:solidFill>
                <a:cs typeface="B Nazanin" panose="00000400000000000000" pitchFamily="2" charset="-78"/>
              </a:rPr>
              <a:t>از این­رو خدا غنی و مالک مطلق است؛ او می­تواند در ملک خود هر گونه تصرفی داشته باشد، درنتیجه هر تدبیر و تصرفی که در عالم روی می­دهد از آن خداست، زیرا اگر چیزی از آن تدبیرها از غیر از خداوند باشد، به همان مقدار، خداوند مملوک آن غیر خواهد بود، در صورتی که خداوند مالک مطلق است، پس تنها او «رب العالمین» است.</a:t>
            </a:r>
            <a:endParaRPr lang="en-US" sz="3200" dirty="0">
              <a:solidFill>
                <a:srgbClr val="760000"/>
              </a:solidFill>
              <a:cs typeface="B Nazanin" panose="00000400000000000000" pitchFamily="2" charset="-78"/>
            </a:endParaRPr>
          </a:p>
        </p:txBody>
      </p:sp>
    </p:spTree>
    <p:extLst>
      <p:ext uri="{BB962C8B-B14F-4D97-AF65-F5344CB8AC3E}">
        <p14:creationId xmlns:p14="http://schemas.microsoft.com/office/powerpoint/2010/main" val="1895920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2B77A-0F19-4A92-AEA8-F7754580086C}"/>
              </a:ext>
            </a:extLst>
          </p:cNvPr>
          <p:cNvSpPr>
            <a:spLocks noGrp="1"/>
          </p:cNvSpPr>
          <p:nvPr>
            <p:ph type="title"/>
          </p:nvPr>
        </p:nvSpPr>
        <p:spPr>
          <a:xfrm>
            <a:off x="563526" y="255181"/>
            <a:ext cx="11140745" cy="1222745"/>
          </a:xfrm>
        </p:spPr>
        <p:txBody>
          <a:bodyPr>
            <a:normAutofit/>
          </a:bodyPr>
          <a:lstStyle/>
          <a:p>
            <a:pPr algn="ctr"/>
            <a:r>
              <a:rPr lang="fa-IR" sz="7200" b="1" dirty="0">
                <a:solidFill>
                  <a:srgbClr val="002060"/>
                </a:solidFill>
                <a:cs typeface="B Titr" panose="00000700000000000000" pitchFamily="2" charset="-78"/>
              </a:rPr>
              <a:t>یکتایی خدا در تدبیر عالم </a:t>
            </a:r>
            <a:endParaRPr lang="fa-IR" sz="7200" dirty="0">
              <a:solidFill>
                <a:srgbClr val="002060"/>
              </a:solidFill>
              <a:cs typeface="B Titr" panose="00000700000000000000" pitchFamily="2" charset="-78"/>
            </a:endParaRPr>
          </a:p>
        </p:txBody>
      </p:sp>
      <p:sp>
        <p:nvSpPr>
          <p:cNvPr id="3" name="Content Placeholder 2">
            <a:extLst>
              <a:ext uri="{FF2B5EF4-FFF2-40B4-BE49-F238E27FC236}">
                <a16:creationId xmlns:a16="http://schemas.microsoft.com/office/drawing/2014/main" id="{F1701A25-213D-4E2E-9D73-B7F85F6F0214}"/>
              </a:ext>
            </a:extLst>
          </p:cNvPr>
          <p:cNvSpPr>
            <a:spLocks noGrp="1"/>
          </p:cNvSpPr>
          <p:nvPr>
            <p:ph idx="1"/>
          </p:nvPr>
        </p:nvSpPr>
        <p:spPr>
          <a:xfrm>
            <a:off x="563526" y="1477926"/>
            <a:ext cx="11140745" cy="4611978"/>
          </a:xfrm>
        </p:spPr>
        <p:txBody>
          <a:bodyPr>
            <a:normAutofit fontScale="92500" lnSpcReduction="20000"/>
          </a:bodyPr>
          <a:lstStyle/>
          <a:p>
            <a:pPr marL="0" indent="0" algn="just">
              <a:buNone/>
            </a:pPr>
            <a:r>
              <a:rPr lang="fa-IR" sz="2800" dirty="0">
                <a:solidFill>
                  <a:srgbClr val="C00000"/>
                </a:solidFill>
                <a:cs typeface="B Nazanin" panose="00000400000000000000" pitchFamily="2" charset="-78"/>
              </a:rPr>
              <a:t>قرآن کریم در آیه دیگری می­فرماید: </a:t>
            </a:r>
            <a:r>
              <a:rPr lang="fa-IR" sz="2800" dirty="0">
                <a:solidFill>
                  <a:srgbClr val="7030A0"/>
                </a:solidFill>
                <a:cs typeface="B Nazanin" panose="00000400000000000000" pitchFamily="2" charset="-78"/>
              </a:rPr>
              <a:t>«خَلَقَکُمْ مِنْ نَفْس واحِدَة ثُمَّ جَعَلَ مِنْها زَوْجَها وَ أَنْزَلَ لَکُمْ مِنَ الْأَنْعامِ ثَمانِیَةَ أَزْواج یَخْلُقُکُمْ فِی بُطُونِ أُمَّهاتِکُمْ خَلْقاً مِنْ بَعْدِ خَلْق فِی ظُلُمات ثَلاث ذلِکُمُ اللّهُ رَبُّکُمْ لَهُ الْمُلْکُ لا إِلهَ إِلاّ هُوَ فَأَنّى تُصْرَفُونَ* إِنْ تَکْفُرُوا فَإِنَّ اللّهَ غَنِیٌّ عَنْکُمْ وَ لایَرْضى لِعِبادِهِ الْکُفْرَ وَ إِنْ تَشْکُرُوا یَرْضَهُ لَکُمْ». </a:t>
            </a:r>
            <a:r>
              <a:rPr lang="fa-IR" sz="2800" dirty="0">
                <a:solidFill>
                  <a:srgbClr val="C00000"/>
                </a:solidFill>
                <a:cs typeface="B Nazanin" panose="00000400000000000000" pitchFamily="2" charset="-78"/>
              </a:rPr>
              <a:t>(زمر، 6-7)</a:t>
            </a:r>
          </a:p>
          <a:p>
            <a:pPr marL="0" indent="0" algn="just">
              <a:buNone/>
            </a:pPr>
            <a:r>
              <a:rPr lang="fa-IR" sz="2800" dirty="0">
                <a:solidFill>
                  <a:srgbClr val="0070C0"/>
                </a:solidFill>
                <a:cs typeface="B Nazanin" panose="00000400000000000000" pitchFamily="2" charset="-78"/>
              </a:rPr>
              <a:t>(شما را از نفسى واحد آفريد سپس جفتش را از آن قرار داد و براى شما از دام‌ها هشت قسم پديد آورد شما را در شكم‌هاى مادرانتان آفرينشى پس از آفرينشى [ديگر] در تاريكي‌هاى سه‌گانه‌[مشيمه و رحم و شكم] خلق كرد. اين است‏ خدا پروردگار شما فرمانروايى [و حكومت مطلق] از آن اوست‏ خدايى جز او نيست پس چگونه [و كجا از حق] برگردانيده مى‌شويد. اگر كفر ورزيد خدا از شما سخت بى‌‏نياز است و براى بندگانش كفران را خوش نمى‌دارد و اگر سپاس داريد آن را براى شما مى‌‏پسندد) </a:t>
            </a:r>
            <a:endParaRPr lang="en-US" sz="2800" dirty="0">
              <a:solidFill>
                <a:srgbClr val="0070C0"/>
              </a:solidFill>
              <a:cs typeface="B Nazanin" panose="00000400000000000000" pitchFamily="2" charset="-78"/>
            </a:endParaRPr>
          </a:p>
          <a:p>
            <a:pPr marL="0" indent="0" algn="just">
              <a:buNone/>
            </a:pPr>
            <a:r>
              <a:rPr lang="fa-IR" sz="2800" b="1" dirty="0">
                <a:solidFill>
                  <a:srgbClr val="760000"/>
                </a:solidFill>
                <a:cs typeface="B Nazanin" panose="00000400000000000000" pitchFamily="2" charset="-78"/>
              </a:rPr>
              <a:t>قرآن هرجا درصدد اثبات توحید در ربوبیت و ابطال مسلک مشرکان بر می­آید، همانند این دو آیه، میان خلقت و تدبیر جمع می­کند تا بفهماند که بایسته توحید در خالقیت که مشرکان به آن باور دارند توحید در ربوبیت نیز هست، زیرا خالقیت و ربوبیت، لازم و ملزوم یکدیگر هستند. </a:t>
            </a:r>
            <a:endParaRPr lang="en-US" sz="2800" b="1" dirty="0">
              <a:solidFill>
                <a:srgbClr val="760000"/>
              </a:solidFill>
              <a:cs typeface="B Nazanin" panose="00000400000000000000" pitchFamily="2" charset="-78"/>
            </a:endParaRPr>
          </a:p>
        </p:txBody>
      </p:sp>
    </p:spTree>
    <p:extLst>
      <p:ext uri="{BB962C8B-B14F-4D97-AF65-F5344CB8AC3E}">
        <p14:creationId xmlns:p14="http://schemas.microsoft.com/office/powerpoint/2010/main" val="1732701687"/>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TM10001104[[fn=Feathered]]</Template>
  <TotalTime>431</TotalTime>
  <Words>5380</Words>
  <Application>Microsoft Office PowerPoint</Application>
  <PresentationFormat>Widescreen</PresentationFormat>
  <Paragraphs>146</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Calibri</vt:lpstr>
      <vt:lpstr>Century Schoolbook</vt:lpstr>
      <vt:lpstr>Corbel</vt:lpstr>
      <vt:lpstr>Feathered</vt:lpstr>
      <vt:lpstr>باور به یکتایی خدا</vt:lpstr>
      <vt:lpstr>PowerPoint Presentation</vt:lpstr>
      <vt:lpstr>یکتایی خدا در تدبیر عالم </vt:lpstr>
      <vt:lpstr>یکتایی خدا در تدبیر عالم </vt:lpstr>
      <vt:lpstr>یکتایی خدا در تدبیر عالم </vt:lpstr>
      <vt:lpstr>یکتایی خدا در تدبیر عالم </vt:lpstr>
      <vt:lpstr>یکتایی خدا در تدبیر عالم </vt:lpstr>
      <vt:lpstr>یکتایی خدا در تدبیر عالم </vt:lpstr>
      <vt:lpstr>یکتایی خدا در تدبیر عالم </vt:lpstr>
      <vt:lpstr>یکتایی خدا در تدبیر عالم </vt:lpstr>
      <vt:lpstr>یکتایی خدا در تدبیر عالم </vt:lpstr>
      <vt:lpstr>خدا، تنها موجود سزاوار پیروی</vt:lpstr>
      <vt:lpstr>خدا، تنها موجود سزاوار پیروی</vt:lpstr>
      <vt:lpstr>خدا، تنها موجود سزاوار پیروی</vt:lpstr>
      <vt:lpstr>خدا، تنها موجود سزاوار پیروی</vt:lpstr>
      <vt:lpstr>خدا، تنها موجود سزاوار پیروی</vt:lpstr>
      <vt:lpstr>خدا، تنها موجود سزاوار پیروی</vt:lpstr>
      <vt:lpstr>خدا، تنها موجود سزاوار پیروی</vt:lpstr>
      <vt:lpstr>پرستش خداوند یکتا</vt:lpstr>
      <vt:lpstr>پرستش خداوند یکتا</vt:lpstr>
      <vt:lpstr>پرستش خداوند یکتا</vt:lpstr>
      <vt:lpstr>پرستش خداوند یکتا</vt:lpstr>
      <vt:lpstr>پرستش خداوند یکتا</vt:lpstr>
      <vt:lpstr>پرستش خداوند یکتا</vt:lpstr>
      <vt:lpstr>پرستش خداوند یکتا</vt:lpstr>
      <vt:lpstr>پرستش خداوند یکتا</vt:lpstr>
      <vt:lpstr>پرستش خداوند یکتا</vt:lpstr>
      <vt:lpstr>پرستش خداوند یکتا</vt:lpstr>
      <vt:lpstr>پرستش خداوند یکتا</vt:lpstr>
      <vt:lpstr>پرستش خداوند یکتا</vt:lpstr>
      <vt:lpstr>پرستش خداوند یکتا</vt:lpstr>
      <vt:lpstr>پرستش خداوند یکتا</vt:lpstr>
      <vt:lpstr>پرستش خداوند یکتا</vt:lpstr>
      <vt:lpstr>پرستش خداوند یکتا</vt:lpstr>
      <vt:lpstr>پرستش خداوند یکتا</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باور به یکتایی خدا</dc:title>
  <dc:creator>mahda &amp; hosna</dc:creator>
  <cp:lastModifiedBy>mahda &amp; hosna</cp:lastModifiedBy>
  <cp:revision>29</cp:revision>
  <dcterms:created xsi:type="dcterms:W3CDTF">2019-12-04T17:07:23Z</dcterms:created>
  <dcterms:modified xsi:type="dcterms:W3CDTF">2019-12-20T21:01:13Z</dcterms:modified>
</cp:coreProperties>
</file>