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7" r:id="rId3"/>
    <p:sldMasterId id="2147483699" r:id="rId4"/>
    <p:sldMasterId id="2147483711" r:id="rId5"/>
  </p:sldMasterIdLst>
  <p:notesMasterIdLst>
    <p:notesMasterId r:id="rId62"/>
  </p:notesMasterIdLst>
  <p:sldIdLst>
    <p:sldId id="261" r:id="rId6"/>
    <p:sldId id="321" r:id="rId7"/>
    <p:sldId id="322" r:id="rId8"/>
    <p:sldId id="323" r:id="rId9"/>
    <p:sldId id="318" r:id="rId10"/>
    <p:sldId id="260" r:id="rId11"/>
    <p:sldId id="257" r:id="rId12"/>
    <p:sldId id="258" r:id="rId13"/>
    <p:sldId id="259" r:id="rId14"/>
    <p:sldId id="263" r:id="rId15"/>
    <p:sldId id="282" r:id="rId16"/>
    <p:sldId id="256" r:id="rId17"/>
    <p:sldId id="264" r:id="rId18"/>
    <p:sldId id="281" r:id="rId19"/>
    <p:sldId id="283" r:id="rId20"/>
    <p:sldId id="265" r:id="rId21"/>
    <p:sldId id="266" r:id="rId22"/>
    <p:sldId id="267" r:id="rId23"/>
    <p:sldId id="286" r:id="rId24"/>
    <p:sldId id="287" r:id="rId25"/>
    <p:sldId id="284" r:id="rId26"/>
    <p:sldId id="288" r:id="rId27"/>
    <p:sldId id="268" r:id="rId28"/>
    <p:sldId id="269" r:id="rId29"/>
    <p:sldId id="270" r:id="rId30"/>
    <p:sldId id="271" r:id="rId31"/>
    <p:sldId id="272" r:id="rId32"/>
    <p:sldId id="289" r:id="rId33"/>
    <p:sldId id="275" r:id="rId34"/>
    <p:sldId id="276" r:id="rId35"/>
    <p:sldId id="277" r:id="rId36"/>
    <p:sldId id="278" r:id="rId37"/>
    <p:sldId id="312" r:id="rId38"/>
    <p:sldId id="27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06" r:id="rId49"/>
    <p:sldId id="301" r:id="rId50"/>
    <p:sldId id="300" r:id="rId51"/>
    <p:sldId id="308" r:id="rId52"/>
    <p:sldId id="307" r:id="rId53"/>
    <p:sldId id="313" r:id="rId54"/>
    <p:sldId id="314" r:id="rId55"/>
    <p:sldId id="304" r:id="rId56"/>
    <p:sldId id="303" r:id="rId57"/>
    <p:sldId id="309" r:id="rId58"/>
    <p:sldId id="315" r:id="rId59"/>
    <p:sldId id="311" r:id="rId60"/>
    <p:sldId id="299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D275-B159-4108-8BBA-FD35B6344F40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88FE4-FFDC-41C5-A18A-C0F62F7C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0DC61-A27B-4D37-BBD6-6BF2ED7B7761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944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6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CE4A-85EB-40B6-AD4A-89C95B25FEF6}" type="slidenum">
              <a:rPr lang="fa-IR">
                <a:solidFill>
                  <a:prstClr val="black"/>
                </a:solidFill>
              </a:rPr>
              <a:pPr/>
              <a:t>15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8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کارآفرینی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26BC-8B83-4E64-A9C3-0B5278DF3DA8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028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کارآفرینی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26BC-8B83-4E64-A9C3-0B5278DF3DA8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134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کارآفرینی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26BC-8B83-4E64-A9C3-0B5278DF3DA8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771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58799-0B4C-4A1D-9AC4-44528B758542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7892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58799-0B4C-4A1D-9AC4-44528B758542}" type="slidenum">
              <a:rPr lang="fa-IR" smtClean="0"/>
              <a:pPr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595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58799-0B4C-4A1D-9AC4-44528B758542}" type="slidenum">
              <a:rPr lang="fa-IR" smtClean="0"/>
              <a:pPr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034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rtl="1" fontAlgn="base">
                <a:spcBef>
                  <a:spcPct val="20000"/>
                </a:spcBef>
                <a:spcAft>
                  <a:spcPct val="0"/>
                </a:spcAft>
                <a:buClr>
                  <a:srgbClr val="B2B8C8"/>
                </a:buClr>
                <a:buSzPct val="115000"/>
                <a:buFont typeface="Wingdings" pitchFamily="2" charset="2"/>
                <a:buNone/>
                <a:defRPr/>
              </a:pPr>
              <a:endParaRPr lang="fa-I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33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fa-IR" noProof="0" smtClean="0"/>
              <a:t>Click to edit Master title style</a:t>
            </a:r>
          </a:p>
        </p:txBody>
      </p:sp>
      <p:sp>
        <p:nvSpPr>
          <p:cNvPr id="1833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476081-E540-415C-9148-1C2E4C2B7607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5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3448F-A43F-4A8A-A226-6AE7BBDFFA60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1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2402-F622-4E26-A2A8-64538A01A84E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1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2B2A-BB10-4CC1-800F-19FF20273380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18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1956D-1B41-417E-BD07-317FE7894C77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3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3E82-2E51-4F77-805D-878190512450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26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BD6F-4B60-48F4-9820-1B797AD09406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3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480C8-1D95-4322-94D0-0F7E3D47B9A3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87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F9E2-763A-4B4E-8A44-BC6D30D848B5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00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7CDB3-CFA0-4907-87F5-4617550AE7D6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41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010A-DBCF-4468-BB86-55745520DAB8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7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485" y="1598613"/>
            <a:ext cx="10968567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85" y="3922714"/>
            <a:ext cx="10968567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16F3-9B32-44BD-83C9-6E150A65C658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0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484" y="1598613"/>
            <a:ext cx="538268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598613"/>
            <a:ext cx="5382684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7484" y="3922714"/>
            <a:ext cx="538268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922714"/>
            <a:ext cx="5382684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CD71-6FFB-42AA-BD41-FD48CD5BD668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51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E0AF-C1C5-4621-BAA7-1FA261E3C8D6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1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7485" y="1598613"/>
            <a:ext cx="10968567" cy="4497387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EA573-202C-430D-B0D2-FB8C4B1A1AE9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3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7485" y="1598613"/>
            <a:ext cx="10968567" cy="4497387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99CE0-5C05-49C9-8F08-C31C5A0D5D30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6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AC5C-6F2C-46E1-9386-9DE486648FFF}" type="slidenum">
              <a:rPr lang="fa-IR" altLang="fa-I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85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67EA-D637-4885-BBC7-FFA1D0AE04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BF0A-0A26-4CBE-BD5F-659955EE93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12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1BF7-F6E0-41B0-A3F8-CEB3B6B6CD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32A1-DBC9-4785-8355-12D092E3D4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81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F331-C4D7-43C0-922F-99237807DE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EC2B-29AE-4E13-ACAD-3F7812A428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73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D351-7B2E-4578-AF38-2A6ABCDC68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F5F1-1808-46B0-B437-064870528F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7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9C98-56EE-466D-9520-E127AFDF24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82A0-9883-4912-8D3F-4C01DA2272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D6FA-D0F4-43BF-A663-59BBE8493F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15C2-9DE6-4291-9949-4F4197CAEF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73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DD71-CBFD-464D-B176-01F9E8C548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81B5-7100-404E-9395-CE4CB91ED5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06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1036-78B8-457F-BA62-AA7CE6DA08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5E41-CEAC-4865-ABAF-78666E301B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56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6D21-0B6E-4FD0-BD84-8BF921F822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6CE1-9B14-40C3-ABE8-84CB84ADED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25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17C4-E5E7-4C93-9757-37A0DE4B9F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752C-7FBA-4DBD-9306-809A0D96DD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23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55CE-6821-4D88-815C-D81B2592EC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A4BB-C7C1-4E96-9550-3BECB215F8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71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55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57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90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0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75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89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9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1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22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02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8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97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6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89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32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19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787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959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82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1469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739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2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93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911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752BE-23CF-4E40-A9AD-5EEDA180F910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99384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6CC41B9-59D4-4DC0-826C-E35E26A8D366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80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06A22-07F2-42F6-A634-23CF3D229357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4605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18227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rtl="1" fontAlgn="base">
                <a:spcBef>
                  <a:spcPct val="20000"/>
                </a:spcBef>
                <a:spcAft>
                  <a:spcPct val="0"/>
                </a:spcAft>
                <a:buClr>
                  <a:srgbClr val="B2B8C8"/>
                </a:buClr>
                <a:buSzPct val="115000"/>
                <a:buFont typeface="Wingdings" pitchFamily="2" charset="2"/>
                <a:buNone/>
                <a:defRPr/>
              </a:pPr>
              <a:endParaRPr lang="fa-I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8227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7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7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8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29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30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30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8230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0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0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0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0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0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0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1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1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1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1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1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1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1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1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8231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2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8232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2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2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2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2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2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2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2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33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rt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2B8C8"/>
                    </a:buClr>
                    <a:buSzPct val="115000"/>
                    <a:buFont typeface="Wingdings" pitchFamily="2" charset="2"/>
                    <a:buNone/>
                    <a:defRPr/>
                  </a:pPr>
                  <a:endParaRPr lang="fa-IR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233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33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33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33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33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33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33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33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rtl="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8C8"/>
                  </a:buClr>
                  <a:buSzPct val="115000"/>
                  <a:buFont typeface="Wingdings" pitchFamily="2" charset="2"/>
                  <a:buNone/>
                  <a:defRPr/>
                </a:pPr>
                <a:endParaRPr lang="fa-IR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23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273050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823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7485" y="624205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SzTx/>
              <a:buFontTx/>
              <a:buNone/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1823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1"/>
            <a:ext cx="3860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0"/>
              </a:spcBef>
              <a:buClrTx/>
              <a:buSzTx/>
              <a:buFontTx/>
              <a:buNone/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defTabSz="914400" fontAlgn="base">
              <a:spcAft>
                <a:spcPct val="0"/>
              </a:spcAft>
              <a:defRPr/>
            </a:pPr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1823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205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SzTx/>
              <a:buFontTx/>
              <a:buNone/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A079D1A8-3BF8-47B4-B97F-036035B09B94}" type="slidenum">
              <a:rPr lang="fa-IR" altLang="fa-IR" smtClean="0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fa-IR">
              <a:solidFill>
                <a:srgbClr val="FFFFFF"/>
              </a:solidFill>
            </a:endParaRPr>
          </a:p>
        </p:txBody>
      </p:sp>
      <p:sp>
        <p:nvSpPr>
          <p:cNvPr id="18234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598613"/>
            <a:ext cx="10968567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5131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58D7CDA-4C71-4A0F-8251-6977D633D8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9A8353F-F1CC-47F9-B84C-F0CE917FFD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BEEBAAA-29B5-4AF5-BC5F-7E580C290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1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jpeg"/><Relationship Id="rId4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jpeg"/><Relationship Id="rId4" Type="http://schemas.openxmlformats.org/officeDocument/2006/relationships/image" Target="../media/image3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jpeg"/><Relationship Id="rId4" Type="http://schemas.openxmlformats.org/officeDocument/2006/relationships/image" Target="../media/image4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jpeg"/><Relationship Id="rId4" Type="http://schemas.openxmlformats.org/officeDocument/2006/relationships/image" Target="../media/image4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G:\ahmadzadeh\بسم الله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196"/>
            <a:ext cx="12192000" cy="685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9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543" y="171945"/>
            <a:ext cx="8610600" cy="1293028"/>
          </a:xfrm>
        </p:spPr>
        <p:txBody>
          <a:bodyPr>
            <a:normAutofit/>
          </a:bodyPr>
          <a:lstStyle/>
          <a:p>
            <a:pPr rtl="1"/>
            <a:r>
              <a:rPr lang="fa-IR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Koodak" pitchFamily="2" charset="-78"/>
              </a:rPr>
              <a:t>سه انقلاب </a:t>
            </a:r>
            <a:r>
              <a:rPr lang="fa-IR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Koodak" pitchFamily="2" charset="-78"/>
              </a:rPr>
              <a:t>جامعه اطلاعاتي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64974"/>
            <a:ext cx="11039343" cy="5077494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1</a:t>
            </a:r>
            <a:r>
              <a:rPr lang="fa-IR" sz="3200" b="1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- انقلاب ديجيتالي         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Digital   Revolution</a:t>
            </a:r>
            <a:endParaRPr lang="en-US" sz="32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l">
              <a:buNone/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سيستم </a:t>
            </a:r>
            <a:r>
              <a:rPr lang="fa-IR" sz="32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هاي ارتباطي کابلي ، بي سيم ، نوري و ماهواره </a:t>
            </a: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اي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r" rtl="1">
              <a:buNone/>
            </a:pPr>
            <a:endParaRPr lang="en-US" sz="32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r" rtl="1">
              <a:buNone/>
            </a:pPr>
            <a:endParaRPr lang="en-US" sz="32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r" rtl="1">
              <a:buNone/>
            </a:pPr>
            <a:r>
              <a:rPr lang="fa-IR" sz="3200" b="1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2- انقلاب اينترنتي: 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Internet   Revolution</a:t>
            </a:r>
            <a:endParaRPr lang="en-US" sz="32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l">
              <a:buNone/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تلويزيون </a:t>
            </a:r>
            <a:r>
              <a:rPr lang="fa-IR" sz="32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، </a:t>
            </a: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اينترنت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r" rtl="1">
              <a:buNone/>
            </a:pPr>
            <a:r>
              <a:rPr lang="fa-IR" sz="32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 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r" rtl="1">
              <a:buNone/>
            </a:pPr>
            <a:endParaRPr lang="en-US" sz="32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r" rtl="1">
              <a:buNone/>
            </a:pPr>
            <a:r>
              <a:rPr lang="fa-IR" sz="3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Koodak" pitchFamily="2" charset="-78"/>
              </a:rPr>
              <a:t>3- انقلاب کار آفريني  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Koodak" pitchFamily="2" charset="-78"/>
              </a:rPr>
              <a:t>Entrepreneurial    Revolution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endParaRPr>
          </a:p>
          <a:p>
            <a:pPr algn="r" rtl="1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360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73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1524001" y="1557339"/>
            <a:ext cx="8606657" cy="4530725"/>
            <a:chOff x="192" y="1311"/>
            <a:chExt cx="5042" cy="2524"/>
          </a:xfrm>
        </p:grpSpPr>
        <p:sp>
          <p:nvSpPr>
            <p:cNvPr id="54276" name="Text Box 3"/>
            <p:cNvSpPr txBox="1">
              <a:spLocks noChangeArrowheads="1"/>
            </p:cNvSpPr>
            <p:nvPr/>
          </p:nvSpPr>
          <p:spPr bwMode="auto">
            <a:xfrm>
              <a:off x="811" y="1359"/>
              <a:ext cx="5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sz="2200">
                  <a:solidFill>
                    <a:srgbClr val="FFFFFF"/>
                  </a:solidFill>
                  <a:cs typeface="B Titr" pitchFamily="2" charset="-78"/>
                </a:rPr>
                <a:t>موضوع</a:t>
              </a:r>
              <a:endParaRPr lang="en-US" altLang="fa-IR" sz="2200">
                <a:solidFill>
                  <a:srgbClr val="FFFFFF"/>
                </a:solidFill>
                <a:cs typeface="B Titr" pitchFamily="2" charset="-78"/>
              </a:endParaRPr>
            </a:p>
          </p:txBody>
        </p:sp>
        <p:sp>
          <p:nvSpPr>
            <p:cNvPr id="54277" name="Text Box 4"/>
            <p:cNvSpPr txBox="1">
              <a:spLocks noChangeArrowheads="1"/>
            </p:cNvSpPr>
            <p:nvPr/>
          </p:nvSpPr>
          <p:spPr bwMode="auto">
            <a:xfrm>
              <a:off x="1757" y="1340"/>
              <a:ext cx="11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sz="2200">
                  <a:solidFill>
                    <a:srgbClr val="FFFFFF"/>
                  </a:solidFill>
                  <a:cs typeface="B Titr" pitchFamily="2" charset="-78"/>
                </a:rPr>
                <a:t>دهه هاي 40-70</a:t>
              </a:r>
              <a:endParaRPr lang="en-US" altLang="fa-IR" sz="2200">
                <a:solidFill>
                  <a:srgbClr val="FFFFFF"/>
                </a:solidFill>
                <a:cs typeface="B Titr" pitchFamily="2" charset="-78"/>
              </a:endParaRPr>
            </a:p>
          </p:txBody>
        </p:sp>
        <p:sp>
          <p:nvSpPr>
            <p:cNvPr id="54278" name="Text Box 5"/>
            <p:cNvSpPr txBox="1">
              <a:spLocks noChangeArrowheads="1"/>
            </p:cNvSpPr>
            <p:nvPr/>
          </p:nvSpPr>
          <p:spPr bwMode="auto">
            <a:xfrm>
              <a:off x="2976" y="1344"/>
              <a:ext cx="121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sz="2200">
                  <a:solidFill>
                    <a:srgbClr val="FFFFFF"/>
                  </a:solidFill>
                  <a:cs typeface="B Titr" pitchFamily="2" charset="-78"/>
                </a:rPr>
                <a:t>دهه هاي 70-80</a:t>
              </a:r>
              <a:endParaRPr lang="en-US" altLang="fa-IR" sz="2200">
                <a:solidFill>
                  <a:srgbClr val="FFFFFF"/>
                </a:solidFill>
                <a:cs typeface="B Titr" pitchFamily="2" charset="-78"/>
              </a:endParaRPr>
            </a:p>
          </p:txBody>
        </p:sp>
        <p:sp>
          <p:nvSpPr>
            <p:cNvPr id="54279" name="Text Box 6"/>
            <p:cNvSpPr txBox="1">
              <a:spLocks noChangeArrowheads="1"/>
            </p:cNvSpPr>
            <p:nvPr/>
          </p:nvSpPr>
          <p:spPr bwMode="auto">
            <a:xfrm>
              <a:off x="4209" y="1311"/>
              <a:ext cx="10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sz="2200">
                  <a:solidFill>
                    <a:srgbClr val="FFFFFF"/>
                  </a:solidFill>
                  <a:cs typeface="B Titr" pitchFamily="2" charset="-78"/>
                </a:rPr>
                <a:t>دهه 90 تا امروز</a:t>
              </a:r>
              <a:endParaRPr lang="en-US" altLang="fa-IR" sz="2200">
                <a:solidFill>
                  <a:srgbClr val="FFFFFF"/>
                </a:solidFill>
                <a:cs typeface="B Titr" pitchFamily="2" charset="-78"/>
              </a:endParaRPr>
            </a:p>
          </p:txBody>
        </p:sp>
        <p:sp>
          <p:nvSpPr>
            <p:cNvPr id="54280" name="Text Box 7"/>
            <p:cNvSpPr txBox="1">
              <a:spLocks noChangeArrowheads="1"/>
            </p:cNvSpPr>
            <p:nvPr/>
          </p:nvSpPr>
          <p:spPr bwMode="auto">
            <a:xfrm>
              <a:off x="192" y="1814"/>
              <a:ext cx="148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b="1">
                  <a:solidFill>
                    <a:srgbClr val="66FF33"/>
                  </a:solidFill>
                  <a:latin typeface="Albertus Extra Bold" pitchFamily="42" charset="0"/>
                  <a:cs typeface="B Titr" pitchFamily="2" charset="-78"/>
                </a:rPr>
                <a:t>را بطه تقاضا و عرضه</a:t>
              </a:r>
              <a:endParaRPr lang="en-US" altLang="fa-IR" b="1">
                <a:solidFill>
                  <a:srgbClr val="66FF33"/>
                </a:solidFill>
                <a:latin typeface="Albertus Extra Bold" pitchFamily="42" charset="0"/>
                <a:cs typeface="B Titr" pitchFamily="2" charset="-78"/>
              </a:endParaRPr>
            </a:p>
          </p:txBody>
        </p:sp>
        <p:sp>
          <p:nvSpPr>
            <p:cNvPr id="54281" name="Text Box 8"/>
            <p:cNvSpPr txBox="1">
              <a:spLocks noChangeArrowheads="1"/>
            </p:cNvSpPr>
            <p:nvPr/>
          </p:nvSpPr>
          <p:spPr bwMode="auto">
            <a:xfrm>
              <a:off x="4188" y="1832"/>
              <a:ext cx="103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sz="2400" b="1">
                  <a:solidFill>
                    <a:srgbClr val="FFFF00"/>
                  </a:solidFill>
                  <a:cs typeface="B Titr" pitchFamily="2" charset="-78"/>
                </a:rPr>
                <a:t>تقاضا  &lt;  عرضه</a:t>
              </a:r>
              <a:endParaRPr lang="en-US" altLang="fa-IR" sz="2400" b="1">
                <a:solidFill>
                  <a:srgbClr val="FFFF00"/>
                </a:solidFill>
                <a:cs typeface="B Titr" pitchFamily="2" charset="-78"/>
              </a:endParaRPr>
            </a:p>
          </p:txBody>
        </p:sp>
        <p:sp>
          <p:nvSpPr>
            <p:cNvPr id="306185" name="Line 9"/>
            <p:cNvSpPr>
              <a:spLocks noChangeShapeType="1"/>
            </p:cNvSpPr>
            <p:nvPr/>
          </p:nvSpPr>
          <p:spPr bwMode="auto">
            <a:xfrm>
              <a:off x="650" y="1652"/>
              <a:ext cx="45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rtl="1" fontAlgn="base">
                <a:spcBef>
                  <a:spcPct val="20000"/>
                </a:spcBef>
                <a:spcAft>
                  <a:spcPct val="0"/>
                </a:spcAft>
                <a:buClr>
                  <a:srgbClr val="B2B8C8"/>
                </a:buClr>
                <a:buSzPct val="115000"/>
                <a:defRPr/>
              </a:pPr>
              <a:endParaRPr lang="fa-I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186" name="Line 10"/>
            <p:cNvSpPr>
              <a:spLocks noChangeShapeType="1"/>
            </p:cNvSpPr>
            <p:nvPr/>
          </p:nvSpPr>
          <p:spPr bwMode="auto">
            <a:xfrm>
              <a:off x="2956" y="1351"/>
              <a:ext cx="0" cy="2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rtl="1" fontAlgn="base">
                <a:spcBef>
                  <a:spcPct val="20000"/>
                </a:spcBef>
                <a:spcAft>
                  <a:spcPct val="0"/>
                </a:spcAft>
                <a:buClr>
                  <a:srgbClr val="B2B8C8"/>
                </a:buClr>
                <a:buSzPct val="115000"/>
                <a:defRPr/>
              </a:pPr>
              <a:endParaRPr lang="fa-I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187" name="Line 11"/>
            <p:cNvSpPr>
              <a:spLocks noChangeShapeType="1"/>
            </p:cNvSpPr>
            <p:nvPr/>
          </p:nvSpPr>
          <p:spPr bwMode="auto">
            <a:xfrm flipH="1">
              <a:off x="4087" y="1389"/>
              <a:ext cx="43" cy="2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rtl="1" fontAlgn="base">
                <a:spcBef>
                  <a:spcPct val="20000"/>
                </a:spcBef>
                <a:spcAft>
                  <a:spcPct val="0"/>
                </a:spcAft>
                <a:buClr>
                  <a:srgbClr val="B2B8C8"/>
                </a:buClr>
                <a:buSzPct val="115000"/>
                <a:defRPr/>
              </a:pPr>
              <a:endParaRPr lang="fa-I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188" name="Line 12"/>
            <p:cNvSpPr>
              <a:spLocks noChangeShapeType="1"/>
            </p:cNvSpPr>
            <p:nvPr/>
          </p:nvSpPr>
          <p:spPr bwMode="auto">
            <a:xfrm>
              <a:off x="1651" y="1351"/>
              <a:ext cx="0" cy="2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rtl="1" fontAlgn="base">
                <a:spcBef>
                  <a:spcPct val="20000"/>
                </a:spcBef>
                <a:spcAft>
                  <a:spcPct val="0"/>
                </a:spcAft>
                <a:buClr>
                  <a:srgbClr val="B2B8C8"/>
                </a:buClr>
                <a:buSzPct val="115000"/>
                <a:defRPr/>
              </a:pPr>
              <a:endParaRPr lang="fa-I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189" name="Line 13"/>
            <p:cNvSpPr>
              <a:spLocks noChangeShapeType="1"/>
            </p:cNvSpPr>
            <p:nvPr/>
          </p:nvSpPr>
          <p:spPr bwMode="auto">
            <a:xfrm>
              <a:off x="650" y="2217"/>
              <a:ext cx="45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rtl="1" fontAlgn="base">
                <a:spcBef>
                  <a:spcPct val="20000"/>
                </a:spcBef>
                <a:spcAft>
                  <a:spcPct val="0"/>
                </a:spcAft>
                <a:buClr>
                  <a:srgbClr val="B2B8C8"/>
                </a:buClr>
                <a:buSzPct val="115000"/>
                <a:defRPr/>
              </a:pPr>
              <a:endParaRPr lang="fa-I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778" y="2357"/>
              <a:ext cx="74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b="1">
                  <a:solidFill>
                    <a:srgbClr val="66FF33"/>
                  </a:solidFill>
                  <a:cs typeface="B Titr" pitchFamily="2" charset="-78"/>
                </a:rPr>
                <a:t>ما</a:t>
              </a:r>
              <a:r>
                <a:rPr lang="ar-SA" altLang="fa-IR" b="1">
                  <a:solidFill>
                    <a:srgbClr val="66FF33"/>
                  </a:solidFill>
                  <a:cs typeface="B Titr" pitchFamily="2" charset="-78"/>
                </a:rPr>
                <a:t>هيت</a:t>
              </a:r>
              <a:r>
                <a:rPr lang="fa-IR" altLang="fa-IR" b="1">
                  <a:solidFill>
                    <a:srgbClr val="66FF33"/>
                  </a:solidFill>
                  <a:cs typeface="B Titr" pitchFamily="2" charset="-78"/>
                </a:rPr>
                <a:t> تقاضا</a:t>
              </a:r>
              <a:endParaRPr lang="en-US" altLang="fa-IR" b="1">
                <a:solidFill>
                  <a:srgbClr val="66FF33"/>
                </a:solidFill>
                <a:cs typeface="B Titr" pitchFamily="2" charset="-78"/>
              </a:endParaRPr>
            </a:p>
          </p:txBody>
        </p:sp>
        <p:sp>
          <p:nvSpPr>
            <p:cNvPr id="54288" name="Text Box 15"/>
            <p:cNvSpPr txBox="1">
              <a:spLocks noChangeArrowheads="1"/>
            </p:cNvSpPr>
            <p:nvPr/>
          </p:nvSpPr>
          <p:spPr bwMode="auto">
            <a:xfrm>
              <a:off x="4292" y="2361"/>
              <a:ext cx="94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sz="2400" b="1">
                  <a:solidFill>
                    <a:srgbClr val="FFFF00"/>
                  </a:solidFill>
                  <a:cs typeface="B Titr" pitchFamily="2" charset="-78"/>
                </a:rPr>
                <a:t>نسبتا نا معلوم</a:t>
              </a:r>
              <a:endParaRPr lang="en-US" altLang="fa-IR" sz="2400" b="1">
                <a:solidFill>
                  <a:srgbClr val="FFFF00"/>
                </a:solidFill>
                <a:cs typeface="B Titr" pitchFamily="2" charset="-78"/>
              </a:endParaRPr>
            </a:p>
          </p:txBody>
        </p:sp>
        <p:sp>
          <p:nvSpPr>
            <p:cNvPr id="306192" name="Line 16"/>
            <p:cNvSpPr>
              <a:spLocks noChangeShapeType="1"/>
            </p:cNvSpPr>
            <p:nvPr/>
          </p:nvSpPr>
          <p:spPr bwMode="auto">
            <a:xfrm>
              <a:off x="650" y="2781"/>
              <a:ext cx="45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rtl="1" fontAlgn="base">
                <a:spcBef>
                  <a:spcPct val="20000"/>
                </a:spcBef>
                <a:spcAft>
                  <a:spcPct val="0"/>
                </a:spcAft>
                <a:buClr>
                  <a:srgbClr val="B2B8C8"/>
                </a:buClr>
                <a:buSzPct val="115000"/>
                <a:defRPr/>
              </a:pPr>
              <a:endParaRPr lang="fa-I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90" name="Text Box 17"/>
            <p:cNvSpPr txBox="1">
              <a:spLocks noChangeArrowheads="1"/>
            </p:cNvSpPr>
            <p:nvPr/>
          </p:nvSpPr>
          <p:spPr bwMode="auto">
            <a:xfrm>
              <a:off x="355" y="2997"/>
              <a:ext cx="118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b="1">
                  <a:solidFill>
                    <a:srgbClr val="66FF33"/>
                  </a:solidFill>
                  <a:cs typeface="B Titr" pitchFamily="2" charset="-78"/>
                </a:rPr>
                <a:t>ارج</a:t>
              </a:r>
              <a:r>
                <a:rPr lang="ar-SA" altLang="fa-IR" b="1">
                  <a:solidFill>
                    <a:srgbClr val="66FF33"/>
                  </a:solidFill>
                  <a:cs typeface="B Titr" pitchFamily="2" charset="-78"/>
                </a:rPr>
                <a:t>حيت</a:t>
              </a:r>
              <a:r>
                <a:rPr lang="fa-IR" altLang="fa-IR" b="1">
                  <a:solidFill>
                    <a:srgbClr val="66FF33"/>
                  </a:solidFill>
                  <a:cs typeface="B Titr" pitchFamily="2" charset="-78"/>
                </a:rPr>
                <a:t> تو</a:t>
              </a:r>
              <a:r>
                <a:rPr lang="ar-SA" altLang="fa-IR" b="1">
                  <a:solidFill>
                    <a:srgbClr val="66FF33"/>
                  </a:solidFill>
                  <a:cs typeface="B Titr" pitchFamily="2" charset="-78"/>
                </a:rPr>
                <a:t>ليد</a:t>
              </a:r>
              <a:r>
                <a:rPr lang="fa-IR" altLang="fa-IR" b="1">
                  <a:solidFill>
                    <a:srgbClr val="66FF33"/>
                  </a:solidFill>
                  <a:cs typeface="B Titr" pitchFamily="2" charset="-78"/>
                </a:rPr>
                <a:t> کننده</a:t>
              </a:r>
              <a:endParaRPr lang="en-US" altLang="fa-IR" b="1">
                <a:solidFill>
                  <a:srgbClr val="66FF33"/>
                </a:solidFill>
                <a:cs typeface="B Titr" pitchFamily="2" charset="-78"/>
              </a:endParaRPr>
            </a:p>
          </p:txBody>
        </p:sp>
        <p:sp>
          <p:nvSpPr>
            <p:cNvPr id="54291" name="Text Box 18"/>
            <p:cNvSpPr txBox="1">
              <a:spLocks noChangeArrowheads="1"/>
            </p:cNvSpPr>
            <p:nvPr/>
          </p:nvSpPr>
          <p:spPr bwMode="auto">
            <a:xfrm>
              <a:off x="4067" y="3000"/>
              <a:ext cx="111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sz="2400" b="1">
                  <a:solidFill>
                    <a:srgbClr val="FFFF00"/>
                  </a:solidFill>
                  <a:cs typeface="B Titr" pitchFamily="2" charset="-78"/>
                </a:rPr>
                <a:t>زمان پاسخ دهي</a:t>
              </a:r>
              <a:endParaRPr lang="en-US" altLang="fa-IR" sz="2400" b="1">
                <a:solidFill>
                  <a:srgbClr val="FFFF00"/>
                </a:solidFill>
                <a:cs typeface="B Titr" pitchFamily="2" charset="-78"/>
              </a:endParaRPr>
            </a:p>
          </p:txBody>
        </p:sp>
        <p:sp>
          <p:nvSpPr>
            <p:cNvPr id="306195" name="Line 19"/>
            <p:cNvSpPr>
              <a:spLocks noChangeShapeType="1"/>
            </p:cNvSpPr>
            <p:nvPr/>
          </p:nvSpPr>
          <p:spPr bwMode="auto">
            <a:xfrm>
              <a:off x="650" y="3383"/>
              <a:ext cx="45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rtl="1" fontAlgn="base">
                <a:spcBef>
                  <a:spcPct val="20000"/>
                </a:spcBef>
                <a:spcAft>
                  <a:spcPct val="0"/>
                </a:spcAft>
                <a:buClr>
                  <a:srgbClr val="B2B8C8"/>
                </a:buClr>
                <a:buSzPct val="115000"/>
                <a:defRPr/>
              </a:pPr>
              <a:endParaRPr lang="fa-IR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93" name="Text Box 20"/>
            <p:cNvSpPr txBox="1">
              <a:spLocks noChangeArrowheads="1"/>
            </p:cNvSpPr>
            <p:nvPr/>
          </p:nvSpPr>
          <p:spPr bwMode="auto">
            <a:xfrm>
              <a:off x="288" y="3495"/>
              <a:ext cx="139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ar-SA" altLang="fa-IR" b="1">
                  <a:solidFill>
                    <a:srgbClr val="66FF33"/>
                  </a:solidFill>
                  <a:cs typeface="B Titr" pitchFamily="2" charset="-78"/>
                </a:rPr>
                <a:t>چرخه</a:t>
              </a:r>
              <a:r>
                <a:rPr lang="fa-IR" altLang="fa-IR" b="1">
                  <a:solidFill>
                    <a:srgbClr val="66FF33"/>
                  </a:solidFill>
                  <a:cs typeface="B Titr" pitchFamily="2" charset="-78"/>
                </a:rPr>
                <a:t> زندگي محصول</a:t>
              </a:r>
              <a:endParaRPr lang="en-US" altLang="fa-IR" b="1">
                <a:solidFill>
                  <a:srgbClr val="66FF33"/>
                </a:solidFill>
                <a:cs typeface="B Titr" pitchFamily="2" charset="-78"/>
              </a:endParaRPr>
            </a:p>
          </p:txBody>
        </p:sp>
        <p:grpSp>
          <p:nvGrpSpPr>
            <p:cNvPr id="54294" name="Group 21"/>
            <p:cNvGrpSpPr>
              <a:grpSpLocks/>
            </p:cNvGrpSpPr>
            <p:nvPr/>
          </p:nvGrpSpPr>
          <p:grpSpPr bwMode="auto">
            <a:xfrm>
              <a:off x="1888" y="1846"/>
              <a:ext cx="2216" cy="1931"/>
              <a:chOff x="1888" y="1846"/>
              <a:chExt cx="2216" cy="1931"/>
            </a:xfrm>
          </p:grpSpPr>
          <p:sp>
            <p:nvSpPr>
              <p:cNvPr id="54296" name="Text Box 22"/>
              <p:cNvSpPr txBox="1">
                <a:spLocks noChangeArrowheads="1"/>
              </p:cNvSpPr>
              <p:nvPr/>
            </p:nvSpPr>
            <p:spPr bwMode="auto">
              <a:xfrm>
                <a:off x="1908" y="1846"/>
                <a:ext cx="95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fa-IR" sz="2200" b="1">
                    <a:solidFill>
                      <a:srgbClr val="FFFFFF"/>
                    </a:solidFill>
                    <a:cs typeface="B Titr" pitchFamily="2" charset="-78"/>
                  </a:rPr>
                  <a:t>تقاضا  &gt;  عرضه</a:t>
                </a:r>
                <a:endParaRPr lang="en-US" altLang="fa-IR" sz="2200" b="1">
                  <a:solidFill>
                    <a:srgbClr val="FFFFFF"/>
                  </a:solidFill>
                  <a:cs typeface="B Titr" pitchFamily="2" charset="-78"/>
                </a:endParaRPr>
              </a:p>
            </p:txBody>
          </p:sp>
          <p:sp>
            <p:nvSpPr>
              <p:cNvPr id="54297" name="Text Box 23"/>
              <p:cNvSpPr txBox="1">
                <a:spLocks noChangeArrowheads="1"/>
              </p:cNvSpPr>
              <p:nvPr/>
            </p:nvSpPr>
            <p:spPr bwMode="auto">
              <a:xfrm>
                <a:off x="3133" y="1846"/>
                <a:ext cx="96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fa-IR" sz="2200" b="1">
                    <a:solidFill>
                      <a:srgbClr val="FFFFFF"/>
                    </a:solidFill>
                    <a:cs typeface="B Titr" pitchFamily="2" charset="-78"/>
                  </a:rPr>
                  <a:t>تقاضا  =  عرضه</a:t>
                </a:r>
                <a:endParaRPr lang="en-US" altLang="fa-IR" sz="2200" b="1">
                  <a:solidFill>
                    <a:srgbClr val="FFFFFF"/>
                  </a:solidFill>
                  <a:cs typeface="B Titr" pitchFamily="2" charset="-78"/>
                </a:endParaRPr>
              </a:p>
            </p:txBody>
          </p:sp>
          <p:sp>
            <p:nvSpPr>
              <p:cNvPr id="54298" name="Text Box 24"/>
              <p:cNvSpPr txBox="1">
                <a:spLocks noChangeArrowheads="1"/>
              </p:cNvSpPr>
              <p:nvPr/>
            </p:nvSpPr>
            <p:spPr bwMode="auto">
              <a:xfrm>
                <a:off x="1990" y="2375"/>
                <a:ext cx="77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fa-IR" sz="2200" b="1">
                    <a:solidFill>
                      <a:srgbClr val="FFFFFF"/>
                    </a:solidFill>
                    <a:cs typeface="B Titr" pitchFamily="2" charset="-78"/>
                  </a:rPr>
                  <a:t>نسبتا قطعي</a:t>
                </a:r>
                <a:endParaRPr lang="en-US" altLang="fa-IR" sz="2200" b="1">
                  <a:solidFill>
                    <a:srgbClr val="FFFFFF"/>
                  </a:solidFill>
                  <a:cs typeface="B Titr" pitchFamily="2" charset="-78"/>
                </a:endParaRPr>
              </a:p>
            </p:txBody>
          </p:sp>
          <p:sp>
            <p:nvSpPr>
              <p:cNvPr id="54299" name="Text Box 25"/>
              <p:cNvSpPr txBox="1">
                <a:spLocks noChangeArrowheads="1"/>
              </p:cNvSpPr>
              <p:nvPr/>
            </p:nvSpPr>
            <p:spPr bwMode="auto">
              <a:xfrm>
                <a:off x="3014" y="2401"/>
                <a:ext cx="1090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fa-IR" sz="1800" b="1">
                    <a:solidFill>
                      <a:srgbClr val="FFFFFF"/>
                    </a:solidFill>
                    <a:cs typeface="B Titr" pitchFamily="2" charset="-78"/>
                  </a:rPr>
                  <a:t>قابل پيش‌بيني با خطا</a:t>
                </a:r>
                <a:endParaRPr lang="en-US" altLang="fa-IR" sz="1800" b="1">
                  <a:solidFill>
                    <a:srgbClr val="FFFFFF"/>
                  </a:solidFill>
                  <a:cs typeface="B Titr" pitchFamily="2" charset="-78"/>
                </a:endParaRPr>
              </a:p>
            </p:txBody>
          </p:sp>
          <p:sp>
            <p:nvSpPr>
              <p:cNvPr id="54300" name="Text Box 26"/>
              <p:cNvSpPr txBox="1">
                <a:spLocks noChangeArrowheads="1"/>
              </p:cNvSpPr>
              <p:nvPr/>
            </p:nvSpPr>
            <p:spPr bwMode="auto">
              <a:xfrm>
                <a:off x="1888" y="2995"/>
                <a:ext cx="77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fa-IR" sz="2200" b="1">
                    <a:solidFill>
                      <a:srgbClr val="FFFFFF"/>
                    </a:solidFill>
                    <a:cs typeface="B Titr" pitchFamily="2" charset="-78"/>
                  </a:rPr>
                  <a:t>مقدار توليد</a:t>
                </a:r>
                <a:endParaRPr lang="en-US" altLang="fa-IR" sz="2200" b="1">
                  <a:solidFill>
                    <a:srgbClr val="FFFFFF"/>
                  </a:solidFill>
                  <a:cs typeface="B Titr" pitchFamily="2" charset="-78"/>
                </a:endParaRPr>
              </a:p>
            </p:txBody>
          </p:sp>
          <p:sp>
            <p:nvSpPr>
              <p:cNvPr id="54301" name="Text Box 27"/>
              <p:cNvSpPr txBox="1">
                <a:spLocks noChangeArrowheads="1"/>
              </p:cNvSpPr>
              <p:nvPr/>
            </p:nvSpPr>
            <p:spPr bwMode="auto">
              <a:xfrm>
                <a:off x="3249" y="2948"/>
                <a:ext cx="594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fa-IR" altLang="fa-IR" sz="2200" b="1">
                    <a:solidFill>
                      <a:srgbClr val="FFFFFF"/>
                    </a:solidFill>
                    <a:cs typeface="B Titr" pitchFamily="2" charset="-78"/>
                  </a:rPr>
                  <a:t> كيفيت</a:t>
                </a:r>
              </a:p>
              <a:p>
                <a:pPr algn="ct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fa-IR" altLang="fa-IR" sz="2200" b="1">
                    <a:solidFill>
                      <a:srgbClr val="FFFFFF"/>
                    </a:solidFill>
                    <a:cs typeface="B Titr" pitchFamily="2" charset="-78"/>
                  </a:rPr>
                  <a:t>انعطاف</a:t>
                </a:r>
                <a:endParaRPr lang="en-US" altLang="fa-IR" sz="2200" b="1">
                  <a:solidFill>
                    <a:srgbClr val="FFFFFF"/>
                  </a:solidFill>
                  <a:cs typeface="B Titr" pitchFamily="2" charset="-78"/>
                </a:endParaRPr>
              </a:p>
            </p:txBody>
          </p:sp>
          <p:sp>
            <p:nvSpPr>
              <p:cNvPr id="54302" name="Text Box 28"/>
              <p:cNvSpPr txBox="1">
                <a:spLocks noChangeArrowheads="1"/>
              </p:cNvSpPr>
              <p:nvPr/>
            </p:nvSpPr>
            <p:spPr bwMode="auto">
              <a:xfrm>
                <a:off x="2289" y="3517"/>
                <a:ext cx="33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fa-IR" sz="2200" b="1">
                    <a:solidFill>
                      <a:srgbClr val="FFFFFF"/>
                    </a:solidFill>
                    <a:cs typeface="B Titr" pitchFamily="2" charset="-78"/>
                  </a:rPr>
                  <a:t>بلند</a:t>
                </a:r>
                <a:endParaRPr lang="en-US" altLang="fa-IR" sz="2200" b="1">
                  <a:solidFill>
                    <a:srgbClr val="FFFFFF"/>
                  </a:solidFill>
                  <a:cs typeface="B Titr" pitchFamily="2" charset="-78"/>
                </a:endParaRPr>
              </a:p>
            </p:txBody>
          </p:sp>
          <p:sp>
            <p:nvSpPr>
              <p:cNvPr id="54303" name="Text Box 29"/>
              <p:cNvSpPr txBox="1">
                <a:spLocks noChangeArrowheads="1"/>
              </p:cNvSpPr>
              <p:nvPr/>
            </p:nvSpPr>
            <p:spPr bwMode="auto">
              <a:xfrm>
                <a:off x="3343" y="3537"/>
                <a:ext cx="51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defTabSz="914400" rtl="1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altLang="fa-IR" sz="2200" b="1">
                    <a:solidFill>
                      <a:srgbClr val="FFFFFF"/>
                    </a:solidFill>
                    <a:cs typeface="B Titr" pitchFamily="2" charset="-78"/>
                  </a:rPr>
                  <a:t>متوسط</a:t>
                </a:r>
                <a:endParaRPr lang="en-US" altLang="fa-IR" sz="2200" b="1">
                  <a:solidFill>
                    <a:srgbClr val="FFFFFF"/>
                  </a:solidFill>
                  <a:cs typeface="B Titr" pitchFamily="2" charset="-78"/>
                </a:endParaRPr>
              </a:p>
            </p:txBody>
          </p:sp>
        </p:grpSp>
        <p:sp>
          <p:nvSpPr>
            <p:cNvPr id="54295" name="Text Box 30"/>
            <p:cNvSpPr txBox="1">
              <a:spLocks noChangeArrowheads="1"/>
            </p:cNvSpPr>
            <p:nvPr/>
          </p:nvSpPr>
          <p:spPr bwMode="auto">
            <a:xfrm>
              <a:off x="4619" y="3523"/>
              <a:ext cx="44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fa-IR" sz="2400" b="1">
                  <a:solidFill>
                    <a:srgbClr val="FFFF00"/>
                  </a:solidFill>
                  <a:cs typeface="B Titr" pitchFamily="2" charset="-78"/>
                </a:rPr>
                <a:t>کوتاه</a:t>
              </a:r>
              <a:endParaRPr lang="en-US" altLang="fa-IR" sz="2400" b="1">
                <a:solidFill>
                  <a:srgbClr val="FFFF00"/>
                </a:solidFill>
                <a:cs typeface="B Titr" pitchFamily="2" charset="-78"/>
              </a:endParaRPr>
            </a:p>
          </p:txBody>
        </p:sp>
      </p:grpSp>
      <p:sp>
        <p:nvSpPr>
          <p:cNvPr id="54275" name="Text Box 31"/>
          <p:cNvSpPr txBox="1">
            <a:spLocks noChangeArrowheads="1"/>
          </p:cNvSpPr>
          <p:nvPr/>
        </p:nvSpPr>
        <p:spPr bwMode="auto">
          <a:xfrm>
            <a:off x="2063750" y="549275"/>
            <a:ext cx="8135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a-IR" altLang="fa-IR" sz="3600" dirty="0">
                <a:solidFill>
                  <a:srgbClr val="66FF33"/>
                </a:solidFill>
                <a:cs typeface="B Titr" pitchFamily="2" charset="-78"/>
              </a:rPr>
              <a:t> تحولات كسب و كار در دهه هاي اخير</a:t>
            </a:r>
            <a:endParaRPr lang="en-US" altLang="fa-IR" sz="3600" dirty="0">
              <a:solidFill>
                <a:srgbClr val="66FF33"/>
              </a:solidFill>
              <a:cs typeface="B Titr" pitchFamily="2" charset="-78"/>
            </a:endParaRPr>
          </a:p>
        </p:txBody>
      </p:sp>
      <p:pic>
        <p:nvPicPr>
          <p:cNvPr id="32" name="Picture 31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3692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027" y="4675393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fa-IR" sz="41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کارآفرینی</a:t>
            </a:r>
            <a:endParaRPr lang="en-US" sz="16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99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942" y="0"/>
            <a:ext cx="3415047" cy="1293028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تعاریف</a:t>
            </a:r>
            <a:endParaRPr lang="en-US" sz="6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654" y="646514"/>
            <a:ext cx="11162763" cy="5257800"/>
          </a:xfrm>
        </p:spPr>
        <p:txBody>
          <a:bodyPr>
            <a:noAutofit/>
          </a:bodyPr>
          <a:lstStyle/>
          <a:p>
            <a:pPr algn="ctr" rtl="1">
              <a:buNone/>
            </a:pPr>
            <a:endParaRPr lang="fa-IR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>
              <a:buNone/>
            </a:pPr>
            <a:r>
              <a:rPr lang="fa-I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کرایزنر</a:t>
            </a:r>
            <a:r>
              <a:rPr lang="fa-I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: </a:t>
            </a:r>
            <a:endParaRPr lang="en-US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>
              <a:buNone/>
            </a:pPr>
            <a:r>
              <a:rPr lang="fa-I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کار </a:t>
            </a:r>
            <a:r>
              <a:rPr lang="fa-I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آفرینی بر بهره برداری از فرصت های کشف نشده تاکید دارد</a:t>
            </a:r>
            <a:r>
              <a:rPr lang="fa-I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.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>
              <a:buNone/>
            </a:pPr>
            <a:r>
              <a:rPr lang="fa-I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پیتر دارکر : </a:t>
            </a:r>
            <a:endParaRPr lang="en-US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>
              <a:buNone/>
            </a:pPr>
            <a:r>
              <a:rPr lang="fa-I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کار </a:t>
            </a:r>
            <a:r>
              <a:rPr lang="fa-I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آفرینی بهره برداری از فرصت ها برای ایجاد تغییر است</a:t>
            </a:r>
            <a:r>
              <a:rPr lang="fa-I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.</a:t>
            </a:r>
          </a:p>
          <a:p>
            <a:pPr algn="ctr" rtl="1">
              <a:buNone/>
            </a:pPr>
            <a:r>
              <a:rPr lang="fa-I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تیمونز</a:t>
            </a:r>
            <a:r>
              <a:rPr lang="fa-I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: </a:t>
            </a:r>
            <a:endParaRPr lang="en-US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>
              <a:buNone/>
            </a:pPr>
            <a:r>
              <a:rPr lang="fa-I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کار </a:t>
            </a:r>
            <a:r>
              <a:rPr lang="fa-IR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آفرینی ، خلق چیزی ارزشمند از هیچ است</a:t>
            </a:r>
            <a:r>
              <a:rPr lang="fa-I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.</a:t>
            </a:r>
          </a:p>
          <a:p>
            <a:pPr algn="ctr" rtl="1">
              <a:buNone/>
            </a:pPr>
            <a:r>
              <a:rPr lang="fa-IR" sz="3600" dirty="0">
                <a:solidFill>
                  <a:srgbClr val="FF0066"/>
                </a:solidFill>
                <a:cs typeface="B Koodak" pitchFamily="2" charset="-78"/>
              </a:rPr>
              <a:t>تامپسون: </a:t>
            </a:r>
            <a:endParaRPr lang="en-US" sz="3600" dirty="0">
              <a:solidFill>
                <a:srgbClr val="FF0066"/>
              </a:solidFill>
              <a:cs typeface="B Koodak" pitchFamily="2" charset="-78"/>
            </a:endParaRPr>
          </a:p>
          <a:p>
            <a:pPr algn="ctr" rtl="1">
              <a:buNone/>
            </a:pPr>
            <a:r>
              <a:rPr lang="fa-IR" sz="3600" dirty="0">
                <a:solidFill>
                  <a:srgbClr val="FF0066"/>
                </a:solidFill>
                <a:cs typeface="B Koodak" pitchFamily="2" charset="-78"/>
              </a:rPr>
              <a:t>کار آفرینی موقعیت یابی و بهره برداری</a:t>
            </a:r>
          </a:p>
          <a:p>
            <a:pPr algn="ctr" rtl="1">
              <a:buNone/>
            </a:pPr>
            <a:r>
              <a:rPr lang="fa-IR" sz="3600" dirty="0">
                <a:solidFill>
                  <a:srgbClr val="FF0066"/>
                </a:solidFill>
                <a:cs typeface="B Koodak" pitchFamily="2" charset="-78"/>
              </a:rPr>
              <a:t> از فرصتها و منابع است.</a:t>
            </a:r>
          </a:p>
          <a:p>
            <a:pPr algn="ctr" rtl="1">
              <a:buNone/>
            </a:pP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/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6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119" y="125558"/>
            <a:ext cx="11162763" cy="5257800"/>
          </a:xfrm>
        </p:spPr>
        <p:txBody>
          <a:bodyPr>
            <a:noAutofit/>
          </a:bodyPr>
          <a:lstStyle/>
          <a:p>
            <a:pPr algn="ctr" rtl="1">
              <a:buNone/>
            </a:pPr>
            <a:endParaRPr lang="fa-IR" sz="4400" dirty="0" smtClean="0">
              <a:solidFill>
                <a:srgbClr val="FF0066"/>
              </a:solidFill>
              <a:cs typeface="B Koodak" pitchFamily="2" charset="-78"/>
            </a:endParaRPr>
          </a:p>
          <a:p>
            <a:pPr algn="ctr" rtl="1"/>
            <a:endParaRPr lang="en-US" sz="4400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43" y="1030311"/>
            <a:ext cx="8905920" cy="5814810"/>
          </a:xfrm>
          <a:prstGeom prst="rect">
            <a:avLst/>
          </a:prstGeom>
        </p:spPr>
      </p:pic>
      <p:sp>
        <p:nvSpPr>
          <p:cNvPr id="5" name="Rectangle 390"/>
          <p:cNvSpPr>
            <a:spLocks noChangeArrowheads="1"/>
          </p:cNvSpPr>
          <p:nvPr/>
        </p:nvSpPr>
        <p:spPr bwMode="auto">
          <a:xfrm>
            <a:off x="0" y="3505180"/>
            <a:ext cx="29430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a-IR" altLang="fa-IR" sz="4000" b="1" dirty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مقایسه </a:t>
            </a:r>
            <a:r>
              <a:rPr lang="ar-SA" altLang="fa-IR" sz="4000" b="1" dirty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سهم منابع </a:t>
            </a:r>
            <a:r>
              <a:rPr lang="fa-IR" altLang="fa-IR" sz="4000" b="1" dirty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مختلف </a:t>
            </a:r>
            <a:r>
              <a:rPr lang="ar-SA" altLang="fa-IR" sz="4000" b="1" dirty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از ثروت</a:t>
            </a:r>
            <a:r>
              <a:rPr lang="fa-IR" altLang="fa-IR" sz="4000" b="1" dirty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 کشورها</a:t>
            </a:r>
            <a:endParaRPr lang="hi-IN" altLang="fa-IR" sz="4000" b="1" dirty="0">
              <a:solidFill>
                <a:srgbClr val="C00000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00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036" y="-66272"/>
            <a:ext cx="11565228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4000" dirty="0">
                <a:cs typeface="B Koodak" pitchFamily="2" charset="-78"/>
              </a:rPr>
              <a:t>کار آفرینی عبارتست از </a:t>
            </a:r>
            <a:r>
              <a:rPr lang="fa-IR" sz="4000" dirty="0" smtClean="0">
                <a:cs typeface="B Koodak" pitchFamily="2" charset="-78"/>
              </a:rPr>
              <a:t>اینکه؛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4000" dirty="0" smtClean="0">
                <a:cs typeface="B Koodak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من بتوانم </a:t>
            </a:r>
            <a:r>
              <a:rPr lang="fa-IR" sz="3600" dirty="0">
                <a:cs typeface="B Koodak" pitchFamily="2" charset="-78"/>
              </a:rPr>
              <a:t>ایده و طرحی را </a:t>
            </a:r>
            <a:r>
              <a:rPr lang="fa-IR" sz="3600" dirty="0" smtClean="0">
                <a:cs typeface="B Koodak" pitchFamily="2" charset="-78"/>
              </a:rPr>
              <a:t>که 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در ذهن دارم</a:t>
            </a:r>
            <a:r>
              <a:rPr lang="fa-IR" sz="3600" dirty="0">
                <a:cs typeface="B Koodak" pitchFamily="2" charset="-78"/>
              </a:rPr>
              <a:t>، هر چند ممکن است اطلاعات خیلی دقیق و زیادی درباره آن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نداشته باشم</a:t>
            </a:r>
            <a:r>
              <a:rPr lang="fa-IR" sz="3600" dirty="0">
                <a:cs typeface="B Koodak" pitchFamily="2" charset="-78"/>
              </a:rPr>
              <a:t> ، همچنین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احتمال موفقیت کمی </a:t>
            </a:r>
            <a:r>
              <a:rPr lang="fa-IR" sz="3600" dirty="0">
                <a:cs typeface="B Koodak" pitchFamily="2" charset="-78"/>
              </a:rPr>
              <a:t>را هم داشته باشم و راه رسیدن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هم خیلی هموار نباشد </a:t>
            </a:r>
            <a:r>
              <a:rPr lang="fa-IR" sz="3600" dirty="0">
                <a:cs typeface="B Koodak" pitchFamily="2" charset="-78"/>
              </a:rPr>
              <a:t>، امکانات کافی را هم در اختیار نداشته باشم را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انجام دهم</a:t>
            </a:r>
            <a:r>
              <a:rPr lang="fa-IR" sz="3600" dirty="0">
                <a:cs typeface="B Koodak" pitchFamily="2" charset="-78"/>
              </a:rPr>
              <a:t> </a:t>
            </a:r>
            <a:r>
              <a:rPr lang="fa-IR" sz="3600" dirty="0" smtClean="0">
                <a:cs typeface="B Koodak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3600" dirty="0" smtClean="0">
                <a:cs typeface="B Koodak" pitchFamily="2" charset="-78"/>
              </a:rPr>
              <a:t>چرا </a:t>
            </a:r>
            <a:r>
              <a:rPr lang="fa-IR" sz="3600" dirty="0">
                <a:cs typeface="B Koodak" pitchFamily="2" charset="-78"/>
              </a:rPr>
              <a:t>که </a:t>
            </a:r>
            <a:r>
              <a:rPr lang="fa-IR" sz="3600" dirty="0" smtClean="0">
                <a:cs typeface="B Koodak" pitchFamily="2" charset="-78"/>
              </a:rPr>
              <a:t>من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می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دانم </a:t>
            </a:r>
            <a:r>
              <a:rPr lang="fa-IR" dirty="0" smtClean="0">
                <a:solidFill>
                  <a:srgbClr val="0000FF"/>
                </a:solidFill>
                <a:cs typeface="B Koodak" pitchFamily="2" charset="-78"/>
              </a:rPr>
              <a:t>فقط با توکل بر خدا و اتکاء به توانایی های خودم</a:t>
            </a:r>
            <a:r>
              <a:rPr lang="fa-IR" sz="3600" dirty="0" smtClean="0">
                <a:cs typeface="B Koodak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می تونم </a:t>
            </a:r>
            <a:r>
              <a:rPr lang="fa-IR" sz="3600" dirty="0" smtClean="0">
                <a:cs typeface="B Koodak" pitchFamily="2" charset="-78"/>
              </a:rPr>
              <a:t>از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حداقل ها به درستی استفاده کنم </a:t>
            </a:r>
            <a:r>
              <a:rPr lang="fa-IR" sz="3600" dirty="0">
                <a:cs typeface="B Koodak" pitchFamily="2" charset="-78"/>
              </a:rPr>
              <a:t>و با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ناملایمات بجنگم</a:t>
            </a:r>
            <a:r>
              <a:rPr lang="fa-IR" sz="3600" dirty="0">
                <a:cs typeface="B Koodak" pitchFamily="2" charset="-78"/>
              </a:rPr>
              <a:t> ، از دیگران یاری بطلبم و با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پشتکار موفق شوم</a:t>
            </a:r>
            <a:r>
              <a:rPr lang="fa-IR" sz="4000" dirty="0">
                <a:solidFill>
                  <a:srgbClr val="FF0000"/>
                </a:solidFill>
                <a:cs typeface="B Titr" pitchFamily="2" charset="-78"/>
              </a:rPr>
              <a:t>.</a:t>
            </a:r>
            <a:endParaRPr lang="en-US" sz="4000" dirty="0">
              <a:solidFill>
                <a:srgbClr val="FF0000"/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fa-IR" sz="4000" dirty="0">
              <a:cs typeface="B Koodak" pitchFamily="2" charset="-78"/>
            </a:endParaRPr>
          </a:p>
        </p:txBody>
      </p:sp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87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endParaRPr lang="fa-IR" sz="13800" dirty="0" smtClean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 rtl="1">
              <a:buNone/>
            </a:pPr>
            <a:r>
              <a:rPr lang="fa-IR" sz="239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فیلم</a:t>
            </a:r>
          </a:p>
          <a:p>
            <a:pPr marL="0" indent="0" algn="ctr" rtl="1">
              <a:buNone/>
            </a:pPr>
            <a:endParaRPr lang="en-US" sz="239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69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615" y="0"/>
            <a:ext cx="2140226" cy="1293028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کارآفرینی</a:t>
            </a:r>
            <a:endParaRPr lang="en-US" sz="66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23" y="928958"/>
            <a:ext cx="10820400" cy="614238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5400" dirty="0">
                <a:cs typeface="B Koodak" pitchFamily="2" charset="-78"/>
              </a:rPr>
              <a:t>فرایند </a:t>
            </a:r>
            <a:r>
              <a:rPr lang="fa-IR" sz="5400" dirty="0" smtClean="0">
                <a:cs typeface="B Koodak" pitchFamily="2" charset="-78"/>
              </a:rPr>
              <a:t>خلق</a:t>
            </a:r>
          </a:p>
          <a:p>
            <a:pPr algn="ctr" rtl="1">
              <a:buNone/>
            </a:pPr>
            <a:r>
              <a:rPr lang="fa-IR" sz="5400" dirty="0" smtClean="0">
                <a:cs typeface="B Koodak" pitchFamily="2" charset="-78"/>
              </a:rPr>
              <a:t>چیزی با </a:t>
            </a:r>
            <a:r>
              <a:rPr lang="fa-IR" sz="5400" dirty="0">
                <a:cs typeface="B Koodak" pitchFamily="2" charset="-78"/>
              </a:rPr>
              <a:t>ارزش و متفاوت، </a:t>
            </a:r>
            <a:br>
              <a:rPr lang="fa-IR" sz="5400" dirty="0">
                <a:cs typeface="B Koodak" pitchFamily="2" charset="-78"/>
              </a:rPr>
            </a:br>
            <a:r>
              <a:rPr lang="fa-IR" sz="5400" dirty="0">
                <a:cs typeface="B Koodak" pitchFamily="2" charset="-78"/>
              </a:rPr>
              <a:t>از طریق </a:t>
            </a:r>
            <a:r>
              <a:rPr lang="fa-IR" sz="5400" dirty="0" smtClean="0">
                <a:cs typeface="B Koodak" pitchFamily="2" charset="-78"/>
              </a:rPr>
              <a:t>اختصاص اعتبار، </a:t>
            </a:r>
            <a:r>
              <a:rPr lang="fa-IR" sz="5400" dirty="0">
                <a:cs typeface="B Koodak" pitchFamily="2" charset="-78"/>
              </a:rPr>
              <a:t>زمان و تلاش کافی</a:t>
            </a:r>
            <a:r>
              <a:rPr lang="fa-IR" sz="5400" dirty="0" smtClean="0">
                <a:cs typeface="B Koodak" pitchFamily="2" charset="-78"/>
              </a:rPr>
              <a:t>،</a:t>
            </a:r>
          </a:p>
          <a:p>
            <a:pPr algn="ctr" rtl="1">
              <a:buNone/>
            </a:pPr>
            <a:r>
              <a:rPr lang="fa-IR" sz="4800" dirty="0" smtClean="0">
                <a:cs typeface="B Koodak" pitchFamily="2" charset="-78"/>
              </a:rPr>
              <a:t>با </a:t>
            </a:r>
            <a:r>
              <a:rPr lang="fa-IR" sz="4800" dirty="0">
                <a:cs typeface="B Koodak" pitchFamily="2" charset="-78"/>
              </a:rPr>
              <a:t>ریسک مالی ، روانی و اجتماعی</a:t>
            </a:r>
            <a:r>
              <a:rPr lang="fa-IR" sz="4800" dirty="0" smtClean="0">
                <a:cs typeface="B Koodak" pitchFamily="2" charset="-78"/>
              </a:rPr>
              <a:t>،</a:t>
            </a:r>
          </a:p>
          <a:p>
            <a:pPr algn="ctr" rtl="1">
              <a:buNone/>
            </a:pPr>
            <a:r>
              <a:rPr lang="fa-IR" sz="4800" dirty="0" smtClean="0">
                <a:cs typeface="B Koodak" pitchFamily="2" charset="-78"/>
              </a:rPr>
              <a:t> </a:t>
            </a:r>
            <a:r>
              <a:rPr lang="fa-IR" sz="5400" dirty="0" smtClean="0">
                <a:cs typeface="B Koodak" pitchFamily="2" charset="-78"/>
              </a:rPr>
              <a:t>اما همراه با </a:t>
            </a:r>
            <a:r>
              <a:rPr lang="fa-IR" sz="5400" dirty="0">
                <a:cs typeface="B Koodak" pitchFamily="2" charset="-78"/>
              </a:rPr>
              <a:t>دریافت پاداشهای مالی </a:t>
            </a:r>
            <a:r>
              <a:rPr lang="fa-IR" sz="5400" dirty="0" smtClean="0">
                <a:cs typeface="B Koodak" pitchFamily="2" charset="-78"/>
              </a:rPr>
              <a:t>و</a:t>
            </a:r>
          </a:p>
          <a:p>
            <a:pPr algn="ctr" rtl="1">
              <a:buNone/>
            </a:pPr>
            <a:r>
              <a:rPr lang="fa-IR" sz="5400" dirty="0" smtClean="0">
                <a:cs typeface="B Koodak" pitchFamily="2" charset="-78"/>
              </a:rPr>
              <a:t> </a:t>
            </a:r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رضایت شخص</a:t>
            </a:r>
            <a:r>
              <a:rPr lang="fa-IR" sz="5400" dirty="0">
                <a:cs typeface="B Koodak" pitchFamily="2" charset="-78"/>
              </a:rPr>
              <a:t> </a:t>
            </a:r>
            <a:endParaRPr lang="fa-IR" sz="5400" dirty="0" smtClean="0">
              <a:cs typeface="B Koodak" pitchFamily="2" charset="-78"/>
            </a:endParaRPr>
          </a:p>
          <a:p>
            <a:pPr algn="ctr" rtl="1">
              <a:buNone/>
            </a:pPr>
            <a:r>
              <a:rPr lang="fa-IR" sz="5400" dirty="0" smtClean="0">
                <a:cs typeface="B Koodak" pitchFamily="2" charset="-78"/>
              </a:rPr>
              <a:t>از </a:t>
            </a:r>
            <a:r>
              <a:rPr lang="fa-IR" sz="5400" dirty="0">
                <a:cs typeface="B Koodak" pitchFamily="2" charset="-78"/>
              </a:rPr>
              <a:t>نتایج حاصله.</a:t>
            </a:r>
            <a:endParaRPr lang="en-US" sz="5400" dirty="0">
              <a:cs typeface="B Koodak" pitchFamily="2" charset="-78"/>
            </a:endParaRPr>
          </a:p>
          <a:p>
            <a:pPr algn="ctr" rtl="1">
              <a:buNone/>
            </a:pPr>
            <a:endParaRPr lang="fa-IR" sz="5400" dirty="0">
              <a:cs typeface="B Koodak" pitchFamily="2" charset="-78"/>
            </a:endParaRPr>
          </a:p>
          <a:p>
            <a:pPr algn="r" rtl="1"/>
            <a:endParaRPr lang="en-US" sz="4800" dirty="0"/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60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5827"/>
            <a:ext cx="12192000" cy="4024125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anose="00000700000000000000" pitchFamily="2" charset="-78"/>
              </a:rPr>
              <a:t>کار آفرینی 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anose="00000700000000000000" pitchFamily="2" charset="-78"/>
              </a:rPr>
              <a:t> = </a:t>
            </a:r>
            <a:r>
              <a:rPr lang="fa-I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anose="00000700000000000000" pitchFamily="2" charset="-78"/>
              </a:rPr>
              <a:t>ایجاد اشتغال</a:t>
            </a:r>
          </a:p>
          <a:p>
            <a:pPr marL="0" indent="0" algn="ctr" rtl="1">
              <a:buNone/>
            </a:pPr>
            <a:r>
              <a:rPr lang="fa-I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endParaRPr lang="en-US" sz="8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6040192" y="2292439"/>
            <a:ext cx="502276" cy="132652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64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3" y="381000"/>
            <a:ext cx="11462196" cy="6405586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کارآفرینی نقش های زیر را در جامعه ایفا می کند: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lvl="0"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عامل اشتغال زایی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عامل انتقال فناوری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عامل ترغیب و تشویق سرمایه گذاری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عامل شناخت، ایجاد و گسترش بازارهای جدید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عامل تعادل در اقتصادهای پویا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عامل کاهش بوروکراسی نادرست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عامل نوآوری و روان کننده تغییر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عامل تحریک و تشویق حس رقابت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عامل سازماندهی منابع و استفاده اثر بخش از آنها</a:t>
            </a:r>
            <a:endParaRPr lang="fa-IR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E2E5-B48F-463B-9A3F-0BC839681439}" type="slidenum">
              <a:rPr lang="fa-IR" smtClean="0"/>
              <a:pPr/>
              <a:t>19</a:t>
            </a:fld>
            <a:endParaRPr lang="fa-IR"/>
          </a:p>
        </p:txBody>
      </p:sp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06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1816" y="1390917"/>
            <a:ext cx="11263648" cy="3044809"/>
          </a:xfrm>
        </p:spPr>
        <p:txBody>
          <a:bodyPr>
            <a:noAutofit/>
          </a:bodyPr>
          <a:lstStyle/>
          <a:p>
            <a:pPr algn="ctr"/>
            <a:r>
              <a:rPr lang="fa-I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کارگاه آموزشی</a:t>
            </a:r>
            <a:br>
              <a:rPr lang="fa-I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آشنائی با کارآفرینی</a:t>
            </a:r>
            <a:endParaRPr lang="en-US" sz="66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59" y="5283506"/>
            <a:ext cx="8846711" cy="1137793"/>
          </a:xfrm>
        </p:spPr>
        <p:txBody>
          <a:bodyPr>
            <a:noAutofit/>
          </a:bodyPr>
          <a:lstStyle/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سپاه حضرت جوادالائمه (ع) استان خراسان شمالی</a:t>
            </a:r>
          </a:p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مهدی احمدزاده</a:t>
            </a:r>
          </a:p>
          <a:p>
            <a:pPr algn="ctr"/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51516"/>
            <a:ext cx="2047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4700789" y="150257"/>
            <a:ext cx="1262130" cy="1884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03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816" y="538162"/>
            <a:ext cx="8962647" cy="6223246"/>
          </a:xfrm>
        </p:spPr>
        <p:txBody>
          <a:bodyPr>
            <a:normAutofit fontScale="62500" lnSpcReduction="20000"/>
          </a:bodyPr>
          <a:lstStyle/>
          <a:p>
            <a:pPr algn="ctr" rtl="1">
              <a:buNone/>
            </a:pPr>
            <a:r>
              <a:rPr lang="fa-IR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انگیزه های کارآفرینی</a:t>
            </a:r>
          </a:p>
          <a:p>
            <a:pPr algn="ctr" rtl="1">
              <a:buNone/>
            </a:pPr>
            <a:endParaRPr lang="en-US" sz="2400" b="1" dirty="0" smtClean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ctr" rtl="1">
              <a:buNone/>
            </a:pPr>
            <a:r>
              <a:rPr lang="fa-IR" sz="7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1- نیاز به پیشرفت  </a:t>
            </a:r>
          </a:p>
          <a:p>
            <a:pPr algn="ctr" rtl="1">
              <a:buNone/>
            </a:pPr>
            <a:endParaRPr lang="fa-IR" sz="7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>
              <a:buNone/>
            </a:pPr>
            <a:r>
              <a:rPr lang="fa-IR" sz="7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2- علاقه به آزادی و استقلال </a:t>
            </a:r>
          </a:p>
          <a:p>
            <a:pPr algn="ctr" rtl="1">
              <a:buNone/>
            </a:pPr>
            <a:endParaRPr lang="fa-IR" sz="7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>
              <a:buNone/>
            </a:pPr>
            <a:r>
              <a:rPr lang="fa-IR" sz="7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3- احتیاج به رضایت شغلی </a:t>
            </a:r>
          </a:p>
          <a:p>
            <a:pPr algn="ctr" rtl="1">
              <a:buNone/>
            </a:pPr>
            <a:endParaRPr lang="fa-IR" sz="7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>
              <a:buNone/>
            </a:pPr>
            <a:r>
              <a:rPr lang="fa-IR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انگیزه ها:</a:t>
            </a:r>
          </a:p>
          <a:p>
            <a:pPr algn="ctr" rtl="1">
              <a:buNone/>
            </a:pPr>
            <a:r>
              <a:rPr lang="fa-IR" sz="7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«انگیزه های درونی» </a:t>
            </a:r>
          </a:p>
          <a:p>
            <a:pPr algn="ctr" rtl="1">
              <a:buNone/>
            </a:pPr>
            <a:r>
              <a:rPr lang="fa-IR" sz="7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«انگیزه های بیرونی»</a:t>
            </a:r>
            <a:endParaRPr lang="fa-IR" sz="7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1276" y="173037"/>
            <a:ext cx="2743200" cy="365125"/>
          </a:xfrm>
        </p:spPr>
        <p:txBody>
          <a:bodyPr/>
          <a:lstStyle/>
          <a:p>
            <a:fld id="{5EE3E2E5-B48F-463B-9A3F-0BC839681439}" type="slidenum">
              <a:rPr lang="fa-IR" smtClean="0"/>
              <a:pPr/>
              <a:t>20</a:t>
            </a:fld>
            <a:endParaRPr lang="fa-IR" dirty="0"/>
          </a:p>
        </p:txBody>
      </p:sp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61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538" y="98487"/>
            <a:ext cx="8072462" cy="642942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800" dirty="0" smtClean="0">
              <a:cs typeface="B Titr" pitchFamily="2" charset="-78"/>
            </a:endParaRPr>
          </a:p>
          <a:p>
            <a:pPr algn="ctr">
              <a:buNone/>
            </a:pPr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Koodak" pitchFamily="2" charset="-78"/>
              </a:rPr>
              <a:t>ایجاد نیازهای جدید</a:t>
            </a:r>
          </a:p>
          <a:p>
            <a:pPr algn="ctr">
              <a:buNone/>
            </a:pPr>
            <a:r>
              <a:rPr lang="fa-IR" sz="2800" dirty="0" smtClean="0">
                <a:cs typeface="B Koodak" pitchFamily="2" charset="-78"/>
              </a:rPr>
              <a:t>     </a:t>
            </a:r>
          </a:p>
          <a:p>
            <a:pPr algn="ctr">
              <a:buNone/>
            </a:pPr>
            <a:endParaRPr lang="fa-IR" sz="2800" dirty="0">
              <a:cs typeface="B Koodak" pitchFamily="2" charset="-78"/>
            </a:endParaRPr>
          </a:p>
          <a:p>
            <a:pPr algn="ctr">
              <a:buNone/>
            </a:pPr>
            <a:endParaRPr lang="fa-IR" sz="2800" dirty="0" smtClean="0">
              <a:cs typeface="B Koodak" pitchFamily="2" charset="-78"/>
            </a:endParaRPr>
          </a:p>
          <a:p>
            <a:pPr algn="ctr">
              <a:buNone/>
            </a:pPr>
            <a:r>
              <a:rPr lang="fa-IR" sz="2800" dirty="0" smtClean="0">
                <a:cs typeface="B Koodak" pitchFamily="2" charset="-78"/>
              </a:rPr>
              <a:t>   </a:t>
            </a:r>
            <a:br>
              <a:rPr lang="fa-IR" sz="2800" dirty="0" smtClean="0">
                <a:cs typeface="B Koodak" pitchFamily="2" charset="-78"/>
              </a:rPr>
            </a:br>
            <a:r>
              <a:rPr lang="fa-IR" sz="2800" dirty="0" smtClean="0">
                <a:cs typeface="B Koodak" pitchFamily="2" charset="-78"/>
              </a:rPr>
              <a:t> </a:t>
            </a:r>
            <a:r>
              <a:rPr lang="fa-I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Koodak" pitchFamily="2" charset="-78"/>
              </a:rPr>
              <a:t>پیدا کردن پاسخ های جدید ( مناسب) </a:t>
            </a:r>
          </a:p>
          <a:p>
            <a:pPr algn="ctr">
              <a:buNone/>
            </a:pPr>
            <a:endParaRPr lang="fa-I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oodak" pitchFamily="2" charset="-78"/>
            </a:endParaRPr>
          </a:p>
          <a:p>
            <a:pPr algn="ctr">
              <a:buNone/>
            </a:pPr>
            <a:endParaRPr lang="fa-IR" sz="2800" dirty="0" smtClean="0">
              <a:cs typeface="B Koodak" pitchFamily="2" charset="-78"/>
            </a:endParaRPr>
          </a:p>
          <a:p>
            <a:pPr algn="ctr">
              <a:buNone/>
            </a:pPr>
            <a:r>
              <a:rPr lang="fa-IR" sz="2800" dirty="0" smtClean="0">
                <a:cs typeface="B Koodak" pitchFamily="2" charset="-78"/>
              </a:rPr>
              <a:t>       </a:t>
            </a:r>
          </a:p>
          <a:p>
            <a:pPr algn="ctr">
              <a:buNone/>
            </a:pPr>
            <a:r>
              <a:rPr lang="fa-IR" sz="2800" dirty="0" smtClean="0">
                <a:cs typeface="B Koodak" pitchFamily="2" charset="-78"/>
              </a:rPr>
              <a:t/>
            </a:r>
            <a:br>
              <a:rPr lang="fa-IR" sz="2800" dirty="0" smtClean="0">
                <a:cs typeface="B Koodak" pitchFamily="2" charset="-78"/>
              </a:rPr>
            </a:br>
            <a:r>
              <a:rPr lang="fa-IR" sz="4800" dirty="0" smtClean="0">
                <a:cs typeface="B Koodak" pitchFamily="2" charset="-78"/>
              </a:rPr>
              <a:t>    </a:t>
            </a:r>
            <a:r>
              <a:rPr lang="fa-I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Koodak" pitchFamily="2" charset="-78"/>
              </a:rPr>
              <a:t>پیاده کردن پاسخ های جدید </a:t>
            </a:r>
            <a:endParaRPr lang="fa-IR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oodak" pitchFamily="2" charset="-78"/>
            </a:endParaRPr>
          </a:p>
          <a:p>
            <a:pPr algn="ctr">
              <a:buNone/>
            </a:pPr>
            <a:endParaRPr lang="en-US" sz="2800" dirty="0" smtClean="0">
              <a:cs typeface="B Koodak" pitchFamily="2" charset="-78"/>
            </a:endParaRPr>
          </a:p>
          <a:p>
            <a:pPr algn="ctr">
              <a:buNone/>
            </a:pPr>
            <a:endParaRPr lang="fa-IR" sz="2800" dirty="0"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E2E5-B48F-463B-9A3F-0BC839681439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8" name="Down Arrow 7"/>
          <p:cNvSpPr/>
          <p:nvPr/>
        </p:nvSpPr>
        <p:spPr>
          <a:xfrm>
            <a:off x="5126666" y="4642026"/>
            <a:ext cx="275520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9813257" y="1239164"/>
            <a:ext cx="2247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0070C0"/>
                </a:solidFill>
                <a:cs typeface="B Titr" pitchFamily="2" charset="-78"/>
              </a:rPr>
              <a:t>فرایند</a:t>
            </a:r>
          </a:p>
          <a:p>
            <a:pPr algn="ctr"/>
            <a:r>
              <a:rPr lang="fa-IR" sz="3600" b="1" dirty="0" smtClean="0">
                <a:solidFill>
                  <a:srgbClr val="0070C0"/>
                </a:solidFill>
                <a:cs typeface="B Titr" pitchFamily="2" charset="-78"/>
              </a:rPr>
              <a:t> </a:t>
            </a:r>
            <a:r>
              <a:rPr lang="fa-IR" sz="3600" b="1" dirty="0">
                <a:solidFill>
                  <a:srgbClr val="0070C0"/>
                </a:solidFill>
                <a:cs typeface="B Titr" pitchFamily="2" charset="-78"/>
              </a:rPr>
              <a:t>کار </a:t>
            </a:r>
            <a:r>
              <a:rPr lang="fa-IR" sz="3600" b="1" dirty="0" smtClean="0">
                <a:solidFill>
                  <a:srgbClr val="0070C0"/>
                </a:solidFill>
                <a:cs typeface="B Titr" pitchFamily="2" charset="-78"/>
              </a:rPr>
              <a:t>آفرینی</a:t>
            </a:r>
            <a:endParaRPr lang="fa-IR" sz="3600" b="1" dirty="0">
              <a:solidFill>
                <a:srgbClr val="0070C0"/>
              </a:solidFill>
              <a:cs typeface="B Titr" pitchFamily="2" charset="-78"/>
            </a:endParaRPr>
          </a:p>
          <a:p>
            <a:pPr algn="ctr"/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126666" y="1651980"/>
            <a:ext cx="275520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Picture 9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98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endParaRPr lang="fa-IR" sz="16600" dirty="0" smtClean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 rtl="1">
              <a:buNone/>
            </a:pPr>
            <a:r>
              <a:rPr lang="fa-IR" sz="344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عکس</a:t>
            </a:r>
            <a:endParaRPr lang="en-US" sz="595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39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20" y="759854"/>
            <a:ext cx="6092045" cy="6078829"/>
          </a:xfrm>
        </p:spPr>
      </p:pic>
      <p:pic>
        <p:nvPicPr>
          <p:cNvPr id="7" name="Picture 6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59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9" y="669701"/>
            <a:ext cx="6246252" cy="6188299"/>
          </a:xfrm>
        </p:spPr>
      </p:pic>
      <p:pic>
        <p:nvPicPr>
          <p:cNvPr id="7" name="Picture 6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33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45244"/>
            <a:ext cx="5284637" cy="6792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4" y="1077465"/>
            <a:ext cx="6057900" cy="5553075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67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8004"/>
            <a:ext cx="7214315" cy="6218075"/>
          </a:xfr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89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5" y="526690"/>
            <a:ext cx="6877318" cy="63313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603" y="5519176"/>
            <a:ext cx="1586248" cy="129302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09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027" y="2949626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fa-IR" sz="23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خلاقیت و نوآوری</a:t>
            </a:r>
            <a:endParaRPr lang="en-US" sz="9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3" name="Picture 2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06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40158"/>
            <a:ext cx="10820400" cy="59178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خلاقیت</a:t>
            </a:r>
            <a:r>
              <a:rPr lang="fa-IR" sz="8000" dirty="0">
                <a:cs typeface="B Koodak" pitchFamily="2" charset="-78"/>
              </a:rPr>
              <a:t> </a:t>
            </a:r>
            <a:endParaRPr lang="fa-IR" sz="8000" dirty="0" smtClean="0">
              <a:cs typeface="B Koodak" pitchFamily="2" charset="-78"/>
            </a:endParaRPr>
          </a:p>
          <a:p>
            <a:pPr marL="0" indent="0" algn="ctr">
              <a:buNone/>
            </a:pPr>
            <a:r>
              <a:rPr lang="fa-IR" sz="8000" dirty="0" smtClean="0">
                <a:cs typeface="B Koodak" pitchFamily="2" charset="-78"/>
              </a:rPr>
              <a:t>همچون </a:t>
            </a:r>
          </a:p>
          <a:p>
            <a:pPr marL="0" indent="0" algn="ctr">
              <a:buNone/>
            </a:pPr>
            <a:r>
              <a:rPr lang="fa-IR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عدالت</a:t>
            </a:r>
            <a:r>
              <a:rPr lang="fa-IR" sz="8000" dirty="0" smtClean="0">
                <a:cs typeface="B Koodak" pitchFamily="2" charset="-78"/>
              </a:rPr>
              <a:t> </a:t>
            </a:r>
            <a:r>
              <a:rPr lang="fa-IR" sz="8000" dirty="0">
                <a:cs typeface="B Koodak" pitchFamily="2" charset="-78"/>
              </a:rPr>
              <a:t>، </a:t>
            </a:r>
            <a:r>
              <a:rPr lang="fa-IR" sz="8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دموکراسی</a:t>
            </a:r>
            <a:r>
              <a:rPr lang="fa-IR" sz="8000" dirty="0">
                <a:cs typeface="B Koodak" pitchFamily="2" charset="-78"/>
              </a:rPr>
              <a:t> و </a:t>
            </a:r>
            <a:r>
              <a:rPr lang="fa-IR" sz="8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آزادی</a:t>
            </a:r>
            <a:r>
              <a:rPr lang="fa-IR" sz="8000" dirty="0">
                <a:cs typeface="B Koodak" pitchFamily="2" charset="-78"/>
              </a:rPr>
              <a:t> </a:t>
            </a:r>
            <a:endParaRPr lang="fa-IR" sz="8000" dirty="0" smtClean="0">
              <a:cs typeface="B Koodak" pitchFamily="2" charset="-78"/>
            </a:endParaRPr>
          </a:p>
          <a:p>
            <a:pPr marL="0" indent="0" algn="ctr">
              <a:buNone/>
            </a:pPr>
            <a:r>
              <a:rPr lang="fa-IR" sz="8000" dirty="0" smtClean="0">
                <a:cs typeface="B Koodak" pitchFamily="2" charset="-78"/>
              </a:rPr>
              <a:t>دارای معانی </a:t>
            </a:r>
            <a:r>
              <a:rPr lang="fa-IR" sz="8000" dirty="0">
                <a:cs typeface="B Koodak" pitchFamily="2" charset="-78"/>
              </a:rPr>
              <a:t>مختلف است،</a:t>
            </a:r>
            <a:endParaRPr lang="en-US" sz="7200" dirty="0"/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77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0" y="710324"/>
            <a:ext cx="5348640" cy="4735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altLang="fa-IR" sz="3200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سر آغاز گفتار نام خداست</a:t>
            </a:r>
            <a:r>
              <a:rPr lang="fa-IR" altLang="fa-IR" sz="3200" b="1" dirty="0" smtClean="0">
                <a:solidFill>
                  <a:srgbClr val="D02C28"/>
                </a:solidFill>
                <a:cs typeface="B Nazanin" panose="00000400000000000000" pitchFamily="2" charset="-78"/>
              </a:rPr>
              <a:t/>
            </a:r>
            <a:br>
              <a:rPr lang="fa-IR" altLang="fa-IR" sz="3200" b="1" dirty="0" smtClean="0">
                <a:solidFill>
                  <a:srgbClr val="D02C28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D02C28"/>
                </a:solidFill>
                <a:cs typeface="B Nazanin" panose="00000400000000000000" pitchFamily="2" charset="-78"/>
              </a:rPr>
              <a:t> </a:t>
            </a:r>
            <a:br>
              <a:rPr lang="fa-IR" altLang="fa-IR" sz="3200" b="1" dirty="0" smtClean="0">
                <a:solidFill>
                  <a:srgbClr val="D02C28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ستایش بود ویژه کردگار</a:t>
            </a:r>
            <a:b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که بخشنده و مهربان است نیز</a:t>
            </a:r>
            <a:b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تو را می پرستیم تنها و بس</a:t>
            </a:r>
            <a:b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بشو هادی ما را به راه درست</a:t>
            </a:r>
            <a:b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نه آنان که خشمت بر ایشان رواست</a:t>
            </a:r>
            <a:endParaRPr lang="en-GB" altLang="fa-IR" sz="44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524000" y="5486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ترجمه منظوم سوره حمد </a:t>
            </a:r>
          </a:p>
          <a:p>
            <a:pPr algn="ctr"/>
            <a:r>
              <a:rPr lang="fa-IR" alt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دکتر امید مجد</a:t>
            </a:r>
            <a:endParaRPr lang="en-GB" alt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-68241" y="-193343"/>
            <a:ext cx="5659272" cy="5943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92D050"/>
                </a:solidFill>
                <a:latin typeface="Segoe UI Light"/>
                <a:cs typeface="B Nazanin" pitchFamily="2" charset="-78"/>
              </a:rPr>
              <a:t>که رحمتگر و مهربان خلق راست</a:t>
            </a:r>
          </a:p>
          <a:p>
            <a:pPr algn="r" defTabSz="914400">
              <a:lnSpc>
                <a:spcPct val="150000"/>
              </a:lnSpc>
              <a:defRPr/>
            </a:pPr>
            <a:endParaRPr lang="fa-IR" sz="3200" b="1" dirty="0">
              <a:solidFill>
                <a:srgbClr val="FF0000"/>
              </a:solidFill>
              <a:latin typeface="Segoe UI Light"/>
              <a:cs typeface="B Nazanin" pitchFamily="2" charset="-78"/>
            </a:endParaRPr>
          </a:p>
          <a:p>
            <a:pPr algn="r" defTabSz="914400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Segoe UI Light"/>
                <a:cs typeface="B Nazanin" pitchFamily="2" charset="-78"/>
              </a:rPr>
              <a:t>که بر عالمین است پروردگار</a:t>
            </a:r>
          </a:p>
          <a:p>
            <a:pPr algn="r" defTabSz="914400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Segoe UI Light"/>
                <a:cs typeface="B Nazanin" pitchFamily="2" charset="-78"/>
              </a:rPr>
              <a:t>بود صاحب عرصه </a:t>
            </a:r>
            <a:r>
              <a:rPr lang="fa-IR" sz="3200" b="1" dirty="0" smtClean="0">
                <a:solidFill>
                  <a:srgbClr val="C00000"/>
                </a:solidFill>
                <a:latin typeface="Segoe UI Light"/>
                <a:cs typeface="B Nazanin" pitchFamily="2" charset="-78"/>
              </a:rPr>
              <a:t>رستاخیز</a:t>
            </a:r>
            <a:endParaRPr lang="fa-IR" sz="3200" b="1" dirty="0">
              <a:solidFill>
                <a:srgbClr val="C00000"/>
              </a:solidFill>
              <a:latin typeface="Segoe UI Light"/>
              <a:cs typeface="B Nazanin" pitchFamily="2" charset="-78"/>
            </a:endParaRPr>
          </a:p>
          <a:p>
            <a:pPr algn="r" defTabSz="914400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Segoe UI Light"/>
                <a:cs typeface="B Nazanin" pitchFamily="2" charset="-78"/>
              </a:rPr>
              <a:t>نداریم یاور به غیر از تو کس</a:t>
            </a:r>
          </a:p>
          <a:p>
            <a:pPr algn="r" defTabSz="914400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Segoe UI Light"/>
                <a:cs typeface="B Nazanin" pitchFamily="2" charset="-78"/>
              </a:rPr>
              <a:t>ره آنکه منعم ز نعمات توست</a:t>
            </a:r>
          </a:p>
          <a:p>
            <a:pPr algn="r" defTabSz="914400">
              <a:lnSpc>
                <a:spcPct val="15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Segoe UI Light"/>
                <a:cs typeface="B Nazanin" pitchFamily="2" charset="-78"/>
              </a:rPr>
              <a:t>نه آنان که هستند گمره ز راست</a:t>
            </a:r>
            <a:endParaRPr lang="en-GB" sz="3600" dirty="0">
              <a:solidFill>
                <a:srgbClr val="C00000"/>
              </a:solidFill>
              <a:latin typeface="Segoe UI Light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3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076" y="1190008"/>
            <a:ext cx="10820400" cy="5494127"/>
          </a:xfrm>
        </p:spPr>
        <p:txBody>
          <a:bodyPr>
            <a:normAutofit/>
          </a:bodyPr>
          <a:lstStyle/>
          <a:p>
            <a:pPr algn="ctr" rtl="1">
              <a:lnSpc>
                <a:spcPct val="300000"/>
              </a:lnSpc>
            </a:pPr>
            <a:r>
              <a:rPr lang="fa-IR" sz="3200" dirty="0">
                <a:cs typeface="B Koodak" pitchFamily="2" charset="-78"/>
              </a:rPr>
              <a:t>به کار گیری توانایی های ذهنی برای ایجاد یک فکر یا مفهوم جدید .</a:t>
            </a:r>
            <a:endParaRPr lang="en-US" sz="3200" dirty="0">
              <a:cs typeface="B Koodak" pitchFamily="2" charset="-78"/>
            </a:endParaRPr>
          </a:p>
          <a:p>
            <a:pPr algn="ctr" rtl="1">
              <a:lnSpc>
                <a:spcPct val="300000"/>
              </a:lnSpc>
            </a:pPr>
            <a:r>
              <a:rPr lang="fa-IR" sz="3200" dirty="0">
                <a:cs typeface="B Koodak" pitchFamily="2" charset="-78"/>
              </a:rPr>
              <a:t> توانایی پرورش یا به وجود آوردن یک انگاره یا اندیشه جدید .</a:t>
            </a:r>
            <a:endParaRPr lang="en-US" sz="3200" dirty="0">
              <a:cs typeface="B Koodak" pitchFamily="2" charset="-78"/>
            </a:endParaRPr>
          </a:p>
          <a:p>
            <a:pPr algn="ctr" rtl="1">
              <a:lnSpc>
                <a:spcPct val="300000"/>
              </a:lnSpc>
            </a:pPr>
            <a:r>
              <a:rPr lang="fa-IR" sz="3200" dirty="0" smtClean="0">
                <a:cs typeface="B Koodak" pitchFamily="2" charset="-78"/>
              </a:rPr>
              <a:t>طی </a:t>
            </a:r>
            <a:r>
              <a:rPr lang="fa-IR" sz="3200" dirty="0">
                <a:cs typeface="B Koodak" pitchFamily="2" charset="-78"/>
              </a:rPr>
              <a:t>کردن راهی تازه یا پیمودن یک راه طی شده قبلی به طرزی نوین.</a:t>
            </a:r>
            <a:endParaRPr lang="en-US" sz="3200" dirty="0">
              <a:cs typeface="B Koodak" pitchFamily="2" charset="-78"/>
            </a:endParaRPr>
          </a:p>
          <a:p>
            <a:pPr algn="ctr" rtl="1">
              <a:lnSpc>
                <a:spcPct val="300000"/>
              </a:lnSpc>
            </a:pPr>
            <a:endParaRPr lang="en-US" sz="2800" dirty="0"/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59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352285"/>
            <a:ext cx="11712261" cy="5214133"/>
          </a:xfrm>
        </p:spPr>
        <p:txBody>
          <a:bodyPr>
            <a:norm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cs typeface="B Koodak" pitchFamily="2" charset="-78"/>
              </a:rPr>
              <a:t> فكر يا ايدة جديد </a:t>
            </a:r>
            <a:endParaRPr lang="fa-IR" sz="4000" b="1" dirty="0" smtClean="0">
              <a:solidFill>
                <a:srgbClr val="FF0000"/>
              </a:solidFill>
              <a:cs typeface="B Koodak" pitchFamily="2" charset="-78"/>
            </a:endParaRPr>
          </a:p>
          <a:p>
            <a:pPr marL="0" indent="0" algn="ctr" rtl="1">
              <a:buNone/>
            </a:pPr>
            <a:r>
              <a:rPr lang="ar-SA" sz="4000" b="1" dirty="0" smtClean="0">
                <a:solidFill>
                  <a:srgbClr val="FF0000"/>
                </a:solidFill>
                <a:cs typeface="B Koodak" pitchFamily="2" charset="-78"/>
              </a:rPr>
              <a:t>كه </a:t>
            </a:r>
            <a:r>
              <a:rPr lang="ar-SA" sz="4000" b="1" dirty="0">
                <a:solidFill>
                  <a:srgbClr val="FF0000"/>
                </a:solidFill>
                <a:cs typeface="B Koodak" pitchFamily="2" charset="-78"/>
              </a:rPr>
              <a:t>تركيبي از ايده هاي قديمي است را خلاقيت گويند. </a:t>
            </a:r>
            <a:endParaRPr lang="fa-IR" sz="4000" b="1" dirty="0" smtClean="0">
              <a:solidFill>
                <a:srgbClr val="FF0000"/>
              </a:solidFill>
              <a:cs typeface="B Koodak" pitchFamily="2" charset="-78"/>
            </a:endParaRPr>
          </a:p>
          <a:p>
            <a:pPr marL="0" indent="0" algn="ctr" rtl="1">
              <a:buNone/>
            </a:pPr>
            <a:endParaRPr lang="fa-IR" sz="4000" b="1" dirty="0" smtClean="0">
              <a:solidFill>
                <a:srgbClr val="FF0000"/>
              </a:solidFill>
              <a:cs typeface="B Koodak" pitchFamily="2" charset="-78"/>
            </a:endParaRPr>
          </a:p>
          <a:p>
            <a:pPr marL="0" indent="0" algn="ctr" rtl="1">
              <a:buNone/>
            </a:pPr>
            <a:endParaRPr lang="fa-IR" sz="4000" b="1" dirty="0" smtClean="0">
              <a:solidFill>
                <a:srgbClr val="FF0000"/>
              </a:solidFill>
              <a:cs typeface="B Koodak" pitchFamily="2" charset="-78"/>
            </a:endParaRPr>
          </a:p>
          <a:p>
            <a:pPr algn="ctr" rtl="1"/>
            <a:r>
              <a:rPr lang="ar-SA" sz="4000" b="1" dirty="0" smtClean="0">
                <a:solidFill>
                  <a:srgbClr val="FF0000"/>
                </a:solidFill>
                <a:cs typeface="B Koodak" pitchFamily="2" charset="-78"/>
              </a:rPr>
              <a:t>كنار </a:t>
            </a:r>
            <a:r>
              <a:rPr lang="ar-SA" sz="4000" b="1" dirty="0">
                <a:solidFill>
                  <a:srgbClr val="FF0000"/>
                </a:solidFill>
                <a:cs typeface="B Koodak" pitchFamily="2" charset="-78"/>
              </a:rPr>
              <a:t>هم قرار دادن افكار و ايده هايي كه </a:t>
            </a:r>
            <a:endParaRPr lang="fa-IR" sz="4000" b="1" dirty="0" smtClean="0">
              <a:solidFill>
                <a:srgbClr val="FF0000"/>
              </a:solidFill>
              <a:cs typeface="B Koodak" pitchFamily="2" charset="-78"/>
            </a:endParaRPr>
          </a:p>
          <a:p>
            <a:pPr algn="ctr" rtl="1"/>
            <a:r>
              <a:rPr lang="ar-SA" sz="4000" b="1" dirty="0" smtClean="0">
                <a:solidFill>
                  <a:srgbClr val="FF0000"/>
                </a:solidFill>
                <a:cs typeface="B Koodak" pitchFamily="2" charset="-78"/>
              </a:rPr>
              <a:t>تا </a:t>
            </a:r>
            <a:r>
              <a:rPr lang="ar-SA" sz="4000" b="1" dirty="0">
                <a:solidFill>
                  <a:srgbClr val="FF0000"/>
                </a:solidFill>
                <a:cs typeface="B Koodak" pitchFamily="2" charset="-78"/>
              </a:rPr>
              <a:t>قبل از اين پنداشته مي شد به يكديگر ربطي ندارند.</a:t>
            </a:r>
            <a:endParaRPr lang="en-US" sz="3600" dirty="0"/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83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1030310"/>
            <a:ext cx="10514527" cy="5827690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ar-SA" sz="9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خلاقيت</a:t>
            </a:r>
            <a:endParaRPr lang="fa-IR" sz="9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0" indent="0" algn="ctr" rtl="1">
              <a:buNone/>
            </a:pPr>
            <a:r>
              <a:rPr lang="ar-SA" sz="9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</a:t>
            </a:r>
            <a:r>
              <a:rPr lang="ar-SA" sz="9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به معني اختراع يك </a:t>
            </a:r>
            <a:r>
              <a:rPr lang="ar-SA" sz="9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چيز</a:t>
            </a:r>
            <a:endParaRPr lang="fa-IR" sz="9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0" indent="0" algn="ctr" rtl="1">
              <a:buNone/>
            </a:pPr>
            <a:r>
              <a:rPr lang="ar-SA" sz="9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</a:t>
            </a:r>
            <a:r>
              <a:rPr lang="ar-SA" sz="9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كاملاً جديد نيست، </a:t>
            </a:r>
            <a:endParaRPr lang="fa-IR" sz="9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0" indent="0" algn="ctr" rtl="1">
              <a:buNone/>
            </a:pPr>
            <a:r>
              <a:rPr lang="ar-SA" sz="9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بلكه </a:t>
            </a:r>
            <a:r>
              <a:rPr lang="ar-SA" sz="9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بوجود آوردن يك سري ارتباطات همسو است.</a:t>
            </a:r>
            <a:endParaRPr lang="en-US" sz="9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7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endParaRPr lang="fa-IR" sz="9600" dirty="0" smtClean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 rtl="1">
              <a:buNone/>
            </a:pPr>
            <a:r>
              <a:rPr lang="fa-IR" sz="287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تمرین</a:t>
            </a:r>
            <a:endParaRPr lang="en-US" sz="1028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6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3" y="2580290"/>
            <a:ext cx="5365750" cy="4024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3122351"/>
            <a:ext cx="4654639" cy="358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267240"/>
            <a:ext cx="4383410" cy="3068387"/>
          </a:xfrm>
          <a:prstGeom prst="rect">
            <a:avLst/>
          </a:prstGeom>
        </p:spPr>
      </p:pic>
      <p:pic>
        <p:nvPicPr>
          <p:cNvPr id="7" name="Picture 6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60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68" y="32982"/>
            <a:ext cx="6518854" cy="6738597"/>
          </a:xfr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11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4" y="2743042"/>
            <a:ext cx="6438229" cy="38629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3" y="360477"/>
            <a:ext cx="6208892" cy="4079489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75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643945"/>
            <a:ext cx="8488518" cy="5644865"/>
          </a:xfr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21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605"/>
            <a:ext cx="5164428" cy="58203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0"/>
            <a:ext cx="5238750" cy="5715000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4820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" y="2824994"/>
            <a:ext cx="6084274" cy="4024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0"/>
            <a:ext cx="6667500" cy="4410075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65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5968" y="1058863"/>
            <a:ext cx="3084513" cy="4733925"/>
          </a:xfrm>
        </p:spPr>
      </p:pic>
      <p:pic>
        <p:nvPicPr>
          <p:cNvPr id="7987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9" y="5722448"/>
            <a:ext cx="1426381" cy="6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32" y="-196952"/>
            <a:ext cx="6164456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200000"/>
              </a:lnSpc>
              <a:buFont typeface="Wingdings" pitchFamily="2" charset="2"/>
              <a:buChar char="ü"/>
              <a:defRPr/>
            </a:pPr>
            <a:endParaRPr lang="fa-IR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کارشناس ارشد مدیریت نیروی انسانی</a:t>
            </a: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کارمند اداره کل تعاون،کار و رفاه اجتماعی خراسان شمالی</a:t>
            </a: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مدیرگروه مدیریت دانشگاه جامع علمی و کاربردی (بجنورد  دو)</a:t>
            </a: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نماینده موسسه کار و تأمین اجتماعی در خراسان شمالی</a:t>
            </a: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پژوهشگر </a:t>
            </a: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برتر استان (1388)</a:t>
            </a: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مروج برتر ملی وزارت تعاون،کار و رفاه اجتماعی (1392)</a:t>
            </a: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مدیر نمونه آمار در وزارت تعاون،کار و رفاه اجتماعی (1393)</a:t>
            </a: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مدرس نمونه دانشگاه جامع علمی و کاربردی استان (1389 – 1392 – 1394)</a:t>
            </a: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تألیف </a:t>
            </a: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دو جلد کتاب </a:t>
            </a:r>
          </a:p>
          <a:p>
            <a:pPr marL="571500" indent="-571500" algn="r" rtl="1">
              <a:lnSpc>
                <a:spcPct val="250000"/>
              </a:lnSpc>
              <a:buFont typeface="Wingdings" pitchFamily="2" charset="2"/>
              <a:buChar char="ü"/>
              <a:defRPr/>
            </a:pPr>
            <a:r>
              <a:rPr lang="fa-IR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B Titr" pitchFamily="2" charset="-78"/>
              </a:rPr>
              <a:t>تألیف نه مقاله علمی پژوهشی  - علمی ترویجی</a:t>
            </a:r>
          </a:p>
          <a:p>
            <a:pPr marL="571500" indent="-571500" algn="r" rtl="1">
              <a:lnSpc>
                <a:spcPct val="200000"/>
              </a:lnSpc>
              <a:buFont typeface="Wingdings" pitchFamily="2" charset="2"/>
              <a:buChar char="ü"/>
              <a:defRPr/>
            </a:pPr>
            <a:endParaRPr lang="fa-IR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571500" indent="-571500" algn="r" rtl="1">
              <a:lnSpc>
                <a:spcPct val="200000"/>
              </a:lnSpc>
              <a:buFont typeface="Wingdings" pitchFamily="2" charset="2"/>
              <a:buChar char="ü"/>
              <a:defRPr/>
            </a:pPr>
            <a:endParaRPr lang="en-US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85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95" y="276692"/>
            <a:ext cx="5070091" cy="4269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5" y="1410887"/>
            <a:ext cx="4336810" cy="4948912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44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3527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45" y="764373"/>
            <a:ext cx="3905250" cy="5010150"/>
          </a:xfrm>
          <a:prstGeom prst="rect">
            <a:avLst/>
          </a:prstGeom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92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15" y="249182"/>
            <a:ext cx="4114800" cy="2762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02" y="3357964"/>
            <a:ext cx="4286250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2" y="154546"/>
            <a:ext cx="4969565" cy="6858000"/>
          </a:xfrm>
          <a:prstGeom prst="rect">
            <a:avLst/>
          </a:prstGeom>
        </p:spPr>
      </p:pic>
      <p:pic>
        <p:nvPicPr>
          <p:cNvPr id="7" name="Picture 6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37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5" y="940159"/>
            <a:ext cx="10610016" cy="5411108"/>
          </a:xfr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07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24" y="97172"/>
            <a:ext cx="8143900" cy="1143000"/>
          </a:xfrm>
        </p:spPr>
        <p:txBody>
          <a:bodyPr>
            <a:normAutofit/>
          </a:bodyPr>
          <a:lstStyle/>
          <a:p>
            <a:pPr algn="r"/>
            <a:r>
              <a:rPr lang="fa-IR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Koodak" pitchFamily="2" charset="-78"/>
              </a:rPr>
              <a:t>موانع </a:t>
            </a:r>
            <a:r>
              <a:rPr lang="fa-IR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Koodak" pitchFamily="2" charset="-78"/>
              </a:rPr>
              <a:t>خلاقیت</a:t>
            </a:r>
            <a:endParaRPr lang="fa-I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6856"/>
            <a:ext cx="9753632" cy="5857892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fa-IR" sz="3200" b="1" dirty="0">
                <a:solidFill>
                  <a:srgbClr val="FF0000"/>
                </a:solidFill>
                <a:cs typeface="B Koodak" pitchFamily="2" charset="-78"/>
              </a:rPr>
              <a:t>1. موانع تاریخی</a:t>
            </a:r>
            <a:endParaRPr lang="en-US" sz="3200" dirty="0">
              <a:solidFill>
                <a:srgbClr val="FF0000"/>
              </a:solidFill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Koodak" pitchFamily="2" charset="-78"/>
              </a:rPr>
              <a:t>2</a:t>
            </a:r>
            <a:r>
              <a:rPr lang="fa-IR" sz="3200" b="1" dirty="0">
                <a:solidFill>
                  <a:srgbClr val="FF0000"/>
                </a:solidFill>
                <a:cs typeface="B Koodak" pitchFamily="2" charset="-78"/>
              </a:rPr>
              <a:t>. موانع بیولوژیک</a:t>
            </a:r>
            <a:endParaRPr lang="en-US" sz="3200" dirty="0">
              <a:solidFill>
                <a:srgbClr val="FF0000"/>
              </a:solidFill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Koodak" pitchFamily="2" charset="-78"/>
              </a:rPr>
              <a:t>3</a:t>
            </a:r>
            <a:r>
              <a:rPr lang="fa-IR" sz="3200" b="1" dirty="0">
                <a:solidFill>
                  <a:srgbClr val="FF0000"/>
                </a:solidFill>
                <a:cs typeface="B Koodak" pitchFamily="2" charset="-78"/>
              </a:rPr>
              <a:t>. موانع فیزیولوژیک</a:t>
            </a:r>
            <a:endParaRPr lang="en-US" sz="3200" dirty="0">
              <a:solidFill>
                <a:srgbClr val="FF0000"/>
              </a:solidFill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3200" dirty="0" smtClean="0">
                <a:cs typeface="B Koodak" pitchFamily="2" charset="-78"/>
              </a:rPr>
              <a:t>" </a:t>
            </a:r>
            <a:r>
              <a:rPr lang="fa-IR" sz="3200" dirty="0">
                <a:cs typeface="B Koodak" pitchFamily="2" charset="-78"/>
              </a:rPr>
              <a:t>جان میلتون " شاعر مشهور انگلیسی کور و " بتهوون " کر بود.</a:t>
            </a:r>
            <a:endParaRPr lang="en-US" sz="3200" dirty="0"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3200" b="1" dirty="0">
                <a:solidFill>
                  <a:srgbClr val="FF0000"/>
                </a:solidFill>
                <a:cs typeface="B Koodak" pitchFamily="2" charset="-78"/>
              </a:rPr>
              <a:t>4. موانع اجتماعی </a:t>
            </a:r>
            <a:endParaRPr lang="en-US" sz="3200" dirty="0">
              <a:solidFill>
                <a:srgbClr val="FF0000"/>
              </a:solidFill>
              <a:cs typeface="B Koodak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Koodak" pitchFamily="2" charset="-78"/>
              </a:rPr>
              <a:t>5</a:t>
            </a:r>
            <a:r>
              <a:rPr lang="fa-IR" sz="3200" b="1" dirty="0">
                <a:solidFill>
                  <a:srgbClr val="FF0000"/>
                </a:solidFill>
                <a:cs typeface="B Koodak" pitchFamily="2" charset="-78"/>
              </a:rPr>
              <a:t>. موانع روانی </a:t>
            </a:r>
            <a:endParaRPr lang="en-US" sz="3200" dirty="0">
              <a:solidFill>
                <a:srgbClr val="FF0000"/>
              </a:solidFill>
              <a:cs typeface="B Koodak" pitchFamily="2" charset="-78"/>
            </a:endParaRPr>
          </a:p>
          <a:p>
            <a:pPr algn="ctr" rtl="1">
              <a:buNone/>
            </a:pPr>
            <a:endParaRPr lang="fa-IR" sz="3200" dirty="0">
              <a:cs typeface="B Koodak" pitchFamily="2" charset="-78"/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29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257" y="2426382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11500" dirty="0" smtClean="0">
                <a:solidFill>
                  <a:srgbClr val="00B050"/>
                </a:solidFill>
                <a:cs typeface="B Titr" panose="00000700000000000000" pitchFamily="2" charset="-78"/>
              </a:rPr>
              <a:t>خلاقیت = نوآوری</a:t>
            </a:r>
            <a:endParaRPr lang="en-US" sz="115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70490" y="2575775"/>
            <a:ext cx="1017431" cy="127500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88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9404"/>
            <a:ext cx="10820400" cy="4879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خلاقیت</a:t>
            </a:r>
            <a:r>
              <a:rPr lang="fa-IR" sz="6000" dirty="0">
                <a:cs typeface="B Koodak" pitchFamily="2" charset="-78"/>
              </a:rPr>
              <a:t> </a:t>
            </a:r>
            <a:endParaRPr lang="fa-IR" sz="6000" dirty="0" smtClean="0">
              <a:cs typeface="B Koodak" pitchFamily="2" charset="-78"/>
            </a:endParaRPr>
          </a:p>
          <a:p>
            <a:pPr marL="0" indent="0" algn="ctr">
              <a:buNone/>
            </a:pPr>
            <a:r>
              <a:rPr lang="fa-IR" sz="6000" dirty="0" smtClean="0">
                <a:cs typeface="B Koodak" pitchFamily="2" charset="-78"/>
              </a:rPr>
              <a:t>بیشتر </a:t>
            </a:r>
            <a:r>
              <a:rPr lang="fa-IR" sz="6000" dirty="0">
                <a:cs typeface="B Koodak" pitchFamily="2" charset="-78"/>
              </a:rPr>
              <a:t>یک فعالیت فکری و ذهنی است و </a:t>
            </a:r>
            <a:r>
              <a:rPr lang="fa-IR" sz="6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نوآوری</a:t>
            </a:r>
            <a:r>
              <a:rPr lang="fa-IR" sz="6000" dirty="0">
                <a:cs typeface="B Koodak" pitchFamily="2" charset="-78"/>
              </a:rPr>
              <a:t> </a:t>
            </a:r>
            <a:endParaRPr lang="fa-IR" sz="6000" dirty="0" smtClean="0">
              <a:cs typeface="B Koodak" pitchFamily="2" charset="-78"/>
            </a:endParaRPr>
          </a:p>
          <a:p>
            <a:pPr marL="0" indent="0" algn="ctr">
              <a:buNone/>
            </a:pPr>
            <a:r>
              <a:rPr lang="fa-IR" sz="6000" dirty="0" smtClean="0">
                <a:cs typeface="B Koodak" pitchFamily="2" charset="-78"/>
              </a:rPr>
              <a:t>بیشتر </a:t>
            </a:r>
            <a:r>
              <a:rPr lang="fa-IR" sz="6000" dirty="0">
                <a:cs typeface="B Koodak" pitchFamily="2" charset="-78"/>
              </a:rPr>
              <a:t>جنبه عملی دارد و در حقیقت محصول نهایی عمل خلاقیت است.</a:t>
            </a:r>
            <a:endParaRPr lang="en-US" sz="6000" dirty="0">
              <a:cs typeface="B Koodak" pitchFamily="2" charset="-78"/>
            </a:endParaRPr>
          </a:p>
          <a:p>
            <a:pPr algn="ctr"/>
            <a:endParaRPr lang="en-US" sz="5400" dirty="0"/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01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جدول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4703" y="1056068"/>
            <a:ext cx="10045521" cy="5659080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276" y="230587"/>
            <a:ext cx="7862150" cy="22421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buNone/>
            </a:pPr>
            <a:r>
              <a:rPr lang="fa-IR" sz="2400" b="1" dirty="0" smtClean="0">
                <a:cs typeface="B Koodak" pitchFamily="2" charset="-78"/>
              </a:rPr>
              <a:t> </a:t>
            </a:r>
            <a:r>
              <a:rPr lang="fa-IR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Koodak" pitchFamily="2" charset="-78"/>
              </a:rPr>
              <a:t>فرایند خلاقیت</a:t>
            </a:r>
            <a:endParaRPr lang="en-US" sz="2400" dirty="0" smtClean="0">
              <a:cs typeface="B Koodak" pitchFamily="2" charset="-78"/>
            </a:endParaRPr>
          </a:p>
          <a:p>
            <a:pPr algn="r">
              <a:buNone/>
            </a:pPr>
            <a:r>
              <a:rPr lang="fa-IR" sz="3600" dirty="0" smtClean="0">
                <a:cs typeface="B Koodak" pitchFamily="2" charset="-78"/>
              </a:rPr>
              <a:t>1. حقیقت یابی      2. ایده یابی        3. راه حل یابی </a:t>
            </a:r>
            <a:endParaRPr lang="en-US" sz="3600" dirty="0" smtClean="0">
              <a:cs typeface="B Koodak" pitchFamily="2" charset="-78"/>
            </a:endParaRPr>
          </a:p>
          <a:p>
            <a:pPr algn="r">
              <a:buNone/>
            </a:pPr>
            <a:endParaRPr lang="fa-IR" sz="2400" dirty="0">
              <a:cs typeface="B Koodak" pitchFamily="2" charset="-78"/>
            </a:endParaRPr>
          </a:p>
        </p:txBody>
      </p:sp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2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583" y="214290"/>
            <a:ext cx="9890975" cy="6429420"/>
          </a:xfrm>
        </p:spPr>
        <p:txBody>
          <a:bodyPr/>
          <a:lstStyle/>
          <a:p>
            <a:pPr algn="r" rtl="1">
              <a:buNone/>
            </a:pPr>
            <a:r>
              <a:rPr lang="fa-I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Koodak" pitchFamily="2" charset="-78"/>
              </a:rPr>
              <a:t>فرایند نوآوری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Koodak" pitchFamily="2" charset="-78"/>
            </a:endParaRPr>
          </a:p>
          <a:p>
            <a:pPr algn="r" rtl="1">
              <a:buNone/>
            </a:pPr>
            <a:r>
              <a:rPr lang="fa-IR" sz="3200" dirty="0" smtClean="0">
                <a:cs typeface="B Koodak" pitchFamily="2" charset="-78"/>
              </a:rPr>
              <a:t>به یک اعتبار فرایند نوآوری با </a:t>
            </a:r>
            <a:r>
              <a:rPr lang="en-US" sz="3200" dirty="0" smtClean="0">
                <a:cs typeface="B Koodak" pitchFamily="2" charset="-78"/>
              </a:rPr>
              <a:t>4D</a:t>
            </a:r>
            <a:r>
              <a:rPr lang="fa-IR" sz="3200" dirty="0" smtClean="0">
                <a:cs typeface="B Koodak" pitchFamily="2" charset="-78"/>
              </a:rPr>
              <a:t>  بیان می شود :</a:t>
            </a:r>
            <a:endParaRPr lang="en-US" sz="3200" dirty="0" smtClean="0">
              <a:cs typeface="B Koodak" pitchFamily="2" charset="-78"/>
            </a:endParaRPr>
          </a:p>
          <a:p>
            <a:pPr algn="r" rtl="1">
              <a:buNone/>
            </a:pPr>
            <a:r>
              <a:rPr lang="fa-IR" sz="3200" dirty="0" smtClean="0">
                <a:cs typeface="B Koodak" pitchFamily="2" charset="-78"/>
              </a:rPr>
              <a:t>1. </a:t>
            </a:r>
            <a:r>
              <a:rPr lang="en-US" sz="3200" dirty="0" smtClean="0">
                <a:cs typeface="B Koodak" pitchFamily="2" charset="-78"/>
              </a:rPr>
              <a:t>Discovery</a:t>
            </a:r>
            <a:r>
              <a:rPr lang="fa-IR" sz="3200" dirty="0" smtClean="0">
                <a:cs typeface="B Koodak" pitchFamily="2" charset="-78"/>
              </a:rPr>
              <a:t>  ( کشف)</a:t>
            </a:r>
            <a:endParaRPr lang="en-US" sz="3200" dirty="0" smtClean="0">
              <a:cs typeface="B Koodak" pitchFamily="2" charset="-78"/>
            </a:endParaRPr>
          </a:p>
          <a:p>
            <a:pPr algn="r" rtl="1">
              <a:buNone/>
            </a:pPr>
            <a:r>
              <a:rPr lang="fa-IR" sz="3200" dirty="0" smtClean="0">
                <a:cs typeface="B Koodak" pitchFamily="2" charset="-78"/>
              </a:rPr>
              <a:t>2.  </a:t>
            </a:r>
            <a:r>
              <a:rPr lang="en-US" sz="3200" dirty="0" smtClean="0">
                <a:cs typeface="B Koodak" pitchFamily="2" charset="-78"/>
              </a:rPr>
              <a:t>Dream</a:t>
            </a:r>
            <a:r>
              <a:rPr lang="fa-IR" sz="3200" dirty="0" smtClean="0">
                <a:cs typeface="B Koodak" pitchFamily="2" charset="-78"/>
              </a:rPr>
              <a:t>  ( ایده پردازی)</a:t>
            </a:r>
            <a:endParaRPr lang="en-US" sz="3200" dirty="0" smtClean="0">
              <a:cs typeface="B Koodak" pitchFamily="2" charset="-78"/>
            </a:endParaRPr>
          </a:p>
          <a:p>
            <a:pPr algn="r" rtl="1">
              <a:buNone/>
            </a:pPr>
            <a:r>
              <a:rPr lang="fa-IR" sz="3200" dirty="0" smtClean="0">
                <a:cs typeface="B Koodak" pitchFamily="2" charset="-78"/>
              </a:rPr>
              <a:t>3. </a:t>
            </a:r>
            <a:r>
              <a:rPr lang="en-US" sz="3200" dirty="0" smtClean="0">
                <a:cs typeface="B Koodak" pitchFamily="2" charset="-78"/>
              </a:rPr>
              <a:t>Design</a:t>
            </a:r>
            <a:r>
              <a:rPr lang="fa-IR" sz="3200" dirty="0" smtClean="0">
                <a:cs typeface="B Koodak" pitchFamily="2" charset="-78"/>
              </a:rPr>
              <a:t>  ( طراحی)</a:t>
            </a:r>
            <a:endParaRPr lang="en-US" sz="3200" dirty="0" smtClean="0">
              <a:cs typeface="B Koodak" pitchFamily="2" charset="-78"/>
            </a:endParaRPr>
          </a:p>
          <a:p>
            <a:pPr algn="r" rtl="1">
              <a:buNone/>
            </a:pPr>
            <a:r>
              <a:rPr lang="fa-IR" sz="3200" dirty="0" smtClean="0">
                <a:cs typeface="B Koodak" pitchFamily="2" charset="-78"/>
              </a:rPr>
              <a:t>4.  </a:t>
            </a:r>
            <a:r>
              <a:rPr lang="en-US" sz="3200" dirty="0" smtClean="0">
                <a:cs typeface="B Koodak" pitchFamily="2" charset="-78"/>
              </a:rPr>
              <a:t>Delivery</a:t>
            </a:r>
            <a:r>
              <a:rPr lang="fa-IR" sz="3200" dirty="0" smtClean="0">
                <a:cs typeface="B Koodak" pitchFamily="2" charset="-78"/>
              </a:rPr>
              <a:t>  ( انتشار)</a:t>
            </a:r>
            <a:endParaRPr lang="en-US" sz="3200" dirty="0" smtClean="0">
              <a:cs typeface="B Koodak" pitchFamily="2" charset="-78"/>
            </a:endParaRPr>
          </a:p>
          <a:p>
            <a:pPr algn="r" rtl="1">
              <a:buNone/>
            </a:pPr>
            <a:endParaRPr lang="fa-IR" dirty="0">
              <a:cs typeface="B Koodak" pitchFamily="2" charset="-78"/>
            </a:endParaRPr>
          </a:p>
        </p:txBody>
      </p:sp>
      <p:pic>
        <p:nvPicPr>
          <p:cNvPr id="4" name="Content Placeholder 3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39" y="3838750"/>
            <a:ext cx="7630543" cy="2662084"/>
          </a:xfrm>
          <a:prstGeom prst="rect">
            <a:avLst/>
          </a:prstGeo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36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257" y="1589260"/>
            <a:ext cx="10820400" cy="40241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a-IR" sz="115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کارآفرینی</a:t>
            </a:r>
          </a:p>
          <a:p>
            <a:pPr marL="0" indent="0" algn="ctr">
              <a:buNone/>
            </a:pPr>
            <a:r>
              <a:rPr lang="fa-IR" sz="115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=</a:t>
            </a:r>
          </a:p>
          <a:p>
            <a:pPr marL="0" indent="0" algn="ctr">
              <a:buNone/>
            </a:pPr>
            <a:r>
              <a:rPr lang="fa-IR" sz="11500" dirty="0" smtClean="0">
                <a:solidFill>
                  <a:srgbClr val="00B050"/>
                </a:solidFill>
                <a:cs typeface="B Titr" panose="00000700000000000000" pitchFamily="2" charset="-78"/>
              </a:rPr>
              <a:t>خلاقیت + نوآوری</a:t>
            </a:r>
            <a:endParaRPr lang="en-US" sz="115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4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373"/>
            <a:ext cx="10820400" cy="6241734"/>
          </a:xfrm>
        </p:spPr>
        <p:txBody>
          <a:bodyPr>
            <a:normAutofit fontScale="70000" lnSpcReduction="20000"/>
          </a:bodyPr>
          <a:lstStyle/>
          <a:p>
            <a:pPr marL="342900" lvl="0" indent="-342900" algn="ctr" rtl="1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None/>
            </a:pPr>
            <a:endParaRPr lang="fa-IR" sz="1800" i="1" kern="0" dirty="0">
              <a:solidFill>
                <a:srgbClr val="FF0000"/>
              </a:solidFill>
              <a:latin typeface="IranNastaliq" pitchFamily="18" charset="0"/>
              <a:cs typeface="B Titr" panose="00000700000000000000" pitchFamily="2" charset="-78"/>
            </a:endParaRPr>
          </a:p>
          <a:p>
            <a:pPr marL="342900" lvl="0" indent="-342900" algn="ctr" rtl="1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None/>
            </a:pPr>
            <a:r>
              <a:rPr lang="fa-IR" sz="7200" i="1" kern="0" dirty="0">
                <a:solidFill>
                  <a:srgbClr val="FF0000"/>
                </a:solidFill>
                <a:latin typeface="IranNastaliq" pitchFamily="18" charset="0"/>
                <a:cs typeface="B Titr" panose="00000700000000000000" pitchFamily="2" charset="-78"/>
              </a:rPr>
              <a:t>در بيکرانه زندگي دو چيز فسونم مي کند:</a:t>
            </a:r>
            <a:r>
              <a:rPr lang="en-US" sz="7200" kern="0" dirty="0">
                <a:solidFill>
                  <a:srgbClr val="FF0000"/>
                </a:solidFill>
                <a:latin typeface="IranNastaliq" pitchFamily="18" charset="0"/>
                <a:cs typeface="B Titr" panose="00000700000000000000" pitchFamily="2" charset="-78"/>
              </a:rPr>
              <a:t/>
            </a:r>
            <a:br>
              <a:rPr lang="en-US" sz="7200" kern="0" dirty="0">
                <a:solidFill>
                  <a:srgbClr val="FF0000"/>
                </a:solidFill>
                <a:latin typeface="IranNastaliq" pitchFamily="18" charset="0"/>
                <a:cs typeface="B Titr" panose="00000700000000000000" pitchFamily="2" charset="-78"/>
              </a:rPr>
            </a:br>
            <a:r>
              <a:rPr lang="fa-IR" sz="7200" i="1" kern="0" dirty="0">
                <a:solidFill>
                  <a:srgbClr val="0000FF"/>
                </a:solidFill>
                <a:latin typeface="IranNastaliq" pitchFamily="18" charset="0"/>
                <a:cs typeface="B Titr" panose="00000700000000000000" pitchFamily="2" charset="-78"/>
              </a:rPr>
              <a:t>آبي آسمان که مي بينم و ميدانم که نيست</a:t>
            </a:r>
            <a:r>
              <a:rPr lang="en-US" sz="7200" kern="0" dirty="0">
                <a:solidFill>
                  <a:srgbClr val="FF0000"/>
                </a:solidFill>
                <a:latin typeface="IranNastaliq" pitchFamily="18" charset="0"/>
                <a:cs typeface="B Titr" panose="00000700000000000000" pitchFamily="2" charset="-78"/>
              </a:rPr>
              <a:t/>
            </a:r>
            <a:br>
              <a:rPr lang="en-US" sz="7200" kern="0" dirty="0">
                <a:solidFill>
                  <a:srgbClr val="FF0000"/>
                </a:solidFill>
                <a:latin typeface="IranNastaliq" pitchFamily="18" charset="0"/>
                <a:cs typeface="B Titr" panose="00000700000000000000" pitchFamily="2" charset="-78"/>
              </a:rPr>
            </a:br>
            <a:r>
              <a:rPr lang="fa-IR" sz="7200" i="1" kern="0" dirty="0">
                <a:solidFill>
                  <a:srgbClr val="FF0000"/>
                </a:solidFill>
                <a:latin typeface="IranNastaliq" pitchFamily="18" charset="0"/>
                <a:cs typeface="B Titr" panose="00000700000000000000" pitchFamily="2" charset="-78"/>
              </a:rPr>
              <a:t>و</a:t>
            </a:r>
            <a:r>
              <a:rPr lang="en-US" sz="7200" kern="0" dirty="0">
                <a:solidFill>
                  <a:srgbClr val="FF0000"/>
                </a:solidFill>
                <a:latin typeface="IranNastaliq" pitchFamily="18" charset="0"/>
                <a:cs typeface="B Titr" panose="00000700000000000000" pitchFamily="2" charset="-78"/>
              </a:rPr>
              <a:t/>
            </a:r>
            <a:br>
              <a:rPr lang="en-US" sz="7200" kern="0" dirty="0">
                <a:solidFill>
                  <a:srgbClr val="FF0000"/>
                </a:solidFill>
                <a:latin typeface="IranNastaliq" pitchFamily="18" charset="0"/>
                <a:cs typeface="B Titr" panose="00000700000000000000" pitchFamily="2" charset="-78"/>
              </a:rPr>
            </a:br>
            <a:r>
              <a:rPr lang="fa-IR" sz="7200" i="1" kern="0" dirty="0">
                <a:solidFill>
                  <a:srgbClr val="00B050"/>
                </a:solidFill>
                <a:latin typeface="IranNastaliq" pitchFamily="18" charset="0"/>
                <a:cs typeface="B Titr" panose="00000700000000000000" pitchFamily="2" charset="-78"/>
              </a:rPr>
              <a:t>خدايي که نمي بينم و مي دانم که هست...</a:t>
            </a:r>
            <a:endParaRPr lang="en-US" sz="4400" b="1" i="1" kern="0" dirty="0">
              <a:solidFill>
                <a:srgbClr val="00B050"/>
              </a:solidFill>
              <a:latin typeface="IranNastaliq" pitchFamily="18" charset="0"/>
              <a:cs typeface="B Titr" panose="00000700000000000000" pitchFamily="2" charset="-78"/>
            </a:endParaRPr>
          </a:p>
          <a:p>
            <a:pPr>
              <a:lnSpc>
                <a:spcPct val="170000"/>
              </a:lnSpc>
            </a:pP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4928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endParaRPr lang="fa-IR" sz="9600" dirty="0" smtClean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 rtl="1">
              <a:buNone/>
            </a:pPr>
            <a:r>
              <a:rPr lang="fa-IR" sz="287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دیوار شیشه ای</a:t>
            </a:r>
            <a:endParaRPr lang="en-US" sz="1028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243232" y="2305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130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764373"/>
            <a:ext cx="10139514" cy="5457607"/>
          </a:xfr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35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8" y="764373"/>
            <a:ext cx="10763702" cy="5435669"/>
          </a:xfrm>
        </p:spPr>
      </p:pic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6124349" y="764373"/>
            <a:ext cx="0" cy="54356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35" y="1338470"/>
            <a:ext cx="4873388" cy="4253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50" y="2545550"/>
            <a:ext cx="2009680" cy="2009680"/>
          </a:xfrm>
          <a:prstGeom prst="rect">
            <a:avLst/>
          </a:prstGeom>
        </p:spPr>
      </p:pic>
      <p:pic>
        <p:nvPicPr>
          <p:cNvPr id="10" name="Picture 9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32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8" y="764373"/>
            <a:ext cx="10763702" cy="54356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77" y="1890900"/>
            <a:ext cx="3286407" cy="3286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6298" y="1968723"/>
            <a:ext cx="3912908" cy="3208584"/>
          </a:xfrm>
          <a:prstGeom prst="rect">
            <a:avLst/>
          </a:prstGeom>
        </p:spPr>
      </p:pic>
      <p:pic>
        <p:nvPicPr>
          <p:cNvPr id="9" name="Picture 8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13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endParaRPr lang="fa-IR" sz="48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 rtl="1">
              <a:buNone/>
            </a:pPr>
            <a:r>
              <a:rPr lang="fa-IR" sz="166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حواسمان به </a:t>
            </a:r>
          </a:p>
          <a:p>
            <a:pPr marL="0" indent="0" algn="ctr" rtl="1">
              <a:buNone/>
            </a:pPr>
            <a:r>
              <a:rPr lang="fa-IR" sz="166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دیوارهای شیشه ای </a:t>
            </a:r>
            <a:r>
              <a:rPr lang="fa-IR" sz="1660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ذهنمان باش</a:t>
            </a:r>
            <a:r>
              <a:rPr lang="fa-IR" sz="1660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</a:t>
            </a:r>
            <a:endParaRPr lang="en-US" sz="1777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75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4555" y="563423"/>
            <a:ext cx="110758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FF00"/>
                </a:solidFill>
                <a:cs typeface="B Traffic" pitchFamily="2" charset="-78"/>
              </a:rPr>
              <a:t>اميدوارم اگر جوان هستي ،</a:t>
            </a:r>
          </a:p>
          <a:p>
            <a:pPr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FF00"/>
                </a:solidFill>
                <a:cs typeface="B Traffic" pitchFamily="2" charset="-78"/>
              </a:rPr>
              <a:t>              خيلي به تعجيل ، رسيده نشوي......</a:t>
            </a:r>
          </a:p>
          <a:p>
            <a:pPr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FF00"/>
                </a:solidFill>
                <a:cs typeface="B Traffic" pitchFamily="2" charset="-78"/>
              </a:rPr>
              <a:t>                      و اگر رسيده اي ، به جوان نمائي اصرار نورزي،                       و اگر پيري ،تسليم نا اميدي نشوي...........</a:t>
            </a:r>
          </a:p>
          <a:p>
            <a:pPr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FF00"/>
                </a:solidFill>
                <a:cs typeface="B Traffic" pitchFamily="2" charset="-78"/>
              </a:rPr>
              <a:t>چرا كه هر سني خوشي و ناخوشي خودش را دارد و لازم است</a:t>
            </a:r>
          </a:p>
          <a:p>
            <a:pPr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dirty="0">
                <a:solidFill>
                  <a:srgbClr val="FFFF00"/>
                </a:solidFill>
                <a:cs typeface="B Traffic" pitchFamily="2" charset="-78"/>
              </a:rPr>
              <a:t>             </a:t>
            </a:r>
            <a:r>
              <a:rPr lang="fa-IR" sz="3200" b="1" dirty="0" smtClean="0">
                <a:solidFill>
                  <a:srgbClr val="FFFF00"/>
                </a:solidFill>
                <a:cs typeface="B Traffic" pitchFamily="2" charset="-78"/>
              </a:rPr>
              <a:t>پس بگذاريم </a:t>
            </a:r>
            <a:r>
              <a:rPr lang="fa-IR" sz="3200" b="1" dirty="0">
                <a:solidFill>
                  <a:srgbClr val="FFFF00"/>
                </a:solidFill>
                <a:cs typeface="B Traffic" pitchFamily="2" charset="-78"/>
              </a:rPr>
              <a:t>در ما جريان يابد.</a:t>
            </a:r>
            <a:endParaRPr lang="en-US" sz="3200" b="1" dirty="0">
              <a:solidFill>
                <a:srgbClr val="FFFF00"/>
              </a:solidFill>
              <a:cs typeface="B Traffic" pitchFamily="2" charset="-78"/>
            </a:endParaRPr>
          </a:p>
        </p:txBody>
      </p:sp>
      <p:pic>
        <p:nvPicPr>
          <p:cNvPr id="3" name="Picture 2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723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5212392"/>
      </p:ext>
    </p:extLst>
  </p:cSld>
  <p:clrMapOvr>
    <a:masterClrMapping/>
  </p:clrMapOvr>
  <p:transition spd="slow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36" y="595812"/>
            <a:ext cx="4113732" cy="4735232"/>
          </a:xfrm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3" y="4992639"/>
            <a:ext cx="6962915" cy="18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1314" y="2099479"/>
            <a:ext cx="424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ahmadzadeh.meh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29" y="1057760"/>
            <a:ext cx="1269841" cy="11555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3331" y="4066906"/>
            <a:ext cx="673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ahmadzadeh.me@gmail.com</a:t>
            </a:r>
            <a:endParaRPr lang="fa-I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30" y="2903671"/>
            <a:ext cx="1349040" cy="11865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41519" y="6273225"/>
            <a:ext cx="3042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0915-384-8123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77" y="5455244"/>
            <a:ext cx="835450" cy="8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708335"/>
            <a:ext cx="11162763" cy="5149739"/>
          </a:xfrm>
        </p:spPr>
        <p:txBody>
          <a:bodyPr>
            <a:noAutofit/>
          </a:bodyPr>
          <a:lstStyle/>
          <a:p>
            <a:pPr algn="ctr" rtl="1">
              <a:lnSpc>
                <a:spcPct val="200000"/>
              </a:lnSpc>
              <a:buNone/>
            </a:pPr>
            <a:r>
              <a:rPr lang="fa-IR" sz="9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سیر </a:t>
            </a:r>
            <a:r>
              <a:rPr lang="fa-IR" sz="9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تکامل</a:t>
            </a:r>
            <a:br>
              <a:rPr lang="fa-IR" sz="9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</a:br>
            <a:r>
              <a:rPr lang="fa-IR" sz="9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 </a:t>
            </a:r>
            <a:r>
              <a:rPr lang="fa-IR" sz="9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جوامع بشری</a:t>
            </a:r>
            <a:endParaRPr lang="en-US" sz="9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algn="ctr" rtl="1">
              <a:lnSpc>
                <a:spcPct val="200000"/>
              </a:lnSpc>
              <a:buNone/>
            </a:pPr>
            <a:r>
              <a:rPr lang="en-US" sz="9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/>
            </a:r>
            <a:br>
              <a:rPr lang="en-US" sz="9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</a:br>
            <a:endParaRPr lang="en-US" sz="9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ctr" rtl="1">
              <a:lnSpc>
                <a:spcPct val="200000"/>
              </a:lnSpc>
              <a:buNone/>
            </a:pPr>
            <a:endParaRPr lang="fa-IR" sz="9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sz="9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 descr="C:\Users\m.ahmadzadeh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69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651" y="2529403"/>
            <a:ext cx="10820400" cy="40241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جوامع سنتي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algn="ctr">
              <a:buNone/>
            </a:pPr>
            <a:endParaRPr lang="fa-I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  <a:p>
            <a:pPr algn="ctr">
              <a:buNone/>
            </a:pPr>
            <a:r>
              <a:rPr lang="fa-I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منبع قدرت</a:t>
            </a:r>
            <a:r>
              <a:rPr lang="fa-I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:</a:t>
            </a:r>
            <a:endParaRPr lang="en-US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algn="ctr">
              <a:buNone/>
            </a:pPr>
            <a:r>
              <a:rPr lang="fa-I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زور و </a:t>
            </a:r>
            <a:r>
              <a:rPr lang="fa-I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بازو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algn="ctr">
              <a:buNone/>
            </a:pPr>
            <a:endParaRPr lang="fa-I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algn="ctr">
              <a:buNone/>
            </a:pPr>
            <a:r>
              <a:rPr lang="fa-I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کسب و </a:t>
            </a:r>
            <a:r>
              <a:rPr lang="fa-I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کار: </a:t>
            </a:r>
            <a:r>
              <a:rPr lang="fa-I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مبتنی  بر زور و بازو</a:t>
            </a:r>
          </a:p>
          <a:p>
            <a:pPr algn="ctr">
              <a:buNone/>
            </a:pPr>
            <a:r>
              <a:rPr lang="fa-I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                                           </a:t>
            </a:r>
            <a:endParaRPr lang="fa-I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2393505"/>
            <a:ext cx="5080291" cy="3962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62" y="1745"/>
            <a:ext cx="3996206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89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10" y="2194560"/>
            <a:ext cx="7943042" cy="4024125"/>
          </a:xfrm>
        </p:spPr>
        <p:txBody>
          <a:bodyPr>
            <a:noAutofit/>
          </a:bodyPr>
          <a:lstStyle/>
          <a:p>
            <a:pPr lvl="0" algn="ctr">
              <a:buClr>
                <a:srgbClr val="3891A7"/>
              </a:buClr>
              <a:buNone/>
            </a:pP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                                          جوامع </a:t>
            </a:r>
            <a:r>
              <a:rPr lang="fa-IR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صنعتي</a:t>
            </a:r>
          </a:p>
          <a:p>
            <a:pPr lvl="0" algn="ctr">
              <a:buClr>
                <a:srgbClr val="3891A7"/>
              </a:buClr>
              <a:buNone/>
            </a:pPr>
            <a:endParaRPr lang="fa-IR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lvl="0" algn="ctr">
              <a:buNone/>
            </a:pP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                    منبع </a:t>
            </a:r>
            <a:r>
              <a:rPr lang="fa-IR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قدرت: </a:t>
            </a:r>
          </a:p>
          <a:p>
            <a:pPr lvl="0" algn="ctr" rtl="1">
              <a:buNone/>
            </a:pP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                   ماده </a:t>
            </a:r>
            <a:r>
              <a:rPr lang="fa-IR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و </a:t>
            </a: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انرژی</a:t>
            </a:r>
          </a:p>
          <a:p>
            <a:pPr lvl="0" algn="ctr" rtl="1">
              <a:buNone/>
            </a:pP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               </a:t>
            </a:r>
            <a:endParaRPr lang="en-US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lvl="0" algn="ctr">
              <a:buClr>
                <a:srgbClr val="3891A7"/>
              </a:buClr>
              <a:buNone/>
            </a:pPr>
            <a:r>
              <a:rPr lang="fa-IR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کسب و کار : مبتنی بر کاریدی </a:t>
            </a: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وکار </a:t>
            </a:r>
            <a:r>
              <a:rPr lang="fa-IR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فکری</a:t>
            </a:r>
          </a:p>
          <a:p>
            <a:pPr algn="ctr"/>
            <a:endParaRPr lang="fa-IR" sz="3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49" y="116102"/>
            <a:ext cx="7676651" cy="4661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m.ahmadzadeh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02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246" y="746431"/>
            <a:ext cx="8382007" cy="4024125"/>
          </a:xfrm>
        </p:spPr>
        <p:txBody>
          <a:bodyPr>
            <a:noAutofit/>
          </a:bodyPr>
          <a:lstStyle/>
          <a:p>
            <a:pPr lvl="0" algn="ctr">
              <a:buClr>
                <a:srgbClr val="3891A7"/>
              </a:buClr>
              <a:buNone/>
            </a:pPr>
            <a:r>
              <a:rPr lang="fa-IR" sz="3200" dirty="0" smtClean="0">
                <a:solidFill>
                  <a:srgbClr val="0000FF"/>
                </a:solidFill>
                <a:cs typeface="B Koodak" pitchFamily="2" charset="-78"/>
              </a:rPr>
              <a:t>                                                    </a:t>
            </a:r>
            <a:r>
              <a:rPr lang="fa-I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جوامع اطلاعاتي</a:t>
            </a:r>
          </a:p>
          <a:p>
            <a:pPr lvl="0" algn="ctr">
              <a:buClr>
                <a:srgbClr val="3891A7"/>
              </a:buClr>
              <a:buNone/>
            </a:pPr>
            <a:endParaRPr lang="fa-IR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lvl="0" algn="ctr">
              <a:buClr>
                <a:srgbClr val="3891A7"/>
              </a:buClr>
              <a:buNone/>
            </a:pP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lvl="0" algn="ctr">
              <a:buClr>
                <a:srgbClr val="3891A7"/>
              </a:buClr>
              <a:buNone/>
            </a:pPr>
            <a:r>
              <a:rPr lang="fa-I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منبع قدرت</a:t>
            </a:r>
            <a:r>
              <a:rPr lang="fa-IR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:</a:t>
            </a:r>
          </a:p>
          <a:p>
            <a:pPr lvl="0" algn="ctr">
              <a:buClr>
                <a:srgbClr val="3891A7"/>
              </a:buClr>
              <a:buNone/>
            </a:pPr>
            <a:r>
              <a:rPr lang="fa-IR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 </a:t>
            </a:r>
            <a:r>
              <a:rPr lang="fa-I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فروش دانش</a:t>
            </a:r>
          </a:p>
          <a:p>
            <a:pPr lvl="0" algn="ctr">
              <a:buClr>
                <a:srgbClr val="3891A7"/>
              </a:buClr>
              <a:buNone/>
            </a:pPr>
            <a:endParaRPr lang="fa-IR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lvl="0" algn="ctr">
              <a:buClr>
                <a:srgbClr val="3891A7"/>
              </a:buClr>
              <a:buNone/>
            </a:pPr>
            <a:endParaRPr lang="fa-IR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  <a:p>
            <a:pPr lvl="0" algn="ctr">
              <a:buClr>
                <a:srgbClr val="3891A7"/>
              </a:buClr>
              <a:buNone/>
            </a:pPr>
            <a:r>
              <a:rPr lang="fa-IR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کسب </a:t>
            </a:r>
            <a:r>
              <a:rPr lang="fa-I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و کار </a:t>
            </a:r>
            <a:r>
              <a:rPr lang="fa-IR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:</a:t>
            </a:r>
          </a:p>
          <a:p>
            <a:pPr lvl="0" algn="ctr">
              <a:buClr>
                <a:srgbClr val="3891A7"/>
              </a:buClr>
              <a:buNone/>
            </a:pPr>
            <a:r>
              <a:rPr lang="fa-IR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 </a:t>
            </a:r>
            <a:r>
              <a:rPr lang="fa-I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ina" panose="00000700000000000000" pitchFamily="2" charset="-78"/>
              </a:rPr>
              <a:t>مبتنی بر اطلاعات و دانایی</a:t>
            </a:r>
          </a:p>
          <a:p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ina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7164288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758">
            <a:off x="541026" y="853807"/>
            <a:ext cx="3491880" cy="371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Users\m.ahmadzadeh\Desktop\Untit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602"/>
            <a:ext cx="2143125" cy="5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1398" b="16221"/>
          <a:stretch/>
        </p:blipFill>
        <p:spPr>
          <a:xfrm>
            <a:off x="90832" y="78100"/>
            <a:ext cx="656822" cy="98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72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Fading Grid">
  <a:themeElements>
    <a:clrScheme name="Fading Grid 2">
      <a:dk1>
        <a:srgbClr val="000066"/>
      </a:dk1>
      <a:lt1>
        <a:srgbClr val="FFFFFF"/>
      </a:lt1>
      <a:dk2>
        <a:srgbClr val="000066"/>
      </a:dk2>
      <a:lt2>
        <a:srgbClr val="B2B8C8"/>
      </a:lt2>
      <a:accent1>
        <a:srgbClr val="008080"/>
      </a:accent1>
      <a:accent2>
        <a:srgbClr val="00004E"/>
      </a:accent2>
      <a:accent3>
        <a:srgbClr val="AAAAB8"/>
      </a:accent3>
      <a:accent4>
        <a:srgbClr val="DADADA"/>
      </a:accent4>
      <a:accent5>
        <a:srgbClr val="AAC0C0"/>
      </a:accent5>
      <a:accent6>
        <a:srgbClr val="000046"/>
      </a:accent6>
      <a:hlink>
        <a:srgbClr val="00FFCC"/>
      </a:hlink>
      <a:folHlink>
        <a:srgbClr val="6699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15000"/>
          <a:buFont typeface="Wingdings" pitchFamily="2" charset="2"/>
          <a:buNone/>
          <a:tabLst/>
          <a:defRPr kumimoji="0" lang="ar-SA" altLang="fa-I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15000"/>
          <a:buFont typeface="Wingdings" pitchFamily="2" charset="2"/>
          <a:buNone/>
          <a:tabLst/>
          <a:defRPr kumimoji="0" lang="ar-SA" altLang="fa-I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rez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321</TotalTime>
  <Words>927</Words>
  <Application>Microsoft Office PowerPoint</Application>
  <PresentationFormat>Widescreen</PresentationFormat>
  <Paragraphs>214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79" baseType="lpstr">
      <vt:lpstr>2  Titr</vt:lpstr>
      <vt:lpstr>Albertus Extra Bold</vt:lpstr>
      <vt:lpstr>Arial</vt:lpstr>
      <vt:lpstr>B Koodak</vt:lpstr>
      <vt:lpstr>B Nazanin</vt:lpstr>
      <vt:lpstr>B Sina</vt:lpstr>
      <vt:lpstr>B Titr</vt:lpstr>
      <vt:lpstr>B Traffic</vt:lpstr>
      <vt:lpstr>Calibri</vt:lpstr>
      <vt:lpstr>Century Gothic</vt:lpstr>
      <vt:lpstr>IranNastaliq</vt:lpstr>
      <vt:lpstr>Segoe UI</vt:lpstr>
      <vt:lpstr>Segoe UI Light</vt:lpstr>
      <vt:lpstr>Tahoma</vt:lpstr>
      <vt:lpstr>Times New Roman</vt:lpstr>
      <vt:lpstr>Trebuchet MS</vt:lpstr>
      <vt:lpstr>Wingdings</vt:lpstr>
      <vt:lpstr>Wingdings 3</vt:lpstr>
      <vt:lpstr>Vapor Trail</vt:lpstr>
      <vt:lpstr>Fading Grid</vt:lpstr>
      <vt:lpstr>Arezo</vt:lpstr>
      <vt:lpstr>WelcomeDoc</vt:lpstr>
      <vt:lpstr>Facet</vt:lpstr>
      <vt:lpstr>PowerPoint Presentation</vt:lpstr>
      <vt:lpstr>کارگاه آموزشی  آشنائی با کارآفرینی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سه انقلاب جامعه اطلاعاتي</vt:lpstr>
      <vt:lpstr>PowerPoint Presentation</vt:lpstr>
      <vt:lpstr>کارآفرینی</vt:lpstr>
      <vt:lpstr>تعاریف</vt:lpstr>
      <vt:lpstr>PowerPoint Presentation</vt:lpstr>
      <vt:lpstr>PowerPoint Presentation</vt:lpstr>
      <vt:lpstr>PowerPoint Presentation</vt:lpstr>
      <vt:lpstr>کارآفرینی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خلاقیت و نوآوری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موانع خلاقیت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RayanMehr</dc:creator>
  <cp:lastModifiedBy>RayanMehr</cp:lastModifiedBy>
  <cp:revision>40</cp:revision>
  <dcterms:created xsi:type="dcterms:W3CDTF">2016-03-01T18:15:46Z</dcterms:created>
  <dcterms:modified xsi:type="dcterms:W3CDTF">2017-01-18T15:18:54Z</dcterms:modified>
</cp:coreProperties>
</file>