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4" r:id="rId4"/>
    <p:sldId id="258" r:id="rId5"/>
    <p:sldId id="259" r:id="rId6"/>
    <p:sldId id="260" r:id="rId7"/>
    <p:sldId id="261" r:id="rId8"/>
    <p:sldId id="262" r:id="rId9"/>
    <p:sldId id="263" r:id="rId10"/>
    <p:sldId id="264" r:id="rId11"/>
    <p:sldId id="275" r:id="rId12"/>
    <p:sldId id="265" r:id="rId13"/>
    <p:sldId id="266" r:id="rId14"/>
    <p:sldId id="267" r:id="rId15"/>
    <p:sldId id="268" r:id="rId16"/>
    <p:sldId id="269" r:id="rId17"/>
    <p:sldId id="270" r:id="rId18"/>
    <p:sldId id="271" r:id="rId19"/>
    <p:sldId id="272" r:id="rId20"/>
    <p:sldId id="273" r:id="rId21"/>
    <p:sldId id="276" r:id="rId22"/>
    <p:sldId id="297" r:id="rId23"/>
    <p:sldId id="296" r:id="rId24"/>
    <p:sldId id="298" r:id="rId25"/>
    <p:sldId id="299" r:id="rId26"/>
    <p:sldId id="300" r:id="rId27"/>
    <p:sldId id="301" r:id="rId28"/>
    <p:sldId id="302" r:id="rId29"/>
    <p:sldId id="303" r:id="rId30"/>
    <p:sldId id="304" r:id="rId31"/>
    <p:sldId id="305" r:id="rId32"/>
    <p:sldId id="306" r:id="rId33"/>
    <p:sldId id="307" r:id="rId34"/>
    <p:sldId id="308" r:id="rId35"/>
    <p:sldId id="309" r:id="rId36"/>
    <p:sldId id="310" r:id="rId37"/>
    <p:sldId id="311" r:id="rId38"/>
    <p:sldId id="312" r:id="rId39"/>
    <p:sldId id="313" r:id="rId40"/>
    <p:sldId id="314" r:id="rId41"/>
    <p:sldId id="315" r:id="rId42"/>
    <p:sldId id="316" r:id="rId43"/>
    <p:sldId id="317" r:id="rId44"/>
    <p:sldId id="318" r:id="rId45"/>
    <p:sldId id="319" r:id="rId46"/>
    <p:sldId id="320" r:id="rId47"/>
    <p:sldId id="321" r:id="rId48"/>
    <p:sldId id="322" r:id="rId49"/>
    <p:sldId id="323" r:id="rId50"/>
    <p:sldId id="324" r:id="rId51"/>
    <p:sldId id="325" r:id="rId52"/>
    <p:sldId id="326" r:id="rId53"/>
    <p:sldId id="327" r:id="rId54"/>
    <p:sldId id="328"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34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20201505-8AA6-4C57-8C15-44C0D9ADD53E}" type="datetimeFigureOut">
              <a:rPr lang="fa-IR" smtClean="0"/>
              <a:t>02/15/1438</a:t>
            </a:fld>
            <a:endParaRPr lang="fa-IR"/>
          </a:p>
        </p:txBody>
      </p:sp>
      <p:sp>
        <p:nvSpPr>
          <p:cNvPr id="5" name="Footer Placeholder 4"/>
          <p:cNvSpPr>
            <a:spLocks noGrp="1"/>
          </p:cNvSpPr>
          <p:nvPr>
            <p:ph type="ftr" sz="quarter" idx="11"/>
          </p:nvPr>
        </p:nvSpPr>
        <p:spPr>
          <a:xfrm>
            <a:off x="1876424" y="5410201"/>
            <a:ext cx="5124886" cy="365125"/>
          </a:xfrm>
        </p:spPr>
        <p:txBody>
          <a:bodyPr/>
          <a:lstStyle/>
          <a:p>
            <a:endParaRPr lang="fa-IR"/>
          </a:p>
        </p:txBody>
      </p:sp>
      <p:sp>
        <p:nvSpPr>
          <p:cNvPr id="6" name="Slide Number Placeholder 5"/>
          <p:cNvSpPr>
            <a:spLocks noGrp="1"/>
          </p:cNvSpPr>
          <p:nvPr>
            <p:ph type="sldNum" sz="quarter" idx="12"/>
          </p:nvPr>
        </p:nvSpPr>
        <p:spPr>
          <a:xfrm>
            <a:off x="9896911" y="5410199"/>
            <a:ext cx="771089" cy="365125"/>
          </a:xfrm>
        </p:spPr>
        <p:txBody>
          <a:bodyPr/>
          <a:lstStyle/>
          <a:p>
            <a:fld id="{9C4977DE-1F37-49F8-8FF9-193E12CE44E6}" type="slidenum">
              <a:rPr lang="fa-IR" smtClean="0"/>
              <a:t>‹#›</a:t>
            </a:fld>
            <a:endParaRPr lang="fa-IR"/>
          </a:p>
        </p:txBody>
      </p:sp>
    </p:spTree>
    <p:extLst>
      <p:ext uri="{BB962C8B-B14F-4D97-AF65-F5344CB8AC3E}">
        <p14:creationId xmlns:p14="http://schemas.microsoft.com/office/powerpoint/2010/main" val="2732214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0201505-8AA6-4C57-8C15-44C0D9ADD53E}" type="datetimeFigureOut">
              <a:rPr lang="fa-IR" smtClean="0"/>
              <a:t>02/15/1438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C4977DE-1F37-49F8-8FF9-193E12CE44E6}" type="slidenum">
              <a:rPr lang="fa-IR" smtClean="0"/>
              <a:t>‹#›</a:t>
            </a:fld>
            <a:endParaRPr lang="fa-IR"/>
          </a:p>
        </p:txBody>
      </p:sp>
    </p:spTree>
    <p:extLst>
      <p:ext uri="{BB962C8B-B14F-4D97-AF65-F5344CB8AC3E}">
        <p14:creationId xmlns:p14="http://schemas.microsoft.com/office/powerpoint/2010/main" val="214392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0201505-8AA6-4C57-8C15-44C0D9ADD53E}" type="datetimeFigureOut">
              <a:rPr lang="fa-IR" smtClean="0"/>
              <a:t>02/15/1438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C4977DE-1F37-49F8-8FF9-193E12CE44E6}" type="slidenum">
              <a:rPr lang="fa-IR" smtClean="0"/>
              <a:t>‹#›</a:t>
            </a:fld>
            <a:endParaRPr lang="fa-IR"/>
          </a:p>
        </p:txBody>
      </p:sp>
    </p:spTree>
    <p:extLst>
      <p:ext uri="{BB962C8B-B14F-4D97-AF65-F5344CB8AC3E}">
        <p14:creationId xmlns:p14="http://schemas.microsoft.com/office/powerpoint/2010/main" val="306623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0201505-8AA6-4C57-8C15-44C0D9ADD53E}" type="datetimeFigureOut">
              <a:rPr lang="fa-IR" smtClean="0"/>
              <a:t>02/15/1438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C4977DE-1F37-49F8-8FF9-193E12CE44E6}" type="slidenum">
              <a:rPr lang="fa-IR" smtClean="0"/>
              <a:t>‹#›</a:t>
            </a:fld>
            <a:endParaRPr lang="fa-IR"/>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668923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0201505-8AA6-4C57-8C15-44C0D9ADD53E}" type="datetimeFigureOut">
              <a:rPr lang="fa-IR" smtClean="0"/>
              <a:t>02/15/1438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C4977DE-1F37-49F8-8FF9-193E12CE44E6}" type="slidenum">
              <a:rPr lang="fa-IR" smtClean="0"/>
              <a:t>‹#›</a:t>
            </a:fld>
            <a:endParaRPr lang="fa-IR"/>
          </a:p>
        </p:txBody>
      </p:sp>
    </p:spTree>
    <p:extLst>
      <p:ext uri="{BB962C8B-B14F-4D97-AF65-F5344CB8AC3E}">
        <p14:creationId xmlns:p14="http://schemas.microsoft.com/office/powerpoint/2010/main" val="7216146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20201505-8AA6-4C57-8C15-44C0D9ADD53E}" type="datetimeFigureOut">
              <a:rPr lang="fa-IR" smtClean="0"/>
              <a:t>02/15/1438</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C4977DE-1F37-49F8-8FF9-193E12CE44E6}" type="slidenum">
              <a:rPr lang="fa-IR" smtClean="0"/>
              <a:t>‹#›</a:t>
            </a:fld>
            <a:endParaRPr lang="fa-IR"/>
          </a:p>
        </p:txBody>
      </p:sp>
    </p:spTree>
    <p:extLst>
      <p:ext uri="{BB962C8B-B14F-4D97-AF65-F5344CB8AC3E}">
        <p14:creationId xmlns:p14="http://schemas.microsoft.com/office/powerpoint/2010/main" val="30870436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20201505-8AA6-4C57-8C15-44C0D9ADD53E}" type="datetimeFigureOut">
              <a:rPr lang="fa-IR" smtClean="0"/>
              <a:t>02/15/1438</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C4977DE-1F37-49F8-8FF9-193E12CE44E6}" type="slidenum">
              <a:rPr lang="fa-IR" smtClean="0"/>
              <a:t>‹#›</a:t>
            </a:fld>
            <a:endParaRPr lang="fa-IR"/>
          </a:p>
        </p:txBody>
      </p:sp>
    </p:spTree>
    <p:extLst>
      <p:ext uri="{BB962C8B-B14F-4D97-AF65-F5344CB8AC3E}">
        <p14:creationId xmlns:p14="http://schemas.microsoft.com/office/powerpoint/2010/main" val="25384322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201505-8AA6-4C57-8C15-44C0D9ADD53E}" type="datetimeFigureOut">
              <a:rPr lang="fa-IR" smtClean="0"/>
              <a:t>02/15/1438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C4977DE-1F37-49F8-8FF9-193E12CE44E6}" type="slidenum">
              <a:rPr lang="fa-IR" smtClean="0"/>
              <a:t>‹#›</a:t>
            </a:fld>
            <a:endParaRPr lang="fa-IR"/>
          </a:p>
        </p:txBody>
      </p:sp>
    </p:spTree>
    <p:extLst>
      <p:ext uri="{BB962C8B-B14F-4D97-AF65-F5344CB8AC3E}">
        <p14:creationId xmlns:p14="http://schemas.microsoft.com/office/powerpoint/2010/main" val="3178810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201505-8AA6-4C57-8C15-44C0D9ADD53E}" type="datetimeFigureOut">
              <a:rPr lang="fa-IR" smtClean="0"/>
              <a:t>02/15/1438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C4977DE-1F37-49F8-8FF9-193E12CE44E6}" type="slidenum">
              <a:rPr lang="fa-IR" smtClean="0"/>
              <a:t>‹#›</a:t>
            </a:fld>
            <a:endParaRPr lang="fa-IR"/>
          </a:p>
        </p:txBody>
      </p:sp>
    </p:spTree>
    <p:extLst>
      <p:ext uri="{BB962C8B-B14F-4D97-AF65-F5344CB8AC3E}">
        <p14:creationId xmlns:p14="http://schemas.microsoft.com/office/powerpoint/2010/main" val="2577608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201505-8AA6-4C57-8C15-44C0D9ADD53E}" type="datetimeFigureOut">
              <a:rPr lang="fa-IR" smtClean="0"/>
              <a:t>02/15/1438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C4977DE-1F37-49F8-8FF9-193E12CE44E6}" type="slidenum">
              <a:rPr lang="fa-IR" smtClean="0"/>
              <a:t>‹#›</a:t>
            </a:fld>
            <a:endParaRPr lang="fa-IR"/>
          </a:p>
        </p:txBody>
      </p:sp>
    </p:spTree>
    <p:extLst>
      <p:ext uri="{BB962C8B-B14F-4D97-AF65-F5344CB8AC3E}">
        <p14:creationId xmlns:p14="http://schemas.microsoft.com/office/powerpoint/2010/main" val="2334817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0201505-8AA6-4C57-8C15-44C0D9ADD53E}" type="datetimeFigureOut">
              <a:rPr lang="fa-IR" smtClean="0"/>
              <a:t>02/15/1438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C4977DE-1F37-49F8-8FF9-193E12CE44E6}" type="slidenum">
              <a:rPr lang="fa-IR" smtClean="0"/>
              <a:t>‹#›</a:t>
            </a:fld>
            <a:endParaRPr lang="fa-IR"/>
          </a:p>
        </p:txBody>
      </p:sp>
    </p:spTree>
    <p:extLst>
      <p:ext uri="{BB962C8B-B14F-4D97-AF65-F5344CB8AC3E}">
        <p14:creationId xmlns:p14="http://schemas.microsoft.com/office/powerpoint/2010/main" val="3636161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0201505-8AA6-4C57-8C15-44C0D9ADD53E}" type="datetimeFigureOut">
              <a:rPr lang="fa-IR" smtClean="0"/>
              <a:t>02/15/1438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C4977DE-1F37-49F8-8FF9-193E12CE44E6}" type="slidenum">
              <a:rPr lang="fa-IR" smtClean="0"/>
              <a:t>‹#›</a:t>
            </a:fld>
            <a:endParaRPr lang="fa-IR"/>
          </a:p>
        </p:txBody>
      </p:sp>
    </p:spTree>
    <p:extLst>
      <p:ext uri="{BB962C8B-B14F-4D97-AF65-F5344CB8AC3E}">
        <p14:creationId xmlns:p14="http://schemas.microsoft.com/office/powerpoint/2010/main" val="2384802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0201505-8AA6-4C57-8C15-44C0D9ADD53E}" type="datetimeFigureOut">
              <a:rPr lang="fa-IR" smtClean="0"/>
              <a:t>02/15/1438</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9C4977DE-1F37-49F8-8FF9-193E12CE44E6}" type="slidenum">
              <a:rPr lang="fa-IR" smtClean="0"/>
              <a:t>‹#›</a:t>
            </a:fld>
            <a:endParaRPr lang="fa-IR"/>
          </a:p>
        </p:txBody>
      </p:sp>
    </p:spTree>
    <p:extLst>
      <p:ext uri="{BB962C8B-B14F-4D97-AF65-F5344CB8AC3E}">
        <p14:creationId xmlns:p14="http://schemas.microsoft.com/office/powerpoint/2010/main" val="2521575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0201505-8AA6-4C57-8C15-44C0D9ADD53E}" type="datetimeFigureOut">
              <a:rPr lang="fa-IR" smtClean="0"/>
              <a:t>02/15/1438</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C4977DE-1F37-49F8-8FF9-193E12CE44E6}" type="slidenum">
              <a:rPr lang="fa-IR" smtClean="0"/>
              <a:t>‹#›</a:t>
            </a:fld>
            <a:endParaRPr lang="fa-IR"/>
          </a:p>
        </p:txBody>
      </p:sp>
    </p:spTree>
    <p:extLst>
      <p:ext uri="{BB962C8B-B14F-4D97-AF65-F5344CB8AC3E}">
        <p14:creationId xmlns:p14="http://schemas.microsoft.com/office/powerpoint/2010/main" val="2966641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201505-8AA6-4C57-8C15-44C0D9ADD53E}" type="datetimeFigureOut">
              <a:rPr lang="fa-IR" smtClean="0"/>
              <a:t>02/15/1438</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9C4977DE-1F37-49F8-8FF9-193E12CE44E6}" type="slidenum">
              <a:rPr lang="fa-IR" smtClean="0"/>
              <a:t>‹#›</a:t>
            </a:fld>
            <a:endParaRPr lang="fa-IR"/>
          </a:p>
        </p:txBody>
      </p:sp>
    </p:spTree>
    <p:extLst>
      <p:ext uri="{BB962C8B-B14F-4D97-AF65-F5344CB8AC3E}">
        <p14:creationId xmlns:p14="http://schemas.microsoft.com/office/powerpoint/2010/main" val="2132137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0201505-8AA6-4C57-8C15-44C0D9ADD53E}" type="datetimeFigureOut">
              <a:rPr lang="fa-IR" smtClean="0"/>
              <a:t>02/15/1438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C4977DE-1F37-49F8-8FF9-193E12CE44E6}" type="slidenum">
              <a:rPr lang="fa-IR" smtClean="0"/>
              <a:t>‹#›</a:t>
            </a:fld>
            <a:endParaRPr lang="fa-IR"/>
          </a:p>
        </p:txBody>
      </p:sp>
    </p:spTree>
    <p:extLst>
      <p:ext uri="{BB962C8B-B14F-4D97-AF65-F5344CB8AC3E}">
        <p14:creationId xmlns:p14="http://schemas.microsoft.com/office/powerpoint/2010/main" val="1521437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0201505-8AA6-4C57-8C15-44C0D9ADD53E}" type="datetimeFigureOut">
              <a:rPr lang="fa-IR" smtClean="0"/>
              <a:t>02/15/1438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C4977DE-1F37-49F8-8FF9-193E12CE44E6}" type="slidenum">
              <a:rPr lang="fa-IR" smtClean="0"/>
              <a:t>‹#›</a:t>
            </a:fld>
            <a:endParaRPr lang="fa-IR"/>
          </a:p>
        </p:txBody>
      </p:sp>
    </p:spTree>
    <p:extLst>
      <p:ext uri="{BB962C8B-B14F-4D97-AF65-F5344CB8AC3E}">
        <p14:creationId xmlns:p14="http://schemas.microsoft.com/office/powerpoint/2010/main" val="1690862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0201505-8AA6-4C57-8C15-44C0D9ADD53E}" type="datetimeFigureOut">
              <a:rPr lang="fa-IR" smtClean="0"/>
              <a:t>02/15/1438</a:t>
            </a:fld>
            <a:endParaRPr lang="fa-IR"/>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C4977DE-1F37-49F8-8FF9-193E12CE44E6}" type="slidenum">
              <a:rPr lang="fa-IR" smtClean="0"/>
              <a:t>‹#›</a:t>
            </a:fld>
            <a:endParaRPr lang="fa-IR"/>
          </a:p>
        </p:txBody>
      </p:sp>
    </p:spTree>
    <p:extLst>
      <p:ext uri="{BB962C8B-B14F-4D97-AF65-F5344CB8AC3E}">
        <p14:creationId xmlns:p14="http://schemas.microsoft.com/office/powerpoint/2010/main" val="239986639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1"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r" defTabSz="914400" rtl="1"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r" defTabSz="914400" rtl="1"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a:t>WCO</a:t>
            </a:r>
            <a:endParaRPr lang="fa-IR"/>
          </a:p>
        </p:txBody>
      </p:sp>
      <p:sp>
        <p:nvSpPr>
          <p:cNvPr id="3" name="Subtitle 2"/>
          <p:cNvSpPr>
            <a:spLocks noGrp="1"/>
          </p:cNvSpPr>
          <p:nvPr>
            <p:ph type="subTitle" idx="1"/>
          </p:nvPr>
        </p:nvSpPr>
        <p:spPr/>
        <p:txBody>
          <a:bodyPr/>
          <a:lstStyle/>
          <a:p>
            <a:pPr algn="ctr"/>
            <a:r>
              <a:rPr lang="en-US"/>
              <a:t>World Customs Organization</a:t>
            </a:r>
            <a:endParaRPr lang="fa-IR"/>
          </a:p>
        </p:txBody>
      </p:sp>
    </p:spTree>
    <p:extLst>
      <p:ext uri="{BB962C8B-B14F-4D97-AF65-F5344CB8AC3E}">
        <p14:creationId xmlns:p14="http://schemas.microsoft.com/office/powerpoint/2010/main" val="656120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l" rtl="0"/>
            <a:r>
              <a:rPr lang="en-US"/>
              <a:t>2007 	The HS Nomenclature 2007 Edition enters into force on 1 January.</a:t>
            </a:r>
          </a:p>
          <a:p>
            <a:pPr algn="l" rtl="0"/>
            <a:r>
              <a:rPr lang="en-US"/>
              <a:t>2012 	The HS Nomenclature 2012 Edition enters into force on the 1 of January.</a:t>
            </a:r>
          </a:p>
        </p:txBody>
      </p:sp>
    </p:spTree>
    <p:extLst>
      <p:ext uri="{BB962C8B-B14F-4D97-AF65-F5344CB8AC3E}">
        <p14:creationId xmlns:p14="http://schemas.microsoft.com/office/powerpoint/2010/main" val="1023469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85000" lnSpcReduction="10000"/>
          </a:bodyPr>
          <a:lstStyle/>
          <a:p>
            <a:pPr algn="just" rtl="0"/>
            <a:r>
              <a:rPr lang="en-US"/>
              <a:t>Trade facilitation</a:t>
            </a:r>
          </a:p>
          <a:p>
            <a:pPr algn="just" rtl="0"/>
            <a:endParaRPr lang="en-US"/>
          </a:p>
          <a:p>
            <a:pPr algn="just" rtl="0"/>
            <a:r>
              <a:rPr lang="en-US"/>
              <a:t>In December 2013, WTO members concluded negotiations on a Trade Facilitation Agreement at the Bali Ministerial Conference, as part of a wider “Bali Package”. Since then, WTO members have undertaken a legal review of the text. The resulting final text is available here. In line with the decision adopted in Bali, WTO members adopted on 27 November 2014 a Protocol of Amendment to insert the new Agreement into Annex 1A of the WTO Agreement. The Trade Facilitation Agreement will enter into force once two-thirds of members have completed their domestic ratification process.</a:t>
            </a:r>
            <a:endParaRPr lang="fa-IR"/>
          </a:p>
        </p:txBody>
      </p:sp>
    </p:spTree>
    <p:extLst>
      <p:ext uri="{BB962C8B-B14F-4D97-AF65-F5344CB8AC3E}">
        <p14:creationId xmlns:p14="http://schemas.microsoft.com/office/powerpoint/2010/main" val="3241570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1320800" y="906931"/>
            <a:ext cx="9019822" cy="5882846"/>
          </a:xfrm>
          <a:prstGeom prst="rect">
            <a:avLst/>
          </a:prstGeom>
        </p:spPr>
      </p:pic>
    </p:spTree>
    <p:extLst>
      <p:ext uri="{BB962C8B-B14F-4D97-AF65-F5344CB8AC3E}">
        <p14:creationId xmlns:p14="http://schemas.microsoft.com/office/powerpoint/2010/main" val="4069299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Strategic Goals </a:t>
            </a:r>
            <a:endParaRPr lang="fa-IR"/>
          </a:p>
        </p:txBody>
      </p:sp>
      <p:sp>
        <p:nvSpPr>
          <p:cNvPr id="3" name="Content Placeholder 2"/>
          <p:cNvSpPr>
            <a:spLocks noGrp="1"/>
          </p:cNvSpPr>
          <p:nvPr>
            <p:ph idx="1"/>
          </p:nvPr>
        </p:nvSpPr>
        <p:spPr/>
        <p:txBody>
          <a:bodyPr>
            <a:normAutofit fontScale="92500" lnSpcReduction="20000"/>
          </a:bodyPr>
          <a:lstStyle/>
          <a:p>
            <a:pPr algn="just" rtl="0"/>
            <a:r>
              <a:rPr lang="en-US"/>
              <a:t>Strategic Goal 1 - Promote the security and facilitation of international trade, including simplification and harmonization of Customs procedures = Economic Competitiveness Package</a:t>
            </a:r>
          </a:p>
          <a:p>
            <a:pPr lvl="1" algn="just" rtl="0"/>
            <a:r>
              <a:rPr lang="en-US"/>
              <a:t>Strategic Activity :1.1. Develop, manage and promote conventions, guidelines, standards and tools on trade security and facilitation</a:t>
            </a:r>
          </a:p>
          <a:p>
            <a:pPr lvl="1" algn="just" rtl="0"/>
            <a:r>
              <a:rPr lang="en-US"/>
              <a:t>1.2. Support effective implementation of WTO TFA provisions through use of WCO instruments, tools and assistance</a:t>
            </a:r>
          </a:p>
          <a:p>
            <a:pPr lvl="1" algn="just" rtl="0"/>
            <a:r>
              <a:rPr lang="en-US"/>
              <a:t>1.3. Promote cooperation with other border agencies to enhance border efficiency and effectiveness</a:t>
            </a:r>
          </a:p>
          <a:p>
            <a:pPr lvl="1" algn="just" rtl="0"/>
            <a:r>
              <a:rPr lang="en-US"/>
              <a:t>1.4. Enhance partnership with private sector</a:t>
            </a:r>
            <a:endParaRPr lang="fa-IR"/>
          </a:p>
        </p:txBody>
      </p:sp>
    </p:spTree>
    <p:extLst>
      <p:ext uri="{BB962C8B-B14F-4D97-AF65-F5344CB8AC3E}">
        <p14:creationId xmlns:p14="http://schemas.microsoft.com/office/powerpoint/2010/main" val="2423511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l" rtl="0"/>
            <a:r>
              <a:rPr lang="en-US"/>
              <a:t>Strategic Goal 2 - Promote fair, efficient and effective Revenue collection = Revenue Package</a:t>
            </a:r>
          </a:p>
          <a:p>
            <a:pPr lvl="1" algn="just" rtl="0"/>
            <a:r>
              <a:rPr lang="en-US"/>
              <a:t>Collection of revenue remains a top priority for many Customs administrations, particularly in economies where a substantial portion of government revenue is derived from Customs duties. A modern Customs administration needs to apply the relevant tools and instruments - developed by the WCO and other international bodies - in a consistent manner in order toachieve fair, efficient, and effective revenue collection.</a:t>
            </a:r>
            <a:endParaRPr lang="fa-IR"/>
          </a:p>
        </p:txBody>
      </p:sp>
    </p:spTree>
    <p:extLst>
      <p:ext uri="{BB962C8B-B14F-4D97-AF65-F5344CB8AC3E}">
        <p14:creationId xmlns:p14="http://schemas.microsoft.com/office/powerpoint/2010/main" val="2134818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1" algn="l" rtl="0"/>
            <a:r>
              <a:rPr lang="en-US"/>
              <a:t>Strategic Activity : 2.1. Develop, manage and promote standards, guidelines and tools on revenue collection</a:t>
            </a:r>
          </a:p>
          <a:p>
            <a:pPr lvl="1" algn="l" rtl="0"/>
            <a:r>
              <a:rPr lang="en-US"/>
              <a:t>2.2. Manage and promote the uniform interpretation and application of Conventions and Agreements related to revenue collection</a:t>
            </a:r>
            <a:endParaRPr lang="fa-IR"/>
          </a:p>
        </p:txBody>
      </p:sp>
    </p:spTree>
    <p:extLst>
      <p:ext uri="{BB962C8B-B14F-4D97-AF65-F5344CB8AC3E}">
        <p14:creationId xmlns:p14="http://schemas.microsoft.com/office/powerpoint/2010/main" val="1965631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l" rtl="0"/>
            <a:r>
              <a:rPr lang="en-US"/>
              <a:t>Strategic Goal 3 - Protect society, public health and safety, and contribute to combating crime and terrorism = Compliance and Enforcement Package</a:t>
            </a:r>
          </a:p>
          <a:p>
            <a:pPr lvl="1" algn="just" rtl="0"/>
            <a:r>
              <a:rPr lang="en-US"/>
              <a:t>The WCO will continue to develop and maintain standards and guidelines with respect to the goal of protecting society, and contributing to the fight against crime and terrorism. The exchange of Customs enforcement information and Intelligence is crucial to the WCO’s Enforcement Strategy. To this end, the WCO will coordinate and implement Customs law enforcement initiatives and operational activities with assistance from key stakeholders.</a:t>
            </a:r>
            <a:endParaRPr lang="fa-IR"/>
          </a:p>
        </p:txBody>
      </p:sp>
    </p:spTree>
    <p:extLst>
      <p:ext uri="{BB962C8B-B14F-4D97-AF65-F5344CB8AC3E}">
        <p14:creationId xmlns:p14="http://schemas.microsoft.com/office/powerpoint/2010/main" val="2050518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rtl="0"/>
            <a:r>
              <a:rPr lang="en-US"/>
              <a:t>Strategic Activity :3.1. Develop, manage and promote standards, guidelines and tools to combat illicit trade, and contribute to combating crime and terrorism</a:t>
            </a:r>
          </a:p>
          <a:p>
            <a:pPr algn="just" rtl="0"/>
            <a:r>
              <a:rPr lang="en-US"/>
              <a:t>3.2. Manage capacities to exchange Customs enforcement information and Intelligence</a:t>
            </a:r>
          </a:p>
          <a:p>
            <a:pPr algn="just" rtl="0"/>
            <a:r>
              <a:rPr lang="en-US"/>
              <a:t>3.3. Coordinate and implement Customs law enforcement initiatives and operational activities</a:t>
            </a:r>
            <a:endParaRPr lang="fa-IR"/>
          </a:p>
        </p:txBody>
      </p:sp>
    </p:spTree>
    <p:extLst>
      <p:ext uri="{BB962C8B-B14F-4D97-AF65-F5344CB8AC3E}">
        <p14:creationId xmlns:p14="http://schemas.microsoft.com/office/powerpoint/2010/main" val="799161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85000" lnSpcReduction="10000"/>
          </a:bodyPr>
          <a:lstStyle/>
          <a:p>
            <a:pPr algn="l" rtl="0"/>
            <a:r>
              <a:rPr lang="en-US"/>
              <a:t>Strategic Goal 4 - Promote Digital Customs to support, in particular, Coordinated Border Management and information exchange between all stakeholders</a:t>
            </a:r>
          </a:p>
          <a:p>
            <a:pPr lvl="1" algn="l" rtl="0"/>
            <a:r>
              <a:rPr lang="en-US"/>
              <a:t>4.1. Digital Customs : Provide a framework to consolidate the development, promotion and deployment of the WCO’s Information Technology (IT)-related standards, instruments, tools, guidelines and systems</a:t>
            </a:r>
          </a:p>
          <a:p>
            <a:pPr lvl="1" algn="l" rtl="0"/>
            <a:r>
              <a:rPr lang="en-US"/>
              <a:t>4.2. Implement Globally Networked Customs (GNC)</a:t>
            </a:r>
          </a:p>
          <a:p>
            <a:pPr lvl="1" algn="l" rtl="0"/>
            <a:r>
              <a:rPr lang="en-US"/>
              <a:t>4.3. Use of IT in support of Coordinated Border Management The WCO will continue to promote and enhance the use of IT related to Coordinated Border Management, including Single Window environments</a:t>
            </a:r>
          </a:p>
          <a:p>
            <a:pPr lvl="1" algn="l" rtl="0"/>
            <a:r>
              <a:rPr lang="en-US"/>
              <a:t>4.4. Develop, promote and manage WCO instruments and tools that provide the legal basis for technologically-enabled reforms</a:t>
            </a:r>
            <a:endParaRPr lang="fa-IR"/>
          </a:p>
        </p:txBody>
      </p:sp>
    </p:spTree>
    <p:extLst>
      <p:ext uri="{BB962C8B-B14F-4D97-AF65-F5344CB8AC3E}">
        <p14:creationId xmlns:p14="http://schemas.microsoft.com/office/powerpoint/2010/main" val="837868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l" rtl="0"/>
            <a:r>
              <a:rPr lang="en-US"/>
              <a:t>Strategic Goal 5 - Raise the performance and profile of Customs</a:t>
            </a:r>
          </a:p>
          <a:p>
            <a:pPr lvl="1" algn="l" rtl="0"/>
            <a:r>
              <a:rPr lang="en-US"/>
              <a:t>5.1. Deliver Capacity Building according to Members’ needs</a:t>
            </a:r>
          </a:p>
          <a:p>
            <a:pPr lvl="1" algn="l" rtl="0"/>
            <a:r>
              <a:rPr lang="en-US"/>
              <a:t>5.2. Promote the role of Customs and enhance its performance</a:t>
            </a:r>
          </a:p>
          <a:p>
            <a:pPr lvl="1" algn="l" rtl="0"/>
            <a:r>
              <a:rPr lang="en-US"/>
              <a:t>5.3. Enhance communications with strategic stakeholders</a:t>
            </a:r>
          </a:p>
          <a:p>
            <a:pPr lvl="1" algn="l" rtl="0"/>
            <a:r>
              <a:rPr lang="en-US"/>
              <a:t>5.4. Promote the activities and tools of the WCO, and enhance partnerships with relevant international organizations and strategic stakeholders</a:t>
            </a:r>
          </a:p>
          <a:p>
            <a:pPr lvl="1" algn="l" rtl="0"/>
            <a:r>
              <a:rPr lang="en-US"/>
              <a:t>5.5. Manage sound administration of WCO Secretariat</a:t>
            </a:r>
          </a:p>
          <a:p>
            <a:pPr lvl="1" algn="l" rtl="0"/>
            <a:endParaRPr lang="en-US"/>
          </a:p>
          <a:p>
            <a:pPr lvl="1" algn="l" rtl="0"/>
            <a:endParaRPr lang="en-US"/>
          </a:p>
          <a:p>
            <a:pPr algn="l" rtl="0"/>
            <a:endParaRPr lang="fa-IR"/>
          </a:p>
        </p:txBody>
      </p:sp>
    </p:spTree>
    <p:extLst>
      <p:ext uri="{BB962C8B-B14F-4D97-AF65-F5344CB8AC3E}">
        <p14:creationId xmlns:p14="http://schemas.microsoft.com/office/powerpoint/2010/main" val="3966294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History</a:t>
            </a:r>
            <a:endParaRPr lang="fa-IR"/>
          </a:p>
        </p:txBody>
      </p:sp>
      <p:sp>
        <p:nvSpPr>
          <p:cNvPr id="3" name="Content Placeholder 2"/>
          <p:cNvSpPr>
            <a:spLocks noGrp="1"/>
          </p:cNvSpPr>
          <p:nvPr>
            <p:ph idx="1"/>
          </p:nvPr>
        </p:nvSpPr>
        <p:spPr/>
        <p:txBody>
          <a:bodyPr/>
          <a:lstStyle/>
          <a:p>
            <a:pPr algn="just" rtl="0"/>
            <a:r>
              <a:rPr lang="en-US">
                <a:cs typeface="+mj-cs"/>
              </a:rPr>
              <a:t>The history of the WCO began in 1947 when the thirteen European Governments represented in the Committee for European Economic Co-operation agreed to set up a Study Group. This Group examined the possibility of establishing one or more inter-European Customs Unions based on the principles of the General Agreement on Tariffs and Trade (GATT).</a:t>
            </a:r>
            <a:endParaRPr lang="fa-IR">
              <a:cs typeface="+mj-cs"/>
            </a:endParaRPr>
          </a:p>
        </p:txBody>
      </p:sp>
    </p:spTree>
    <p:extLst>
      <p:ext uri="{BB962C8B-B14F-4D97-AF65-F5344CB8AC3E}">
        <p14:creationId xmlns:p14="http://schemas.microsoft.com/office/powerpoint/2010/main" val="6155970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l" rtl="0"/>
            <a:r>
              <a:rPr lang="en-US"/>
              <a:t>Strategic Goal 6 - Conduct Research and Analysis</a:t>
            </a:r>
          </a:p>
          <a:p>
            <a:pPr lvl="1" algn="l" rtl="0"/>
            <a:r>
              <a:rPr lang="en-US"/>
              <a:t>6.1. Produce and disseminate research on Customs and international trade topics</a:t>
            </a:r>
          </a:p>
          <a:p>
            <a:pPr lvl="1" algn="l" rtl="0"/>
            <a:r>
              <a:rPr lang="en-US"/>
              <a:t>6.2. Enhance the WCO’s research partnerships with academia and practitioners</a:t>
            </a:r>
            <a:endParaRPr lang="fa-IR"/>
          </a:p>
        </p:txBody>
      </p:sp>
    </p:spTree>
    <p:extLst>
      <p:ext uri="{BB962C8B-B14F-4D97-AF65-F5344CB8AC3E}">
        <p14:creationId xmlns:p14="http://schemas.microsoft.com/office/powerpoint/2010/main" val="2143814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lstStyle/>
          <a:p>
            <a:pPr algn="ctr" rtl="0"/>
            <a:r>
              <a:rPr lang="en-US" sz="3200" b="1" dirty="0">
                <a:cs typeface="+mj-cs"/>
              </a:rPr>
              <a:t>WCO Working Bodies</a:t>
            </a:r>
          </a:p>
          <a:p>
            <a:endParaRPr lang="fa-IR" dirty="0"/>
          </a:p>
        </p:txBody>
      </p:sp>
    </p:spTree>
    <p:extLst>
      <p:ext uri="{BB962C8B-B14F-4D97-AF65-F5344CB8AC3E}">
        <p14:creationId xmlns:p14="http://schemas.microsoft.com/office/powerpoint/2010/main" val="11290801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52978" y="359166"/>
            <a:ext cx="6683022" cy="5908034"/>
          </a:xfrm>
        </p:spPr>
      </p:pic>
    </p:spTree>
    <p:extLst>
      <p:ext uri="{BB962C8B-B14F-4D97-AF65-F5344CB8AC3E}">
        <p14:creationId xmlns:p14="http://schemas.microsoft.com/office/powerpoint/2010/main" val="29187650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1245" y="0"/>
            <a:ext cx="10814754" cy="6846463"/>
          </a:xfrm>
        </p:spPr>
      </p:pic>
    </p:spTree>
    <p:extLst>
      <p:ext uri="{BB962C8B-B14F-4D97-AF65-F5344CB8AC3E}">
        <p14:creationId xmlns:p14="http://schemas.microsoft.com/office/powerpoint/2010/main" val="24843910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56190" y="0"/>
            <a:ext cx="7676444" cy="6788454"/>
          </a:xfrm>
        </p:spPr>
      </p:pic>
    </p:spTree>
    <p:extLst>
      <p:ext uri="{BB962C8B-B14F-4D97-AF65-F5344CB8AC3E}">
        <p14:creationId xmlns:p14="http://schemas.microsoft.com/office/powerpoint/2010/main" val="40281906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12843" y="784346"/>
            <a:ext cx="9266446" cy="4874093"/>
          </a:xfrm>
        </p:spPr>
      </p:pic>
    </p:spTree>
    <p:extLst>
      <p:ext uri="{BB962C8B-B14F-4D97-AF65-F5344CB8AC3E}">
        <p14:creationId xmlns:p14="http://schemas.microsoft.com/office/powerpoint/2010/main" val="32772465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0132" y="261380"/>
            <a:ext cx="8466667" cy="6512822"/>
          </a:xfrm>
        </p:spPr>
      </p:pic>
    </p:spTree>
    <p:extLst>
      <p:ext uri="{BB962C8B-B14F-4D97-AF65-F5344CB8AC3E}">
        <p14:creationId xmlns:p14="http://schemas.microsoft.com/office/powerpoint/2010/main" val="15912205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1822" y="-17871"/>
            <a:ext cx="8758589" cy="7116490"/>
          </a:xfrm>
        </p:spPr>
      </p:pic>
    </p:spTree>
    <p:extLst>
      <p:ext uri="{BB962C8B-B14F-4D97-AF65-F5344CB8AC3E}">
        <p14:creationId xmlns:p14="http://schemas.microsoft.com/office/powerpoint/2010/main" val="15291324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1317" y="954044"/>
            <a:ext cx="9111572" cy="4756776"/>
          </a:xfrm>
        </p:spPr>
      </p:pic>
    </p:spTree>
    <p:extLst>
      <p:ext uri="{BB962C8B-B14F-4D97-AF65-F5344CB8AC3E}">
        <p14:creationId xmlns:p14="http://schemas.microsoft.com/office/powerpoint/2010/main" val="17909963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791" y="618518"/>
            <a:ext cx="9905998" cy="1478570"/>
          </a:xfrm>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0525" y="401012"/>
            <a:ext cx="8443742" cy="5390188"/>
          </a:xfrm>
        </p:spPr>
      </p:pic>
    </p:spTree>
    <p:extLst>
      <p:ext uri="{BB962C8B-B14F-4D97-AF65-F5344CB8AC3E}">
        <p14:creationId xmlns:p14="http://schemas.microsoft.com/office/powerpoint/2010/main" val="4117034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92500" lnSpcReduction="10000"/>
          </a:bodyPr>
          <a:lstStyle/>
          <a:p>
            <a:pPr algn="l" rtl="0"/>
            <a:r>
              <a:rPr lang="en-US" b="1"/>
              <a:t>General Agreement on Tariffs and Trade</a:t>
            </a:r>
          </a:p>
          <a:p>
            <a:pPr lvl="1" algn="just" rtl="0"/>
            <a:r>
              <a:rPr lang="en-US" b="1"/>
              <a:t>General Agreement on Tariffs and Trade (GATT) was a multilateral agreement regulating international trade. According to its preamble, its purpose was the "substantial reduction of tariffs and other trade barriers and the elimination of preferences, on a reciprocal and mutually advantageous basis." It was negotiated during the United Nations Conference on Trade and Employment and was the outcome of the failure of negotiating governments to create the International Trade Organization (ITO). GATT was signed by 23 nations in Geneva on October 30, 1947 and took effect on January 1, 1948. It lasted until the signature by 123 nations in Marrakesh on April 14, 1994 of the Uruguay Round Agreements, which established the World Trade Organization (WTO) on January 1, 1995.</a:t>
            </a:r>
          </a:p>
          <a:p>
            <a:endParaRPr lang="fa-IR"/>
          </a:p>
        </p:txBody>
      </p:sp>
    </p:spTree>
    <p:extLst>
      <p:ext uri="{BB962C8B-B14F-4D97-AF65-F5344CB8AC3E}">
        <p14:creationId xmlns:p14="http://schemas.microsoft.com/office/powerpoint/2010/main" val="7196498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0707" y="2269067"/>
            <a:ext cx="10710028" cy="2370665"/>
          </a:xfrm>
        </p:spPr>
      </p:pic>
    </p:spTree>
    <p:extLst>
      <p:ext uri="{BB962C8B-B14F-4D97-AF65-F5344CB8AC3E}">
        <p14:creationId xmlns:p14="http://schemas.microsoft.com/office/powerpoint/2010/main" val="13219935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1733" y="459586"/>
            <a:ext cx="7597423" cy="6008106"/>
          </a:xfrm>
        </p:spPr>
      </p:pic>
    </p:spTree>
    <p:extLst>
      <p:ext uri="{BB962C8B-B14F-4D97-AF65-F5344CB8AC3E}">
        <p14:creationId xmlns:p14="http://schemas.microsoft.com/office/powerpoint/2010/main" val="37917258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9531" y="461515"/>
            <a:ext cx="8048913" cy="5329686"/>
          </a:xfrm>
        </p:spPr>
      </p:pic>
    </p:spTree>
    <p:extLst>
      <p:ext uri="{BB962C8B-B14F-4D97-AF65-F5344CB8AC3E}">
        <p14:creationId xmlns:p14="http://schemas.microsoft.com/office/powerpoint/2010/main" val="7470981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2089" y="614425"/>
            <a:ext cx="7238422" cy="5176775"/>
          </a:xfrm>
        </p:spPr>
      </p:pic>
    </p:spTree>
    <p:extLst>
      <p:ext uri="{BB962C8B-B14F-4D97-AF65-F5344CB8AC3E}">
        <p14:creationId xmlns:p14="http://schemas.microsoft.com/office/powerpoint/2010/main" val="26501292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6176" y="2359377"/>
            <a:ext cx="11496472" cy="2781119"/>
          </a:xfrm>
        </p:spPr>
      </p:pic>
    </p:spTree>
    <p:extLst>
      <p:ext uri="{BB962C8B-B14F-4D97-AF65-F5344CB8AC3E}">
        <p14:creationId xmlns:p14="http://schemas.microsoft.com/office/powerpoint/2010/main" val="35346632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6434" y="869244"/>
            <a:ext cx="8087901" cy="4921956"/>
          </a:xfrm>
        </p:spPr>
      </p:pic>
    </p:spTree>
    <p:extLst>
      <p:ext uri="{BB962C8B-B14F-4D97-AF65-F5344CB8AC3E}">
        <p14:creationId xmlns:p14="http://schemas.microsoft.com/office/powerpoint/2010/main" val="28289017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6223" y="237976"/>
            <a:ext cx="6660444" cy="6620024"/>
          </a:xfrm>
        </p:spPr>
      </p:pic>
    </p:spTree>
    <p:extLst>
      <p:ext uri="{BB962C8B-B14F-4D97-AF65-F5344CB8AC3E}">
        <p14:creationId xmlns:p14="http://schemas.microsoft.com/office/powerpoint/2010/main" val="27907437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9402" y="406400"/>
            <a:ext cx="6995265" cy="6143482"/>
          </a:xfrm>
        </p:spPr>
      </p:pic>
    </p:spTree>
    <p:extLst>
      <p:ext uri="{BB962C8B-B14F-4D97-AF65-F5344CB8AC3E}">
        <p14:creationId xmlns:p14="http://schemas.microsoft.com/office/powerpoint/2010/main" val="28259594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5121" y="1016000"/>
            <a:ext cx="7755301" cy="4775200"/>
          </a:xfrm>
        </p:spPr>
      </p:pic>
    </p:spTree>
    <p:extLst>
      <p:ext uri="{BB962C8B-B14F-4D97-AF65-F5344CB8AC3E}">
        <p14:creationId xmlns:p14="http://schemas.microsoft.com/office/powerpoint/2010/main" val="41566347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0800" y="514945"/>
            <a:ext cx="8207021" cy="6026648"/>
          </a:xfrm>
        </p:spPr>
      </p:pic>
    </p:spTree>
    <p:extLst>
      <p:ext uri="{BB962C8B-B14F-4D97-AF65-F5344CB8AC3E}">
        <p14:creationId xmlns:p14="http://schemas.microsoft.com/office/powerpoint/2010/main" val="482645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rtl="0"/>
            <a:r>
              <a:rPr lang="en-US">
                <a:cs typeface="+mj-cs"/>
              </a:rPr>
              <a:t>In 1948, the Study Group set up two committees - an Economic Committee and a Customs Committee. The Economic Committee was the predecessor of the Organization for Economic Co-operation and Development (OECD), the Customs Committee became the Customs Co-operation Council (CCC). </a:t>
            </a:r>
            <a:endParaRPr lang="fa-IR">
              <a:cs typeface="+mj-cs"/>
            </a:endParaRPr>
          </a:p>
        </p:txBody>
      </p:sp>
    </p:spTree>
    <p:extLst>
      <p:ext uri="{BB962C8B-B14F-4D97-AF65-F5344CB8AC3E}">
        <p14:creationId xmlns:p14="http://schemas.microsoft.com/office/powerpoint/2010/main" val="6917873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3726" y="618518"/>
            <a:ext cx="8915295" cy="5443607"/>
          </a:xfrm>
        </p:spPr>
      </p:pic>
    </p:spTree>
    <p:extLst>
      <p:ext uri="{BB962C8B-B14F-4D97-AF65-F5344CB8AC3E}">
        <p14:creationId xmlns:p14="http://schemas.microsoft.com/office/powerpoint/2010/main" val="32335434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27201" y="149300"/>
            <a:ext cx="7416800" cy="6499857"/>
          </a:xfrm>
        </p:spPr>
      </p:pic>
    </p:spTree>
    <p:extLst>
      <p:ext uri="{BB962C8B-B14F-4D97-AF65-F5344CB8AC3E}">
        <p14:creationId xmlns:p14="http://schemas.microsoft.com/office/powerpoint/2010/main" val="40615688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60992" y="371296"/>
            <a:ext cx="7342652" cy="5555371"/>
          </a:xfrm>
        </p:spPr>
      </p:pic>
    </p:spTree>
    <p:extLst>
      <p:ext uri="{BB962C8B-B14F-4D97-AF65-F5344CB8AC3E}">
        <p14:creationId xmlns:p14="http://schemas.microsoft.com/office/powerpoint/2010/main" val="20243432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1413" y="1061155"/>
            <a:ext cx="8681452" cy="4610337"/>
          </a:xfrm>
        </p:spPr>
      </p:pic>
    </p:spTree>
    <p:extLst>
      <p:ext uri="{BB962C8B-B14F-4D97-AF65-F5344CB8AC3E}">
        <p14:creationId xmlns:p14="http://schemas.microsoft.com/office/powerpoint/2010/main" val="31442948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0671" y="617897"/>
            <a:ext cx="8421596" cy="5162015"/>
          </a:xfrm>
        </p:spPr>
      </p:pic>
    </p:spTree>
    <p:extLst>
      <p:ext uri="{BB962C8B-B14F-4D97-AF65-F5344CB8AC3E}">
        <p14:creationId xmlns:p14="http://schemas.microsoft.com/office/powerpoint/2010/main" val="11095716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8524" y="2190046"/>
            <a:ext cx="11460574" cy="2954680"/>
          </a:xfrm>
        </p:spPr>
      </p:pic>
    </p:spTree>
    <p:extLst>
      <p:ext uri="{BB962C8B-B14F-4D97-AF65-F5344CB8AC3E}">
        <p14:creationId xmlns:p14="http://schemas.microsoft.com/office/powerpoint/2010/main" val="3542180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6978" y="533302"/>
            <a:ext cx="9031111" cy="6106110"/>
          </a:xfrm>
        </p:spPr>
      </p:pic>
    </p:spTree>
    <p:extLst>
      <p:ext uri="{BB962C8B-B14F-4D97-AF65-F5344CB8AC3E}">
        <p14:creationId xmlns:p14="http://schemas.microsoft.com/office/powerpoint/2010/main" val="14346501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6" name="Content Placeholder 5"/>
          <p:cNvPicPr>
            <a:picLocks noGrp="1" noChangeAspect="1"/>
          </p:cNvPicPr>
          <p:nvPr>
            <p:ph idx="1"/>
          </p:nvPr>
        </p:nvPicPr>
        <p:blipFill>
          <a:blip r:embed="rId2"/>
          <a:stretch>
            <a:fillRect/>
          </a:stretch>
        </p:blipFill>
        <p:spPr>
          <a:xfrm>
            <a:off x="880533" y="530673"/>
            <a:ext cx="8703734" cy="5825443"/>
          </a:xfrm>
          <a:prstGeom prst="rect">
            <a:avLst/>
          </a:prstGeom>
        </p:spPr>
      </p:pic>
    </p:spTree>
    <p:extLst>
      <p:ext uri="{BB962C8B-B14F-4D97-AF65-F5344CB8AC3E}">
        <p14:creationId xmlns:p14="http://schemas.microsoft.com/office/powerpoint/2010/main" val="14903340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1456267" y="175417"/>
            <a:ext cx="6884087" cy="6586627"/>
          </a:xfrm>
          <a:prstGeom prst="rect">
            <a:avLst/>
          </a:prstGeom>
        </p:spPr>
      </p:pic>
    </p:spTree>
    <p:extLst>
      <p:ext uri="{BB962C8B-B14F-4D97-AF65-F5344CB8AC3E}">
        <p14:creationId xmlns:p14="http://schemas.microsoft.com/office/powerpoint/2010/main" val="7440061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899282" y="1499868"/>
            <a:ext cx="9621962" cy="3887511"/>
          </a:xfrm>
          <a:prstGeom prst="rect">
            <a:avLst/>
          </a:prstGeom>
        </p:spPr>
      </p:pic>
    </p:spTree>
    <p:extLst>
      <p:ext uri="{BB962C8B-B14F-4D97-AF65-F5344CB8AC3E}">
        <p14:creationId xmlns:p14="http://schemas.microsoft.com/office/powerpoint/2010/main" val="776196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77500" lnSpcReduction="20000"/>
          </a:bodyPr>
          <a:lstStyle/>
          <a:p>
            <a:pPr algn="just" rtl="0"/>
            <a:r>
              <a:rPr lang="en-US">
                <a:cs typeface="+mj-cs"/>
              </a:rPr>
              <a:t>In 1952, the Convention formally establishing the CCC came into force. The Council is the governing body of the CCC and the inaugural Session of the Council was held in Brussels on 26 January 1953.</a:t>
            </a:r>
          </a:p>
          <a:p>
            <a:pPr algn="just" rtl="0"/>
            <a:r>
              <a:rPr lang="en-US">
                <a:cs typeface="+mj-cs"/>
              </a:rPr>
              <a:t>Representatives of seventeen European countries attended the first Council Session of the CCC.</a:t>
            </a:r>
          </a:p>
          <a:p>
            <a:pPr algn="l" rtl="0"/>
            <a:endParaRPr lang="en-US">
              <a:cs typeface="+mj-cs"/>
            </a:endParaRPr>
          </a:p>
          <a:p>
            <a:pPr algn="just" rtl="0"/>
            <a:r>
              <a:rPr lang="en-US">
                <a:cs typeface="+mj-cs"/>
              </a:rPr>
              <a:t>After years of membership growth, in 1994 the Council adopted the working name World Customs Organization, to more clearly reflect its transition to a truly global intergovernmental institution. It is now the voice of 180 Customs administrations which operate on all continents and represent all stages of economic development. Today, WCO Members are responsible for processing more than 98% of all international trade.</a:t>
            </a:r>
            <a:endParaRPr lang="fa-IR">
              <a:cs typeface="+mj-cs"/>
            </a:endParaRPr>
          </a:p>
        </p:txBody>
      </p:sp>
    </p:spTree>
    <p:extLst>
      <p:ext uri="{BB962C8B-B14F-4D97-AF65-F5344CB8AC3E}">
        <p14:creationId xmlns:p14="http://schemas.microsoft.com/office/powerpoint/2010/main" val="10776913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834623" y="731958"/>
            <a:ext cx="8444844" cy="5059242"/>
          </a:xfrm>
          <a:prstGeom prst="rect">
            <a:avLst/>
          </a:prstGeom>
        </p:spPr>
      </p:pic>
    </p:spTree>
    <p:extLst>
      <p:ext uri="{BB962C8B-B14F-4D97-AF65-F5344CB8AC3E}">
        <p14:creationId xmlns:p14="http://schemas.microsoft.com/office/powerpoint/2010/main" val="13031813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216064" y="1738489"/>
            <a:ext cx="10831347" cy="3751925"/>
          </a:xfrm>
          <a:prstGeom prst="rect">
            <a:avLst/>
          </a:prstGeom>
        </p:spPr>
      </p:pic>
    </p:spTree>
    <p:extLst>
      <p:ext uri="{BB962C8B-B14F-4D97-AF65-F5344CB8AC3E}">
        <p14:creationId xmlns:p14="http://schemas.microsoft.com/office/powerpoint/2010/main" val="2921106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730642" y="190348"/>
            <a:ext cx="8831047" cy="5600852"/>
          </a:xfrm>
          <a:prstGeom prst="rect">
            <a:avLst/>
          </a:prstGeom>
        </p:spPr>
      </p:pic>
    </p:spTree>
    <p:extLst>
      <p:ext uri="{BB962C8B-B14F-4D97-AF65-F5344CB8AC3E}">
        <p14:creationId xmlns:p14="http://schemas.microsoft.com/office/powerpoint/2010/main" val="39335189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1369256" y="618518"/>
            <a:ext cx="7695722" cy="5540452"/>
          </a:xfrm>
          <a:prstGeom prst="rect">
            <a:avLst/>
          </a:prstGeom>
        </p:spPr>
      </p:pic>
    </p:spTree>
    <p:extLst>
      <p:ext uri="{BB962C8B-B14F-4D97-AF65-F5344CB8AC3E}">
        <p14:creationId xmlns:p14="http://schemas.microsoft.com/office/powerpoint/2010/main" val="576061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1296700" y="219846"/>
            <a:ext cx="7610233" cy="5571354"/>
          </a:xfrm>
          <a:prstGeom prst="rect">
            <a:avLst/>
          </a:prstGeom>
        </p:spPr>
      </p:pic>
    </p:spTree>
    <p:extLst>
      <p:ext uri="{BB962C8B-B14F-4D97-AF65-F5344CB8AC3E}">
        <p14:creationId xmlns:p14="http://schemas.microsoft.com/office/powerpoint/2010/main" val="2688214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92500" lnSpcReduction="20000"/>
          </a:bodyPr>
          <a:lstStyle/>
          <a:p>
            <a:pPr algn="l" rtl="0"/>
            <a:r>
              <a:rPr lang="en-US"/>
              <a:t>1947 	Thirteen Governments represented in the Committee for European Economic Co-operation set up a Study Group to examine the possibility of establishing one or more Customs Unions between the various European countries in accordance with GATT principles.</a:t>
            </a:r>
          </a:p>
          <a:p>
            <a:pPr algn="l" rtl="0"/>
            <a:r>
              <a:rPr lang="en-US"/>
              <a:t>1948 	The Study Group decided to establish two Committees: an Economic Committee which later evolved into the Organisation for Economic Co-operation and Development (OECD), and a Customs Committee which later became the Customs Co-operation Council (CCC).</a:t>
            </a:r>
          </a:p>
          <a:p>
            <a:pPr algn="l" rtl="0"/>
            <a:r>
              <a:rPr lang="en-US"/>
              <a:t>1952 	The Convention establishing the CCC enters into force on 4 November.</a:t>
            </a:r>
            <a:endParaRPr lang="fa-IR"/>
          </a:p>
        </p:txBody>
      </p:sp>
    </p:spTree>
    <p:extLst>
      <p:ext uri="{BB962C8B-B14F-4D97-AF65-F5344CB8AC3E}">
        <p14:creationId xmlns:p14="http://schemas.microsoft.com/office/powerpoint/2010/main" val="4088915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92500" lnSpcReduction="10000"/>
          </a:bodyPr>
          <a:lstStyle/>
          <a:p>
            <a:pPr algn="l" rtl="0"/>
            <a:r>
              <a:rPr lang="en-US"/>
              <a:t>1953 	The inaugural session of the CCC Council was held in Brussels on 26 January in the presence of representatives of seventeen European countries. This date is now celebrated annually as International Customs Day.</a:t>
            </a:r>
          </a:p>
          <a:p>
            <a:pPr algn="l" rtl="0"/>
            <a:r>
              <a:rPr lang="en-US"/>
              <a:t>1974 The International Convention on the Simplification and Harmonization of Customs procedures (Kyoto Convention) enters into force on 25 September.</a:t>
            </a:r>
          </a:p>
          <a:p>
            <a:pPr algn="l" rtl="0"/>
            <a:r>
              <a:rPr lang="en-US"/>
              <a:t>1980 	The Convention on Mutual Administrative Assistance in the Prevention, Repression and Investigation of Customs Offences (Nairobi Convention) enters into force on 21 May.</a:t>
            </a:r>
            <a:endParaRPr lang="fa-IR"/>
          </a:p>
        </p:txBody>
      </p:sp>
    </p:spTree>
    <p:extLst>
      <p:ext uri="{BB962C8B-B14F-4D97-AF65-F5344CB8AC3E}">
        <p14:creationId xmlns:p14="http://schemas.microsoft.com/office/powerpoint/2010/main" val="3337944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92500"/>
          </a:bodyPr>
          <a:lstStyle/>
          <a:p>
            <a:pPr algn="l" rtl="0"/>
            <a:r>
              <a:rPr lang="en-US"/>
              <a:t>1988 	The WCO’s International Convention on the Harmonized Commodity Description and Coding System (HS Convention) enters into force on 1 January. </a:t>
            </a:r>
          </a:p>
          <a:p>
            <a:pPr algn="l" rtl="0"/>
            <a:r>
              <a:rPr lang="en-US"/>
              <a:t>1994 	The WCO Council adopts the informal name "World Customs Organization" to better reflect the Organization’s global nature.</a:t>
            </a:r>
          </a:p>
          <a:p>
            <a:pPr algn="l" rtl="0"/>
            <a:r>
              <a:rPr lang="en-US"/>
              <a:t>1999 	The WCO Council adopts the revised International Convention on the Simplification and Harmonisation of Customs Procedures (Revised Kyoto Convention)</a:t>
            </a:r>
            <a:endParaRPr lang="fa-IR"/>
          </a:p>
        </p:txBody>
      </p:sp>
    </p:spTree>
    <p:extLst>
      <p:ext uri="{BB962C8B-B14F-4D97-AF65-F5344CB8AC3E}">
        <p14:creationId xmlns:p14="http://schemas.microsoft.com/office/powerpoint/2010/main" val="981688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l" rtl="0"/>
            <a:r>
              <a:rPr lang="en-US"/>
              <a:t>2002 	The WCO celebrates its 50th anniversary and is honoured with a visit by HM King Albert II of Belgium accompanied by the Hon. Didier Reynders, the Belgian Deputy Prime Minister and Minister of Finance.</a:t>
            </a:r>
          </a:p>
          <a:p>
            <a:pPr algn="l" rtl="0"/>
            <a:r>
              <a:rPr lang="en-US"/>
              <a:t>2005 	The WCO Council adopts the Framework of Standards to Secure and Facilitate Global Trade.</a:t>
            </a:r>
          </a:p>
          <a:p>
            <a:pPr algn="l" rtl="0"/>
            <a:r>
              <a:rPr lang="en-US"/>
              <a:t>2006 	The revised Kyoto Convention on the Simplification and Harmonization of Customs Procedures enters into force. </a:t>
            </a:r>
            <a:endParaRPr lang="fa-IR"/>
          </a:p>
        </p:txBody>
      </p:sp>
    </p:spTree>
    <p:extLst>
      <p:ext uri="{BB962C8B-B14F-4D97-AF65-F5344CB8AC3E}">
        <p14:creationId xmlns:p14="http://schemas.microsoft.com/office/powerpoint/2010/main" val="3304207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350</TotalTime>
  <Words>1050</Words>
  <Application>Microsoft Office PowerPoint</Application>
  <PresentationFormat>Widescreen</PresentationFormat>
  <Paragraphs>59</Paragraphs>
  <Slides>54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Times New Roman</vt:lpstr>
      <vt:lpstr>Trebuchet MS</vt:lpstr>
      <vt:lpstr>Tw Cen MT</vt:lpstr>
      <vt:lpstr>Circuit</vt:lpstr>
      <vt:lpstr>WCO</vt:lpstr>
      <vt:lpstr>History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Strategic Goals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WCO</dc:title>
  <dc:creator>seyed mohammad reza hoseini</dc:creator>
  <cp:lastModifiedBy>seyed mohammad reza hoseini</cp:lastModifiedBy>
  <cp:revision>62</cp:revision>
  <dcterms:created xsi:type="dcterms:W3CDTF">2016-10-25T07:17:53Z</dcterms:created>
  <dcterms:modified xsi:type="dcterms:W3CDTF">2016-11-15T10:28:06Z</dcterms:modified>
</cp:coreProperties>
</file>