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79" r:id="rId4"/>
    <p:sldId id="280" r:id="rId5"/>
    <p:sldId id="282" r:id="rId6"/>
    <p:sldId id="281" r:id="rId7"/>
    <p:sldId id="283" r:id="rId8"/>
    <p:sldId id="284" r:id="rId9"/>
    <p:sldId id="285" r:id="rId10"/>
    <p:sldId id="286" r:id="rId11"/>
    <p:sldId id="287" r:id="rId12"/>
    <p:sldId id="288" r:id="rId13"/>
    <p:sldId id="289" r:id="rId14"/>
    <p:sldId id="299" r:id="rId15"/>
    <p:sldId id="290" r:id="rId16"/>
    <p:sldId id="291" r:id="rId17"/>
    <p:sldId id="292" r:id="rId18"/>
    <p:sldId id="294" r:id="rId19"/>
    <p:sldId id="295" r:id="rId20"/>
    <p:sldId id="297" r:id="rId21"/>
    <p:sldId id="296" r:id="rId22"/>
    <p:sldId id="298" r:id="rId23"/>
    <p:sldId id="300" r:id="rId24"/>
    <p:sldId id="301" r:id="rId25"/>
    <p:sldId id="293" r:id="rId26"/>
  </p:sldIdLst>
  <p:sldSz cx="9144000" cy="6858000" type="screen4x3"/>
  <p:notesSz cx="6858000" cy="9144000"/>
  <p:defaultTextStyle>
    <a:defPPr>
      <a:defRPr lang="en-US"/>
    </a:defPPr>
    <a:lvl1pPr algn="ctr" rtl="0" fontAlgn="base">
      <a:spcBef>
        <a:spcPct val="0"/>
      </a:spcBef>
      <a:spcAft>
        <a:spcPct val="0"/>
      </a:spcAft>
      <a:defRPr sz="2400" b="1"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b="1"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b="1"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b="1"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b="1" kern="1200">
        <a:solidFill>
          <a:schemeClr val="tx1"/>
        </a:solidFill>
        <a:latin typeface="Arial" panose="020B0604020202020204" pitchFamily="34" charset="0"/>
        <a:ea typeface="+mn-ea"/>
        <a:cs typeface="+mn-cs"/>
      </a:defRPr>
    </a:lvl5pPr>
    <a:lvl6pPr marL="2286000" algn="r" defTabSz="914400" rtl="1" eaLnBrk="1" latinLnBrk="0" hangingPunct="1">
      <a:defRPr sz="2400" b="1" kern="1200">
        <a:solidFill>
          <a:schemeClr val="tx1"/>
        </a:solidFill>
        <a:latin typeface="Arial" panose="020B0604020202020204" pitchFamily="34" charset="0"/>
        <a:ea typeface="+mn-ea"/>
        <a:cs typeface="+mn-cs"/>
      </a:defRPr>
    </a:lvl6pPr>
    <a:lvl7pPr marL="2743200" algn="r" defTabSz="914400" rtl="1" eaLnBrk="1" latinLnBrk="0" hangingPunct="1">
      <a:defRPr sz="2400" b="1" kern="1200">
        <a:solidFill>
          <a:schemeClr val="tx1"/>
        </a:solidFill>
        <a:latin typeface="Arial" panose="020B0604020202020204" pitchFamily="34" charset="0"/>
        <a:ea typeface="+mn-ea"/>
        <a:cs typeface="+mn-cs"/>
      </a:defRPr>
    </a:lvl7pPr>
    <a:lvl8pPr marL="3200400" algn="r" defTabSz="914400" rtl="1" eaLnBrk="1" latinLnBrk="0" hangingPunct="1">
      <a:defRPr sz="2400" b="1" kern="1200">
        <a:solidFill>
          <a:schemeClr val="tx1"/>
        </a:solidFill>
        <a:latin typeface="Arial" panose="020B0604020202020204" pitchFamily="34" charset="0"/>
        <a:ea typeface="+mn-ea"/>
        <a:cs typeface="+mn-cs"/>
      </a:defRPr>
    </a:lvl8pPr>
    <a:lvl9pPr marL="3657600" algn="r" defTabSz="914400" rtl="1" eaLnBrk="1" latinLnBrk="0" hangingPunct="1">
      <a:defRPr sz="24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2D14"/>
    <a:srgbClr val="4D4D4D"/>
    <a:srgbClr val="35759D"/>
    <a:srgbClr val="35B19D"/>
    <a:srgbClr val="20A6C6"/>
    <a:srgbClr val="DEDEDE"/>
    <a:srgbClr val="0033CC"/>
    <a:srgbClr val="4141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9" autoAdjust="0"/>
    <p:restoredTop sz="95596" autoAdjust="0"/>
  </p:normalViewPr>
  <p:slideViewPr>
    <p:cSldViewPr>
      <p:cViewPr varScale="1">
        <p:scale>
          <a:sx n="34" d="100"/>
          <a:sy n="34" d="100"/>
        </p:scale>
        <p:origin x="930" y="4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lvl1pPr>
          </a:lstStyle>
          <a:p>
            <a:endParaRPr lang="en-US" altLang="fa-IR"/>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en-US" altLang="fa-IR"/>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lvl1pPr>
          </a:lstStyle>
          <a:p>
            <a:endParaRPr lang="en-US" altLang="fa-IR"/>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DDD7260C-2426-4B28-B7D4-E4D9EF7815EF}" type="slidenum">
              <a:rPr lang="en-US" altLang="fa-IR"/>
              <a:pPr/>
              <a:t>‹#›</a:t>
            </a:fld>
            <a:endParaRPr lang="en-US" altLang="fa-IR"/>
          </a:p>
        </p:txBody>
      </p:sp>
    </p:spTree>
    <p:extLst>
      <p:ext uri="{BB962C8B-B14F-4D97-AF65-F5344CB8AC3E}">
        <p14:creationId xmlns:p14="http://schemas.microsoft.com/office/powerpoint/2010/main" val="232769543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A20729-B415-4189-8BDA-9C58E86912B6}" type="slidenum">
              <a:rPr lang="en-US" altLang="fa-IR"/>
              <a:pPr/>
              <a:t>1</a:t>
            </a:fld>
            <a:endParaRPr lang="en-US" altLang="fa-IR"/>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fa-IR"/>
          </a:p>
        </p:txBody>
      </p:sp>
    </p:spTree>
    <p:extLst>
      <p:ext uri="{BB962C8B-B14F-4D97-AF65-F5344CB8AC3E}">
        <p14:creationId xmlns:p14="http://schemas.microsoft.com/office/powerpoint/2010/main" val="3565450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D76BB7-605F-4470-988A-45983C69D8D9}" type="slidenum">
              <a:rPr lang="en-US" altLang="fa-IR"/>
              <a:pPr/>
              <a:t>2</a:t>
            </a:fld>
            <a:endParaRPr lang="en-US" altLang="fa-I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fa-IR"/>
          </a:p>
        </p:txBody>
      </p:sp>
    </p:spTree>
    <p:extLst>
      <p:ext uri="{BB962C8B-B14F-4D97-AF65-F5344CB8AC3E}">
        <p14:creationId xmlns:p14="http://schemas.microsoft.com/office/powerpoint/2010/main" val="1022087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254300-036D-4B60-8BAF-4624D8AA55EB}" type="slidenum">
              <a:rPr lang="en-US" altLang="fa-IR"/>
              <a:pPr/>
              <a:t>3</a:t>
            </a:fld>
            <a:endParaRPr lang="en-US" altLang="fa-I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fa-IR"/>
          </a:p>
        </p:txBody>
      </p:sp>
    </p:spTree>
    <p:extLst>
      <p:ext uri="{BB962C8B-B14F-4D97-AF65-F5344CB8AC3E}">
        <p14:creationId xmlns:p14="http://schemas.microsoft.com/office/powerpoint/2010/main" val="4246012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en-US" altLang="fa-IR" noProof="0" smtClean="0"/>
              <a:t>Click to edit Master title style</a:t>
            </a:r>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en-US" altLang="fa-IR" noProof="0" smtClean="0"/>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extLst>
      <p:ext uri="{BB962C8B-B14F-4D97-AF65-F5344CB8AC3E}">
        <p14:creationId xmlns:p14="http://schemas.microsoft.com/office/powerpoint/2010/main" val="33088334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417638"/>
            <a:ext cx="1828800" cy="521176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914400" y="1417638"/>
            <a:ext cx="53340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extLst>
      <p:ext uri="{BB962C8B-B14F-4D97-AF65-F5344CB8AC3E}">
        <p14:creationId xmlns:p14="http://schemas.microsoft.com/office/powerpoint/2010/main" val="16595524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extLst>
      <p:ext uri="{BB962C8B-B14F-4D97-AF65-F5344CB8AC3E}">
        <p14:creationId xmlns:p14="http://schemas.microsoft.com/office/powerpoint/2010/main" val="1730961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547771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914400" y="2438400"/>
            <a:ext cx="3581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2438400"/>
            <a:ext cx="3581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extLst>
      <p:ext uri="{BB962C8B-B14F-4D97-AF65-F5344CB8AC3E}">
        <p14:creationId xmlns:p14="http://schemas.microsoft.com/office/powerpoint/2010/main" val="20945598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extLst>
      <p:ext uri="{BB962C8B-B14F-4D97-AF65-F5344CB8AC3E}">
        <p14:creationId xmlns:p14="http://schemas.microsoft.com/office/powerpoint/2010/main" val="19815701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Tree>
    <p:extLst>
      <p:ext uri="{BB962C8B-B14F-4D97-AF65-F5344CB8AC3E}">
        <p14:creationId xmlns:p14="http://schemas.microsoft.com/office/powerpoint/2010/main" val="2550078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9024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5271477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4008434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fa-IR" smtClean="0"/>
              <a:t>Click to edit Master title style</a:t>
            </a:r>
          </a:p>
        </p:txBody>
      </p:sp>
      <p:sp>
        <p:nvSpPr>
          <p:cNvPr id="1027" name="Rectangle 3"/>
          <p:cNvSpPr>
            <a:spLocks noGrp="1" noChangeArrowheads="1"/>
          </p:cNvSpPr>
          <p:nvPr>
            <p:ph type="body" idx="1"/>
          </p:nvPr>
        </p:nvSpPr>
        <p:spPr bwMode="auto">
          <a:xfrm>
            <a:off x="914400" y="24384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rtl="1" eaLnBrk="1" fontAlgn="base" hangingPunct="1">
        <a:spcBef>
          <a:spcPct val="0"/>
        </a:spcBef>
        <a:spcAft>
          <a:spcPct val="0"/>
        </a:spcAft>
        <a:defRPr sz="4400" kern="12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Microsoft Sans Serif" panose="020B0604020202020204" pitchFamily="34" charset="0"/>
        </a:defRPr>
      </a:lvl2pPr>
      <a:lvl3pPr algn="l" rtl="1" eaLnBrk="1" fontAlgn="base" hangingPunct="1">
        <a:spcBef>
          <a:spcPct val="0"/>
        </a:spcBef>
        <a:spcAft>
          <a:spcPct val="0"/>
        </a:spcAft>
        <a:defRPr sz="4400">
          <a:solidFill>
            <a:schemeClr val="tx1"/>
          </a:solidFill>
          <a:latin typeface="Microsoft Sans Serif" panose="020B0604020202020204" pitchFamily="34" charset="0"/>
        </a:defRPr>
      </a:lvl3pPr>
      <a:lvl4pPr algn="l" rtl="1" eaLnBrk="1" fontAlgn="base" hangingPunct="1">
        <a:spcBef>
          <a:spcPct val="0"/>
        </a:spcBef>
        <a:spcAft>
          <a:spcPct val="0"/>
        </a:spcAft>
        <a:defRPr sz="4400">
          <a:solidFill>
            <a:schemeClr val="tx1"/>
          </a:solidFill>
          <a:latin typeface="Microsoft Sans Serif" panose="020B0604020202020204" pitchFamily="34" charset="0"/>
        </a:defRPr>
      </a:lvl4pPr>
      <a:lvl5pPr algn="l" rtl="1" eaLnBrk="1" fontAlgn="base" hangingPunct="1">
        <a:spcBef>
          <a:spcPct val="0"/>
        </a:spcBef>
        <a:spcAft>
          <a:spcPct val="0"/>
        </a:spcAft>
        <a:defRPr sz="4400">
          <a:solidFill>
            <a:schemeClr val="tx1"/>
          </a:solidFill>
          <a:latin typeface="Microsoft Sans Serif" panose="020B0604020202020204" pitchFamily="34" charset="0"/>
        </a:defRPr>
      </a:lvl5pPr>
      <a:lvl6pPr marL="457200" algn="l" rtl="1" eaLnBrk="1" fontAlgn="base" hangingPunct="1">
        <a:spcBef>
          <a:spcPct val="0"/>
        </a:spcBef>
        <a:spcAft>
          <a:spcPct val="0"/>
        </a:spcAft>
        <a:defRPr sz="4400">
          <a:solidFill>
            <a:schemeClr val="tx1"/>
          </a:solidFill>
          <a:latin typeface="Microsoft Sans Serif" panose="020B0604020202020204" pitchFamily="34" charset="0"/>
        </a:defRPr>
      </a:lvl6pPr>
      <a:lvl7pPr marL="914400" algn="l" rtl="1" eaLnBrk="1" fontAlgn="base" hangingPunct="1">
        <a:spcBef>
          <a:spcPct val="0"/>
        </a:spcBef>
        <a:spcAft>
          <a:spcPct val="0"/>
        </a:spcAft>
        <a:defRPr sz="4400">
          <a:solidFill>
            <a:schemeClr val="tx1"/>
          </a:solidFill>
          <a:latin typeface="Microsoft Sans Serif" panose="020B0604020202020204" pitchFamily="34" charset="0"/>
        </a:defRPr>
      </a:lvl7pPr>
      <a:lvl8pPr marL="1371600" algn="l" rtl="1" eaLnBrk="1" fontAlgn="base" hangingPunct="1">
        <a:spcBef>
          <a:spcPct val="0"/>
        </a:spcBef>
        <a:spcAft>
          <a:spcPct val="0"/>
        </a:spcAft>
        <a:defRPr sz="4400">
          <a:solidFill>
            <a:schemeClr val="tx1"/>
          </a:solidFill>
          <a:latin typeface="Microsoft Sans Serif" panose="020B0604020202020204" pitchFamily="34" charset="0"/>
        </a:defRPr>
      </a:lvl8pPr>
      <a:lvl9pPr marL="1828800" algn="l" rtl="1" eaLnBrk="1" fontAlgn="base" hangingPunct="1">
        <a:spcBef>
          <a:spcPct val="0"/>
        </a:spcBef>
        <a:spcAft>
          <a:spcPct val="0"/>
        </a:spcAft>
        <a:defRPr sz="4400">
          <a:solidFill>
            <a:schemeClr val="tx1"/>
          </a:solidFill>
          <a:latin typeface="Microsoft Sans Serif" panose="020B0604020202020204" pitchFamily="34" charset="0"/>
        </a:defRPr>
      </a:lvl9pPr>
    </p:titleStyle>
    <p:bodyStyle>
      <a:lvl1pPr marL="342900" indent="-342900" algn="r" rtl="1"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r" rtl="1"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r" rtl="1"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r" rtl="1"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381000" y="0"/>
            <a:ext cx="7543800" cy="914400"/>
          </a:xfrm>
          <a:extLst>
            <a:ext uri="{AF507438-7753-43E0-B8FC-AC1667EBCBE1}">
              <a14:hiddenEffects xmlns:a14="http://schemas.microsoft.com/office/drawing/2010/main">
                <a:effectLst>
                  <a:outerShdw dist="17961" dir="2700000" algn="ctr" rotWithShape="0">
                    <a:srgbClr val="414141"/>
                  </a:outerShdw>
                </a:effectLst>
              </a14:hiddenEffects>
            </a:ext>
          </a:extLst>
        </p:spPr>
        <p:txBody>
          <a:bodyPr/>
          <a:lstStyle/>
          <a:p>
            <a:pPr algn="l"/>
            <a:r>
              <a:rPr lang="en-US" altLang="fa-IR" sz="4300" dirty="0" smtClean="0"/>
              <a:t>Files and formats</a:t>
            </a:r>
            <a:endParaRPr lang="ru-RU" altLang="fa-IR" sz="4300" dirty="0"/>
          </a:p>
        </p:txBody>
      </p:sp>
      <p:sp>
        <p:nvSpPr>
          <p:cNvPr id="2056" name="Rectangle 8"/>
          <p:cNvSpPr>
            <a:spLocks noGrp="1" noChangeArrowheads="1"/>
          </p:cNvSpPr>
          <p:nvPr>
            <p:ph type="subTitle" idx="1"/>
          </p:nvPr>
        </p:nvSpPr>
        <p:spPr>
          <a:xfrm>
            <a:off x="-16934" y="965200"/>
            <a:ext cx="6646333" cy="2100262"/>
          </a:xfrm>
          <a:extLst>
            <a:ext uri="{AF507438-7753-43E0-B8FC-AC1667EBCBE1}">
              <a14:hiddenEffects xmlns:a14="http://schemas.microsoft.com/office/drawing/2010/main">
                <a:effectLst>
                  <a:outerShdw dist="17961" dir="2700000" algn="ctr" rotWithShape="0">
                    <a:srgbClr val="414141"/>
                  </a:outerShdw>
                </a:effectLst>
              </a14:hiddenEffects>
            </a:ext>
          </a:extLst>
        </p:spPr>
        <p:txBody>
          <a:bodyPr/>
          <a:lstStyle/>
          <a:p>
            <a:pPr algn="ctr">
              <a:lnSpc>
                <a:spcPct val="90000"/>
              </a:lnSpc>
            </a:pPr>
            <a:r>
              <a:rPr lang="fa-IR" altLang="fa-IR" sz="3200" b="1" dirty="0" smtClean="0">
                <a:cs typeface="B Kamran" panose="00000400000000000000" pitchFamily="2" charset="-78"/>
              </a:rPr>
              <a:t>گردهمایی </a:t>
            </a:r>
            <a:r>
              <a:rPr lang="fa-IR" altLang="fa-IR" sz="3200" b="1" dirty="0">
                <a:cs typeface="B Kamran" panose="00000400000000000000" pitchFamily="2" charset="-78"/>
              </a:rPr>
              <a:t>هنر </a:t>
            </a:r>
            <a:r>
              <a:rPr lang="fa-IR" altLang="fa-IR" sz="3200" b="1" dirty="0" smtClean="0">
                <a:cs typeface="B Kamran" panose="00000400000000000000" pitchFamily="2" charset="-78"/>
              </a:rPr>
              <a:t>آموزان گروه </a:t>
            </a:r>
            <a:r>
              <a:rPr lang="fa-IR" altLang="fa-IR" sz="3200" b="1" dirty="0">
                <a:cs typeface="B Kamran" panose="00000400000000000000" pitchFamily="2" charset="-78"/>
              </a:rPr>
              <a:t>هنر استان گلستان</a:t>
            </a:r>
          </a:p>
          <a:p>
            <a:pPr algn="ctr">
              <a:lnSpc>
                <a:spcPct val="90000"/>
              </a:lnSpc>
            </a:pPr>
            <a:endParaRPr lang="fa-IR" altLang="fa-IR" sz="3200" b="1" dirty="0" smtClean="0">
              <a:cs typeface="B Kamran" panose="00000400000000000000" pitchFamily="2" charset="-78"/>
            </a:endParaRPr>
          </a:p>
          <a:p>
            <a:pPr algn="ctr">
              <a:lnSpc>
                <a:spcPct val="90000"/>
              </a:lnSpc>
            </a:pPr>
            <a:r>
              <a:rPr lang="fa-IR" altLang="fa-IR" sz="3200" b="1" dirty="0" smtClean="0">
                <a:cs typeface="B Kamran" panose="00000400000000000000" pitchFamily="2" charset="-78"/>
              </a:rPr>
              <a:t> مهر94</a:t>
            </a:r>
            <a:endParaRPr lang="ru-RU" altLang="fa-IR" sz="3200" b="1" dirty="0">
              <a:cs typeface="B Kamran" panose="00000400000000000000" pitchFamily="2" charset="-78"/>
            </a:endParaRPr>
          </a:p>
        </p:txBody>
      </p:sp>
      <p:sp>
        <p:nvSpPr>
          <p:cNvPr id="2" name="TextBox 1"/>
          <p:cNvSpPr txBox="1"/>
          <p:nvPr/>
        </p:nvSpPr>
        <p:spPr>
          <a:xfrm>
            <a:off x="381000" y="5943600"/>
            <a:ext cx="4953000" cy="523220"/>
          </a:xfrm>
          <a:prstGeom prst="rect">
            <a:avLst/>
          </a:prstGeom>
          <a:noFill/>
        </p:spPr>
        <p:txBody>
          <a:bodyPr wrap="square" rtlCol="1">
            <a:spAutoFit/>
          </a:bodyPr>
          <a:lstStyle/>
          <a:p>
            <a:r>
              <a:rPr lang="fa-IR" sz="2800" i="1" dirty="0" smtClean="0">
                <a:solidFill>
                  <a:schemeClr val="bg1"/>
                </a:solidFill>
                <a:cs typeface="B Lotus" panose="00000400000000000000" pitchFamily="2" charset="-78"/>
              </a:rPr>
              <a:t>تهیه کنندگان : بتول حجتی- حسین ابازری</a:t>
            </a:r>
            <a:endParaRPr lang="fa-IR" sz="2800" i="1" dirty="0">
              <a:solidFill>
                <a:schemeClr val="bg1"/>
              </a:solidFill>
              <a:cs typeface="B Lotus"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sz="2000" dirty="0">
                <a:cs typeface="B Nazanin" pitchFamily="2" charset="-78"/>
              </a:rPr>
              <a:t>فایل پروژه های ویرایش عکس برنامه فتوشاپ </a:t>
            </a:r>
            <a:r>
              <a:rPr lang="fa-IR" sz="2000" dirty="0" smtClean="0">
                <a:cs typeface="B Nazanin" pitchFamily="2" charset="-78"/>
              </a:rPr>
              <a:t>است.</a:t>
            </a:r>
            <a:endParaRPr lang="en-US" sz="2000" dirty="0" smtClean="0">
              <a:cs typeface="B Nazanin" pitchFamily="2" charset="-78"/>
            </a:endParaRPr>
          </a:p>
          <a:p>
            <a:r>
              <a:rPr lang="fa-IR" sz="2000" dirty="0" smtClean="0">
                <a:cs typeface="B Nazanin" pitchFamily="2" charset="-78"/>
              </a:rPr>
              <a:t>این فایل ها از نوع </a:t>
            </a:r>
            <a:r>
              <a:rPr lang="en-US" sz="2000" dirty="0" smtClean="0">
                <a:cs typeface="B Nazanin" pitchFamily="2" charset="-78"/>
              </a:rPr>
              <a:t>Bitmap</a:t>
            </a:r>
            <a:r>
              <a:rPr lang="fa-IR" sz="2000" dirty="0" smtClean="0">
                <a:cs typeface="B Nazanin" pitchFamily="2" charset="-78"/>
              </a:rPr>
              <a:t> هستند.</a:t>
            </a:r>
          </a:p>
          <a:p>
            <a:r>
              <a:rPr lang="fa-IR" sz="2000" dirty="0">
                <a:cs typeface="B Nazanin" pitchFamily="2" charset="-78"/>
              </a:rPr>
              <a:t>برای مشاهده این عکسها حتما نیازی به نصب برنامه فتوشاپ </a:t>
            </a:r>
            <a:r>
              <a:rPr lang="fa-IR" sz="2000" dirty="0" smtClean="0">
                <a:cs typeface="B Nazanin" pitchFamily="2" charset="-78"/>
              </a:rPr>
              <a:t>نیست</a:t>
            </a:r>
            <a:r>
              <a:rPr lang="fa-IR" sz="2000" dirty="0">
                <a:cs typeface="B Nazanin" pitchFamily="2" charset="-78"/>
              </a:rPr>
              <a:t>.</a:t>
            </a:r>
            <a:endParaRPr lang="en-US" sz="2000" dirty="0" smtClean="0">
              <a:cs typeface="B Nazanin" pitchFamily="2" charset="-78"/>
            </a:endParaRPr>
          </a:p>
          <a:p>
            <a:r>
              <a:rPr lang="fa-IR" sz="2000" dirty="0" smtClean="0">
                <a:cs typeface="B Nazanin" pitchFamily="2" charset="-78"/>
              </a:rPr>
              <a:t>نرم </a:t>
            </a:r>
            <a:r>
              <a:rPr lang="fa-IR" sz="2000" dirty="0">
                <a:cs typeface="B Nazanin" pitchFamily="2" charset="-78"/>
              </a:rPr>
              <a:t>افزار رایگان </a:t>
            </a:r>
            <a:r>
              <a:rPr lang="en-US" sz="2000" dirty="0">
                <a:cs typeface="B Nazanin" pitchFamily="2" charset="-78"/>
              </a:rPr>
              <a:t>PNG PSD </a:t>
            </a:r>
            <a:r>
              <a:rPr lang="en-US" sz="2000" dirty="0" smtClean="0">
                <a:cs typeface="B Nazanin" pitchFamily="2" charset="-78"/>
              </a:rPr>
              <a:t>Viewer</a:t>
            </a:r>
            <a:r>
              <a:rPr lang="fa-IR" sz="2000" dirty="0" smtClean="0">
                <a:cs typeface="B Nazanin" pitchFamily="2" charset="-78"/>
              </a:rPr>
              <a:t> می شود این فایلها را باز کرد</a:t>
            </a:r>
          </a:p>
          <a:p>
            <a:r>
              <a:rPr lang="fa-IR" sz="2000" dirty="0" smtClean="0">
                <a:cs typeface="B Nazanin" pitchFamily="2" charset="-78"/>
              </a:rPr>
              <a:t>امکان لایه بندی مجزای تصاویر را در برنامه فتوشاپ می دهد.</a:t>
            </a:r>
          </a:p>
          <a:p>
            <a:r>
              <a:rPr lang="fa-IR" sz="2000" dirty="0" smtClean="0">
                <a:cs typeface="B Nazanin" pitchFamily="2" charset="-78"/>
              </a:rPr>
              <a:t>پسوند فایلهای فتوشاپ هست.</a:t>
            </a:r>
          </a:p>
          <a:p>
            <a:r>
              <a:rPr lang="fa-IR" sz="2000" dirty="0" smtClean="0">
                <a:cs typeface="B Nazanin" pitchFamily="2" charset="-78"/>
              </a:rPr>
              <a:t>با برنامه های کورل و ایمیج ردی و افتراافکت باز می شود.</a:t>
            </a:r>
          </a:p>
          <a:p>
            <a:r>
              <a:rPr lang="fa-IR" sz="2000" dirty="0" smtClean="0">
                <a:cs typeface="B Nazanin" pitchFamily="2" charset="-78"/>
              </a:rPr>
              <a:t>حتما عکسهای که در آینده نیاز به ویرایش دارید با این پسوند هم دخیره کنید تا بعدا بتوانید قسمتهای مختلف تصویر را ویرایش کنید</a:t>
            </a:r>
          </a:p>
          <a:p>
            <a:endParaRPr lang="en-US" sz="2000" dirty="0">
              <a:cs typeface="B Nazanin" pitchFamily="2" charset="-78"/>
            </a:endParaRPr>
          </a:p>
        </p:txBody>
      </p:sp>
      <p:sp>
        <p:nvSpPr>
          <p:cNvPr id="4" name="Rectangle 3"/>
          <p:cNvSpPr/>
          <p:nvPr/>
        </p:nvSpPr>
        <p:spPr>
          <a:xfrm>
            <a:off x="4038600" y="1371600"/>
            <a:ext cx="42672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rtl="1"/>
            <a:r>
              <a:rPr lang="fa-IR" sz="5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پسوند </a:t>
            </a:r>
            <a:r>
              <a:rPr lang="en-US" sz="5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PSD</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0"/>
            <a:ext cx="2124075" cy="1828800"/>
          </a:xfrm>
          <a:prstGeom prst="rect">
            <a:avLst/>
          </a:prstGeom>
        </p:spPr>
      </p:pic>
    </p:spTree>
    <p:extLst>
      <p:ext uri="{BB962C8B-B14F-4D97-AF65-F5344CB8AC3E}">
        <p14:creationId xmlns:p14="http://schemas.microsoft.com/office/powerpoint/2010/main" val="22846205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sz="2000" dirty="0" smtClean="0">
              <a:cs typeface="B Nazanin" pitchFamily="2" charset="-78"/>
            </a:endParaRPr>
          </a:p>
          <a:p>
            <a:endParaRPr lang="en-US" sz="2000" dirty="0">
              <a:cs typeface="B Nazanin" pitchFamily="2" charset="-78"/>
            </a:endParaRPr>
          </a:p>
          <a:p>
            <a:endParaRPr lang="en-US" sz="2000" dirty="0" smtClean="0">
              <a:cs typeface="B Nazanin" pitchFamily="2" charset="-78"/>
            </a:endParaRPr>
          </a:p>
          <a:p>
            <a:r>
              <a:rPr lang="fa-IR" sz="2000" dirty="0" smtClean="0">
                <a:cs typeface="B Nazanin" pitchFamily="2" charset="-78"/>
              </a:rPr>
              <a:t>فایلی </a:t>
            </a:r>
            <a:r>
              <a:rPr lang="fa-IR" sz="2000" dirty="0">
                <a:cs typeface="B Nazanin" pitchFamily="2" charset="-78"/>
              </a:rPr>
              <a:t>که با برنامه </a:t>
            </a:r>
            <a:r>
              <a:rPr lang="en-US" sz="2000" dirty="0">
                <a:cs typeface="B Nazanin" pitchFamily="2" charset="-78"/>
              </a:rPr>
              <a:t>Corel Draw </a:t>
            </a:r>
            <a:r>
              <a:rPr lang="fa-IR" sz="2000" dirty="0">
                <a:cs typeface="B Nazanin" pitchFamily="2" charset="-78"/>
              </a:rPr>
              <a:t>ساخته شده باشند </a:t>
            </a:r>
            <a:r>
              <a:rPr lang="fa-IR" sz="2000" dirty="0" smtClean="0">
                <a:cs typeface="B Nazanin" pitchFamily="2" charset="-78"/>
              </a:rPr>
              <a:t>در </a:t>
            </a:r>
            <a:r>
              <a:rPr lang="fa-IR" sz="2000" dirty="0">
                <a:cs typeface="B Nazanin" pitchFamily="2" charset="-78"/>
              </a:rPr>
              <a:t>حالت عادی با این </a:t>
            </a:r>
            <a:r>
              <a:rPr lang="fa-IR" sz="2000" dirty="0" smtClean="0">
                <a:cs typeface="B Nazanin" pitchFamily="2" charset="-78"/>
              </a:rPr>
              <a:t>پسوند ذخیره میشود.</a:t>
            </a:r>
          </a:p>
          <a:p>
            <a:r>
              <a:rPr lang="fa-IR" sz="2000" dirty="0" smtClean="0">
                <a:cs typeface="B Nazanin" pitchFamily="2" charset="-78"/>
              </a:rPr>
              <a:t>بر پایه برداری ذخیره می شود</a:t>
            </a:r>
          </a:p>
          <a:p>
            <a:r>
              <a:rPr lang="fa-IR" sz="2000" dirty="0" smtClean="0">
                <a:cs typeface="B Nazanin" pitchFamily="2" charset="-78"/>
              </a:rPr>
              <a:t>با برنامه </a:t>
            </a:r>
            <a:r>
              <a:rPr lang="en-US" sz="2000" dirty="0" err="1" smtClean="0">
                <a:cs typeface="B Nazanin" pitchFamily="2" charset="-78"/>
              </a:rPr>
              <a:t>corel</a:t>
            </a:r>
            <a:r>
              <a:rPr lang="en-US" sz="2000" dirty="0" smtClean="0">
                <a:cs typeface="B Nazanin" pitchFamily="2" charset="-78"/>
              </a:rPr>
              <a:t> draw</a:t>
            </a:r>
            <a:r>
              <a:rPr lang="fa-IR" sz="2000" dirty="0" smtClean="0">
                <a:cs typeface="B Nazanin" pitchFamily="2" charset="-78"/>
              </a:rPr>
              <a:t> باز می شود.</a:t>
            </a:r>
          </a:p>
          <a:p>
            <a:endParaRPr lang="en-US" sz="2000" dirty="0">
              <a:cs typeface="B Nazanin" pitchFamily="2" charset="-78"/>
            </a:endParaRPr>
          </a:p>
        </p:txBody>
      </p:sp>
      <p:sp>
        <p:nvSpPr>
          <p:cNvPr id="4" name="Rectangle 3"/>
          <p:cNvSpPr/>
          <p:nvPr/>
        </p:nvSpPr>
        <p:spPr>
          <a:xfrm>
            <a:off x="4038600" y="1371600"/>
            <a:ext cx="42672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rtl="1"/>
            <a:r>
              <a:rPr lang="fa-IR" sz="5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پسوند </a:t>
            </a:r>
            <a:r>
              <a:rPr lang="en-US" sz="5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CDR</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84" y="1345442"/>
            <a:ext cx="2124075" cy="2152650"/>
          </a:xfrm>
          <a:prstGeom prst="rect">
            <a:avLst/>
          </a:prstGeom>
        </p:spPr>
      </p:pic>
    </p:spTree>
    <p:extLst>
      <p:ext uri="{BB962C8B-B14F-4D97-AF65-F5344CB8AC3E}">
        <p14:creationId xmlns:p14="http://schemas.microsoft.com/office/powerpoint/2010/main" val="18796278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sz="2000" dirty="0">
                <a:cs typeface="B Nazanin" pitchFamily="2" charset="-78"/>
              </a:rPr>
              <a:t>برنامه </a:t>
            </a:r>
            <a:r>
              <a:rPr lang="en-US" sz="2000" dirty="0">
                <a:cs typeface="B Nazanin" pitchFamily="2" charset="-78"/>
              </a:rPr>
              <a:t>Illustrator </a:t>
            </a:r>
            <a:r>
              <a:rPr lang="fa-IR" sz="2000" dirty="0" smtClean="0">
                <a:cs typeface="B Nazanin" pitchFamily="2" charset="-78"/>
              </a:rPr>
              <a:t> فایلهای </a:t>
            </a:r>
            <a:r>
              <a:rPr lang="fa-IR" sz="2000" dirty="0">
                <a:cs typeface="B Nazanin" pitchFamily="2" charset="-78"/>
              </a:rPr>
              <a:t>خود را با پسوند </a:t>
            </a:r>
            <a:r>
              <a:rPr lang="en-US" sz="2000" dirty="0" err="1">
                <a:cs typeface="B Nazanin" pitchFamily="2" charset="-78"/>
              </a:rPr>
              <a:t>ai</a:t>
            </a:r>
            <a:r>
              <a:rPr lang="en-US" sz="2000" dirty="0">
                <a:cs typeface="B Nazanin" pitchFamily="2" charset="-78"/>
              </a:rPr>
              <a:t> </a:t>
            </a:r>
            <a:r>
              <a:rPr lang="fa-IR" sz="2000" dirty="0">
                <a:cs typeface="B Nazanin" pitchFamily="2" charset="-78"/>
              </a:rPr>
              <a:t>ذخیره </a:t>
            </a:r>
            <a:r>
              <a:rPr lang="fa-IR" sz="2000" dirty="0" smtClean="0">
                <a:cs typeface="B Nazanin" pitchFamily="2" charset="-78"/>
              </a:rPr>
              <a:t>میکند</a:t>
            </a:r>
            <a:r>
              <a:rPr lang="en-US" sz="2000" dirty="0" smtClean="0">
                <a:cs typeface="B Nazanin" pitchFamily="2" charset="-78"/>
              </a:rPr>
              <a:t>.</a:t>
            </a:r>
            <a:endParaRPr lang="fa-IR" sz="2000" dirty="0" smtClean="0">
              <a:cs typeface="B Nazanin" pitchFamily="2" charset="-78"/>
            </a:endParaRPr>
          </a:p>
          <a:p>
            <a:pPr marL="0" indent="0">
              <a:buNone/>
            </a:pPr>
            <a:endParaRPr lang="en-US" sz="2000" dirty="0" smtClean="0">
              <a:cs typeface="B Nazanin" pitchFamily="2" charset="-78"/>
            </a:endParaRPr>
          </a:p>
          <a:p>
            <a:r>
              <a:rPr lang="fa-IR" sz="2000" dirty="0" smtClean="0">
                <a:cs typeface="B Nazanin" pitchFamily="2" charset="-78"/>
              </a:rPr>
              <a:t>فایلهای برداری هستند</a:t>
            </a:r>
          </a:p>
          <a:p>
            <a:pPr marL="0" indent="0">
              <a:buNone/>
            </a:pPr>
            <a:endParaRPr lang="fa-IR" sz="2000" dirty="0" smtClean="0">
              <a:cs typeface="B Nazanin" pitchFamily="2" charset="-78"/>
            </a:endParaRPr>
          </a:p>
          <a:p>
            <a:r>
              <a:rPr lang="fa-IR" sz="2000" dirty="0" smtClean="0">
                <a:cs typeface="B Nazanin" pitchFamily="2" charset="-78"/>
              </a:rPr>
              <a:t>توسط فتوشاپ پشتیبانی می شوند.</a:t>
            </a:r>
          </a:p>
          <a:p>
            <a:pPr marL="0" indent="0">
              <a:buNone/>
            </a:pPr>
            <a:endParaRPr lang="fa-IR" sz="2000" dirty="0" smtClean="0">
              <a:cs typeface="B Nazanin" pitchFamily="2" charset="-78"/>
            </a:endParaRPr>
          </a:p>
          <a:p>
            <a:r>
              <a:rPr lang="fa-IR" sz="2000" dirty="0" smtClean="0">
                <a:cs typeface="B Nazanin" pitchFamily="2" charset="-78"/>
              </a:rPr>
              <a:t>چون نرم افزار </a:t>
            </a:r>
            <a:r>
              <a:rPr lang="en-US" sz="2000" dirty="0" err="1" smtClean="0">
                <a:cs typeface="B Nazanin" pitchFamily="2" charset="-78"/>
              </a:rPr>
              <a:t>illustratoer</a:t>
            </a:r>
            <a:r>
              <a:rPr lang="fa-IR" sz="2000" dirty="0" smtClean="0">
                <a:cs typeface="B Nazanin" pitchFamily="2" charset="-78"/>
              </a:rPr>
              <a:t> محصول شرکت </a:t>
            </a:r>
            <a:r>
              <a:rPr lang="en-US" sz="2000" dirty="0" smtClean="0">
                <a:cs typeface="B Nazanin" pitchFamily="2" charset="-78"/>
              </a:rPr>
              <a:t>adobe</a:t>
            </a:r>
            <a:r>
              <a:rPr lang="fa-IR" sz="2000" dirty="0" smtClean="0">
                <a:cs typeface="B Nazanin" pitchFamily="2" charset="-78"/>
              </a:rPr>
              <a:t> هست با بیشتر محضولات این شرکت همخوانی دارد مانند فتوشاپ</a:t>
            </a:r>
          </a:p>
          <a:p>
            <a:endParaRPr lang="en-US" sz="2000" dirty="0">
              <a:cs typeface="B Nazanin" pitchFamily="2" charset="-78"/>
            </a:endParaRPr>
          </a:p>
        </p:txBody>
      </p:sp>
      <p:sp>
        <p:nvSpPr>
          <p:cNvPr id="4" name="Rectangle 3"/>
          <p:cNvSpPr/>
          <p:nvPr/>
        </p:nvSpPr>
        <p:spPr>
          <a:xfrm>
            <a:off x="4038600" y="1371600"/>
            <a:ext cx="42672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rtl="1"/>
            <a:r>
              <a:rPr lang="fa-IR" sz="5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پسوند </a:t>
            </a:r>
            <a:r>
              <a:rPr lang="en-US" sz="5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Ai</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600200"/>
            <a:ext cx="2143125" cy="2143125"/>
          </a:xfrm>
          <a:prstGeom prst="rect">
            <a:avLst/>
          </a:prstGeom>
        </p:spPr>
      </p:pic>
    </p:spTree>
    <p:extLst>
      <p:ext uri="{BB962C8B-B14F-4D97-AF65-F5344CB8AC3E}">
        <p14:creationId xmlns:p14="http://schemas.microsoft.com/office/powerpoint/2010/main" val="28333878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fa-IR" sz="2000" dirty="0" smtClean="0">
              <a:cs typeface="B Nazanin" pitchFamily="2" charset="-78"/>
            </a:endParaRPr>
          </a:p>
          <a:p>
            <a:pPr marL="0" indent="0">
              <a:buNone/>
            </a:pPr>
            <a:endParaRPr lang="fa-IR" sz="2000" dirty="0" smtClean="0">
              <a:cs typeface="B Nazanin" pitchFamily="2" charset="-78"/>
            </a:endParaRPr>
          </a:p>
          <a:p>
            <a:pPr algn="just"/>
            <a:r>
              <a:rPr lang="fa-IR" sz="2000" dirty="0" smtClean="0">
                <a:cs typeface="B Nazanin" pitchFamily="2" charset="-78"/>
              </a:rPr>
              <a:t>این </a:t>
            </a:r>
            <a:r>
              <a:rPr lang="fa-IR" sz="2000" dirty="0">
                <a:cs typeface="B Nazanin" pitchFamily="2" charset="-78"/>
              </a:rPr>
              <a:t>فایل ها(فایل های با پسوند </a:t>
            </a:r>
            <a:r>
              <a:rPr lang="en-US" sz="2000" dirty="0">
                <a:cs typeface="B Nazanin" pitchFamily="2" charset="-78"/>
              </a:rPr>
              <a:t>AI </a:t>
            </a:r>
            <a:r>
              <a:rPr lang="fa-IR" sz="2000" dirty="0">
                <a:cs typeface="B Nazanin" pitchFamily="2" charset="-78"/>
              </a:rPr>
              <a:t>و </a:t>
            </a:r>
            <a:r>
              <a:rPr lang="en-US" sz="2000" dirty="0">
                <a:cs typeface="B Nazanin" pitchFamily="2" charset="-78"/>
              </a:rPr>
              <a:t>EPS </a:t>
            </a:r>
            <a:r>
              <a:rPr lang="fa-IR" sz="2000" dirty="0">
                <a:cs typeface="B Nazanin" pitchFamily="2" charset="-78"/>
              </a:rPr>
              <a:t>و...) تصاویر برداری یا به اصطلاح تصاویر وکتور </a:t>
            </a:r>
            <a:r>
              <a:rPr lang="fa-IR" sz="2000" dirty="0" smtClean="0">
                <a:cs typeface="B Nazanin" pitchFamily="2" charset="-78"/>
              </a:rPr>
              <a:t>هستند</a:t>
            </a:r>
            <a:r>
              <a:rPr lang="en-US" sz="2000" dirty="0" smtClean="0">
                <a:cs typeface="B Nazanin" pitchFamily="2" charset="-78"/>
              </a:rPr>
              <a:t>.</a:t>
            </a:r>
            <a:endParaRPr lang="fa-IR" sz="2000" dirty="0" smtClean="0">
              <a:cs typeface="B Nazanin" pitchFamily="2" charset="-78"/>
            </a:endParaRPr>
          </a:p>
          <a:p>
            <a:pPr algn="just"/>
            <a:r>
              <a:rPr lang="fa-IR" sz="2000" dirty="0" smtClean="0">
                <a:cs typeface="B Nazanin" pitchFamily="2" charset="-78"/>
              </a:rPr>
              <a:t>با </a:t>
            </a:r>
            <a:r>
              <a:rPr lang="fa-IR" sz="2000" dirty="0">
                <a:cs typeface="B Nazanin" pitchFamily="2" charset="-78"/>
              </a:rPr>
              <a:t>بزرگ و کوچیک شدنشون تو کیفیتش تغییر ایجاد </a:t>
            </a:r>
            <a:r>
              <a:rPr lang="fa-IR" sz="2000" dirty="0" smtClean="0">
                <a:cs typeface="B Nazanin" pitchFamily="2" charset="-78"/>
              </a:rPr>
              <a:t>نمیشود.</a:t>
            </a:r>
          </a:p>
          <a:p>
            <a:pPr algn="just"/>
            <a:r>
              <a:rPr lang="fa-IR" sz="2000" dirty="0">
                <a:cs typeface="B Nazanin" pitchFamily="2" charset="-78"/>
              </a:rPr>
              <a:t>این تصاویر رو با فتوشاپ هم میشه باز </a:t>
            </a:r>
            <a:r>
              <a:rPr lang="fa-IR" sz="2000" dirty="0" smtClean="0">
                <a:cs typeface="B Nazanin" pitchFamily="2" charset="-78"/>
              </a:rPr>
              <a:t>کرد.</a:t>
            </a:r>
          </a:p>
          <a:p>
            <a:pPr algn="just"/>
            <a:r>
              <a:rPr lang="fa-IR" sz="2000" dirty="0">
                <a:cs typeface="B Nazanin" pitchFamily="2" charset="-78"/>
              </a:rPr>
              <a:t>اگه لایه باز میخوای روش کار کنی با نرم افزار هایی مثل </a:t>
            </a:r>
            <a:r>
              <a:rPr lang="en-US" sz="2000" dirty="0">
                <a:cs typeface="B Nazanin" pitchFamily="2" charset="-78"/>
              </a:rPr>
              <a:t>Adobe Illustrator </a:t>
            </a:r>
            <a:r>
              <a:rPr lang="fa-IR" sz="2000" dirty="0">
                <a:cs typeface="B Nazanin" pitchFamily="2" charset="-78"/>
              </a:rPr>
              <a:t>و </a:t>
            </a:r>
            <a:r>
              <a:rPr lang="en-US" sz="2000" dirty="0">
                <a:cs typeface="B Nazanin" pitchFamily="2" charset="-78"/>
              </a:rPr>
              <a:t>Corel draw </a:t>
            </a:r>
            <a:r>
              <a:rPr lang="fa-IR" sz="2000" dirty="0">
                <a:cs typeface="B Nazanin" pitchFamily="2" charset="-78"/>
              </a:rPr>
              <a:t>باید بازشون </a:t>
            </a:r>
            <a:r>
              <a:rPr lang="fa-IR" sz="2000" dirty="0" smtClean="0">
                <a:cs typeface="B Nazanin" pitchFamily="2" charset="-78"/>
              </a:rPr>
              <a:t>کنید.</a:t>
            </a:r>
          </a:p>
          <a:p>
            <a:pPr algn="just"/>
            <a:r>
              <a:rPr lang="fa-IR" sz="2000" dirty="0">
                <a:cs typeface="B Nazanin" pitchFamily="2" charset="-78"/>
              </a:rPr>
              <a:t>قالب گرافیکی </a:t>
            </a:r>
            <a:r>
              <a:rPr lang="en-US" sz="2000" dirty="0">
                <a:cs typeface="B Nazanin" pitchFamily="2" charset="-78"/>
              </a:rPr>
              <a:t>EPS </a:t>
            </a:r>
            <a:r>
              <a:rPr lang="fa-IR" sz="2000" dirty="0">
                <a:cs typeface="B Nazanin" pitchFamily="2" charset="-78"/>
              </a:rPr>
              <a:t>شامل دستورات </a:t>
            </a:r>
            <a:r>
              <a:rPr lang="en-US" sz="2000" dirty="0">
                <a:cs typeface="B Nazanin" pitchFamily="2" charset="-78"/>
              </a:rPr>
              <a:t>PostScript </a:t>
            </a:r>
            <a:r>
              <a:rPr lang="fa-IR" sz="2000" dirty="0">
                <a:cs typeface="B Nazanin" pitchFamily="2" charset="-78"/>
              </a:rPr>
              <a:t>است که به یک چاپـگر </a:t>
            </a:r>
            <a:r>
              <a:rPr lang="en-US" sz="2000" dirty="0" err="1">
                <a:cs typeface="B Nazanin" pitchFamily="2" charset="-78"/>
              </a:rPr>
              <a:t>PsotScript</a:t>
            </a:r>
            <a:r>
              <a:rPr lang="en-US" sz="2000" dirty="0">
                <a:cs typeface="B Nazanin" pitchFamily="2" charset="-78"/>
              </a:rPr>
              <a:t> </a:t>
            </a:r>
            <a:r>
              <a:rPr lang="fa-IR" sz="2000" dirty="0">
                <a:cs typeface="B Nazanin" pitchFamily="2" charset="-78"/>
              </a:rPr>
              <a:t>اعـلام می کـند که چگونه یک فایل را چاپ کـنـد</a:t>
            </a:r>
            <a:endParaRPr lang="en-US" sz="2000" dirty="0">
              <a:cs typeface="B Nazanin" pitchFamily="2" charset="-78"/>
            </a:endParaRPr>
          </a:p>
        </p:txBody>
      </p:sp>
      <p:sp>
        <p:nvSpPr>
          <p:cNvPr id="4" name="Rectangle 3"/>
          <p:cNvSpPr/>
          <p:nvPr/>
        </p:nvSpPr>
        <p:spPr>
          <a:xfrm>
            <a:off x="4038600" y="1371600"/>
            <a:ext cx="42672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rtl="1"/>
            <a:r>
              <a:rPr lang="fa-IR" sz="5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پسوند </a:t>
            </a:r>
            <a:r>
              <a:rPr lang="en-US" sz="5400"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Eps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71601"/>
            <a:ext cx="1828800" cy="1676400"/>
          </a:xfrm>
          <a:prstGeom prst="rect">
            <a:avLst/>
          </a:prstGeom>
        </p:spPr>
      </p:pic>
    </p:spTree>
    <p:extLst>
      <p:ext uri="{BB962C8B-B14F-4D97-AF65-F5344CB8AC3E}">
        <p14:creationId xmlns:p14="http://schemas.microsoft.com/office/powerpoint/2010/main" val="2660767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0"/>
            <a:r>
              <a:rPr lang="en-US" dirty="0" smtClean="0"/>
              <a:t> </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ea typeface="+mn-ea"/>
                <a:cs typeface="B Titr" pitchFamily="2" charset="-78"/>
              </a:rPr>
              <a:t/>
            </a:r>
            <a:b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ea typeface="+mn-ea"/>
                <a:cs typeface="B Titr" pitchFamily="2" charset="-78"/>
              </a:rPr>
            </a:b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ea typeface="+mn-ea"/>
                <a:cs typeface="B Titr" pitchFamily="2" charset="-78"/>
              </a:rPr>
              <a:t>PNG</a:t>
            </a:r>
            <a:b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ea typeface="+mn-ea"/>
                <a:cs typeface="B Titr" pitchFamily="2" charset="-78"/>
              </a:rPr>
            </a:br>
            <a:endParaRPr lang="fa-I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ea typeface="+mn-ea"/>
              <a:cs typeface="B Titr" pitchFamily="2" charset="-78"/>
            </a:endParaRPr>
          </a:p>
        </p:txBody>
      </p:sp>
      <p:sp>
        <p:nvSpPr>
          <p:cNvPr id="3" name="Content Placeholder 2"/>
          <p:cNvSpPr>
            <a:spLocks noGrp="1"/>
          </p:cNvSpPr>
          <p:nvPr>
            <p:ph idx="1"/>
          </p:nvPr>
        </p:nvSpPr>
        <p:spPr/>
        <p:txBody>
          <a:bodyPr/>
          <a:lstStyle/>
          <a:p>
            <a:pPr marL="0" indent="0">
              <a:buNone/>
            </a:pPr>
            <a:r>
              <a:rPr lang="fa-IR" dirty="0"/>
              <a:t> </a:t>
            </a:r>
            <a:endParaRPr lang="en-US" dirty="0"/>
          </a:p>
          <a:p>
            <a:pPr algn="just"/>
            <a:r>
              <a:rPr lang="fa-IR" sz="2000" dirty="0">
                <a:cs typeface="B Nazanin" pitchFamily="2" charset="-78"/>
              </a:rPr>
              <a:t>مخفف</a:t>
            </a:r>
            <a:r>
              <a:rPr lang="en-US" sz="2000" dirty="0">
                <a:cs typeface="B Nazanin" pitchFamily="2" charset="-78"/>
              </a:rPr>
              <a:t> portable network graphics </a:t>
            </a:r>
            <a:r>
              <a:rPr lang="fa-IR" sz="2000" dirty="0">
                <a:cs typeface="B Nazanin" pitchFamily="2" charset="-78"/>
              </a:rPr>
              <a:t>نوعی فایل عکس سبک برای تهیه تصاویر ترنسپرنت و آیکون است. این تصاویر در ادامه توسعه فایلهای</a:t>
            </a:r>
            <a:r>
              <a:rPr lang="en-US" sz="2000" dirty="0">
                <a:cs typeface="B Nazanin" pitchFamily="2" charset="-78"/>
              </a:rPr>
              <a:t> GIF </a:t>
            </a:r>
            <a:r>
              <a:rPr lang="fa-IR" sz="2000" dirty="0">
                <a:cs typeface="B Nazanin" pitchFamily="2" charset="-78"/>
              </a:rPr>
              <a:t>ایجاد شدند. امروزه تصاویر</a:t>
            </a:r>
            <a:r>
              <a:rPr lang="en-US" sz="2000" dirty="0">
                <a:cs typeface="B Nazanin" pitchFamily="2" charset="-78"/>
              </a:rPr>
              <a:t> PNG </a:t>
            </a:r>
            <a:r>
              <a:rPr lang="fa-IR" sz="2000" dirty="0">
                <a:cs typeface="B Nazanin" pitchFamily="2" charset="-78"/>
              </a:rPr>
              <a:t>برای تهیه عکسهای ترنسپرنت و تصاوی ر</a:t>
            </a:r>
            <a:r>
              <a:rPr lang="en-US" sz="2000" dirty="0">
                <a:cs typeface="B Nazanin" pitchFamily="2" charset="-78"/>
              </a:rPr>
              <a:t>GIF </a:t>
            </a:r>
            <a:r>
              <a:rPr lang="fa-IR" sz="2000" dirty="0">
                <a:cs typeface="B Nazanin" pitchFamily="2" charset="-78"/>
              </a:rPr>
              <a:t>برای تهیه عکسهای متحرک استفاده می شوند. برنامه</a:t>
            </a:r>
            <a:r>
              <a:rPr lang="en-US" sz="2000" dirty="0">
                <a:cs typeface="B Nazanin" pitchFamily="2" charset="-78"/>
              </a:rPr>
              <a:t> </a:t>
            </a:r>
            <a:r>
              <a:rPr lang="en-US" sz="2000" dirty="0" err="1">
                <a:cs typeface="B Nazanin" pitchFamily="2" charset="-78"/>
              </a:rPr>
              <a:t>Axilias</a:t>
            </a:r>
            <a:r>
              <a:rPr lang="en-US" sz="2000" dirty="0">
                <a:cs typeface="B Nazanin" pitchFamily="2" charset="-78"/>
              </a:rPr>
              <a:t> </a:t>
            </a:r>
            <a:r>
              <a:rPr lang="en-US" sz="2000" dirty="0" err="1">
                <a:cs typeface="B Nazanin" pitchFamily="2" charset="-78"/>
              </a:rPr>
              <a:t>IconWorkshop</a:t>
            </a:r>
            <a:r>
              <a:rPr lang="en-US" sz="2000" dirty="0">
                <a:cs typeface="B Nazanin" pitchFamily="2" charset="-78"/>
              </a:rPr>
              <a:t> </a:t>
            </a:r>
            <a:r>
              <a:rPr lang="fa-IR" sz="2000" dirty="0">
                <a:cs typeface="B Nazanin" pitchFamily="2" charset="-78"/>
              </a:rPr>
              <a:t>را از سایت آگزیلیاس دانلود </a:t>
            </a:r>
            <a:r>
              <a:rPr lang="fa-IR" sz="2000" dirty="0" smtClean="0">
                <a:cs typeface="B Nazanin" pitchFamily="2" charset="-78"/>
              </a:rPr>
              <a:t>کنید</a:t>
            </a:r>
            <a:r>
              <a:rPr lang="en-US" sz="2000" dirty="0" smtClean="0">
                <a:cs typeface="B Nazanin" pitchFamily="2" charset="-78"/>
              </a:rPr>
              <a:t>.</a:t>
            </a:r>
            <a:endParaRPr lang="en-US" sz="2000" dirty="0">
              <a:cs typeface="B Nazanin" pitchFamily="2" charset="-78"/>
            </a:endParaRPr>
          </a:p>
          <a:p>
            <a:pPr algn="just"/>
            <a:r>
              <a:rPr lang="fa-IR" sz="2000" dirty="0">
                <a:cs typeface="B Nazanin" pitchFamily="2" charset="-78"/>
              </a:rPr>
              <a:t>برای تهیه فایلهای آیکون نسخت نیاز به طراحی فایلهای ترنسپرنت دارید. این فایلها را با فتوشاپ طراحی کنید و آنها را پسوند</a:t>
            </a:r>
            <a:r>
              <a:rPr lang="en-US" sz="2000" dirty="0">
                <a:cs typeface="B Nazanin" pitchFamily="2" charset="-78"/>
              </a:rPr>
              <a:t> PNG </a:t>
            </a:r>
            <a:r>
              <a:rPr lang="fa-IR" sz="2000" dirty="0">
                <a:cs typeface="B Nazanin" pitchFamily="2" charset="-78"/>
              </a:rPr>
              <a:t>ذخیره کنید. با استفاده از برنامه</a:t>
            </a:r>
            <a:r>
              <a:rPr lang="en-US" sz="2000" dirty="0">
                <a:cs typeface="B Nazanin" pitchFamily="2" charset="-78"/>
              </a:rPr>
              <a:t> </a:t>
            </a:r>
            <a:r>
              <a:rPr lang="en-US" sz="2000" dirty="0" err="1">
                <a:cs typeface="B Nazanin" pitchFamily="2" charset="-78"/>
              </a:rPr>
              <a:t>Axilias</a:t>
            </a:r>
            <a:r>
              <a:rPr lang="en-US" sz="2000" dirty="0">
                <a:cs typeface="B Nazanin" pitchFamily="2" charset="-78"/>
              </a:rPr>
              <a:t> </a:t>
            </a:r>
            <a:r>
              <a:rPr lang="en-US" sz="2000" dirty="0" err="1">
                <a:cs typeface="B Nazanin" pitchFamily="2" charset="-78"/>
              </a:rPr>
              <a:t>IconWorkshop</a:t>
            </a:r>
            <a:r>
              <a:rPr lang="en-US" sz="2000" dirty="0">
                <a:cs typeface="B Nazanin" pitchFamily="2" charset="-78"/>
              </a:rPr>
              <a:t> </a:t>
            </a:r>
            <a:r>
              <a:rPr lang="fa-IR" sz="2000" dirty="0">
                <a:cs typeface="B Nazanin" pitchFamily="2" charset="-78"/>
              </a:rPr>
              <a:t>فایل</a:t>
            </a:r>
            <a:r>
              <a:rPr lang="en-US" sz="2000" dirty="0">
                <a:cs typeface="B Nazanin" pitchFamily="2" charset="-78"/>
              </a:rPr>
              <a:t> PNG </a:t>
            </a:r>
            <a:r>
              <a:rPr lang="fa-IR" sz="2000" dirty="0">
                <a:cs typeface="B Nazanin" pitchFamily="2" charset="-78"/>
              </a:rPr>
              <a:t>را به</a:t>
            </a:r>
            <a:r>
              <a:rPr lang="en-US" sz="2000" dirty="0">
                <a:cs typeface="B Nazanin" pitchFamily="2" charset="-78"/>
              </a:rPr>
              <a:t> ICO </a:t>
            </a:r>
            <a:r>
              <a:rPr lang="fa-IR" sz="2000" dirty="0">
                <a:cs typeface="B Nazanin" pitchFamily="2" charset="-78"/>
              </a:rPr>
              <a:t>تبدیل کنید</a:t>
            </a:r>
            <a:r>
              <a:rPr lang="en-US" sz="2000" dirty="0">
                <a:cs typeface="B Nazanin" pitchFamily="2" charset="-78"/>
              </a:rPr>
              <a:t>.</a:t>
            </a:r>
          </a:p>
          <a:p>
            <a:endParaRPr lang="fa-IR" dirty="0"/>
          </a:p>
        </p:txBody>
      </p:sp>
    </p:spTree>
    <p:extLst>
      <p:ext uri="{BB962C8B-B14F-4D97-AF65-F5344CB8AC3E}">
        <p14:creationId xmlns:p14="http://schemas.microsoft.com/office/powerpoint/2010/main" val="7695551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fa-IR" sz="2000" dirty="0" smtClean="0">
              <a:cs typeface="B Nazanin" pitchFamily="2" charset="-78"/>
            </a:endParaRPr>
          </a:p>
          <a:p>
            <a:endParaRPr lang="fa-IR" sz="2000" dirty="0">
              <a:cs typeface="B Nazanin" pitchFamily="2" charset="-78"/>
            </a:endParaRPr>
          </a:p>
          <a:p>
            <a:pPr algn="just"/>
            <a:r>
              <a:rPr lang="fa-IR" sz="2000" dirty="0" smtClean="0">
                <a:cs typeface="B Nazanin" pitchFamily="2" charset="-78"/>
              </a:rPr>
              <a:t>مخفف </a:t>
            </a:r>
            <a:r>
              <a:rPr lang="en-US" sz="2000" dirty="0">
                <a:cs typeface="B Nazanin" pitchFamily="2" charset="-78"/>
              </a:rPr>
              <a:t>Tag Image File Format </a:t>
            </a:r>
            <a:r>
              <a:rPr lang="fa-IR" sz="2000" dirty="0">
                <a:cs typeface="B Nazanin" pitchFamily="2" charset="-78"/>
              </a:rPr>
              <a:t>نوعی فایل عکس است که در اسکنرها خیلی استفاده می شود.</a:t>
            </a:r>
          </a:p>
          <a:p>
            <a:pPr algn="just"/>
            <a:r>
              <a:rPr lang="fa-IR" sz="2000" dirty="0" smtClean="0">
                <a:cs typeface="B Nazanin" pitchFamily="2" charset="-78"/>
              </a:rPr>
              <a:t>یک </a:t>
            </a:r>
            <a:r>
              <a:rPr lang="fa-IR" sz="2000" dirty="0">
                <a:cs typeface="B Nazanin" pitchFamily="2" charset="-78"/>
              </a:rPr>
              <a:t>قالب گرافیکی غیرفشرده دیگر از نوع </a:t>
            </a:r>
            <a:r>
              <a:rPr lang="en-US" sz="2000" dirty="0">
                <a:cs typeface="B Nazanin" pitchFamily="2" charset="-78"/>
              </a:rPr>
              <a:t>Bit map </a:t>
            </a:r>
            <a:r>
              <a:rPr lang="fa-IR" sz="2000" dirty="0" smtClean="0">
                <a:cs typeface="B Nazanin" pitchFamily="2" charset="-78"/>
              </a:rPr>
              <a:t>است.</a:t>
            </a:r>
          </a:p>
          <a:p>
            <a:pPr algn="just"/>
            <a:r>
              <a:rPr lang="en-US" sz="2000" dirty="0">
                <a:cs typeface="B Nazanin" pitchFamily="2" charset="-78"/>
              </a:rPr>
              <a:t>TIFF </a:t>
            </a:r>
            <a:r>
              <a:rPr lang="fa-IR" sz="2000" dirty="0">
                <a:cs typeface="B Nazanin" pitchFamily="2" charset="-78"/>
              </a:rPr>
              <a:t>که به طور گسترده ای توسط برنامه های گرافیکی پشتیبانی می </a:t>
            </a:r>
            <a:r>
              <a:rPr lang="fa-IR" sz="2000" dirty="0" smtClean="0">
                <a:cs typeface="B Nazanin" pitchFamily="2" charset="-78"/>
              </a:rPr>
              <a:t>شود.</a:t>
            </a:r>
          </a:p>
          <a:p>
            <a:pPr algn="just"/>
            <a:r>
              <a:rPr lang="fa-IR" sz="2000" dirty="0">
                <a:cs typeface="B Nazanin" pitchFamily="2" charset="-78"/>
              </a:rPr>
              <a:t> از هر انـدازه، وضوح و یا عمق رنگ پشتیبانی می کـند، از ایـن رو عـرضه کـنندگان اسـکنر از توسعه دهندگان اصلی و عمده </a:t>
            </a:r>
            <a:r>
              <a:rPr lang="en-US" sz="2000" dirty="0">
                <a:cs typeface="B Nazanin" pitchFamily="2" charset="-78"/>
              </a:rPr>
              <a:t>TIFF </a:t>
            </a:r>
            <a:r>
              <a:rPr lang="fa-IR" sz="2000" dirty="0" smtClean="0">
                <a:cs typeface="B Nazanin" pitchFamily="2" charset="-78"/>
              </a:rPr>
              <a:t>هستند.</a:t>
            </a:r>
          </a:p>
          <a:p>
            <a:pPr algn="just"/>
            <a:r>
              <a:rPr lang="en-US" sz="2000" dirty="0">
                <a:cs typeface="B Nazanin" pitchFamily="2" charset="-78"/>
              </a:rPr>
              <a:t>TIFF </a:t>
            </a:r>
            <a:r>
              <a:rPr lang="fa-IR" sz="2000" dirty="0">
                <a:cs typeface="B Nazanin" pitchFamily="2" charset="-78"/>
              </a:rPr>
              <a:t>به عنوان یک قالب غیر فشرده به فضای زیادی، حتی بیشتر از نوع </a:t>
            </a:r>
            <a:r>
              <a:rPr lang="en-US" sz="2000" dirty="0">
                <a:cs typeface="B Nazanin" pitchFamily="2" charset="-78"/>
              </a:rPr>
              <a:t>BMP، </a:t>
            </a:r>
            <a:r>
              <a:rPr lang="fa-IR" sz="2000" dirty="0">
                <a:cs typeface="B Nazanin" pitchFamily="2" charset="-78"/>
              </a:rPr>
              <a:t>برای ذخیره شدن نیاز دارد به خصوص اگر روی تصاویری با درجه وضوح بالا کار می کنید</a:t>
            </a:r>
            <a:r>
              <a:rPr lang="fa-IR" sz="2000" dirty="0" smtClean="0">
                <a:cs typeface="B Nazanin" pitchFamily="2" charset="-78"/>
              </a:rPr>
              <a:t>.</a:t>
            </a:r>
          </a:p>
          <a:p>
            <a:pPr algn="just"/>
            <a:r>
              <a:rPr lang="fa-IR" sz="2000" dirty="0">
                <a:cs typeface="B Nazanin" pitchFamily="2" charset="-78"/>
              </a:rPr>
              <a:t>اکـثر برنامه های گرافیکی از جمله </a:t>
            </a:r>
            <a:r>
              <a:rPr lang="en-US" sz="2000" dirty="0">
                <a:cs typeface="B Nazanin" pitchFamily="2" charset="-78"/>
              </a:rPr>
              <a:t>PowerPoint </a:t>
            </a:r>
            <a:r>
              <a:rPr lang="fa-IR" sz="2000" dirty="0">
                <a:cs typeface="B Nazanin" pitchFamily="2" charset="-78"/>
              </a:rPr>
              <a:t>و </a:t>
            </a:r>
            <a:r>
              <a:rPr lang="en-US" sz="2000" dirty="0">
                <a:cs typeface="B Nazanin" pitchFamily="2" charset="-78"/>
              </a:rPr>
              <a:t>Adobe Photoshop </a:t>
            </a:r>
            <a:r>
              <a:rPr lang="fa-IR" sz="2000" dirty="0">
                <a:cs typeface="B Nazanin" pitchFamily="2" charset="-78"/>
              </a:rPr>
              <a:t>می تـوانـنـد فـایل های خود را تحت این قالب ذخیره کنند. </a:t>
            </a:r>
            <a:endParaRPr lang="en-US" sz="2000" dirty="0">
              <a:cs typeface="B Nazanin" pitchFamily="2" charset="-78"/>
            </a:endParaRPr>
          </a:p>
        </p:txBody>
      </p:sp>
      <p:sp>
        <p:nvSpPr>
          <p:cNvPr id="4" name="Rectangle 3"/>
          <p:cNvSpPr/>
          <p:nvPr/>
        </p:nvSpPr>
        <p:spPr>
          <a:xfrm>
            <a:off x="3276600" y="1854189"/>
            <a:ext cx="42672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rtl="1"/>
            <a:r>
              <a:rPr lang="fa-IR" sz="5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پسوند </a:t>
            </a:r>
            <a:r>
              <a:rPr lang="en-US" sz="5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TIFF</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7509"/>
            <a:ext cx="1828800" cy="1616691"/>
          </a:xfrm>
          <a:prstGeom prst="rect">
            <a:avLst/>
          </a:prstGeom>
        </p:spPr>
      </p:pic>
    </p:spTree>
    <p:extLst>
      <p:ext uri="{BB962C8B-B14F-4D97-AF65-F5344CB8AC3E}">
        <p14:creationId xmlns:p14="http://schemas.microsoft.com/office/powerpoint/2010/main" val="30272893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dirty="0" smtClean="0">
                <a:cs typeface="B Nazanin" pitchFamily="2" charset="-78"/>
              </a:rPr>
              <a:t>TXT</a:t>
            </a:r>
            <a:r>
              <a:rPr lang="fa-IR" sz="2000" dirty="0" smtClean="0">
                <a:cs typeface="B Nazanin" pitchFamily="2" charset="-78"/>
              </a:rPr>
              <a:t> </a:t>
            </a:r>
          </a:p>
          <a:p>
            <a:pPr algn="just"/>
            <a:r>
              <a:rPr lang="fa-IR" sz="2000" dirty="0" smtClean="0">
                <a:cs typeface="B Nazanin" pitchFamily="2" charset="-78"/>
              </a:rPr>
              <a:t>فایلهای </a:t>
            </a:r>
            <a:r>
              <a:rPr lang="fa-IR" sz="2000" dirty="0">
                <a:cs typeface="B Nazanin" pitchFamily="2" charset="-78"/>
              </a:rPr>
              <a:t>متن در ابتدا بسیار ساده بودند. فایلهای یکنواخت متنی صرف که تنها می توان نوع قلم یا اندازه قلم را برای کل متن تغییر داد. این متن ها در فایلهای </a:t>
            </a:r>
            <a:r>
              <a:rPr lang="en-US" sz="2000" dirty="0">
                <a:cs typeface="B Nazanin" pitchFamily="2" charset="-78"/>
              </a:rPr>
              <a:t>TXT </a:t>
            </a:r>
            <a:r>
              <a:rPr lang="fa-IR" sz="2000" dirty="0">
                <a:cs typeface="B Nazanin" pitchFamily="2" charset="-78"/>
              </a:rPr>
              <a:t>ذخیره می شدند. ایجاد و مدیریت این متنها اکنون به عهده </a:t>
            </a:r>
            <a:r>
              <a:rPr lang="en-US" sz="2000" dirty="0">
                <a:cs typeface="B Nazanin" pitchFamily="2" charset="-78"/>
              </a:rPr>
              <a:t>notepad </a:t>
            </a:r>
            <a:r>
              <a:rPr lang="fa-IR" sz="2000" dirty="0">
                <a:cs typeface="B Nazanin" pitchFamily="2" charset="-78"/>
              </a:rPr>
              <a:t>است.</a:t>
            </a:r>
          </a:p>
          <a:p>
            <a:pPr algn="just"/>
            <a:r>
              <a:rPr lang="en-US" sz="2000" dirty="0">
                <a:cs typeface="B Nazanin" pitchFamily="2" charset="-78"/>
              </a:rPr>
              <a:t>RTF</a:t>
            </a:r>
          </a:p>
          <a:p>
            <a:pPr algn="just"/>
            <a:r>
              <a:rPr lang="fa-IR" sz="2000" dirty="0" smtClean="0">
                <a:cs typeface="B Nazanin" pitchFamily="2" charset="-78"/>
              </a:rPr>
              <a:t>با </a:t>
            </a:r>
            <a:r>
              <a:rPr lang="fa-IR" sz="2000" dirty="0">
                <a:cs typeface="B Nazanin" pitchFamily="2" charset="-78"/>
              </a:rPr>
              <a:t>توسعه توانمندیهای تولید متن، اکتیوکس جدیدی به نام </a:t>
            </a:r>
            <a:r>
              <a:rPr lang="en-US" sz="2000" dirty="0">
                <a:cs typeface="B Nazanin" pitchFamily="2" charset="-78"/>
              </a:rPr>
              <a:t>Rich text </a:t>
            </a:r>
            <a:r>
              <a:rPr lang="fa-IR" sz="2000" dirty="0">
                <a:cs typeface="B Nazanin" pitchFamily="2" charset="-78"/>
              </a:rPr>
              <a:t>طراحی شد که در آن می توان به ابتکاراتی در نوشتن اقدام کرد. مثلا برخی خطوط یا کلمات را درشتر نوشت. همچنین نوشتار رنگی نیز ممکن شد. در ویندوز 95 با ارائه نرم افزار </a:t>
            </a:r>
            <a:r>
              <a:rPr lang="en-US" sz="2000" dirty="0" err="1">
                <a:cs typeface="B Nazanin" pitchFamily="2" charset="-78"/>
              </a:rPr>
              <a:t>wordpad</a:t>
            </a:r>
            <a:r>
              <a:rPr lang="en-US" sz="2000" dirty="0">
                <a:cs typeface="B Nazanin" pitchFamily="2" charset="-78"/>
              </a:rPr>
              <a:t> </a:t>
            </a:r>
            <a:r>
              <a:rPr lang="fa-IR" sz="2000" dirty="0">
                <a:cs typeface="B Nazanin" pitchFamily="2" charset="-78"/>
              </a:rPr>
              <a:t>که هنوز هم در ویندوز هست و کسی از آن خبری ندارد، امکان ایجاد و مدیریت این متن ها بوجود آمد.</a:t>
            </a:r>
          </a:p>
          <a:p>
            <a:endParaRPr lang="en-US" sz="2000" dirty="0">
              <a:cs typeface="B Nazanin" pitchFamily="2" charset="-78"/>
            </a:endParaRPr>
          </a:p>
        </p:txBody>
      </p:sp>
      <p:sp>
        <p:nvSpPr>
          <p:cNvPr id="4" name="Rectangle 3"/>
          <p:cNvSpPr/>
          <p:nvPr/>
        </p:nvSpPr>
        <p:spPr>
          <a:xfrm>
            <a:off x="2895600" y="1447800"/>
            <a:ext cx="42672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rtl="1"/>
            <a:r>
              <a:rPr lang="fa-IR" sz="5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فایلهای متنی</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6113757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18730"/>
            <a:ext cx="8305800" cy="4410670"/>
          </a:xfrm>
        </p:spPr>
        <p:txBody>
          <a:bodyPr/>
          <a:lstStyle/>
          <a:p>
            <a:pPr algn="just"/>
            <a:r>
              <a:rPr lang="en-US" sz="2000" dirty="0" smtClean="0">
                <a:cs typeface="B Nazanin" pitchFamily="2" charset="-78"/>
              </a:rPr>
              <a:t>DOC</a:t>
            </a:r>
            <a:endParaRPr lang="en-US" sz="2000" dirty="0">
              <a:cs typeface="B Nazanin" pitchFamily="2" charset="-78"/>
            </a:endParaRPr>
          </a:p>
          <a:p>
            <a:pPr algn="just"/>
            <a:r>
              <a:rPr lang="fa-IR" sz="2000" dirty="0">
                <a:cs typeface="B Nazanin" pitchFamily="2" charset="-78"/>
              </a:rPr>
              <a:t>مایکروسافت خیلی زود نسخه جدیدی از نرم افزارهای تولید متن به نام </a:t>
            </a:r>
            <a:r>
              <a:rPr lang="en-US" sz="2000" dirty="0">
                <a:cs typeface="B Nazanin" pitchFamily="2" charset="-78"/>
              </a:rPr>
              <a:t>Office 97 </a:t>
            </a:r>
            <a:r>
              <a:rPr lang="fa-IR" sz="2000" dirty="0">
                <a:cs typeface="B Nazanin" pitchFamily="2" charset="-78"/>
              </a:rPr>
              <a:t>را </a:t>
            </a:r>
            <a:r>
              <a:rPr lang="fa-IR" sz="2000" dirty="0" smtClean="0">
                <a:cs typeface="B Nazanin" pitchFamily="2" charset="-78"/>
              </a:rPr>
              <a:t>ارائه </a:t>
            </a:r>
            <a:r>
              <a:rPr lang="fa-IR" sz="2000" dirty="0">
                <a:cs typeface="B Nazanin" pitchFamily="2" charset="-78"/>
              </a:rPr>
              <a:t>کرد که در آن علاوه بر تهیه متنهای ترکیبی می شد از تصاویر نیز استفاده کرد. متنهای نوع </a:t>
            </a:r>
            <a:r>
              <a:rPr lang="en-US" sz="2000" dirty="0">
                <a:cs typeface="B Nazanin" pitchFamily="2" charset="-78"/>
              </a:rPr>
              <a:t>DOC </a:t>
            </a:r>
            <a:r>
              <a:rPr lang="fa-IR" sz="2000" dirty="0">
                <a:cs typeface="B Nazanin" pitchFamily="2" charset="-78"/>
              </a:rPr>
              <a:t>همچنان در </a:t>
            </a:r>
            <a:r>
              <a:rPr lang="en-US" sz="2000" dirty="0">
                <a:cs typeface="B Nazanin" pitchFamily="2" charset="-78"/>
              </a:rPr>
              <a:t>Office 2003 </a:t>
            </a:r>
            <a:r>
              <a:rPr lang="fa-IR" sz="2000" dirty="0">
                <a:cs typeface="B Nazanin" pitchFamily="2" charset="-78"/>
              </a:rPr>
              <a:t>نیز ادامه یافتند و در </a:t>
            </a:r>
            <a:r>
              <a:rPr lang="en-US" sz="2000" dirty="0">
                <a:cs typeface="B Nazanin" pitchFamily="2" charset="-78"/>
              </a:rPr>
              <a:t>Office 2007 </a:t>
            </a:r>
            <a:r>
              <a:rPr lang="fa-IR" sz="2000" dirty="0" smtClean="0">
                <a:cs typeface="B Nazanin" pitchFamily="2" charset="-78"/>
              </a:rPr>
              <a:t>و بالاتر جای </a:t>
            </a:r>
            <a:r>
              <a:rPr lang="fa-IR" sz="2000" dirty="0">
                <a:cs typeface="B Nazanin" pitchFamily="2" charset="-78"/>
              </a:rPr>
              <a:t>خود را به فرمت </a:t>
            </a:r>
            <a:r>
              <a:rPr lang="en-US" sz="2000" dirty="0" smtClean="0">
                <a:cs typeface="B Nazanin" pitchFamily="2" charset="-78"/>
              </a:rPr>
              <a:t>DOCX</a:t>
            </a:r>
            <a:r>
              <a:rPr lang="fa-IR" sz="2000" dirty="0" smtClean="0">
                <a:cs typeface="B Nazanin" pitchFamily="2" charset="-78"/>
              </a:rPr>
              <a:t> داد.</a:t>
            </a:r>
            <a:endParaRPr lang="en-US" sz="2000" dirty="0">
              <a:cs typeface="B Nazanin" pitchFamily="2" charset="-78"/>
            </a:endParaRPr>
          </a:p>
          <a:p>
            <a:pPr algn="just"/>
            <a:r>
              <a:rPr lang="fa-IR" sz="2000" dirty="0">
                <a:cs typeface="B Nazanin" pitchFamily="2" charset="-78"/>
              </a:rPr>
              <a:t>دادند.</a:t>
            </a:r>
          </a:p>
          <a:p>
            <a:pPr algn="just"/>
            <a:r>
              <a:rPr lang="en-US" sz="2000" dirty="0">
                <a:cs typeface="B Nazanin" pitchFamily="2" charset="-78"/>
              </a:rPr>
              <a:t>PDF</a:t>
            </a:r>
          </a:p>
          <a:p>
            <a:pPr algn="just"/>
            <a:r>
              <a:rPr lang="fa-IR" sz="2000" dirty="0" smtClean="0">
                <a:cs typeface="B Nazanin" pitchFamily="2" charset="-78"/>
              </a:rPr>
              <a:t>فایلهای </a:t>
            </a:r>
            <a:r>
              <a:rPr lang="fa-IR" sz="2000" dirty="0">
                <a:cs typeface="B Nazanin" pitchFamily="2" charset="-78"/>
              </a:rPr>
              <a:t>تولید شده با نرم افزار </a:t>
            </a:r>
            <a:r>
              <a:rPr lang="en-US" sz="2000" dirty="0">
                <a:cs typeface="B Nazanin" pitchFamily="2" charset="-78"/>
              </a:rPr>
              <a:t>Word </a:t>
            </a:r>
            <a:r>
              <a:rPr lang="fa-IR" sz="2000" dirty="0">
                <a:cs typeface="B Nazanin" pitchFamily="2" charset="-78"/>
              </a:rPr>
              <a:t>یک ایراد عمده داشتند. با نقل و انتقال این فایلها بویژه در اینترنت چیدمان آنها درهم می ریخت. نرم افزارهای تولید </a:t>
            </a:r>
            <a:r>
              <a:rPr lang="en-US" sz="2000" dirty="0">
                <a:cs typeface="B Nazanin" pitchFamily="2" charset="-78"/>
              </a:rPr>
              <a:t>PDF </a:t>
            </a:r>
            <a:r>
              <a:rPr lang="fa-IR" sz="2000" dirty="0">
                <a:cs typeface="B Nazanin" pitchFamily="2" charset="-78"/>
              </a:rPr>
              <a:t>توسط شرکت </a:t>
            </a:r>
            <a:r>
              <a:rPr lang="en-US" sz="2000" dirty="0">
                <a:cs typeface="B Nazanin" pitchFamily="2" charset="-78"/>
              </a:rPr>
              <a:t>Adobe </a:t>
            </a:r>
            <a:r>
              <a:rPr lang="fa-IR" sz="2000" dirty="0">
                <a:cs typeface="B Nazanin" pitchFamily="2" charset="-78"/>
              </a:rPr>
              <a:t>این ایراد عمده را برطرف کرد. مخفف </a:t>
            </a:r>
            <a:r>
              <a:rPr lang="en-US" sz="2000" dirty="0">
                <a:cs typeface="B Nazanin" pitchFamily="2" charset="-78"/>
              </a:rPr>
              <a:t>Portable Document File </a:t>
            </a:r>
            <a:r>
              <a:rPr lang="fa-IR" sz="2000" dirty="0">
                <a:cs typeface="B Nazanin" pitchFamily="2" charset="-78"/>
              </a:rPr>
              <a:t>نوعی فایل متنی است که بر خلاف فایلهای </a:t>
            </a:r>
            <a:r>
              <a:rPr lang="en-US" sz="2000" dirty="0">
                <a:cs typeface="B Nazanin" pitchFamily="2" charset="-78"/>
              </a:rPr>
              <a:t>Doc </a:t>
            </a:r>
            <a:r>
              <a:rPr lang="fa-IR" sz="2000" dirty="0">
                <a:cs typeface="B Nazanin" pitchFamily="2" charset="-78"/>
              </a:rPr>
              <a:t>چیدمان آن به سادگی تغییر نمی کند و برای همین در وب بسیار استفاده می شود. با استفاده از برنامه </a:t>
            </a:r>
            <a:r>
              <a:rPr lang="en-US" sz="2000" dirty="0">
                <a:cs typeface="B Nazanin" pitchFamily="2" charset="-78"/>
              </a:rPr>
              <a:t>Adobe Reader </a:t>
            </a:r>
            <a:r>
              <a:rPr lang="fa-IR" sz="2000" dirty="0">
                <a:cs typeface="B Nazanin" pitchFamily="2" charset="-78"/>
              </a:rPr>
              <a:t>که یک نرم افزار مجانی است می توانید فایلهای </a:t>
            </a:r>
            <a:r>
              <a:rPr lang="en-US" sz="2000" dirty="0">
                <a:cs typeface="B Nazanin" pitchFamily="2" charset="-78"/>
              </a:rPr>
              <a:t>PDF </a:t>
            </a:r>
            <a:r>
              <a:rPr lang="fa-IR" sz="2000" dirty="0">
                <a:cs typeface="B Nazanin" pitchFamily="2" charset="-78"/>
              </a:rPr>
              <a:t>را مطالعه کنید</a:t>
            </a:r>
            <a:endParaRPr lang="en-US" sz="2000" dirty="0">
              <a:cs typeface="B Nazanin" pitchFamily="2" charset="-78"/>
            </a:endParaRPr>
          </a:p>
        </p:txBody>
      </p:sp>
      <p:sp>
        <p:nvSpPr>
          <p:cNvPr id="4" name="Rectangle 3"/>
          <p:cNvSpPr/>
          <p:nvPr/>
        </p:nvSpPr>
        <p:spPr>
          <a:xfrm>
            <a:off x="2895600" y="1295400"/>
            <a:ext cx="42672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rtl="1"/>
            <a:r>
              <a:rPr lang="fa-IR" sz="5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فایلهای متنی</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0337689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fa-IR" sz="2600" b="1" dirty="0" smtClean="0">
                <a:cs typeface="B Nazanin" pitchFamily="2" charset="-78"/>
              </a:rPr>
              <a:t>فایلهای </a:t>
            </a:r>
            <a:r>
              <a:rPr lang="en-US" sz="2600" b="1" dirty="0" smtClean="0">
                <a:cs typeface="B Nazanin" pitchFamily="2" charset="-78"/>
              </a:rPr>
              <a:t>wav</a:t>
            </a:r>
            <a:r>
              <a:rPr lang="fa-IR" sz="2000" dirty="0">
                <a:cs typeface="B Nazanin" pitchFamily="2" charset="-78"/>
              </a:rPr>
              <a:t> </a:t>
            </a:r>
            <a:r>
              <a:rPr lang="fa-IR" sz="2000" dirty="0" smtClean="0">
                <a:cs typeface="B Nazanin" pitchFamily="2" charset="-78"/>
              </a:rPr>
              <a:t>:</a:t>
            </a:r>
          </a:p>
          <a:p>
            <a:pPr algn="just"/>
            <a:r>
              <a:rPr lang="fa-IR" sz="2000" dirty="0" smtClean="0">
                <a:cs typeface="B Nazanin" pitchFamily="2" charset="-78"/>
              </a:rPr>
              <a:t>فایل‌های </a:t>
            </a:r>
            <a:r>
              <a:rPr lang="en-US" sz="2000" dirty="0">
                <a:cs typeface="B Nazanin" pitchFamily="2" charset="-78"/>
              </a:rPr>
              <a:t>WAV </a:t>
            </a:r>
            <a:r>
              <a:rPr lang="fa-IR" sz="2000" dirty="0">
                <a:cs typeface="B Nazanin" pitchFamily="2" charset="-78"/>
              </a:rPr>
              <a:t>با پسوند </a:t>
            </a:r>
            <a:r>
              <a:rPr lang="en-US" sz="2000" dirty="0">
                <a:cs typeface="B Nazanin" pitchFamily="2" charset="-78"/>
              </a:rPr>
              <a:t>wav. </a:t>
            </a:r>
            <a:r>
              <a:rPr lang="fa-IR" sz="2000" dirty="0">
                <a:cs typeface="B Nazanin" pitchFamily="2" charset="-78"/>
              </a:rPr>
              <a:t>مشخص می‌شوند و تقریباً به ‌وسیله تمام برنامه‌های ویندوزی که امکان پخش صدا را دارند، قابل پخش هستند. بیشتر تلفن‌های همراه موجود در بازار نیز که می‌توانند فایل‌های موسیقی را پخش کنند، می‌توانند از این فرمت به عنوان زنگ‌های پیش فرض استفاده </a:t>
            </a:r>
            <a:r>
              <a:rPr lang="fa-IR" sz="2000" dirty="0" smtClean="0">
                <a:cs typeface="B Nazanin" pitchFamily="2" charset="-78"/>
              </a:rPr>
              <a:t>کنند.از </a:t>
            </a:r>
            <a:r>
              <a:rPr lang="fa-IR" sz="2000" dirty="0">
                <a:cs typeface="B Nazanin" pitchFamily="2" charset="-78"/>
              </a:rPr>
              <a:t>آنجا که این فرمت از هیچ یک از روش‌های فشرده‌سازی اطلاعات استفاده نمی‌کند، حجم فایل‌های آن بسیار بالاست </a:t>
            </a:r>
            <a:r>
              <a:rPr lang="fa-IR" sz="2000" dirty="0" smtClean="0">
                <a:cs typeface="B Nazanin" pitchFamily="2" charset="-78"/>
              </a:rPr>
              <a:t>.</a:t>
            </a:r>
          </a:p>
          <a:p>
            <a:r>
              <a:rPr lang="en-US" sz="2600" b="1" dirty="0" smtClean="0">
                <a:cs typeface="B Nazanin" pitchFamily="2" charset="-78"/>
              </a:rPr>
              <a:t>WMA</a:t>
            </a:r>
            <a:endParaRPr lang="fa-IR" sz="2600" b="1" dirty="0" smtClean="0">
              <a:cs typeface="B Nazanin" pitchFamily="2" charset="-78"/>
            </a:endParaRPr>
          </a:p>
          <a:p>
            <a:pPr algn="just"/>
            <a:endParaRPr lang="fa-IR" sz="2600" b="1" dirty="0">
              <a:cs typeface="B Nazanin" pitchFamily="2" charset="-78"/>
            </a:endParaRPr>
          </a:p>
          <a:p>
            <a:pPr algn="just"/>
            <a:r>
              <a:rPr lang="en-US" sz="2000" dirty="0" smtClean="0">
                <a:cs typeface="B Nazanin" pitchFamily="2" charset="-78"/>
              </a:rPr>
              <a:t>Windows </a:t>
            </a:r>
            <a:r>
              <a:rPr lang="en-US" sz="2000" dirty="0">
                <a:cs typeface="B Nazanin" pitchFamily="2" charset="-78"/>
              </a:rPr>
              <a:t>Media Audio </a:t>
            </a:r>
            <a:r>
              <a:rPr lang="fa-IR" sz="2000" dirty="0">
                <a:cs typeface="B Nazanin" pitchFamily="2" charset="-78"/>
              </a:rPr>
              <a:t>یا </a:t>
            </a:r>
            <a:r>
              <a:rPr lang="en-US" sz="2000" dirty="0">
                <a:cs typeface="B Nazanin" pitchFamily="2" charset="-78"/>
              </a:rPr>
              <a:t>WMA، </a:t>
            </a:r>
            <a:r>
              <a:rPr lang="fa-IR" sz="2000" dirty="0">
                <a:cs typeface="B Nazanin" pitchFamily="2" charset="-78"/>
              </a:rPr>
              <a:t>فرمت جدیدی است که از سوی مایکروسافت ارائه </a:t>
            </a:r>
            <a:r>
              <a:rPr lang="fa-IR" sz="2000" dirty="0" smtClean="0">
                <a:cs typeface="B Nazanin" pitchFamily="2" charset="-78"/>
              </a:rPr>
              <a:t>شده</a:t>
            </a:r>
            <a:r>
              <a:rPr lang="fa-IR" sz="2000" dirty="0">
                <a:cs typeface="B Nazanin" pitchFamily="2" charset="-78"/>
              </a:rPr>
              <a:t/>
            </a:r>
            <a:br>
              <a:rPr lang="fa-IR" sz="2000" dirty="0">
                <a:cs typeface="B Nazanin" pitchFamily="2" charset="-78"/>
              </a:rPr>
            </a:br>
            <a:r>
              <a:rPr lang="fa-IR" sz="2000" dirty="0">
                <a:cs typeface="B Nazanin" pitchFamily="2" charset="-78"/>
              </a:rPr>
              <a:t>این فرمت که در ابتدا تنها از سوی خود مایکروسافت و نرم‌افزار پخش موسیقی رسمی ویندوز یعنی </a:t>
            </a:r>
            <a:r>
              <a:rPr lang="en-US" sz="2000" dirty="0">
                <a:cs typeface="B Nazanin" pitchFamily="2" charset="-78"/>
              </a:rPr>
              <a:t>Windows Media Player </a:t>
            </a:r>
            <a:r>
              <a:rPr lang="fa-IR" sz="2000" dirty="0">
                <a:cs typeface="B Nazanin" pitchFamily="2" charset="-78"/>
              </a:rPr>
              <a:t>پشتیبانی می‌شد، امروزه از سوی بسیاری از سایت‌های موسیقی به عنوان فرمت اصلی آهنگ‌های قابل دانلود پذیرفته شده </a:t>
            </a:r>
            <a:r>
              <a:rPr lang="fa-IR" sz="2000" dirty="0" smtClean="0">
                <a:cs typeface="B Nazanin" pitchFamily="2" charset="-78"/>
              </a:rPr>
              <a:t>است</a:t>
            </a:r>
            <a:r>
              <a:rPr lang="fa-IR" sz="2000" dirty="0">
                <a:cs typeface="B Nazanin" pitchFamily="2" charset="-78"/>
              </a:rPr>
              <a:t/>
            </a:r>
            <a:br>
              <a:rPr lang="fa-IR" sz="2000" dirty="0">
                <a:cs typeface="B Nazanin" pitchFamily="2" charset="-78"/>
              </a:rPr>
            </a:br>
            <a:r>
              <a:rPr lang="fa-IR" sz="2000" dirty="0">
                <a:cs typeface="B Nazanin" pitchFamily="2" charset="-78"/>
              </a:rPr>
              <a:t>یک فایل معمولی موسیقی با این فرمت تقریباً بین دو تا سه مگابایت حجم دارد.</a:t>
            </a:r>
            <a:br>
              <a:rPr lang="fa-IR" sz="2000" dirty="0">
                <a:cs typeface="B Nazanin" pitchFamily="2" charset="-78"/>
              </a:rPr>
            </a:br>
            <a:r>
              <a:rPr lang="fa-IR" sz="2000" dirty="0">
                <a:cs typeface="B Nazanin" pitchFamily="2" charset="-78"/>
              </a:rPr>
              <a:t>بنابراین در صورتی که پخش کننده شما امکان پخش این فرمت را دارد، بهتر است تمام آهنگ‌های خود را با این فرمت ذخیره و استفاده کنید.</a:t>
            </a:r>
            <a:endParaRPr lang="fa-IR" sz="2000" dirty="0" smtClean="0">
              <a:cs typeface="B Nazanin" pitchFamily="2" charset="-78"/>
            </a:endParaRPr>
          </a:p>
          <a:p>
            <a:endParaRPr lang="en-US" sz="2000" dirty="0">
              <a:cs typeface="B Nazanin" pitchFamily="2" charset="-78"/>
            </a:endParaRPr>
          </a:p>
        </p:txBody>
      </p:sp>
      <p:sp>
        <p:nvSpPr>
          <p:cNvPr id="4" name="Rectangle 3"/>
          <p:cNvSpPr/>
          <p:nvPr/>
        </p:nvSpPr>
        <p:spPr>
          <a:xfrm>
            <a:off x="2895600" y="1295400"/>
            <a:ext cx="42672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rtl="1"/>
            <a:r>
              <a:rPr lang="fa-IR" sz="5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فایلهای صوتی</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8162976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just"/>
            <a:r>
              <a:rPr lang="en-US" sz="2100" b="1" dirty="0">
                <a:cs typeface="B Nazanin" pitchFamily="2" charset="-78"/>
              </a:rPr>
              <a:t>Real </a:t>
            </a:r>
            <a:r>
              <a:rPr lang="en-US" sz="2100" b="1" dirty="0" smtClean="0">
                <a:cs typeface="B Nazanin" pitchFamily="2" charset="-78"/>
              </a:rPr>
              <a:t>Audio/Video</a:t>
            </a:r>
            <a:endParaRPr lang="fa-IR" sz="2100" b="1" dirty="0" smtClean="0">
              <a:cs typeface="B Nazanin" pitchFamily="2" charset="-78"/>
            </a:endParaRPr>
          </a:p>
          <a:p>
            <a:pPr algn="just"/>
            <a:r>
              <a:rPr lang="fa-IR" sz="2000" dirty="0">
                <a:cs typeface="B Nazanin" pitchFamily="2" charset="-78"/>
              </a:rPr>
              <a:t>این فرمت که با </a:t>
            </a:r>
            <a:r>
              <a:rPr lang="fa-IR" sz="2000" dirty="0" smtClean="0">
                <a:cs typeface="B Nazanin" pitchFamily="2" charset="-78"/>
              </a:rPr>
              <a:t>پسوند‌های( </a:t>
            </a:r>
            <a:r>
              <a:rPr lang="en-US" sz="2000" dirty="0" err="1" smtClean="0">
                <a:cs typeface="B Nazanin" pitchFamily="2" charset="-78"/>
              </a:rPr>
              <a:t>ra</a:t>
            </a:r>
            <a:r>
              <a:rPr lang="en-US" sz="2000" dirty="0" smtClean="0">
                <a:cs typeface="B Nazanin" pitchFamily="2" charset="-78"/>
              </a:rPr>
              <a:t> </a:t>
            </a:r>
            <a:r>
              <a:rPr lang="en-US" sz="2000" dirty="0">
                <a:cs typeface="B Nazanin" pitchFamily="2" charset="-78"/>
              </a:rPr>
              <a:t>.ram .</a:t>
            </a:r>
            <a:r>
              <a:rPr lang="en-US" sz="2000" dirty="0" err="1" smtClean="0">
                <a:cs typeface="B Nazanin" pitchFamily="2" charset="-78"/>
              </a:rPr>
              <a:t>rm</a:t>
            </a:r>
            <a:r>
              <a:rPr lang="en-US" sz="2000" dirty="0" smtClean="0">
                <a:cs typeface="B Nazanin" pitchFamily="2" charset="-78"/>
              </a:rPr>
              <a:t> </a:t>
            </a:r>
            <a:r>
              <a:rPr lang="fa-IR" sz="2000" dirty="0" smtClean="0">
                <a:cs typeface="B Nazanin" pitchFamily="2" charset="-78"/>
              </a:rPr>
              <a:t>)شناخته </a:t>
            </a:r>
            <a:r>
              <a:rPr lang="fa-IR" sz="2000" dirty="0">
                <a:cs typeface="B Nazanin" pitchFamily="2" charset="-78"/>
              </a:rPr>
              <a:t>می‌شود، یک فرمت اختصاصی است که به شما امکان می‌دهد موسیقی‌های موجود در اینترنت را به صورت پیوسته بشنوید. به این قبیل از موسیقی‌ها </a:t>
            </a:r>
            <a:r>
              <a:rPr lang="en-US" sz="2000" dirty="0">
                <a:cs typeface="B Nazanin" pitchFamily="2" charset="-78"/>
              </a:rPr>
              <a:t>Streaming Audio </a:t>
            </a:r>
            <a:r>
              <a:rPr lang="fa-IR" sz="2000" dirty="0">
                <a:cs typeface="B Nazanin" pitchFamily="2" charset="-78"/>
              </a:rPr>
              <a:t>می‌گویند. برای گوش دادن به این فایل‌های موسیقی به نرم‌افزار </a:t>
            </a:r>
            <a:r>
              <a:rPr lang="en-US" sz="2000" dirty="0">
                <a:cs typeface="B Nazanin" pitchFamily="2" charset="-78"/>
              </a:rPr>
              <a:t>Real Audio </a:t>
            </a:r>
            <a:r>
              <a:rPr lang="fa-IR" sz="2000" dirty="0">
                <a:cs typeface="B Nazanin" pitchFamily="2" charset="-78"/>
              </a:rPr>
              <a:t>احتیاج دارید که نسخه رایگان آن از اینترنت قابل دریافت است</a:t>
            </a:r>
            <a:r>
              <a:rPr lang="fa-IR" sz="2000" dirty="0" smtClean="0">
                <a:cs typeface="B Nazanin" pitchFamily="2" charset="-78"/>
              </a:rPr>
              <a:t>.</a:t>
            </a:r>
          </a:p>
          <a:p>
            <a:r>
              <a:rPr lang="fa-IR" sz="2400" b="1" dirty="0">
                <a:cs typeface="B Nazanin" pitchFamily="2" charset="-78"/>
              </a:rPr>
              <a:t>فرمت   </a:t>
            </a:r>
            <a:r>
              <a:rPr lang="en-US" sz="2400" b="1" dirty="0">
                <a:cs typeface="B Nazanin" pitchFamily="2" charset="-78"/>
              </a:rPr>
              <a:t>MP3</a:t>
            </a:r>
            <a:r>
              <a:rPr lang="en-US" sz="2000" dirty="0"/>
              <a:t/>
            </a:r>
            <a:br>
              <a:rPr lang="en-US" sz="2000" dirty="0"/>
            </a:br>
            <a:r>
              <a:rPr lang="fa-IR" sz="2000" dirty="0">
                <a:cs typeface="B Nazanin" pitchFamily="2" charset="-78"/>
              </a:rPr>
              <a:t>این فرمت که به عنوان محبوب‌ترین و اصلی‌ترین فرمت پخش موسیقی در اینترنت مورد استفاده قرار می‌گیرد، سال‌هاست به عنوان یک استاندارد بین‌المللی در بین تمامی نرم‌افزارها و سرویس‌های پخش موسیقی پذیرفته شده است. این فرمت با حذف بخشی از صداهای موجود در فایل‌های موسیقی که عمدتاً خارج از محدوده شنوایی انسان یا بسیار ضعیف هستند، حجم فایل‌های صوتی را به میزان قابل توجهی پایین می‌آورد و بدین ترتیب می‌توان تعداد زیادی فایل موسیقی را روی حافظه‌های کم‌حجم پخش‌کننده‌ها جا داد. یک فایل موسیقی معمولی با این حجم تقریباً چهار تا پنج مگابایت حجم دارد.</a:t>
            </a:r>
            <a:r>
              <a:rPr lang="fa-IR" sz="2000" dirty="0"/>
              <a:t/>
            </a:r>
            <a:br>
              <a:rPr lang="fa-IR" sz="2000" dirty="0"/>
            </a:br>
            <a:endParaRPr lang="en-US" sz="2000" dirty="0">
              <a:cs typeface="B Nazanin" pitchFamily="2" charset="-78"/>
            </a:endParaRPr>
          </a:p>
        </p:txBody>
      </p:sp>
      <p:sp>
        <p:nvSpPr>
          <p:cNvPr id="4" name="Rectangle 3"/>
          <p:cNvSpPr/>
          <p:nvPr/>
        </p:nvSpPr>
        <p:spPr>
          <a:xfrm>
            <a:off x="2895600" y="1295400"/>
            <a:ext cx="42672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rtl="1"/>
            <a:r>
              <a:rPr lang="fa-IR" sz="5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فایلهای صوتی</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2634643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1143000" y="1484313"/>
            <a:ext cx="7315200" cy="715962"/>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p>
            <a:pPr algn="r"/>
            <a:r>
              <a:rPr lang="fa-IR" altLang="fa-IR" sz="4000" dirty="0" smtClean="0">
                <a:solidFill>
                  <a:schemeClr val="accent5">
                    <a:lumMod val="50000"/>
                  </a:schemeClr>
                </a:solidFill>
                <a:cs typeface="B Titr" panose="00000700000000000000" pitchFamily="2" charset="-78"/>
              </a:rPr>
              <a:t>فایل چیست؟</a:t>
            </a:r>
            <a:endParaRPr lang="ru-RU" altLang="fa-IR" sz="4000" dirty="0">
              <a:solidFill>
                <a:schemeClr val="accent5">
                  <a:lumMod val="50000"/>
                </a:schemeClr>
              </a:solidFill>
              <a:cs typeface="B Titr" panose="00000700000000000000" pitchFamily="2" charset="-78"/>
            </a:endParaRPr>
          </a:p>
        </p:txBody>
      </p:sp>
      <p:sp>
        <p:nvSpPr>
          <p:cNvPr id="17413" name="Rectangle 5"/>
          <p:cNvSpPr>
            <a:spLocks noGrp="1" noChangeArrowheads="1"/>
          </p:cNvSpPr>
          <p:nvPr>
            <p:ph type="body" idx="1"/>
          </p:nvPr>
        </p:nvSpPr>
        <p:spPr>
          <a:xfrm>
            <a:off x="1066800" y="2286000"/>
            <a:ext cx="7315200" cy="4191000"/>
          </a:xfrm>
        </p:spPr>
        <p:txBody>
          <a:bodyPr/>
          <a:lstStyle/>
          <a:p>
            <a:pPr marL="0" indent="0">
              <a:lnSpc>
                <a:spcPct val="200000"/>
              </a:lnSpc>
              <a:buNone/>
            </a:pPr>
            <a:r>
              <a:rPr lang="fa-IR" altLang="fa-IR" sz="2000" dirty="0" smtClean="0">
                <a:cs typeface="B Titr" panose="00000700000000000000" pitchFamily="2" charset="-78"/>
              </a:rPr>
              <a:t>مجموعه ای از داده های دیجیتال که اطلاعات مرتبط بهم را جمع اوری میکنند و تحت عنوان یک اسم و پسوند ارائه میگردند</a:t>
            </a:r>
            <a:r>
              <a:rPr lang="fa-IR" altLang="fa-IR" sz="2000" dirty="0" smtClean="0">
                <a:cs typeface="B Nazanin" panose="00000400000000000000" pitchFamily="2" charset="-78"/>
              </a:rPr>
              <a:t>.</a:t>
            </a:r>
          </a:p>
          <a:p>
            <a:pPr marL="0" indent="0">
              <a:lnSpc>
                <a:spcPct val="200000"/>
              </a:lnSpc>
              <a:buNone/>
            </a:pPr>
            <a:endParaRPr lang="fa-IR" altLang="fa-IR" sz="2000" dirty="0" smtClean="0">
              <a:cs typeface="B Nazanin" panose="00000400000000000000" pitchFamily="2" charset="-78"/>
            </a:endParaRPr>
          </a:p>
          <a:p>
            <a:pPr marL="0" indent="0">
              <a:lnSpc>
                <a:spcPct val="200000"/>
              </a:lnSpc>
              <a:buNone/>
            </a:pPr>
            <a:endParaRPr lang="fa-IR" altLang="fa-IR" sz="2000" dirty="0" smtClean="0">
              <a:cs typeface="B Nazanin" panose="00000400000000000000" pitchFamily="2" charset="-78"/>
            </a:endParaRPr>
          </a:p>
          <a:p>
            <a:pPr marL="0" indent="0">
              <a:lnSpc>
                <a:spcPct val="80000"/>
              </a:lnSpc>
              <a:buNone/>
            </a:pPr>
            <a:endParaRPr lang="ru-RU" altLang="fa-IR" sz="2000" dirty="0">
              <a:cs typeface="B Nazanin" panose="00000400000000000000" pitchFamily="2" charset="-7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175" y="3724275"/>
            <a:ext cx="5584825" cy="28384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fa-IR" sz="1900" b="1" dirty="0">
                <a:cs typeface="B Nazanin" pitchFamily="2" charset="-78"/>
              </a:rPr>
              <a:t>فرمت   </a:t>
            </a:r>
            <a:r>
              <a:rPr lang="en-US" sz="1900" b="1" dirty="0">
                <a:cs typeface="B Nazanin" pitchFamily="2" charset="-78"/>
              </a:rPr>
              <a:t>OGG</a:t>
            </a:r>
            <a:endParaRPr lang="fa-IR" sz="1900" b="1" dirty="0">
              <a:cs typeface="B Nazanin" pitchFamily="2" charset="-78"/>
            </a:endParaRPr>
          </a:p>
          <a:p>
            <a:pPr algn="just"/>
            <a:r>
              <a:rPr lang="fa-IR" sz="2000" dirty="0" smtClean="0">
                <a:cs typeface="B Nazanin" pitchFamily="2" charset="-78"/>
              </a:rPr>
              <a:t>که </a:t>
            </a:r>
            <a:r>
              <a:rPr lang="fa-IR" sz="2000" dirty="0">
                <a:cs typeface="B Nazanin" pitchFamily="2" charset="-78"/>
              </a:rPr>
              <a:t>نوع فرمت فشرده‌سازي صوتي محسوب مي‌شود که از سوي مجامع طرفدار منبع‌باز (</a:t>
            </a:r>
            <a:r>
              <a:rPr lang="en-US" sz="2000" dirty="0">
                <a:cs typeface="B Nazanin" pitchFamily="2" charset="-78"/>
              </a:rPr>
              <a:t>Open </a:t>
            </a:r>
            <a:r>
              <a:rPr lang="en-US" sz="2000" dirty="0" smtClean="0">
                <a:cs typeface="B Nazanin" pitchFamily="2" charset="-78"/>
              </a:rPr>
              <a:t>Source </a:t>
            </a:r>
            <a:r>
              <a:rPr lang="fa-IR" sz="2000" dirty="0" smtClean="0">
                <a:cs typeface="B Nazanin" pitchFamily="2" charset="-78"/>
              </a:rPr>
              <a:t>)به </a:t>
            </a:r>
            <a:r>
              <a:rPr lang="fa-IR" sz="2000" dirty="0">
                <a:cs typeface="B Nazanin" pitchFamily="2" charset="-78"/>
              </a:rPr>
              <a:t>عنوان فرمت رقيب </a:t>
            </a:r>
            <a:r>
              <a:rPr lang="en-US" sz="2000" dirty="0">
                <a:cs typeface="B Nazanin" pitchFamily="2" charset="-78"/>
              </a:rPr>
              <a:t>MP3 </a:t>
            </a:r>
            <a:r>
              <a:rPr lang="fa-IR" sz="2000" dirty="0">
                <a:cs typeface="B Nazanin" pitchFamily="2" charset="-78"/>
              </a:rPr>
              <a:t>ارائه شده است و از آنجا که يک فرمت منبع باز است، در تجهيزات مختلف کيفيت و حجم متفاوتي دارد. برخي از شرکت‌ها از اين فرمت براي پخش فايل‌هاي صوتي خاص دستگاه استفاده مي‌کنند و با تغيير در نرخ بيت صوتي آن‌ها، صداهاي منحصر به دستگاه خود را توليد مي‌کنند. فرمت‌هاي صوتي معمول </a:t>
            </a:r>
            <a:r>
              <a:rPr lang="en-US" sz="2000" dirty="0">
                <a:cs typeface="B Nazanin" pitchFamily="2" charset="-78"/>
              </a:rPr>
              <a:t>OGG </a:t>
            </a:r>
            <a:r>
              <a:rPr lang="fa-IR" sz="2000" dirty="0">
                <a:cs typeface="B Nazanin" pitchFamily="2" charset="-78"/>
              </a:rPr>
              <a:t>عموماً براي ذخيره کردن زنگ‌هاي تلفن همراه و فايل‌هاي صوتي کوتاه با ميزان بيت بسيار پايين استفاده مي‌شوند و معمولاً حجم آن‌ها در حد چند ده کيلوبايت </a:t>
            </a:r>
            <a:r>
              <a:rPr lang="fa-IR" sz="2000" dirty="0" smtClean="0">
                <a:cs typeface="B Nazanin" pitchFamily="2" charset="-78"/>
              </a:rPr>
              <a:t>است</a:t>
            </a:r>
          </a:p>
          <a:p>
            <a:endParaRPr lang="en-US" sz="2000" dirty="0">
              <a:cs typeface="B Nazanin" pitchFamily="2" charset="-78"/>
            </a:endParaRPr>
          </a:p>
        </p:txBody>
      </p:sp>
      <p:sp>
        <p:nvSpPr>
          <p:cNvPr id="4" name="Rectangle 3"/>
          <p:cNvSpPr/>
          <p:nvPr/>
        </p:nvSpPr>
        <p:spPr>
          <a:xfrm>
            <a:off x="2895600" y="1295400"/>
            <a:ext cx="42672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rtl="1"/>
            <a:r>
              <a:rPr lang="fa-IR" sz="5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فایلهای صوتی</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2370514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sz="2000" b="1" dirty="0" smtClean="0">
                <a:cs typeface="B Nazanin" pitchFamily="2" charset="-78"/>
              </a:rPr>
              <a:t>AVI</a:t>
            </a:r>
            <a:endParaRPr lang="fa-IR" sz="2000" b="1" dirty="0" smtClean="0">
              <a:cs typeface="B Nazanin" pitchFamily="2" charset="-78"/>
            </a:endParaRPr>
          </a:p>
          <a:p>
            <a:pPr algn="just"/>
            <a:r>
              <a:rPr lang="fa-IR" sz="2000" dirty="0" smtClean="0">
                <a:cs typeface="B Nazanin" pitchFamily="2" charset="-78"/>
              </a:rPr>
              <a:t>این </a:t>
            </a:r>
            <a:r>
              <a:rPr lang="fa-IR" sz="2000" dirty="0">
                <a:cs typeface="B Nazanin" pitchFamily="2" charset="-78"/>
              </a:rPr>
              <a:t>فرمت مخفف عبارت</a:t>
            </a:r>
            <a:r>
              <a:rPr lang="en-US" sz="2000" dirty="0">
                <a:cs typeface="B Nazanin" pitchFamily="2" charset="-78"/>
              </a:rPr>
              <a:t>Audio Video Interleave </a:t>
            </a:r>
            <a:r>
              <a:rPr lang="fa-IR" sz="2000" dirty="0">
                <a:cs typeface="B Nazanin" pitchFamily="2" charset="-78"/>
              </a:rPr>
              <a:t>است و یکی از معمول‌ترین فرمت‌های صوتی و تصویری در تجهیزات دیجیتالی به شمار می‌رود که از سوی شرکت مایکروسافت ارائه شده است. این فایل‌ها برای پخش به هیچ سخت‌افزار خاص و ویژه ایی نیاز ندارند. به همین خاطر، بسیاری از تولیدکنندگان محصولات چندرسانه‌ای و حتی سازندگان دوربین‌های دیجیتال ترجیح می‌دهند برای دستیابی به بازار بزرگ‌تری از کاربران، از این فرمت به عنوان فرمت پیش فرض ضبط و پخش استفاده کنند</a:t>
            </a:r>
            <a:r>
              <a:rPr lang="fa-IR" sz="2000" dirty="0" smtClean="0">
                <a:cs typeface="B Nazanin" pitchFamily="2" charset="-78"/>
              </a:rPr>
              <a:t>.</a:t>
            </a:r>
          </a:p>
          <a:p>
            <a:pPr algn="just"/>
            <a:r>
              <a:rPr lang="fa-IR" sz="2000" b="1" dirty="0">
                <a:cs typeface="B Nazanin" pitchFamily="2" charset="-78"/>
              </a:rPr>
              <a:t>معرفی </a:t>
            </a:r>
            <a:r>
              <a:rPr lang="en-US" sz="2000" b="1" dirty="0">
                <a:cs typeface="B Nazanin" pitchFamily="2" charset="-78"/>
              </a:rPr>
              <a:t>SWF</a:t>
            </a:r>
          </a:p>
          <a:p>
            <a:pPr algn="just"/>
            <a:endParaRPr lang="en-US" sz="2000" dirty="0">
              <a:cs typeface="B Nazanin" pitchFamily="2" charset="-78"/>
            </a:endParaRPr>
          </a:p>
          <a:p>
            <a:pPr algn="just"/>
            <a:r>
              <a:rPr lang="en-US" sz="2000" dirty="0">
                <a:cs typeface="B Nazanin" pitchFamily="2" charset="-78"/>
              </a:rPr>
              <a:t>SWF </a:t>
            </a:r>
            <a:r>
              <a:rPr lang="fa-IR" sz="2000" dirty="0">
                <a:cs typeface="B Nazanin" pitchFamily="2" charset="-78"/>
              </a:rPr>
              <a:t>فرمت فایل های نرم افزار </a:t>
            </a:r>
            <a:r>
              <a:rPr lang="en-US" sz="2000" dirty="0">
                <a:cs typeface="B Nazanin" pitchFamily="2" charset="-78"/>
              </a:rPr>
              <a:t>Flash </a:t>
            </a:r>
            <a:r>
              <a:rPr lang="fa-IR" sz="2000" dirty="0">
                <a:cs typeface="B Nazanin" pitchFamily="2" charset="-78"/>
              </a:rPr>
              <a:t>می باشد . نرم افزار </a:t>
            </a:r>
            <a:r>
              <a:rPr lang="en-US" sz="2000" dirty="0">
                <a:cs typeface="B Nazanin" pitchFamily="2" charset="-78"/>
              </a:rPr>
              <a:t>Flash </a:t>
            </a:r>
            <a:r>
              <a:rPr lang="fa-IR" sz="2000" dirty="0">
                <a:cs typeface="B Nazanin" pitchFamily="2" charset="-78"/>
              </a:rPr>
              <a:t>متعلق به شرکت </a:t>
            </a:r>
            <a:r>
              <a:rPr lang="en-US" sz="2000" dirty="0">
                <a:cs typeface="B Nazanin" pitchFamily="2" charset="-78"/>
              </a:rPr>
              <a:t>Adobe </a:t>
            </a:r>
            <a:r>
              <a:rPr lang="fa-IR" sz="2000" dirty="0">
                <a:cs typeface="B Nazanin" pitchFamily="2" charset="-78"/>
              </a:rPr>
              <a:t>می باشد که قبل از این در اختیار شرکت </a:t>
            </a:r>
            <a:r>
              <a:rPr lang="en-US" sz="2000" dirty="0">
                <a:cs typeface="B Nazanin" pitchFamily="2" charset="-78"/>
              </a:rPr>
              <a:t>Macro Media </a:t>
            </a:r>
            <a:r>
              <a:rPr lang="fa-IR" sz="2000" dirty="0">
                <a:cs typeface="B Nazanin" pitchFamily="2" charset="-78"/>
              </a:rPr>
              <a:t>بود . اصولا </a:t>
            </a:r>
            <a:r>
              <a:rPr lang="en-US" sz="2000" dirty="0">
                <a:cs typeface="B Nazanin" pitchFamily="2" charset="-78"/>
              </a:rPr>
              <a:t>SWF </a:t>
            </a:r>
            <a:r>
              <a:rPr lang="fa-IR" sz="2000" dirty="0">
                <a:cs typeface="B Nazanin" pitchFamily="2" charset="-78"/>
              </a:rPr>
              <a:t>برای ایجاد انیمیشن های کم حجم می باشد که کاربرد زیادی در </a:t>
            </a:r>
            <a:r>
              <a:rPr lang="en-US" sz="2000" dirty="0">
                <a:cs typeface="B Nazanin" pitchFamily="2" charset="-78"/>
              </a:rPr>
              <a:t>Web ، </a:t>
            </a:r>
            <a:r>
              <a:rPr lang="fa-IR" sz="2000" dirty="0">
                <a:cs typeface="B Nazanin" pitchFamily="2" charset="-78"/>
              </a:rPr>
              <a:t>منوی </a:t>
            </a:r>
            <a:r>
              <a:rPr lang="en-US" sz="2000" dirty="0">
                <a:cs typeface="B Nazanin" pitchFamily="2" charset="-78"/>
              </a:rPr>
              <a:t>DVD </a:t>
            </a:r>
            <a:r>
              <a:rPr lang="fa-IR" sz="2000" dirty="0">
                <a:cs typeface="B Nazanin" pitchFamily="2" charset="-78"/>
              </a:rPr>
              <a:t>ها و آگهی های بازرگانی دارد . تفاوت عمده ای که </a:t>
            </a:r>
            <a:r>
              <a:rPr lang="en-US" sz="2000" dirty="0">
                <a:cs typeface="B Nazanin" pitchFamily="2" charset="-78"/>
              </a:rPr>
              <a:t>SWF </a:t>
            </a:r>
            <a:r>
              <a:rPr lang="fa-IR" sz="2000" dirty="0">
                <a:cs typeface="B Nazanin" pitchFamily="2" charset="-78"/>
              </a:rPr>
              <a:t>با دیگر فرمت های ویدئویی دارد این است که فرمت های دیگر اطلاعات تصویر را به صورت </a:t>
            </a:r>
            <a:r>
              <a:rPr lang="en-US" sz="2000" dirty="0">
                <a:cs typeface="B Nazanin" pitchFamily="2" charset="-78"/>
              </a:rPr>
              <a:t>Pixel </a:t>
            </a:r>
            <a:r>
              <a:rPr lang="fa-IR" sz="2000" dirty="0">
                <a:cs typeface="B Nazanin" pitchFamily="2" charset="-78"/>
              </a:rPr>
              <a:t>به </a:t>
            </a:r>
            <a:r>
              <a:rPr lang="en-US" sz="2000" dirty="0">
                <a:cs typeface="B Nazanin" pitchFamily="2" charset="-78"/>
              </a:rPr>
              <a:t>Pixel </a:t>
            </a:r>
            <a:r>
              <a:rPr lang="fa-IR" sz="2000" dirty="0">
                <a:cs typeface="B Nazanin" pitchFamily="2" charset="-78"/>
              </a:rPr>
              <a:t>ذخیره می کنند اما </a:t>
            </a:r>
            <a:r>
              <a:rPr lang="en-US" sz="2000" dirty="0">
                <a:cs typeface="B Nazanin" pitchFamily="2" charset="-78"/>
              </a:rPr>
              <a:t>SWF </a:t>
            </a:r>
            <a:r>
              <a:rPr lang="fa-IR" sz="2000" dirty="0">
                <a:cs typeface="B Nazanin" pitchFamily="2" charset="-78"/>
              </a:rPr>
              <a:t>تصاویر را به صورت فرمولهای ریاضی تعریف می کند و این باعث کاهش اندازه فایل می شود . به همین دلیل </a:t>
            </a:r>
            <a:r>
              <a:rPr lang="en-US" sz="2000" dirty="0">
                <a:cs typeface="B Nazanin" pitchFamily="2" charset="-78"/>
              </a:rPr>
              <a:t>SWF </a:t>
            </a:r>
            <a:r>
              <a:rPr lang="fa-IR" sz="2000" dirty="0">
                <a:cs typeface="B Nazanin" pitchFamily="2" charset="-78"/>
              </a:rPr>
              <a:t>بیشتر برای انیمیشن ها و متون کاربرد دارد . </a:t>
            </a:r>
            <a:br>
              <a:rPr lang="fa-IR" sz="2000" dirty="0">
                <a:cs typeface="B Nazanin" pitchFamily="2" charset="-78"/>
              </a:rPr>
            </a:br>
            <a:endParaRPr lang="en-US" sz="2000" dirty="0">
              <a:cs typeface="B Nazanin" pitchFamily="2" charset="-78"/>
            </a:endParaRPr>
          </a:p>
        </p:txBody>
      </p:sp>
      <p:sp>
        <p:nvSpPr>
          <p:cNvPr id="4" name="Rectangle 3"/>
          <p:cNvSpPr/>
          <p:nvPr/>
        </p:nvSpPr>
        <p:spPr>
          <a:xfrm>
            <a:off x="2895600" y="1295400"/>
            <a:ext cx="42672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rtl="1"/>
            <a:r>
              <a:rPr lang="fa-IR" sz="5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فایلهای ویدیویی</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110206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b="1" dirty="0" smtClean="0">
                <a:cs typeface="B Nazanin" pitchFamily="2" charset="-78"/>
              </a:rPr>
              <a:t>Mp4</a:t>
            </a:r>
            <a:endParaRPr lang="en-US" sz="2000" b="1" dirty="0" smtClean="0">
              <a:cs typeface="B Nazanin" pitchFamily="2" charset="-78"/>
            </a:endParaRPr>
          </a:p>
          <a:p>
            <a:pPr algn="just"/>
            <a:r>
              <a:rPr lang="en-US" sz="2000" dirty="0">
                <a:cs typeface="B Nazanin" pitchFamily="2" charset="-78"/>
              </a:rPr>
              <a:t>MPEG-4: </a:t>
            </a:r>
            <a:r>
              <a:rPr lang="fa-IR" sz="2000" dirty="0">
                <a:cs typeface="B Nazanin" pitchFamily="2" charset="-78"/>
              </a:rPr>
              <a:t>يک الگوريتم استاندارد براي فشرده‌سازي صدا و تصوير است که بر اساس فناوري‌هاي </a:t>
            </a:r>
            <a:r>
              <a:rPr lang="en-US" sz="2000" dirty="0">
                <a:cs typeface="B Nazanin" pitchFamily="2" charset="-78"/>
              </a:rPr>
              <a:t>MPEG-2، MPEG-1 </a:t>
            </a:r>
            <a:r>
              <a:rPr lang="fa-IR" sz="2000" dirty="0">
                <a:cs typeface="B Nazanin" pitchFamily="2" charset="-78"/>
              </a:rPr>
              <a:t>و </a:t>
            </a:r>
            <a:r>
              <a:rPr lang="en-US" sz="2000" dirty="0">
                <a:cs typeface="B Nazanin" pitchFamily="2" charset="-78"/>
              </a:rPr>
              <a:t>Apple QuickTime </a:t>
            </a:r>
            <a:r>
              <a:rPr lang="fa-IR" sz="2000" dirty="0">
                <a:cs typeface="B Nazanin" pitchFamily="2" charset="-78"/>
              </a:rPr>
              <a:t>بنا شده است. از اين فرمت براي تصاوير ويديويي که قرار است از يک پهناي باند باريک عبور کنند و پخش شوند (مثلاً اينترنت يا شبکه) استفاده مي‌شود. اين فرمت امکان ترکيب با عکس‌ و انيميشن‌هاي دو بعدي و سه‌بعدي را دارد و از سال ۱۹۹۸ به عنوان فرمت استاندارد پخش اينترنتي ارائه شد</a:t>
            </a:r>
            <a:endParaRPr lang="en-US" sz="2000" dirty="0">
              <a:cs typeface="B Nazanin" pitchFamily="2" charset="-78"/>
            </a:endParaRPr>
          </a:p>
        </p:txBody>
      </p:sp>
      <p:sp>
        <p:nvSpPr>
          <p:cNvPr id="4" name="Rectangle 3"/>
          <p:cNvSpPr/>
          <p:nvPr/>
        </p:nvSpPr>
        <p:spPr>
          <a:xfrm>
            <a:off x="2895600" y="1295400"/>
            <a:ext cx="42672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rtl="1"/>
            <a:r>
              <a:rPr lang="fa-IR" sz="5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فایلهای ویدیویی</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3583908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zip</a:t>
            </a:r>
            <a:endParaRPr lang="fa-IR" dirty="0"/>
          </a:p>
        </p:txBody>
      </p:sp>
      <p:sp>
        <p:nvSpPr>
          <p:cNvPr id="3" name="Content Placeholder 2"/>
          <p:cNvSpPr>
            <a:spLocks noGrp="1"/>
          </p:cNvSpPr>
          <p:nvPr>
            <p:ph idx="1"/>
          </p:nvPr>
        </p:nvSpPr>
        <p:spPr/>
        <p:txBody>
          <a:bodyPr/>
          <a:lstStyle/>
          <a:p>
            <a:endParaRPr lang="en-US" dirty="0"/>
          </a:p>
          <a:p>
            <a:r>
              <a:rPr lang="fa-IR" sz="2000" dirty="0">
                <a:cs typeface="B Nazanin" pitchFamily="2" charset="-78"/>
              </a:rPr>
              <a:t>فرمت استاندارد تهیه فایلهای فشرده ویندوز که نیازی به نصب برنامه جانبی ندارد. برای فایلهای فشرده متنی کاربرد بیشتری دارند و فایلهای فیلم زیپ شده چندان تغییری در حجم ندارند</a:t>
            </a:r>
            <a:r>
              <a:rPr lang="en-US" sz="2000" dirty="0">
                <a:cs typeface="B Nazanin" pitchFamily="2" charset="-78"/>
              </a:rPr>
              <a:t>.</a:t>
            </a:r>
            <a:r>
              <a:rPr lang="fa-IR" sz="2000" dirty="0">
                <a:cs typeface="B Nazanin" pitchFamily="2" charset="-78"/>
              </a:rPr>
              <a:t> برای یکی کردن و تجمیع چندفایل مختلف </a:t>
            </a:r>
            <a:r>
              <a:rPr lang="fa-IR" sz="2000" dirty="0" smtClean="0">
                <a:cs typeface="B Nazanin" pitchFamily="2" charset="-78"/>
              </a:rPr>
              <a:t>میباشد</a:t>
            </a:r>
            <a:endParaRPr lang="en-US" sz="2000" dirty="0">
              <a:cs typeface="B Nazanin" pitchFamily="2" charset="-78"/>
            </a:endParaRPr>
          </a:p>
          <a:p>
            <a:pPr marL="0" indent="0">
              <a:buNone/>
            </a:pPr>
            <a:r>
              <a:rPr lang="fa-IR" dirty="0" smtClean="0"/>
              <a:t> </a:t>
            </a:r>
            <a:r>
              <a:rPr lang="fa-IR" sz="2000" dirty="0">
                <a:cs typeface="B Nazanin" pitchFamily="2" charset="-78"/>
              </a:rPr>
              <a:t>نرم افزار </a:t>
            </a:r>
            <a:r>
              <a:rPr lang="en-US" sz="2000" dirty="0" err="1" smtClean="0">
                <a:cs typeface="B Nazanin" pitchFamily="2" charset="-78"/>
              </a:rPr>
              <a:t>winrar</a:t>
            </a:r>
            <a:r>
              <a:rPr lang="fa-IR" sz="2000" dirty="0" smtClean="0">
                <a:cs typeface="B Nazanin" pitchFamily="2" charset="-78"/>
              </a:rPr>
              <a:t> و </a:t>
            </a:r>
            <a:r>
              <a:rPr lang="en-US" sz="2000" dirty="0" smtClean="0">
                <a:cs typeface="B Nazanin" pitchFamily="2" charset="-78"/>
              </a:rPr>
              <a:t>unzip </a:t>
            </a:r>
            <a:r>
              <a:rPr lang="fa-IR" sz="2000" dirty="0" smtClean="0">
                <a:cs typeface="B Nazanin" pitchFamily="2" charset="-78"/>
              </a:rPr>
              <a:t> </a:t>
            </a:r>
            <a:r>
              <a:rPr lang="en-US" sz="2000" dirty="0" smtClean="0">
                <a:cs typeface="B Nazanin" pitchFamily="2" charset="-78"/>
              </a:rPr>
              <a:t> </a:t>
            </a:r>
            <a:r>
              <a:rPr lang="fa-IR" sz="2000" dirty="0" smtClean="0">
                <a:cs typeface="B Nazanin" pitchFamily="2" charset="-78"/>
              </a:rPr>
              <a:t> رای فشرده سازی و </a:t>
            </a:r>
            <a:r>
              <a:rPr lang="en-US" sz="2000" dirty="0" smtClean="0">
                <a:cs typeface="B Nazanin" pitchFamily="2" charset="-78"/>
              </a:rPr>
              <a:t>extract </a:t>
            </a:r>
            <a:r>
              <a:rPr lang="fa-IR" sz="2000" dirty="0" smtClean="0">
                <a:cs typeface="B Nazanin" pitchFamily="2" charset="-78"/>
              </a:rPr>
              <a:t> فایل ها کاربرد دارند.</a:t>
            </a:r>
            <a:endParaRPr lang="en-US" sz="2000" dirty="0">
              <a:cs typeface="B Nazanin" pitchFamily="2" charset="-78"/>
            </a:endParaRPr>
          </a:p>
        </p:txBody>
      </p:sp>
    </p:spTree>
    <p:extLst>
      <p:ext uri="{BB962C8B-B14F-4D97-AF65-F5344CB8AC3E}">
        <p14:creationId xmlns:p14="http://schemas.microsoft.com/office/powerpoint/2010/main" val="26399067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err="1" smtClean="0"/>
              <a:t>ico</a:t>
            </a:r>
            <a:endParaRPr lang="fa-IR" dirty="0"/>
          </a:p>
        </p:txBody>
      </p:sp>
      <p:sp>
        <p:nvSpPr>
          <p:cNvPr id="3" name="Content Placeholder 2"/>
          <p:cNvSpPr>
            <a:spLocks noGrp="1"/>
          </p:cNvSpPr>
          <p:nvPr>
            <p:ph idx="1"/>
          </p:nvPr>
        </p:nvSpPr>
        <p:spPr/>
        <p:txBody>
          <a:bodyPr/>
          <a:lstStyle/>
          <a:p>
            <a:r>
              <a:rPr lang="fa-IR" sz="2000" dirty="0">
                <a:cs typeface="B Nazanin" pitchFamily="2" charset="-78"/>
              </a:rPr>
              <a:t>پسوند فایلهای آیکون است. در ویندوز آیکونها در فایلهای</a:t>
            </a:r>
            <a:r>
              <a:rPr lang="en-US" sz="2000" dirty="0">
                <a:cs typeface="B Nazanin" pitchFamily="2" charset="-78"/>
              </a:rPr>
              <a:t> DLL </a:t>
            </a:r>
            <a:r>
              <a:rPr lang="fa-IR" sz="2000" dirty="0">
                <a:cs typeface="B Nazanin" pitchFamily="2" charset="-78"/>
              </a:rPr>
              <a:t>مختلف ذخیره شده اند. فایلهای</a:t>
            </a:r>
            <a:r>
              <a:rPr lang="en-US" sz="2000" dirty="0">
                <a:cs typeface="B Nazanin" pitchFamily="2" charset="-78"/>
              </a:rPr>
              <a:t> ICL </a:t>
            </a:r>
            <a:r>
              <a:rPr lang="fa-IR" sz="2000" dirty="0">
                <a:cs typeface="B Nazanin" pitchFamily="2" charset="-78"/>
              </a:rPr>
              <a:t>کتابخانه هائی مانند </a:t>
            </a:r>
            <a:r>
              <a:rPr lang="fa-IR" sz="2000" dirty="0" smtClean="0">
                <a:cs typeface="B Nazanin" pitchFamily="2" charset="-78"/>
              </a:rPr>
              <a:t>کتابخانه </a:t>
            </a:r>
            <a:r>
              <a:rPr lang="fa-IR" sz="2000" dirty="0">
                <a:cs typeface="B Nazanin" pitchFamily="2" charset="-78"/>
              </a:rPr>
              <a:t>های</a:t>
            </a:r>
            <a:r>
              <a:rPr lang="en-US" sz="2000" dirty="0">
                <a:cs typeface="B Nazanin" pitchFamily="2" charset="-78"/>
              </a:rPr>
              <a:t> DLL </a:t>
            </a:r>
            <a:r>
              <a:rPr lang="fa-IR" sz="2000" dirty="0">
                <a:cs typeface="B Nazanin" pitchFamily="2" charset="-78"/>
              </a:rPr>
              <a:t>که تنها محتوی آیکون </a:t>
            </a:r>
            <a:r>
              <a:rPr lang="fa-IR" sz="2000" dirty="0" smtClean="0">
                <a:cs typeface="B Nazanin" pitchFamily="2" charset="-78"/>
              </a:rPr>
              <a:t>هستند.</a:t>
            </a:r>
          </a:p>
          <a:p>
            <a:endParaRPr lang="fa-IR" sz="2000" dirty="0">
              <a:cs typeface="B Nazanin" pitchFamily="2" charset="-78"/>
            </a:endParaRPr>
          </a:p>
        </p:txBody>
      </p:sp>
    </p:spTree>
    <p:extLst>
      <p:ext uri="{BB962C8B-B14F-4D97-AF65-F5344CB8AC3E}">
        <p14:creationId xmlns:p14="http://schemas.microsoft.com/office/powerpoint/2010/main" val="29752636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fa-IR" dirty="0">
                <a:solidFill>
                  <a:srgbClr val="00B0F0"/>
                </a:solidFill>
                <a:cs typeface="B Titr" pitchFamily="2" charset="-78"/>
              </a:rPr>
              <a:t>سپاس و ستایش مر خدای را جل و جلاله که آثار قدرت او بر چهره روز روشن، تابان است و انوار حکمت او در دل شب تار، درفشان. آفریدگاری که خویشتن را به ما شناساند و درهای علم را بر ما گشود و عمری و فرصتی عطا فرمود تا بدان، بنده ضعیف خویش را در طریق علم و معرفت بیازماید.</a:t>
            </a:r>
            <a:endParaRPr lang="en-US" dirty="0">
              <a:solidFill>
                <a:srgbClr val="00B0F0"/>
              </a:solidFill>
              <a:cs typeface="B Titr" pitchFamily="2" charset="-78"/>
            </a:endParaRPr>
          </a:p>
        </p:txBody>
      </p:sp>
    </p:spTree>
    <p:extLst>
      <p:ext uri="{BB962C8B-B14F-4D97-AF65-F5344CB8AC3E}">
        <p14:creationId xmlns:p14="http://schemas.microsoft.com/office/powerpoint/2010/main" val="35495648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685800"/>
            <a:ext cx="6934200" cy="715963"/>
          </a:xfrm>
        </p:spPr>
        <p:txBody>
          <a:bodyPr/>
          <a:lstStyle/>
          <a:p>
            <a:pPr algn="r"/>
            <a:r>
              <a:rPr lang="fa-IR" altLang="fa-IR" sz="4000" dirty="0" smtClean="0">
                <a:solidFill>
                  <a:schemeClr val="accent5">
                    <a:lumMod val="50000"/>
                  </a:schemeClr>
                </a:solidFill>
                <a:cs typeface="B Titr" panose="00000700000000000000" pitchFamily="2" charset="-78"/>
              </a:rPr>
              <a:t>اسم فایل و پسوند فایل</a:t>
            </a:r>
            <a:r>
              <a:rPr lang="fa-IR" altLang="fa-IR" sz="4000" dirty="0" smtClean="0">
                <a:solidFill>
                  <a:srgbClr val="4D4D4D"/>
                </a:solidFill>
              </a:rPr>
              <a:t/>
            </a:r>
            <a:br>
              <a:rPr lang="fa-IR" altLang="fa-IR" sz="4000" dirty="0" smtClean="0">
                <a:solidFill>
                  <a:srgbClr val="4D4D4D"/>
                </a:solidFill>
              </a:rPr>
            </a:br>
            <a:endParaRPr lang="en-US" altLang="fa-IR" sz="4000" dirty="0">
              <a:solidFill>
                <a:srgbClr val="4D4D4D"/>
              </a:solidFill>
            </a:endParaRPr>
          </a:p>
        </p:txBody>
      </p:sp>
      <p:sp>
        <p:nvSpPr>
          <p:cNvPr id="60419" name="Rectangle 3"/>
          <p:cNvSpPr>
            <a:spLocks noGrp="1" noChangeArrowheads="1"/>
          </p:cNvSpPr>
          <p:nvPr>
            <p:ph type="body" idx="1"/>
          </p:nvPr>
        </p:nvSpPr>
        <p:spPr>
          <a:xfrm>
            <a:off x="1981200" y="1630363"/>
            <a:ext cx="6934200" cy="4267200"/>
          </a:xfrm>
        </p:spPr>
        <p:txBody>
          <a:bodyPr/>
          <a:lstStyle/>
          <a:p>
            <a:pPr marL="0" indent="0" algn="just">
              <a:lnSpc>
                <a:spcPct val="200000"/>
              </a:lnSpc>
              <a:buNone/>
            </a:pPr>
            <a:r>
              <a:rPr lang="fa-IR" altLang="fa-IR" sz="1800" u="sng" dirty="0" smtClean="0">
                <a:solidFill>
                  <a:schemeClr val="accent5">
                    <a:lumMod val="50000"/>
                  </a:schemeClr>
                </a:solidFill>
                <a:latin typeface="Verdana" panose="020B0604030504040204" pitchFamily="34" charset="0"/>
                <a:ea typeface="굴림" panose="020B0600000101010101" pitchFamily="34" charset="-127"/>
                <a:cs typeface="B Titr" panose="00000700000000000000" pitchFamily="2" charset="-78"/>
              </a:rPr>
              <a:t>اسم فایل </a:t>
            </a:r>
            <a:r>
              <a:rPr lang="fa-IR" altLang="fa-IR" sz="1800" dirty="0" smtClean="0">
                <a:solidFill>
                  <a:srgbClr val="4D4D4D"/>
                </a:solidFill>
                <a:latin typeface="Verdana" panose="020B0604030504040204" pitchFamily="34" charset="0"/>
                <a:ea typeface="굴림" panose="020B0600000101010101" pitchFamily="34" charset="-127"/>
                <a:cs typeface="B Titr" panose="00000700000000000000" pitchFamily="2" charset="-78"/>
              </a:rPr>
              <a:t>توسط ایجاد کننده فایل مشخص میگردد که قابل تغییرهم هست.</a:t>
            </a:r>
          </a:p>
          <a:p>
            <a:pPr marL="0" indent="0" algn="just">
              <a:lnSpc>
                <a:spcPct val="200000"/>
              </a:lnSpc>
              <a:buNone/>
            </a:pPr>
            <a:r>
              <a:rPr lang="fa-IR" altLang="fa-IR" sz="1800" u="sng" dirty="0" smtClean="0">
                <a:solidFill>
                  <a:schemeClr val="accent5">
                    <a:lumMod val="50000"/>
                  </a:schemeClr>
                </a:solidFill>
                <a:latin typeface="Verdana" panose="020B0604030504040204" pitchFamily="34" charset="0"/>
                <a:ea typeface="굴림" panose="020B0600000101010101" pitchFamily="34" charset="-127"/>
                <a:cs typeface="B Titr" panose="00000700000000000000" pitchFamily="2" charset="-78"/>
              </a:rPr>
              <a:t>پسوند فایل </a:t>
            </a:r>
            <a:r>
              <a:rPr lang="fa-IR" altLang="fa-IR" sz="1800" dirty="0" smtClean="0">
                <a:solidFill>
                  <a:srgbClr val="4D4D4D"/>
                </a:solidFill>
                <a:latin typeface="Verdana" panose="020B0604030504040204" pitchFamily="34" charset="0"/>
                <a:ea typeface="굴림" panose="020B0600000101010101" pitchFamily="34" charset="-127"/>
                <a:cs typeface="B Titr" panose="00000700000000000000" pitchFamily="2" charset="-78"/>
              </a:rPr>
              <a:t>نوع فایل را مشخص میکند که نمایانگر فرمت فایل است</a:t>
            </a:r>
          </a:p>
          <a:p>
            <a:pPr marL="0" indent="0" algn="just">
              <a:lnSpc>
                <a:spcPct val="200000"/>
              </a:lnSpc>
              <a:buNone/>
            </a:pPr>
            <a:r>
              <a:rPr lang="fa-IR" altLang="fa-IR" sz="1800" dirty="0" smtClean="0">
                <a:solidFill>
                  <a:srgbClr val="4D4D4D"/>
                </a:solidFill>
                <a:latin typeface="Verdana" panose="020B0604030504040204" pitchFamily="34" charset="0"/>
                <a:ea typeface="굴림" panose="020B0600000101010101" pitchFamily="34" charset="-127"/>
                <a:cs typeface="B Titr" panose="00000700000000000000" pitchFamily="2" charset="-78"/>
              </a:rPr>
              <a:t>توسط فرمت فایل نرم افزارهایی که فایل را پشتیبانی میکنند مشخص میشود.</a:t>
            </a:r>
          </a:p>
          <a:p>
            <a:pPr marL="0" indent="0" algn="just">
              <a:lnSpc>
                <a:spcPct val="200000"/>
              </a:lnSpc>
              <a:buNone/>
            </a:pPr>
            <a:r>
              <a:rPr lang="fa-IR" altLang="fa-IR" sz="1800" dirty="0" smtClean="0">
                <a:solidFill>
                  <a:srgbClr val="4D4D4D"/>
                </a:solidFill>
                <a:latin typeface="Verdana" panose="020B0604030504040204" pitchFamily="34" charset="0"/>
                <a:ea typeface="굴림" panose="020B0600000101010101" pitchFamily="34" charset="-127"/>
                <a:cs typeface="B Titr" panose="00000700000000000000" pitchFamily="2" charset="-78"/>
              </a:rPr>
              <a:t>برخلاف اسم فایل ،با تغییر فرمت فایل ممکن است ماهیت فایل عوض گردد و حتی برای شناسایی فایل با نرم افزارهای استاندارد مربوطه مشکل ایجاد شود.</a:t>
            </a:r>
          </a:p>
          <a:p>
            <a:pPr marL="0" indent="0">
              <a:lnSpc>
                <a:spcPct val="200000"/>
              </a:lnSpc>
              <a:buNone/>
            </a:pPr>
            <a:endParaRPr lang="fa-IR" altLang="fa-IR" sz="1800" dirty="0" smtClean="0">
              <a:solidFill>
                <a:srgbClr val="4D4D4D"/>
              </a:solidFill>
              <a:latin typeface="Verdana" panose="020B0604030504040204" pitchFamily="34" charset="0"/>
              <a:ea typeface="굴림" panose="020B0600000101010101" pitchFamily="34" charset="-127"/>
              <a:cs typeface="B Titr" panose="00000700000000000000" pitchFamily="2" charset="-78"/>
            </a:endParaRPr>
          </a:p>
          <a:p>
            <a:pPr marL="0" indent="0">
              <a:lnSpc>
                <a:spcPct val="80000"/>
              </a:lnSpc>
              <a:buNone/>
            </a:pPr>
            <a:endParaRPr lang="en-US" altLang="fa-IR" sz="1800" dirty="0">
              <a:solidFill>
                <a:srgbClr val="4D4D4D"/>
              </a:solidFill>
              <a:cs typeface="B Titr" panose="000007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solidFill>
                  <a:schemeClr val="accent5">
                    <a:lumMod val="50000"/>
                  </a:schemeClr>
                </a:solidFill>
                <a:cs typeface="B Titr" panose="00000700000000000000" pitchFamily="2" charset="-78"/>
              </a:rPr>
              <a:t>انواع فایل </a:t>
            </a:r>
            <a:endParaRPr lang="fa-IR" dirty="0">
              <a:solidFill>
                <a:schemeClr val="accent5">
                  <a:lumMod val="50000"/>
                </a:schemeClr>
              </a:solidFill>
              <a:cs typeface="B Titr" panose="00000700000000000000" pitchFamily="2" charset="-78"/>
            </a:endParaRPr>
          </a:p>
        </p:txBody>
      </p:sp>
      <p:sp>
        <p:nvSpPr>
          <p:cNvPr id="3" name="Content Placeholder 2"/>
          <p:cNvSpPr>
            <a:spLocks noGrp="1"/>
          </p:cNvSpPr>
          <p:nvPr>
            <p:ph idx="1"/>
          </p:nvPr>
        </p:nvSpPr>
        <p:spPr/>
        <p:txBody>
          <a:bodyPr/>
          <a:lstStyle/>
          <a:p>
            <a:r>
              <a:rPr lang="fa-IR" dirty="0" smtClean="0">
                <a:cs typeface="B Titr" panose="00000700000000000000" pitchFamily="2" charset="-78"/>
              </a:rPr>
              <a:t>متنی </a:t>
            </a:r>
          </a:p>
          <a:p>
            <a:r>
              <a:rPr lang="fa-IR" dirty="0" smtClean="0">
                <a:cs typeface="B Titr" panose="00000700000000000000" pitchFamily="2" charset="-78"/>
              </a:rPr>
              <a:t>تصویری</a:t>
            </a:r>
          </a:p>
          <a:p>
            <a:r>
              <a:rPr lang="fa-IR" dirty="0" smtClean="0">
                <a:cs typeface="B Titr" panose="00000700000000000000" pitchFamily="2" charset="-78"/>
              </a:rPr>
              <a:t>صوتی</a:t>
            </a:r>
          </a:p>
          <a:p>
            <a:r>
              <a:rPr lang="fa-IR" dirty="0" smtClean="0">
                <a:cs typeface="B Titr" panose="00000700000000000000" pitchFamily="2" charset="-78"/>
              </a:rPr>
              <a:t>ویدیویی</a:t>
            </a:r>
            <a:endParaRPr lang="fa-IR" dirty="0">
              <a:cs typeface="B Titr" panose="00000700000000000000" pitchFamily="2" charset="-78"/>
            </a:endParaRPr>
          </a:p>
          <a:p>
            <a:r>
              <a:rPr lang="fa-IR" dirty="0" smtClean="0">
                <a:cs typeface="B Titr" panose="00000700000000000000" pitchFamily="2" charset="-78"/>
              </a:rPr>
              <a:t>اجرایی</a:t>
            </a:r>
          </a:p>
          <a:p>
            <a:r>
              <a:rPr lang="fa-IR" dirty="0" smtClean="0">
                <a:cs typeface="B Titr" panose="00000700000000000000" pitchFamily="2" charset="-78"/>
              </a:rPr>
              <a:t>سیستمی</a:t>
            </a:r>
            <a:endParaRPr lang="fa-IR" dirty="0">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817151">
            <a:off x="163214" y="2667000"/>
            <a:ext cx="1502372" cy="97816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624061">
            <a:off x="2291913" y="2401906"/>
            <a:ext cx="2106889" cy="116646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70420">
            <a:off x="510378" y="4272107"/>
            <a:ext cx="2152650" cy="21240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09373">
            <a:off x="3165476" y="4576826"/>
            <a:ext cx="2762250" cy="1657350"/>
          </a:xfrm>
          <a:prstGeom prst="rect">
            <a:avLst/>
          </a:prstGeom>
        </p:spPr>
      </p:pic>
    </p:spTree>
    <p:extLst>
      <p:ext uri="{BB962C8B-B14F-4D97-AF65-F5344CB8AC3E}">
        <p14:creationId xmlns:p14="http://schemas.microsoft.com/office/powerpoint/2010/main" val="17560566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Titr" pitchFamily="2" charset="-78"/>
              </a:rPr>
              <a:t>دسته بندی فایلهای گرافیکی</a:t>
            </a:r>
            <a:endParaRPr lang="en-US" dirty="0">
              <a:cs typeface="B Titr" pitchFamily="2" charset="-78"/>
            </a:endParaRPr>
          </a:p>
        </p:txBody>
      </p:sp>
      <p:sp>
        <p:nvSpPr>
          <p:cNvPr id="3" name="Content Placeholder 2"/>
          <p:cNvSpPr>
            <a:spLocks noGrp="1"/>
          </p:cNvSpPr>
          <p:nvPr>
            <p:ph idx="1"/>
          </p:nvPr>
        </p:nvSpPr>
        <p:spPr/>
        <p:txBody>
          <a:bodyPr/>
          <a:lstStyle/>
          <a:p>
            <a:pPr marL="0" indent="0">
              <a:buNone/>
            </a:pPr>
            <a:r>
              <a:rPr lang="fa-IR" dirty="0" smtClean="0">
                <a:cs typeface="B Nazanin" pitchFamily="2" charset="-78"/>
              </a:rPr>
              <a:t>1- </a:t>
            </a:r>
            <a:r>
              <a:rPr lang="fa-IR" b="1" dirty="0" smtClean="0">
                <a:cs typeface="B Nazanin" pitchFamily="2" charset="-78"/>
              </a:rPr>
              <a:t>پیکسلی یا </a:t>
            </a:r>
            <a:r>
              <a:rPr lang="en-US" b="1" dirty="0" smtClean="0">
                <a:cs typeface="B Nazanin" pitchFamily="2" charset="-78"/>
              </a:rPr>
              <a:t>bitmap</a:t>
            </a:r>
            <a:r>
              <a:rPr lang="fa-IR" sz="2400" dirty="0" smtClean="0">
                <a:cs typeface="B Nazanin" pitchFamily="2" charset="-78"/>
              </a:rPr>
              <a:t>:</a:t>
            </a:r>
          </a:p>
          <a:p>
            <a:pPr marL="0" indent="0" algn="just">
              <a:buNone/>
            </a:pPr>
            <a:r>
              <a:rPr lang="fa-IR" sz="2000" dirty="0" smtClean="0">
                <a:cs typeface="B Nazanin" pitchFamily="2" charset="-78"/>
              </a:rPr>
              <a:t>این </a:t>
            </a:r>
            <a:r>
              <a:rPr lang="fa-IR" sz="2000" dirty="0">
                <a:cs typeface="B Nazanin" pitchFamily="2" charset="-78"/>
              </a:rPr>
              <a:t>سـاختار گـرافیکی بـا تـقـسیم تـصویر به تعدادی پیکسل های ریز و سپس تخصیص رنگ به هر پیکـسل و تنظیم شدت رنگ و سـایه آن کار می کند</a:t>
            </a:r>
            <a:r>
              <a:rPr lang="fa-IR" sz="2000" dirty="0" smtClean="0">
                <a:cs typeface="B Nazanin" pitchFamily="2" charset="-78"/>
              </a:rPr>
              <a:t>.</a:t>
            </a:r>
          </a:p>
          <a:p>
            <a:pPr marL="53975" lvl="1" indent="0" algn="just">
              <a:buNone/>
            </a:pPr>
            <a:r>
              <a:rPr lang="fa-IR" sz="2000" dirty="0" smtClean="0">
                <a:cs typeface="B Nazanin" pitchFamily="2" charset="-78"/>
              </a:rPr>
              <a:t>یزرگنمایی و کوچک نمایی در تصاویر پیکسلی باعث به هم ریختگی و کاهش کیفیت تصویر می شود</a:t>
            </a:r>
          </a:p>
          <a:p>
            <a:pPr marL="58738" lvl="1" indent="0" algn="just">
              <a:buNone/>
            </a:pPr>
            <a:r>
              <a:rPr lang="fa-IR" sz="2000" dirty="0" smtClean="0">
                <a:cs typeface="B Nazanin" pitchFamily="2" charset="-78"/>
              </a:rPr>
              <a:t>2- </a:t>
            </a:r>
            <a:r>
              <a:rPr lang="fa-IR" sz="3200" b="1" dirty="0" smtClean="0">
                <a:cs typeface="B Nazanin" pitchFamily="2" charset="-78"/>
              </a:rPr>
              <a:t>برداری یا </a:t>
            </a:r>
            <a:r>
              <a:rPr lang="en-US" sz="3200" b="1" dirty="0" smtClean="0">
                <a:cs typeface="B Nazanin" pitchFamily="2" charset="-78"/>
              </a:rPr>
              <a:t>vector</a:t>
            </a:r>
            <a:endParaRPr lang="fa-IR" sz="3200" b="1" dirty="0" smtClean="0">
              <a:cs typeface="B Nazanin" pitchFamily="2" charset="-78"/>
            </a:endParaRPr>
          </a:p>
          <a:p>
            <a:pPr marL="58738" lvl="1" indent="0" algn="just">
              <a:buNone/>
            </a:pPr>
            <a:r>
              <a:rPr lang="fa-IR" sz="3200" b="1" dirty="0" smtClean="0">
                <a:cs typeface="B Nazanin" pitchFamily="2" charset="-78"/>
              </a:rPr>
              <a:t> </a:t>
            </a:r>
            <a:r>
              <a:rPr lang="fa-IR" sz="2000" dirty="0">
                <a:cs typeface="B Nazanin" pitchFamily="2" charset="-78"/>
              </a:rPr>
              <a:t>ایـن نـوع گـرافیک بـرای ترسیمات بـا دقــت بـالا در بـرنامه های طـراحـی مثـل </a:t>
            </a:r>
            <a:r>
              <a:rPr lang="en-US" sz="2000" dirty="0">
                <a:cs typeface="B Nazanin" pitchFamily="2" charset="-78"/>
              </a:rPr>
              <a:t>AutoCAD </a:t>
            </a:r>
            <a:r>
              <a:rPr lang="fa-IR" sz="2000" dirty="0">
                <a:cs typeface="B Nazanin" pitchFamily="2" charset="-78"/>
              </a:rPr>
              <a:t>ایـده آل اســتمـزیت اصـلی گرافیک </a:t>
            </a:r>
            <a:r>
              <a:rPr lang="en-US" sz="2000" dirty="0">
                <a:cs typeface="B Nazanin" pitchFamily="2" charset="-78"/>
              </a:rPr>
              <a:t>Vector </a:t>
            </a:r>
            <a:r>
              <a:rPr lang="fa-IR" sz="2000" dirty="0">
                <a:cs typeface="B Nazanin" pitchFamily="2" charset="-78"/>
              </a:rPr>
              <a:t>ایـن اسـت که می تـوانید طرح ها و ترسیمات خود را بدون به هم ریختن تصویر یا ایجاد لبه های تیز، بزرگ و یا کوچک کنید؛ ضمن اینکه فایل های برداری برخلاف </a:t>
            </a:r>
            <a:r>
              <a:rPr lang="en-US" sz="2000" dirty="0">
                <a:cs typeface="B Nazanin" pitchFamily="2" charset="-78"/>
              </a:rPr>
              <a:t>Bit map </a:t>
            </a:r>
            <a:r>
              <a:rPr lang="fa-IR" sz="2000" dirty="0">
                <a:cs typeface="B Nazanin" pitchFamily="2" charset="-78"/>
              </a:rPr>
              <a:t>فضای زیادی را اشغال نمی کنند.</a:t>
            </a:r>
            <a:r>
              <a:rPr lang="fa-IR" sz="3200" dirty="0"/>
              <a:t/>
            </a:r>
            <a:br>
              <a:rPr lang="fa-IR" sz="3200" dirty="0"/>
            </a:br>
            <a:endParaRPr lang="fa-IR" sz="3200" b="1" dirty="0" smtClean="0">
              <a:cs typeface="B Nazanin" pitchFamily="2" charset="-78"/>
            </a:endParaRPr>
          </a:p>
          <a:p>
            <a:pPr marL="400050" lvl="1" indent="0">
              <a:buNone/>
            </a:pPr>
            <a:endParaRPr lang="fa-IR" sz="2000" dirty="0">
              <a:cs typeface="B Nazanin" pitchFamily="2" charset="-78"/>
            </a:endParaRPr>
          </a:p>
        </p:txBody>
      </p:sp>
    </p:spTree>
    <p:extLst>
      <p:ext uri="{BB962C8B-B14F-4D97-AF65-F5344CB8AC3E}">
        <p14:creationId xmlns:p14="http://schemas.microsoft.com/office/powerpoint/2010/main" val="21596245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87499052"/>
              </p:ext>
            </p:extLst>
          </p:nvPr>
        </p:nvGraphicFramePr>
        <p:xfrm>
          <a:off x="381000" y="1905000"/>
          <a:ext cx="8382000" cy="4480560"/>
        </p:xfrm>
        <a:graphic>
          <a:graphicData uri="http://schemas.openxmlformats.org/drawingml/2006/table">
            <a:tbl>
              <a:tblPr rtl="1" firstRow="1" bandRow="1">
                <a:tableStyleId>{5C22544A-7EE6-4342-B048-85BDC9FD1C3A}</a:tableStyleId>
              </a:tblPr>
              <a:tblGrid>
                <a:gridCol w="1786837"/>
                <a:gridCol w="3709258"/>
                <a:gridCol w="2885905"/>
              </a:tblGrid>
              <a:tr h="731520">
                <a:tc>
                  <a:txBody>
                    <a:bodyPr/>
                    <a:lstStyle/>
                    <a:p>
                      <a:pPr algn="ctr" rtl="1"/>
                      <a:r>
                        <a:rPr lang="fa-IR" dirty="0" smtClean="0">
                          <a:cs typeface="B Titr" panose="00000700000000000000" pitchFamily="2" charset="-78"/>
                        </a:rPr>
                        <a:t>نوع</a:t>
                      </a:r>
                      <a:r>
                        <a:rPr lang="fa-IR" baseline="0" dirty="0" smtClean="0">
                          <a:cs typeface="B Titr" panose="00000700000000000000" pitchFamily="2" charset="-78"/>
                        </a:rPr>
                        <a:t> قایل</a:t>
                      </a:r>
                      <a:endParaRPr lang="fa-IR" dirty="0">
                        <a:cs typeface="B Titr" panose="00000700000000000000" pitchFamily="2" charset="-78"/>
                      </a:endParaRPr>
                    </a:p>
                  </a:txBody>
                  <a:tcPr/>
                </a:tc>
                <a:tc>
                  <a:txBody>
                    <a:bodyPr/>
                    <a:lstStyle/>
                    <a:p>
                      <a:pPr algn="ctr" rtl="1"/>
                      <a:r>
                        <a:rPr lang="fa-IR" dirty="0" smtClean="0">
                          <a:cs typeface="B Titr" panose="00000700000000000000" pitchFamily="2" charset="-78"/>
                        </a:rPr>
                        <a:t>پسوندهای معروف</a:t>
                      </a:r>
                      <a:endParaRPr lang="fa-IR" dirty="0">
                        <a:cs typeface="B Titr" panose="00000700000000000000" pitchFamily="2" charset="-78"/>
                      </a:endParaRPr>
                    </a:p>
                  </a:txBody>
                  <a:tcPr/>
                </a:tc>
                <a:tc>
                  <a:txBody>
                    <a:bodyPr/>
                    <a:lstStyle/>
                    <a:p>
                      <a:pPr algn="ctr" rtl="1"/>
                      <a:r>
                        <a:rPr lang="fa-IR" dirty="0" smtClean="0">
                          <a:cs typeface="B Titr" panose="00000700000000000000" pitchFamily="2" charset="-78"/>
                        </a:rPr>
                        <a:t>نرم</a:t>
                      </a:r>
                      <a:r>
                        <a:rPr lang="fa-IR" baseline="0" dirty="0" smtClean="0">
                          <a:cs typeface="B Titr" panose="00000700000000000000" pitchFamily="2" charset="-78"/>
                        </a:rPr>
                        <a:t> افزار های استاندارد</a:t>
                      </a:r>
                      <a:endParaRPr lang="fa-IR" dirty="0">
                        <a:cs typeface="B Titr" panose="00000700000000000000" pitchFamily="2" charset="-78"/>
                      </a:endParaRPr>
                    </a:p>
                  </a:txBody>
                  <a:tcPr/>
                </a:tc>
              </a:tr>
              <a:tr h="731520">
                <a:tc>
                  <a:txBody>
                    <a:bodyPr/>
                    <a:lstStyle/>
                    <a:p>
                      <a:pPr algn="ctr" rtl="1"/>
                      <a:r>
                        <a:rPr lang="fa-IR" b="1" dirty="0" smtClean="0">
                          <a:cs typeface="B Titr" panose="00000700000000000000" pitchFamily="2" charset="-78"/>
                        </a:rPr>
                        <a:t>متنی</a:t>
                      </a:r>
                      <a:endParaRPr lang="fa-IR" b="1" dirty="0">
                        <a:cs typeface="B Titr" panose="00000700000000000000" pitchFamily="2" charset="-78"/>
                      </a:endParaRPr>
                    </a:p>
                  </a:txBody>
                  <a:tcPr/>
                </a:tc>
                <a:tc>
                  <a:txBody>
                    <a:bodyPr/>
                    <a:lstStyle/>
                    <a:p>
                      <a:pPr algn="ctr" rtl="1"/>
                      <a:r>
                        <a:rPr lang="en-US" b="1" dirty="0" smtClean="0">
                          <a:cs typeface="B Titr" panose="00000700000000000000" pitchFamily="2" charset="-78"/>
                        </a:rPr>
                        <a:t>Doc ,</a:t>
                      </a:r>
                      <a:r>
                        <a:rPr lang="en-US" b="1" dirty="0" err="1" smtClean="0">
                          <a:cs typeface="B Titr" panose="00000700000000000000" pitchFamily="2" charset="-78"/>
                        </a:rPr>
                        <a:t>docx</a:t>
                      </a:r>
                      <a:r>
                        <a:rPr lang="en-US" b="1" dirty="0" smtClean="0">
                          <a:cs typeface="B Titr" panose="00000700000000000000" pitchFamily="2" charset="-78"/>
                        </a:rPr>
                        <a:t> </a:t>
                      </a:r>
                      <a:endParaRPr lang="fa-IR" b="1" dirty="0" smtClean="0">
                        <a:cs typeface="B Titr" panose="00000700000000000000" pitchFamily="2" charset="-78"/>
                      </a:endParaRPr>
                    </a:p>
                    <a:p>
                      <a:pPr algn="ctr" rtl="1"/>
                      <a:r>
                        <a:rPr lang="en-US" b="1" dirty="0" smtClean="0">
                          <a:cs typeface="B Titr" panose="00000700000000000000" pitchFamily="2" charset="-78"/>
                        </a:rPr>
                        <a:t>,txt</a:t>
                      </a:r>
                    </a:p>
                    <a:p>
                      <a:pPr algn="ctr" rtl="1"/>
                      <a:r>
                        <a:rPr lang="en-US" b="1" dirty="0" smtClean="0">
                          <a:cs typeface="B Titr" panose="00000700000000000000" pitchFamily="2" charset="-78"/>
                        </a:rPr>
                        <a:t>pdf</a:t>
                      </a:r>
                      <a:endParaRPr lang="fa-IR" b="1" dirty="0">
                        <a:cs typeface="B Titr" panose="00000700000000000000" pitchFamily="2" charset="-78"/>
                      </a:endParaRPr>
                    </a:p>
                  </a:txBody>
                  <a:tcPr/>
                </a:tc>
                <a:tc>
                  <a:txBody>
                    <a:bodyPr/>
                    <a:lstStyle/>
                    <a:p>
                      <a:pPr algn="ctr" rtl="1"/>
                      <a:r>
                        <a:rPr lang="en-US" b="1" dirty="0" smtClean="0">
                          <a:cs typeface="B Titr" panose="00000700000000000000" pitchFamily="2" charset="-78"/>
                        </a:rPr>
                        <a:t>Microsoft</a:t>
                      </a:r>
                      <a:r>
                        <a:rPr lang="en-US" b="1" baseline="0" dirty="0" smtClean="0">
                          <a:cs typeface="B Titr" panose="00000700000000000000" pitchFamily="2" charset="-78"/>
                        </a:rPr>
                        <a:t> word</a:t>
                      </a:r>
                      <a:endParaRPr lang="fa-IR" b="1" baseline="0" dirty="0" smtClean="0">
                        <a:cs typeface="B Titr" panose="00000700000000000000" pitchFamily="2" charset="-78"/>
                      </a:endParaRPr>
                    </a:p>
                    <a:p>
                      <a:pPr algn="ctr" rtl="1"/>
                      <a:r>
                        <a:rPr lang="en-US" b="1" baseline="0" dirty="0" err="1" smtClean="0">
                          <a:cs typeface="B Titr" panose="00000700000000000000" pitchFamily="2" charset="-78"/>
                        </a:rPr>
                        <a:t>notpad</a:t>
                      </a:r>
                      <a:endParaRPr lang="en-US" b="1" baseline="0" dirty="0" smtClean="0">
                        <a:cs typeface="B Titr" panose="00000700000000000000" pitchFamily="2" charset="-78"/>
                      </a:endParaRPr>
                    </a:p>
                    <a:p>
                      <a:pPr algn="ctr" rtl="1"/>
                      <a:r>
                        <a:rPr lang="en-US" b="1" baseline="0" dirty="0" smtClean="0">
                          <a:cs typeface="B Titr" panose="00000700000000000000" pitchFamily="2" charset="-78"/>
                        </a:rPr>
                        <a:t>Acrobat reader</a:t>
                      </a:r>
                      <a:endParaRPr lang="fa-IR" b="1" baseline="0" dirty="0" smtClean="0">
                        <a:cs typeface="B Titr" panose="00000700000000000000" pitchFamily="2" charset="-78"/>
                      </a:endParaRPr>
                    </a:p>
                    <a:p>
                      <a:pPr algn="ctr" rtl="1"/>
                      <a:endParaRPr lang="fa-IR" b="1" dirty="0">
                        <a:cs typeface="B Titr" panose="00000700000000000000" pitchFamily="2" charset="-78"/>
                      </a:endParaRPr>
                    </a:p>
                  </a:txBody>
                  <a:tcPr/>
                </a:tc>
              </a:tr>
              <a:tr h="731520">
                <a:tc>
                  <a:txBody>
                    <a:bodyPr/>
                    <a:lstStyle/>
                    <a:p>
                      <a:pPr algn="ctr" rtl="1"/>
                      <a:r>
                        <a:rPr lang="fa-IR" b="1" dirty="0" smtClean="0">
                          <a:cs typeface="B Titr" panose="00000700000000000000" pitchFamily="2" charset="-78"/>
                        </a:rPr>
                        <a:t>تصویری</a:t>
                      </a:r>
                      <a:endParaRPr lang="fa-IR" b="1" dirty="0">
                        <a:cs typeface="B Titr" panose="00000700000000000000" pitchFamily="2" charset="-78"/>
                      </a:endParaRPr>
                    </a:p>
                  </a:txBody>
                  <a:tcPr/>
                </a:tc>
                <a:tc>
                  <a:txBody>
                    <a:bodyPr/>
                    <a:lstStyle/>
                    <a:p>
                      <a:pPr algn="ctr" rtl="1"/>
                      <a:r>
                        <a:rPr lang="en-US" b="1" dirty="0" err="1" smtClean="0">
                          <a:cs typeface="B Titr" panose="00000700000000000000" pitchFamily="2" charset="-78"/>
                        </a:rPr>
                        <a:t>Psd</a:t>
                      </a:r>
                      <a:r>
                        <a:rPr lang="en-US" b="1" baseline="0" dirty="0" smtClean="0">
                          <a:cs typeface="B Titr" panose="00000700000000000000" pitchFamily="2" charset="-78"/>
                        </a:rPr>
                        <a:t> , jpg , gif, </a:t>
                      </a:r>
                      <a:r>
                        <a:rPr lang="en-US" b="1" baseline="0" dirty="0" err="1" smtClean="0">
                          <a:cs typeface="B Titr" panose="00000700000000000000" pitchFamily="2" charset="-78"/>
                        </a:rPr>
                        <a:t>bmp,Cdr,Ai</a:t>
                      </a:r>
                      <a:endParaRPr lang="fa-IR" b="1" dirty="0">
                        <a:cs typeface="B Titr" panose="00000700000000000000" pitchFamily="2" charset="-78"/>
                      </a:endParaRPr>
                    </a:p>
                  </a:txBody>
                  <a:tcPr/>
                </a:tc>
                <a:tc>
                  <a:txBody>
                    <a:bodyPr/>
                    <a:lstStyle/>
                    <a:p>
                      <a:pPr algn="ctr" rtl="1"/>
                      <a:r>
                        <a:rPr lang="en-US" b="1" dirty="0" smtClean="0">
                          <a:cs typeface="B Titr" panose="00000700000000000000" pitchFamily="2" charset="-78"/>
                        </a:rPr>
                        <a:t>Photoshop,</a:t>
                      </a:r>
                    </a:p>
                    <a:p>
                      <a:pPr algn="ctr" rtl="1"/>
                      <a:r>
                        <a:rPr lang="en-US" b="1" dirty="0" smtClean="0">
                          <a:cs typeface="B Titr" panose="00000700000000000000" pitchFamily="2" charset="-78"/>
                        </a:rPr>
                        <a:t>Corel </a:t>
                      </a:r>
                      <a:r>
                        <a:rPr lang="en-US" b="1" dirty="0" err="1" smtClean="0">
                          <a:cs typeface="B Titr" panose="00000700000000000000" pitchFamily="2" charset="-78"/>
                        </a:rPr>
                        <a:t>draw,Paint</a:t>
                      </a:r>
                      <a:r>
                        <a:rPr lang="en-US" b="1" dirty="0" smtClean="0">
                          <a:cs typeface="B Titr" panose="00000700000000000000" pitchFamily="2" charset="-78"/>
                        </a:rPr>
                        <a:t>,</a:t>
                      </a:r>
                    </a:p>
                    <a:p>
                      <a:pPr algn="ctr" rtl="1"/>
                      <a:r>
                        <a:rPr lang="en-US" b="1" dirty="0" smtClean="0">
                          <a:cs typeface="B Titr" panose="00000700000000000000" pitchFamily="2" charset="-78"/>
                        </a:rPr>
                        <a:t>Adobe illustrator</a:t>
                      </a:r>
                      <a:endParaRPr lang="fa-IR" b="1" dirty="0">
                        <a:cs typeface="B Titr" panose="00000700000000000000" pitchFamily="2" charset="-78"/>
                      </a:endParaRPr>
                    </a:p>
                  </a:txBody>
                  <a:tcPr/>
                </a:tc>
              </a:tr>
              <a:tr h="731520">
                <a:tc>
                  <a:txBody>
                    <a:bodyPr/>
                    <a:lstStyle/>
                    <a:p>
                      <a:pPr algn="ctr" rtl="1"/>
                      <a:r>
                        <a:rPr lang="fa-IR" b="1" dirty="0" smtClean="0">
                          <a:cs typeface="B Titr" panose="00000700000000000000" pitchFamily="2" charset="-78"/>
                        </a:rPr>
                        <a:t>صوتی </a:t>
                      </a:r>
                      <a:endParaRPr lang="fa-IR" b="1" dirty="0">
                        <a:cs typeface="B Titr" panose="00000700000000000000" pitchFamily="2" charset="-78"/>
                      </a:endParaRPr>
                    </a:p>
                  </a:txBody>
                  <a:tcPr/>
                </a:tc>
                <a:tc>
                  <a:txBody>
                    <a:bodyPr/>
                    <a:lstStyle/>
                    <a:p>
                      <a:pPr algn="ctr" rtl="1"/>
                      <a:r>
                        <a:rPr lang="en-US" b="1" dirty="0" smtClean="0">
                          <a:cs typeface="B Titr" panose="00000700000000000000" pitchFamily="2" charset="-78"/>
                        </a:rPr>
                        <a:t>Wave</a:t>
                      </a:r>
                      <a:r>
                        <a:rPr lang="en-US" b="1" baseline="0" dirty="0" smtClean="0">
                          <a:cs typeface="B Titr" panose="00000700000000000000" pitchFamily="2" charset="-78"/>
                        </a:rPr>
                        <a:t> , mp3 , </a:t>
                      </a:r>
                      <a:r>
                        <a:rPr lang="en-US" b="1" baseline="0" dirty="0" err="1" smtClean="0">
                          <a:cs typeface="B Titr" panose="00000700000000000000" pitchFamily="2" charset="-78"/>
                        </a:rPr>
                        <a:t>amr</a:t>
                      </a:r>
                      <a:r>
                        <a:rPr lang="en-US" b="1" baseline="0" dirty="0" smtClean="0">
                          <a:cs typeface="B Titr" panose="00000700000000000000" pitchFamily="2" charset="-78"/>
                        </a:rPr>
                        <a:t> </a:t>
                      </a:r>
                      <a:endParaRPr lang="fa-IR" b="1" dirty="0">
                        <a:cs typeface="B Titr" panose="00000700000000000000"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b="1" dirty="0" smtClean="0">
                          <a:cs typeface="B Titr" panose="00000700000000000000" pitchFamily="2" charset="-78"/>
                        </a:rPr>
                        <a:t>Windows media </a:t>
                      </a:r>
                      <a:r>
                        <a:rPr lang="en-US" b="1" dirty="0" err="1" smtClean="0">
                          <a:cs typeface="B Titr" panose="00000700000000000000" pitchFamily="2" charset="-78"/>
                        </a:rPr>
                        <a:t>player,kmplayer</a:t>
                      </a:r>
                      <a:endParaRPr lang="fa-IR" b="1" dirty="0" smtClean="0">
                        <a:cs typeface="B Titr" panose="00000700000000000000" pitchFamily="2" charset="-78"/>
                      </a:endParaRPr>
                    </a:p>
                    <a:p>
                      <a:pPr algn="ctr" rtl="1"/>
                      <a:endParaRPr lang="fa-IR" b="1" dirty="0">
                        <a:cs typeface="B Titr" panose="00000700000000000000" pitchFamily="2" charset="-78"/>
                      </a:endParaRPr>
                    </a:p>
                  </a:txBody>
                  <a:tcPr/>
                </a:tc>
              </a:tr>
              <a:tr h="731520">
                <a:tc>
                  <a:txBody>
                    <a:bodyPr/>
                    <a:lstStyle/>
                    <a:p>
                      <a:pPr algn="ctr" rtl="1"/>
                      <a:r>
                        <a:rPr lang="fa-IR" b="1" dirty="0" smtClean="0">
                          <a:cs typeface="B Titr" panose="00000700000000000000" pitchFamily="2" charset="-78"/>
                        </a:rPr>
                        <a:t>ویدیویی</a:t>
                      </a:r>
                      <a:endParaRPr lang="fa-IR" b="1" dirty="0">
                        <a:cs typeface="B Titr" panose="00000700000000000000" pitchFamily="2" charset="-78"/>
                      </a:endParaRPr>
                    </a:p>
                  </a:txBody>
                  <a:tcPr/>
                </a:tc>
                <a:tc>
                  <a:txBody>
                    <a:bodyPr/>
                    <a:lstStyle/>
                    <a:p>
                      <a:pPr algn="ctr" rtl="1"/>
                      <a:r>
                        <a:rPr lang="en-US" b="1" dirty="0" err="1" smtClean="0">
                          <a:cs typeface="B Titr" panose="00000700000000000000" pitchFamily="2" charset="-78"/>
                        </a:rPr>
                        <a:t>dat</a:t>
                      </a:r>
                      <a:r>
                        <a:rPr lang="en-US" b="1" dirty="0" smtClean="0">
                          <a:cs typeface="B Titr" panose="00000700000000000000" pitchFamily="2" charset="-78"/>
                        </a:rPr>
                        <a:t> , mp4,mkv</a:t>
                      </a:r>
                      <a:endParaRPr lang="fa-IR" b="1" dirty="0">
                        <a:cs typeface="B Titr" panose="00000700000000000000" pitchFamily="2" charset="-78"/>
                      </a:endParaRPr>
                    </a:p>
                  </a:txBody>
                  <a:tcPr/>
                </a:tc>
                <a:tc>
                  <a:txBody>
                    <a:bodyPr/>
                    <a:lstStyle/>
                    <a:p>
                      <a:pPr algn="ctr" rtl="1"/>
                      <a:r>
                        <a:rPr lang="en-US" b="1" dirty="0" smtClean="0">
                          <a:cs typeface="B Titr" panose="00000700000000000000" pitchFamily="2" charset="-78"/>
                        </a:rPr>
                        <a:t>Windows media </a:t>
                      </a:r>
                      <a:r>
                        <a:rPr lang="en-US" b="1" dirty="0" err="1" smtClean="0">
                          <a:cs typeface="B Titr" panose="00000700000000000000" pitchFamily="2" charset="-78"/>
                        </a:rPr>
                        <a:t>player,kmplayer</a:t>
                      </a:r>
                      <a:endParaRPr lang="fa-IR" b="1" dirty="0">
                        <a:cs typeface="B Titr" panose="00000700000000000000" pitchFamily="2" charset="-78"/>
                      </a:endParaRPr>
                    </a:p>
                  </a:txBody>
                  <a:tcPr/>
                </a:tc>
              </a:tr>
            </a:tbl>
          </a:graphicData>
        </a:graphic>
      </p:graphicFrame>
    </p:spTree>
    <p:extLst>
      <p:ext uri="{BB962C8B-B14F-4D97-AF65-F5344CB8AC3E}">
        <p14:creationId xmlns:p14="http://schemas.microsoft.com/office/powerpoint/2010/main" val="8653499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fa-IR" sz="2400" dirty="0">
                <a:cs typeface="B Nazanin" pitchFamily="2" charset="-78"/>
              </a:rPr>
              <a:t>پسونـد </a:t>
            </a:r>
            <a:r>
              <a:rPr lang="en-US" sz="2400" dirty="0">
                <a:cs typeface="B Nazanin" pitchFamily="2" charset="-78"/>
              </a:rPr>
              <a:t>BMP </a:t>
            </a:r>
            <a:r>
              <a:rPr lang="fa-IR" sz="2400" dirty="0">
                <a:cs typeface="B Nazanin" pitchFamily="2" charset="-78"/>
              </a:rPr>
              <a:t>نشان دهـنده یک فـایل از نـوع </a:t>
            </a:r>
            <a:r>
              <a:rPr lang="en-US" sz="2400" dirty="0">
                <a:cs typeface="B Nazanin" pitchFamily="2" charset="-78"/>
              </a:rPr>
              <a:t>Bit map </a:t>
            </a:r>
            <a:r>
              <a:rPr lang="fa-IR" sz="2400" dirty="0">
                <a:cs typeface="B Nazanin" pitchFamily="2" charset="-78"/>
              </a:rPr>
              <a:t>است</a:t>
            </a:r>
            <a:r>
              <a:rPr lang="fa-IR" sz="2400" dirty="0" smtClean="0">
                <a:cs typeface="B Nazanin" pitchFamily="2" charset="-78"/>
              </a:rPr>
              <a:t>.</a:t>
            </a:r>
          </a:p>
          <a:p>
            <a:pPr algn="just"/>
            <a:r>
              <a:rPr lang="fa-IR" sz="2400" dirty="0">
                <a:cs typeface="B Nazanin" pitchFamily="2" charset="-78"/>
              </a:rPr>
              <a:t>تصاویر ذخیره شده در قالب </a:t>
            </a:r>
            <a:r>
              <a:rPr lang="en-US" sz="2400" dirty="0">
                <a:cs typeface="B Nazanin" pitchFamily="2" charset="-78"/>
              </a:rPr>
              <a:t>BMP </a:t>
            </a:r>
            <a:r>
              <a:rPr lang="fa-IR" sz="2400" dirty="0">
                <a:cs typeface="B Nazanin" pitchFamily="2" charset="-78"/>
              </a:rPr>
              <a:t>را با بسیاری از برنامه های مایکروسافت باز کرده و ویرایش </a:t>
            </a:r>
            <a:r>
              <a:rPr lang="fa-IR" sz="2400" dirty="0" smtClean="0">
                <a:cs typeface="B Nazanin" pitchFamily="2" charset="-78"/>
              </a:rPr>
              <a:t>کنید</a:t>
            </a:r>
          </a:p>
          <a:p>
            <a:pPr algn="just"/>
            <a:r>
              <a:rPr lang="fa-IR" sz="2400" dirty="0">
                <a:cs typeface="B Nazanin" pitchFamily="2" charset="-78"/>
              </a:rPr>
              <a:t>به نظر می رسد که </a:t>
            </a:r>
            <a:r>
              <a:rPr lang="en-US" sz="2400" dirty="0">
                <a:cs typeface="B Nazanin" pitchFamily="2" charset="-78"/>
              </a:rPr>
              <a:t>BMP </a:t>
            </a:r>
            <a:r>
              <a:rPr lang="fa-IR" sz="2400" dirty="0">
                <a:cs typeface="B Nazanin" pitchFamily="2" charset="-78"/>
              </a:rPr>
              <a:t>یکی از گسترده ترین قالب های مورد استفاده در فایل های گرافیکی </a:t>
            </a:r>
            <a:r>
              <a:rPr lang="fa-IR" sz="2400" dirty="0" smtClean="0">
                <a:cs typeface="B Nazanin" pitchFamily="2" charset="-78"/>
              </a:rPr>
              <a:t>باشد.</a:t>
            </a:r>
          </a:p>
          <a:p>
            <a:pPr algn="just"/>
            <a:r>
              <a:rPr lang="fa-IR" sz="2400" dirty="0">
                <a:cs typeface="B Nazanin" pitchFamily="2" charset="-78"/>
              </a:rPr>
              <a:t>یکی از نکات منفی این قالب گرافیکی غیر فشرده بودن آن </a:t>
            </a:r>
            <a:r>
              <a:rPr lang="fa-IR" sz="2400" dirty="0" smtClean="0">
                <a:cs typeface="B Nazanin" pitchFamily="2" charset="-78"/>
              </a:rPr>
              <a:t>است.</a:t>
            </a:r>
          </a:p>
          <a:p>
            <a:pPr algn="just"/>
            <a:r>
              <a:rPr lang="fa-IR" sz="2400" dirty="0">
                <a:cs typeface="B Nazanin" pitchFamily="2" charset="-78"/>
              </a:rPr>
              <a:t>فایل های با پسوند </a:t>
            </a:r>
            <a:r>
              <a:rPr lang="en-US" sz="2400" dirty="0">
                <a:cs typeface="B Nazanin" pitchFamily="2" charset="-78"/>
              </a:rPr>
              <a:t>BMP </a:t>
            </a:r>
            <a:r>
              <a:rPr lang="fa-IR" sz="2400" dirty="0">
                <a:cs typeface="B Nazanin" pitchFamily="2" charset="-78"/>
              </a:rPr>
              <a:t>فضای زیادی از حافظه را اشغال می کنند</a:t>
            </a:r>
            <a:r>
              <a:rPr lang="fa-IR" sz="2400" dirty="0" smtClean="0">
                <a:cs typeface="B Nazanin" pitchFamily="2" charset="-78"/>
              </a:rPr>
              <a:t>.</a:t>
            </a:r>
          </a:p>
          <a:p>
            <a:pPr algn="just"/>
            <a:r>
              <a:rPr lang="fa-IR" sz="2400" dirty="0" smtClean="0">
                <a:cs typeface="B Nazanin" pitchFamily="2" charset="-78"/>
              </a:rPr>
              <a:t>معروفترین برنامه ای که فایلها را در ویندوز با این پسوند ذخیره می کند برنامه </a:t>
            </a:r>
            <a:r>
              <a:rPr lang="en-US" sz="2400" dirty="0" smtClean="0">
                <a:cs typeface="B Nazanin" pitchFamily="2" charset="-78"/>
              </a:rPr>
              <a:t>paint </a:t>
            </a:r>
            <a:r>
              <a:rPr lang="fa-IR" sz="2400" dirty="0" smtClean="0">
                <a:cs typeface="B Nazanin" pitchFamily="2" charset="-78"/>
              </a:rPr>
              <a:t>  است.</a:t>
            </a:r>
            <a:endParaRPr lang="fa-IR" sz="2400" dirty="0">
              <a:cs typeface="B Nazanin" pitchFamily="2" charset="-78"/>
            </a:endParaRPr>
          </a:p>
          <a:p>
            <a:endParaRPr lang="en-US" sz="2000" dirty="0">
              <a:cs typeface="B Nazanin"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91" y="1600200"/>
            <a:ext cx="1545609" cy="1714500"/>
          </a:xfrm>
          <a:prstGeom prst="rect">
            <a:avLst/>
          </a:prstGeom>
        </p:spPr>
      </p:pic>
      <p:sp>
        <p:nvSpPr>
          <p:cNvPr id="5" name="Rectangle 4"/>
          <p:cNvSpPr/>
          <p:nvPr/>
        </p:nvSpPr>
        <p:spPr>
          <a:xfrm>
            <a:off x="3886200" y="1567186"/>
            <a:ext cx="42672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rtl="1"/>
            <a:r>
              <a:rPr lang="fa-IR" sz="5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پسوند </a:t>
            </a:r>
            <a:r>
              <a:rPr lang="en-US" sz="5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BMP</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0777777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38600" y="1371600"/>
            <a:ext cx="42672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rtl="1"/>
            <a:r>
              <a:rPr lang="fa-IR" sz="5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پسوند </a:t>
            </a:r>
            <a:r>
              <a:rPr lang="en-US" sz="5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JPG</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Content Placeholder 7"/>
          <p:cNvSpPr>
            <a:spLocks noGrp="1"/>
          </p:cNvSpPr>
          <p:nvPr>
            <p:ph idx="1"/>
          </p:nvPr>
        </p:nvSpPr>
        <p:spPr>
          <a:xfrm>
            <a:off x="381000" y="2438400"/>
            <a:ext cx="8382000" cy="4191000"/>
          </a:xfrm>
        </p:spPr>
        <p:txBody>
          <a:bodyPr/>
          <a:lstStyle/>
          <a:p>
            <a:endParaRPr lang="fa-IR" sz="2000" dirty="0" smtClean="0">
              <a:cs typeface="B Nazanin" pitchFamily="2" charset="-78"/>
            </a:endParaRPr>
          </a:p>
          <a:p>
            <a:pPr algn="just"/>
            <a:r>
              <a:rPr lang="fa-IR" sz="2000" dirty="0" smtClean="0">
                <a:cs typeface="B Nazanin" pitchFamily="2" charset="-78"/>
              </a:rPr>
              <a:t>مخفف </a:t>
            </a:r>
            <a:r>
              <a:rPr lang="en-US" sz="2000" dirty="0">
                <a:cs typeface="B Nazanin" pitchFamily="2" charset="-78"/>
              </a:rPr>
              <a:t>joint photographic experts group </a:t>
            </a:r>
            <a:r>
              <a:rPr lang="fa-IR" sz="2000" dirty="0">
                <a:cs typeface="B Nazanin" pitchFamily="2" charset="-78"/>
              </a:rPr>
              <a:t>نوعی فایل عکس مرسوم است. این فرمت عکسهای استانداردی است که در </a:t>
            </a:r>
            <a:r>
              <a:rPr lang="en-US" sz="2000" dirty="0">
                <a:cs typeface="B Nazanin" pitchFamily="2" charset="-78"/>
              </a:rPr>
              <a:t>VCD‌</a:t>
            </a:r>
            <a:r>
              <a:rPr lang="fa-IR" sz="2000" dirty="0">
                <a:cs typeface="B Nazanin" pitchFamily="2" charset="-78"/>
              </a:rPr>
              <a:t>ها نیز قابل پخش است و از حجم و کیفیت قابل قبولی برخوردار است. </a:t>
            </a:r>
            <a:endParaRPr lang="fa-IR" sz="2000" dirty="0" smtClean="0">
              <a:cs typeface="B Nazanin" pitchFamily="2" charset="-78"/>
            </a:endParaRPr>
          </a:p>
          <a:p>
            <a:pPr algn="just"/>
            <a:r>
              <a:rPr lang="fa-IR" sz="2000" dirty="0">
                <a:cs typeface="B Nazanin" pitchFamily="2" charset="-78"/>
              </a:rPr>
              <a:t>قـالـب نـوع </a:t>
            </a:r>
            <a:r>
              <a:rPr lang="en-US" sz="2000" dirty="0">
                <a:cs typeface="B Nazanin" pitchFamily="2" charset="-78"/>
              </a:rPr>
              <a:t>JPEG </a:t>
            </a:r>
            <a:r>
              <a:rPr lang="fa-IR" sz="2000" dirty="0" smtClean="0">
                <a:cs typeface="B Nazanin" pitchFamily="2" charset="-78"/>
              </a:rPr>
              <a:t>  فـایل </a:t>
            </a:r>
            <a:r>
              <a:rPr lang="fa-IR" sz="2000" dirty="0">
                <a:cs typeface="B Nazanin" pitchFamily="2" charset="-78"/>
              </a:rPr>
              <a:t>های گـرافیکی را فـشرده می سازد و در برخی مـواقع حـجم فـایل را تـا50 درصـد کـاهش می </a:t>
            </a:r>
            <a:r>
              <a:rPr lang="fa-IR" sz="2000" dirty="0" smtClean="0">
                <a:cs typeface="B Nazanin" pitchFamily="2" charset="-78"/>
              </a:rPr>
              <a:t>دهـد.</a:t>
            </a:r>
          </a:p>
          <a:p>
            <a:pPr algn="just"/>
            <a:r>
              <a:rPr lang="fa-IR" sz="2000" dirty="0">
                <a:cs typeface="B Nazanin" pitchFamily="2" charset="-78"/>
              </a:rPr>
              <a:t>فـایل هـای فـشـرده </a:t>
            </a:r>
            <a:r>
              <a:rPr lang="en-US" sz="2000" dirty="0">
                <a:cs typeface="B Nazanin" pitchFamily="2" charset="-78"/>
              </a:rPr>
              <a:t>JPEG </a:t>
            </a:r>
            <a:r>
              <a:rPr lang="fa-IR" sz="2000" dirty="0">
                <a:cs typeface="B Nazanin" pitchFamily="2" charset="-78"/>
              </a:rPr>
              <a:t>مـقــداری از رنــگ خـود را طـی فـرآیـنـدی که فـشـرده سـازی تــقلـیـلی (</a:t>
            </a:r>
            <a:r>
              <a:rPr lang="en-US" sz="2000" dirty="0" err="1">
                <a:cs typeface="B Nazanin" pitchFamily="2" charset="-78"/>
              </a:rPr>
              <a:t>Lossy</a:t>
            </a:r>
            <a:r>
              <a:rPr lang="en-US" sz="2000" dirty="0">
                <a:cs typeface="B Nazanin" pitchFamily="2" charset="-78"/>
              </a:rPr>
              <a:t> Compression) </a:t>
            </a:r>
            <a:r>
              <a:rPr lang="fa-IR" sz="2000" dirty="0">
                <a:cs typeface="B Nazanin" pitchFamily="2" charset="-78"/>
              </a:rPr>
              <a:t>نام دارد از دسـت می </a:t>
            </a:r>
            <a:r>
              <a:rPr lang="fa-IR" sz="2000" dirty="0" smtClean="0">
                <a:cs typeface="B Nazanin" pitchFamily="2" charset="-78"/>
              </a:rPr>
              <a:t>دهـنـد.</a:t>
            </a:r>
          </a:p>
          <a:p>
            <a:pPr algn="just"/>
            <a:r>
              <a:rPr lang="fa-IR" sz="2000" dirty="0" smtClean="0">
                <a:cs typeface="B Nazanin" pitchFamily="2" charset="-78"/>
              </a:rPr>
              <a:t>تقریبا تمام برنامه های گرافیکی این نوع فایلها را باز می کنند</a:t>
            </a:r>
          </a:p>
          <a:p>
            <a:pPr algn="just"/>
            <a:r>
              <a:rPr lang="fa-IR" sz="2000" dirty="0" smtClean="0">
                <a:cs typeface="B Nazanin" pitchFamily="2" charset="-78"/>
              </a:rPr>
              <a:t>در اینترنت بخاطر امکان فرده سازی این نوع فایلها و حجم کم ، سرع تر بارگذای می شوند</a:t>
            </a:r>
            <a:endParaRPr lang="en-US" sz="2000" dirty="0">
              <a:cs typeface="B Nazanin" pitchFamily="2" charset="-78"/>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34" y="1371600"/>
            <a:ext cx="1504666" cy="1371599"/>
          </a:xfrm>
          <a:prstGeom prst="rect">
            <a:avLst/>
          </a:prstGeom>
        </p:spPr>
      </p:pic>
    </p:spTree>
    <p:extLst>
      <p:ext uri="{BB962C8B-B14F-4D97-AF65-F5344CB8AC3E}">
        <p14:creationId xmlns:p14="http://schemas.microsoft.com/office/powerpoint/2010/main" val="17782162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fa-IR" sz="2000" dirty="0">
                <a:cs typeface="B Nazanin" pitchFamily="2" charset="-78"/>
              </a:rPr>
              <a:t>مخفف </a:t>
            </a:r>
            <a:r>
              <a:rPr lang="en-US" sz="2000" dirty="0">
                <a:cs typeface="B Nazanin" pitchFamily="2" charset="-78"/>
              </a:rPr>
              <a:t>Graphics interchange format </a:t>
            </a:r>
            <a:r>
              <a:rPr lang="fa-IR" sz="2000" dirty="0">
                <a:cs typeface="B Nazanin" pitchFamily="2" charset="-78"/>
              </a:rPr>
              <a:t>است. </a:t>
            </a:r>
            <a:endParaRPr lang="en-US" sz="2000" dirty="0" smtClean="0">
              <a:cs typeface="B Nazanin" pitchFamily="2" charset="-78"/>
            </a:endParaRPr>
          </a:p>
          <a:p>
            <a:pPr algn="just"/>
            <a:r>
              <a:rPr lang="fa-IR" sz="2000" dirty="0">
                <a:cs typeface="B Nazanin" pitchFamily="2" charset="-78"/>
              </a:rPr>
              <a:t>مهمترین ویژگی این فرمت که آنرا در وب بسیار متداول ساخته است توانائی ذخیره چندین فرم عکس در قالب یک فایل تصویری است و بنابراین می تواند عکسهای متحرک تولید کند</a:t>
            </a:r>
            <a:r>
              <a:rPr lang="fa-IR" sz="2000" dirty="0" smtClean="0">
                <a:cs typeface="B Nazanin" pitchFamily="2" charset="-78"/>
              </a:rPr>
              <a:t>.</a:t>
            </a:r>
          </a:p>
          <a:p>
            <a:pPr algn="just"/>
            <a:r>
              <a:rPr lang="fa-IR" sz="2000" dirty="0" smtClean="0">
                <a:cs typeface="B Nazanin" pitchFamily="2" charset="-78"/>
              </a:rPr>
              <a:t>برنامه </a:t>
            </a:r>
            <a:r>
              <a:rPr lang="en-US" sz="2000" dirty="0" err="1">
                <a:cs typeface="B Nazanin" pitchFamily="2" charset="-78"/>
              </a:rPr>
              <a:t>Ulead</a:t>
            </a:r>
            <a:r>
              <a:rPr lang="en-US" sz="2000" dirty="0">
                <a:cs typeface="B Nazanin" pitchFamily="2" charset="-78"/>
              </a:rPr>
              <a:t> Gif </a:t>
            </a:r>
            <a:r>
              <a:rPr lang="fa-IR" sz="2000" dirty="0">
                <a:cs typeface="B Nazanin" pitchFamily="2" charset="-78"/>
              </a:rPr>
              <a:t>و </a:t>
            </a:r>
            <a:r>
              <a:rPr lang="en-US" sz="2000" dirty="0">
                <a:cs typeface="B Nazanin" pitchFamily="2" charset="-78"/>
              </a:rPr>
              <a:t>Adobe Image Ready </a:t>
            </a:r>
            <a:r>
              <a:rPr lang="fa-IR" sz="2000" dirty="0">
                <a:cs typeface="B Nazanin" pitchFamily="2" charset="-78"/>
              </a:rPr>
              <a:t>را برای مدیریت این تصاویر توصیه می کنیم. برنامه های بسیار زیادی در این زمینه وجود دارد</a:t>
            </a:r>
            <a:r>
              <a:rPr lang="fa-IR" sz="2000" dirty="0" smtClean="0">
                <a:cs typeface="B Nazanin" pitchFamily="2" charset="-78"/>
              </a:rPr>
              <a:t>.</a:t>
            </a:r>
          </a:p>
          <a:p>
            <a:pPr algn="just"/>
            <a:r>
              <a:rPr lang="fa-IR" sz="2000" dirty="0" smtClean="0">
                <a:cs typeface="B Nazanin" pitchFamily="2" charset="-78"/>
              </a:rPr>
              <a:t>این </a:t>
            </a:r>
            <a:r>
              <a:rPr lang="fa-IR" sz="2000" dirty="0">
                <a:cs typeface="B Nazanin" pitchFamily="2" charset="-78"/>
              </a:rPr>
              <a:t>قالب در تصاویری با رنگ ها و خطوط متمایز کم یعنی کمتر از 256 رنگ به خوبی عمل می کند و کاربرد خوبی دارد.</a:t>
            </a:r>
            <a:endParaRPr lang="en-US" sz="2000" dirty="0">
              <a:cs typeface="B Nazanin" pitchFamily="2" charset="-78"/>
            </a:endParaRPr>
          </a:p>
        </p:txBody>
      </p:sp>
      <p:sp>
        <p:nvSpPr>
          <p:cNvPr id="4" name="Rectangle 3"/>
          <p:cNvSpPr/>
          <p:nvPr/>
        </p:nvSpPr>
        <p:spPr>
          <a:xfrm>
            <a:off x="4038600" y="1371600"/>
            <a:ext cx="42672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rtl="1"/>
            <a:r>
              <a:rPr lang="fa-IR" sz="5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پسوند </a:t>
            </a:r>
            <a:r>
              <a:rPr lang="en-US" sz="5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GIF</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0200"/>
            <a:ext cx="2143125" cy="1071562"/>
          </a:xfrm>
          <a:prstGeom prst="rect">
            <a:avLst/>
          </a:prstGeom>
        </p:spPr>
      </p:pic>
    </p:spTree>
    <p:extLst>
      <p:ext uri="{BB962C8B-B14F-4D97-AF65-F5344CB8AC3E}">
        <p14:creationId xmlns:p14="http://schemas.microsoft.com/office/powerpoint/2010/main" val="38195819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powerpoint-template-24">
  <a:themeElements>
    <a:clrScheme name="">
      <a:dk1>
        <a:srgbClr val="5F5F5F"/>
      </a:dk1>
      <a:lt1>
        <a:srgbClr val="FFFFFF"/>
      </a:lt1>
      <a:dk2>
        <a:srgbClr val="5F5F5F"/>
      </a:dk2>
      <a:lt2>
        <a:srgbClr val="003DAC"/>
      </a:lt2>
      <a:accent1>
        <a:srgbClr val="116FE6"/>
      </a:accent1>
      <a:accent2>
        <a:srgbClr val="3CA6FA"/>
      </a:accent2>
      <a:accent3>
        <a:srgbClr val="FFFFFF"/>
      </a:accent3>
      <a:accent4>
        <a:srgbClr val="505050"/>
      </a:accent4>
      <a:accent5>
        <a:srgbClr val="AABBF0"/>
      </a:accent5>
      <a:accent6>
        <a:srgbClr val="3596E3"/>
      </a:accent6>
      <a:hlink>
        <a:srgbClr val="26C0FA"/>
      </a:hlink>
      <a:folHlink>
        <a:srgbClr val="CFCFCF"/>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fa-IR" sz="24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fa-IR" sz="24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4_338734849340736637</Template>
  <TotalTime>324</TotalTime>
  <Words>1988</Words>
  <Application>Microsoft Office PowerPoint</Application>
  <PresentationFormat>On-screen Show (4:3)</PresentationFormat>
  <Paragraphs>154</Paragraphs>
  <Slides>25</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굴림</vt:lpstr>
      <vt:lpstr>Arial</vt:lpstr>
      <vt:lpstr>B Kamran</vt:lpstr>
      <vt:lpstr>B Lotus</vt:lpstr>
      <vt:lpstr>B Nazanin</vt:lpstr>
      <vt:lpstr>B Titr</vt:lpstr>
      <vt:lpstr>Microsoft Sans Serif</vt:lpstr>
      <vt:lpstr>Verdana</vt:lpstr>
      <vt:lpstr>powerpoint-template-24</vt:lpstr>
      <vt:lpstr>Files and formats</vt:lpstr>
      <vt:lpstr>فایل چیست؟</vt:lpstr>
      <vt:lpstr>اسم فایل و پسوند فایل </vt:lpstr>
      <vt:lpstr>انواع فایل </vt:lpstr>
      <vt:lpstr>دسته بندی فایلهای گرافیکی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zip</vt:lpstr>
      <vt:lpstr>ico</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ASUS</dc:creator>
  <cp:lastModifiedBy>ASUS</cp:lastModifiedBy>
  <cp:revision>37</cp:revision>
  <dcterms:created xsi:type="dcterms:W3CDTF">2015-10-20T10:02:36Z</dcterms:created>
  <dcterms:modified xsi:type="dcterms:W3CDTF">2015-10-25T07:29:50Z</dcterms:modified>
</cp:coreProperties>
</file>