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9" r:id="rId2"/>
    <p:sldId id="256" r:id="rId3"/>
    <p:sldId id="257" r:id="rId4"/>
    <p:sldId id="258" r:id="rId5"/>
    <p:sldId id="259" r:id="rId6"/>
    <p:sldId id="260" r:id="rId7"/>
    <p:sldId id="261" r:id="rId8"/>
    <p:sldId id="262" r:id="rId9"/>
    <p:sldId id="263" r:id="rId10"/>
    <p:sldId id="269" r:id="rId11"/>
    <p:sldId id="270" r:id="rId12"/>
    <p:sldId id="271" r:id="rId13"/>
    <p:sldId id="272" r:id="rId14"/>
    <p:sldId id="273" r:id="rId15"/>
    <p:sldId id="275" r:id="rId16"/>
    <p:sldId id="276" r:id="rId17"/>
    <p:sldId id="274" r:id="rId18"/>
    <p:sldId id="264" r:id="rId19"/>
    <p:sldId id="265" r:id="rId20"/>
    <p:sldId id="277" r:id="rId21"/>
    <p:sldId id="278" r:id="rId22"/>
    <p:sldId id="266" r:id="rId23"/>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80" d="100"/>
          <a:sy n="80" d="100"/>
        </p:scale>
        <p:origin x="3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F2C4EEE4-D123-47AA-A74F-67B26CCCF2C5}" type="datetimeFigureOut">
              <a:rPr lang="fa-IR" smtClean="0"/>
              <a:t>03/23/1440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CCBE833-84A0-456B-BCD2-98DD02BFDCFE}" type="slidenum">
              <a:rPr lang="fa-IR" smtClean="0"/>
              <a:t>‹#›</a:t>
            </a:fld>
            <a:endParaRPr lang="fa-IR"/>
          </a:p>
        </p:txBody>
      </p:sp>
    </p:spTree>
    <p:extLst>
      <p:ext uri="{BB962C8B-B14F-4D97-AF65-F5344CB8AC3E}">
        <p14:creationId xmlns:p14="http://schemas.microsoft.com/office/powerpoint/2010/main" val="356596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2C4EEE4-D123-47AA-A74F-67B26CCCF2C5}" type="datetimeFigureOut">
              <a:rPr lang="fa-IR" smtClean="0"/>
              <a:t>03/23/1440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CCBE833-84A0-456B-BCD2-98DD02BFDCFE}" type="slidenum">
              <a:rPr lang="fa-IR" smtClean="0"/>
              <a:t>‹#›</a:t>
            </a:fld>
            <a:endParaRPr lang="fa-IR"/>
          </a:p>
        </p:txBody>
      </p:sp>
    </p:spTree>
    <p:extLst>
      <p:ext uri="{BB962C8B-B14F-4D97-AF65-F5344CB8AC3E}">
        <p14:creationId xmlns:p14="http://schemas.microsoft.com/office/powerpoint/2010/main" val="1268525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2C4EEE4-D123-47AA-A74F-67B26CCCF2C5}" type="datetimeFigureOut">
              <a:rPr lang="fa-IR" smtClean="0"/>
              <a:t>03/23/1440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CCBE833-84A0-456B-BCD2-98DD02BFDCFE}" type="slidenum">
              <a:rPr lang="fa-IR" smtClean="0"/>
              <a:t>‹#›</a:t>
            </a:fld>
            <a:endParaRPr lang="fa-IR"/>
          </a:p>
        </p:txBody>
      </p:sp>
    </p:spTree>
    <p:extLst>
      <p:ext uri="{BB962C8B-B14F-4D97-AF65-F5344CB8AC3E}">
        <p14:creationId xmlns:p14="http://schemas.microsoft.com/office/powerpoint/2010/main" val="1837782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2C4EEE4-D123-47AA-A74F-67B26CCCF2C5}" type="datetimeFigureOut">
              <a:rPr lang="fa-IR" smtClean="0"/>
              <a:t>03/23/1440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CCBE833-84A0-456B-BCD2-98DD02BFDCFE}" type="slidenum">
              <a:rPr lang="fa-IR" smtClean="0"/>
              <a:t>‹#›</a:t>
            </a:fld>
            <a:endParaRPr lang="fa-IR"/>
          </a:p>
        </p:txBody>
      </p:sp>
    </p:spTree>
    <p:extLst>
      <p:ext uri="{BB962C8B-B14F-4D97-AF65-F5344CB8AC3E}">
        <p14:creationId xmlns:p14="http://schemas.microsoft.com/office/powerpoint/2010/main" val="231483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C4EEE4-D123-47AA-A74F-67B26CCCF2C5}" type="datetimeFigureOut">
              <a:rPr lang="fa-IR" smtClean="0"/>
              <a:t>03/23/1440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CCBE833-84A0-456B-BCD2-98DD02BFDCFE}" type="slidenum">
              <a:rPr lang="fa-IR" smtClean="0"/>
              <a:t>‹#›</a:t>
            </a:fld>
            <a:endParaRPr lang="fa-IR"/>
          </a:p>
        </p:txBody>
      </p:sp>
    </p:spTree>
    <p:extLst>
      <p:ext uri="{BB962C8B-B14F-4D97-AF65-F5344CB8AC3E}">
        <p14:creationId xmlns:p14="http://schemas.microsoft.com/office/powerpoint/2010/main" val="857120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F2C4EEE4-D123-47AA-A74F-67B26CCCF2C5}" type="datetimeFigureOut">
              <a:rPr lang="fa-IR" smtClean="0"/>
              <a:t>03/23/1440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CCBE833-84A0-456B-BCD2-98DD02BFDCFE}" type="slidenum">
              <a:rPr lang="fa-IR" smtClean="0"/>
              <a:t>‹#›</a:t>
            </a:fld>
            <a:endParaRPr lang="fa-IR"/>
          </a:p>
        </p:txBody>
      </p:sp>
    </p:spTree>
    <p:extLst>
      <p:ext uri="{BB962C8B-B14F-4D97-AF65-F5344CB8AC3E}">
        <p14:creationId xmlns:p14="http://schemas.microsoft.com/office/powerpoint/2010/main" val="813108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F2C4EEE4-D123-47AA-A74F-67B26CCCF2C5}" type="datetimeFigureOut">
              <a:rPr lang="fa-IR" smtClean="0"/>
              <a:t>03/23/1440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2CCBE833-84A0-456B-BCD2-98DD02BFDCFE}" type="slidenum">
              <a:rPr lang="fa-IR" smtClean="0"/>
              <a:t>‹#›</a:t>
            </a:fld>
            <a:endParaRPr lang="fa-IR"/>
          </a:p>
        </p:txBody>
      </p:sp>
    </p:spTree>
    <p:extLst>
      <p:ext uri="{BB962C8B-B14F-4D97-AF65-F5344CB8AC3E}">
        <p14:creationId xmlns:p14="http://schemas.microsoft.com/office/powerpoint/2010/main" val="4085069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F2C4EEE4-D123-47AA-A74F-67B26CCCF2C5}" type="datetimeFigureOut">
              <a:rPr lang="fa-IR" smtClean="0"/>
              <a:t>03/23/1440</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2CCBE833-84A0-456B-BCD2-98DD02BFDCFE}" type="slidenum">
              <a:rPr lang="fa-IR" smtClean="0"/>
              <a:t>‹#›</a:t>
            </a:fld>
            <a:endParaRPr lang="fa-IR"/>
          </a:p>
        </p:txBody>
      </p:sp>
    </p:spTree>
    <p:extLst>
      <p:ext uri="{BB962C8B-B14F-4D97-AF65-F5344CB8AC3E}">
        <p14:creationId xmlns:p14="http://schemas.microsoft.com/office/powerpoint/2010/main" val="2659667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C4EEE4-D123-47AA-A74F-67B26CCCF2C5}" type="datetimeFigureOut">
              <a:rPr lang="fa-IR" smtClean="0"/>
              <a:t>03/23/1440</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2CCBE833-84A0-456B-BCD2-98DD02BFDCFE}" type="slidenum">
              <a:rPr lang="fa-IR" smtClean="0"/>
              <a:t>‹#›</a:t>
            </a:fld>
            <a:endParaRPr lang="fa-IR"/>
          </a:p>
        </p:txBody>
      </p:sp>
    </p:spTree>
    <p:extLst>
      <p:ext uri="{BB962C8B-B14F-4D97-AF65-F5344CB8AC3E}">
        <p14:creationId xmlns:p14="http://schemas.microsoft.com/office/powerpoint/2010/main" val="1703077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C4EEE4-D123-47AA-A74F-67B26CCCF2C5}" type="datetimeFigureOut">
              <a:rPr lang="fa-IR" smtClean="0"/>
              <a:t>03/23/1440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CCBE833-84A0-456B-BCD2-98DD02BFDCFE}" type="slidenum">
              <a:rPr lang="fa-IR" smtClean="0"/>
              <a:t>‹#›</a:t>
            </a:fld>
            <a:endParaRPr lang="fa-IR"/>
          </a:p>
        </p:txBody>
      </p:sp>
    </p:spTree>
    <p:extLst>
      <p:ext uri="{BB962C8B-B14F-4D97-AF65-F5344CB8AC3E}">
        <p14:creationId xmlns:p14="http://schemas.microsoft.com/office/powerpoint/2010/main" val="3080568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C4EEE4-D123-47AA-A74F-67B26CCCF2C5}" type="datetimeFigureOut">
              <a:rPr lang="fa-IR" smtClean="0"/>
              <a:t>03/23/1440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CCBE833-84A0-456B-BCD2-98DD02BFDCFE}" type="slidenum">
              <a:rPr lang="fa-IR" smtClean="0"/>
              <a:t>‹#›</a:t>
            </a:fld>
            <a:endParaRPr lang="fa-IR"/>
          </a:p>
        </p:txBody>
      </p:sp>
    </p:spTree>
    <p:extLst>
      <p:ext uri="{BB962C8B-B14F-4D97-AF65-F5344CB8AC3E}">
        <p14:creationId xmlns:p14="http://schemas.microsoft.com/office/powerpoint/2010/main" val="281044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2C4EEE4-D123-47AA-A74F-67B26CCCF2C5}" type="datetimeFigureOut">
              <a:rPr lang="fa-IR" smtClean="0"/>
              <a:t>03/23/1440</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CCBE833-84A0-456B-BCD2-98DD02BFDCFE}" type="slidenum">
              <a:rPr lang="fa-IR" smtClean="0"/>
              <a:t>‹#›</a:t>
            </a:fld>
            <a:endParaRPr lang="fa-IR"/>
          </a:p>
        </p:txBody>
      </p:sp>
    </p:spTree>
    <p:extLst>
      <p:ext uri="{BB962C8B-B14F-4D97-AF65-F5344CB8AC3E}">
        <p14:creationId xmlns:p14="http://schemas.microsoft.com/office/powerpoint/2010/main" val="808039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7735" y="536262"/>
            <a:ext cx="9826580" cy="6197600"/>
          </a:xfrm>
          <a:prstGeom prst="rect">
            <a:avLst/>
          </a:prstGeom>
        </p:spPr>
      </p:pic>
    </p:spTree>
    <p:extLst>
      <p:ext uri="{BB962C8B-B14F-4D97-AF65-F5344CB8AC3E}">
        <p14:creationId xmlns:p14="http://schemas.microsoft.com/office/powerpoint/2010/main" val="38357519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8619" y="1571272"/>
            <a:ext cx="11260899" cy="440620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07000"/>
              </a:lnSpc>
              <a:spcAft>
                <a:spcPts val="800"/>
              </a:spcAft>
            </a:pPr>
            <a:r>
              <a:rPr lang="fa-IR" sz="3600" b="1" dirty="0" smtClean="0">
                <a:effectLst/>
                <a:latin typeface="Calibri" panose="020F0502020204030204" pitchFamily="34" charset="0"/>
                <a:ea typeface="Calibri" panose="020F0502020204030204" pitchFamily="34" charset="0"/>
                <a:cs typeface="B Mitra" panose="00000400000000000000" pitchFamily="2" charset="-78"/>
              </a:rPr>
              <a:t>قبل از انقلاب سهم و نقش بانک در گردش پول ۲۵ درصد بوده و امروز به حدود ۹۰ درصد افزایش پیدا کرده است</a:t>
            </a:r>
            <a:r>
              <a:rPr lang="en-US" sz="3600" b="1" dirty="0" smtClean="0">
                <a:effectLst/>
                <a:latin typeface="Calibri" panose="020F0502020204030204" pitchFamily="34" charset="0"/>
                <a:ea typeface="Calibri" panose="020F0502020204030204" pitchFamily="34" charset="0"/>
                <a:cs typeface="B Mitra" panose="00000400000000000000" pitchFamily="2" charset="-78"/>
              </a:rPr>
              <a:t>.</a:t>
            </a:r>
            <a:endParaRPr lang="en-US" sz="3200" b="1"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a-IR" sz="3600" b="1" dirty="0" smtClean="0">
                <a:effectLst/>
                <a:latin typeface="Calibri" panose="020F0502020204030204" pitchFamily="34" charset="0"/>
                <a:ea typeface="Calibri" panose="020F0502020204030204" pitchFamily="34" charset="0"/>
                <a:cs typeface="B Mitra" panose="00000400000000000000" pitchFamily="2" charset="-78"/>
              </a:rPr>
              <a:t>سرانه برخورداری جامعه ایرانی از خدمات بانک نسبت به پیش از انقلاب اسلامی، تقریباً ۲۰ برابر شده است که شاخصی از کیفیت اقتصادی است</a:t>
            </a:r>
            <a:r>
              <a:rPr lang="en-US" sz="3600" b="1" dirty="0" smtClean="0">
                <a:effectLst/>
                <a:latin typeface="Calibri" panose="020F0502020204030204" pitchFamily="34" charset="0"/>
                <a:ea typeface="Calibri" panose="020F0502020204030204" pitchFamily="34" charset="0"/>
                <a:cs typeface="B Mitra" panose="00000400000000000000" pitchFamily="2" charset="-78"/>
              </a:rPr>
              <a:t>.</a:t>
            </a:r>
          </a:p>
          <a:p>
            <a:pPr algn="just">
              <a:lnSpc>
                <a:spcPct val="107000"/>
              </a:lnSpc>
              <a:spcAft>
                <a:spcPts val="800"/>
              </a:spcAft>
            </a:pPr>
            <a:endParaRPr lang="en-US" sz="3200" b="1" dirty="0" smtClean="0">
              <a:effectLst/>
              <a:latin typeface="Calibri" panose="020F0502020204030204" pitchFamily="34" charset="0"/>
              <a:ea typeface="Calibri" panose="020F0502020204030204" pitchFamily="34" charset="0"/>
              <a:cs typeface="Arial" panose="020B0604020202020204" pitchFamily="34" charset="0"/>
            </a:endParaRPr>
          </a:p>
          <a:p>
            <a:r>
              <a:rPr lang="fa-IR" sz="3600" b="1" dirty="0" smtClean="0">
                <a:effectLst/>
                <a:latin typeface="Calibri" panose="020F0502020204030204" pitchFamily="34" charset="0"/>
                <a:ea typeface="Calibri" panose="020F0502020204030204" pitchFamily="34" charset="0"/>
                <a:cs typeface="B Mitra" panose="00000400000000000000" pitchFamily="2" charset="-78"/>
              </a:rPr>
              <a:t>از نظر سرانه دستگاه‌های خودپرداز بانکی رتبه ۲۳ جهان را داراست که از بسیاری از کشور‌های اروپایی بالاتر است</a:t>
            </a:r>
            <a:r>
              <a:rPr lang="en-US" sz="3600" b="1" dirty="0" smtClean="0">
                <a:effectLst/>
                <a:latin typeface="Calibri" panose="020F0502020204030204" pitchFamily="34" charset="0"/>
                <a:ea typeface="Calibri" panose="020F0502020204030204" pitchFamily="34" charset="0"/>
                <a:cs typeface="B Mitra" panose="00000400000000000000" pitchFamily="2" charset="-78"/>
              </a:rPr>
              <a:t>.</a:t>
            </a:r>
            <a:endParaRPr lang="fa-IR" sz="3600" b="1" dirty="0"/>
          </a:p>
        </p:txBody>
      </p:sp>
      <p:sp>
        <p:nvSpPr>
          <p:cNvPr id="3" name="Rectangle 2"/>
          <p:cNvSpPr/>
          <p:nvPr/>
        </p:nvSpPr>
        <p:spPr>
          <a:xfrm>
            <a:off x="10364510" y="526186"/>
            <a:ext cx="1435008" cy="1015663"/>
          </a:xfrm>
          <a:prstGeom prst="rect">
            <a:avLst/>
          </a:prstGeom>
        </p:spPr>
        <p:txBody>
          <a:bodyPr wrap="none">
            <a:spAutoFit/>
          </a:bodyPr>
          <a:lstStyle/>
          <a:p>
            <a:r>
              <a:rPr lang="fa-IR" sz="6000" b="1" dirty="0" smtClean="0">
                <a:effectLst/>
                <a:latin typeface="Calibri" panose="020F0502020204030204" pitchFamily="34" charset="0"/>
                <a:ea typeface="Calibri" panose="020F0502020204030204" pitchFamily="34" charset="0"/>
                <a:cs typeface="B Mitra" panose="00000400000000000000" pitchFamily="2" charset="-78"/>
              </a:rPr>
              <a:t>بانک</a:t>
            </a:r>
            <a:endParaRPr lang="fa-IR" sz="6000" dirty="0"/>
          </a:p>
        </p:txBody>
      </p:sp>
    </p:spTree>
    <p:extLst>
      <p:ext uri="{BB962C8B-B14F-4D97-AF65-F5344CB8AC3E}">
        <p14:creationId xmlns:p14="http://schemas.microsoft.com/office/powerpoint/2010/main" val="112577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7995" y="1501790"/>
            <a:ext cx="11674257" cy="347787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Low"/>
            <a:r>
              <a:rPr lang="fa-IR" sz="4400" b="1" dirty="0" smtClean="0">
                <a:effectLst/>
                <a:latin typeface="Calibri" panose="020F0502020204030204" pitchFamily="34" charset="0"/>
                <a:ea typeface="Calibri" panose="020F0502020204030204" pitchFamily="34" charset="0"/>
                <a:cs typeface="B Mitra" panose="00000400000000000000" pitchFamily="2" charset="-78"/>
              </a:rPr>
              <a:t>در حوزه دیپلماسی اقتصادی، ایران به عنوان عضو موثر و تعیین کننده در مجامع بین المللی</a:t>
            </a:r>
            <a:r>
              <a:rPr lang="en-US" sz="4400" b="1" dirty="0" smtClean="0">
                <a:effectLst/>
                <a:latin typeface="Calibri" panose="020F0502020204030204" pitchFamily="34" charset="0"/>
                <a:ea typeface="Calibri" panose="020F0502020204030204" pitchFamily="34" charset="0"/>
                <a:cs typeface="B Mitra" panose="00000400000000000000" pitchFamily="2" charset="-78"/>
              </a:rPr>
              <a:t> NAM</a:t>
            </a:r>
            <a:r>
              <a:rPr lang="fa-IR" sz="4400" b="1" dirty="0" smtClean="0">
                <a:effectLst/>
                <a:latin typeface="Calibri" panose="020F0502020204030204" pitchFamily="34" charset="0"/>
                <a:ea typeface="Calibri" panose="020F0502020204030204" pitchFamily="34" charset="0"/>
                <a:cs typeface="B Mitra" panose="00000400000000000000" pitchFamily="2" charset="-78"/>
              </a:rPr>
              <a:t>، </a:t>
            </a:r>
            <a:r>
              <a:rPr lang="en-US" sz="4400" b="1" dirty="0" smtClean="0">
                <a:effectLst/>
                <a:latin typeface="Calibri" panose="020F0502020204030204" pitchFamily="34" charset="0"/>
                <a:ea typeface="Calibri" panose="020F0502020204030204" pitchFamily="34" charset="0"/>
                <a:cs typeface="B Mitra" panose="00000400000000000000" pitchFamily="2" charset="-78"/>
              </a:rPr>
              <a:t>OPEC</a:t>
            </a:r>
            <a:r>
              <a:rPr lang="fa-IR" sz="4400" b="1" dirty="0" smtClean="0">
                <a:effectLst/>
                <a:latin typeface="Calibri" panose="020F0502020204030204" pitchFamily="34" charset="0"/>
                <a:ea typeface="Calibri" panose="020F0502020204030204" pitchFamily="34" charset="0"/>
                <a:cs typeface="B Mitra" panose="00000400000000000000" pitchFamily="2" charset="-78"/>
              </a:rPr>
              <a:t>، </a:t>
            </a:r>
            <a:r>
              <a:rPr lang="en-US" sz="4400" b="1" dirty="0" smtClean="0">
                <a:effectLst/>
                <a:latin typeface="Calibri" panose="020F0502020204030204" pitchFamily="34" charset="0"/>
                <a:ea typeface="Calibri" panose="020F0502020204030204" pitchFamily="34" charset="0"/>
                <a:cs typeface="B Mitra" panose="00000400000000000000" pitchFamily="2" charset="-78"/>
              </a:rPr>
              <a:t>ECO </a:t>
            </a:r>
            <a:r>
              <a:rPr lang="fa-IR" sz="4400" b="1" dirty="0" smtClean="0">
                <a:effectLst/>
                <a:latin typeface="Calibri" panose="020F0502020204030204" pitchFamily="34" charset="0"/>
                <a:ea typeface="Calibri" panose="020F0502020204030204" pitchFamily="34" charset="0"/>
                <a:cs typeface="B Mitra" panose="00000400000000000000" pitchFamily="2" charset="-78"/>
              </a:rPr>
              <a:t>و</a:t>
            </a:r>
            <a:r>
              <a:rPr lang="en-US" sz="4400" b="1" dirty="0" smtClean="0">
                <a:effectLst/>
                <a:latin typeface="Calibri" panose="020F0502020204030204" pitchFamily="34" charset="0"/>
                <a:ea typeface="Calibri" panose="020F0502020204030204" pitchFamily="34" charset="0"/>
                <a:cs typeface="B Mitra" panose="00000400000000000000" pitchFamily="2" charset="-78"/>
              </a:rPr>
              <a:t> D</a:t>
            </a:r>
            <a:r>
              <a:rPr lang="fa-IR" sz="4400" b="1" dirty="0" smtClean="0">
                <a:effectLst/>
                <a:latin typeface="Calibri" panose="020F0502020204030204" pitchFamily="34" charset="0"/>
                <a:ea typeface="Calibri" panose="020F0502020204030204" pitchFamily="34" charset="0"/>
                <a:cs typeface="B Mitra" panose="00000400000000000000" pitchFamily="2" charset="-78"/>
              </a:rPr>
              <a:t>۸</a:t>
            </a:r>
            <a:r>
              <a:rPr lang="fa-IR" sz="4400" b="1" dirty="0" smtClean="0">
                <a:effectLst/>
                <a:ea typeface="Calibri" panose="020F0502020204030204" pitchFamily="34" charset="0"/>
                <a:cs typeface="Calibri" panose="020F0502020204030204" pitchFamily="34" charset="0"/>
              </a:rPr>
              <a:t> </a:t>
            </a:r>
            <a:r>
              <a:rPr lang="fa-IR" sz="4400" b="1" dirty="0" smtClean="0">
                <a:effectLst/>
                <a:latin typeface="Calibri" panose="020F0502020204030204" pitchFamily="34" charset="0"/>
                <a:ea typeface="Calibri" panose="020F0502020204030204" pitchFamily="34" charset="0"/>
                <a:cs typeface="B Mitra" panose="00000400000000000000" pitchFamily="2" charset="-78"/>
              </a:rPr>
              <a:t>و عضو ناظر در پیمان شانگ‌های حضور داشته و ظرفیت قابل توجهی را در توسعه متقابل اقتصاد‌های ملی در قالب این سازمان‌ها دارد</a:t>
            </a:r>
            <a:r>
              <a:rPr lang="en-US" sz="4400" b="1" dirty="0" smtClean="0">
                <a:effectLst/>
                <a:latin typeface="Calibri" panose="020F0502020204030204" pitchFamily="34" charset="0"/>
                <a:ea typeface="Calibri" panose="020F0502020204030204" pitchFamily="34" charset="0"/>
                <a:cs typeface="B Mitra" panose="00000400000000000000" pitchFamily="2" charset="-78"/>
              </a:rPr>
              <a:t>.</a:t>
            </a:r>
            <a:endParaRPr lang="fa-IR" sz="4400" b="1" dirty="0"/>
          </a:p>
        </p:txBody>
      </p:sp>
      <p:sp>
        <p:nvSpPr>
          <p:cNvPr id="3" name="Rectangle 2"/>
          <p:cNvSpPr/>
          <p:nvPr/>
        </p:nvSpPr>
        <p:spPr>
          <a:xfrm>
            <a:off x="6864075" y="338296"/>
            <a:ext cx="5048177" cy="1015663"/>
          </a:xfrm>
          <a:prstGeom prst="rect">
            <a:avLst/>
          </a:prstGeom>
        </p:spPr>
        <p:txBody>
          <a:bodyPr wrap="none">
            <a:spAutoFit/>
          </a:bodyPr>
          <a:lstStyle/>
          <a:p>
            <a:r>
              <a:rPr lang="fa-IR" sz="6000" b="1" dirty="0" smtClean="0">
                <a:effectLst/>
                <a:latin typeface="Calibri" panose="020F0502020204030204" pitchFamily="34" charset="0"/>
                <a:ea typeface="Calibri" panose="020F0502020204030204" pitchFamily="34" charset="0"/>
                <a:cs typeface="B Mitra" panose="00000400000000000000" pitchFamily="2" charset="-78"/>
              </a:rPr>
              <a:t>دیپلماسی اقتصادی</a:t>
            </a:r>
            <a:endParaRPr lang="fa-IR" sz="6000" dirty="0"/>
          </a:p>
        </p:txBody>
      </p:sp>
    </p:spTree>
    <p:extLst>
      <p:ext uri="{BB962C8B-B14F-4D97-AF65-F5344CB8AC3E}">
        <p14:creationId xmlns:p14="http://schemas.microsoft.com/office/powerpoint/2010/main" val="1360113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1145" y="1270455"/>
            <a:ext cx="11160691" cy="483478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07000"/>
              </a:lnSpc>
              <a:spcAft>
                <a:spcPts val="800"/>
              </a:spcAft>
            </a:pPr>
            <a:r>
              <a:rPr lang="fa-IR" sz="3200" b="1" dirty="0" smtClean="0">
                <a:effectLst/>
                <a:latin typeface="Calibri" panose="020F0502020204030204" pitchFamily="34" charset="0"/>
                <a:ea typeface="Calibri" panose="020F0502020204030204" pitchFamily="34" charset="0"/>
                <a:cs typeface="B Mitra" panose="00000400000000000000" pitchFamily="2" charset="-78"/>
              </a:rPr>
              <a:t>قبل از انقلاب با کمتر از نیمی از جمعیت فعلی، ۴ برابر میزان فعلی نفت خام فروخته می‌شد. یعنی باید سهم هر ایرانی از فروش نفت، ۱۲ برابر امروز می‌شد. قبل از انقلاب، کشوری به شدت عقب مانده، با اکثریت بی سواد و پزشک وارداتی و کشاورزی در آستانه اضمحلال و... داشتیم؛ به این دلیل که اکثریت درآمد نفتی براساس اراده آمریکا هزینه می‌شد. امروز در پرتو انقلاب اسلامی، با یک دوازدهم سرانه فروش نفت خام نسبت به قبل از انقلاب به یک کشور به سرعت در حال پیشرفت در تراز بالای جهانی تبدیل شده ایم، چرا که امروز به واسطه استقلال، برنامه ریزی‌ها براساس منافع و امنیت ملّی ایران انجام می‌شود نه منافع و امنیت ملّی آمریکا</a:t>
            </a:r>
            <a:r>
              <a:rPr lang="en-US" sz="3200" b="1" dirty="0" smtClean="0">
                <a:effectLst/>
                <a:latin typeface="Calibri" panose="020F0502020204030204" pitchFamily="34" charset="0"/>
                <a:ea typeface="Calibri" panose="020F0502020204030204" pitchFamily="34" charset="0"/>
                <a:cs typeface="B Mitra" panose="00000400000000000000" pitchFamily="2" charset="-78"/>
              </a:rPr>
              <a:t>.</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8452539" y="162459"/>
            <a:ext cx="3397084" cy="1107996"/>
          </a:xfrm>
          <a:prstGeom prst="rect">
            <a:avLst/>
          </a:prstGeom>
        </p:spPr>
        <p:txBody>
          <a:bodyPr wrap="none">
            <a:spAutoFit/>
          </a:bodyPr>
          <a:lstStyle/>
          <a:p>
            <a:r>
              <a:rPr lang="fa-IR" sz="6600" b="1" dirty="0" smtClean="0">
                <a:effectLst/>
                <a:latin typeface="Calibri" panose="020F0502020204030204" pitchFamily="34" charset="0"/>
                <a:ea typeface="Calibri" panose="020F0502020204030204" pitchFamily="34" charset="0"/>
                <a:cs typeface="B Mitra" panose="00000400000000000000" pitchFamily="2" charset="-78"/>
              </a:rPr>
              <a:t>درآمد نفتی </a:t>
            </a:r>
            <a:endParaRPr lang="fa-IR" sz="6600" dirty="0"/>
          </a:p>
        </p:txBody>
      </p:sp>
    </p:spTree>
    <p:extLst>
      <p:ext uri="{BB962C8B-B14F-4D97-AF65-F5344CB8AC3E}">
        <p14:creationId xmlns:p14="http://schemas.microsoft.com/office/powerpoint/2010/main" val="670462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5485" y="1872461"/>
            <a:ext cx="11249526" cy="230832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Low"/>
            <a:r>
              <a:rPr lang="fa-IR" sz="3600" b="1" dirty="0" smtClean="0">
                <a:effectLst/>
                <a:latin typeface="Calibri" panose="020F0502020204030204" pitchFamily="34" charset="0"/>
                <a:ea typeface="Calibri" panose="020F0502020204030204" pitchFamily="34" charset="0"/>
                <a:cs typeface="B Mitra" panose="00000400000000000000" pitchFamily="2" charset="-78"/>
              </a:rPr>
              <a:t>جایگاه اقتصادی ایران با توجه به انتخاب گزینه مقاومت در برابر نظام سرمایه داری جهانی، از جایگاه کشور‌های هم ترازی که گزینه سازش و اتّحاد راهبردی با آمریکا را انتخاب کرده اند؛ نظیر مصر، مکزیک به مراتب بالاتر است</a:t>
            </a:r>
            <a:r>
              <a:rPr lang="en-US" sz="3600" b="1" dirty="0" smtClean="0">
                <a:effectLst/>
                <a:latin typeface="Calibri" panose="020F0502020204030204" pitchFamily="34" charset="0"/>
                <a:ea typeface="Calibri" panose="020F0502020204030204" pitchFamily="34" charset="0"/>
                <a:cs typeface="B Mitra" panose="00000400000000000000" pitchFamily="2" charset="-78"/>
              </a:rPr>
              <a:t>.</a:t>
            </a:r>
            <a:endParaRPr lang="fa-IR" sz="3600" b="1" dirty="0"/>
          </a:p>
        </p:txBody>
      </p:sp>
      <p:sp>
        <p:nvSpPr>
          <p:cNvPr id="3" name="Rectangle 2"/>
          <p:cNvSpPr/>
          <p:nvPr/>
        </p:nvSpPr>
        <p:spPr>
          <a:xfrm>
            <a:off x="7295825" y="657545"/>
            <a:ext cx="4519186" cy="923330"/>
          </a:xfrm>
          <a:prstGeom prst="rect">
            <a:avLst/>
          </a:prstGeom>
        </p:spPr>
        <p:txBody>
          <a:bodyPr wrap="none">
            <a:spAutoFit/>
          </a:bodyPr>
          <a:lstStyle/>
          <a:p>
            <a:r>
              <a:rPr lang="fa-IR" sz="5400" b="1" dirty="0" smtClean="0">
                <a:effectLst/>
                <a:latin typeface="Calibri" panose="020F0502020204030204" pitchFamily="34" charset="0"/>
                <a:ea typeface="Calibri" panose="020F0502020204030204" pitchFamily="34" charset="0"/>
                <a:cs typeface="B Mitra" panose="00000400000000000000" pitchFamily="2" charset="-78"/>
              </a:rPr>
              <a:t>مقاومت یا سازش؟</a:t>
            </a:r>
            <a:endParaRPr lang="fa-IR" sz="5400" dirty="0"/>
          </a:p>
        </p:txBody>
      </p:sp>
      <p:sp>
        <p:nvSpPr>
          <p:cNvPr id="4" name="Rectangle 3"/>
          <p:cNvSpPr/>
          <p:nvPr/>
        </p:nvSpPr>
        <p:spPr>
          <a:xfrm>
            <a:off x="565485" y="4615661"/>
            <a:ext cx="11249526" cy="156966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Low"/>
            <a:r>
              <a:rPr lang="fa-IR" sz="3200" b="1" dirty="0" smtClean="0">
                <a:effectLst/>
                <a:latin typeface="Calibri" panose="020F0502020204030204" pitchFamily="34" charset="0"/>
                <a:ea typeface="Calibri" panose="020F0502020204030204" pitchFamily="34" charset="0"/>
                <a:cs typeface="B Mitra" panose="00000400000000000000" pitchFamily="2" charset="-78"/>
              </a:rPr>
              <a:t>پیش از انقلاب اسلامی بخش قابل توجهی از منابع اقتصادی و درآمد‌های نفتی ایران به دستور آمریکا صرف سرکوب و کشتار مردم مظلوم ویتنام، کامبوج، اتیوپی، فلسطین و ظفّار عمان می‌شد</a:t>
            </a:r>
            <a:r>
              <a:rPr lang="en-US" sz="3200" b="1" dirty="0" smtClean="0">
                <a:effectLst/>
                <a:latin typeface="Calibri" panose="020F0502020204030204" pitchFamily="34" charset="0"/>
                <a:ea typeface="Calibri" panose="020F0502020204030204" pitchFamily="34" charset="0"/>
                <a:cs typeface="B Mitra" panose="00000400000000000000" pitchFamily="2" charset="-78"/>
              </a:rPr>
              <a:t>.</a:t>
            </a:r>
            <a:endParaRPr lang="fa-IR" sz="3200" b="1" dirty="0"/>
          </a:p>
        </p:txBody>
      </p:sp>
    </p:spTree>
    <p:extLst>
      <p:ext uri="{BB962C8B-B14F-4D97-AF65-F5344CB8AC3E}">
        <p14:creationId xmlns:p14="http://schemas.microsoft.com/office/powerpoint/2010/main" val="1916416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6216" y="1583704"/>
            <a:ext cx="11093115" cy="230832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Low"/>
            <a:r>
              <a:rPr lang="fa-IR" sz="3600" b="1" dirty="0" smtClean="0">
                <a:effectLst/>
                <a:latin typeface="Calibri" panose="020F0502020204030204" pitchFamily="34" charset="0"/>
                <a:ea typeface="Calibri" panose="020F0502020204030204" pitchFamily="34" charset="0"/>
                <a:cs typeface="B Mitra" panose="00000400000000000000" pitchFamily="2" charset="-78"/>
              </a:rPr>
              <a:t>استقلال سیاسی و بومی بودن مدیریت کشور به اقتصاد ایران چنان استحکامی بخشیده که در طول ۴۰ سال در مقابل شدیدترین تکانه‌های تاریخی، همچون جنگ تحمیلی و تحریم‌های فلج کننده، پایدار مانده است</a:t>
            </a:r>
            <a:r>
              <a:rPr lang="en-US" sz="3600" b="1" dirty="0" smtClean="0">
                <a:effectLst/>
                <a:latin typeface="Calibri" panose="020F0502020204030204" pitchFamily="34" charset="0"/>
                <a:ea typeface="Calibri" panose="020F0502020204030204" pitchFamily="34" charset="0"/>
                <a:cs typeface="B Mitra" panose="00000400000000000000" pitchFamily="2" charset="-78"/>
              </a:rPr>
              <a:t>.</a:t>
            </a:r>
            <a:endParaRPr lang="fa-IR" sz="3600" b="1" dirty="0"/>
          </a:p>
        </p:txBody>
      </p:sp>
      <p:sp>
        <p:nvSpPr>
          <p:cNvPr id="3" name="Rectangle 2"/>
          <p:cNvSpPr/>
          <p:nvPr/>
        </p:nvSpPr>
        <p:spPr>
          <a:xfrm>
            <a:off x="6026838" y="404881"/>
            <a:ext cx="5511445" cy="923330"/>
          </a:xfrm>
          <a:prstGeom prst="rect">
            <a:avLst/>
          </a:prstGeom>
        </p:spPr>
        <p:txBody>
          <a:bodyPr wrap="none">
            <a:spAutoFit/>
          </a:bodyPr>
          <a:lstStyle/>
          <a:p>
            <a:r>
              <a:rPr lang="fa-IR" sz="5400" b="1" dirty="0" smtClean="0">
                <a:effectLst/>
                <a:latin typeface="Calibri" panose="020F0502020204030204" pitchFamily="34" charset="0"/>
                <a:ea typeface="Calibri" panose="020F0502020204030204" pitchFamily="34" charset="0"/>
                <a:cs typeface="B Mitra" panose="00000400000000000000" pitchFamily="2" charset="-78"/>
              </a:rPr>
              <a:t>استحکام اقتصاد ایران </a:t>
            </a:r>
            <a:endParaRPr lang="fa-IR" sz="5400" dirty="0"/>
          </a:p>
        </p:txBody>
      </p:sp>
      <p:sp>
        <p:nvSpPr>
          <p:cNvPr id="4" name="Rectangle 3"/>
          <p:cNvSpPr/>
          <p:nvPr/>
        </p:nvSpPr>
        <p:spPr>
          <a:xfrm>
            <a:off x="456216" y="4147521"/>
            <a:ext cx="11082067" cy="187070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07000"/>
              </a:lnSpc>
              <a:spcAft>
                <a:spcPts val="800"/>
              </a:spcAft>
            </a:pPr>
            <a:r>
              <a:rPr lang="fa-IR" sz="3600" b="1" dirty="0" smtClean="0">
                <a:effectLst/>
                <a:latin typeface="Calibri" panose="020F0502020204030204" pitchFamily="34" charset="0"/>
                <a:ea typeface="Calibri" panose="020F0502020204030204" pitchFamily="34" charset="0"/>
                <a:cs typeface="B Mitra" panose="00000400000000000000" pitchFamily="2" charset="-78"/>
              </a:rPr>
              <a:t>طی سال‌های بعد از انقلاب از ظرفیت بزرگ اقتصادی ایران برای مقابله با شدیدترین و مستمرترین تحریم‌ها به نحو شایسته‌ای استفاده شده است</a:t>
            </a:r>
            <a:r>
              <a:rPr lang="en-US" sz="3600" b="1" dirty="0" smtClean="0">
                <a:effectLst/>
                <a:latin typeface="Calibri" panose="020F0502020204030204" pitchFamily="34" charset="0"/>
                <a:ea typeface="Calibri" panose="020F0502020204030204" pitchFamily="34" charset="0"/>
                <a:cs typeface="B Mitra" panose="00000400000000000000" pitchFamily="2" charset="-78"/>
              </a:rPr>
              <a:t>.</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00650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7674" y="1349225"/>
            <a:ext cx="10792326" cy="212365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Low"/>
            <a:r>
              <a:rPr lang="fa-IR" sz="4400" b="1" dirty="0" smtClean="0">
                <a:effectLst/>
                <a:latin typeface="Calibri" panose="020F0502020204030204" pitchFamily="34" charset="0"/>
                <a:ea typeface="Calibri" panose="020F0502020204030204" pitchFamily="34" charset="0"/>
                <a:cs typeface="B Mitra" panose="00000400000000000000" pitchFamily="2" charset="-78"/>
              </a:rPr>
              <a:t>با وجود آن که حجم تهدیدات نظامی علیه ایران در جهان بی سابقه است، میزان بودجه دفاعی فقط ۳ درصد تولید ناخالص ملّی است</a:t>
            </a:r>
            <a:endParaRPr lang="fa-IR" sz="4400" b="1" dirty="0"/>
          </a:p>
        </p:txBody>
      </p:sp>
      <p:sp>
        <p:nvSpPr>
          <p:cNvPr id="3" name="Rectangle 2"/>
          <p:cNvSpPr/>
          <p:nvPr/>
        </p:nvSpPr>
        <p:spPr>
          <a:xfrm>
            <a:off x="7130425" y="525197"/>
            <a:ext cx="4299575" cy="830997"/>
          </a:xfrm>
          <a:prstGeom prst="rect">
            <a:avLst/>
          </a:prstGeom>
        </p:spPr>
        <p:txBody>
          <a:bodyPr wrap="none">
            <a:spAutoFit/>
          </a:bodyPr>
          <a:lstStyle/>
          <a:p>
            <a:r>
              <a:rPr lang="fa-IR" sz="4800" b="1" dirty="0" smtClean="0">
                <a:effectLst/>
                <a:latin typeface="Calibri" panose="020F0502020204030204" pitchFamily="34" charset="0"/>
                <a:ea typeface="Calibri" panose="020F0502020204030204" pitchFamily="34" charset="0"/>
                <a:cs typeface="B Mitra" panose="00000400000000000000" pitchFamily="2" charset="-78"/>
              </a:rPr>
              <a:t>میزان بودجه دفاعی </a:t>
            </a:r>
            <a:endParaRPr lang="fa-IR" sz="4800" dirty="0"/>
          </a:p>
        </p:txBody>
      </p:sp>
    </p:spTree>
    <p:extLst>
      <p:ext uri="{BB962C8B-B14F-4D97-AF65-F5344CB8AC3E}">
        <p14:creationId xmlns:p14="http://schemas.microsoft.com/office/powerpoint/2010/main" val="2056415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5169" y="1210725"/>
            <a:ext cx="11129210" cy="347787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Low"/>
            <a:r>
              <a:rPr lang="fa-IR" sz="4400" b="1" dirty="0" smtClean="0">
                <a:effectLst/>
                <a:latin typeface="Calibri" panose="020F0502020204030204" pitchFamily="34" charset="0"/>
                <a:ea typeface="Calibri" panose="020F0502020204030204" pitchFamily="34" charset="0"/>
                <a:cs typeface="B Mitra" panose="00000400000000000000" pitchFamily="2" charset="-78"/>
              </a:rPr>
              <a:t>چهار برابر شدن سرانه درآمد مردم ایران نسبت به قبل از انقلاب از ۳۶۰۰ دلار به ۱۵۰۰۰ دلار با وجود بیش از ۲ برابر شدن جمعیت. یعنی قدرت خرید نسبی مردم ایران با ارتقای چهار برابری نسبت به قبل از انقلاب به رتبه هجدهم جهانی رسیده است</a:t>
            </a:r>
            <a:r>
              <a:rPr lang="en-US" sz="4400" b="1" dirty="0" smtClean="0">
                <a:effectLst/>
                <a:latin typeface="Calibri" panose="020F0502020204030204" pitchFamily="34" charset="0"/>
                <a:ea typeface="Calibri" panose="020F0502020204030204" pitchFamily="34" charset="0"/>
                <a:cs typeface="B Mitra" panose="00000400000000000000" pitchFamily="2" charset="-78"/>
              </a:rPr>
              <a:t>.</a:t>
            </a:r>
            <a:endParaRPr lang="fa-IR" sz="4400" b="1" dirty="0"/>
          </a:p>
        </p:txBody>
      </p:sp>
      <p:sp>
        <p:nvSpPr>
          <p:cNvPr id="3" name="Rectangle 2"/>
          <p:cNvSpPr/>
          <p:nvPr/>
        </p:nvSpPr>
        <p:spPr>
          <a:xfrm>
            <a:off x="6763447" y="525197"/>
            <a:ext cx="4810932" cy="769441"/>
          </a:xfrm>
          <a:prstGeom prst="rect">
            <a:avLst/>
          </a:prstGeom>
        </p:spPr>
        <p:txBody>
          <a:bodyPr wrap="none">
            <a:spAutoFit/>
          </a:bodyPr>
          <a:lstStyle/>
          <a:p>
            <a:r>
              <a:rPr lang="fa-IR" sz="4400" b="1" dirty="0" smtClean="0">
                <a:effectLst/>
                <a:latin typeface="Calibri" panose="020F0502020204030204" pitchFamily="34" charset="0"/>
                <a:ea typeface="Calibri" panose="020F0502020204030204" pitchFamily="34" charset="0"/>
                <a:cs typeface="B Mitra" panose="00000400000000000000" pitchFamily="2" charset="-78"/>
              </a:rPr>
              <a:t>قدرت خرید نسبی مردم </a:t>
            </a:r>
            <a:endParaRPr lang="fa-IR" sz="4400" dirty="0"/>
          </a:p>
        </p:txBody>
      </p:sp>
    </p:spTree>
    <p:extLst>
      <p:ext uri="{BB962C8B-B14F-4D97-AF65-F5344CB8AC3E}">
        <p14:creationId xmlns:p14="http://schemas.microsoft.com/office/powerpoint/2010/main" val="20743950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7516" y="1667925"/>
            <a:ext cx="11225463" cy="206210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Low"/>
            <a:r>
              <a:rPr lang="fa-IR" sz="3200" b="1" dirty="0" smtClean="0">
                <a:effectLst/>
                <a:latin typeface="Calibri" panose="020F0502020204030204" pitchFamily="34" charset="0"/>
                <a:ea typeface="Calibri" panose="020F0502020204030204" pitchFamily="34" charset="0"/>
                <a:cs typeface="B Mitra" panose="00000400000000000000" pitchFamily="2" charset="-78"/>
              </a:rPr>
              <a:t>در ابتدای انقلاب به ازای هر دو خانوار ایرانی یک واحد مسکونی وجود داشت. سرشماری سال ۱۳۹۰ نشان می‌دهد که به ازای هر خانوار ایرانی دقیقاً یک واحد مسکونی وجود دارد، این درحالی‌که است که در طی این سال‌ها جمعیت کشور بیش از دو برابر شده است</a:t>
            </a:r>
            <a:r>
              <a:rPr lang="en-US" sz="3200" b="1" dirty="0" smtClean="0">
                <a:effectLst/>
                <a:latin typeface="Calibri" panose="020F0502020204030204" pitchFamily="34" charset="0"/>
                <a:ea typeface="Calibri" panose="020F0502020204030204" pitchFamily="34" charset="0"/>
                <a:cs typeface="B Mitra" panose="00000400000000000000" pitchFamily="2" charset="-78"/>
              </a:rPr>
              <a:t>.</a:t>
            </a:r>
            <a:endParaRPr lang="fa-IR" sz="3200" b="1" dirty="0"/>
          </a:p>
        </p:txBody>
      </p:sp>
      <p:sp>
        <p:nvSpPr>
          <p:cNvPr id="3" name="Rectangle 2"/>
          <p:cNvSpPr/>
          <p:nvPr/>
        </p:nvSpPr>
        <p:spPr>
          <a:xfrm>
            <a:off x="9707534" y="272534"/>
            <a:ext cx="2095445" cy="1107996"/>
          </a:xfrm>
          <a:prstGeom prst="rect">
            <a:avLst/>
          </a:prstGeom>
        </p:spPr>
        <p:txBody>
          <a:bodyPr wrap="none">
            <a:spAutoFit/>
          </a:bodyPr>
          <a:lstStyle/>
          <a:p>
            <a:r>
              <a:rPr lang="fa-IR" sz="6600" b="1" dirty="0" smtClean="0">
                <a:effectLst/>
                <a:latin typeface="Calibri" panose="020F0502020204030204" pitchFamily="34" charset="0"/>
                <a:ea typeface="Calibri" panose="020F0502020204030204" pitchFamily="34" charset="0"/>
                <a:cs typeface="B Mitra" panose="00000400000000000000" pitchFamily="2" charset="-78"/>
              </a:rPr>
              <a:t>مسکن</a:t>
            </a:r>
            <a:endParaRPr lang="fa-IR" sz="6600" dirty="0"/>
          </a:p>
        </p:txBody>
      </p:sp>
      <p:sp>
        <p:nvSpPr>
          <p:cNvPr id="4" name="Rectangle 3"/>
          <p:cNvSpPr/>
          <p:nvPr/>
        </p:nvSpPr>
        <p:spPr>
          <a:xfrm>
            <a:off x="577516" y="4236803"/>
            <a:ext cx="11225463" cy="175432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Low"/>
            <a:r>
              <a:rPr lang="fa-IR" sz="3600" b="1" dirty="0" smtClean="0">
                <a:effectLst/>
                <a:latin typeface="Calibri" panose="020F0502020204030204" pitchFamily="34" charset="0"/>
                <a:ea typeface="Calibri" panose="020F0502020204030204" pitchFamily="34" charset="0"/>
                <a:cs typeface="B Mitra" panose="00000400000000000000" pitchFamily="2" charset="-78"/>
              </a:rPr>
              <a:t>در ابتدای پیروزی انقلاب از شش و نیم میلیون نفر سرپرست خانوار ۲۵ درصد مالک خانه بودند و امروز از ۲۴ میلیون نفر سرپرست خانوار ۷۵ درصد مالک هستند</a:t>
            </a:r>
            <a:r>
              <a:rPr lang="en-US" sz="3600" b="1" dirty="0" smtClean="0">
                <a:effectLst/>
                <a:latin typeface="Calibri" panose="020F0502020204030204" pitchFamily="34" charset="0"/>
                <a:ea typeface="Calibri" panose="020F0502020204030204" pitchFamily="34" charset="0"/>
                <a:cs typeface="B Mitra" panose="00000400000000000000" pitchFamily="2" charset="-78"/>
              </a:rPr>
              <a:t>.</a:t>
            </a:r>
            <a:endParaRPr lang="fa-IR" sz="3600" b="1" dirty="0"/>
          </a:p>
        </p:txBody>
      </p:sp>
    </p:spTree>
    <p:extLst>
      <p:ext uri="{BB962C8B-B14F-4D97-AF65-F5344CB8AC3E}">
        <p14:creationId xmlns:p14="http://schemas.microsoft.com/office/powerpoint/2010/main" val="2230725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3294" y="947383"/>
            <a:ext cx="10972800" cy="193899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Low"/>
            <a:r>
              <a:rPr lang="fa-IR" sz="4000" b="1" dirty="0" smtClean="0">
                <a:effectLst/>
                <a:latin typeface="Calibri" panose="020F0502020204030204" pitchFamily="34" charset="0"/>
                <a:ea typeface="Calibri" panose="020F0502020204030204" pitchFamily="34" charset="0"/>
                <a:cs typeface="B Mitra" panose="00000400000000000000" pitchFamily="2" charset="-78"/>
              </a:rPr>
              <a:t>برابر گزارش سازمان خواروبار جهانی</a:t>
            </a:r>
            <a:r>
              <a:rPr lang="en-US" sz="4000" b="1" dirty="0" smtClean="0">
                <a:effectLst/>
                <a:latin typeface="Calibri" panose="020F0502020204030204" pitchFamily="34" charset="0"/>
                <a:ea typeface="Calibri" panose="020F0502020204030204" pitchFamily="34" charset="0"/>
                <a:cs typeface="B Mitra" panose="00000400000000000000" pitchFamily="2" charset="-78"/>
              </a:rPr>
              <a:t> (FAO)</a:t>
            </a:r>
            <a:r>
              <a:rPr lang="fa-IR" sz="4000" b="1" dirty="0" smtClean="0">
                <a:effectLst/>
                <a:latin typeface="Calibri" panose="020F0502020204030204" pitchFamily="34" charset="0"/>
                <a:ea typeface="Calibri" panose="020F0502020204030204" pitchFamily="34" charset="0"/>
                <a:cs typeface="B Mitra" panose="00000400000000000000" pitchFamily="2" charset="-78"/>
              </a:rPr>
              <a:t>، سرانه مصرف غذای ایرانیان از ۱۷۰۰ کیلو کالری در سال ۵۷ با رشد حدود ۲ برابری به ۳۱۵۰ کیلو کالری در سال ۹۶ رسیده است</a:t>
            </a:r>
            <a:endParaRPr lang="fa-IR" sz="4000" b="1" dirty="0"/>
          </a:p>
        </p:txBody>
      </p:sp>
      <p:sp>
        <p:nvSpPr>
          <p:cNvPr id="3" name="Rectangle 2"/>
          <p:cNvSpPr/>
          <p:nvPr/>
        </p:nvSpPr>
        <p:spPr>
          <a:xfrm>
            <a:off x="10322038" y="0"/>
            <a:ext cx="1156087" cy="1107996"/>
          </a:xfrm>
          <a:prstGeom prst="rect">
            <a:avLst/>
          </a:prstGeom>
        </p:spPr>
        <p:txBody>
          <a:bodyPr wrap="none">
            <a:spAutoFit/>
          </a:bodyPr>
          <a:lstStyle/>
          <a:p>
            <a:r>
              <a:rPr lang="fa-IR" sz="6600" b="1" dirty="0" smtClean="0">
                <a:effectLst/>
                <a:latin typeface="Calibri" panose="020F0502020204030204" pitchFamily="34" charset="0"/>
                <a:ea typeface="Calibri" panose="020F0502020204030204" pitchFamily="34" charset="0"/>
                <a:cs typeface="B Mitra" panose="00000400000000000000" pitchFamily="2" charset="-78"/>
              </a:rPr>
              <a:t>غذا</a:t>
            </a:r>
            <a:endParaRPr lang="fa-IR" sz="6600" dirty="0"/>
          </a:p>
        </p:txBody>
      </p:sp>
      <p:sp>
        <p:nvSpPr>
          <p:cNvPr id="4" name="Rectangle 3"/>
          <p:cNvSpPr/>
          <p:nvPr/>
        </p:nvSpPr>
        <p:spPr>
          <a:xfrm>
            <a:off x="505325" y="3016279"/>
            <a:ext cx="10972800" cy="138499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Low"/>
            <a:r>
              <a:rPr lang="fa-IR" sz="2800" b="1" dirty="0" smtClean="0">
                <a:effectLst/>
                <a:latin typeface="Calibri" panose="020F0502020204030204" pitchFamily="34" charset="0"/>
                <a:ea typeface="Calibri" panose="020F0502020204030204" pitchFamily="34" charset="0"/>
                <a:cs typeface="B Mitra" panose="00000400000000000000" pitchFamily="2" charset="-78"/>
              </a:rPr>
              <a:t>پیش از انقلاب اسلامی برای هیچ یک از اقلام وارداتی مثل گوشت، مرغ، برنج، روغن، قند، شکر و میوه به جامعه روستایی کشور یارانه تخصیص نمی‌یافت. اما امروز به روستایی و شهری حتی به دهک‌های برخوردار نیز یارانه مستقیم و غیر مستقیم تخصیص داده می‌شود</a:t>
            </a:r>
            <a:r>
              <a:rPr lang="en-US" sz="2800" b="1" dirty="0" smtClean="0">
                <a:effectLst/>
                <a:latin typeface="Calibri" panose="020F0502020204030204" pitchFamily="34" charset="0"/>
                <a:ea typeface="Calibri" panose="020F0502020204030204" pitchFamily="34" charset="0"/>
                <a:cs typeface="B Mitra" panose="00000400000000000000" pitchFamily="2" charset="-78"/>
              </a:rPr>
              <a:t>.</a:t>
            </a:r>
            <a:endParaRPr lang="fa-IR" sz="2800" b="1" dirty="0"/>
          </a:p>
        </p:txBody>
      </p:sp>
      <p:sp>
        <p:nvSpPr>
          <p:cNvPr id="5" name="Rectangle 4"/>
          <p:cNvSpPr/>
          <p:nvPr/>
        </p:nvSpPr>
        <p:spPr>
          <a:xfrm>
            <a:off x="493294" y="4531178"/>
            <a:ext cx="10972800" cy="95410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Low"/>
            <a:r>
              <a:rPr lang="fa-IR" sz="2800" b="1" dirty="0" smtClean="0">
                <a:effectLst/>
                <a:latin typeface="Calibri" panose="020F0502020204030204" pitchFamily="34" charset="0"/>
                <a:ea typeface="Calibri" panose="020F0502020204030204" pitchFamily="34" charset="0"/>
                <a:cs typeface="B Mitra" panose="00000400000000000000" pitchFamily="2" charset="-78"/>
              </a:rPr>
              <a:t>پیش از انقلاب اسلامی امنیت غذایی ما ۳۰ روز بوده و در حال حاضر به ۳۳۰ روز رسیده است</a:t>
            </a:r>
            <a:r>
              <a:rPr lang="en-US" sz="2800" b="1" dirty="0" smtClean="0">
                <a:effectLst/>
                <a:latin typeface="Calibri" panose="020F0502020204030204" pitchFamily="34" charset="0"/>
                <a:ea typeface="Calibri" panose="020F0502020204030204" pitchFamily="34" charset="0"/>
                <a:cs typeface="B Mitra" panose="00000400000000000000" pitchFamily="2" charset="-78"/>
              </a:rPr>
              <a:t>.</a:t>
            </a:r>
            <a:endParaRPr lang="fa-IR" sz="2800" b="1" dirty="0"/>
          </a:p>
        </p:txBody>
      </p:sp>
      <p:sp>
        <p:nvSpPr>
          <p:cNvPr id="6" name="Rectangle 5"/>
          <p:cNvSpPr/>
          <p:nvPr/>
        </p:nvSpPr>
        <p:spPr>
          <a:xfrm>
            <a:off x="493294" y="5615189"/>
            <a:ext cx="10984831"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Low"/>
            <a:r>
              <a:rPr lang="fa-IR" sz="2400" b="1" dirty="0" smtClean="0">
                <a:effectLst/>
                <a:latin typeface="Calibri" panose="020F0502020204030204" pitchFamily="34" charset="0"/>
                <a:ea typeface="Calibri" panose="020F0502020204030204" pitchFamily="34" charset="0"/>
                <a:cs typeface="B Mitra" panose="00000400000000000000" pitchFamily="2" charset="-78"/>
              </a:rPr>
              <a:t>پیش از انقلاب اسلامی کل تولیدات کشاورزی ما ۱۸.۵ میلیون تن بوده است و مابقی را وارد می‌کرده ایم. در حال حاضر ۱۲۵ میلیون تن است. یعنی بهره برداری از سطح نسبت به قبل از انقلاب ۶.۷ برابر شده است</a:t>
            </a:r>
            <a:r>
              <a:rPr lang="en-US" sz="2400" b="1" dirty="0" smtClean="0">
                <a:effectLst/>
                <a:latin typeface="Calibri" panose="020F0502020204030204" pitchFamily="34" charset="0"/>
                <a:ea typeface="Calibri" panose="020F0502020204030204" pitchFamily="34" charset="0"/>
                <a:cs typeface="B Mitra" panose="00000400000000000000" pitchFamily="2" charset="-78"/>
              </a:rPr>
              <a:t>.</a:t>
            </a:r>
            <a:endParaRPr lang="fa-IR" sz="2400" b="1" dirty="0"/>
          </a:p>
        </p:txBody>
      </p:sp>
    </p:spTree>
    <p:extLst>
      <p:ext uri="{BB962C8B-B14F-4D97-AF65-F5344CB8AC3E}">
        <p14:creationId xmlns:p14="http://schemas.microsoft.com/office/powerpoint/2010/main" val="8382013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1" y="1505635"/>
            <a:ext cx="10335126" cy="258532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Low"/>
            <a:r>
              <a:rPr lang="fa-IR" sz="5400" b="1" dirty="0" smtClean="0">
                <a:effectLst/>
                <a:latin typeface="Calibri" panose="020F0502020204030204" pitchFamily="34" charset="0"/>
                <a:ea typeface="Calibri" panose="020F0502020204030204" pitchFamily="34" charset="0"/>
                <a:cs typeface="B Mitra" panose="00000400000000000000" pitchFamily="2" charset="-78"/>
              </a:rPr>
              <a:t>ده برابر شدن تنوع کالای مورد استفاده خانوار که از ۵۴ قلم در سال ۱۳۵۷ به ۵۰۰ قلم در سال ۱۳۹۶ رسیده است</a:t>
            </a:r>
            <a:r>
              <a:rPr lang="en-US" sz="5400" b="1" dirty="0" smtClean="0">
                <a:effectLst/>
                <a:latin typeface="Calibri" panose="020F0502020204030204" pitchFamily="34" charset="0"/>
                <a:ea typeface="Calibri" panose="020F0502020204030204" pitchFamily="34" charset="0"/>
                <a:cs typeface="B Mitra" panose="00000400000000000000" pitchFamily="2" charset="-78"/>
              </a:rPr>
              <a:t>.</a:t>
            </a:r>
            <a:endParaRPr lang="fa-IR" sz="5400" b="1" dirty="0"/>
          </a:p>
        </p:txBody>
      </p:sp>
      <p:sp>
        <p:nvSpPr>
          <p:cNvPr id="3" name="Rectangle 2"/>
          <p:cNvSpPr/>
          <p:nvPr/>
        </p:nvSpPr>
        <p:spPr>
          <a:xfrm>
            <a:off x="10365322" y="260503"/>
            <a:ext cx="1112805" cy="1015663"/>
          </a:xfrm>
          <a:prstGeom prst="rect">
            <a:avLst/>
          </a:prstGeom>
        </p:spPr>
        <p:txBody>
          <a:bodyPr wrap="none">
            <a:spAutoFit/>
          </a:bodyPr>
          <a:lstStyle/>
          <a:p>
            <a:r>
              <a:rPr lang="fa-IR" sz="6000" b="1" dirty="0" smtClean="0">
                <a:effectLst/>
                <a:latin typeface="Calibri" panose="020F0502020204030204" pitchFamily="34" charset="0"/>
                <a:ea typeface="Calibri" panose="020F0502020204030204" pitchFamily="34" charset="0"/>
                <a:cs typeface="B Mitra" panose="00000400000000000000" pitchFamily="2" charset="-78"/>
              </a:rPr>
              <a:t>کالا</a:t>
            </a:r>
            <a:endParaRPr lang="fa-IR" sz="6000" dirty="0"/>
          </a:p>
        </p:txBody>
      </p:sp>
      <p:sp>
        <p:nvSpPr>
          <p:cNvPr id="4" name="Rectangle 3"/>
          <p:cNvSpPr/>
          <p:nvPr/>
        </p:nvSpPr>
        <p:spPr>
          <a:xfrm>
            <a:off x="1143001" y="4417277"/>
            <a:ext cx="10335126" cy="156966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Low"/>
            <a:r>
              <a:rPr lang="fa-IR" sz="3200" b="1" dirty="0" smtClean="0">
                <a:effectLst/>
                <a:latin typeface="Calibri" panose="020F0502020204030204" pitchFamily="34" charset="0"/>
                <a:ea typeface="Calibri" panose="020F0502020204030204" pitchFamily="34" charset="0"/>
                <a:cs typeface="B Mitra" panose="00000400000000000000" pitchFamily="2" charset="-78"/>
              </a:rPr>
              <a:t>در رژیم گذشته هیچ گونه کالای یارانه‌ای به ۷۰ درصد مردم که روستا نشین بوده اند، تعلق نمی‌گرفته و امروز این یارانه به صددرصد مردم اعم از روستایی و شهری تعلق می‌گیرد</a:t>
            </a:r>
            <a:r>
              <a:rPr lang="en-US" sz="3200" b="1" dirty="0" smtClean="0">
                <a:effectLst/>
                <a:latin typeface="Calibri" panose="020F0502020204030204" pitchFamily="34" charset="0"/>
                <a:ea typeface="Calibri" panose="020F0502020204030204" pitchFamily="34" charset="0"/>
                <a:cs typeface="B Mitra" panose="00000400000000000000" pitchFamily="2" charset="-78"/>
              </a:rPr>
              <a:t>.</a:t>
            </a:r>
            <a:endParaRPr lang="fa-IR" sz="3200" b="1" dirty="0"/>
          </a:p>
        </p:txBody>
      </p:sp>
    </p:spTree>
    <p:extLst>
      <p:ext uri="{BB962C8B-B14F-4D97-AF65-F5344CB8AC3E}">
        <p14:creationId xmlns:p14="http://schemas.microsoft.com/office/powerpoint/2010/main" val="3611231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18893" y="1333662"/>
            <a:ext cx="5522666" cy="3854260"/>
          </a:xfrm>
          <a:prstGeom prst="rect">
            <a:avLst/>
          </a:prstGeom>
        </p:spPr>
        <p:txBody>
          <a:bodyPr wrap="none">
            <a:spAutoFit/>
          </a:bodyPr>
          <a:lstStyle/>
          <a:p>
            <a:pPr algn="ctr">
              <a:lnSpc>
                <a:spcPct val="107000"/>
              </a:lnSpc>
              <a:spcAft>
                <a:spcPts val="800"/>
              </a:spcAft>
            </a:pPr>
            <a:r>
              <a:rPr lang="fa-IR" sz="7200" b="1" dirty="0" smtClean="0">
                <a:effectLst/>
                <a:latin typeface="Calibri" panose="020F0502020204030204" pitchFamily="34" charset="0"/>
                <a:ea typeface="Calibri" panose="020F0502020204030204" pitchFamily="34" charset="0"/>
                <a:cs typeface="B Mitra" panose="00000400000000000000" pitchFamily="2" charset="-78"/>
              </a:rPr>
              <a:t>اهم دستاوردهای </a:t>
            </a:r>
          </a:p>
          <a:p>
            <a:pPr algn="ctr">
              <a:lnSpc>
                <a:spcPct val="107000"/>
              </a:lnSpc>
              <a:spcAft>
                <a:spcPts val="800"/>
              </a:spcAft>
            </a:pPr>
            <a:r>
              <a:rPr lang="fa-IR" sz="7200" b="1" dirty="0" smtClean="0">
                <a:effectLst/>
                <a:latin typeface="Calibri" panose="020F0502020204030204" pitchFamily="34" charset="0"/>
                <a:ea typeface="Calibri" panose="020F0502020204030204" pitchFamily="34" charset="0"/>
                <a:cs typeface="B Mitra" panose="00000400000000000000" pitchFamily="2" charset="-78"/>
              </a:rPr>
              <a:t>انقلاب اسلامی  </a:t>
            </a:r>
          </a:p>
          <a:p>
            <a:pPr algn="ctr">
              <a:lnSpc>
                <a:spcPct val="107000"/>
              </a:lnSpc>
              <a:spcAft>
                <a:spcPts val="800"/>
              </a:spcAft>
            </a:pPr>
            <a:r>
              <a:rPr lang="fa-IR" sz="7200" b="1" dirty="0" smtClean="0">
                <a:effectLst/>
                <a:latin typeface="Calibri" panose="020F0502020204030204" pitchFamily="34" charset="0"/>
                <a:ea typeface="Calibri" panose="020F0502020204030204" pitchFamily="34" charset="0"/>
                <a:cs typeface="B Mitra" panose="00000400000000000000" pitchFamily="2" charset="-78"/>
              </a:rPr>
              <a:t>در حوزه اقتصاد</a:t>
            </a:r>
            <a:endParaRPr lang="en-US" sz="6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22701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3769" y="1541730"/>
            <a:ext cx="11081083" cy="144655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Low"/>
            <a:r>
              <a:rPr lang="fa-IR" sz="4400" b="1" dirty="0" smtClean="0">
                <a:effectLst/>
                <a:latin typeface="Calibri" panose="020F0502020204030204" pitchFamily="34" charset="0"/>
                <a:ea typeface="Calibri" panose="020F0502020204030204" pitchFamily="34" charset="0"/>
                <a:cs typeface="B Mitra" panose="00000400000000000000" pitchFamily="2" charset="-78"/>
              </a:rPr>
              <a:t>اندازه بازتوزیع و سرانه سلامت در کشور از ۸۰ دلار به ۴۰۰ دلار رسیده و ۵ برابر پیش از انقلاب شده است</a:t>
            </a:r>
            <a:r>
              <a:rPr lang="en-US" sz="4400" b="1" dirty="0" smtClean="0">
                <a:effectLst/>
                <a:latin typeface="Calibri" panose="020F0502020204030204" pitchFamily="34" charset="0"/>
                <a:ea typeface="Calibri" panose="020F0502020204030204" pitchFamily="34" charset="0"/>
                <a:cs typeface="B Mitra" panose="00000400000000000000" pitchFamily="2" charset="-78"/>
              </a:rPr>
              <a:t>.</a:t>
            </a:r>
            <a:endParaRPr lang="fa-IR" sz="4400" b="1" dirty="0"/>
          </a:p>
        </p:txBody>
      </p:sp>
      <p:sp>
        <p:nvSpPr>
          <p:cNvPr id="3" name="Rectangle 2"/>
          <p:cNvSpPr/>
          <p:nvPr/>
        </p:nvSpPr>
        <p:spPr>
          <a:xfrm>
            <a:off x="9586783" y="440976"/>
            <a:ext cx="2053768" cy="1015663"/>
          </a:xfrm>
          <a:prstGeom prst="rect">
            <a:avLst/>
          </a:prstGeom>
        </p:spPr>
        <p:txBody>
          <a:bodyPr wrap="none">
            <a:spAutoFit/>
          </a:bodyPr>
          <a:lstStyle/>
          <a:p>
            <a:r>
              <a:rPr lang="fa-IR" sz="6000" b="1" dirty="0" smtClean="0">
                <a:effectLst/>
                <a:latin typeface="Calibri" panose="020F0502020204030204" pitchFamily="34" charset="0"/>
                <a:ea typeface="Calibri" panose="020F0502020204030204" pitchFamily="34" charset="0"/>
                <a:cs typeface="B Mitra" panose="00000400000000000000" pitchFamily="2" charset="-78"/>
              </a:rPr>
              <a:t>سلامت</a:t>
            </a:r>
            <a:endParaRPr lang="fa-IR" sz="6000" dirty="0"/>
          </a:p>
        </p:txBody>
      </p:sp>
    </p:spTree>
    <p:extLst>
      <p:ext uri="{BB962C8B-B14F-4D97-AF65-F5344CB8AC3E}">
        <p14:creationId xmlns:p14="http://schemas.microsoft.com/office/powerpoint/2010/main" val="21580546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1263" y="1517667"/>
            <a:ext cx="11381874" cy="193899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Low"/>
            <a:r>
              <a:rPr lang="fa-IR" sz="4000" b="1" dirty="0" smtClean="0">
                <a:effectLst/>
                <a:latin typeface="Calibri" panose="020F0502020204030204" pitchFamily="34" charset="0"/>
                <a:ea typeface="Calibri" panose="020F0502020204030204" pitchFamily="34" charset="0"/>
                <a:cs typeface="B Mitra" panose="00000400000000000000" pitchFamily="2" charset="-78"/>
              </a:rPr>
              <a:t>اندازه بازتوزیع درآمد در حوزه آموزش عمومی ابتدایی و متوسطه نسبت به پیش از انقلاب ۱۰ برابر شده است که در نتیجه نرخ باسوادی هم تقریباً دو و نیم برابر شده است</a:t>
            </a:r>
            <a:r>
              <a:rPr lang="en-US" sz="4000" b="1" dirty="0" smtClean="0">
                <a:effectLst/>
                <a:latin typeface="Calibri" panose="020F0502020204030204" pitchFamily="34" charset="0"/>
                <a:ea typeface="Calibri" panose="020F0502020204030204" pitchFamily="34" charset="0"/>
                <a:cs typeface="B Mitra" panose="00000400000000000000" pitchFamily="2" charset="-78"/>
              </a:rPr>
              <a:t>.</a:t>
            </a:r>
            <a:endParaRPr lang="fa-IR" sz="4000" b="1" dirty="0"/>
          </a:p>
        </p:txBody>
      </p:sp>
      <p:sp>
        <p:nvSpPr>
          <p:cNvPr id="3" name="Rectangle 2"/>
          <p:cNvSpPr/>
          <p:nvPr/>
        </p:nvSpPr>
        <p:spPr>
          <a:xfrm>
            <a:off x="9818988" y="296597"/>
            <a:ext cx="2044149" cy="1015663"/>
          </a:xfrm>
          <a:prstGeom prst="rect">
            <a:avLst/>
          </a:prstGeom>
        </p:spPr>
        <p:txBody>
          <a:bodyPr wrap="none">
            <a:spAutoFit/>
          </a:bodyPr>
          <a:lstStyle/>
          <a:p>
            <a:r>
              <a:rPr lang="fa-IR" sz="6000" b="1" dirty="0" smtClean="0">
                <a:effectLst/>
                <a:latin typeface="Calibri" panose="020F0502020204030204" pitchFamily="34" charset="0"/>
                <a:ea typeface="Calibri" panose="020F0502020204030204" pitchFamily="34" charset="0"/>
                <a:cs typeface="B Mitra" panose="00000400000000000000" pitchFamily="2" charset="-78"/>
              </a:rPr>
              <a:t>آموزش</a:t>
            </a:r>
            <a:endParaRPr lang="fa-IR" sz="6000" dirty="0"/>
          </a:p>
        </p:txBody>
      </p:sp>
    </p:spTree>
    <p:extLst>
      <p:ext uri="{BB962C8B-B14F-4D97-AF65-F5344CB8AC3E}">
        <p14:creationId xmlns:p14="http://schemas.microsoft.com/office/powerpoint/2010/main" val="16251440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7358" y="1259123"/>
            <a:ext cx="11128023" cy="156966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Low"/>
            <a:r>
              <a:rPr lang="fa-IR" sz="4800" b="1" dirty="0" smtClean="0">
                <a:effectLst/>
                <a:latin typeface="Calibri" panose="020F0502020204030204" pitchFamily="34" charset="0"/>
                <a:ea typeface="Calibri" panose="020F0502020204030204" pitchFamily="34" charset="0"/>
                <a:cs typeface="B Mitra" panose="00000400000000000000" pitchFamily="2" charset="-78"/>
              </a:rPr>
              <a:t>قانون کار در ایران از حیث تکریم کارگران و رعایت حقوق آنها، در جهان کم نظیر است</a:t>
            </a:r>
            <a:r>
              <a:rPr lang="en-US" sz="4800" b="1" dirty="0" smtClean="0">
                <a:effectLst/>
                <a:latin typeface="Calibri" panose="020F0502020204030204" pitchFamily="34" charset="0"/>
                <a:ea typeface="Calibri" panose="020F0502020204030204" pitchFamily="34" charset="0"/>
                <a:cs typeface="B Mitra" panose="00000400000000000000" pitchFamily="2" charset="-78"/>
              </a:rPr>
              <a:t>.</a:t>
            </a:r>
            <a:endParaRPr lang="fa-IR" sz="4800" b="1" dirty="0"/>
          </a:p>
        </p:txBody>
      </p:sp>
      <p:sp>
        <p:nvSpPr>
          <p:cNvPr id="3" name="Rectangle 2"/>
          <p:cNvSpPr/>
          <p:nvPr/>
        </p:nvSpPr>
        <p:spPr>
          <a:xfrm>
            <a:off x="8509586" y="392850"/>
            <a:ext cx="3135795" cy="769441"/>
          </a:xfrm>
          <a:prstGeom prst="rect">
            <a:avLst/>
          </a:prstGeom>
        </p:spPr>
        <p:txBody>
          <a:bodyPr wrap="none">
            <a:spAutoFit/>
          </a:bodyPr>
          <a:lstStyle/>
          <a:p>
            <a:r>
              <a:rPr lang="fa-IR" sz="4400" b="1" dirty="0" smtClean="0">
                <a:effectLst/>
                <a:latin typeface="Calibri" panose="020F0502020204030204" pitchFamily="34" charset="0"/>
                <a:ea typeface="Calibri" panose="020F0502020204030204" pitchFamily="34" charset="0"/>
                <a:cs typeface="B Mitra" panose="00000400000000000000" pitchFamily="2" charset="-78"/>
              </a:rPr>
              <a:t>تکریم کارگران </a:t>
            </a:r>
            <a:endParaRPr lang="fa-IR" sz="4400" dirty="0"/>
          </a:p>
        </p:txBody>
      </p:sp>
    </p:spTree>
    <p:extLst>
      <p:ext uri="{BB962C8B-B14F-4D97-AF65-F5344CB8AC3E}">
        <p14:creationId xmlns:p14="http://schemas.microsoft.com/office/powerpoint/2010/main" val="904108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6884" y="1505635"/>
            <a:ext cx="11442031" cy="175432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fa-IR" sz="3600" b="1" dirty="0" smtClean="0">
                <a:effectLst/>
                <a:latin typeface="Calibri" panose="020F0502020204030204" pitchFamily="34" charset="0"/>
                <a:ea typeface="Calibri" panose="020F0502020204030204" pitchFamily="34" charset="0"/>
                <a:cs typeface="B Mitra" panose="00000400000000000000" pitchFamily="2" charset="-78"/>
              </a:rPr>
              <a:t>اقتصاد ایران با ۸ رتبه ارتقاء از جایگاه ۲۶ جهانی درسال ۱۹۷۹ (۱۳۵۷) به رتبه ۱۸ در سال ۲۰۱۷ (۱۳۹۶) صعود کرده و جزء ۲۰ قدرت اقتصادی جهان به حساب می‌آید</a:t>
            </a:r>
            <a:endParaRPr lang="fa-IR" sz="3600" b="1" dirty="0"/>
          </a:p>
        </p:txBody>
      </p:sp>
      <p:sp>
        <p:nvSpPr>
          <p:cNvPr id="5" name="Rectangle 4"/>
          <p:cNvSpPr/>
          <p:nvPr/>
        </p:nvSpPr>
        <p:spPr>
          <a:xfrm>
            <a:off x="7687734" y="489103"/>
            <a:ext cx="4188968" cy="646331"/>
          </a:xfrm>
          <a:prstGeom prst="rect">
            <a:avLst/>
          </a:prstGeom>
        </p:spPr>
        <p:txBody>
          <a:bodyPr wrap="none">
            <a:spAutoFit/>
          </a:bodyPr>
          <a:lstStyle/>
          <a:p>
            <a:r>
              <a:rPr lang="fa-IR" sz="3600" b="1" dirty="0" smtClean="0">
                <a:effectLst/>
                <a:latin typeface="Calibri" panose="020F0502020204030204" pitchFamily="34" charset="0"/>
                <a:ea typeface="Calibri" panose="020F0502020204030204" pitchFamily="34" charset="0"/>
                <a:cs typeface="B Mitra" panose="00000400000000000000" pitchFamily="2" charset="-78"/>
              </a:rPr>
              <a:t>ارتقاء جایگاه اقتصاد ایران</a:t>
            </a:r>
            <a:endParaRPr lang="fa-IR" sz="3600" dirty="0"/>
          </a:p>
        </p:txBody>
      </p:sp>
      <p:sp>
        <p:nvSpPr>
          <p:cNvPr id="6" name="Rectangle 5"/>
          <p:cNvSpPr/>
          <p:nvPr/>
        </p:nvSpPr>
        <p:spPr>
          <a:xfrm>
            <a:off x="1263316" y="3722222"/>
            <a:ext cx="9661358" cy="207569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07000"/>
              </a:lnSpc>
              <a:spcAft>
                <a:spcPts val="800"/>
              </a:spcAft>
            </a:pPr>
            <a:r>
              <a:rPr lang="fa-IR" dirty="0" smtClean="0">
                <a:effectLst/>
                <a:latin typeface="Calibri" panose="020F0502020204030204" pitchFamily="34" charset="0"/>
                <a:ea typeface="Calibri" panose="020F0502020204030204" pitchFamily="34" charset="0"/>
                <a:cs typeface="B Mitra" panose="00000400000000000000" pitchFamily="2" charset="-78"/>
              </a:rPr>
              <a:t>ارتقاء هشت پله‌ای اقتصاد ایران پس از انقلاب اسلامی در حالی محقّق شده است که </a:t>
            </a:r>
            <a:r>
              <a:rPr lang="fa-IR" b="1" dirty="0" smtClean="0">
                <a:effectLst/>
                <a:latin typeface="Calibri" panose="020F0502020204030204" pitchFamily="34" charset="0"/>
                <a:ea typeface="Calibri" panose="020F0502020204030204" pitchFamily="34" charset="0"/>
                <a:cs typeface="B Mitra" panose="00000400000000000000" pitchFamily="2" charset="-78"/>
              </a:rPr>
              <a:t>میزان فروش نفت خام به یک چهارم قبل از انقلاب، کاهش یافته و جمعیت از ۳۶ میلیون به ۸۱ میلیون نفر افزایش یافته است</a:t>
            </a:r>
            <a:r>
              <a:rPr lang="en-US" b="1" dirty="0" smtClean="0">
                <a:effectLst/>
                <a:latin typeface="Calibri" panose="020F0502020204030204" pitchFamily="34" charset="0"/>
                <a:ea typeface="Calibri" panose="020F0502020204030204" pitchFamily="34" charset="0"/>
                <a:cs typeface="B Mitra" panose="00000400000000000000" pitchFamily="2" charset="-78"/>
              </a:rPr>
              <a:t>.</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a-IR" dirty="0" smtClean="0">
                <a:effectLst/>
                <a:latin typeface="Calibri" panose="020F0502020204030204" pitchFamily="34" charset="0"/>
                <a:ea typeface="Calibri" panose="020F0502020204030204" pitchFamily="34" charset="0"/>
                <a:cs typeface="B Mitra" panose="00000400000000000000" pitchFamily="2" charset="-78"/>
              </a:rPr>
              <a:t>ارتقاء ۸ رتبه‌ای اقتصاد ایران در سال‌های پس از انقلاب اسلامی در حالی اتفاق افتاده است که </a:t>
            </a:r>
            <a:r>
              <a:rPr lang="fa-IR" b="1" dirty="0" smtClean="0">
                <a:effectLst/>
                <a:latin typeface="Calibri" panose="020F0502020204030204" pitchFamily="34" charset="0"/>
                <a:ea typeface="Calibri" panose="020F0502020204030204" pitchFamily="34" charset="0"/>
                <a:cs typeface="B Mitra" panose="00000400000000000000" pitchFamily="2" charset="-78"/>
              </a:rPr>
              <a:t>نظام سلطه بین المللی تمام توان خود را برای فلج کردن اقتصاد ایران به کار گرفته است</a:t>
            </a:r>
            <a:r>
              <a:rPr lang="fa-IR" dirty="0" smtClean="0">
                <a:effectLst/>
                <a:latin typeface="Calibri" panose="020F0502020204030204" pitchFamily="34" charset="0"/>
                <a:ea typeface="Calibri" panose="020F0502020204030204" pitchFamily="34" charset="0"/>
                <a:cs typeface="B Mitra" panose="00000400000000000000" pitchFamily="2" charset="-78"/>
              </a:rPr>
              <a:t>. تحمیل ترور‌ها و کودتاها، تحمیل ۸ سال جنگ، بمباران بیشتر زیر ساخت‌های اقتصادی کشور و چهل سال تحریم، بویژه ۸ سال تحریم فلج کننده از اهم این توطئه‌ها است.</a:t>
            </a:r>
          </a:p>
          <a:p>
            <a:pPr algn="just">
              <a:lnSpc>
                <a:spcPct val="107000"/>
              </a:lnSpc>
              <a:spcAft>
                <a:spcPts val="800"/>
              </a:spcAft>
            </a:pPr>
            <a:r>
              <a:rPr lang="fa-IR" dirty="0" smtClean="0">
                <a:effectLst/>
                <a:latin typeface="Calibri" panose="020F0502020204030204" pitchFamily="34" charset="0"/>
                <a:ea typeface="Calibri" panose="020F0502020204030204" pitchFamily="34" charset="0"/>
                <a:cs typeface="B Mitra" panose="00000400000000000000" pitchFamily="2" charset="-78"/>
              </a:rPr>
              <a:t>پیش از انقلاب اسلامی، قدرت اقتصادی ایران ۴۹۰ میلیارد دلار و در حال حاضر ۱۸۰۰ میلیارد دلار است</a:t>
            </a:r>
            <a:r>
              <a:rPr lang="en-US" dirty="0" smtClean="0">
                <a:effectLst/>
                <a:latin typeface="Calibri" panose="020F0502020204030204" pitchFamily="34" charset="0"/>
                <a:ea typeface="Calibri" panose="020F0502020204030204" pitchFamily="34" charset="0"/>
                <a:cs typeface="B Mitra" panose="00000400000000000000" pitchFamily="2" charset="-78"/>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11867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0316" y="1854551"/>
            <a:ext cx="11417969" cy="193899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Low"/>
            <a:r>
              <a:rPr lang="fa-IR" sz="4000" dirty="0" smtClean="0">
                <a:effectLst/>
                <a:latin typeface="Calibri" panose="020F0502020204030204" pitchFamily="34" charset="0"/>
                <a:ea typeface="Calibri" panose="020F0502020204030204" pitchFamily="34" charset="0"/>
                <a:cs typeface="B Mitra" panose="00000400000000000000" pitchFamily="2" charset="-78"/>
              </a:rPr>
              <a:t>همزمان با اینکه جمعیت کشور بیش از دو برابر شده است </a:t>
            </a:r>
            <a:r>
              <a:rPr lang="fa-IR" sz="4000" b="1" dirty="0" smtClean="0">
                <a:effectLst/>
                <a:latin typeface="Calibri" panose="020F0502020204030204" pitchFamily="34" charset="0"/>
                <a:ea typeface="Calibri" panose="020F0502020204030204" pitchFamily="34" charset="0"/>
                <a:cs typeface="B Mitra" panose="00000400000000000000" pitchFamily="2" charset="-78"/>
              </a:rPr>
              <a:t>اندازه اقتصاد</a:t>
            </a:r>
            <a:r>
              <a:rPr lang="fa-IR" sz="4000" dirty="0" smtClean="0">
                <a:effectLst/>
                <a:latin typeface="Calibri" panose="020F0502020204030204" pitchFamily="34" charset="0"/>
                <a:ea typeface="Calibri" panose="020F0502020204030204" pitchFamily="34" charset="0"/>
                <a:cs typeface="B Mitra" panose="00000400000000000000" pitchFamily="2" charset="-78"/>
              </a:rPr>
              <a:t> جمهوری اسلامی ایران بر اساس میزان تولید ناخالص داخلی از ابتدا تا امروز ۴.۸۸ برابر (نزدیک 5 برابر) شده است</a:t>
            </a:r>
            <a:r>
              <a:rPr lang="en-US" sz="4000" dirty="0" smtClean="0">
                <a:effectLst/>
                <a:latin typeface="Calibri" panose="020F0502020204030204" pitchFamily="34" charset="0"/>
                <a:ea typeface="Calibri" panose="020F0502020204030204" pitchFamily="34" charset="0"/>
                <a:cs typeface="B Mitra" panose="00000400000000000000" pitchFamily="2" charset="-78"/>
              </a:rPr>
              <a:t>.</a:t>
            </a:r>
            <a:endParaRPr lang="fa-IR" sz="4000" dirty="0"/>
          </a:p>
        </p:txBody>
      </p:sp>
      <p:sp>
        <p:nvSpPr>
          <p:cNvPr id="3" name="Rectangle 2"/>
          <p:cNvSpPr/>
          <p:nvPr/>
        </p:nvSpPr>
        <p:spPr>
          <a:xfrm>
            <a:off x="8069751" y="717703"/>
            <a:ext cx="3712876" cy="769441"/>
          </a:xfrm>
          <a:prstGeom prst="rect">
            <a:avLst/>
          </a:prstGeom>
        </p:spPr>
        <p:txBody>
          <a:bodyPr wrap="none">
            <a:spAutoFit/>
          </a:bodyPr>
          <a:lstStyle/>
          <a:p>
            <a:r>
              <a:rPr lang="fa-IR" sz="4400" b="1" dirty="0" smtClean="0">
                <a:effectLst/>
                <a:latin typeface="Calibri" panose="020F0502020204030204" pitchFamily="34" charset="0"/>
                <a:ea typeface="Calibri" panose="020F0502020204030204" pitchFamily="34" charset="0"/>
                <a:cs typeface="B Mitra" panose="00000400000000000000" pitchFamily="2" charset="-78"/>
              </a:rPr>
              <a:t>اندازه اقتصاد ایران</a:t>
            </a:r>
            <a:endParaRPr lang="fa-IR" sz="4400" b="1" dirty="0"/>
          </a:p>
        </p:txBody>
      </p:sp>
    </p:spTree>
    <p:extLst>
      <p:ext uri="{BB962C8B-B14F-4D97-AF65-F5344CB8AC3E}">
        <p14:creationId xmlns:p14="http://schemas.microsoft.com/office/powerpoint/2010/main" val="2502704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5011" y="2052935"/>
            <a:ext cx="11177335" cy="175432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Low"/>
            <a:r>
              <a:rPr lang="fa-IR" sz="3600" b="1" dirty="0" smtClean="0">
                <a:effectLst/>
                <a:latin typeface="Calibri" panose="020F0502020204030204" pitchFamily="34" charset="0"/>
                <a:ea typeface="Calibri" panose="020F0502020204030204" pitchFamily="34" charset="0"/>
                <a:cs typeface="B Mitra" panose="00000400000000000000" pitchFamily="2" charset="-78"/>
              </a:rPr>
              <a:t>۱۰</a:t>
            </a:r>
            <a:r>
              <a:rPr lang="fa-IR" sz="3600" b="1" dirty="0" smtClean="0">
                <a:effectLst/>
                <a:ea typeface="Calibri" panose="020F0502020204030204" pitchFamily="34" charset="0"/>
                <a:cs typeface="Calibri" panose="020F0502020204030204" pitchFamily="34" charset="0"/>
              </a:rPr>
              <a:t> </a:t>
            </a:r>
            <a:r>
              <a:rPr lang="fa-IR" sz="3600" b="1" dirty="0" smtClean="0">
                <a:effectLst/>
                <a:latin typeface="Calibri" panose="020F0502020204030204" pitchFamily="34" charset="0"/>
                <a:ea typeface="Calibri" panose="020F0502020204030204" pitchFamily="34" charset="0"/>
                <a:cs typeface="B Mitra" panose="00000400000000000000" pitchFamily="2" charset="-78"/>
              </a:rPr>
              <a:t>برابر شدن تعداد واحد‌های صنعتی</a:t>
            </a:r>
            <a:r>
              <a:rPr lang="fa-IR" sz="3600" dirty="0" smtClean="0">
                <a:effectLst/>
                <a:latin typeface="Calibri" panose="020F0502020204030204" pitchFamily="34" charset="0"/>
                <a:ea typeface="Calibri" panose="020F0502020204030204" pitchFamily="34" charset="0"/>
                <a:cs typeface="B Mitra" panose="00000400000000000000" pitchFamily="2" charset="-78"/>
              </a:rPr>
              <a:t> کشور از ۱۰۰۰۰ واحد به ۹۸۰۰۰ واحد که از نظر کیفی ده‌ها برابر پیشرفته و مستقل شده و از صنعت مونتاژ به صنعت بومی تحوّل یافته است</a:t>
            </a:r>
            <a:r>
              <a:rPr lang="en-US" sz="3600" dirty="0" smtClean="0">
                <a:effectLst/>
                <a:latin typeface="Calibri" panose="020F0502020204030204" pitchFamily="34" charset="0"/>
                <a:ea typeface="Calibri" panose="020F0502020204030204" pitchFamily="34" charset="0"/>
                <a:cs typeface="B Mitra" panose="00000400000000000000" pitchFamily="2" charset="-78"/>
              </a:rPr>
              <a:t>.</a:t>
            </a:r>
            <a:endParaRPr lang="fa-IR" sz="3600" dirty="0"/>
          </a:p>
        </p:txBody>
      </p:sp>
      <p:sp>
        <p:nvSpPr>
          <p:cNvPr id="3" name="Rectangle 2"/>
          <p:cNvSpPr/>
          <p:nvPr/>
        </p:nvSpPr>
        <p:spPr>
          <a:xfrm>
            <a:off x="6607143" y="874113"/>
            <a:ext cx="4955203" cy="830997"/>
          </a:xfrm>
          <a:prstGeom prst="rect">
            <a:avLst/>
          </a:prstGeom>
        </p:spPr>
        <p:txBody>
          <a:bodyPr wrap="none">
            <a:spAutoFit/>
          </a:bodyPr>
          <a:lstStyle/>
          <a:p>
            <a:r>
              <a:rPr lang="fa-IR" sz="4800" b="1" dirty="0" smtClean="0">
                <a:effectLst/>
                <a:latin typeface="Calibri" panose="020F0502020204030204" pitchFamily="34" charset="0"/>
                <a:ea typeface="Calibri" panose="020F0502020204030204" pitchFamily="34" charset="0"/>
                <a:cs typeface="B Mitra" panose="00000400000000000000" pitchFamily="2" charset="-78"/>
              </a:rPr>
              <a:t>تعداد واحد‌های صنعتی </a:t>
            </a:r>
            <a:endParaRPr lang="fa-IR" sz="4800" b="1" dirty="0"/>
          </a:p>
        </p:txBody>
      </p:sp>
    </p:spTree>
    <p:extLst>
      <p:ext uri="{BB962C8B-B14F-4D97-AF65-F5344CB8AC3E}">
        <p14:creationId xmlns:p14="http://schemas.microsoft.com/office/powerpoint/2010/main" val="944407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1738" y="1535577"/>
            <a:ext cx="10840452" cy="193899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fa-IR" sz="4000" b="1" dirty="0" smtClean="0">
                <a:effectLst/>
                <a:latin typeface="Calibri" panose="020F0502020204030204" pitchFamily="34" charset="0"/>
                <a:ea typeface="Calibri" panose="020F0502020204030204" pitchFamily="34" charset="0"/>
                <a:cs typeface="B Mitra" panose="00000400000000000000" pitchFamily="2" charset="-78"/>
              </a:rPr>
              <a:t>رشد صد برابری صادرات غیرنفتی ایران</a:t>
            </a:r>
            <a:r>
              <a:rPr lang="fa-IR" sz="4000" dirty="0" smtClean="0">
                <a:effectLst/>
                <a:latin typeface="Calibri" panose="020F0502020204030204" pitchFamily="34" charset="0"/>
                <a:ea typeface="Calibri" panose="020F0502020204030204" pitchFamily="34" charset="0"/>
                <a:cs typeface="B Mitra" panose="00000400000000000000" pitchFamily="2" charset="-78"/>
              </a:rPr>
              <a:t> از ۵۴۰ میلیون دلار در سال ۱۳۵۶ به ۵۵ میلیارد دلار در سال ۱۳۹۶ افزایش یافته که شامل ۶۰۰۰۰ قلم کالا بوده و از نظر وزنی ۲ میلیون تن در سال است</a:t>
            </a:r>
            <a:r>
              <a:rPr lang="en-US" sz="4000" dirty="0" smtClean="0">
                <a:effectLst/>
                <a:latin typeface="Calibri" panose="020F0502020204030204" pitchFamily="34" charset="0"/>
                <a:ea typeface="Calibri" panose="020F0502020204030204" pitchFamily="34" charset="0"/>
                <a:cs typeface="B Mitra" panose="00000400000000000000" pitchFamily="2" charset="-78"/>
              </a:rPr>
              <a:t>.</a:t>
            </a:r>
            <a:endParaRPr lang="fa-IR" sz="4000" dirty="0"/>
          </a:p>
        </p:txBody>
      </p:sp>
      <p:sp>
        <p:nvSpPr>
          <p:cNvPr id="3" name="Rectangle 2"/>
          <p:cNvSpPr/>
          <p:nvPr/>
        </p:nvSpPr>
        <p:spPr>
          <a:xfrm>
            <a:off x="6500500" y="501134"/>
            <a:ext cx="5001690" cy="830997"/>
          </a:xfrm>
          <a:prstGeom prst="rect">
            <a:avLst/>
          </a:prstGeom>
        </p:spPr>
        <p:txBody>
          <a:bodyPr wrap="none">
            <a:spAutoFit/>
          </a:bodyPr>
          <a:lstStyle/>
          <a:p>
            <a:r>
              <a:rPr lang="fa-IR" sz="4800" b="1" dirty="0" smtClean="0">
                <a:effectLst/>
                <a:latin typeface="Calibri" panose="020F0502020204030204" pitchFamily="34" charset="0"/>
                <a:ea typeface="Calibri" panose="020F0502020204030204" pitchFamily="34" charset="0"/>
                <a:cs typeface="B Mitra" panose="00000400000000000000" pitchFamily="2" charset="-78"/>
              </a:rPr>
              <a:t>صادرات غیرنفتی ایران</a:t>
            </a:r>
            <a:r>
              <a:rPr lang="fa-IR" sz="4800" dirty="0" smtClean="0">
                <a:effectLst/>
                <a:latin typeface="Calibri" panose="020F0502020204030204" pitchFamily="34" charset="0"/>
                <a:ea typeface="Calibri" panose="020F0502020204030204" pitchFamily="34" charset="0"/>
                <a:cs typeface="B Mitra" panose="00000400000000000000" pitchFamily="2" charset="-78"/>
              </a:rPr>
              <a:t> </a:t>
            </a:r>
            <a:endParaRPr lang="fa-IR" sz="4800" dirty="0"/>
          </a:p>
        </p:txBody>
      </p:sp>
    </p:spTree>
    <p:extLst>
      <p:ext uri="{BB962C8B-B14F-4D97-AF65-F5344CB8AC3E}">
        <p14:creationId xmlns:p14="http://schemas.microsoft.com/office/powerpoint/2010/main" val="1393427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3295" y="1541730"/>
            <a:ext cx="11081084" cy="144655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Low"/>
            <a:r>
              <a:rPr lang="fa-IR" sz="4400" b="1" dirty="0" smtClean="0">
                <a:effectLst/>
                <a:latin typeface="Calibri" panose="020F0502020204030204" pitchFamily="34" charset="0"/>
                <a:ea typeface="Calibri" panose="020F0502020204030204" pitchFamily="34" charset="0"/>
                <a:cs typeface="B Mitra" panose="00000400000000000000" pitchFamily="2" charset="-78"/>
              </a:rPr>
              <a:t>پس از انقلاب، اقتصاد ملی (درآمد و هزینه) با وجود فشار‌های مستمر استکبار جهانی ۳.۷ برابر شده است</a:t>
            </a:r>
            <a:r>
              <a:rPr lang="en-US" sz="4400" b="1" dirty="0" smtClean="0">
                <a:effectLst/>
                <a:latin typeface="Calibri" panose="020F0502020204030204" pitchFamily="34" charset="0"/>
                <a:ea typeface="Calibri" panose="020F0502020204030204" pitchFamily="34" charset="0"/>
                <a:cs typeface="B Mitra" panose="00000400000000000000" pitchFamily="2" charset="-78"/>
              </a:rPr>
              <a:t>.</a:t>
            </a:r>
            <a:endParaRPr lang="fa-IR" sz="4400" b="1" dirty="0"/>
          </a:p>
        </p:txBody>
      </p:sp>
      <p:sp>
        <p:nvSpPr>
          <p:cNvPr id="3" name="Rectangle 2"/>
          <p:cNvSpPr/>
          <p:nvPr/>
        </p:nvSpPr>
        <p:spPr>
          <a:xfrm>
            <a:off x="8022668" y="296597"/>
            <a:ext cx="3635932" cy="830997"/>
          </a:xfrm>
          <a:prstGeom prst="rect">
            <a:avLst/>
          </a:prstGeom>
        </p:spPr>
        <p:txBody>
          <a:bodyPr wrap="none">
            <a:spAutoFit/>
          </a:bodyPr>
          <a:lstStyle/>
          <a:p>
            <a:r>
              <a:rPr lang="fa-IR" sz="4800" b="1" dirty="0" smtClean="0">
                <a:effectLst/>
                <a:latin typeface="Calibri" panose="020F0502020204030204" pitchFamily="34" charset="0"/>
                <a:ea typeface="Calibri" panose="020F0502020204030204" pitchFamily="34" charset="0"/>
                <a:cs typeface="B Mitra" panose="00000400000000000000" pitchFamily="2" charset="-78"/>
              </a:rPr>
              <a:t>رشد اقتصاد ملی </a:t>
            </a:r>
            <a:endParaRPr lang="fa-IR" sz="4800" dirty="0"/>
          </a:p>
        </p:txBody>
      </p:sp>
    </p:spTree>
    <p:extLst>
      <p:ext uri="{BB962C8B-B14F-4D97-AF65-F5344CB8AC3E}">
        <p14:creationId xmlns:p14="http://schemas.microsoft.com/office/powerpoint/2010/main" val="2142763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585" y="1453112"/>
            <a:ext cx="10522431" cy="1323439"/>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fa-IR" sz="4000" b="1" dirty="0" smtClean="0">
                <a:effectLst/>
                <a:latin typeface="Calibri" panose="020F0502020204030204" pitchFamily="34" charset="0"/>
                <a:ea typeface="Calibri" panose="020F0502020204030204" pitchFamily="34" charset="0"/>
                <a:cs typeface="B Mitra" panose="00000400000000000000" pitchFamily="2" charset="-78"/>
              </a:rPr>
              <a:t>پس از انقلاب اسلامی سهم بخش خصوصی در اقتصاد کشور</a:t>
            </a:r>
          </a:p>
          <a:p>
            <a:r>
              <a:rPr lang="fa-IR" sz="4000" b="1" dirty="0" smtClean="0">
                <a:effectLst/>
                <a:latin typeface="Calibri" panose="020F0502020204030204" pitchFamily="34" charset="0"/>
                <a:ea typeface="Calibri" panose="020F0502020204030204" pitchFamily="34" charset="0"/>
                <a:cs typeface="B Mitra" panose="00000400000000000000" pitchFamily="2" charset="-78"/>
              </a:rPr>
              <a:t> ۳ برابر شده است</a:t>
            </a:r>
            <a:r>
              <a:rPr lang="en-US" sz="4000" b="1" dirty="0" smtClean="0">
                <a:effectLst/>
                <a:latin typeface="Calibri" panose="020F0502020204030204" pitchFamily="34" charset="0"/>
                <a:ea typeface="Calibri" panose="020F0502020204030204" pitchFamily="34" charset="0"/>
                <a:cs typeface="B Mitra" panose="00000400000000000000" pitchFamily="2" charset="-78"/>
              </a:rPr>
              <a:t>.</a:t>
            </a:r>
            <a:endParaRPr lang="fa-IR" sz="4000" b="1" dirty="0"/>
          </a:p>
        </p:txBody>
      </p:sp>
      <p:sp>
        <p:nvSpPr>
          <p:cNvPr id="3" name="Rectangle 2"/>
          <p:cNvSpPr/>
          <p:nvPr/>
        </p:nvSpPr>
        <p:spPr>
          <a:xfrm>
            <a:off x="5557806" y="463556"/>
            <a:ext cx="5920210" cy="769441"/>
          </a:xfrm>
          <a:prstGeom prst="rect">
            <a:avLst/>
          </a:prstGeom>
        </p:spPr>
        <p:txBody>
          <a:bodyPr wrap="none">
            <a:spAutoFit/>
          </a:bodyPr>
          <a:lstStyle/>
          <a:p>
            <a:r>
              <a:rPr lang="fa-IR" sz="4400" b="1" dirty="0" smtClean="0">
                <a:effectLst/>
                <a:latin typeface="Calibri" panose="020F0502020204030204" pitchFamily="34" charset="0"/>
                <a:ea typeface="Calibri" panose="020F0502020204030204" pitchFamily="34" charset="0"/>
                <a:cs typeface="B Mitra" panose="00000400000000000000" pitchFamily="2" charset="-78"/>
              </a:rPr>
              <a:t>افزایش سهم بخش خصوصی </a:t>
            </a:r>
            <a:endParaRPr lang="fa-IR" sz="4400" dirty="0"/>
          </a:p>
        </p:txBody>
      </p:sp>
    </p:spTree>
    <p:extLst>
      <p:ext uri="{BB962C8B-B14F-4D97-AF65-F5344CB8AC3E}">
        <p14:creationId xmlns:p14="http://schemas.microsoft.com/office/powerpoint/2010/main" val="3898352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1457" y="1652102"/>
            <a:ext cx="10972799" cy="317009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Low"/>
            <a:r>
              <a:rPr lang="fa-IR" sz="4000" b="1" dirty="0" smtClean="0">
                <a:effectLst/>
                <a:latin typeface="Calibri" panose="020F0502020204030204" pitchFamily="34" charset="0"/>
                <a:ea typeface="Calibri" panose="020F0502020204030204" pitchFamily="34" charset="0"/>
                <a:cs typeface="B Mitra" panose="00000400000000000000" pitchFamily="2" charset="-78"/>
              </a:rPr>
              <a:t>قبل از انقلاب فقط ۵ درصد نیاز‌های بخش دفاعی ایران تولید داخلی بوده و در حال حاضر ۹۰ درصد آن تولید داخلی است و مازاد بر این در حدود ۵ میلیارد دلار در سال هم صادرات دارد، که می‌تواند الگوی مناسبی برای همه بخش‌های اقتصادی کشور باشد</a:t>
            </a:r>
            <a:r>
              <a:rPr lang="en-US" sz="4000" b="1" dirty="0" smtClean="0">
                <a:effectLst/>
                <a:latin typeface="Calibri" panose="020F0502020204030204" pitchFamily="34" charset="0"/>
                <a:ea typeface="Calibri" panose="020F0502020204030204" pitchFamily="34" charset="0"/>
                <a:cs typeface="B Mitra" panose="00000400000000000000" pitchFamily="2" charset="-78"/>
              </a:rPr>
              <a:t>.</a:t>
            </a:r>
            <a:endParaRPr lang="fa-IR" sz="4000" b="1" dirty="0"/>
          </a:p>
        </p:txBody>
      </p:sp>
      <p:sp>
        <p:nvSpPr>
          <p:cNvPr id="3" name="Rectangle 2"/>
          <p:cNvSpPr/>
          <p:nvPr/>
        </p:nvSpPr>
        <p:spPr>
          <a:xfrm>
            <a:off x="5045518" y="563764"/>
            <a:ext cx="6628738" cy="769441"/>
          </a:xfrm>
          <a:prstGeom prst="rect">
            <a:avLst/>
          </a:prstGeom>
        </p:spPr>
        <p:txBody>
          <a:bodyPr wrap="none">
            <a:spAutoFit/>
          </a:bodyPr>
          <a:lstStyle/>
          <a:p>
            <a:r>
              <a:rPr lang="fa-IR" sz="4400" b="1" dirty="0" smtClean="0">
                <a:effectLst/>
                <a:latin typeface="Calibri" panose="020F0502020204030204" pitchFamily="34" charset="0"/>
                <a:ea typeface="Calibri" panose="020F0502020204030204" pitchFamily="34" charset="0"/>
                <a:cs typeface="B Mitra" panose="00000400000000000000" pitchFamily="2" charset="-78"/>
              </a:rPr>
              <a:t>تامین نیاز‌های بخش دفاعی ایران </a:t>
            </a:r>
            <a:endParaRPr lang="fa-IR" sz="4400" dirty="0"/>
          </a:p>
        </p:txBody>
      </p:sp>
    </p:spTree>
    <p:extLst>
      <p:ext uri="{BB962C8B-B14F-4D97-AF65-F5344CB8AC3E}">
        <p14:creationId xmlns:p14="http://schemas.microsoft.com/office/powerpoint/2010/main" val="5496300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1242</Words>
  <Application>Microsoft Office PowerPoint</Application>
  <PresentationFormat>Widescreen</PresentationFormat>
  <Paragraphs>57</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B Mitra</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Island</dc:creator>
  <cp:lastModifiedBy>Island</cp:lastModifiedBy>
  <cp:revision>29</cp:revision>
  <dcterms:created xsi:type="dcterms:W3CDTF">2018-12-01T02:01:49Z</dcterms:created>
  <dcterms:modified xsi:type="dcterms:W3CDTF">2018-12-01T02:55:23Z</dcterms:modified>
</cp:coreProperties>
</file>