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0" r:id="rId4"/>
    <p:sldId id="272" r:id="rId5"/>
    <p:sldId id="271"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85" r:id="rId19"/>
    <p:sldId id="370" r:id="rId20"/>
    <p:sldId id="371" r:id="rId21"/>
    <p:sldId id="286" r:id="rId22"/>
    <p:sldId id="287" r:id="rId23"/>
    <p:sldId id="288" r:id="rId24"/>
    <p:sldId id="289" r:id="rId25"/>
    <p:sldId id="290" r:id="rId26"/>
    <p:sldId id="291" r:id="rId27"/>
    <p:sldId id="292" r:id="rId28"/>
    <p:sldId id="293" r:id="rId29"/>
    <p:sldId id="294" r:id="rId30"/>
    <p:sldId id="295" r:id="rId31"/>
    <p:sldId id="296" r:id="rId32"/>
    <p:sldId id="297" r:id="rId33"/>
    <p:sldId id="298" r:id="rId34"/>
    <p:sldId id="299" r:id="rId35"/>
    <p:sldId id="302" r:id="rId36"/>
    <p:sldId id="303" r:id="rId37"/>
    <p:sldId id="304" r:id="rId38"/>
    <p:sldId id="305" r:id="rId39"/>
    <p:sldId id="306" r:id="rId40"/>
    <p:sldId id="307" r:id="rId41"/>
    <p:sldId id="308" r:id="rId42"/>
    <p:sldId id="309" r:id="rId43"/>
    <p:sldId id="310" r:id="rId44"/>
    <p:sldId id="311" r:id="rId45"/>
    <p:sldId id="312" r:id="rId46"/>
    <p:sldId id="313" r:id="rId47"/>
    <p:sldId id="314" r:id="rId48"/>
    <p:sldId id="300" r:id="rId49"/>
    <p:sldId id="315" r:id="rId50"/>
    <p:sldId id="316" r:id="rId51"/>
    <p:sldId id="317" r:id="rId52"/>
    <p:sldId id="318" r:id="rId53"/>
    <p:sldId id="319" r:id="rId54"/>
    <p:sldId id="320" r:id="rId55"/>
    <p:sldId id="321" r:id="rId56"/>
    <p:sldId id="322" r:id="rId57"/>
    <p:sldId id="323" r:id="rId58"/>
    <p:sldId id="324" r:id="rId59"/>
    <p:sldId id="325" r:id="rId60"/>
    <p:sldId id="326" r:id="rId61"/>
    <p:sldId id="327" r:id="rId62"/>
    <p:sldId id="347" r:id="rId63"/>
    <p:sldId id="357" r:id="rId64"/>
    <p:sldId id="358" r:id="rId65"/>
    <p:sldId id="359" r:id="rId66"/>
    <p:sldId id="360" r:id="rId67"/>
    <p:sldId id="373" r:id="rId68"/>
    <p:sldId id="361" r:id="rId69"/>
    <p:sldId id="372" r:id="rId70"/>
    <p:sldId id="362" r:id="rId71"/>
    <p:sldId id="363" r:id="rId72"/>
    <p:sldId id="374" r:id="rId73"/>
    <p:sldId id="364" r:id="rId74"/>
    <p:sldId id="365" r:id="rId75"/>
    <p:sldId id="366" r:id="rId76"/>
    <p:sldId id="375" r:id="rId77"/>
    <p:sldId id="367" r:id="rId78"/>
    <p:sldId id="368" r:id="rId79"/>
    <p:sldId id="369" r:id="rId80"/>
    <p:sldId id="348" r:id="rId81"/>
    <p:sldId id="349" r:id="rId82"/>
    <p:sldId id="350" r:id="rId83"/>
    <p:sldId id="351" r:id="rId84"/>
    <p:sldId id="352" r:id="rId85"/>
    <p:sldId id="353" r:id="rId8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434"/>
    <a:srgbClr val="355216"/>
    <a:srgbClr val="7E6000"/>
    <a:srgbClr val="00506C"/>
    <a:srgbClr val="008EC0"/>
    <a:srgbClr val="8A0000"/>
    <a:srgbClr val="0048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0" autoAdjust="0"/>
    <p:restoredTop sz="94660"/>
  </p:normalViewPr>
  <p:slideViewPr>
    <p:cSldViewPr snapToGrid="0">
      <p:cViewPr varScale="1">
        <p:scale>
          <a:sx n="90" d="100"/>
          <a:sy n="90" d="100"/>
        </p:scale>
        <p:origin x="576"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ableStyles" Target="tableStyle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7A8B0CC-B866-432D-B4A6-239DB4AA8FDA}"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A111D2-686F-4031-B707-A20DA3F11C21}" type="slidenum">
              <a:rPr lang="en-US" smtClean="0"/>
              <a:t>‹#›</a:t>
            </a:fld>
            <a:endParaRPr lang="en-US"/>
          </a:p>
        </p:txBody>
      </p:sp>
    </p:spTree>
    <p:extLst>
      <p:ext uri="{BB962C8B-B14F-4D97-AF65-F5344CB8AC3E}">
        <p14:creationId xmlns:p14="http://schemas.microsoft.com/office/powerpoint/2010/main" val="3404832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7A8B0CC-B866-432D-B4A6-239DB4AA8FDA}" type="datetimeFigureOut">
              <a:rPr lang="en-US" smtClean="0"/>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A111D2-686F-4031-B707-A20DA3F11C21}" type="slidenum">
              <a:rPr lang="en-US" smtClean="0"/>
              <a:t>‹#›</a:t>
            </a:fld>
            <a:endParaRPr lang="en-US"/>
          </a:p>
        </p:txBody>
      </p:sp>
    </p:spTree>
    <p:extLst>
      <p:ext uri="{BB962C8B-B14F-4D97-AF65-F5344CB8AC3E}">
        <p14:creationId xmlns:p14="http://schemas.microsoft.com/office/powerpoint/2010/main" val="2692374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7A8B0CC-B866-432D-B4A6-239DB4AA8FDA}" type="datetimeFigureOut">
              <a:rPr lang="en-US" smtClean="0"/>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A111D2-686F-4031-B707-A20DA3F11C21}" type="slidenum">
              <a:rPr lang="en-US" smtClean="0"/>
              <a:t>‹#›</a:t>
            </a:fld>
            <a:endParaRPr lang="en-US"/>
          </a:p>
        </p:txBody>
      </p:sp>
    </p:spTree>
    <p:extLst>
      <p:ext uri="{BB962C8B-B14F-4D97-AF65-F5344CB8AC3E}">
        <p14:creationId xmlns:p14="http://schemas.microsoft.com/office/powerpoint/2010/main" val="1531201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7A8B0CC-B866-432D-B4A6-239DB4AA8FDA}" type="datetimeFigureOut">
              <a:rPr lang="en-US" smtClean="0"/>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A111D2-686F-4031-B707-A20DA3F11C21}"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919913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7A8B0CC-B866-432D-B4A6-239DB4AA8FDA}" type="datetimeFigureOut">
              <a:rPr lang="en-US" smtClean="0"/>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A111D2-686F-4031-B707-A20DA3F11C21}" type="slidenum">
              <a:rPr lang="en-US" smtClean="0"/>
              <a:t>‹#›</a:t>
            </a:fld>
            <a:endParaRPr lang="en-US"/>
          </a:p>
        </p:txBody>
      </p:sp>
    </p:spTree>
    <p:extLst>
      <p:ext uri="{BB962C8B-B14F-4D97-AF65-F5344CB8AC3E}">
        <p14:creationId xmlns:p14="http://schemas.microsoft.com/office/powerpoint/2010/main" val="30036570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27A8B0CC-B866-432D-B4A6-239DB4AA8FDA}" type="datetimeFigureOut">
              <a:rPr lang="en-US" smtClean="0"/>
              <a:t>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A111D2-686F-4031-B707-A20DA3F11C21}" type="slidenum">
              <a:rPr lang="en-US" smtClean="0"/>
              <a:t>‹#›</a:t>
            </a:fld>
            <a:endParaRPr lang="en-US"/>
          </a:p>
        </p:txBody>
      </p:sp>
    </p:spTree>
    <p:extLst>
      <p:ext uri="{BB962C8B-B14F-4D97-AF65-F5344CB8AC3E}">
        <p14:creationId xmlns:p14="http://schemas.microsoft.com/office/powerpoint/2010/main" val="23415092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27A8B0CC-B866-432D-B4A6-239DB4AA8FDA}" type="datetimeFigureOut">
              <a:rPr lang="en-US" smtClean="0"/>
              <a:t>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A111D2-686F-4031-B707-A20DA3F11C21}" type="slidenum">
              <a:rPr lang="en-US" smtClean="0"/>
              <a:t>‹#›</a:t>
            </a:fld>
            <a:endParaRPr lang="en-US"/>
          </a:p>
        </p:txBody>
      </p:sp>
    </p:spTree>
    <p:extLst>
      <p:ext uri="{BB962C8B-B14F-4D97-AF65-F5344CB8AC3E}">
        <p14:creationId xmlns:p14="http://schemas.microsoft.com/office/powerpoint/2010/main" val="18564052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A8B0CC-B866-432D-B4A6-239DB4AA8FDA}"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A111D2-686F-4031-B707-A20DA3F11C21}" type="slidenum">
              <a:rPr lang="en-US" smtClean="0"/>
              <a:t>‹#›</a:t>
            </a:fld>
            <a:endParaRPr lang="en-US"/>
          </a:p>
        </p:txBody>
      </p:sp>
    </p:spTree>
    <p:extLst>
      <p:ext uri="{BB962C8B-B14F-4D97-AF65-F5344CB8AC3E}">
        <p14:creationId xmlns:p14="http://schemas.microsoft.com/office/powerpoint/2010/main" val="17063312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A8B0CC-B866-432D-B4A6-239DB4AA8FDA}"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A111D2-686F-4031-B707-A20DA3F11C21}" type="slidenum">
              <a:rPr lang="en-US" smtClean="0"/>
              <a:t>‹#›</a:t>
            </a:fld>
            <a:endParaRPr lang="en-US"/>
          </a:p>
        </p:txBody>
      </p:sp>
    </p:spTree>
    <p:extLst>
      <p:ext uri="{BB962C8B-B14F-4D97-AF65-F5344CB8AC3E}">
        <p14:creationId xmlns:p14="http://schemas.microsoft.com/office/powerpoint/2010/main" val="134141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A8B0CC-B866-432D-B4A6-239DB4AA8FDA}"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A111D2-686F-4031-B707-A20DA3F11C21}" type="slidenum">
              <a:rPr lang="en-US" smtClean="0"/>
              <a:t>‹#›</a:t>
            </a:fld>
            <a:endParaRPr lang="en-US"/>
          </a:p>
        </p:txBody>
      </p:sp>
    </p:spTree>
    <p:extLst>
      <p:ext uri="{BB962C8B-B14F-4D97-AF65-F5344CB8AC3E}">
        <p14:creationId xmlns:p14="http://schemas.microsoft.com/office/powerpoint/2010/main" val="1879400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7A8B0CC-B866-432D-B4A6-239DB4AA8FDA}"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A111D2-686F-4031-B707-A20DA3F11C21}" type="slidenum">
              <a:rPr lang="en-US" smtClean="0"/>
              <a:t>‹#›</a:t>
            </a:fld>
            <a:endParaRPr lang="en-US"/>
          </a:p>
        </p:txBody>
      </p:sp>
    </p:spTree>
    <p:extLst>
      <p:ext uri="{BB962C8B-B14F-4D97-AF65-F5344CB8AC3E}">
        <p14:creationId xmlns:p14="http://schemas.microsoft.com/office/powerpoint/2010/main" val="63182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7A8B0CC-B866-432D-B4A6-239DB4AA8FDA}" type="datetimeFigureOut">
              <a:rPr lang="en-US" smtClean="0"/>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A111D2-686F-4031-B707-A20DA3F11C21}" type="slidenum">
              <a:rPr lang="en-US" smtClean="0"/>
              <a:t>‹#›</a:t>
            </a:fld>
            <a:endParaRPr lang="en-US"/>
          </a:p>
        </p:txBody>
      </p:sp>
    </p:spTree>
    <p:extLst>
      <p:ext uri="{BB962C8B-B14F-4D97-AF65-F5344CB8AC3E}">
        <p14:creationId xmlns:p14="http://schemas.microsoft.com/office/powerpoint/2010/main" val="2699914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7A8B0CC-B866-432D-B4A6-239DB4AA8FDA}" type="datetimeFigureOut">
              <a:rPr lang="en-US" smtClean="0"/>
              <a:t>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A111D2-686F-4031-B707-A20DA3F11C21}" type="slidenum">
              <a:rPr lang="en-US" smtClean="0"/>
              <a:t>‹#›</a:t>
            </a:fld>
            <a:endParaRPr lang="en-US"/>
          </a:p>
        </p:txBody>
      </p:sp>
    </p:spTree>
    <p:extLst>
      <p:ext uri="{BB962C8B-B14F-4D97-AF65-F5344CB8AC3E}">
        <p14:creationId xmlns:p14="http://schemas.microsoft.com/office/powerpoint/2010/main" val="1647120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7A8B0CC-B866-432D-B4A6-239DB4AA8FDA}" type="datetimeFigureOut">
              <a:rPr lang="en-US" smtClean="0"/>
              <a:t>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A111D2-686F-4031-B707-A20DA3F11C21}" type="slidenum">
              <a:rPr lang="en-US" smtClean="0"/>
              <a:t>‹#›</a:t>
            </a:fld>
            <a:endParaRPr lang="en-US"/>
          </a:p>
        </p:txBody>
      </p:sp>
    </p:spTree>
    <p:extLst>
      <p:ext uri="{BB962C8B-B14F-4D97-AF65-F5344CB8AC3E}">
        <p14:creationId xmlns:p14="http://schemas.microsoft.com/office/powerpoint/2010/main" val="3551323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27A8B0CC-B866-432D-B4A6-239DB4AA8FDA}" type="datetimeFigureOut">
              <a:rPr lang="en-US" smtClean="0"/>
              <a:t>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A111D2-686F-4031-B707-A20DA3F11C21}" type="slidenum">
              <a:rPr lang="en-US" smtClean="0"/>
              <a:t>‹#›</a:t>
            </a:fld>
            <a:endParaRPr lang="en-US"/>
          </a:p>
        </p:txBody>
      </p:sp>
    </p:spTree>
    <p:extLst>
      <p:ext uri="{BB962C8B-B14F-4D97-AF65-F5344CB8AC3E}">
        <p14:creationId xmlns:p14="http://schemas.microsoft.com/office/powerpoint/2010/main" val="1559513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7A8B0CC-B866-432D-B4A6-239DB4AA8FDA}" type="datetimeFigureOut">
              <a:rPr lang="en-US" smtClean="0"/>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A111D2-686F-4031-B707-A20DA3F11C21}" type="slidenum">
              <a:rPr lang="en-US" smtClean="0"/>
              <a:t>‹#›</a:t>
            </a:fld>
            <a:endParaRPr lang="en-US"/>
          </a:p>
        </p:txBody>
      </p:sp>
    </p:spTree>
    <p:extLst>
      <p:ext uri="{BB962C8B-B14F-4D97-AF65-F5344CB8AC3E}">
        <p14:creationId xmlns:p14="http://schemas.microsoft.com/office/powerpoint/2010/main" val="2896259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7A8B0CC-B866-432D-B4A6-239DB4AA8FDA}" type="datetimeFigureOut">
              <a:rPr lang="en-US" smtClean="0"/>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A111D2-686F-4031-B707-A20DA3F11C21}" type="slidenum">
              <a:rPr lang="en-US" smtClean="0"/>
              <a:t>‹#›</a:t>
            </a:fld>
            <a:endParaRPr lang="en-US"/>
          </a:p>
        </p:txBody>
      </p:sp>
    </p:spTree>
    <p:extLst>
      <p:ext uri="{BB962C8B-B14F-4D97-AF65-F5344CB8AC3E}">
        <p14:creationId xmlns:p14="http://schemas.microsoft.com/office/powerpoint/2010/main" val="2283829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27A8B0CC-B866-432D-B4A6-239DB4AA8FDA}" type="datetimeFigureOut">
              <a:rPr lang="en-US" smtClean="0"/>
              <a:t>12/9/2019</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BA111D2-686F-4031-B707-A20DA3F11C21}" type="slidenum">
              <a:rPr lang="en-US" smtClean="0"/>
              <a:t>‹#›</a:t>
            </a:fld>
            <a:endParaRPr lang="en-US"/>
          </a:p>
        </p:txBody>
      </p:sp>
    </p:spTree>
    <p:extLst>
      <p:ext uri="{BB962C8B-B14F-4D97-AF65-F5344CB8AC3E}">
        <p14:creationId xmlns:p14="http://schemas.microsoft.com/office/powerpoint/2010/main" val="21903567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1012" y="1300785"/>
            <a:ext cx="8689976" cy="3486972"/>
          </a:xfrm>
        </p:spPr>
        <p:txBody>
          <a:bodyPr/>
          <a:lstStyle/>
          <a:p>
            <a:pPr rtl="1"/>
            <a:r>
              <a:rPr lang="fa-IR" b="1" dirty="0">
                <a:cs typeface="B Esfehan" panose="00000700000000000000" pitchFamily="2" charset="-78"/>
              </a:rPr>
              <a:t>فصل سوم:</a:t>
            </a:r>
            <a:br>
              <a:rPr lang="fa-IR" b="1" dirty="0">
                <a:cs typeface="B Esfehan" panose="00000700000000000000" pitchFamily="2" charset="-78"/>
              </a:rPr>
            </a:br>
            <a:r>
              <a:rPr lang="fa-IR" b="1" dirty="0">
                <a:cs typeface="B Esfehan" panose="00000700000000000000" pitchFamily="2" charset="-78"/>
              </a:rPr>
              <a:t> </a:t>
            </a:r>
            <a:br>
              <a:rPr lang="en-US" dirty="0">
                <a:cs typeface="B Esfehan" panose="00000700000000000000" pitchFamily="2" charset="-78"/>
              </a:rPr>
            </a:br>
            <a:r>
              <a:rPr lang="fa-IR" dirty="0">
                <a:cs typeface="B Esfehan" panose="00000700000000000000" pitchFamily="2" charset="-78"/>
              </a:rPr>
              <a:t>معیار ارزش اخلاقی</a:t>
            </a:r>
            <a:br>
              <a:rPr lang="en-US" dirty="0">
                <a:cs typeface="B Esfehan" panose="00000700000000000000" pitchFamily="2" charset="-78"/>
              </a:rPr>
            </a:br>
            <a:endParaRPr lang="en-US" dirty="0">
              <a:cs typeface="B Esfehan" panose="00000700000000000000" pitchFamily="2" charset="-78"/>
            </a:endParaRPr>
          </a:p>
        </p:txBody>
      </p:sp>
    </p:spTree>
    <p:extLst>
      <p:ext uri="{BB962C8B-B14F-4D97-AF65-F5344CB8AC3E}">
        <p14:creationId xmlns:p14="http://schemas.microsoft.com/office/powerpoint/2010/main" val="394463688"/>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نتیجه‌گرا: </a:t>
            </a:r>
            <a:r>
              <a:rPr lang="fa-IR" sz="5400" b="1" dirty="0">
                <a:solidFill>
                  <a:srgbClr val="C00000"/>
                </a:solidFill>
                <a:cs typeface="B Nazanin" panose="00000400000000000000" pitchFamily="2" charset="-78"/>
              </a:rPr>
              <a:t>لذت شخصی </a:t>
            </a:r>
            <a:endParaRPr lang="fa-IR" sz="5400" dirty="0">
              <a:solidFill>
                <a:srgbClr val="7030A0"/>
              </a:solidFill>
            </a:endParaRPr>
          </a:p>
        </p:txBody>
      </p:sp>
      <p:sp>
        <p:nvSpPr>
          <p:cNvPr id="3" name="Content Placeholder 2"/>
          <p:cNvSpPr>
            <a:spLocks noGrp="1"/>
          </p:cNvSpPr>
          <p:nvPr>
            <p:ph sz="quarter" idx="13"/>
          </p:nvPr>
        </p:nvSpPr>
        <p:spPr>
          <a:xfrm>
            <a:off x="512956" y="1284270"/>
            <a:ext cx="11385395" cy="5172286"/>
          </a:xfrm>
        </p:spPr>
        <p:txBody>
          <a:bodyPr>
            <a:noAutofit/>
          </a:bodyPr>
          <a:lstStyle/>
          <a:p>
            <a:pPr algn="just" rtl="1">
              <a:buFont typeface="Wingdings" panose="05000000000000000000" pitchFamily="2" charset="2"/>
              <a:buChar char="q"/>
            </a:pPr>
            <a:r>
              <a:rPr lang="fa-IR" sz="3200" b="1" dirty="0">
                <a:solidFill>
                  <a:srgbClr val="7E6000"/>
                </a:solidFill>
                <a:cs typeface="B Nazanin" panose="00000400000000000000" pitchFamily="2" charset="-78"/>
              </a:rPr>
              <a:t> نقد و بررسی</a:t>
            </a:r>
            <a:endParaRPr lang="en-US" sz="3200" dirty="0">
              <a:solidFill>
                <a:srgbClr val="7E6000"/>
              </a:solidFill>
              <a:cs typeface="B Nazanin" panose="00000400000000000000" pitchFamily="2" charset="-78"/>
            </a:endParaRPr>
          </a:p>
          <a:p>
            <a:pPr marL="0" lvl="0" indent="0" algn="just" rtl="1">
              <a:buNone/>
            </a:pPr>
            <a:r>
              <a:rPr lang="fa-IR" sz="3200" dirty="0">
                <a:solidFill>
                  <a:srgbClr val="7E6000"/>
                </a:solidFill>
                <a:cs typeface="B Nazanin" panose="00000400000000000000" pitchFamily="2" charset="-78"/>
              </a:rPr>
              <a:t>1) از یک نظر می‌توان لذت‌ها و امیال پیوسته با آنها را در سه دسته‌ی کلی جای داد:</a:t>
            </a:r>
            <a:endParaRPr lang="en-US" sz="3200" dirty="0">
              <a:solidFill>
                <a:srgbClr val="7E6000"/>
              </a:solidFill>
              <a:cs typeface="B Nazanin" panose="00000400000000000000" pitchFamily="2" charset="-78"/>
            </a:endParaRPr>
          </a:p>
          <a:p>
            <a:pPr marL="0" indent="0" algn="just" rtl="1">
              <a:buNone/>
            </a:pPr>
            <a:r>
              <a:rPr lang="fa-IR" sz="3200" b="1" dirty="0">
                <a:solidFill>
                  <a:srgbClr val="7E6000"/>
                </a:solidFill>
                <a:cs typeface="B Nazanin" panose="00000400000000000000" pitchFamily="2" charset="-78"/>
              </a:rPr>
              <a:t> </a:t>
            </a:r>
            <a:r>
              <a:rPr lang="fa-IR" sz="3600" b="1" dirty="0">
                <a:solidFill>
                  <a:srgbClr val="7E6000"/>
                </a:solidFill>
                <a:cs typeface="B Nazanin" panose="00000400000000000000" pitchFamily="2" charset="-78"/>
              </a:rPr>
              <a:t>الف) </a:t>
            </a:r>
            <a:r>
              <a:rPr lang="fa-IR" sz="3600" dirty="0">
                <a:solidFill>
                  <a:srgbClr val="7E6000"/>
                </a:solidFill>
                <a:cs typeface="B Nazanin" panose="00000400000000000000" pitchFamily="2" charset="-78"/>
              </a:rPr>
              <a:t>دسته‌ی اول، امیال جسمانی و حسی‌ای که با لذت‌های حسی در ارتباط‌اند. </a:t>
            </a:r>
          </a:p>
          <a:p>
            <a:pPr marL="0" indent="0" algn="just" rtl="1">
              <a:buNone/>
            </a:pPr>
            <a:r>
              <a:rPr lang="fa-IR" sz="3600" dirty="0">
                <a:solidFill>
                  <a:srgbClr val="7E6000"/>
                </a:solidFill>
                <a:cs typeface="B Nazanin" panose="00000400000000000000" pitchFamily="2" charset="-78"/>
              </a:rPr>
              <a:t>هر چند تمام لذت‌ها نوعی ادراک‌اند که به وسیله‌ی نفس درک می‌شوند؛ لذت‌های حسی با بخش‌های خاصی از بدن ما مرتبط‌اند و از ارتباط اندام‌های حسی با موضوع جسمانی حاصل می‌شوند؛ مانند لذتی که از خوردن یا بوییدن به دست می‌آید.</a:t>
            </a:r>
            <a:endParaRPr lang="en-US" sz="3600" dirty="0">
              <a:solidFill>
                <a:srgbClr val="7E6000"/>
              </a:solidFill>
              <a:cs typeface="B Nazanin" panose="00000400000000000000" pitchFamily="2" charset="-78"/>
            </a:endParaRPr>
          </a:p>
        </p:txBody>
      </p:sp>
    </p:spTree>
    <p:extLst>
      <p:ext uri="{BB962C8B-B14F-4D97-AF65-F5344CB8AC3E}">
        <p14:creationId xmlns:p14="http://schemas.microsoft.com/office/powerpoint/2010/main" val="3100553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نتیجه‌گرا: </a:t>
            </a:r>
            <a:r>
              <a:rPr lang="fa-IR" sz="5400" b="1" dirty="0">
                <a:solidFill>
                  <a:srgbClr val="C00000"/>
                </a:solidFill>
                <a:cs typeface="B Nazanin" panose="00000400000000000000" pitchFamily="2" charset="-78"/>
              </a:rPr>
              <a:t>لذت شخصی </a:t>
            </a:r>
            <a:endParaRPr lang="fa-IR" sz="5400" dirty="0">
              <a:solidFill>
                <a:srgbClr val="7030A0"/>
              </a:solidFill>
            </a:endParaRPr>
          </a:p>
        </p:txBody>
      </p:sp>
      <p:sp>
        <p:nvSpPr>
          <p:cNvPr id="3" name="Content Placeholder 2"/>
          <p:cNvSpPr>
            <a:spLocks noGrp="1"/>
          </p:cNvSpPr>
          <p:nvPr>
            <p:ph sz="quarter" idx="13"/>
          </p:nvPr>
        </p:nvSpPr>
        <p:spPr>
          <a:xfrm>
            <a:off x="913774" y="1684962"/>
            <a:ext cx="10363826" cy="4530903"/>
          </a:xfrm>
        </p:spPr>
        <p:txBody>
          <a:bodyPr>
            <a:normAutofit/>
          </a:bodyPr>
          <a:lstStyle/>
          <a:p>
            <a:pPr marL="0" indent="0" algn="just" rtl="1">
              <a:buNone/>
            </a:pPr>
            <a:r>
              <a:rPr lang="fa-IR" sz="4000" b="1" dirty="0">
                <a:solidFill>
                  <a:srgbClr val="7E6000"/>
                </a:solidFill>
                <a:cs typeface="B Nazanin" panose="00000400000000000000" pitchFamily="2" charset="-78"/>
              </a:rPr>
              <a:t>ب) </a:t>
            </a:r>
            <a:r>
              <a:rPr lang="fa-IR" sz="4000" dirty="0">
                <a:solidFill>
                  <a:srgbClr val="7E6000"/>
                </a:solidFill>
                <a:cs typeface="B Nazanin" panose="00000400000000000000" pitchFamily="2" charset="-78"/>
              </a:rPr>
              <a:t>دسته‌ی دیگری از لذت‌ها از نوع اول بادوام‌ترند و می‌توان آنها را لذت‌های نیمه انتزاعی نامید. </a:t>
            </a:r>
          </a:p>
          <a:p>
            <a:pPr marL="0" indent="0" algn="just" rtl="1">
              <a:buNone/>
            </a:pPr>
            <a:r>
              <a:rPr lang="fa-IR" sz="4000" dirty="0">
                <a:solidFill>
                  <a:srgbClr val="7E6000"/>
                </a:solidFill>
                <a:cs typeface="B Nazanin" panose="00000400000000000000" pitchFamily="2" charset="-78"/>
              </a:rPr>
              <a:t>لذت‌هایی که شخص از به دست آوردن پول، شغل، مقام و موقعیت اجتماعی کسب می‌کند از این دسته‌اند. انسان ممکن است برای رسیدن به آنها از لذت‌های حسی خود نیز چشم‌پوشی نماید.</a:t>
            </a:r>
            <a:endParaRPr lang="en-US" sz="4000" dirty="0">
              <a:solidFill>
                <a:srgbClr val="7E6000"/>
              </a:solidFill>
              <a:cs typeface="B Nazanin" panose="00000400000000000000" pitchFamily="2" charset="-78"/>
            </a:endParaRPr>
          </a:p>
        </p:txBody>
      </p:sp>
    </p:spTree>
    <p:extLst>
      <p:ext uri="{BB962C8B-B14F-4D97-AF65-F5344CB8AC3E}">
        <p14:creationId xmlns:p14="http://schemas.microsoft.com/office/powerpoint/2010/main" val="3399627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نتیجه‌گرا: </a:t>
            </a:r>
            <a:r>
              <a:rPr lang="fa-IR" sz="5400" b="1" dirty="0">
                <a:solidFill>
                  <a:srgbClr val="C00000"/>
                </a:solidFill>
                <a:cs typeface="B Nazanin" panose="00000400000000000000" pitchFamily="2" charset="-78"/>
              </a:rPr>
              <a:t>لذت شخصی </a:t>
            </a:r>
            <a:endParaRPr lang="fa-IR" sz="5400" dirty="0">
              <a:solidFill>
                <a:srgbClr val="7030A0"/>
              </a:solidFill>
            </a:endParaRPr>
          </a:p>
        </p:txBody>
      </p:sp>
      <p:sp>
        <p:nvSpPr>
          <p:cNvPr id="3" name="Content Placeholder 2"/>
          <p:cNvSpPr>
            <a:spLocks noGrp="1"/>
          </p:cNvSpPr>
          <p:nvPr>
            <p:ph sz="quarter" idx="13"/>
          </p:nvPr>
        </p:nvSpPr>
        <p:spPr>
          <a:xfrm>
            <a:off x="913773" y="1345916"/>
            <a:ext cx="10531637" cy="4869950"/>
          </a:xfrm>
        </p:spPr>
        <p:txBody>
          <a:bodyPr>
            <a:normAutofit/>
          </a:bodyPr>
          <a:lstStyle/>
          <a:p>
            <a:pPr marL="0" indent="0" algn="just" rtl="1">
              <a:buNone/>
            </a:pPr>
            <a:r>
              <a:rPr lang="fa-IR" sz="4400" b="1" dirty="0">
                <a:solidFill>
                  <a:srgbClr val="7E6000"/>
                </a:solidFill>
                <a:cs typeface="B Nazanin" panose="00000400000000000000" pitchFamily="2" charset="-78"/>
              </a:rPr>
              <a:t>ج) </a:t>
            </a:r>
            <a:r>
              <a:rPr lang="fa-IR" sz="4400" dirty="0">
                <a:solidFill>
                  <a:srgbClr val="7E6000"/>
                </a:solidFill>
                <a:cs typeface="B Nazanin" panose="00000400000000000000" pitchFamily="2" charset="-78"/>
              </a:rPr>
              <a:t>دسته‌ی سوم لذت‌های کاملا انتزاعی‌اند؛ مانند لذتی که شخص از اطمینان نفس و آرامش روح می‌برد. </a:t>
            </a:r>
          </a:p>
          <a:p>
            <a:pPr marL="0" indent="0" algn="just" rtl="1">
              <a:buNone/>
            </a:pPr>
            <a:r>
              <a:rPr lang="fa-IR" sz="4400" dirty="0">
                <a:solidFill>
                  <a:srgbClr val="7E6000"/>
                </a:solidFill>
                <a:cs typeface="B Nazanin" panose="00000400000000000000" pitchFamily="2" charset="-78"/>
              </a:rPr>
              <a:t>هنگامی که محققی به کشف جدیدی دست می‌یابد سرشار از چنان بهجت و سروری می‌شود که از پول، ثروت و مقام چنین شادمانی برنمی‌خیزد.</a:t>
            </a:r>
            <a:endParaRPr lang="fa-IR" sz="4400" dirty="0">
              <a:solidFill>
                <a:srgbClr val="7E6000"/>
              </a:solidFill>
            </a:endParaRPr>
          </a:p>
        </p:txBody>
      </p:sp>
    </p:spTree>
    <p:extLst>
      <p:ext uri="{BB962C8B-B14F-4D97-AF65-F5344CB8AC3E}">
        <p14:creationId xmlns:p14="http://schemas.microsoft.com/office/powerpoint/2010/main" val="3399627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نتیجه‌گرا: </a:t>
            </a:r>
            <a:r>
              <a:rPr lang="fa-IR" sz="5400" b="1" dirty="0">
                <a:solidFill>
                  <a:srgbClr val="C00000"/>
                </a:solidFill>
                <a:cs typeface="B Nazanin" panose="00000400000000000000" pitchFamily="2" charset="-78"/>
              </a:rPr>
              <a:t>لذت شخصی </a:t>
            </a:r>
            <a:endParaRPr lang="fa-IR" sz="5400" dirty="0">
              <a:solidFill>
                <a:srgbClr val="7030A0"/>
              </a:solidFill>
            </a:endParaRPr>
          </a:p>
        </p:txBody>
      </p:sp>
      <p:sp>
        <p:nvSpPr>
          <p:cNvPr id="3" name="Content Placeholder 2"/>
          <p:cNvSpPr>
            <a:spLocks noGrp="1"/>
          </p:cNvSpPr>
          <p:nvPr>
            <p:ph sz="quarter" idx="13"/>
          </p:nvPr>
        </p:nvSpPr>
        <p:spPr>
          <a:xfrm>
            <a:off x="400692" y="1366464"/>
            <a:ext cx="11250202" cy="5065158"/>
          </a:xfrm>
        </p:spPr>
        <p:txBody>
          <a:bodyPr>
            <a:noAutofit/>
          </a:bodyPr>
          <a:lstStyle/>
          <a:p>
            <a:pPr marL="0" indent="0" algn="just" rtl="1">
              <a:buNone/>
            </a:pPr>
            <a:r>
              <a:rPr lang="fa-IR" sz="3200" dirty="0">
                <a:solidFill>
                  <a:srgbClr val="7E6000"/>
                </a:solidFill>
                <a:cs typeface="B Nazanin" panose="00000400000000000000" pitchFamily="2" charset="-78"/>
              </a:rPr>
              <a:t>پس لذت انواع مختلفی دارد و باید بر اساس معیاری، غیر از خود لذت، به تحلیل و تطبیق آنها بر مصادیق واقعی که با سعادت حقیقی انسان همراه است، پرداخت. </a:t>
            </a:r>
          </a:p>
          <a:p>
            <a:pPr marL="0" indent="0" algn="just" rtl="1">
              <a:buNone/>
            </a:pPr>
            <a:r>
              <a:rPr lang="fa-IR" sz="3200" dirty="0">
                <a:solidFill>
                  <a:srgbClr val="7E6000"/>
                </a:solidFill>
                <a:cs typeface="B Nazanin" panose="00000400000000000000" pitchFamily="2" charset="-78"/>
              </a:rPr>
              <a:t>زیرا انواع مختلف لذت، ارزش اخلاقی یکسانی ندارند و برای تعیین میزان ارزش هر یک باید معیار دیگری داشته باشیم و فقط لذت بودن آنها تعیین کننده‌ی ارزش آنها نیست. </a:t>
            </a:r>
          </a:p>
          <a:p>
            <a:pPr marL="0" indent="0" algn="just" rtl="1">
              <a:buNone/>
            </a:pPr>
            <a:r>
              <a:rPr lang="fa-IR" sz="3200" dirty="0">
                <a:solidFill>
                  <a:srgbClr val="7E6000"/>
                </a:solidFill>
                <a:cs typeface="B Nazanin" panose="00000400000000000000" pitchFamily="2" charset="-78"/>
              </a:rPr>
              <a:t>از این رو کسی که لذتهای روحانی را با ارزش‌تر از لذت‌های جسمانی می‌داند، معیاری غیر از لذت را در تعیین ارزش اخلاقی عمل پذیرفته است و در نتیجه از نظر وی لذت ارزش ذاتی ندارد و نمی‌تواند به تنهایی ملاک و معیار ارزش‌گذاری اعمال به حساب آید.</a:t>
            </a:r>
            <a:endParaRPr lang="en-US" sz="3200" dirty="0">
              <a:solidFill>
                <a:srgbClr val="7E6000"/>
              </a:solidFill>
              <a:cs typeface="B Nazanin" panose="00000400000000000000" pitchFamily="2" charset="-78"/>
            </a:endParaRPr>
          </a:p>
        </p:txBody>
      </p:sp>
    </p:spTree>
    <p:extLst>
      <p:ext uri="{BB962C8B-B14F-4D97-AF65-F5344CB8AC3E}">
        <p14:creationId xmlns:p14="http://schemas.microsoft.com/office/powerpoint/2010/main" val="3399627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نتیجه‌گرا: </a:t>
            </a:r>
            <a:r>
              <a:rPr lang="fa-IR" sz="5400" b="1" dirty="0">
                <a:solidFill>
                  <a:srgbClr val="C00000"/>
                </a:solidFill>
                <a:cs typeface="B Nazanin" panose="00000400000000000000" pitchFamily="2" charset="-78"/>
              </a:rPr>
              <a:t>لذت شخصی </a:t>
            </a:r>
            <a:endParaRPr lang="fa-IR" sz="5400" dirty="0">
              <a:solidFill>
                <a:srgbClr val="7030A0"/>
              </a:solidFill>
            </a:endParaRPr>
          </a:p>
        </p:txBody>
      </p:sp>
      <p:sp>
        <p:nvSpPr>
          <p:cNvPr id="3" name="Content Placeholder 2"/>
          <p:cNvSpPr>
            <a:spLocks noGrp="1"/>
          </p:cNvSpPr>
          <p:nvPr>
            <p:ph sz="quarter" idx="13"/>
          </p:nvPr>
        </p:nvSpPr>
        <p:spPr>
          <a:xfrm>
            <a:off x="349321" y="1243174"/>
            <a:ext cx="11661169" cy="5424754"/>
          </a:xfrm>
        </p:spPr>
        <p:txBody>
          <a:bodyPr>
            <a:noAutofit/>
          </a:bodyPr>
          <a:lstStyle/>
          <a:p>
            <a:pPr marL="0" indent="0" algn="just" rtl="1">
              <a:buNone/>
            </a:pPr>
            <a:r>
              <a:rPr lang="fa-IR" sz="2800" b="1" dirty="0">
                <a:solidFill>
                  <a:srgbClr val="355216"/>
                </a:solidFill>
                <a:cs typeface="B Nazanin" panose="00000400000000000000" pitchFamily="2" charset="-78"/>
              </a:rPr>
              <a:t>2)</a:t>
            </a:r>
            <a:r>
              <a:rPr lang="en-US" sz="2800" b="1" dirty="0">
                <a:solidFill>
                  <a:srgbClr val="355216"/>
                </a:solidFill>
                <a:cs typeface="B Nazanin" panose="00000400000000000000" pitchFamily="2" charset="-78"/>
              </a:rPr>
              <a:t> </a:t>
            </a:r>
            <a:r>
              <a:rPr lang="fa-IR" sz="2800" dirty="0">
                <a:solidFill>
                  <a:srgbClr val="355216"/>
                </a:solidFill>
                <a:cs typeface="B Nazanin" panose="00000400000000000000" pitchFamily="2" charset="-78"/>
              </a:rPr>
              <a:t>نقد دیگر بر لذت‌گروان، چگونگی سنجش لذت‌ها و دردها است. </a:t>
            </a:r>
          </a:p>
          <a:p>
            <a:pPr marL="0" indent="0" algn="just" rtl="1">
              <a:buNone/>
            </a:pPr>
            <a:r>
              <a:rPr lang="fa-IR" sz="2800" dirty="0">
                <a:solidFill>
                  <a:srgbClr val="355216"/>
                </a:solidFill>
                <a:cs typeface="B Nazanin" panose="00000400000000000000" pitchFamily="2" charset="-78"/>
              </a:rPr>
              <a:t>البته برخی معیارهایی برای محاسبه و مقایسه‌ی لذت و رنج کارها ارائه کرده‌اند؛ اما همچنان نمی‌توان به آسانی مجموع لذت و رنج امور مختلف را تعیین کرد. </a:t>
            </a:r>
          </a:p>
          <a:p>
            <a:pPr marL="0" indent="0" algn="just" rtl="1">
              <a:buNone/>
            </a:pPr>
            <a:r>
              <a:rPr lang="fa-IR" sz="2800" dirty="0">
                <a:solidFill>
                  <a:srgbClr val="355216"/>
                </a:solidFill>
                <a:cs typeface="B Nazanin" panose="00000400000000000000" pitchFamily="2" charset="-78"/>
              </a:rPr>
              <a:t>لذت‌ها و رنج‌ها انواع مختلفی دارند که به تجارب شخصی افراد نیز محدود نمی‌شوند و مقایسه و سنجش آنها به لحاظ علمی و عملی ناممکن است و نمی‌توان نتایج لذت‌بخش یا رنج‌آور اعمال را قاطعانه پیشگویی کرد. </a:t>
            </a:r>
          </a:p>
          <a:p>
            <a:pPr marL="0" indent="0" algn="just" rtl="1">
              <a:buNone/>
            </a:pPr>
            <a:r>
              <a:rPr lang="fa-IR" sz="2800" dirty="0">
                <a:solidFill>
                  <a:srgbClr val="355216"/>
                </a:solidFill>
                <a:cs typeface="B Nazanin" panose="00000400000000000000" pitchFamily="2" charset="-78"/>
              </a:rPr>
              <a:t>علاوه بر آن ممکن است لذت‌ها و رنج‌هایی شدیدتر و بادوام تر از آنچه تاکنون مشاهده نموده‌ایم وجود داشته باشد. بی‌توجهی به این مسئله موجب شده است که بسیاری با دنبال کردن لذت‌ها سطحی موجبات بدبختی خود را فراهم آورند.</a:t>
            </a:r>
            <a:endParaRPr lang="en-US" sz="2800" dirty="0">
              <a:solidFill>
                <a:srgbClr val="355216"/>
              </a:solidFill>
              <a:cs typeface="B Nazanin" panose="00000400000000000000" pitchFamily="2" charset="-78"/>
            </a:endParaRPr>
          </a:p>
          <a:p>
            <a:pPr marL="0" indent="0" algn="just" rtl="1">
              <a:buNone/>
            </a:pPr>
            <a:r>
              <a:rPr lang="fa-IR" sz="2800" b="1" dirty="0">
                <a:solidFill>
                  <a:srgbClr val="355216"/>
                </a:solidFill>
                <a:cs typeface="B Nazanin" panose="00000400000000000000" pitchFamily="2" charset="-78"/>
              </a:rPr>
              <a:t>بنابراین با تجربه‌ی شخصی و نوعی لذت‌ها نمی‌توان به محاسبه‌ی ارزش اخلاقی کارها پرداخت.</a:t>
            </a:r>
            <a:endParaRPr lang="en-US" sz="2800" b="1" dirty="0">
              <a:solidFill>
                <a:srgbClr val="355216"/>
              </a:solidFill>
              <a:cs typeface="B Nazanin" panose="00000400000000000000" pitchFamily="2" charset="-78"/>
            </a:endParaRPr>
          </a:p>
        </p:txBody>
      </p:sp>
    </p:spTree>
    <p:extLst>
      <p:ext uri="{BB962C8B-B14F-4D97-AF65-F5344CB8AC3E}">
        <p14:creationId xmlns:p14="http://schemas.microsoft.com/office/powerpoint/2010/main" val="3399627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نتیجه‌گرا: </a:t>
            </a:r>
            <a:r>
              <a:rPr lang="fa-IR" sz="5400" b="1" dirty="0">
                <a:solidFill>
                  <a:srgbClr val="C00000"/>
                </a:solidFill>
                <a:cs typeface="B Nazanin" panose="00000400000000000000" pitchFamily="2" charset="-78"/>
              </a:rPr>
              <a:t>لذت شخصی </a:t>
            </a:r>
            <a:endParaRPr lang="fa-IR" sz="5400" dirty="0">
              <a:solidFill>
                <a:srgbClr val="7030A0"/>
              </a:solidFill>
            </a:endParaRPr>
          </a:p>
        </p:txBody>
      </p:sp>
      <p:sp>
        <p:nvSpPr>
          <p:cNvPr id="3" name="Content Placeholder 2"/>
          <p:cNvSpPr>
            <a:spLocks noGrp="1"/>
          </p:cNvSpPr>
          <p:nvPr>
            <p:ph sz="quarter" idx="13"/>
          </p:nvPr>
        </p:nvSpPr>
        <p:spPr>
          <a:xfrm>
            <a:off x="277402" y="1191803"/>
            <a:ext cx="11640619" cy="5517222"/>
          </a:xfrm>
        </p:spPr>
        <p:txBody>
          <a:bodyPr>
            <a:noAutofit/>
          </a:bodyPr>
          <a:lstStyle/>
          <a:p>
            <a:pPr marL="0" indent="0" algn="just" rtl="1">
              <a:lnSpc>
                <a:spcPct val="150000"/>
              </a:lnSpc>
              <a:buNone/>
            </a:pPr>
            <a:r>
              <a:rPr lang="fa-IR" sz="3200" dirty="0">
                <a:solidFill>
                  <a:srgbClr val="00506C"/>
                </a:solidFill>
              </a:rPr>
              <a:t>3) </a:t>
            </a:r>
            <a:r>
              <a:rPr lang="fa-IR" sz="3200" dirty="0">
                <a:solidFill>
                  <a:srgbClr val="00506C"/>
                </a:solidFill>
                <a:cs typeface="B Nazanin" panose="00000400000000000000" pitchFamily="2" charset="-78"/>
              </a:rPr>
              <a:t>اشکال اساسی دیگر این دیدگاه، پایه‌ریزی آن بر یک نظام مادی‌گرایانه است. </a:t>
            </a:r>
          </a:p>
          <a:p>
            <a:pPr marL="0" indent="0" algn="just" rtl="1">
              <a:lnSpc>
                <a:spcPct val="150000"/>
              </a:lnSpc>
              <a:buNone/>
            </a:pPr>
            <a:r>
              <a:rPr lang="fa-IR" sz="3200" dirty="0">
                <a:solidFill>
                  <a:srgbClr val="00506C"/>
                </a:solidFill>
                <a:cs typeface="B Nazanin" panose="00000400000000000000" pitchFamily="2" charset="-78"/>
              </a:rPr>
              <a:t>این گروه عموما لذت را در لذت‌های این جهانی خلاصه نموده‌اند، اما اگر کسی بر خداوند و زندگی پس از مرگ معتقد باشد، بسیاری از لذت‌ها و رنج‌ها برای او پدید می‌آید که باید به آنها نیز توجه کند.</a:t>
            </a:r>
            <a:endParaRPr lang="en-US" sz="3200" dirty="0">
              <a:solidFill>
                <a:srgbClr val="00506C"/>
              </a:solidFill>
              <a:cs typeface="B Nazanin" panose="00000400000000000000" pitchFamily="2" charset="-78"/>
            </a:endParaRPr>
          </a:p>
          <a:p>
            <a:pPr marL="0" indent="0" algn="just" rtl="1">
              <a:lnSpc>
                <a:spcPct val="150000"/>
              </a:lnSpc>
              <a:buNone/>
            </a:pPr>
            <a:r>
              <a:rPr lang="fa-IR" sz="3200" dirty="0">
                <a:solidFill>
                  <a:srgbClr val="00506C"/>
                </a:solidFill>
                <a:cs typeface="B Nazanin" panose="00000400000000000000" pitchFamily="2" charset="-78"/>
              </a:rPr>
              <a:t>پس تنها دست یافتن به لذت‌های دنیوی نمی‌تواند ملاک و معیار ارزش اخلاقی باشد.</a:t>
            </a:r>
            <a:endParaRPr lang="en-US" sz="3200" dirty="0">
              <a:solidFill>
                <a:srgbClr val="00506C"/>
              </a:solidFill>
              <a:cs typeface="B Nazanin" panose="00000400000000000000" pitchFamily="2" charset="-78"/>
            </a:endParaRPr>
          </a:p>
          <a:p>
            <a:pPr marL="0" indent="0" algn="just" rtl="1">
              <a:lnSpc>
                <a:spcPct val="150000"/>
              </a:lnSpc>
              <a:buNone/>
            </a:pPr>
            <a:r>
              <a:rPr lang="fa-IR" sz="3200" dirty="0">
                <a:solidFill>
                  <a:srgbClr val="00506C"/>
                </a:solidFill>
                <a:cs typeface="B Nazanin" panose="00000400000000000000" pitchFamily="2" charset="-78"/>
              </a:rPr>
              <a:t>البته این ایراد نشان نقص جهان‌بینی پیروان این دیدگاه است. اگر مرگ را پایان زندگی بدانیم چاره‌ای جز آن نداریم که لذت‌ها و آلام را هم ویژه همین دنیا بدانیم.</a:t>
            </a:r>
            <a:endParaRPr lang="en-US" sz="3200" dirty="0">
              <a:solidFill>
                <a:srgbClr val="00506C"/>
              </a:solidFill>
              <a:cs typeface="B Nazanin" panose="00000400000000000000" pitchFamily="2" charset="-78"/>
            </a:endParaRPr>
          </a:p>
          <a:p>
            <a:pPr marL="0" indent="0" algn="just" rtl="1">
              <a:buNone/>
            </a:pPr>
            <a:endParaRPr lang="fa-IR" sz="3200" dirty="0">
              <a:solidFill>
                <a:srgbClr val="00506C"/>
              </a:solidFill>
            </a:endParaRPr>
          </a:p>
        </p:txBody>
      </p:sp>
    </p:spTree>
    <p:extLst>
      <p:ext uri="{BB962C8B-B14F-4D97-AF65-F5344CB8AC3E}">
        <p14:creationId xmlns:p14="http://schemas.microsoft.com/office/powerpoint/2010/main" val="20373831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نتیجه‌گرا: </a:t>
            </a:r>
            <a:r>
              <a:rPr lang="fa-IR" sz="5400" b="1" dirty="0">
                <a:solidFill>
                  <a:srgbClr val="C00000"/>
                </a:solidFill>
                <a:cs typeface="B Nazanin" panose="00000400000000000000" pitchFamily="2" charset="-78"/>
              </a:rPr>
              <a:t>لذت شخصی </a:t>
            </a:r>
            <a:endParaRPr lang="fa-IR" sz="5400" dirty="0">
              <a:solidFill>
                <a:srgbClr val="7030A0"/>
              </a:solidFill>
            </a:endParaRPr>
          </a:p>
        </p:txBody>
      </p:sp>
      <p:sp>
        <p:nvSpPr>
          <p:cNvPr id="3" name="Content Placeholder 2"/>
          <p:cNvSpPr>
            <a:spLocks noGrp="1"/>
          </p:cNvSpPr>
          <p:nvPr>
            <p:ph sz="quarter" idx="13"/>
          </p:nvPr>
        </p:nvSpPr>
        <p:spPr>
          <a:xfrm>
            <a:off x="446567" y="1684962"/>
            <a:ext cx="11217349" cy="4769001"/>
          </a:xfrm>
        </p:spPr>
        <p:txBody>
          <a:bodyPr>
            <a:normAutofit lnSpcReduction="10000"/>
          </a:bodyPr>
          <a:lstStyle/>
          <a:p>
            <a:pPr algn="just" rtl="1"/>
            <a:r>
              <a:rPr lang="fa-IR" sz="2800" dirty="0">
                <a:solidFill>
                  <a:srgbClr val="008EC0"/>
                </a:solidFill>
                <a:cs typeface="B Baran" panose="00000400000000000000" pitchFamily="2" charset="-78"/>
              </a:rPr>
              <a:t>4) </a:t>
            </a:r>
            <a:r>
              <a:rPr lang="ar-SA" sz="2800" dirty="0">
                <a:solidFill>
                  <a:srgbClr val="008EC0"/>
                </a:solidFill>
                <a:cs typeface="B Baran" panose="00000400000000000000" pitchFamily="2" charset="-78"/>
              </a:rPr>
              <a:t>ایراد اساسی </a:t>
            </a:r>
            <a:r>
              <a:rPr lang="fa-IR" sz="2800" dirty="0">
                <a:solidFill>
                  <a:srgbClr val="008EC0"/>
                </a:solidFill>
                <a:cs typeface="B Baran" panose="00000400000000000000" pitchFamily="2" charset="-78"/>
              </a:rPr>
              <a:t>دیگر </a:t>
            </a:r>
            <a:r>
              <a:rPr lang="ar-SA" sz="2800" dirty="0">
                <a:solidFill>
                  <a:srgbClr val="008EC0"/>
                </a:solidFill>
                <a:cs typeface="B Baran" panose="00000400000000000000" pitchFamily="2" charset="-78"/>
              </a:rPr>
              <a:t>این است که این معیار ماهیتی تناقض</a:t>
            </a:r>
            <a:r>
              <a:rPr lang="fa-IR" sz="2800" dirty="0">
                <a:solidFill>
                  <a:srgbClr val="008EC0"/>
                </a:solidFill>
                <a:cs typeface="B Baran" panose="00000400000000000000" pitchFamily="2" charset="-78"/>
              </a:rPr>
              <a:t>‌</a:t>
            </a:r>
            <a:r>
              <a:rPr lang="ar-SA" sz="2800" dirty="0">
                <a:solidFill>
                  <a:srgbClr val="008EC0"/>
                </a:solidFill>
                <a:cs typeface="B Baran" panose="00000400000000000000" pitchFamily="2" charset="-78"/>
              </a:rPr>
              <a:t>آمیز دارد. </a:t>
            </a:r>
            <a:endParaRPr lang="fa-IR" sz="2800" dirty="0">
              <a:solidFill>
                <a:srgbClr val="008EC0"/>
              </a:solidFill>
              <a:cs typeface="B Baran" panose="00000400000000000000" pitchFamily="2" charset="-78"/>
            </a:endParaRPr>
          </a:p>
          <a:p>
            <a:pPr algn="just" rtl="1"/>
            <a:r>
              <a:rPr lang="fa-IR" sz="2800" dirty="0">
                <a:solidFill>
                  <a:srgbClr val="008EC0"/>
                </a:solidFill>
                <a:cs typeface="B Baran" panose="00000400000000000000" pitchFamily="2" charset="-78"/>
              </a:rPr>
              <a:t>ا</a:t>
            </a:r>
            <a:r>
              <a:rPr lang="ar-SA" sz="2800" dirty="0">
                <a:solidFill>
                  <a:srgbClr val="008EC0"/>
                </a:solidFill>
                <a:cs typeface="B Baran" panose="00000400000000000000" pitchFamily="2" charset="-78"/>
              </a:rPr>
              <a:t>ین نظریه می</a:t>
            </a:r>
            <a:r>
              <a:rPr lang="fa-IR" sz="2800" dirty="0">
                <a:solidFill>
                  <a:srgbClr val="008EC0"/>
                </a:solidFill>
                <a:cs typeface="B Baran" panose="00000400000000000000" pitchFamily="2" charset="-78"/>
              </a:rPr>
              <a:t>‌</a:t>
            </a:r>
            <a:r>
              <a:rPr lang="ar-SA" sz="2800" dirty="0">
                <a:solidFill>
                  <a:srgbClr val="008EC0"/>
                </a:solidFill>
                <a:cs typeface="B Baran" panose="00000400000000000000" pitchFamily="2" charset="-78"/>
              </a:rPr>
              <a:t>گوید هر</a:t>
            </a:r>
            <a:r>
              <a:rPr lang="fa-IR" sz="2800" dirty="0">
                <a:solidFill>
                  <a:srgbClr val="008EC0"/>
                </a:solidFill>
                <a:cs typeface="B Baran" panose="00000400000000000000" pitchFamily="2" charset="-78"/>
              </a:rPr>
              <a:t> </a:t>
            </a:r>
            <a:r>
              <a:rPr lang="ar-SA" sz="2800" dirty="0">
                <a:solidFill>
                  <a:srgbClr val="008EC0"/>
                </a:solidFill>
                <a:cs typeface="B Baran" panose="00000400000000000000" pitchFamily="2" charset="-78"/>
              </a:rPr>
              <a:t>کسی باید به دنبال لذات شخصی خود باشد. اگر کسی به این نظریه پایبند باشد باید برای دیگران هم</a:t>
            </a:r>
            <a:r>
              <a:rPr lang="fa-IR" sz="2800" dirty="0">
                <a:solidFill>
                  <a:srgbClr val="008EC0"/>
                </a:solidFill>
                <a:cs typeface="B Baran" panose="00000400000000000000" pitchFamily="2" charset="-78"/>
              </a:rPr>
              <a:t> </a:t>
            </a:r>
            <a:r>
              <a:rPr lang="ar-SA" sz="2800" dirty="0">
                <a:solidFill>
                  <a:srgbClr val="008EC0"/>
                </a:solidFill>
                <a:cs typeface="B Baran" panose="00000400000000000000" pitchFamily="2" charset="-78"/>
              </a:rPr>
              <a:t>چنین توصیه کند و در اینصورت گاهی لذت شخصی آن فرد با لذت شخصی فرد دیگر مغایرت داشته، میان لذت</a:t>
            </a:r>
            <a:r>
              <a:rPr lang="fa-IR" sz="2800" dirty="0">
                <a:solidFill>
                  <a:srgbClr val="008EC0"/>
                </a:solidFill>
                <a:cs typeface="B Baran" panose="00000400000000000000" pitchFamily="2" charset="-78"/>
              </a:rPr>
              <a:t>‌</a:t>
            </a:r>
            <a:r>
              <a:rPr lang="ar-SA" sz="2800" dirty="0">
                <a:solidFill>
                  <a:srgbClr val="008EC0"/>
                </a:solidFill>
                <a:cs typeface="B Baran" panose="00000400000000000000" pitchFamily="2" charset="-78"/>
              </a:rPr>
              <a:t>ها تعارض پیش می</a:t>
            </a:r>
            <a:r>
              <a:rPr lang="fa-IR" sz="2800" dirty="0">
                <a:solidFill>
                  <a:srgbClr val="008EC0"/>
                </a:solidFill>
                <a:cs typeface="B Baran" panose="00000400000000000000" pitchFamily="2" charset="-78"/>
              </a:rPr>
              <a:t>‌</a:t>
            </a:r>
            <a:r>
              <a:rPr lang="ar-SA" sz="2800" dirty="0">
                <a:solidFill>
                  <a:srgbClr val="008EC0"/>
                </a:solidFill>
                <a:cs typeface="B Baran" panose="00000400000000000000" pitchFamily="2" charset="-78"/>
              </a:rPr>
              <a:t>آید. </a:t>
            </a:r>
            <a:endParaRPr lang="fa-IR" sz="2800" dirty="0">
              <a:solidFill>
                <a:srgbClr val="008EC0"/>
              </a:solidFill>
              <a:cs typeface="B Baran" panose="00000400000000000000" pitchFamily="2" charset="-78"/>
            </a:endParaRPr>
          </a:p>
          <a:p>
            <a:pPr algn="just" rtl="1"/>
            <a:r>
              <a:rPr lang="ar-SA" sz="2800" dirty="0">
                <a:solidFill>
                  <a:srgbClr val="008EC0"/>
                </a:solidFill>
                <a:cs typeface="B Baran" panose="00000400000000000000" pitchFamily="2" charset="-78"/>
              </a:rPr>
              <a:t>اگر شما سرّی را با دوستی در میان بگذارید و از او بخواهید آن را فاش نکند، دوست شما اگر افشای راز شما را مطابق لذت شخصی خود ببیند کاملا حق دارد آن را فاش سازد. </a:t>
            </a:r>
            <a:endParaRPr lang="en-US" sz="2800" dirty="0">
              <a:solidFill>
                <a:srgbClr val="008EC0"/>
              </a:solidFill>
              <a:cs typeface="B Baran" panose="00000400000000000000" pitchFamily="2" charset="-78"/>
            </a:endParaRPr>
          </a:p>
          <a:p>
            <a:pPr algn="just" rtl="1"/>
            <a:r>
              <a:rPr lang="ar-SA" sz="2800" dirty="0">
                <a:solidFill>
                  <a:srgbClr val="008EC0"/>
                </a:solidFill>
                <a:cs typeface="B Baran" panose="00000400000000000000" pitchFamily="2" charset="-78"/>
              </a:rPr>
              <a:t>پس اگر آنچه مطابق لذت شخصی شما است گاهی با آنچه حقیقتا مطابق لذت شخصی عده</a:t>
            </a:r>
            <a:r>
              <a:rPr lang="fa-IR" sz="2800" dirty="0">
                <a:solidFill>
                  <a:srgbClr val="008EC0"/>
                </a:solidFill>
                <a:cs typeface="B Baran" panose="00000400000000000000" pitchFamily="2" charset="-78"/>
              </a:rPr>
              <a:t>‌</a:t>
            </a:r>
            <a:r>
              <a:rPr lang="ar-SA" sz="2800" dirty="0">
                <a:solidFill>
                  <a:srgbClr val="008EC0"/>
                </a:solidFill>
                <a:cs typeface="B Baran" panose="00000400000000000000" pitchFamily="2" charset="-78"/>
              </a:rPr>
              <a:t>ای دیگر است تعارض داشته باشد، چنانچه بخواهید به لذت گروی شخصی، توصیه کنید ناچارید بگویید هر دو نحوه عمل ناسازگار، الزام آورند. </a:t>
            </a:r>
            <a:endParaRPr lang="fa-IR" sz="2800" dirty="0">
              <a:solidFill>
                <a:srgbClr val="008EC0"/>
              </a:solidFill>
              <a:cs typeface="B Baran" panose="00000400000000000000" pitchFamily="2" charset="-78"/>
            </a:endParaRPr>
          </a:p>
        </p:txBody>
      </p:sp>
    </p:spTree>
    <p:extLst>
      <p:ext uri="{BB962C8B-B14F-4D97-AF65-F5344CB8AC3E}">
        <p14:creationId xmlns:p14="http://schemas.microsoft.com/office/powerpoint/2010/main" val="20373831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نتیجه‌گرا: </a:t>
            </a:r>
            <a:r>
              <a:rPr lang="fa-IR" sz="5400" b="1" dirty="0">
                <a:solidFill>
                  <a:srgbClr val="C00000"/>
                </a:solidFill>
                <a:cs typeface="B Nazanin" panose="00000400000000000000" pitchFamily="2" charset="-78"/>
              </a:rPr>
              <a:t>لذت شخصی </a:t>
            </a:r>
            <a:endParaRPr lang="fa-IR" sz="5400" dirty="0">
              <a:solidFill>
                <a:srgbClr val="7030A0"/>
              </a:solidFill>
            </a:endParaRPr>
          </a:p>
        </p:txBody>
      </p:sp>
      <p:sp>
        <p:nvSpPr>
          <p:cNvPr id="3" name="Content Placeholder 2"/>
          <p:cNvSpPr>
            <a:spLocks noGrp="1"/>
          </p:cNvSpPr>
          <p:nvPr>
            <p:ph sz="quarter" idx="13"/>
          </p:nvPr>
        </p:nvSpPr>
        <p:spPr>
          <a:xfrm>
            <a:off x="563526" y="1605516"/>
            <a:ext cx="11079125" cy="4964808"/>
          </a:xfrm>
        </p:spPr>
        <p:txBody>
          <a:bodyPr>
            <a:normAutofit fontScale="92500"/>
          </a:bodyPr>
          <a:lstStyle/>
          <a:p>
            <a:pPr algn="just" rtl="1"/>
            <a:r>
              <a:rPr lang="ar-SA" sz="3200" dirty="0">
                <a:solidFill>
                  <a:srgbClr val="008EC0"/>
                </a:solidFill>
                <a:cs typeface="B Baran" panose="00000400000000000000" pitchFamily="2" charset="-78"/>
              </a:rPr>
              <a:t>همسرانی در داشتن فرزند با هم اختلاف دارند، زن بچه</a:t>
            </a:r>
            <a:r>
              <a:rPr lang="fa-IR" sz="3200" dirty="0">
                <a:solidFill>
                  <a:srgbClr val="008EC0"/>
                </a:solidFill>
                <a:cs typeface="B Baran" panose="00000400000000000000" pitchFamily="2" charset="-78"/>
              </a:rPr>
              <a:t>‌</a:t>
            </a:r>
            <a:r>
              <a:rPr lang="ar-SA" sz="3200" dirty="0">
                <a:solidFill>
                  <a:srgbClr val="008EC0"/>
                </a:solidFill>
                <a:cs typeface="B Baran" panose="00000400000000000000" pitchFamily="2" charset="-78"/>
              </a:rPr>
              <a:t>دار شدن را در تضاد با لذات شخصی خود می بیند. با وجود این اگر اعتق</a:t>
            </a:r>
            <a:r>
              <a:rPr lang="fa-IR" sz="3200" dirty="0">
                <a:solidFill>
                  <a:srgbClr val="008EC0"/>
                </a:solidFill>
                <a:cs typeface="B Baran" panose="00000400000000000000" pitchFamily="2" charset="-78"/>
              </a:rPr>
              <a:t>ا</a:t>
            </a:r>
            <a:r>
              <a:rPr lang="ar-SA" sz="3200" dirty="0">
                <a:solidFill>
                  <a:srgbClr val="008EC0"/>
                </a:solidFill>
                <a:cs typeface="B Baran" panose="00000400000000000000" pitchFamily="2" charset="-78"/>
              </a:rPr>
              <a:t>د به معیار لذت</a:t>
            </a:r>
            <a:r>
              <a:rPr lang="fa-IR" sz="3200" dirty="0">
                <a:solidFill>
                  <a:srgbClr val="008EC0"/>
                </a:solidFill>
                <a:cs typeface="B Baran" panose="00000400000000000000" pitchFamily="2" charset="-78"/>
              </a:rPr>
              <a:t>‌</a:t>
            </a:r>
            <a:r>
              <a:rPr lang="ar-SA" sz="3200" dirty="0">
                <a:solidFill>
                  <a:srgbClr val="008EC0"/>
                </a:solidFill>
                <a:cs typeface="B Baran" panose="00000400000000000000" pitchFamily="2" charset="-78"/>
              </a:rPr>
              <a:t>گرایی شخصی داشته باشد و معتقد باشد که شوهر نیز با پدر شدن به لذت شخصی خود می</a:t>
            </a:r>
            <a:r>
              <a:rPr lang="fa-IR" sz="3200" dirty="0">
                <a:solidFill>
                  <a:srgbClr val="008EC0"/>
                </a:solidFill>
                <a:cs typeface="B Baran" panose="00000400000000000000" pitchFamily="2" charset="-78"/>
              </a:rPr>
              <a:t>‌</a:t>
            </a:r>
            <a:r>
              <a:rPr lang="ar-SA" sz="3200" dirty="0">
                <a:solidFill>
                  <a:srgbClr val="008EC0"/>
                </a:solidFill>
                <a:cs typeface="B Baran" panose="00000400000000000000" pitchFamily="2" charset="-78"/>
              </a:rPr>
              <a:t>رسد، در مورد خواسته شوهر چه قضاوتی خواهد داشت؟ </a:t>
            </a:r>
            <a:endParaRPr lang="fa-IR" sz="3200" dirty="0">
              <a:solidFill>
                <a:srgbClr val="008EC0"/>
              </a:solidFill>
              <a:cs typeface="B Baran" panose="00000400000000000000" pitchFamily="2" charset="-78"/>
            </a:endParaRPr>
          </a:p>
          <a:p>
            <a:pPr algn="just" rtl="1"/>
            <a:r>
              <a:rPr lang="ar-SA" sz="3200" dirty="0">
                <a:solidFill>
                  <a:srgbClr val="008EC0"/>
                </a:solidFill>
                <a:cs typeface="B Baran" panose="00000400000000000000" pitchFamily="2" charset="-78"/>
              </a:rPr>
              <a:t>از نظر این زن، کار شوهر هم از نظر اخلاقی بایسته است. </a:t>
            </a:r>
            <a:endParaRPr lang="fa-IR" sz="3200" dirty="0">
              <a:solidFill>
                <a:srgbClr val="008EC0"/>
              </a:solidFill>
              <a:cs typeface="B Baran" panose="00000400000000000000" pitchFamily="2" charset="-78"/>
            </a:endParaRPr>
          </a:p>
          <a:p>
            <a:pPr algn="just" rtl="1"/>
            <a:r>
              <a:rPr lang="ar-SA" sz="3200" dirty="0">
                <a:solidFill>
                  <a:srgbClr val="008EC0"/>
                </a:solidFill>
                <a:cs typeface="B Baran" panose="00000400000000000000" pitchFamily="2" charset="-78"/>
              </a:rPr>
              <a:t>در</a:t>
            </a:r>
            <a:r>
              <a:rPr lang="fa-IR" sz="3200" dirty="0">
                <a:solidFill>
                  <a:srgbClr val="008EC0"/>
                </a:solidFill>
                <a:cs typeface="B Baran" panose="00000400000000000000" pitchFamily="2" charset="-78"/>
              </a:rPr>
              <a:t> این</a:t>
            </a:r>
            <a:r>
              <a:rPr lang="ar-SA" sz="3200" dirty="0">
                <a:solidFill>
                  <a:srgbClr val="008EC0"/>
                </a:solidFill>
                <a:cs typeface="B Baran" panose="00000400000000000000" pitchFamily="2" charset="-78"/>
              </a:rPr>
              <a:t> دو مثال، افشای راز و ترک افشای آن،</a:t>
            </a:r>
            <a:r>
              <a:rPr lang="fa-IR" sz="3200" dirty="0">
                <a:solidFill>
                  <a:srgbClr val="008EC0"/>
                </a:solidFill>
                <a:cs typeface="B Baran" panose="00000400000000000000" pitchFamily="2" charset="-78"/>
              </a:rPr>
              <a:t> </a:t>
            </a:r>
            <a:r>
              <a:rPr lang="ar-SA" sz="3200" dirty="0">
                <a:solidFill>
                  <a:srgbClr val="008EC0"/>
                </a:solidFill>
                <a:cs typeface="B Baran" panose="00000400000000000000" pitchFamily="2" charset="-78"/>
              </a:rPr>
              <a:t>فرزنددار شدن و نشدن، هر دو اموری اخلاقی</a:t>
            </a:r>
            <a:r>
              <a:rPr lang="fa-IR" sz="3200" dirty="0">
                <a:solidFill>
                  <a:srgbClr val="008EC0"/>
                </a:solidFill>
                <a:cs typeface="B Baran" panose="00000400000000000000" pitchFamily="2" charset="-78"/>
              </a:rPr>
              <a:t>‌</a:t>
            </a:r>
            <a:r>
              <a:rPr lang="ar-SA" sz="3200" dirty="0">
                <a:solidFill>
                  <a:srgbClr val="008EC0"/>
                </a:solidFill>
                <a:cs typeface="B Baran" panose="00000400000000000000" pitchFamily="2" charset="-78"/>
              </a:rPr>
              <a:t>اند. </a:t>
            </a:r>
            <a:endParaRPr lang="fa-IR" sz="3200" dirty="0">
              <a:solidFill>
                <a:srgbClr val="008EC0"/>
              </a:solidFill>
              <a:cs typeface="B Baran" panose="00000400000000000000" pitchFamily="2" charset="-78"/>
            </a:endParaRPr>
          </a:p>
          <a:p>
            <a:pPr algn="just" rtl="1"/>
            <a:r>
              <a:rPr lang="ar-SA" sz="3200" dirty="0">
                <a:solidFill>
                  <a:srgbClr val="008EC0"/>
                </a:solidFill>
                <a:cs typeface="B Baran" panose="00000400000000000000" pitchFamily="2" charset="-78"/>
              </a:rPr>
              <a:t>زیرا هر یک مطابق لذت شخصی همان فرد است و نظریه لذت</a:t>
            </a:r>
            <a:r>
              <a:rPr lang="fa-IR" sz="3200" dirty="0">
                <a:solidFill>
                  <a:srgbClr val="008EC0"/>
                </a:solidFill>
                <a:cs typeface="B Baran" panose="00000400000000000000" pitchFamily="2" charset="-78"/>
              </a:rPr>
              <a:t>‌</a:t>
            </a:r>
            <a:r>
              <a:rPr lang="ar-SA" sz="3200" dirty="0">
                <a:solidFill>
                  <a:srgbClr val="008EC0"/>
                </a:solidFill>
                <a:cs typeface="B Baran" panose="00000400000000000000" pitchFamily="2" charset="-78"/>
              </a:rPr>
              <a:t>گرایی شخصی نیز لذت شخصی را برای همه توصیه می</a:t>
            </a:r>
            <a:r>
              <a:rPr lang="fa-IR" sz="3200" dirty="0">
                <a:solidFill>
                  <a:srgbClr val="008EC0"/>
                </a:solidFill>
                <a:cs typeface="B Baran" panose="00000400000000000000" pitchFamily="2" charset="-78"/>
              </a:rPr>
              <a:t>‌</a:t>
            </a:r>
            <a:r>
              <a:rPr lang="ar-SA" sz="3200" dirty="0">
                <a:solidFill>
                  <a:srgbClr val="008EC0"/>
                </a:solidFill>
                <a:cs typeface="B Baran" panose="00000400000000000000" pitchFamily="2" charset="-78"/>
              </a:rPr>
              <a:t>کند، نه فقط برای فرد خاصی. این مساله موجب می</a:t>
            </a:r>
            <a:r>
              <a:rPr lang="fa-IR" sz="3200" dirty="0">
                <a:solidFill>
                  <a:srgbClr val="008EC0"/>
                </a:solidFill>
                <a:cs typeface="B Baran" panose="00000400000000000000" pitchFamily="2" charset="-78"/>
              </a:rPr>
              <a:t>‌</a:t>
            </a:r>
            <a:r>
              <a:rPr lang="ar-SA" sz="3200" dirty="0">
                <a:solidFill>
                  <a:srgbClr val="008EC0"/>
                </a:solidFill>
                <a:cs typeface="B Baran" panose="00000400000000000000" pitchFamily="2" charset="-78"/>
              </a:rPr>
              <a:t>شود که این دیدگاه عملا در برخی موارد تناقض</a:t>
            </a:r>
            <a:r>
              <a:rPr lang="fa-IR" sz="3200" dirty="0">
                <a:solidFill>
                  <a:srgbClr val="008EC0"/>
                </a:solidFill>
                <a:cs typeface="B Baran" panose="00000400000000000000" pitchFamily="2" charset="-78"/>
              </a:rPr>
              <a:t>‌</a:t>
            </a:r>
            <a:r>
              <a:rPr lang="ar-SA" sz="3200" dirty="0">
                <a:solidFill>
                  <a:srgbClr val="008EC0"/>
                </a:solidFill>
                <a:cs typeface="B Baran" panose="00000400000000000000" pitchFamily="2" charset="-78"/>
              </a:rPr>
              <a:t>آمیز بوده و کارایی اخلاقی نداشته باشد. </a:t>
            </a:r>
            <a:endParaRPr lang="fa-IR" sz="3200" dirty="0">
              <a:solidFill>
                <a:srgbClr val="008EC0"/>
              </a:solidFill>
              <a:cs typeface="B Baran" panose="00000400000000000000" pitchFamily="2" charset="-78"/>
            </a:endParaRPr>
          </a:p>
        </p:txBody>
      </p:sp>
    </p:spTree>
    <p:extLst>
      <p:ext uri="{BB962C8B-B14F-4D97-AF65-F5344CB8AC3E}">
        <p14:creationId xmlns:p14="http://schemas.microsoft.com/office/powerpoint/2010/main" val="20373831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نتیجه‌گرا: </a:t>
            </a:r>
            <a:r>
              <a:rPr lang="fa-IR" sz="5400" b="1" dirty="0">
                <a:solidFill>
                  <a:srgbClr val="C00000"/>
                </a:solidFill>
                <a:cs typeface="B Nazanin" panose="00000400000000000000" pitchFamily="2" charset="-78"/>
              </a:rPr>
              <a:t>لذت شخصی </a:t>
            </a:r>
            <a:endParaRPr lang="fa-IR" sz="5400" dirty="0">
              <a:solidFill>
                <a:srgbClr val="7030A0"/>
              </a:solidFill>
            </a:endParaRPr>
          </a:p>
        </p:txBody>
      </p:sp>
      <p:sp>
        <p:nvSpPr>
          <p:cNvPr id="3" name="Content Placeholder 2"/>
          <p:cNvSpPr>
            <a:spLocks noGrp="1"/>
          </p:cNvSpPr>
          <p:nvPr>
            <p:ph sz="quarter" idx="13"/>
          </p:nvPr>
        </p:nvSpPr>
        <p:spPr>
          <a:xfrm>
            <a:off x="287079" y="1376738"/>
            <a:ext cx="11429999" cy="5193586"/>
          </a:xfrm>
        </p:spPr>
        <p:txBody>
          <a:bodyPr>
            <a:normAutofit lnSpcReduction="10000"/>
          </a:bodyPr>
          <a:lstStyle/>
          <a:p>
            <a:pPr algn="just" rtl="1"/>
            <a:r>
              <a:rPr lang="fa-IR" sz="2800" dirty="0">
                <a:solidFill>
                  <a:srgbClr val="00506C"/>
                </a:solidFill>
                <a:cs typeface="B Badr" panose="00000400000000000000" pitchFamily="2" charset="-78"/>
              </a:rPr>
              <a:t>5) </a:t>
            </a:r>
            <a:r>
              <a:rPr lang="ar-SA" sz="2800" dirty="0">
                <a:solidFill>
                  <a:srgbClr val="00506C"/>
                </a:solidFill>
                <a:cs typeface="B Badr" panose="00000400000000000000" pitchFamily="2" charset="-78"/>
              </a:rPr>
              <a:t>بسیاری از لذت</a:t>
            </a:r>
            <a:r>
              <a:rPr lang="fa-IR" sz="2800" dirty="0">
                <a:solidFill>
                  <a:srgbClr val="00506C"/>
                </a:solidFill>
                <a:cs typeface="B Badr" panose="00000400000000000000" pitchFamily="2" charset="-78"/>
              </a:rPr>
              <a:t>‌</a:t>
            </a:r>
            <a:r>
              <a:rPr lang="ar-SA" sz="2800" dirty="0">
                <a:solidFill>
                  <a:srgbClr val="00506C"/>
                </a:solidFill>
                <a:cs typeface="B Badr" panose="00000400000000000000" pitchFamily="2" charset="-78"/>
              </a:rPr>
              <a:t>گرایان اخلاقی، مدعای خویش را با توسل به خودگروی روان</a:t>
            </a:r>
            <a:r>
              <a:rPr lang="fa-IR" sz="2800" dirty="0">
                <a:solidFill>
                  <a:srgbClr val="00506C"/>
                </a:solidFill>
                <a:cs typeface="B Badr" panose="00000400000000000000" pitchFamily="2" charset="-78"/>
              </a:rPr>
              <a:t>‌</a:t>
            </a:r>
            <a:r>
              <a:rPr lang="ar-SA" sz="2800" dirty="0">
                <a:solidFill>
                  <a:srgbClr val="00506C"/>
                </a:solidFill>
                <a:cs typeface="B Badr" panose="00000400000000000000" pitchFamily="2" charset="-78"/>
              </a:rPr>
              <a:t>شناختی تایید و تقویت نموده</a:t>
            </a:r>
            <a:r>
              <a:rPr lang="fa-IR" sz="2800" dirty="0">
                <a:solidFill>
                  <a:srgbClr val="00506C"/>
                </a:solidFill>
                <a:cs typeface="B Badr" panose="00000400000000000000" pitchFamily="2" charset="-78"/>
              </a:rPr>
              <a:t>‌</a:t>
            </a:r>
            <a:r>
              <a:rPr lang="ar-SA" sz="2800" dirty="0">
                <a:solidFill>
                  <a:srgbClr val="00506C"/>
                </a:solidFill>
                <a:cs typeface="B Badr" panose="00000400000000000000" pitchFamily="2" charset="-78"/>
              </a:rPr>
              <a:t>اند. </a:t>
            </a:r>
            <a:endParaRPr lang="fa-IR" sz="2800" dirty="0">
              <a:solidFill>
                <a:srgbClr val="00506C"/>
              </a:solidFill>
              <a:cs typeface="B Badr" panose="00000400000000000000" pitchFamily="2" charset="-78"/>
            </a:endParaRPr>
          </a:p>
          <a:p>
            <a:pPr algn="just" rtl="1"/>
            <a:r>
              <a:rPr lang="ar-SA" sz="2800" dirty="0">
                <a:solidFill>
                  <a:srgbClr val="00506C"/>
                </a:solidFill>
                <a:cs typeface="B Badr" panose="00000400000000000000" pitchFamily="2" charset="-78"/>
              </a:rPr>
              <a:t>خودگروی روان</a:t>
            </a:r>
            <a:r>
              <a:rPr lang="fa-IR" sz="2800" dirty="0">
                <a:solidFill>
                  <a:srgbClr val="00506C"/>
                </a:solidFill>
                <a:cs typeface="B Badr" panose="00000400000000000000" pitchFamily="2" charset="-78"/>
              </a:rPr>
              <a:t>‌</a:t>
            </a:r>
            <a:r>
              <a:rPr lang="ar-SA" sz="2800" dirty="0">
                <a:solidFill>
                  <a:srgbClr val="00506C"/>
                </a:solidFill>
                <a:cs typeface="B Badr" panose="00000400000000000000" pitchFamily="2" charset="-78"/>
              </a:rPr>
              <a:t>شناختی مدعی است انسان دارای حب ذات بوده، در تمام رفتارهای خود از این اصل تبعیت می</a:t>
            </a:r>
            <a:r>
              <a:rPr lang="fa-IR" sz="2800" dirty="0">
                <a:solidFill>
                  <a:srgbClr val="00506C"/>
                </a:solidFill>
                <a:cs typeface="B Badr" panose="00000400000000000000" pitchFamily="2" charset="-78"/>
              </a:rPr>
              <a:t>‌</a:t>
            </a:r>
            <a:r>
              <a:rPr lang="ar-SA" sz="2800" dirty="0">
                <a:solidFill>
                  <a:srgbClr val="00506C"/>
                </a:solidFill>
                <a:cs typeface="B Badr" panose="00000400000000000000" pitchFamily="2" charset="-78"/>
              </a:rPr>
              <a:t>کند. بدین قرار حب ذات عبارت است از آرزوی به حداکثر رساندن لذت شخصی خود، لذتی که یگانه غایب اعمال ما است. </a:t>
            </a:r>
            <a:endParaRPr lang="fa-IR" sz="2800" dirty="0">
              <a:solidFill>
                <a:srgbClr val="00506C"/>
              </a:solidFill>
              <a:cs typeface="B Badr" panose="00000400000000000000" pitchFamily="2" charset="-78"/>
            </a:endParaRPr>
          </a:p>
          <a:p>
            <a:pPr algn="just" rtl="1"/>
            <a:r>
              <a:rPr lang="ar-SA" sz="2800" dirty="0">
                <a:solidFill>
                  <a:srgbClr val="00506C"/>
                </a:solidFill>
                <a:cs typeface="B Badr" panose="00000400000000000000" pitchFamily="2" charset="-78"/>
              </a:rPr>
              <a:t>یکی </a:t>
            </a:r>
            <a:r>
              <a:rPr lang="fa-IR" sz="2800" dirty="0">
                <a:solidFill>
                  <a:srgbClr val="00506C"/>
                </a:solidFill>
                <a:cs typeface="B Badr" panose="00000400000000000000" pitchFamily="2" charset="-78"/>
              </a:rPr>
              <a:t>از </a:t>
            </a:r>
            <a:r>
              <a:rPr lang="ar-SA" sz="2800" dirty="0">
                <a:solidFill>
                  <a:srgbClr val="00506C"/>
                </a:solidFill>
                <a:cs typeface="B Badr" panose="00000400000000000000" pitchFamily="2" charset="-78"/>
              </a:rPr>
              <a:t>اشکالات متعددی </a:t>
            </a:r>
            <a:r>
              <a:rPr lang="fa-IR" sz="2800" dirty="0">
                <a:solidFill>
                  <a:srgbClr val="00506C"/>
                </a:solidFill>
                <a:cs typeface="B Badr" panose="00000400000000000000" pitchFamily="2" charset="-78"/>
              </a:rPr>
              <a:t>که </a:t>
            </a:r>
            <a:r>
              <a:rPr lang="ar-SA" sz="2800" dirty="0">
                <a:solidFill>
                  <a:srgbClr val="00506C"/>
                </a:solidFill>
                <a:cs typeface="B Badr" panose="00000400000000000000" pitchFamily="2" charset="-78"/>
              </a:rPr>
              <a:t>محققان بر خودگروی روان</a:t>
            </a:r>
            <a:r>
              <a:rPr lang="fa-IR" sz="2800" dirty="0">
                <a:solidFill>
                  <a:srgbClr val="00506C"/>
                </a:solidFill>
                <a:cs typeface="B Badr" panose="00000400000000000000" pitchFamily="2" charset="-78"/>
              </a:rPr>
              <a:t>‌</a:t>
            </a:r>
            <a:r>
              <a:rPr lang="ar-SA" sz="2800" dirty="0">
                <a:solidFill>
                  <a:srgbClr val="00506C"/>
                </a:solidFill>
                <a:cs typeface="B Badr" panose="00000400000000000000" pitchFamily="2" charset="-78"/>
              </a:rPr>
              <a:t>شناختی روا می</a:t>
            </a:r>
            <a:r>
              <a:rPr lang="fa-IR" sz="2800" dirty="0">
                <a:solidFill>
                  <a:srgbClr val="00506C"/>
                </a:solidFill>
                <a:cs typeface="B Badr" panose="00000400000000000000" pitchFamily="2" charset="-78"/>
              </a:rPr>
              <a:t>‌</a:t>
            </a:r>
            <a:r>
              <a:rPr lang="ar-SA" sz="2800" dirty="0">
                <a:solidFill>
                  <a:srgbClr val="00506C"/>
                </a:solidFill>
                <a:cs typeface="B Badr" panose="00000400000000000000" pitchFamily="2" charset="-78"/>
              </a:rPr>
              <a:t>دارند</a:t>
            </a:r>
            <a:r>
              <a:rPr lang="fa-IR" sz="2800" dirty="0">
                <a:solidFill>
                  <a:srgbClr val="00506C"/>
                </a:solidFill>
                <a:cs typeface="B Badr" panose="00000400000000000000" pitchFamily="2" charset="-78"/>
              </a:rPr>
              <a:t>،</a:t>
            </a:r>
            <a:r>
              <a:rPr lang="ar-SA" sz="2800" dirty="0">
                <a:solidFill>
                  <a:srgbClr val="00506C"/>
                </a:solidFill>
                <a:cs typeface="B Badr" panose="00000400000000000000" pitchFamily="2" charset="-78"/>
              </a:rPr>
              <a:t> این</a:t>
            </a:r>
            <a:r>
              <a:rPr lang="fa-IR" sz="2800" dirty="0">
                <a:solidFill>
                  <a:srgbClr val="00506C"/>
                </a:solidFill>
                <a:cs typeface="B Badr" panose="00000400000000000000" pitchFamily="2" charset="-78"/>
              </a:rPr>
              <a:t> است </a:t>
            </a:r>
            <a:r>
              <a:rPr lang="ar-SA" sz="2800" dirty="0">
                <a:solidFill>
                  <a:srgbClr val="00506C"/>
                </a:solidFill>
                <a:cs typeface="B Badr" panose="00000400000000000000" pitchFamily="2" charset="-78"/>
              </a:rPr>
              <a:t>که گرچه انسان داری حب ذات است، این حب، تنها میل اصیل در وجود آدمی نیست. </a:t>
            </a:r>
            <a:endParaRPr lang="fa-IR" sz="2800" dirty="0">
              <a:solidFill>
                <a:srgbClr val="00506C"/>
              </a:solidFill>
              <a:cs typeface="B Badr" panose="00000400000000000000" pitchFamily="2" charset="-78"/>
            </a:endParaRPr>
          </a:p>
          <a:p>
            <a:pPr algn="just" rtl="1"/>
            <a:r>
              <a:rPr lang="ar-SA" sz="2800" dirty="0">
                <a:solidFill>
                  <a:srgbClr val="00506C"/>
                </a:solidFill>
                <a:cs typeface="B Badr" panose="00000400000000000000" pitchFamily="2" charset="-78"/>
              </a:rPr>
              <a:t>انسان امیال و کشش</a:t>
            </a:r>
            <a:r>
              <a:rPr lang="fa-IR" sz="2800" dirty="0">
                <a:solidFill>
                  <a:srgbClr val="00506C"/>
                </a:solidFill>
                <a:cs typeface="B Badr" panose="00000400000000000000" pitchFamily="2" charset="-78"/>
              </a:rPr>
              <a:t>‌</a:t>
            </a:r>
            <a:r>
              <a:rPr lang="ar-SA" sz="2800" dirty="0">
                <a:solidFill>
                  <a:srgbClr val="00506C"/>
                </a:solidFill>
                <a:cs typeface="B Badr" panose="00000400000000000000" pitchFamily="2" charset="-78"/>
              </a:rPr>
              <a:t>های دیگری نیز دارد که به جانب دیگران است</a:t>
            </a:r>
            <a:r>
              <a:rPr lang="fa-IR" sz="2800" dirty="0">
                <a:solidFill>
                  <a:srgbClr val="00506C"/>
                </a:solidFill>
                <a:cs typeface="B Badr" panose="00000400000000000000" pitchFamily="2" charset="-78"/>
              </a:rPr>
              <a:t>؛</a:t>
            </a:r>
            <a:r>
              <a:rPr lang="ar-SA" sz="2800" dirty="0">
                <a:solidFill>
                  <a:srgbClr val="00506C"/>
                </a:solidFill>
                <a:cs typeface="B Badr" panose="00000400000000000000" pitchFamily="2" charset="-78"/>
              </a:rPr>
              <a:t> امیالی که در ارضای آنها در ابتدا به لذت خود توجه نمی</a:t>
            </a:r>
            <a:r>
              <a:rPr lang="fa-IR" sz="2800" dirty="0">
                <a:solidFill>
                  <a:srgbClr val="00506C"/>
                </a:solidFill>
                <a:cs typeface="B Badr" panose="00000400000000000000" pitchFamily="2" charset="-78"/>
              </a:rPr>
              <a:t>‌</a:t>
            </a:r>
            <a:r>
              <a:rPr lang="ar-SA" sz="2800" dirty="0">
                <a:solidFill>
                  <a:srgbClr val="00506C"/>
                </a:solidFill>
                <a:cs typeface="B Badr" panose="00000400000000000000" pitchFamily="2" charset="-78"/>
              </a:rPr>
              <a:t>کند. وفای به عهد از آن دسته امور است که تامین کننده منافع و لذت</a:t>
            </a:r>
            <a:r>
              <a:rPr lang="fa-IR" sz="2800" dirty="0">
                <a:solidFill>
                  <a:srgbClr val="00506C"/>
                </a:solidFill>
                <a:cs typeface="B Badr" panose="00000400000000000000" pitchFamily="2" charset="-78"/>
              </a:rPr>
              <a:t>‌</a:t>
            </a:r>
            <a:r>
              <a:rPr lang="ar-SA" sz="2800" dirty="0">
                <a:solidFill>
                  <a:srgbClr val="00506C"/>
                </a:solidFill>
                <a:cs typeface="B Badr" panose="00000400000000000000" pitchFamily="2" charset="-78"/>
              </a:rPr>
              <a:t>های شخصی فرد نیست، اما فرد نسبت به آن احساس وظیفه می</a:t>
            </a:r>
            <a:r>
              <a:rPr lang="fa-IR" sz="2800" dirty="0">
                <a:solidFill>
                  <a:srgbClr val="00506C"/>
                </a:solidFill>
                <a:cs typeface="B Badr" panose="00000400000000000000" pitchFamily="2" charset="-78"/>
              </a:rPr>
              <a:t>‌</a:t>
            </a:r>
            <a:r>
              <a:rPr lang="ar-SA" sz="2800" dirty="0">
                <a:solidFill>
                  <a:srgbClr val="00506C"/>
                </a:solidFill>
                <a:cs typeface="B Badr" panose="00000400000000000000" pitchFamily="2" charset="-78"/>
              </a:rPr>
              <a:t>کند و تمایل دارد به آن وفادار بماند. </a:t>
            </a:r>
            <a:endParaRPr lang="fa-IR" sz="2800" dirty="0">
              <a:solidFill>
                <a:srgbClr val="00506C"/>
              </a:solidFill>
              <a:cs typeface="B Badr" panose="00000400000000000000" pitchFamily="2" charset="-78"/>
            </a:endParaRPr>
          </a:p>
        </p:txBody>
      </p:sp>
    </p:spTree>
    <p:extLst>
      <p:ext uri="{BB962C8B-B14F-4D97-AF65-F5344CB8AC3E}">
        <p14:creationId xmlns:p14="http://schemas.microsoft.com/office/powerpoint/2010/main" val="20373831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نتیجه‌گرا: </a:t>
            </a:r>
            <a:r>
              <a:rPr lang="fa-IR" sz="5400" b="1" dirty="0">
                <a:solidFill>
                  <a:srgbClr val="C00000"/>
                </a:solidFill>
                <a:cs typeface="B Nazanin" panose="00000400000000000000" pitchFamily="2" charset="-78"/>
              </a:rPr>
              <a:t>لذت شخصی </a:t>
            </a:r>
            <a:endParaRPr lang="fa-IR" sz="5400" dirty="0">
              <a:solidFill>
                <a:srgbClr val="7030A0"/>
              </a:solidFill>
            </a:endParaRPr>
          </a:p>
        </p:txBody>
      </p:sp>
      <p:sp>
        <p:nvSpPr>
          <p:cNvPr id="3" name="Content Placeholder 2"/>
          <p:cNvSpPr>
            <a:spLocks noGrp="1"/>
          </p:cNvSpPr>
          <p:nvPr>
            <p:ph sz="quarter" idx="13"/>
          </p:nvPr>
        </p:nvSpPr>
        <p:spPr>
          <a:xfrm>
            <a:off x="340242" y="1376738"/>
            <a:ext cx="11121656" cy="5193586"/>
          </a:xfrm>
        </p:spPr>
        <p:txBody>
          <a:bodyPr>
            <a:normAutofit fontScale="92500"/>
          </a:bodyPr>
          <a:lstStyle/>
          <a:p>
            <a:pPr algn="just" rtl="1"/>
            <a:r>
              <a:rPr lang="ar-SA" sz="3600" dirty="0">
                <a:solidFill>
                  <a:srgbClr val="00506C"/>
                </a:solidFill>
                <a:cs typeface="B Badr" panose="00000400000000000000" pitchFamily="2" charset="-78"/>
              </a:rPr>
              <a:t>بنابراین در انسان علاوه بر میل خودگروانه، امیال و عواطف دیگرگروانه</a:t>
            </a:r>
            <a:r>
              <a:rPr lang="fa-IR" sz="3600" dirty="0">
                <a:solidFill>
                  <a:srgbClr val="00506C"/>
                </a:solidFill>
                <a:cs typeface="B Badr" panose="00000400000000000000" pitchFamily="2" charset="-78"/>
              </a:rPr>
              <a:t>‌</a:t>
            </a:r>
            <a:r>
              <a:rPr lang="ar-SA" sz="3600" dirty="0">
                <a:solidFill>
                  <a:srgbClr val="00506C"/>
                </a:solidFill>
                <a:cs typeface="B Badr" panose="00000400000000000000" pitchFamily="2" charset="-78"/>
              </a:rPr>
              <a:t>ای نیز وجود دارد که وی را به انجام اعمال خاصی، بدون توجه به لذت یا خوشایندی مستقیم آن سوق می</a:t>
            </a:r>
            <a:r>
              <a:rPr lang="fa-IR" sz="3600" dirty="0">
                <a:solidFill>
                  <a:srgbClr val="00506C"/>
                </a:solidFill>
                <a:cs typeface="B Badr" panose="00000400000000000000" pitchFamily="2" charset="-78"/>
              </a:rPr>
              <a:t>‌</a:t>
            </a:r>
            <a:r>
              <a:rPr lang="ar-SA" sz="3600" dirty="0">
                <a:solidFill>
                  <a:srgbClr val="00506C"/>
                </a:solidFill>
                <a:cs typeface="B Badr" panose="00000400000000000000" pitchFamily="2" charset="-78"/>
              </a:rPr>
              <a:t>دهد. </a:t>
            </a:r>
            <a:endParaRPr lang="fa-IR" sz="3600" dirty="0">
              <a:solidFill>
                <a:srgbClr val="00506C"/>
              </a:solidFill>
              <a:cs typeface="B Badr" panose="00000400000000000000" pitchFamily="2" charset="-78"/>
            </a:endParaRPr>
          </a:p>
          <a:p>
            <a:pPr algn="just" rtl="1"/>
            <a:r>
              <a:rPr lang="fa-IR" sz="3600" dirty="0">
                <a:solidFill>
                  <a:srgbClr val="00506C"/>
                </a:solidFill>
                <a:cs typeface="B Badr" panose="00000400000000000000" pitchFamily="2" charset="-78"/>
              </a:rPr>
              <a:t>به همین دلیل انسان</a:t>
            </a:r>
            <a:r>
              <a:rPr lang="ar-SA" sz="3600" dirty="0">
                <a:solidFill>
                  <a:srgbClr val="00506C"/>
                </a:solidFill>
                <a:cs typeface="B Badr" panose="00000400000000000000" pitchFamily="2" charset="-78"/>
              </a:rPr>
              <a:t> گاهی اوقات، با در نظر گرفتن همه جوانب، آگاهانه و بدون توجه به لذت خود، از سر نوع دوستی عمل می</a:t>
            </a:r>
            <a:r>
              <a:rPr lang="fa-IR" sz="3600" dirty="0">
                <a:solidFill>
                  <a:srgbClr val="00506C"/>
                </a:solidFill>
                <a:cs typeface="B Badr" panose="00000400000000000000" pitchFamily="2" charset="-78"/>
              </a:rPr>
              <a:t>‌</a:t>
            </a:r>
            <a:r>
              <a:rPr lang="ar-SA" sz="3600" dirty="0">
                <a:solidFill>
                  <a:srgbClr val="00506C"/>
                </a:solidFill>
                <a:cs typeface="B Badr" panose="00000400000000000000" pitchFamily="2" charset="-78"/>
              </a:rPr>
              <a:t>کن</a:t>
            </a:r>
            <a:r>
              <a:rPr lang="fa-IR" sz="3600" dirty="0">
                <a:solidFill>
                  <a:srgbClr val="00506C"/>
                </a:solidFill>
                <a:cs typeface="B Badr" panose="00000400000000000000" pitchFamily="2" charset="-78"/>
              </a:rPr>
              <a:t>د</a:t>
            </a:r>
            <a:r>
              <a:rPr lang="ar-SA" sz="3600" dirty="0">
                <a:solidFill>
                  <a:srgbClr val="00506C"/>
                </a:solidFill>
                <a:cs typeface="B Badr" panose="00000400000000000000" pitchFamily="2" charset="-78"/>
              </a:rPr>
              <a:t>. </a:t>
            </a:r>
            <a:endParaRPr lang="fa-IR" sz="3600" dirty="0">
              <a:solidFill>
                <a:srgbClr val="00506C"/>
              </a:solidFill>
              <a:cs typeface="B Badr" panose="00000400000000000000" pitchFamily="2" charset="-78"/>
            </a:endParaRPr>
          </a:p>
          <a:p>
            <a:pPr algn="just" rtl="1"/>
            <a:r>
              <a:rPr lang="ar-SA" sz="3600" dirty="0">
                <a:solidFill>
                  <a:srgbClr val="00506C"/>
                </a:solidFill>
                <a:cs typeface="B Badr" panose="00000400000000000000" pitchFamily="2" charset="-78"/>
              </a:rPr>
              <a:t>البته انسان از این اعمال نیز لذت می</a:t>
            </a:r>
            <a:r>
              <a:rPr lang="fa-IR" sz="3600" dirty="0">
                <a:solidFill>
                  <a:srgbClr val="00506C"/>
                </a:solidFill>
                <a:cs typeface="B Badr" panose="00000400000000000000" pitchFamily="2" charset="-78"/>
              </a:rPr>
              <a:t>‌</a:t>
            </a:r>
            <a:r>
              <a:rPr lang="ar-SA" sz="3600" dirty="0">
                <a:solidFill>
                  <a:srgbClr val="00506C"/>
                </a:solidFill>
                <a:cs typeface="B Badr" panose="00000400000000000000" pitchFamily="2" charset="-78"/>
              </a:rPr>
              <a:t>برد، اما این کارها بر مبنای لذت صورت نمی</a:t>
            </a:r>
            <a:r>
              <a:rPr lang="fa-IR" sz="3600" dirty="0">
                <a:solidFill>
                  <a:srgbClr val="00506C"/>
                </a:solidFill>
                <a:cs typeface="B Badr" panose="00000400000000000000" pitchFamily="2" charset="-78"/>
              </a:rPr>
              <a:t>‌</a:t>
            </a:r>
            <a:r>
              <a:rPr lang="ar-SA" sz="3600" dirty="0">
                <a:solidFill>
                  <a:srgbClr val="00506C"/>
                </a:solidFill>
                <a:cs typeface="B Badr" panose="00000400000000000000" pitchFamily="2" charset="-78"/>
              </a:rPr>
              <a:t>پذیرد</a:t>
            </a:r>
            <a:r>
              <a:rPr lang="fa-IR" sz="3600" dirty="0">
                <a:solidFill>
                  <a:srgbClr val="00506C"/>
                </a:solidFill>
                <a:cs typeface="B Badr" panose="00000400000000000000" pitchFamily="2" charset="-78"/>
              </a:rPr>
              <a:t>؛ </a:t>
            </a:r>
            <a:r>
              <a:rPr lang="ar-SA" sz="3600" dirty="0">
                <a:solidFill>
                  <a:srgbClr val="00506C"/>
                </a:solidFill>
                <a:cs typeface="B Badr" panose="00000400000000000000" pitchFamily="2" charset="-78"/>
              </a:rPr>
              <a:t>سرشت آدمی به گونه</a:t>
            </a:r>
            <a:r>
              <a:rPr lang="fa-IR" sz="3600" dirty="0">
                <a:solidFill>
                  <a:srgbClr val="00506C"/>
                </a:solidFill>
                <a:cs typeface="B Badr" panose="00000400000000000000" pitchFamily="2" charset="-78"/>
              </a:rPr>
              <a:t>‌</a:t>
            </a:r>
            <a:r>
              <a:rPr lang="ar-SA" sz="3600" dirty="0">
                <a:solidFill>
                  <a:srgbClr val="00506C"/>
                </a:solidFill>
                <a:cs typeface="B Badr" panose="00000400000000000000" pitchFamily="2" charset="-78"/>
              </a:rPr>
              <a:t>ای است که از انجام کارهای نیک و خیرخواهانه احساس رضایت و لذت می</a:t>
            </a:r>
            <a:r>
              <a:rPr lang="fa-IR" sz="3600" dirty="0">
                <a:solidFill>
                  <a:srgbClr val="00506C"/>
                </a:solidFill>
                <a:cs typeface="B Badr" panose="00000400000000000000" pitchFamily="2" charset="-78"/>
              </a:rPr>
              <a:t>‌</a:t>
            </a:r>
            <a:r>
              <a:rPr lang="ar-SA" sz="3600" dirty="0">
                <a:solidFill>
                  <a:srgbClr val="00506C"/>
                </a:solidFill>
                <a:cs typeface="B Badr" panose="00000400000000000000" pitchFamily="2" charset="-78"/>
              </a:rPr>
              <a:t>کند و چون دارای چنین امیالی است، با ارضای آنها لذت هم می</a:t>
            </a:r>
            <a:r>
              <a:rPr lang="fa-IR" sz="3600" dirty="0">
                <a:solidFill>
                  <a:srgbClr val="00506C"/>
                </a:solidFill>
                <a:cs typeface="B Badr" panose="00000400000000000000" pitchFamily="2" charset="-78"/>
              </a:rPr>
              <a:t>‌</a:t>
            </a:r>
            <a:r>
              <a:rPr lang="ar-SA" sz="3600" dirty="0">
                <a:solidFill>
                  <a:srgbClr val="00506C"/>
                </a:solidFill>
                <a:cs typeface="B Badr" panose="00000400000000000000" pitchFamily="2" charset="-78"/>
              </a:rPr>
              <a:t>برد.</a:t>
            </a:r>
            <a:endParaRPr lang="fa-IR" sz="3600" dirty="0">
              <a:solidFill>
                <a:srgbClr val="00506C"/>
              </a:solidFill>
              <a:cs typeface="B Badr" panose="00000400000000000000" pitchFamily="2" charset="-78"/>
            </a:endParaRPr>
          </a:p>
        </p:txBody>
      </p:sp>
    </p:spTree>
    <p:extLst>
      <p:ext uri="{BB962C8B-B14F-4D97-AF65-F5344CB8AC3E}">
        <p14:creationId xmlns:p14="http://schemas.microsoft.com/office/powerpoint/2010/main" val="1893851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504496" y="1137382"/>
            <a:ext cx="11269688" cy="4842178"/>
          </a:xfrm>
        </p:spPr>
        <p:txBody>
          <a:bodyPr>
            <a:noAutofit/>
          </a:bodyPr>
          <a:lstStyle/>
          <a:p>
            <a:pPr algn="just" rtl="1"/>
            <a:r>
              <a:rPr lang="fa-IR" sz="3600" dirty="0">
                <a:cs typeface="B Nazanin" panose="00000400000000000000" pitchFamily="2" charset="-78"/>
              </a:rPr>
              <a:t>همه ما در زندگی، به داوری اخلاقی می‌پرازیم.</a:t>
            </a:r>
          </a:p>
          <a:p>
            <a:pPr algn="just" rtl="1"/>
            <a:r>
              <a:rPr lang="fa-IR" sz="3600" dirty="0">
                <a:cs typeface="B Nazanin" panose="00000400000000000000" pitchFamily="2" charset="-78"/>
              </a:rPr>
              <a:t>بعضی چیزها را بد، نادرست و ناحق و برخی امور را خوب، درست و به حق می‌خوانیم.</a:t>
            </a:r>
          </a:p>
          <a:p>
            <a:pPr algn="just" rtl="1"/>
            <a:r>
              <a:rPr lang="fa-IR" sz="3600" dirty="0">
                <a:cs typeface="B Nazanin" panose="00000400000000000000" pitchFamily="2" charset="-78"/>
              </a:rPr>
              <a:t>چگونه رفتاری را خوب (پسندیده) و رفتار دیگری را بد (ناپسند) می‌دانیم؟</a:t>
            </a:r>
          </a:p>
          <a:p>
            <a:pPr algn="just" rtl="1"/>
            <a:r>
              <a:rPr lang="fa-IR" sz="3600" dirty="0">
                <a:cs typeface="B Nazanin" panose="00000400000000000000" pitchFamily="2" charset="-78"/>
              </a:rPr>
              <a:t>چگونه می‌توان به ملاک و معیارِ درستی در ارزش‌گذاری اخلاقی اعمال دست یافت؟ </a:t>
            </a:r>
          </a:p>
        </p:txBody>
      </p:sp>
    </p:spTree>
    <p:extLst>
      <p:ext uri="{BB962C8B-B14F-4D97-AF65-F5344CB8AC3E}">
        <p14:creationId xmlns:p14="http://schemas.microsoft.com/office/powerpoint/2010/main" val="93456402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نتیجه‌گرا: </a:t>
            </a:r>
            <a:r>
              <a:rPr lang="fa-IR" sz="5400" b="1" dirty="0">
                <a:solidFill>
                  <a:srgbClr val="C00000"/>
                </a:solidFill>
                <a:cs typeface="B Nazanin" panose="00000400000000000000" pitchFamily="2" charset="-78"/>
              </a:rPr>
              <a:t>لذت شخصی </a:t>
            </a:r>
            <a:endParaRPr lang="fa-IR" sz="5400" dirty="0">
              <a:solidFill>
                <a:srgbClr val="7030A0"/>
              </a:solidFill>
            </a:endParaRPr>
          </a:p>
        </p:txBody>
      </p:sp>
      <p:sp>
        <p:nvSpPr>
          <p:cNvPr id="3" name="Content Placeholder 2"/>
          <p:cNvSpPr>
            <a:spLocks noGrp="1"/>
          </p:cNvSpPr>
          <p:nvPr>
            <p:ph sz="quarter" idx="13"/>
          </p:nvPr>
        </p:nvSpPr>
        <p:spPr>
          <a:xfrm>
            <a:off x="265815" y="1467294"/>
            <a:ext cx="11185450" cy="5103030"/>
          </a:xfrm>
        </p:spPr>
        <p:txBody>
          <a:bodyPr>
            <a:normAutofit fontScale="92500" lnSpcReduction="20000"/>
          </a:bodyPr>
          <a:lstStyle/>
          <a:p>
            <a:pPr algn="just" rtl="1"/>
            <a:r>
              <a:rPr lang="ar-SA" sz="3600" dirty="0">
                <a:solidFill>
                  <a:srgbClr val="00506C"/>
                </a:solidFill>
                <a:cs typeface="B Badr" panose="00000400000000000000" pitchFamily="2" charset="-78"/>
              </a:rPr>
              <a:t>«گاهی اوقات آگاهانه به نحوی عمل می</a:t>
            </a:r>
            <a:r>
              <a:rPr lang="fa-IR" sz="3600" dirty="0">
                <a:solidFill>
                  <a:srgbClr val="00506C"/>
                </a:solidFill>
                <a:cs typeface="B Badr" panose="00000400000000000000" pitchFamily="2" charset="-78"/>
              </a:rPr>
              <a:t>‌</a:t>
            </a:r>
            <a:r>
              <a:rPr lang="ar-SA" sz="3600" dirty="0">
                <a:solidFill>
                  <a:srgbClr val="00506C"/>
                </a:solidFill>
                <a:cs typeface="B Badr" panose="00000400000000000000" pitchFamily="2" charset="-78"/>
              </a:rPr>
              <a:t>کنیم که با در نظر گرفتن همه جوانب، منافع و خیر خود را دنبال نمی</a:t>
            </a:r>
            <a:r>
              <a:rPr lang="fa-IR" sz="3600" dirty="0">
                <a:solidFill>
                  <a:srgbClr val="00506C"/>
                </a:solidFill>
                <a:cs typeface="B Badr" panose="00000400000000000000" pitchFamily="2" charset="-78"/>
              </a:rPr>
              <a:t>‌</a:t>
            </a:r>
            <a:r>
              <a:rPr lang="ar-SA" sz="3600" dirty="0">
                <a:solidFill>
                  <a:srgbClr val="00506C"/>
                </a:solidFill>
                <a:cs typeface="B Badr" panose="00000400000000000000" pitchFamily="2" charset="-78"/>
              </a:rPr>
              <a:t>کنیم»</a:t>
            </a:r>
            <a:r>
              <a:rPr lang="fa-IR" sz="3600" dirty="0">
                <a:solidFill>
                  <a:srgbClr val="00506C"/>
                </a:solidFill>
                <a:cs typeface="B Badr" panose="00000400000000000000" pitchFamily="2" charset="-78"/>
              </a:rPr>
              <a:t>.</a:t>
            </a:r>
          </a:p>
          <a:p>
            <a:pPr algn="just" rtl="1"/>
            <a:r>
              <a:rPr lang="ar-SA" sz="3600" dirty="0">
                <a:solidFill>
                  <a:srgbClr val="00506C"/>
                </a:solidFill>
                <a:cs typeface="B Badr" panose="00000400000000000000" pitchFamily="2" charset="-78"/>
              </a:rPr>
              <a:t> بی</a:t>
            </a:r>
            <a:r>
              <a:rPr lang="fa-IR" sz="3600" dirty="0">
                <a:solidFill>
                  <a:srgbClr val="00506C"/>
                </a:solidFill>
                <a:cs typeface="B Badr" panose="00000400000000000000" pitchFamily="2" charset="-78"/>
              </a:rPr>
              <a:t>‌</a:t>
            </a:r>
            <a:r>
              <a:rPr lang="ar-SA" sz="3600" dirty="0">
                <a:solidFill>
                  <a:srgbClr val="00506C"/>
                </a:solidFill>
                <a:cs typeface="B Badr" panose="00000400000000000000" pitchFamily="2" charset="-78"/>
              </a:rPr>
              <a:t>تردید </a:t>
            </a:r>
            <a:r>
              <a:rPr lang="fa-IR" sz="3600" dirty="0">
                <a:solidFill>
                  <a:srgbClr val="00506C"/>
                </a:solidFill>
                <a:cs typeface="B Badr" panose="00000400000000000000" pitchFamily="2" charset="-78"/>
              </a:rPr>
              <a:t>هنگام توصیف</a:t>
            </a:r>
            <a:r>
              <a:rPr lang="ar-SA" sz="3600" dirty="0">
                <a:solidFill>
                  <a:srgbClr val="00506C"/>
                </a:solidFill>
                <a:cs typeface="B Badr" panose="00000400000000000000" pitchFamily="2" charset="-78"/>
              </a:rPr>
              <a:t> اعمال و رفتار</a:t>
            </a:r>
            <a:r>
              <a:rPr lang="fa-IR" sz="3600" dirty="0">
                <a:solidFill>
                  <a:srgbClr val="00506C"/>
                </a:solidFill>
                <a:cs typeface="B Badr" panose="00000400000000000000" pitchFamily="2" charset="-78"/>
              </a:rPr>
              <a:t>،</a:t>
            </a:r>
            <a:r>
              <a:rPr lang="ar-SA" sz="3600" dirty="0">
                <a:solidFill>
                  <a:srgbClr val="00506C"/>
                </a:solidFill>
                <a:cs typeface="B Badr" panose="00000400000000000000" pitchFamily="2" charset="-78"/>
              </a:rPr>
              <a:t> از انگیزه</a:t>
            </a:r>
            <a:r>
              <a:rPr lang="fa-IR" sz="3600" dirty="0">
                <a:solidFill>
                  <a:srgbClr val="00506C"/>
                </a:solidFill>
                <a:cs typeface="B Badr" panose="00000400000000000000" pitchFamily="2" charset="-78"/>
              </a:rPr>
              <a:t>‌</a:t>
            </a:r>
            <a:r>
              <a:rPr lang="ar-SA" sz="3600" dirty="0">
                <a:solidFill>
                  <a:srgbClr val="00506C"/>
                </a:solidFill>
                <a:cs typeface="B Badr" panose="00000400000000000000" pitchFamily="2" charset="-78"/>
              </a:rPr>
              <a:t>هایی نظیر حرص، حسادت، انتقام، عشق، محبت، رحم، مروت و امثال آن سخن به میان می</a:t>
            </a:r>
            <a:r>
              <a:rPr lang="fa-IR" sz="3600" dirty="0">
                <a:solidFill>
                  <a:srgbClr val="00506C"/>
                </a:solidFill>
                <a:cs typeface="B Badr" panose="00000400000000000000" pitchFamily="2" charset="-78"/>
              </a:rPr>
              <a:t>‌</a:t>
            </a:r>
            <a:r>
              <a:rPr lang="ar-SA" sz="3600" dirty="0">
                <a:solidFill>
                  <a:srgbClr val="00506C"/>
                </a:solidFill>
                <a:cs typeface="B Badr" panose="00000400000000000000" pitchFamily="2" charset="-78"/>
              </a:rPr>
              <a:t>آ</a:t>
            </a:r>
            <a:r>
              <a:rPr lang="fa-IR" sz="3600" dirty="0">
                <a:solidFill>
                  <a:srgbClr val="00506C"/>
                </a:solidFill>
                <a:cs typeface="B Badr" panose="00000400000000000000" pitchFamily="2" charset="-78"/>
              </a:rPr>
              <a:t>ید</a:t>
            </a:r>
            <a:r>
              <a:rPr lang="ar-SA" sz="3600" dirty="0">
                <a:solidFill>
                  <a:srgbClr val="00506C"/>
                </a:solidFill>
                <a:cs typeface="B Badr" panose="00000400000000000000" pitchFamily="2" charset="-78"/>
              </a:rPr>
              <a:t>. </a:t>
            </a:r>
            <a:endParaRPr lang="fa-IR" sz="3600" dirty="0">
              <a:solidFill>
                <a:srgbClr val="00506C"/>
              </a:solidFill>
              <a:cs typeface="B Badr" panose="00000400000000000000" pitchFamily="2" charset="-78"/>
            </a:endParaRPr>
          </a:p>
          <a:p>
            <a:pPr algn="just" rtl="1"/>
            <a:r>
              <a:rPr lang="ar-SA" sz="3600" dirty="0">
                <a:solidFill>
                  <a:srgbClr val="00506C"/>
                </a:solidFill>
                <a:cs typeface="B Badr" panose="00000400000000000000" pitchFamily="2" charset="-78"/>
              </a:rPr>
              <a:t>یکی از اموری که در محاکمات جنایی به آن توجه بسیار می</a:t>
            </a:r>
            <a:r>
              <a:rPr lang="fa-IR" sz="3600" dirty="0">
                <a:solidFill>
                  <a:srgbClr val="00506C"/>
                </a:solidFill>
                <a:cs typeface="B Badr" panose="00000400000000000000" pitchFamily="2" charset="-78"/>
              </a:rPr>
              <a:t>‌</a:t>
            </a:r>
            <a:r>
              <a:rPr lang="ar-SA" sz="3600" dirty="0">
                <a:solidFill>
                  <a:srgbClr val="00506C"/>
                </a:solidFill>
                <a:cs typeface="B Badr" panose="00000400000000000000" pitchFamily="2" charset="-78"/>
              </a:rPr>
              <a:t>شود، پیدا کردن انگیزه</a:t>
            </a:r>
            <a:r>
              <a:rPr lang="fa-IR" sz="3600" dirty="0">
                <a:solidFill>
                  <a:srgbClr val="00506C"/>
                </a:solidFill>
                <a:cs typeface="B Badr" panose="00000400000000000000" pitchFamily="2" charset="-78"/>
              </a:rPr>
              <a:t>‌</a:t>
            </a:r>
            <a:r>
              <a:rPr lang="ar-SA" sz="3600" dirty="0">
                <a:solidFill>
                  <a:srgbClr val="00506C"/>
                </a:solidFill>
                <a:cs typeface="B Badr" panose="00000400000000000000" pitchFamily="2" charset="-78"/>
              </a:rPr>
              <a:t>های اعمال است. اگر همواره در امور بشری فقط یک انگیزه حکم</a:t>
            </a:r>
            <a:r>
              <a:rPr lang="fa-IR" sz="3600" dirty="0">
                <a:solidFill>
                  <a:srgbClr val="00506C"/>
                </a:solidFill>
                <a:cs typeface="B Badr" panose="00000400000000000000" pitchFamily="2" charset="-78"/>
              </a:rPr>
              <a:t>‌</a:t>
            </a:r>
            <a:r>
              <a:rPr lang="ar-SA" sz="3600" dirty="0">
                <a:solidFill>
                  <a:srgbClr val="00506C"/>
                </a:solidFill>
                <a:cs typeface="B Badr" panose="00000400000000000000" pitchFamily="2" charset="-78"/>
              </a:rPr>
              <a:t>فرما بود، این توجهات کاملا بی</a:t>
            </a:r>
            <a:r>
              <a:rPr lang="fa-IR" sz="3600" dirty="0">
                <a:solidFill>
                  <a:srgbClr val="00506C"/>
                </a:solidFill>
                <a:cs typeface="B Badr" panose="00000400000000000000" pitchFamily="2" charset="-78"/>
              </a:rPr>
              <a:t>‌</a:t>
            </a:r>
            <a:r>
              <a:rPr lang="ar-SA" sz="3600" dirty="0">
                <a:solidFill>
                  <a:srgbClr val="00506C"/>
                </a:solidFill>
                <a:cs typeface="B Badr" panose="00000400000000000000" pitchFamily="2" charset="-78"/>
              </a:rPr>
              <a:t>معنا بود.</a:t>
            </a:r>
            <a:endParaRPr lang="fa-IR" sz="3600" dirty="0">
              <a:solidFill>
                <a:srgbClr val="00506C"/>
              </a:solidFill>
              <a:cs typeface="B Badr" panose="00000400000000000000" pitchFamily="2" charset="-78"/>
            </a:endParaRPr>
          </a:p>
          <a:p>
            <a:pPr algn="just" rtl="1"/>
            <a:r>
              <a:rPr lang="ar-SA" sz="3600" dirty="0">
                <a:solidFill>
                  <a:srgbClr val="00506C"/>
                </a:solidFill>
                <a:cs typeface="B Badr" panose="00000400000000000000" pitchFamily="2" charset="-78"/>
              </a:rPr>
              <a:t>پس با اثبات گزاره اخیر جایی برای خودگروی روان</a:t>
            </a:r>
            <a:r>
              <a:rPr lang="fa-IR" sz="3600" dirty="0">
                <a:solidFill>
                  <a:srgbClr val="00506C"/>
                </a:solidFill>
                <a:cs typeface="B Badr" panose="00000400000000000000" pitchFamily="2" charset="-78"/>
              </a:rPr>
              <a:t>‌</a:t>
            </a:r>
            <a:r>
              <a:rPr lang="ar-SA" sz="3600" dirty="0">
                <a:solidFill>
                  <a:srgbClr val="00506C"/>
                </a:solidFill>
                <a:cs typeface="B Badr" panose="00000400000000000000" pitchFamily="2" charset="-78"/>
              </a:rPr>
              <a:t>شناختی حتی_ بر مبنای حب ذات_ باقی نمی</a:t>
            </a:r>
            <a:r>
              <a:rPr lang="fa-IR" sz="3600" dirty="0">
                <a:solidFill>
                  <a:srgbClr val="00506C"/>
                </a:solidFill>
                <a:cs typeface="B Badr" panose="00000400000000000000" pitchFamily="2" charset="-78"/>
              </a:rPr>
              <a:t>‌</a:t>
            </a:r>
            <a:r>
              <a:rPr lang="ar-SA" sz="3600" dirty="0">
                <a:solidFill>
                  <a:srgbClr val="00506C"/>
                </a:solidFill>
                <a:cs typeface="B Badr" panose="00000400000000000000" pitchFamily="2" charset="-78"/>
              </a:rPr>
              <a:t>ماند.	</a:t>
            </a:r>
            <a:endParaRPr lang="fa-IR" sz="3600" dirty="0">
              <a:solidFill>
                <a:srgbClr val="00506C"/>
              </a:solidFill>
              <a:cs typeface="B Badr" panose="00000400000000000000" pitchFamily="2" charset="-78"/>
            </a:endParaRPr>
          </a:p>
        </p:txBody>
      </p:sp>
    </p:spTree>
    <p:extLst>
      <p:ext uri="{BB962C8B-B14F-4D97-AF65-F5344CB8AC3E}">
        <p14:creationId xmlns:p14="http://schemas.microsoft.com/office/powerpoint/2010/main" val="12350364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نتیجه‌گرا: </a:t>
            </a:r>
            <a:r>
              <a:rPr lang="fa-IR" sz="5400" b="1" dirty="0">
                <a:solidFill>
                  <a:srgbClr val="7E6000"/>
                </a:solidFill>
                <a:cs typeface="B Nazanin" panose="00000400000000000000" pitchFamily="2" charset="-78"/>
              </a:rPr>
              <a:t>سود عمومی</a:t>
            </a:r>
            <a:endParaRPr lang="fa-IR" sz="5400" dirty="0">
              <a:solidFill>
                <a:srgbClr val="7E6000"/>
              </a:solidFill>
            </a:endParaRPr>
          </a:p>
        </p:txBody>
      </p:sp>
      <p:sp>
        <p:nvSpPr>
          <p:cNvPr id="3" name="Content Placeholder 2"/>
          <p:cNvSpPr>
            <a:spLocks noGrp="1"/>
          </p:cNvSpPr>
          <p:nvPr>
            <p:ph sz="quarter" idx="13"/>
          </p:nvPr>
        </p:nvSpPr>
        <p:spPr>
          <a:xfrm>
            <a:off x="555171" y="1376737"/>
            <a:ext cx="11092543" cy="5078491"/>
          </a:xfrm>
        </p:spPr>
        <p:txBody>
          <a:bodyPr>
            <a:normAutofit fontScale="92500"/>
          </a:bodyPr>
          <a:lstStyle/>
          <a:p>
            <a:pPr algn="just" rtl="1"/>
            <a:r>
              <a:rPr lang="fa-IR" sz="4000" b="1" dirty="0">
                <a:solidFill>
                  <a:srgbClr val="00487E"/>
                </a:solidFill>
                <a:cs typeface="B Lotus" panose="00000400000000000000" pitchFamily="2" charset="-78"/>
              </a:rPr>
              <a:t>سودگرایی نظریه‌ای است که اصل سود را تنها معیار نهایی درباره درستی و نادرستی و ارزش و الزام اخلاقی می‌داند.</a:t>
            </a:r>
          </a:p>
          <a:p>
            <a:pPr algn="just" rtl="1"/>
            <a:r>
              <a:rPr lang="fa-IR" sz="4000" b="1" dirty="0">
                <a:solidFill>
                  <a:srgbClr val="00487E"/>
                </a:solidFill>
                <a:cs typeface="B Lotus" panose="00000400000000000000" pitchFamily="2" charset="-78"/>
              </a:rPr>
              <a:t>سودگرایان معتقدند غایت اخلاقی‌ای که باید در تمام اعمال و رفتارمان به دنبال آن باشیم، بیشترین غلبه ممکن خیر بر شر یا کمترین غلبه ممکن شر بر خیر در کل جهان و برای همه انسان‌هاست.</a:t>
            </a:r>
          </a:p>
          <a:p>
            <a:pPr algn="just" rtl="1"/>
            <a:r>
              <a:rPr lang="fa-IR" sz="4000" b="1" dirty="0">
                <a:solidFill>
                  <a:srgbClr val="00487E"/>
                </a:solidFill>
                <a:cs typeface="B Lotus" panose="00000400000000000000" pitchFamily="2" charset="-78"/>
              </a:rPr>
              <a:t>توصیه سودگرایی این است که: «خیر را برای همگان به حداکثر برسان».</a:t>
            </a:r>
          </a:p>
        </p:txBody>
      </p:sp>
    </p:spTree>
    <p:extLst>
      <p:ext uri="{BB962C8B-B14F-4D97-AF65-F5344CB8AC3E}">
        <p14:creationId xmlns:p14="http://schemas.microsoft.com/office/powerpoint/2010/main" val="20373831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نتیجه‌گرا: </a:t>
            </a:r>
            <a:r>
              <a:rPr lang="fa-IR" sz="5400" b="1" dirty="0">
                <a:solidFill>
                  <a:srgbClr val="7E6000"/>
                </a:solidFill>
                <a:cs typeface="B Nazanin" panose="00000400000000000000" pitchFamily="2" charset="-78"/>
              </a:rPr>
              <a:t>سود عمومی</a:t>
            </a:r>
            <a:endParaRPr lang="fa-IR" sz="5400" dirty="0">
              <a:solidFill>
                <a:srgbClr val="7E6000"/>
              </a:solidFill>
            </a:endParaRPr>
          </a:p>
        </p:txBody>
      </p:sp>
      <p:sp>
        <p:nvSpPr>
          <p:cNvPr id="3" name="Content Placeholder 2"/>
          <p:cNvSpPr>
            <a:spLocks noGrp="1"/>
          </p:cNvSpPr>
          <p:nvPr>
            <p:ph sz="quarter" idx="13"/>
          </p:nvPr>
        </p:nvSpPr>
        <p:spPr>
          <a:xfrm>
            <a:off x="555171" y="1376737"/>
            <a:ext cx="11092543" cy="5078491"/>
          </a:xfrm>
        </p:spPr>
        <p:txBody>
          <a:bodyPr>
            <a:normAutofit fontScale="92500"/>
          </a:bodyPr>
          <a:lstStyle/>
          <a:p>
            <a:pPr algn="just" rtl="1">
              <a:buFont typeface="Wingdings" panose="05000000000000000000" pitchFamily="2" charset="2"/>
              <a:buChar char="ü"/>
            </a:pPr>
            <a:r>
              <a:rPr lang="fa-IR" sz="5400" b="1" dirty="0">
                <a:solidFill>
                  <a:srgbClr val="0070C0"/>
                </a:solidFill>
                <a:cs typeface="B Lotus" panose="00000400000000000000" pitchFamily="2" charset="-78"/>
              </a:rPr>
              <a:t>در این نظریه کارهایی که به سود عموم مردم است، از ارزش و الزام اخلاقی برخوردار است و کارهایی که زیان عمومی در پی دارد، بد است و نباید صورت گیرد.</a:t>
            </a:r>
          </a:p>
          <a:p>
            <a:pPr algn="just" rtl="1">
              <a:buFont typeface="Wingdings" panose="05000000000000000000" pitchFamily="2" charset="2"/>
              <a:buChar char="ü"/>
            </a:pPr>
            <a:r>
              <a:rPr lang="fa-IR" sz="5400" b="1" dirty="0">
                <a:solidFill>
                  <a:srgbClr val="0070C0"/>
                </a:solidFill>
                <a:cs typeface="B Lotus" panose="00000400000000000000" pitchFamily="2" charset="-78"/>
              </a:rPr>
              <a:t>طرفداران سود عمومی به دو گروه تقسیم می شوند:</a:t>
            </a:r>
          </a:p>
        </p:txBody>
      </p:sp>
    </p:spTree>
    <p:extLst>
      <p:ext uri="{BB962C8B-B14F-4D97-AF65-F5344CB8AC3E}">
        <p14:creationId xmlns:p14="http://schemas.microsoft.com/office/powerpoint/2010/main" val="18273125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نتیجه‌گرا: </a:t>
            </a:r>
            <a:r>
              <a:rPr lang="fa-IR" sz="5400" b="1" dirty="0">
                <a:solidFill>
                  <a:srgbClr val="7E6000"/>
                </a:solidFill>
                <a:cs typeface="B Nazanin" panose="00000400000000000000" pitchFamily="2" charset="-78"/>
              </a:rPr>
              <a:t>سود عمومی</a:t>
            </a:r>
            <a:endParaRPr lang="fa-IR" sz="5400" dirty="0">
              <a:solidFill>
                <a:srgbClr val="7E6000"/>
              </a:solidFill>
            </a:endParaRPr>
          </a:p>
        </p:txBody>
      </p:sp>
      <p:sp>
        <p:nvSpPr>
          <p:cNvPr id="3" name="Content Placeholder 2"/>
          <p:cNvSpPr>
            <a:spLocks noGrp="1"/>
          </p:cNvSpPr>
          <p:nvPr>
            <p:ph sz="quarter" idx="13"/>
          </p:nvPr>
        </p:nvSpPr>
        <p:spPr>
          <a:xfrm>
            <a:off x="359229" y="1376737"/>
            <a:ext cx="11484428" cy="5193587"/>
          </a:xfrm>
        </p:spPr>
        <p:txBody>
          <a:bodyPr>
            <a:normAutofit lnSpcReduction="10000"/>
          </a:bodyPr>
          <a:lstStyle/>
          <a:p>
            <a:pPr marL="0" indent="0" algn="just" rtl="1">
              <a:buNone/>
            </a:pPr>
            <a:r>
              <a:rPr lang="fa-IR" sz="3600" b="1" dirty="0">
                <a:solidFill>
                  <a:schemeClr val="accent3">
                    <a:lumMod val="50000"/>
                  </a:schemeClr>
                </a:solidFill>
                <a:cs typeface="B Lotus" panose="00000400000000000000" pitchFamily="2" charset="-78"/>
              </a:rPr>
              <a:t>1/ گروهی سود عمومی را وسیله‌ای برای رسیدن به منفعت شخصی به حساب می‌آورند و به آن توصیه می‌کنند.</a:t>
            </a:r>
          </a:p>
          <a:p>
            <a:pPr marL="0" indent="0" algn="just" rtl="1">
              <a:buNone/>
            </a:pPr>
            <a:r>
              <a:rPr lang="fa-IR" sz="3600" b="1" dirty="0">
                <a:solidFill>
                  <a:schemeClr val="accent3">
                    <a:lumMod val="50000"/>
                  </a:schemeClr>
                </a:solidFill>
                <a:cs typeface="B Lotus" panose="00000400000000000000" pitchFamily="2" charset="-78"/>
              </a:rPr>
              <a:t>این دسته مدعی‌اند که هر چه سود عمومی افزایش یابد، سود فرد نیز افزایش می‌یابد و نیز هر چقدر زیان عمومی بیشتر شود، فرد نیز بیشتر در معرض زیان قرار می‌گیرد.</a:t>
            </a:r>
          </a:p>
          <a:p>
            <a:pPr marL="0" indent="0" algn="just" rtl="1">
              <a:buNone/>
            </a:pPr>
            <a:r>
              <a:rPr lang="fa-IR" sz="3600" b="1" dirty="0">
                <a:solidFill>
                  <a:schemeClr val="accent3">
                    <a:lumMod val="50000"/>
                  </a:schemeClr>
                </a:solidFill>
                <a:cs typeface="B Lotus" panose="00000400000000000000" pitchFamily="2" charset="-78"/>
              </a:rPr>
              <a:t>بنابراین ملاک و معیار ارزش اخلاقی، در توجه نمودن به بیشترین غلبه خیر بر شر یا کمترین غلبه شر بر خیر است و در حقیقت با این معیار می‌توان به سود شخصی رسید.</a:t>
            </a:r>
          </a:p>
        </p:txBody>
      </p:sp>
    </p:spTree>
    <p:extLst>
      <p:ext uri="{BB962C8B-B14F-4D97-AF65-F5344CB8AC3E}">
        <p14:creationId xmlns:p14="http://schemas.microsoft.com/office/powerpoint/2010/main" val="32128299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نتیجه‌گرا: </a:t>
            </a:r>
            <a:r>
              <a:rPr lang="fa-IR" sz="5400" b="1" dirty="0">
                <a:solidFill>
                  <a:srgbClr val="7E6000"/>
                </a:solidFill>
                <a:cs typeface="B Nazanin" panose="00000400000000000000" pitchFamily="2" charset="-78"/>
              </a:rPr>
              <a:t>سود عمومی</a:t>
            </a:r>
            <a:endParaRPr lang="fa-IR" sz="5400" dirty="0">
              <a:solidFill>
                <a:srgbClr val="7E6000"/>
              </a:solidFill>
            </a:endParaRPr>
          </a:p>
        </p:txBody>
      </p:sp>
      <p:sp>
        <p:nvSpPr>
          <p:cNvPr id="3" name="Content Placeholder 2"/>
          <p:cNvSpPr>
            <a:spLocks noGrp="1"/>
          </p:cNvSpPr>
          <p:nvPr>
            <p:ph sz="quarter" idx="13"/>
          </p:nvPr>
        </p:nvSpPr>
        <p:spPr>
          <a:xfrm>
            <a:off x="555171" y="1376737"/>
            <a:ext cx="11204438" cy="5193587"/>
          </a:xfrm>
        </p:spPr>
        <p:txBody>
          <a:bodyPr>
            <a:normAutofit fontScale="92500"/>
          </a:bodyPr>
          <a:lstStyle/>
          <a:p>
            <a:pPr algn="just" rtl="1">
              <a:buFont typeface="Wingdings" panose="05000000000000000000" pitchFamily="2" charset="2"/>
              <a:buChar char="v"/>
            </a:pPr>
            <a:r>
              <a:rPr lang="fa-IR" sz="3600" b="1" dirty="0">
                <a:solidFill>
                  <a:schemeClr val="accent3">
                    <a:lumMod val="50000"/>
                  </a:schemeClr>
                </a:solidFill>
                <a:cs typeface="B Lotus" panose="00000400000000000000" pitchFamily="2" charset="-78"/>
              </a:rPr>
              <a:t>این گروه نه تنها دیگرگرایی را با خودگرایی منافی نمی‌دانند، شرط لازم در تحقق منافع خود را توجه به سود و منفعت عمومی می‌شمارند.</a:t>
            </a:r>
          </a:p>
          <a:p>
            <a:pPr algn="just" rtl="1">
              <a:buFont typeface="Wingdings" panose="05000000000000000000" pitchFamily="2" charset="2"/>
              <a:buChar char="v"/>
            </a:pPr>
            <a:r>
              <a:rPr lang="fa-IR" sz="3600" b="1" dirty="0">
                <a:solidFill>
                  <a:schemeClr val="accent3">
                    <a:lumMod val="50000"/>
                  </a:schemeClr>
                </a:solidFill>
                <a:cs typeface="B Lotus" panose="00000400000000000000" pitchFamily="2" charset="-78"/>
              </a:rPr>
              <a:t>استدلال این است که به نفع خود ماست که منفعت دیگران را در نظر بگیریم. </a:t>
            </a:r>
          </a:p>
          <a:p>
            <a:pPr algn="just" rtl="1">
              <a:buFont typeface="Wingdings" panose="05000000000000000000" pitchFamily="2" charset="2"/>
              <a:buChar char="v"/>
            </a:pPr>
            <a:r>
              <a:rPr lang="fa-IR" sz="3600" b="1" dirty="0">
                <a:solidFill>
                  <a:schemeClr val="accent3">
                    <a:lumMod val="50000"/>
                  </a:schemeClr>
                </a:solidFill>
                <a:cs typeface="B Lotus" panose="00000400000000000000" pitchFamily="2" charset="-78"/>
              </a:rPr>
              <a:t>اگر به وعده‌های خود وفا نکنیم، نمی‌توانیم از دیگران توقعِ وفای به عهد داشته باشیم و این در مجموع به ضرر ما تمام می‌شود.</a:t>
            </a:r>
          </a:p>
          <a:p>
            <a:pPr algn="just" rtl="1">
              <a:buFont typeface="Wingdings" panose="05000000000000000000" pitchFamily="2" charset="2"/>
              <a:buChar char="v"/>
            </a:pPr>
            <a:r>
              <a:rPr lang="fa-IR" sz="3600" b="1" dirty="0">
                <a:solidFill>
                  <a:schemeClr val="accent3">
                    <a:lumMod val="50000"/>
                  </a:schemeClr>
                </a:solidFill>
                <a:cs typeface="B Lotus" panose="00000400000000000000" pitchFamily="2" charset="-78"/>
              </a:rPr>
              <a:t>همچنین اگر به دنبال آسیب رساندن به دیگران باشیم، از جامعه طرد شده، زیان می‌بینیم.</a:t>
            </a:r>
          </a:p>
        </p:txBody>
      </p:sp>
    </p:spTree>
    <p:extLst>
      <p:ext uri="{BB962C8B-B14F-4D97-AF65-F5344CB8AC3E}">
        <p14:creationId xmlns:p14="http://schemas.microsoft.com/office/powerpoint/2010/main" val="3919024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نتیجه‌گرا: </a:t>
            </a:r>
            <a:r>
              <a:rPr lang="fa-IR" sz="5400" b="1" dirty="0">
                <a:solidFill>
                  <a:srgbClr val="7E6000"/>
                </a:solidFill>
                <a:cs typeface="B Nazanin" panose="00000400000000000000" pitchFamily="2" charset="-78"/>
              </a:rPr>
              <a:t>سود عمومی</a:t>
            </a:r>
            <a:endParaRPr lang="fa-IR" sz="5400" dirty="0">
              <a:solidFill>
                <a:srgbClr val="7E6000"/>
              </a:solidFill>
            </a:endParaRPr>
          </a:p>
        </p:txBody>
      </p:sp>
      <p:sp>
        <p:nvSpPr>
          <p:cNvPr id="3" name="Content Placeholder 2"/>
          <p:cNvSpPr>
            <a:spLocks noGrp="1"/>
          </p:cNvSpPr>
          <p:nvPr>
            <p:ph sz="quarter" idx="13"/>
          </p:nvPr>
        </p:nvSpPr>
        <p:spPr>
          <a:xfrm>
            <a:off x="391886" y="1376737"/>
            <a:ext cx="11375571" cy="5078491"/>
          </a:xfrm>
        </p:spPr>
        <p:txBody>
          <a:bodyPr>
            <a:normAutofit/>
          </a:bodyPr>
          <a:lstStyle/>
          <a:p>
            <a:pPr algn="just" rtl="1">
              <a:buFont typeface="Wingdings" panose="05000000000000000000" pitchFamily="2" charset="2"/>
              <a:buChar char="q"/>
            </a:pPr>
            <a:r>
              <a:rPr lang="fa-IR" sz="4000" b="1" dirty="0">
                <a:solidFill>
                  <a:schemeClr val="accent3">
                    <a:lumMod val="50000"/>
                  </a:schemeClr>
                </a:solidFill>
                <a:cs typeface="B Badr" panose="00000400000000000000" pitchFamily="2" charset="-78"/>
              </a:rPr>
              <a:t>دسته‌ای دیگر از سودگرایان، سود و منفعت عمومی را بدون در نظر گرفتن منافع شخصی و اینکه آن را وسیله‌ای برای رسیدن به سود شخصی خویش بدانند، به لحاظ اخلاقی مطلوب دانسته و به آن توصیه می‌کنند.</a:t>
            </a:r>
          </a:p>
          <a:p>
            <a:pPr algn="just" rtl="1">
              <a:buFont typeface="Wingdings" panose="05000000000000000000" pitchFamily="2" charset="2"/>
              <a:buChar char="q"/>
            </a:pPr>
            <a:r>
              <a:rPr lang="fa-IR" sz="4000" b="1" dirty="0">
                <a:solidFill>
                  <a:schemeClr val="accent3">
                    <a:lumMod val="50000"/>
                  </a:schemeClr>
                </a:solidFill>
                <a:cs typeface="B Badr" panose="00000400000000000000" pitchFamily="2" charset="-78"/>
              </a:rPr>
              <a:t>این گروه در ارزیابی اخلاقی افعال، به میزان سود و زیان مترتب بر نوع کار و نیز ملاک بیشترین سود برای بیشترین افراد توجه می‌کنند.</a:t>
            </a:r>
          </a:p>
        </p:txBody>
      </p:sp>
    </p:spTree>
    <p:extLst>
      <p:ext uri="{BB962C8B-B14F-4D97-AF65-F5344CB8AC3E}">
        <p14:creationId xmlns:p14="http://schemas.microsoft.com/office/powerpoint/2010/main" val="20213680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نتیجه‌گرا: </a:t>
            </a:r>
            <a:r>
              <a:rPr lang="fa-IR" sz="5400" b="1" dirty="0">
                <a:solidFill>
                  <a:srgbClr val="7E6000"/>
                </a:solidFill>
                <a:cs typeface="B Nazanin" panose="00000400000000000000" pitchFamily="2" charset="-78"/>
              </a:rPr>
              <a:t>سود عمومی</a:t>
            </a:r>
            <a:endParaRPr lang="fa-IR" sz="5400" dirty="0">
              <a:solidFill>
                <a:srgbClr val="7E6000"/>
              </a:solidFill>
            </a:endParaRPr>
          </a:p>
        </p:txBody>
      </p:sp>
      <p:sp>
        <p:nvSpPr>
          <p:cNvPr id="3" name="Content Placeholder 2"/>
          <p:cNvSpPr>
            <a:spLocks noGrp="1"/>
          </p:cNvSpPr>
          <p:nvPr>
            <p:ph sz="quarter" idx="13"/>
          </p:nvPr>
        </p:nvSpPr>
        <p:spPr>
          <a:xfrm>
            <a:off x="555171" y="1376737"/>
            <a:ext cx="11092543" cy="5078491"/>
          </a:xfrm>
        </p:spPr>
        <p:txBody>
          <a:bodyPr>
            <a:normAutofit lnSpcReduction="10000"/>
          </a:bodyPr>
          <a:lstStyle/>
          <a:p>
            <a:pPr marL="0" indent="0" algn="just" rtl="1">
              <a:buNone/>
            </a:pPr>
            <a:r>
              <a:rPr lang="fa-IR" sz="4000" b="1" dirty="0">
                <a:solidFill>
                  <a:schemeClr val="accent3">
                    <a:lumMod val="50000"/>
                  </a:schemeClr>
                </a:solidFill>
                <a:cs typeface="B Badr" panose="00000400000000000000" pitchFamily="2" charset="-78"/>
              </a:rPr>
              <a:t>اگر مرد فقیری برای تغذیه خانواده‌اش از شخص ثروتمندی دزدی کند، یا جامعه‌ای برای جلوگیری از ترس و اضطراب عمومی، بی‌سبب شخص بی‌گناهی را مجازات کند، ممکن است به صورت موردی مشکلی پیش نیاید و حتی بیشترین غلبه خیر بر شر در یک مورد، یا کمترین غلبه شر بر خیر در همان مورد را در پی داشته باشد؛ اما چنانچه این کار قاعده‌ای عام شود (همه فقیران از ثروتمندان دزدی کنند) هرج و مرج پدید می‌آید و این به زیان عموم است. </a:t>
            </a:r>
          </a:p>
        </p:txBody>
      </p:sp>
    </p:spTree>
    <p:extLst>
      <p:ext uri="{BB962C8B-B14F-4D97-AF65-F5344CB8AC3E}">
        <p14:creationId xmlns:p14="http://schemas.microsoft.com/office/powerpoint/2010/main" val="25341796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نتیجه‌گرا: </a:t>
            </a:r>
            <a:r>
              <a:rPr lang="fa-IR" sz="5400" b="1" dirty="0">
                <a:solidFill>
                  <a:srgbClr val="7E6000"/>
                </a:solidFill>
                <a:cs typeface="B Nazanin" panose="00000400000000000000" pitchFamily="2" charset="-78"/>
              </a:rPr>
              <a:t>سود عمومی</a:t>
            </a:r>
            <a:endParaRPr lang="fa-IR" sz="5400" dirty="0">
              <a:solidFill>
                <a:srgbClr val="7E6000"/>
              </a:solidFill>
            </a:endParaRPr>
          </a:p>
        </p:txBody>
      </p:sp>
      <p:sp>
        <p:nvSpPr>
          <p:cNvPr id="3" name="Content Placeholder 2"/>
          <p:cNvSpPr>
            <a:spLocks noGrp="1"/>
          </p:cNvSpPr>
          <p:nvPr>
            <p:ph sz="quarter" idx="13"/>
          </p:nvPr>
        </p:nvSpPr>
        <p:spPr>
          <a:xfrm>
            <a:off x="555171" y="1376737"/>
            <a:ext cx="11092543" cy="5078491"/>
          </a:xfrm>
        </p:spPr>
        <p:txBody>
          <a:bodyPr>
            <a:normAutofit fontScale="92500"/>
          </a:bodyPr>
          <a:lstStyle/>
          <a:p>
            <a:pPr algn="just" rtl="1"/>
            <a:r>
              <a:rPr lang="fa-IR" sz="4400" b="1" dirty="0">
                <a:solidFill>
                  <a:schemeClr val="accent3">
                    <a:lumMod val="50000"/>
                  </a:schemeClr>
                </a:solidFill>
                <a:cs typeface="B Badr" panose="00000400000000000000" pitchFamily="2" charset="-78"/>
              </a:rPr>
              <a:t>از نظر این گروه آنچه ذاتا مطلوبیت دارد توجه به سود عمومی است.</a:t>
            </a:r>
          </a:p>
          <a:p>
            <a:pPr algn="just" rtl="1"/>
            <a:r>
              <a:rPr lang="fa-IR" sz="4400" b="1" dirty="0">
                <a:solidFill>
                  <a:schemeClr val="accent3">
                    <a:lumMod val="50000"/>
                  </a:schemeClr>
                </a:solidFill>
                <a:cs typeface="B Badr" panose="00000400000000000000" pitchFamily="2" charset="-78"/>
              </a:rPr>
              <a:t>بنابراین چنانچه میان منافع شخصی و منافع عمومی تزاحم و اختلافی پدید آید، باید نفع عمومی را بر نفع شخصی ترجیح داد.</a:t>
            </a:r>
          </a:p>
          <a:p>
            <a:pPr algn="just" rtl="1"/>
            <a:r>
              <a:rPr lang="fa-IR" sz="4400" b="1" dirty="0">
                <a:solidFill>
                  <a:schemeClr val="accent3">
                    <a:lumMod val="50000"/>
                  </a:schemeClr>
                </a:solidFill>
                <a:cs typeface="B Badr" panose="00000400000000000000" pitchFamily="2" charset="-78"/>
              </a:rPr>
              <a:t>خلاصه، تنها منفعت و سود عمومی معیار ارزش‌گذاری اعمال اخلاقی نزد این دسته به حساب می‌آید و معتقدند باید بر اساس آن اعمال اخلاقی را ارزیابی کرد.</a:t>
            </a:r>
          </a:p>
        </p:txBody>
      </p:sp>
    </p:spTree>
    <p:extLst>
      <p:ext uri="{BB962C8B-B14F-4D97-AF65-F5344CB8AC3E}">
        <p14:creationId xmlns:p14="http://schemas.microsoft.com/office/powerpoint/2010/main" val="8150936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نتیجه‌گرا: </a:t>
            </a:r>
            <a:r>
              <a:rPr lang="fa-IR" sz="5400" b="1" dirty="0">
                <a:solidFill>
                  <a:srgbClr val="7E6000"/>
                </a:solidFill>
                <a:cs typeface="B Nazanin" panose="00000400000000000000" pitchFamily="2" charset="-78"/>
              </a:rPr>
              <a:t>سود عمومی</a:t>
            </a:r>
            <a:endParaRPr lang="fa-IR" sz="5400" dirty="0">
              <a:solidFill>
                <a:srgbClr val="7E6000"/>
              </a:solidFill>
            </a:endParaRPr>
          </a:p>
        </p:txBody>
      </p:sp>
      <p:sp>
        <p:nvSpPr>
          <p:cNvPr id="3" name="Content Placeholder 2"/>
          <p:cNvSpPr>
            <a:spLocks noGrp="1"/>
          </p:cNvSpPr>
          <p:nvPr>
            <p:ph sz="quarter" idx="13"/>
          </p:nvPr>
        </p:nvSpPr>
        <p:spPr>
          <a:xfrm>
            <a:off x="555171" y="1376737"/>
            <a:ext cx="11092543" cy="5078491"/>
          </a:xfrm>
        </p:spPr>
        <p:txBody>
          <a:bodyPr>
            <a:normAutofit fontScale="92500"/>
          </a:bodyPr>
          <a:lstStyle/>
          <a:p>
            <a:pPr marL="0" indent="0" algn="just" rtl="1">
              <a:buNone/>
            </a:pPr>
            <a:r>
              <a:rPr lang="fa-IR" sz="4300" b="1" dirty="0">
                <a:solidFill>
                  <a:srgbClr val="8A0000"/>
                </a:solidFill>
                <a:cs typeface="B Jalal" panose="00000400000000000000" pitchFamily="2" charset="-78"/>
              </a:rPr>
              <a:t>نقد و بررسی</a:t>
            </a:r>
          </a:p>
          <a:p>
            <a:pPr marL="0" indent="0" algn="just" rtl="1">
              <a:buNone/>
            </a:pPr>
            <a:r>
              <a:rPr lang="fa-IR" sz="3600" dirty="0">
                <a:solidFill>
                  <a:srgbClr val="8A0000"/>
                </a:solidFill>
                <a:cs typeface="B Jalal" panose="00000400000000000000" pitchFamily="2" charset="-78"/>
              </a:rPr>
              <a:t>1- استدلال دسته اول که مبنای آنها در توصیه به سود عمومی دست یافتن به سود و منافع شخصی است، کامل نیست. </a:t>
            </a:r>
          </a:p>
          <a:p>
            <a:pPr marL="0" indent="0" algn="just" rtl="1">
              <a:buNone/>
            </a:pPr>
            <a:r>
              <a:rPr lang="fa-IR" sz="3600" dirty="0">
                <a:solidFill>
                  <a:srgbClr val="8A0000"/>
                </a:solidFill>
                <a:cs typeface="B Jalal" panose="00000400000000000000" pitchFamily="2" charset="-78"/>
              </a:rPr>
              <a:t>آنان مدعی‌اند برای رسیدن به سود و منفعت شخصی همواره باید سود عمومی را مورد توجه قرار داد و بدون توجه به سود عمومی نمی‌توان به منفعت شخصی دست یافت؛ در حالی که در موارد بسیاری، ممکن است توجه به سود عمومی با منافع شخصی مغایرت و تعارض داشته باید. در این گونه موارد راه حل چیست؟</a:t>
            </a:r>
          </a:p>
        </p:txBody>
      </p:sp>
    </p:spTree>
    <p:extLst>
      <p:ext uri="{BB962C8B-B14F-4D97-AF65-F5344CB8AC3E}">
        <p14:creationId xmlns:p14="http://schemas.microsoft.com/office/powerpoint/2010/main" val="23502850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نتیجه‌گرا: </a:t>
            </a:r>
            <a:r>
              <a:rPr lang="fa-IR" sz="5400" b="1" dirty="0">
                <a:solidFill>
                  <a:srgbClr val="7E6000"/>
                </a:solidFill>
                <a:cs typeface="B Nazanin" panose="00000400000000000000" pitchFamily="2" charset="-78"/>
              </a:rPr>
              <a:t>سود عمومی</a:t>
            </a:r>
            <a:endParaRPr lang="fa-IR" sz="5400" dirty="0">
              <a:solidFill>
                <a:srgbClr val="7E6000"/>
              </a:solidFill>
            </a:endParaRPr>
          </a:p>
        </p:txBody>
      </p:sp>
      <p:sp>
        <p:nvSpPr>
          <p:cNvPr id="3" name="Content Placeholder 2"/>
          <p:cNvSpPr>
            <a:spLocks noGrp="1"/>
          </p:cNvSpPr>
          <p:nvPr>
            <p:ph sz="quarter" idx="13"/>
          </p:nvPr>
        </p:nvSpPr>
        <p:spPr>
          <a:xfrm>
            <a:off x="555171" y="1376737"/>
            <a:ext cx="11092543" cy="5078491"/>
          </a:xfrm>
        </p:spPr>
        <p:txBody>
          <a:bodyPr>
            <a:normAutofit/>
          </a:bodyPr>
          <a:lstStyle/>
          <a:p>
            <a:pPr marL="0" indent="0" algn="just" rtl="1">
              <a:buNone/>
            </a:pPr>
            <a:r>
              <a:rPr lang="fa-IR" sz="4000" dirty="0">
                <a:solidFill>
                  <a:srgbClr val="8A0000"/>
                </a:solidFill>
                <a:cs typeface="B Jalal" panose="00000400000000000000" pitchFamily="2" charset="-78"/>
              </a:rPr>
              <a:t>موردی را در نظر بگیرید که شخصی به سادگی می‌تواند از محل خطر دور شود و هیچ آسیبی نبیند. ماندن وی در آن محل و اطلاع‌رسانی به دیگران، به سود عموم است، اما با منافع شخصی او مغایرت دارد. </a:t>
            </a:r>
          </a:p>
          <a:p>
            <a:pPr marL="0" indent="0" algn="just" rtl="1">
              <a:buNone/>
            </a:pPr>
            <a:r>
              <a:rPr lang="fa-IR" sz="4000" dirty="0">
                <a:solidFill>
                  <a:srgbClr val="8A0000"/>
                </a:solidFill>
                <a:cs typeface="B Jalal" panose="00000400000000000000" pitchFamily="2" charset="-78"/>
              </a:rPr>
              <a:t>از این رو روشن است که با این مبنا نمی‌توان بر معیار سود عمومی در ارزش اخلاقی اعمال استدلال نمود.</a:t>
            </a:r>
          </a:p>
        </p:txBody>
      </p:sp>
    </p:spTree>
    <p:extLst>
      <p:ext uri="{BB962C8B-B14F-4D97-AF65-F5344CB8AC3E}">
        <p14:creationId xmlns:p14="http://schemas.microsoft.com/office/powerpoint/2010/main" val="3521444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676027"/>
          </a:xfrm>
        </p:spPr>
        <p:txBody>
          <a:bodyPr/>
          <a:lstStyle/>
          <a:p>
            <a:endParaRPr lang="fa-IR" dirty="0"/>
          </a:p>
        </p:txBody>
      </p:sp>
      <p:sp>
        <p:nvSpPr>
          <p:cNvPr id="3" name="Content Placeholder 2"/>
          <p:cNvSpPr>
            <a:spLocks noGrp="1"/>
          </p:cNvSpPr>
          <p:nvPr>
            <p:ph sz="quarter" idx="13"/>
          </p:nvPr>
        </p:nvSpPr>
        <p:spPr>
          <a:xfrm>
            <a:off x="913774" y="965771"/>
            <a:ext cx="10363826" cy="5167901"/>
          </a:xfrm>
        </p:spPr>
        <p:txBody>
          <a:bodyPr>
            <a:normAutofit/>
          </a:bodyPr>
          <a:lstStyle/>
          <a:p>
            <a:pPr algn="just" rtl="1"/>
            <a:r>
              <a:rPr lang="fa-IR" sz="2800" dirty="0">
                <a:cs typeface="B Badr" panose="00000400000000000000" pitchFamily="2" charset="-78"/>
              </a:rPr>
              <a:t>فیلسوفان اخلاق از دیر باز به این مسئله توجه نشان داده‌اند. </a:t>
            </a:r>
          </a:p>
          <a:p>
            <a:pPr algn="just" rtl="1"/>
            <a:r>
              <a:rPr lang="fa-IR" sz="2800" dirty="0">
                <a:cs typeface="B Badr" panose="00000400000000000000" pitchFamily="2" charset="-78"/>
              </a:rPr>
              <a:t>آنان اغلب هدف خود از مباحث اخلاقی را رسیدن به نوعی معرفت کلی و سرنوشت‌ساز از بایستگی و نبایستگی و خوبی و بدی اخلاقی دانسته‌اند. </a:t>
            </a:r>
          </a:p>
          <a:p>
            <a:pPr algn="just" rtl="1"/>
            <a:r>
              <a:rPr lang="fa-IR" sz="2800" dirty="0">
                <a:cs typeface="B Badr" panose="00000400000000000000" pitchFamily="2" charset="-78"/>
              </a:rPr>
              <a:t>تلاش برای دستیابی به ملاکی عام در تشخیص ارزش‌های اخلاقی، یکی از بنیادی‌ترین مباحث اخلاق هنجاری بوده و موجب پیدایش آراء و دیدگاه‌های متعددی گردیده است که می‌توان دیدگاه‌های اخلاقی در این باره را به دو دسته‌ی عمده تقسیم کرد:</a:t>
            </a:r>
          </a:p>
          <a:p>
            <a:pPr marL="457200" indent="-457200" algn="just" rtl="1">
              <a:buFont typeface="+mj-lt"/>
              <a:buAutoNum type="arabicPeriod"/>
            </a:pPr>
            <a:r>
              <a:rPr lang="fa-IR" sz="2800" b="1" dirty="0">
                <a:solidFill>
                  <a:srgbClr val="0070C0"/>
                </a:solidFill>
                <a:cs typeface="B Badr" panose="00000400000000000000" pitchFamily="2" charset="-78"/>
              </a:rPr>
              <a:t>دیدگاه‌های نتیجه‌گرا</a:t>
            </a:r>
          </a:p>
          <a:p>
            <a:pPr marL="457200" indent="-457200" algn="just" rtl="1">
              <a:buFont typeface="+mj-lt"/>
              <a:buAutoNum type="arabicPeriod"/>
            </a:pPr>
            <a:r>
              <a:rPr lang="fa-IR" sz="2800" b="1" dirty="0">
                <a:solidFill>
                  <a:srgbClr val="0070C0"/>
                </a:solidFill>
                <a:cs typeface="B Badr" panose="00000400000000000000" pitchFamily="2" charset="-78"/>
              </a:rPr>
              <a:t>دیدگاه‌های وظیفه‌گرا</a:t>
            </a:r>
            <a:endParaRPr lang="fa-IR" sz="2800" dirty="0">
              <a:cs typeface="B Badr" panose="00000400000000000000" pitchFamily="2" charset="-78"/>
            </a:endParaRPr>
          </a:p>
        </p:txBody>
      </p:sp>
    </p:spTree>
    <p:extLst>
      <p:ext uri="{BB962C8B-B14F-4D97-AF65-F5344CB8AC3E}">
        <p14:creationId xmlns:p14="http://schemas.microsoft.com/office/powerpoint/2010/main" val="38295491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نتیجه‌گرا: </a:t>
            </a:r>
            <a:r>
              <a:rPr lang="fa-IR" sz="5400" b="1" dirty="0">
                <a:solidFill>
                  <a:srgbClr val="7E6000"/>
                </a:solidFill>
                <a:cs typeface="B Nazanin" panose="00000400000000000000" pitchFamily="2" charset="-78"/>
              </a:rPr>
              <a:t>سود عمومی</a:t>
            </a:r>
            <a:endParaRPr lang="fa-IR" sz="5400" dirty="0">
              <a:solidFill>
                <a:srgbClr val="7E6000"/>
              </a:solidFill>
            </a:endParaRPr>
          </a:p>
        </p:txBody>
      </p:sp>
      <p:sp>
        <p:nvSpPr>
          <p:cNvPr id="3" name="Content Placeholder 2"/>
          <p:cNvSpPr>
            <a:spLocks noGrp="1"/>
          </p:cNvSpPr>
          <p:nvPr>
            <p:ph sz="quarter" idx="13"/>
          </p:nvPr>
        </p:nvSpPr>
        <p:spPr>
          <a:xfrm>
            <a:off x="555171" y="1376737"/>
            <a:ext cx="11092543" cy="5078491"/>
          </a:xfrm>
        </p:spPr>
        <p:txBody>
          <a:bodyPr>
            <a:normAutofit fontScale="85000" lnSpcReduction="20000"/>
          </a:bodyPr>
          <a:lstStyle/>
          <a:p>
            <a:pPr marL="0" indent="0" algn="just" rtl="1">
              <a:buNone/>
            </a:pPr>
            <a:r>
              <a:rPr lang="fa-IR" sz="4000" dirty="0">
                <a:solidFill>
                  <a:srgbClr val="8A0000"/>
                </a:solidFill>
                <a:cs typeface="B Jalal" panose="00000400000000000000" pitchFamily="2" charset="-78"/>
              </a:rPr>
              <a:t>علاوه بر آن حتی اگر سود عمومی و مثلا یاری‌رسانی به فقیران جامعه، در همه موارد به نفع خود شخص هم باشد، این نوع توجه به سود عمومی را نمی‌توان در زمره نظریه‌های سودگرایانه قرار داد. </a:t>
            </a:r>
          </a:p>
          <a:p>
            <a:pPr marL="0" indent="0" algn="just" rtl="1">
              <a:buNone/>
            </a:pPr>
            <a:r>
              <a:rPr lang="fa-IR" sz="4000" dirty="0">
                <a:solidFill>
                  <a:srgbClr val="8A0000"/>
                </a:solidFill>
                <a:cs typeface="B Jalal" panose="00000400000000000000" pitchFamily="2" charset="-78"/>
              </a:rPr>
              <a:t>زیرا کسی که می‌گوید باید کاری کنیم که بیشترین خیر عمومی را به وجود بیاورد، چون چنین کاری منافع شخصی خودمان را تامین می‌کند، اساسا یک خودگرای اخلاقی است، نه سودگرا. </a:t>
            </a:r>
          </a:p>
          <a:p>
            <a:pPr marL="0" indent="0" algn="just" rtl="1">
              <a:buNone/>
            </a:pPr>
            <a:r>
              <a:rPr lang="fa-IR" sz="4000" dirty="0">
                <a:solidFill>
                  <a:srgbClr val="8A0000"/>
                </a:solidFill>
                <a:cs typeface="B Jalal" panose="00000400000000000000" pitchFamily="2" charset="-78"/>
              </a:rPr>
              <a:t>بنابراین نظریه دسته اول (کسانی که سود عمومی را معیار دانسته‌اند ولی هدف منفعت شخصی است) هم از جنبه نظری و هم به لحاظ عملی با مشکل مواجه است.</a:t>
            </a:r>
            <a:endParaRPr lang="en-US" sz="4000" dirty="0">
              <a:solidFill>
                <a:srgbClr val="8A0000"/>
              </a:solidFill>
              <a:cs typeface="B Jalal" panose="00000400000000000000" pitchFamily="2" charset="-78"/>
            </a:endParaRPr>
          </a:p>
          <a:p>
            <a:pPr marL="0" indent="0" algn="just" rtl="1">
              <a:buNone/>
            </a:pPr>
            <a:endParaRPr lang="fa-IR" sz="4000" dirty="0">
              <a:solidFill>
                <a:srgbClr val="8A0000"/>
              </a:solidFill>
              <a:cs typeface="B Jalal" panose="00000400000000000000" pitchFamily="2" charset="-78"/>
            </a:endParaRPr>
          </a:p>
        </p:txBody>
      </p:sp>
    </p:spTree>
    <p:extLst>
      <p:ext uri="{BB962C8B-B14F-4D97-AF65-F5344CB8AC3E}">
        <p14:creationId xmlns:p14="http://schemas.microsoft.com/office/powerpoint/2010/main" val="807456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نتیجه‌گرا: </a:t>
            </a:r>
            <a:r>
              <a:rPr lang="fa-IR" sz="5400" b="1" dirty="0">
                <a:solidFill>
                  <a:srgbClr val="7E6000"/>
                </a:solidFill>
                <a:cs typeface="B Nazanin" panose="00000400000000000000" pitchFamily="2" charset="-78"/>
              </a:rPr>
              <a:t>سود عمومی</a:t>
            </a:r>
            <a:endParaRPr lang="fa-IR" sz="5400" dirty="0">
              <a:solidFill>
                <a:srgbClr val="7E6000"/>
              </a:solidFill>
            </a:endParaRPr>
          </a:p>
        </p:txBody>
      </p:sp>
      <p:sp>
        <p:nvSpPr>
          <p:cNvPr id="3" name="Content Placeholder 2"/>
          <p:cNvSpPr>
            <a:spLocks noGrp="1"/>
          </p:cNvSpPr>
          <p:nvPr>
            <p:ph sz="quarter" idx="13"/>
          </p:nvPr>
        </p:nvSpPr>
        <p:spPr>
          <a:xfrm>
            <a:off x="185057" y="1175657"/>
            <a:ext cx="11887200" cy="5394667"/>
          </a:xfrm>
        </p:spPr>
        <p:txBody>
          <a:bodyPr>
            <a:normAutofit fontScale="92500" lnSpcReduction="20000"/>
          </a:bodyPr>
          <a:lstStyle/>
          <a:p>
            <a:pPr marL="0" indent="0" algn="just" rtl="1">
              <a:buNone/>
            </a:pPr>
            <a:r>
              <a:rPr lang="fa-IR" sz="2800" b="1" dirty="0">
                <a:solidFill>
                  <a:srgbClr val="7E6000"/>
                </a:solidFill>
                <a:cs typeface="B Zar" panose="00000400000000000000" pitchFamily="2" charset="-78"/>
              </a:rPr>
              <a:t>2- در نقد دیدگاه دسته دوم باید گفت: اگر فقیری پنهانی از ثروتمندی دزدی کند، به طوری که بدآموزی نداشته باشد و الگوی دیگران هم قرار نگیرد، آیا با معیار سود می‌توان این کار را خطا دانست؟ </a:t>
            </a:r>
          </a:p>
          <a:p>
            <a:pPr marL="0" indent="0" algn="ctr" rtl="1">
              <a:buNone/>
            </a:pPr>
            <a:r>
              <a:rPr lang="fa-IR" sz="2800" b="1" dirty="0">
                <a:solidFill>
                  <a:srgbClr val="7E6000"/>
                </a:solidFill>
                <a:cs typeface="B Zar" panose="00000400000000000000" pitchFamily="2" charset="-78"/>
              </a:rPr>
              <a:t>در اینجا کار فقیر بیشترین غلبه شر بر خیر را به همراه ندارد.</a:t>
            </a:r>
          </a:p>
          <a:p>
            <a:pPr marL="0" indent="0" algn="just" rtl="1">
              <a:buNone/>
            </a:pPr>
            <a:r>
              <a:rPr lang="fa-IR" sz="2800" b="1" dirty="0">
                <a:solidFill>
                  <a:srgbClr val="7E6000"/>
                </a:solidFill>
                <a:cs typeface="B Zar" panose="00000400000000000000" pitchFamily="2" charset="-78"/>
              </a:rPr>
              <a:t>اگرگاهی اوقات به نظر رسد که صداقت بهترین نتایج را به بار نمی‌آورد، آیا باز هم باید صادق باشیم؟ </a:t>
            </a:r>
          </a:p>
          <a:p>
            <a:pPr marL="0" indent="0" algn="just" rtl="1">
              <a:buNone/>
            </a:pPr>
            <a:r>
              <a:rPr lang="fa-IR" sz="2800" b="1" dirty="0">
                <a:solidFill>
                  <a:srgbClr val="7E6000"/>
                </a:solidFill>
                <a:cs typeface="B Zar" panose="00000400000000000000" pitchFamily="2" charset="-78"/>
              </a:rPr>
              <a:t>کودکی که اعتراف می‌کند به جعبه بیسکویت دست زده است ممکن است تنبیه شود، اما کودکی که دروغ می‌گوید چه بسا کارش به تنبیه نینجامد.</a:t>
            </a:r>
          </a:p>
          <a:p>
            <a:pPr marL="0" indent="0" algn="just" rtl="1">
              <a:buNone/>
            </a:pPr>
            <a:r>
              <a:rPr lang="fa-IR" sz="2800" b="1" dirty="0">
                <a:solidFill>
                  <a:srgbClr val="7E6000"/>
                </a:solidFill>
                <a:cs typeface="B Zar" panose="00000400000000000000" pitchFamily="2" charset="-78"/>
              </a:rPr>
              <a:t>آیا می‌توانیم به قول و پیمان خود - در صورتی که نتایج بهتری داشته باشد - وفادار نمانیم؟ </a:t>
            </a:r>
          </a:p>
          <a:p>
            <a:pPr marL="0" indent="0" algn="just" rtl="1">
              <a:buNone/>
            </a:pPr>
            <a:r>
              <a:rPr lang="fa-IR" sz="2800" b="1" dirty="0">
                <a:solidFill>
                  <a:srgbClr val="7E6000"/>
                </a:solidFill>
                <a:cs typeface="B Zar" panose="00000400000000000000" pitchFamily="2" charset="-78"/>
              </a:rPr>
              <a:t>بنابراین اصل سود به تنهایی نمی‌تواند نادرستی این نمونه از اعمال (ظلم،کذب، نقض عهد) را که وجدان اخلاقی آنها را نادرست می‌داند، رد نماید. </a:t>
            </a:r>
          </a:p>
          <a:p>
            <a:pPr marL="0" indent="0" algn="just" rtl="1">
              <a:buNone/>
            </a:pPr>
            <a:r>
              <a:rPr lang="fa-IR" sz="2800" b="1" dirty="0">
                <a:solidFill>
                  <a:srgbClr val="7E6000"/>
                </a:solidFill>
                <a:cs typeface="B Zar" panose="00000400000000000000" pitchFamily="2" charset="-78"/>
              </a:rPr>
              <a:t>پس سودگروی پاره‌ای از جنبه های مهم اخلاق را به حساب نیاورده است.</a:t>
            </a:r>
            <a:endParaRPr lang="en-US" sz="2800" b="1" dirty="0">
              <a:solidFill>
                <a:srgbClr val="7E6000"/>
              </a:solidFill>
              <a:cs typeface="B Zar" panose="00000400000000000000" pitchFamily="2" charset="-78"/>
            </a:endParaRPr>
          </a:p>
        </p:txBody>
      </p:sp>
    </p:spTree>
    <p:extLst>
      <p:ext uri="{BB962C8B-B14F-4D97-AF65-F5344CB8AC3E}">
        <p14:creationId xmlns:p14="http://schemas.microsoft.com/office/powerpoint/2010/main" val="16143565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نتیجه‌گرا: </a:t>
            </a:r>
            <a:r>
              <a:rPr lang="fa-IR" sz="5400" b="1" dirty="0">
                <a:solidFill>
                  <a:srgbClr val="7E6000"/>
                </a:solidFill>
                <a:cs typeface="B Nazanin" panose="00000400000000000000" pitchFamily="2" charset="-78"/>
              </a:rPr>
              <a:t>سود عمومی</a:t>
            </a:r>
            <a:endParaRPr lang="fa-IR" sz="5400" dirty="0">
              <a:solidFill>
                <a:srgbClr val="7E6000"/>
              </a:solidFill>
            </a:endParaRPr>
          </a:p>
        </p:txBody>
      </p:sp>
      <p:sp>
        <p:nvSpPr>
          <p:cNvPr id="3" name="Content Placeholder 2"/>
          <p:cNvSpPr>
            <a:spLocks noGrp="1"/>
          </p:cNvSpPr>
          <p:nvPr>
            <p:ph sz="quarter" idx="13"/>
          </p:nvPr>
        </p:nvSpPr>
        <p:spPr>
          <a:xfrm>
            <a:off x="370115" y="1376737"/>
            <a:ext cx="11506200" cy="5078491"/>
          </a:xfrm>
        </p:spPr>
        <p:txBody>
          <a:bodyPr>
            <a:normAutofit fontScale="92500"/>
          </a:bodyPr>
          <a:lstStyle/>
          <a:p>
            <a:pPr marL="0" indent="0" algn="just" rtl="1">
              <a:buNone/>
            </a:pPr>
            <a:r>
              <a:rPr lang="fa-IR" sz="5400" dirty="0">
                <a:solidFill>
                  <a:schemeClr val="tx2">
                    <a:lumMod val="75000"/>
                  </a:schemeClr>
                </a:solidFill>
                <a:cs typeface="B Mitra" panose="00000400000000000000" pitchFamily="2" charset="-78"/>
              </a:rPr>
              <a:t>3- اشکال دیگر این است که به چه دلیل باید منفعت عمومی را بر منفعت فردی ترجیح داد؟ </a:t>
            </a:r>
          </a:p>
          <a:p>
            <a:pPr marL="0" indent="0" algn="just" rtl="1">
              <a:buNone/>
            </a:pPr>
            <a:r>
              <a:rPr lang="fa-IR" sz="5400" dirty="0">
                <a:solidFill>
                  <a:schemeClr val="tx2">
                    <a:lumMod val="75000"/>
                  </a:schemeClr>
                </a:solidFill>
                <a:cs typeface="B Mitra" panose="00000400000000000000" pitchFamily="2" charset="-78"/>
              </a:rPr>
              <a:t>چرا باید از لذت خود برای نفع عمومی صرف نظر کرد؟ </a:t>
            </a:r>
          </a:p>
          <a:p>
            <a:pPr marL="0" indent="0" algn="just" rtl="1">
              <a:buNone/>
            </a:pPr>
            <a:r>
              <a:rPr lang="fa-IR" sz="5400" dirty="0">
                <a:solidFill>
                  <a:schemeClr val="tx2">
                    <a:lumMod val="75000"/>
                  </a:schemeClr>
                </a:solidFill>
                <a:cs typeface="B Mitra" panose="00000400000000000000" pitchFamily="2" charset="-78"/>
              </a:rPr>
              <a:t>ترجیح دادن منافع دیگران بر خود، یک حکم بدیهی عقلی نیست. </a:t>
            </a:r>
          </a:p>
          <a:p>
            <a:pPr marL="0" indent="0" algn="just" rtl="1">
              <a:buNone/>
            </a:pPr>
            <a:r>
              <a:rPr lang="fa-IR" sz="5400" dirty="0">
                <a:solidFill>
                  <a:schemeClr val="tx2">
                    <a:lumMod val="75000"/>
                  </a:schemeClr>
                </a:solidFill>
                <a:cs typeface="B Mitra" panose="00000400000000000000" pitchFamily="2" charset="-78"/>
              </a:rPr>
              <a:t>از این رو باید پیش فرض‌های فلسفی این نظریه روشن گردد.</a:t>
            </a:r>
            <a:endParaRPr lang="en-US" sz="5400" dirty="0">
              <a:solidFill>
                <a:schemeClr val="tx2">
                  <a:lumMod val="75000"/>
                </a:schemeClr>
              </a:solidFill>
              <a:cs typeface="B Mitra" panose="00000400000000000000" pitchFamily="2" charset="-78"/>
            </a:endParaRPr>
          </a:p>
        </p:txBody>
      </p:sp>
    </p:spTree>
    <p:extLst>
      <p:ext uri="{BB962C8B-B14F-4D97-AF65-F5344CB8AC3E}">
        <p14:creationId xmlns:p14="http://schemas.microsoft.com/office/powerpoint/2010/main" val="2201470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نتیجه‌گرا: </a:t>
            </a:r>
            <a:r>
              <a:rPr lang="fa-IR" sz="5400" b="1" dirty="0">
                <a:solidFill>
                  <a:srgbClr val="7E6000"/>
                </a:solidFill>
                <a:cs typeface="B Nazanin" panose="00000400000000000000" pitchFamily="2" charset="-78"/>
              </a:rPr>
              <a:t>سود عمومی</a:t>
            </a:r>
            <a:endParaRPr lang="fa-IR" sz="5400" dirty="0">
              <a:solidFill>
                <a:srgbClr val="7E6000"/>
              </a:solidFill>
            </a:endParaRPr>
          </a:p>
        </p:txBody>
      </p:sp>
      <p:sp>
        <p:nvSpPr>
          <p:cNvPr id="3" name="Content Placeholder 2"/>
          <p:cNvSpPr>
            <a:spLocks noGrp="1"/>
          </p:cNvSpPr>
          <p:nvPr>
            <p:ph sz="quarter" idx="13"/>
          </p:nvPr>
        </p:nvSpPr>
        <p:spPr>
          <a:xfrm>
            <a:off x="261257" y="1376737"/>
            <a:ext cx="11647714" cy="5193587"/>
          </a:xfrm>
        </p:spPr>
        <p:txBody>
          <a:bodyPr>
            <a:normAutofit fontScale="85000" lnSpcReduction="20000"/>
          </a:bodyPr>
          <a:lstStyle/>
          <a:p>
            <a:pPr marL="0" indent="0" algn="just" rtl="1">
              <a:buNone/>
            </a:pPr>
            <a:r>
              <a:rPr lang="fa-IR" sz="4000" dirty="0">
                <a:solidFill>
                  <a:schemeClr val="accent3">
                    <a:lumMod val="50000"/>
                  </a:schemeClr>
                </a:solidFill>
                <a:cs typeface="B Yagut" panose="00000400000000000000" pitchFamily="2" charset="-78"/>
              </a:rPr>
              <a:t>4- اشکال دیگر این است که نفع عمومی چگونه قابل تشخیص است؟ </a:t>
            </a:r>
          </a:p>
          <a:p>
            <a:pPr marL="0" indent="0" algn="just" rtl="1">
              <a:buNone/>
            </a:pPr>
            <a:r>
              <a:rPr lang="fa-IR" sz="4000" dirty="0">
                <a:solidFill>
                  <a:schemeClr val="accent3">
                    <a:lumMod val="50000"/>
                  </a:schemeClr>
                </a:solidFill>
                <a:cs typeface="B Yagut" panose="00000400000000000000" pitchFamily="2" charset="-78"/>
              </a:rPr>
              <a:t>تشخیص نفع عموم با توجه به پیچیدگی‌های روابط اجتماعی، چندان کار آسانی نیست.</a:t>
            </a:r>
          </a:p>
          <a:p>
            <a:pPr marL="0" indent="0" algn="just" rtl="1">
              <a:buNone/>
            </a:pPr>
            <a:r>
              <a:rPr lang="fa-IR" sz="4000" dirty="0">
                <a:solidFill>
                  <a:schemeClr val="accent3">
                    <a:lumMod val="50000"/>
                  </a:schemeClr>
                </a:solidFill>
                <a:cs typeface="B Yagut" panose="00000400000000000000" pitchFamily="2" charset="-78"/>
              </a:rPr>
              <a:t>آرای متعارض در باب نفع عموم، بر اساس چه معیاری باید سنجیده شود؟ </a:t>
            </a:r>
          </a:p>
          <a:p>
            <a:pPr marL="0" indent="0" algn="just" rtl="1">
              <a:buNone/>
            </a:pPr>
            <a:r>
              <a:rPr lang="fa-IR" sz="4000" dirty="0">
                <a:solidFill>
                  <a:schemeClr val="accent3">
                    <a:lumMod val="50000"/>
                  </a:schemeClr>
                </a:solidFill>
                <a:cs typeface="B Yagut" panose="00000400000000000000" pitchFamily="2" charset="-78"/>
              </a:rPr>
              <a:t>آیا داشتن سلاح هسته‌ای در شرایط خاص به سود عموم است یا به زیان آنها؟ </a:t>
            </a:r>
          </a:p>
          <a:p>
            <a:pPr marL="0" indent="0" algn="just" rtl="1">
              <a:buNone/>
            </a:pPr>
            <a:r>
              <a:rPr lang="fa-IR" sz="4000" dirty="0">
                <a:solidFill>
                  <a:schemeClr val="accent3">
                    <a:lumMod val="50000"/>
                  </a:schemeClr>
                </a:solidFill>
                <a:cs typeface="B Yagut" panose="00000400000000000000" pitchFamily="2" charset="-78"/>
              </a:rPr>
              <a:t>اگر در یک جامعه بر سر سود عمومی اختلاف نظری جدی وجود داشت، چه باید کرد؟ </a:t>
            </a:r>
          </a:p>
          <a:p>
            <a:pPr marL="0" indent="0" algn="just" rtl="1">
              <a:buNone/>
            </a:pPr>
            <a:r>
              <a:rPr lang="fa-IR" sz="4000" dirty="0">
                <a:solidFill>
                  <a:schemeClr val="accent3">
                    <a:lumMod val="50000"/>
                  </a:schemeClr>
                </a:solidFill>
                <a:cs typeface="B Yagut" panose="00000400000000000000" pitchFamily="2" charset="-78"/>
              </a:rPr>
              <a:t>پیروان نظریه سودگروی هیج معیاری برای این گونه موارد ارائه نکرده‌اند.</a:t>
            </a:r>
            <a:endParaRPr lang="en-US" sz="4000" dirty="0">
              <a:solidFill>
                <a:schemeClr val="accent3">
                  <a:lumMod val="50000"/>
                </a:schemeClr>
              </a:solidFill>
              <a:cs typeface="B Yagut" panose="00000400000000000000" pitchFamily="2" charset="-78"/>
            </a:endParaRPr>
          </a:p>
        </p:txBody>
      </p:sp>
    </p:spTree>
    <p:extLst>
      <p:ext uri="{BB962C8B-B14F-4D97-AF65-F5344CB8AC3E}">
        <p14:creationId xmlns:p14="http://schemas.microsoft.com/office/powerpoint/2010/main" val="12172160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وظیفه‌گرا: </a:t>
            </a:r>
            <a:r>
              <a:rPr lang="fa-IR" sz="5400" b="1" dirty="0">
                <a:solidFill>
                  <a:srgbClr val="00506C"/>
                </a:solidFill>
                <a:cs typeface="B Nazanin" panose="00000400000000000000" pitchFamily="2" charset="-78"/>
              </a:rPr>
              <a:t>اراده یا قانون الهی</a:t>
            </a:r>
            <a:endParaRPr lang="fa-IR" sz="5400" dirty="0">
              <a:solidFill>
                <a:srgbClr val="00506C"/>
              </a:solidFill>
            </a:endParaRPr>
          </a:p>
        </p:txBody>
      </p:sp>
      <p:sp>
        <p:nvSpPr>
          <p:cNvPr id="3" name="Content Placeholder 2"/>
          <p:cNvSpPr>
            <a:spLocks noGrp="1"/>
          </p:cNvSpPr>
          <p:nvPr>
            <p:ph sz="quarter" idx="13"/>
          </p:nvPr>
        </p:nvSpPr>
        <p:spPr>
          <a:xfrm>
            <a:off x="353290" y="1376737"/>
            <a:ext cx="11627427" cy="5193587"/>
          </a:xfrm>
        </p:spPr>
        <p:txBody>
          <a:bodyPr>
            <a:normAutofit lnSpcReduction="10000"/>
          </a:bodyPr>
          <a:lstStyle/>
          <a:p>
            <a:pPr marL="0" indent="0" algn="just" rtl="1">
              <a:buNone/>
            </a:pPr>
            <a:r>
              <a:rPr lang="fa-IR" sz="3600" dirty="0">
                <a:solidFill>
                  <a:schemeClr val="accent5">
                    <a:lumMod val="50000"/>
                  </a:schemeClr>
                </a:solidFill>
                <a:cs typeface="B Zar" panose="00000400000000000000" pitchFamily="2" charset="-78"/>
              </a:rPr>
              <a:t>این داستان با اختلافی اندک در متون مقدس ادیان ابراهیمی آمده است که خداوند به ابراهیم فرمان داد «باید یگانه فرزند خویش را به فرمان من قربانی کنی». ابراهیم و اسماعیل هر دو با اعلام رضایت از این مسئله، آماده انجام امر الهی می‌گردند. سرانجام پس از گرفتن تصمیم قطعی بر کشتن اسماعیل و درست در وقت حساس میان مرگ و زندگی، فرمان الهی لغو می‌گردد و اسماعیل به آغوش پدر باز می‌گردد.</a:t>
            </a:r>
          </a:p>
          <a:p>
            <a:pPr marL="0" indent="0" algn="just" rtl="1">
              <a:buNone/>
            </a:pPr>
            <a:r>
              <a:rPr lang="fa-IR" sz="3600" dirty="0">
                <a:solidFill>
                  <a:schemeClr val="accent5">
                    <a:lumMod val="50000"/>
                  </a:schemeClr>
                </a:solidFill>
                <a:cs typeface="B Zar" panose="00000400000000000000" pitchFamily="2" charset="-78"/>
              </a:rPr>
              <a:t>در این رویداد خداوند به کشتن فردی بی‌گناه فرمان می‌دهد.</a:t>
            </a:r>
          </a:p>
          <a:p>
            <a:pPr marL="0" indent="0" algn="just" rtl="1">
              <a:buNone/>
            </a:pPr>
            <a:r>
              <a:rPr lang="fa-IR" sz="3600" dirty="0">
                <a:solidFill>
                  <a:schemeClr val="accent5">
                    <a:lumMod val="50000"/>
                  </a:schemeClr>
                </a:solidFill>
                <a:cs typeface="B Zar" panose="00000400000000000000" pitchFamily="2" charset="-78"/>
              </a:rPr>
              <a:t>آیا فرمان خدا موجب می‌گردد که کشتن اسماعیل نه تنها خطا نباشد، بلکه الزامی باشد؟</a:t>
            </a:r>
            <a:endParaRPr lang="en-US" sz="3600" dirty="0">
              <a:solidFill>
                <a:schemeClr val="accent5">
                  <a:lumMod val="50000"/>
                </a:schemeClr>
              </a:solidFill>
              <a:cs typeface="B Zar" panose="00000400000000000000" pitchFamily="2" charset="-78"/>
            </a:endParaRPr>
          </a:p>
        </p:txBody>
      </p:sp>
    </p:spTree>
    <p:extLst>
      <p:ext uri="{BB962C8B-B14F-4D97-AF65-F5344CB8AC3E}">
        <p14:creationId xmlns:p14="http://schemas.microsoft.com/office/powerpoint/2010/main" val="6898866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وظیفه‌گرا: </a:t>
            </a:r>
            <a:r>
              <a:rPr lang="fa-IR" sz="5400" b="1" dirty="0">
                <a:solidFill>
                  <a:srgbClr val="00506C"/>
                </a:solidFill>
                <a:cs typeface="B Nazanin" panose="00000400000000000000" pitchFamily="2" charset="-78"/>
              </a:rPr>
              <a:t>اراده یا قانون الهی</a:t>
            </a:r>
            <a:endParaRPr lang="fa-IR" sz="5400" dirty="0">
              <a:solidFill>
                <a:srgbClr val="7E6000"/>
              </a:solidFill>
            </a:endParaRPr>
          </a:p>
        </p:txBody>
      </p:sp>
      <p:sp>
        <p:nvSpPr>
          <p:cNvPr id="3" name="Content Placeholder 2"/>
          <p:cNvSpPr>
            <a:spLocks noGrp="1"/>
          </p:cNvSpPr>
          <p:nvPr>
            <p:ph sz="quarter" idx="13"/>
          </p:nvPr>
        </p:nvSpPr>
        <p:spPr>
          <a:xfrm>
            <a:off x="249382" y="1376737"/>
            <a:ext cx="11627427" cy="5078491"/>
          </a:xfrm>
        </p:spPr>
        <p:txBody>
          <a:bodyPr>
            <a:normAutofit/>
          </a:bodyPr>
          <a:lstStyle/>
          <a:p>
            <a:pPr marL="0" indent="0" algn="just" rtl="1">
              <a:buNone/>
            </a:pPr>
            <a:r>
              <a:rPr lang="fa-IR" sz="2800" dirty="0">
                <a:solidFill>
                  <a:schemeClr val="accent5">
                    <a:lumMod val="50000"/>
                  </a:schemeClr>
                </a:solidFill>
                <a:cs typeface="B Zar" panose="00000400000000000000" pitchFamily="2" charset="-78"/>
              </a:rPr>
              <a:t>نظریه‌ای که تنها معیار صواب و خطا را اراده یا قانون الهی می‌داند به نظریه امر الهی و یا حسن و قبح الهی شناخته می‌شود.</a:t>
            </a:r>
          </a:p>
          <a:p>
            <a:pPr marL="0" indent="0" algn="just" rtl="1">
              <a:buNone/>
            </a:pPr>
            <a:r>
              <a:rPr lang="fa-IR" sz="2800" dirty="0">
                <a:solidFill>
                  <a:schemeClr val="accent5">
                    <a:lumMod val="50000"/>
                  </a:schemeClr>
                </a:solidFill>
                <a:cs typeface="B Zar" panose="00000400000000000000" pitchFamily="2" charset="-78"/>
              </a:rPr>
              <a:t>این دیدگاه که سابقه دیرین دارد در میان مسلمانان به اشاعره و از میان مسیحیان به آنسِلم نسبت داده شده است.</a:t>
            </a:r>
          </a:p>
          <a:p>
            <a:pPr marL="0" indent="0" algn="just" rtl="1">
              <a:buNone/>
            </a:pPr>
            <a:r>
              <a:rPr lang="fa-IR" sz="2800" dirty="0">
                <a:solidFill>
                  <a:schemeClr val="accent5">
                    <a:lumMod val="50000"/>
                  </a:schemeClr>
                </a:solidFill>
                <a:cs typeface="B Zar" panose="00000400000000000000" pitchFamily="2" charset="-78"/>
              </a:rPr>
              <a:t>این نظریه از زمان یونان باستانی تاکنون مطرح بوده است.</a:t>
            </a:r>
          </a:p>
          <a:p>
            <a:pPr marL="0" indent="0" algn="just" rtl="1">
              <a:buNone/>
            </a:pPr>
            <a:r>
              <a:rPr lang="fa-IR" sz="2800" dirty="0">
                <a:solidFill>
                  <a:schemeClr val="accent5">
                    <a:lumMod val="50000"/>
                  </a:schemeClr>
                </a:solidFill>
                <a:cs typeface="B Zar" panose="00000400000000000000" pitchFamily="2" charset="-78"/>
              </a:rPr>
              <a:t>مناظره میان سقراط و اثیفرون در این باره معروف است. سقراط از اثیفرون می‌پرسد:«آیا چون خدا به چیزی امر کرده است، آن چیز صواب است؛ یا چون آن چیز صواب است، خدا به آن امر کرده است؟» </a:t>
            </a:r>
          </a:p>
          <a:p>
            <a:pPr marL="0" indent="0" algn="just" rtl="1">
              <a:buNone/>
            </a:pPr>
            <a:r>
              <a:rPr lang="fa-IR" sz="2800" dirty="0">
                <a:solidFill>
                  <a:schemeClr val="accent5">
                    <a:lumMod val="50000"/>
                  </a:schemeClr>
                </a:solidFill>
                <a:cs typeface="B Zar" panose="00000400000000000000" pitchFamily="2" charset="-78"/>
              </a:rPr>
              <a:t>به بیان دیگر آیا خداوند به خوبی‌ها فرمان می‌دهد یا اینکه با فرمان و اراده خداوند است که خوبی معنا و مصداق می‌یابد و در واقع فرمان خدا خوب و صواب ساز است؟</a:t>
            </a:r>
          </a:p>
        </p:txBody>
      </p:sp>
    </p:spTree>
    <p:extLst>
      <p:ext uri="{BB962C8B-B14F-4D97-AF65-F5344CB8AC3E}">
        <p14:creationId xmlns:p14="http://schemas.microsoft.com/office/powerpoint/2010/main" val="20499176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وظیفه‌گرا: </a:t>
            </a:r>
            <a:r>
              <a:rPr lang="fa-IR" sz="5400" b="1" dirty="0">
                <a:solidFill>
                  <a:srgbClr val="00506C"/>
                </a:solidFill>
                <a:cs typeface="B Nazanin" panose="00000400000000000000" pitchFamily="2" charset="-78"/>
              </a:rPr>
              <a:t>اراده یا قانون الهی</a:t>
            </a:r>
            <a:endParaRPr lang="fa-IR" sz="5400" dirty="0">
              <a:solidFill>
                <a:srgbClr val="7E6000"/>
              </a:solidFill>
            </a:endParaRPr>
          </a:p>
        </p:txBody>
      </p:sp>
      <p:sp>
        <p:nvSpPr>
          <p:cNvPr id="3" name="Content Placeholder 2"/>
          <p:cNvSpPr>
            <a:spLocks noGrp="1"/>
          </p:cNvSpPr>
          <p:nvPr>
            <p:ph sz="quarter" idx="13"/>
          </p:nvPr>
        </p:nvSpPr>
        <p:spPr>
          <a:xfrm>
            <a:off x="270164" y="1278083"/>
            <a:ext cx="11565081" cy="5372100"/>
          </a:xfrm>
        </p:spPr>
        <p:txBody>
          <a:bodyPr>
            <a:normAutofit/>
          </a:bodyPr>
          <a:lstStyle/>
          <a:p>
            <a:pPr marL="0" indent="0" algn="just" rtl="1">
              <a:buNone/>
            </a:pPr>
            <a:r>
              <a:rPr lang="fa-IR" sz="3600" dirty="0">
                <a:solidFill>
                  <a:schemeClr val="accent5">
                    <a:lumMod val="50000"/>
                  </a:schemeClr>
                </a:solidFill>
              </a:rPr>
              <a:t>متکلمان مسلمان در این باره از همان آغاز به دو دسته تقسیم شدند:</a:t>
            </a:r>
          </a:p>
          <a:p>
            <a:pPr marL="0" indent="0" algn="just" rtl="1">
              <a:buNone/>
            </a:pPr>
            <a:r>
              <a:rPr lang="fa-IR" sz="3600" b="1" dirty="0">
                <a:solidFill>
                  <a:schemeClr val="accent5">
                    <a:lumMod val="50000"/>
                  </a:schemeClr>
                </a:solidFill>
              </a:rPr>
              <a:t>شیعیان و معتزلیان خوبی و بدی را از صفات ذاتی افعال می‌دانستند و معتقد بودند که عقل آدمی به تنهایی توانایی درک پاره‌ای از خوبی‌ها و بدی‌ها را دارد. خوبی و بدی در ذات کارها نهفته است و ازهمین روست که خداوند به آنها امر و نهی می‌کند.</a:t>
            </a:r>
          </a:p>
          <a:p>
            <a:pPr marL="0" indent="0" algn="just" rtl="1">
              <a:buNone/>
            </a:pPr>
            <a:r>
              <a:rPr lang="fa-IR" sz="3600" b="1" dirty="0">
                <a:solidFill>
                  <a:schemeClr val="accent5">
                    <a:lumMod val="50000"/>
                  </a:schemeClr>
                </a:solidFill>
              </a:rPr>
              <a:t>در مقابل، اشعریان با پذیرش نظریه امر الهی، امر و نهی الهی را تثبیت کننده نیکی و بدی افعال می‌دانستند.</a:t>
            </a:r>
            <a:endParaRPr lang="en-US" sz="3600" b="1" dirty="0">
              <a:solidFill>
                <a:schemeClr val="accent5">
                  <a:lumMod val="50000"/>
                </a:schemeClr>
              </a:solidFill>
            </a:endParaRPr>
          </a:p>
        </p:txBody>
      </p:sp>
    </p:spTree>
    <p:extLst>
      <p:ext uri="{BB962C8B-B14F-4D97-AF65-F5344CB8AC3E}">
        <p14:creationId xmlns:p14="http://schemas.microsoft.com/office/powerpoint/2010/main" val="31306435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وظیفه‌گرا: </a:t>
            </a:r>
            <a:r>
              <a:rPr lang="fa-IR" sz="5400" b="1" dirty="0">
                <a:solidFill>
                  <a:srgbClr val="00506C"/>
                </a:solidFill>
                <a:cs typeface="B Nazanin" panose="00000400000000000000" pitchFamily="2" charset="-78"/>
              </a:rPr>
              <a:t>اراده یا قانون الهی</a:t>
            </a:r>
            <a:endParaRPr lang="fa-IR" sz="5400" dirty="0">
              <a:solidFill>
                <a:srgbClr val="7E6000"/>
              </a:solidFill>
            </a:endParaRPr>
          </a:p>
        </p:txBody>
      </p:sp>
      <p:sp>
        <p:nvSpPr>
          <p:cNvPr id="3" name="Content Placeholder 2"/>
          <p:cNvSpPr>
            <a:spLocks noGrp="1"/>
          </p:cNvSpPr>
          <p:nvPr>
            <p:ph sz="quarter" idx="13"/>
          </p:nvPr>
        </p:nvSpPr>
        <p:spPr>
          <a:xfrm>
            <a:off x="457200" y="1376737"/>
            <a:ext cx="11367655" cy="5193587"/>
          </a:xfrm>
        </p:spPr>
        <p:txBody>
          <a:bodyPr>
            <a:normAutofit fontScale="92500" lnSpcReduction="20000"/>
          </a:bodyPr>
          <a:lstStyle/>
          <a:p>
            <a:pPr marL="0" indent="0" algn="just" rtl="1">
              <a:buNone/>
            </a:pPr>
            <a:r>
              <a:rPr lang="fa-IR" sz="4000" dirty="0">
                <a:solidFill>
                  <a:schemeClr val="accent5">
                    <a:lumMod val="50000"/>
                  </a:schemeClr>
                </a:solidFill>
                <a:cs typeface="B Zar" panose="00000400000000000000" pitchFamily="2" charset="-78"/>
              </a:rPr>
              <a:t>بر اساس این نظریه معیار درستی و نادرستی و الزام اخلاقی یا ترک آن، اراده یا قانون خداست. از این رو منشأ ارزش و الزام اخلاقی، تنها امر و نهی خداوند است. </a:t>
            </a:r>
          </a:p>
          <a:p>
            <a:pPr marL="0" indent="0" algn="just" rtl="1">
              <a:buNone/>
            </a:pPr>
            <a:r>
              <a:rPr lang="fa-IR" sz="4000" dirty="0">
                <a:solidFill>
                  <a:schemeClr val="accent5">
                    <a:lumMod val="50000"/>
                  </a:schemeClr>
                </a:solidFill>
                <a:cs typeface="B Zar" panose="00000400000000000000" pitchFamily="2" charset="-78"/>
              </a:rPr>
              <a:t>چنانچه خداوند نبود، یا بود ولی فرمانی نداشت، تفاوتی میان عدل و ظلم، وفای به عهد یا نقض عهد و پیمان، خیرخواهی یا بدخواهی نبود.</a:t>
            </a:r>
            <a:endParaRPr lang="en-US" sz="4000" dirty="0">
              <a:solidFill>
                <a:schemeClr val="accent5">
                  <a:lumMod val="50000"/>
                </a:schemeClr>
              </a:solidFill>
              <a:cs typeface="B Zar" panose="00000400000000000000" pitchFamily="2" charset="-78"/>
            </a:endParaRPr>
          </a:p>
          <a:p>
            <a:pPr marL="0" indent="0" algn="just" rtl="1">
              <a:buNone/>
            </a:pPr>
            <a:r>
              <a:rPr lang="fa-IR" sz="4000" dirty="0">
                <a:solidFill>
                  <a:schemeClr val="accent5">
                    <a:lumMod val="50000"/>
                  </a:schemeClr>
                </a:solidFill>
                <a:cs typeface="B Zar" panose="00000400000000000000" pitchFamily="2" charset="-78"/>
              </a:rPr>
              <a:t>مثلا راست گفتن هیچ خوبی و بدی‌ای ندارد، اما از زمانی که خدا به راستگویی امر کرد، راست گفتن نیز امر خوبی شد و در واقع خوبی راست گفتن معلول خواست خداست. به همین سبب اگر به دروغ‌گویی نیز فرمان دهد دروغ‌گویی خوب خواهد شد.</a:t>
            </a:r>
            <a:endParaRPr lang="en-US" sz="4000" dirty="0">
              <a:solidFill>
                <a:schemeClr val="accent5">
                  <a:lumMod val="50000"/>
                </a:schemeClr>
              </a:solidFill>
              <a:cs typeface="B Zar" panose="00000400000000000000" pitchFamily="2" charset="-78"/>
            </a:endParaRPr>
          </a:p>
        </p:txBody>
      </p:sp>
    </p:spTree>
    <p:extLst>
      <p:ext uri="{BB962C8B-B14F-4D97-AF65-F5344CB8AC3E}">
        <p14:creationId xmlns:p14="http://schemas.microsoft.com/office/powerpoint/2010/main" val="7865186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وظیفه‌گرا: </a:t>
            </a:r>
            <a:r>
              <a:rPr lang="fa-IR" sz="5400" b="1" dirty="0">
                <a:solidFill>
                  <a:srgbClr val="00506C"/>
                </a:solidFill>
                <a:cs typeface="B Nazanin" panose="00000400000000000000" pitchFamily="2" charset="-78"/>
              </a:rPr>
              <a:t>اراده یا قانون الهی</a:t>
            </a:r>
            <a:endParaRPr lang="fa-IR" sz="5400" dirty="0">
              <a:solidFill>
                <a:srgbClr val="7E6000"/>
              </a:solidFill>
            </a:endParaRPr>
          </a:p>
        </p:txBody>
      </p:sp>
      <p:sp>
        <p:nvSpPr>
          <p:cNvPr id="3" name="Content Placeholder 2"/>
          <p:cNvSpPr>
            <a:spLocks noGrp="1"/>
          </p:cNvSpPr>
          <p:nvPr>
            <p:ph sz="quarter" idx="13"/>
          </p:nvPr>
        </p:nvSpPr>
        <p:spPr>
          <a:xfrm>
            <a:off x="555171" y="1376737"/>
            <a:ext cx="11092543" cy="5078491"/>
          </a:xfrm>
        </p:spPr>
        <p:txBody>
          <a:bodyPr>
            <a:normAutofit lnSpcReduction="10000"/>
          </a:bodyPr>
          <a:lstStyle/>
          <a:p>
            <a:pPr marL="0" indent="0" algn="just" rtl="1">
              <a:buNone/>
            </a:pPr>
            <a:r>
              <a:rPr lang="fa-IR" sz="4800" dirty="0">
                <a:solidFill>
                  <a:schemeClr val="accent5">
                    <a:lumMod val="50000"/>
                  </a:schemeClr>
                </a:solidFill>
                <a:cs typeface="B Zar" panose="00000400000000000000" pitchFamily="2" charset="-78"/>
              </a:rPr>
              <a:t>این سوال مطرح است که چنانچه خداوند به قتل، بی‌عفتی، دروغ و خُلفِ وعده فرمان بدهد، آیا این کارها با امرالهی خوب و پسندیده می‌شوند؟</a:t>
            </a:r>
          </a:p>
          <a:p>
            <a:pPr marL="0" indent="0" algn="just" rtl="1">
              <a:buNone/>
            </a:pPr>
            <a:r>
              <a:rPr lang="fa-IR" sz="4800" dirty="0">
                <a:solidFill>
                  <a:schemeClr val="accent5">
                    <a:lumMod val="50000"/>
                  </a:schemeClr>
                </a:solidFill>
                <a:cs typeface="B Zar" panose="00000400000000000000" pitchFamily="2" charset="-78"/>
              </a:rPr>
              <a:t>بیشتر طرفداران این نظریه چنین چیزی را نمی‌پذیرند و معتقدند چون خداوند خود، خوب و برخوردار از اوصاف پسندیده است، هرگز به بدی فرمان نمی‌دهد.</a:t>
            </a:r>
          </a:p>
        </p:txBody>
      </p:sp>
    </p:spTree>
    <p:extLst>
      <p:ext uri="{BB962C8B-B14F-4D97-AF65-F5344CB8AC3E}">
        <p14:creationId xmlns:p14="http://schemas.microsoft.com/office/powerpoint/2010/main" val="34450451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وظیفه‌گرا: </a:t>
            </a:r>
            <a:r>
              <a:rPr lang="fa-IR" sz="5400" b="1" dirty="0">
                <a:solidFill>
                  <a:srgbClr val="00506C"/>
                </a:solidFill>
                <a:cs typeface="B Nazanin" panose="00000400000000000000" pitchFamily="2" charset="-78"/>
              </a:rPr>
              <a:t>اراده یا قانون الهی</a:t>
            </a:r>
            <a:endParaRPr lang="fa-IR" sz="5400" dirty="0">
              <a:solidFill>
                <a:srgbClr val="7E6000"/>
              </a:solidFill>
            </a:endParaRPr>
          </a:p>
        </p:txBody>
      </p:sp>
      <p:sp>
        <p:nvSpPr>
          <p:cNvPr id="3" name="Content Placeholder 2"/>
          <p:cNvSpPr>
            <a:spLocks noGrp="1"/>
          </p:cNvSpPr>
          <p:nvPr>
            <p:ph sz="quarter" idx="13"/>
          </p:nvPr>
        </p:nvSpPr>
        <p:spPr>
          <a:xfrm>
            <a:off x="555171" y="1376737"/>
            <a:ext cx="11092543" cy="5078491"/>
          </a:xfrm>
        </p:spPr>
        <p:txBody>
          <a:bodyPr>
            <a:normAutofit fontScale="85000" lnSpcReduction="10000"/>
          </a:bodyPr>
          <a:lstStyle/>
          <a:p>
            <a:pPr marL="0" indent="0" algn="just" rtl="1">
              <a:buNone/>
            </a:pPr>
            <a:r>
              <a:rPr lang="fa-IR" sz="4000" dirty="0">
                <a:solidFill>
                  <a:schemeClr val="accent5">
                    <a:lumMod val="50000"/>
                  </a:schemeClr>
                </a:solidFill>
                <a:cs typeface="B Zar" panose="00000400000000000000" pitchFamily="2" charset="-78"/>
              </a:rPr>
              <a:t>گرچه هیچ چیز بدون امر و نهی خدا ذاتا خوب یا بد نیست و عقل نیز از تشخیص خوبی و بدی افعال ناتوان است، می‌توان با پذیرش امر الهی معتقد شد که باید در عمل کاری انجام داد که بیشترین خیر عمومی، یا بیشترین سعادت شخصی را دارد. </a:t>
            </a:r>
          </a:p>
          <a:p>
            <a:pPr marL="0" indent="0" algn="just" rtl="1">
              <a:buNone/>
            </a:pPr>
            <a:r>
              <a:rPr lang="fa-IR" sz="4000" dirty="0">
                <a:solidFill>
                  <a:schemeClr val="accent5">
                    <a:lumMod val="50000"/>
                  </a:schemeClr>
                </a:solidFill>
                <a:cs typeface="B Zar" panose="00000400000000000000" pitchFamily="2" charset="-78"/>
              </a:rPr>
              <a:t>در این صورت این دیدگاه شبیه سودگروی و یا خودگروی اخلاقی است، ولی همچنان تنها دلیل این مسئله، فرمان خداوند است.</a:t>
            </a:r>
          </a:p>
          <a:p>
            <a:pPr marL="0" indent="0" algn="just" rtl="1">
              <a:buNone/>
            </a:pPr>
            <a:r>
              <a:rPr lang="fa-IR" sz="4000" dirty="0">
                <a:solidFill>
                  <a:schemeClr val="accent5">
                    <a:lumMod val="50000"/>
                  </a:schemeClr>
                </a:solidFill>
                <a:cs typeface="B Zar" panose="00000400000000000000" pitchFamily="2" charset="-78"/>
              </a:rPr>
              <a:t> به این معنی که چون خداوند به خیرخواهی عمومی یا دنبال نمودن سعادت شخصی فرمان داده است، این کار، خوب و الزامی است و هیچ واقعیت عینی دیگری وجود ندارد که مبنای امر و نهی خداوند باشد.</a:t>
            </a:r>
            <a:endParaRPr lang="en-US" sz="4000" dirty="0">
              <a:solidFill>
                <a:schemeClr val="accent5">
                  <a:lumMod val="50000"/>
                </a:schemeClr>
              </a:solidFill>
              <a:cs typeface="B Zar" panose="00000400000000000000" pitchFamily="2" charset="-78"/>
            </a:endParaRPr>
          </a:p>
        </p:txBody>
      </p:sp>
    </p:spTree>
    <p:extLst>
      <p:ext uri="{BB962C8B-B14F-4D97-AF65-F5344CB8AC3E}">
        <p14:creationId xmlns:p14="http://schemas.microsoft.com/office/powerpoint/2010/main" val="1446954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421240"/>
            <a:ext cx="10364451" cy="1099336"/>
          </a:xfrm>
        </p:spPr>
        <p:txBody>
          <a:bodyPr>
            <a:normAutofit/>
          </a:bodyPr>
          <a:lstStyle/>
          <a:p>
            <a:pPr rtl="1"/>
            <a:r>
              <a:rPr lang="fa-IR" sz="6600" dirty="0">
                <a:solidFill>
                  <a:srgbClr val="0070C0"/>
                </a:solidFill>
              </a:rPr>
              <a:t>دیدگاه‌های اخلاقی</a:t>
            </a:r>
          </a:p>
        </p:txBody>
      </p:sp>
      <p:sp>
        <p:nvSpPr>
          <p:cNvPr id="3" name="Content Placeholder 2"/>
          <p:cNvSpPr>
            <a:spLocks noGrp="1"/>
          </p:cNvSpPr>
          <p:nvPr>
            <p:ph sz="quarter" idx="13"/>
          </p:nvPr>
        </p:nvSpPr>
        <p:spPr>
          <a:xfrm>
            <a:off x="913774" y="1613043"/>
            <a:ext cx="10363826" cy="4602821"/>
          </a:xfrm>
        </p:spPr>
        <p:txBody>
          <a:bodyPr>
            <a:normAutofit/>
          </a:bodyPr>
          <a:lstStyle/>
          <a:p>
            <a:pPr marL="0" lvl="0" indent="0" algn="just" rtl="1">
              <a:buClr>
                <a:prstClr val="black"/>
              </a:buClr>
              <a:buNone/>
            </a:pPr>
            <a:r>
              <a:rPr lang="fa-IR" sz="3200" b="1" dirty="0">
                <a:solidFill>
                  <a:srgbClr val="7030A0"/>
                </a:solidFill>
                <a:cs typeface="B Nazanin" panose="00000400000000000000" pitchFamily="2" charset="-78"/>
              </a:rPr>
              <a:t>دیدگاه‌های نتیجه‌گرا: </a:t>
            </a:r>
          </a:p>
          <a:p>
            <a:pPr marL="0" lvl="0" indent="0" algn="just" rtl="1">
              <a:buClr>
                <a:prstClr val="black"/>
              </a:buClr>
              <a:buNone/>
            </a:pPr>
            <a:r>
              <a:rPr lang="fa-IR" sz="3200" dirty="0">
                <a:solidFill>
                  <a:srgbClr val="7030A0"/>
                </a:solidFill>
                <a:cs typeface="B Nazanin" panose="00000400000000000000" pitchFamily="2" charset="-78"/>
              </a:rPr>
              <a:t>این دیدگاه‌ها به هدف و غایت رفتار نظر دارند و ارزش اخلاقی کار را بر اساس غایت و نتیجه خارجی آن تعیین می‌کنند.</a:t>
            </a:r>
          </a:p>
          <a:p>
            <a:pPr marL="0" lvl="0" indent="0" algn="just" rtl="1">
              <a:buClr>
                <a:prstClr val="black"/>
              </a:buClr>
              <a:buNone/>
            </a:pPr>
            <a:r>
              <a:rPr lang="fa-IR" sz="3200" dirty="0">
                <a:solidFill>
                  <a:srgbClr val="7030A0"/>
                </a:solidFill>
                <a:cs typeface="B Nazanin" panose="00000400000000000000" pitchFamily="2" charset="-78"/>
              </a:rPr>
              <a:t>لذت، سود، قدرت، رفاه و کمال، هریک ممکن است غایت و نتیجه‌ی اخلاقی کارها و معیار ارزش‌گذاری اخلاقی به حساب آیند. </a:t>
            </a:r>
          </a:p>
          <a:p>
            <a:pPr marL="0" lvl="0" indent="0" algn="just" rtl="1">
              <a:buClr>
                <a:prstClr val="black"/>
              </a:buClr>
              <a:buNone/>
            </a:pPr>
            <a:r>
              <a:rPr lang="fa-IR" sz="3200" dirty="0">
                <a:solidFill>
                  <a:srgbClr val="7030A0"/>
                </a:solidFill>
                <a:cs typeface="B Nazanin" panose="00000400000000000000" pitchFamily="2" charset="-78"/>
              </a:rPr>
              <a:t>نظریه‌هایی که لذت شخصی و سود عمومی را ملاک و معیار می‌دانند مورد بررسی قرار خواهند گرفت.</a:t>
            </a:r>
            <a:endParaRPr lang="en-US" sz="3200" dirty="0">
              <a:solidFill>
                <a:srgbClr val="7030A0"/>
              </a:solidFill>
              <a:cs typeface="B Nazanin" panose="00000400000000000000" pitchFamily="2" charset="-78"/>
            </a:endParaRPr>
          </a:p>
          <a:p>
            <a:pPr algn="r" rtl="1"/>
            <a:endParaRPr lang="fa-IR" dirty="0"/>
          </a:p>
        </p:txBody>
      </p:sp>
    </p:spTree>
    <p:extLst>
      <p:ext uri="{BB962C8B-B14F-4D97-AF65-F5344CB8AC3E}">
        <p14:creationId xmlns:p14="http://schemas.microsoft.com/office/powerpoint/2010/main" val="41433999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وظیفه‌گرا: </a:t>
            </a:r>
            <a:r>
              <a:rPr lang="fa-IR" sz="5400" b="1" dirty="0">
                <a:solidFill>
                  <a:srgbClr val="00506C"/>
                </a:solidFill>
                <a:cs typeface="B Nazanin" panose="00000400000000000000" pitchFamily="2" charset="-78"/>
              </a:rPr>
              <a:t>اراده یا قانون الهی</a:t>
            </a:r>
            <a:endParaRPr lang="fa-IR" sz="5400" dirty="0">
              <a:solidFill>
                <a:srgbClr val="7E6000"/>
              </a:solidFill>
            </a:endParaRPr>
          </a:p>
        </p:txBody>
      </p:sp>
      <p:sp>
        <p:nvSpPr>
          <p:cNvPr id="3" name="Content Placeholder 2"/>
          <p:cNvSpPr>
            <a:spLocks noGrp="1"/>
          </p:cNvSpPr>
          <p:nvPr>
            <p:ph sz="quarter" idx="13"/>
          </p:nvPr>
        </p:nvSpPr>
        <p:spPr>
          <a:xfrm>
            <a:off x="249382" y="1376737"/>
            <a:ext cx="11585863" cy="5193587"/>
          </a:xfrm>
        </p:spPr>
        <p:txBody>
          <a:bodyPr>
            <a:normAutofit fontScale="77500" lnSpcReduction="20000"/>
          </a:bodyPr>
          <a:lstStyle/>
          <a:p>
            <a:pPr marL="0" indent="0" algn="just" rtl="1">
              <a:buNone/>
            </a:pPr>
            <a:r>
              <a:rPr lang="fa-IR" sz="4400" dirty="0">
                <a:solidFill>
                  <a:schemeClr val="accent5">
                    <a:lumMod val="50000"/>
                  </a:schemeClr>
                </a:solidFill>
                <a:cs typeface="B Zar" panose="00000400000000000000" pitchFamily="2" charset="-78"/>
              </a:rPr>
              <a:t>بنابراین در این دیدگاه، </a:t>
            </a:r>
          </a:p>
          <a:p>
            <a:pPr marL="0" indent="0" algn="just" rtl="1">
              <a:buNone/>
            </a:pPr>
            <a:r>
              <a:rPr lang="fa-IR" sz="4400" dirty="0">
                <a:solidFill>
                  <a:schemeClr val="accent5">
                    <a:lumMod val="50000"/>
                  </a:schemeClr>
                </a:solidFill>
                <a:cs typeface="B Zar" panose="00000400000000000000" pitchFamily="2" charset="-78"/>
              </a:rPr>
              <a:t>اولا ذاتی بودن ارزش‌های اخلاقی مبتنی بر امر و نهی خداوند است و کارهای انسان ذاتا از خوبی یا بدی اخلاقی برخوردار نیست.</a:t>
            </a:r>
          </a:p>
          <a:p>
            <a:pPr marL="0" indent="0" algn="just" rtl="1">
              <a:buNone/>
            </a:pPr>
            <a:r>
              <a:rPr lang="fa-IR" sz="4400" b="1" dirty="0">
                <a:solidFill>
                  <a:schemeClr val="accent5">
                    <a:lumMod val="50000"/>
                  </a:schemeClr>
                </a:solidFill>
                <a:cs typeface="B Zar" panose="00000400000000000000" pitchFamily="2" charset="-78"/>
              </a:rPr>
              <a:t>از این روی هر آنچه خداوند خوب بداند، خوب و هر آنچه او بد بداند، بد است.</a:t>
            </a:r>
          </a:p>
          <a:p>
            <a:pPr marL="0" indent="0" algn="just" rtl="1">
              <a:buNone/>
            </a:pPr>
            <a:r>
              <a:rPr lang="fa-IR" sz="4400" dirty="0">
                <a:solidFill>
                  <a:schemeClr val="accent5">
                    <a:lumMod val="50000"/>
                  </a:schemeClr>
                </a:solidFill>
                <a:cs typeface="B Zar" panose="00000400000000000000" pitchFamily="2" charset="-78"/>
              </a:rPr>
              <a:t> دوم اینکه از طریق همان امر و نهی خداوند است که می‌توان به شناخت  خوب و بد و تعیین ارزش اخلاقی اعمال دست یافت.</a:t>
            </a:r>
          </a:p>
          <a:p>
            <a:pPr marL="0" indent="0" algn="just" rtl="1">
              <a:buNone/>
            </a:pPr>
            <a:r>
              <a:rPr lang="fa-IR" sz="4400" b="1" dirty="0">
                <a:solidFill>
                  <a:schemeClr val="accent5">
                    <a:lumMod val="50000"/>
                  </a:schemeClr>
                </a:solidFill>
                <a:cs typeface="B Zar" panose="00000400000000000000" pitchFamily="2" charset="-78"/>
              </a:rPr>
              <a:t>از این رو تنها معیار در ارزش اخلاقی اعمال همان اراده و امر الهی است.</a:t>
            </a:r>
            <a:endParaRPr lang="en-US" sz="4400" b="1" dirty="0">
              <a:solidFill>
                <a:schemeClr val="accent5">
                  <a:lumMod val="50000"/>
                </a:schemeClr>
              </a:solidFill>
              <a:cs typeface="B Zar" panose="00000400000000000000" pitchFamily="2" charset="-78"/>
            </a:endParaRPr>
          </a:p>
        </p:txBody>
      </p:sp>
    </p:spTree>
    <p:extLst>
      <p:ext uri="{BB962C8B-B14F-4D97-AF65-F5344CB8AC3E}">
        <p14:creationId xmlns:p14="http://schemas.microsoft.com/office/powerpoint/2010/main" val="3953544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وظیفه‌گرا: </a:t>
            </a:r>
            <a:r>
              <a:rPr lang="fa-IR" sz="5400" b="1" dirty="0">
                <a:solidFill>
                  <a:srgbClr val="00506C"/>
                </a:solidFill>
                <a:cs typeface="B Nazanin" panose="00000400000000000000" pitchFamily="2" charset="-78"/>
              </a:rPr>
              <a:t>اراده یا قانون الهی</a:t>
            </a:r>
            <a:endParaRPr lang="fa-IR" sz="5400" dirty="0">
              <a:solidFill>
                <a:srgbClr val="7E6000"/>
              </a:solidFill>
            </a:endParaRPr>
          </a:p>
        </p:txBody>
      </p:sp>
      <p:sp>
        <p:nvSpPr>
          <p:cNvPr id="3" name="Content Placeholder 2"/>
          <p:cNvSpPr>
            <a:spLocks noGrp="1"/>
          </p:cNvSpPr>
          <p:nvPr>
            <p:ph sz="quarter" idx="13"/>
          </p:nvPr>
        </p:nvSpPr>
        <p:spPr>
          <a:xfrm>
            <a:off x="555171" y="1376737"/>
            <a:ext cx="11092543" cy="5078491"/>
          </a:xfrm>
        </p:spPr>
        <p:txBody>
          <a:bodyPr>
            <a:normAutofit fontScale="92500"/>
          </a:bodyPr>
          <a:lstStyle/>
          <a:p>
            <a:pPr marL="0" indent="0" algn="just" rtl="1">
              <a:buNone/>
            </a:pPr>
            <a:r>
              <a:rPr lang="fa-IR" sz="4400" b="1" dirty="0">
                <a:solidFill>
                  <a:srgbClr val="C00000"/>
                </a:solidFill>
                <a:cs typeface="B Compset" panose="00000400000000000000" pitchFamily="2" charset="-78"/>
              </a:rPr>
              <a:t>نقد و بررسی</a:t>
            </a:r>
            <a:endParaRPr lang="en-US" sz="4400" b="1" dirty="0">
              <a:solidFill>
                <a:srgbClr val="C00000"/>
              </a:solidFill>
              <a:cs typeface="B Compset" panose="00000400000000000000" pitchFamily="2" charset="-78"/>
            </a:endParaRPr>
          </a:p>
          <a:p>
            <a:pPr marL="0" indent="0" algn="just" rtl="1">
              <a:buNone/>
            </a:pPr>
            <a:r>
              <a:rPr lang="fa-IR" sz="4400" dirty="0">
                <a:solidFill>
                  <a:srgbClr val="C00000"/>
                </a:solidFill>
                <a:cs typeface="B Compset" panose="00000400000000000000" pitchFamily="2" charset="-78"/>
              </a:rPr>
              <a:t>1- در بررسی این نظریه اولین پرسش این است که آیا معیاری برای تشخیص خوب و بد، غیر از امر و نهی خداوند وجود دارد یا نه؟</a:t>
            </a:r>
          </a:p>
          <a:p>
            <a:pPr marL="0" indent="0" algn="just" rtl="1">
              <a:buNone/>
            </a:pPr>
            <a:r>
              <a:rPr lang="fa-IR" sz="4400" dirty="0">
                <a:solidFill>
                  <a:srgbClr val="C00000"/>
                </a:solidFill>
                <a:cs typeface="B Compset" panose="00000400000000000000" pitchFamily="2" charset="-78"/>
              </a:rPr>
              <a:t>به بیان دیگر همان پرسش سقراط از اثیفرون را طرح می‌کنیم: آیا چون خدا به چیزی امر کرده، آن چیز صواب است، یا چون آن چیز صواب است، خداوند به آن امر کرده است؟</a:t>
            </a:r>
          </a:p>
        </p:txBody>
      </p:sp>
    </p:spTree>
    <p:extLst>
      <p:ext uri="{BB962C8B-B14F-4D97-AF65-F5344CB8AC3E}">
        <p14:creationId xmlns:p14="http://schemas.microsoft.com/office/powerpoint/2010/main" val="17621420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وظیفه‌گرا: </a:t>
            </a:r>
            <a:r>
              <a:rPr lang="fa-IR" sz="5400" b="1" dirty="0">
                <a:solidFill>
                  <a:srgbClr val="00506C"/>
                </a:solidFill>
                <a:cs typeface="B Nazanin" panose="00000400000000000000" pitchFamily="2" charset="-78"/>
              </a:rPr>
              <a:t>اراده یا قانون الهی</a:t>
            </a:r>
            <a:endParaRPr lang="fa-IR" sz="5400" dirty="0">
              <a:solidFill>
                <a:srgbClr val="7E6000"/>
              </a:solidFill>
            </a:endParaRPr>
          </a:p>
        </p:txBody>
      </p:sp>
      <p:sp>
        <p:nvSpPr>
          <p:cNvPr id="3" name="Content Placeholder 2"/>
          <p:cNvSpPr>
            <a:spLocks noGrp="1"/>
          </p:cNvSpPr>
          <p:nvPr>
            <p:ph sz="quarter" idx="13"/>
          </p:nvPr>
        </p:nvSpPr>
        <p:spPr>
          <a:xfrm>
            <a:off x="249383" y="1376737"/>
            <a:ext cx="11783290" cy="5193587"/>
          </a:xfrm>
        </p:spPr>
        <p:txBody>
          <a:bodyPr>
            <a:normAutofit fontScale="92500" lnSpcReduction="10000"/>
          </a:bodyPr>
          <a:lstStyle/>
          <a:p>
            <a:pPr marL="0" indent="0" algn="just" rtl="1">
              <a:buNone/>
            </a:pPr>
            <a:r>
              <a:rPr lang="fa-IR" sz="5400" dirty="0">
                <a:solidFill>
                  <a:srgbClr val="C00000"/>
                </a:solidFill>
                <a:cs typeface="B Compset" panose="00000400000000000000" pitchFamily="2" charset="-78"/>
              </a:rPr>
              <a:t>در صورتی که گفته شود خداوند به آنچه خوب است، فرمان می‌دهد، نباید نظریه امر الهی را پذیرفت؛ زیرا در این حالت خوبی و بدی ذاتی افعال است و </a:t>
            </a:r>
            <a:r>
              <a:rPr lang="fa-IR" sz="4800" b="1" dirty="0">
                <a:solidFill>
                  <a:srgbClr val="C00000"/>
                </a:solidFill>
                <a:cs typeface="B Compset" panose="00000400000000000000" pitchFamily="2" charset="-78"/>
              </a:rPr>
              <a:t>امر و نهی خداوند فقط جنبه کاشفیت از واقع دارد.</a:t>
            </a:r>
          </a:p>
          <a:p>
            <a:pPr marL="0" indent="0" algn="just" rtl="1">
              <a:buNone/>
            </a:pPr>
            <a:r>
              <a:rPr lang="fa-IR" sz="5400" dirty="0">
                <a:solidFill>
                  <a:srgbClr val="C00000"/>
                </a:solidFill>
                <a:cs typeface="B Compset" panose="00000400000000000000" pitchFamily="2" charset="-78"/>
              </a:rPr>
              <a:t>و این برخلاف چیزی است که نظریه امر الهی بر آن اصرار دارد.</a:t>
            </a:r>
          </a:p>
        </p:txBody>
      </p:sp>
    </p:spTree>
    <p:extLst>
      <p:ext uri="{BB962C8B-B14F-4D97-AF65-F5344CB8AC3E}">
        <p14:creationId xmlns:p14="http://schemas.microsoft.com/office/powerpoint/2010/main" val="27006898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وظیفه‌گرا: </a:t>
            </a:r>
            <a:r>
              <a:rPr lang="fa-IR" sz="5400" b="1" dirty="0">
                <a:solidFill>
                  <a:srgbClr val="00506C"/>
                </a:solidFill>
                <a:cs typeface="B Nazanin" panose="00000400000000000000" pitchFamily="2" charset="-78"/>
              </a:rPr>
              <a:t>اراده یا قانون الهی</a:t>
            </a:r>
            <a:endParaRPr lang="fa-IR" sz="5400" dirty="0">
              <a:solidFill>
                <a:srgbClr val="7E6000"/>
              </a:solidFill>
            </a:endParaRPr>
          </a:p>
        </p:txBody>
      </p:sp>
      <p:sp>
        <p:nvSpPr>
          <p:cNvPr id="3" name="Content Placeholder 2"/>
          <p:cNvSpPr>
            <a:spLocks noGrp="1"/>
          </p:cNvSpPr>
          <p:nvPr>
            <p:ph sz="quarter" idx="13"/>
          </p:nvPr>
        </p:nvSpPr>
        <p:spPr>
          <a:xfrm>
            <a:off x="280555" y="1376737"/>
            <a:ext cx="11606645" cy="5193587"/>
          </a:xfrm>
        </p:spPr>
        <p:txBody>
          <a:bodyPr>
            <a:normAutofit fontScale="92500" lnSpcReduction="20000"/>
          </a:bodyPr>
          <a:lstStyle/>
          <a:p>
            <a:pPr marL="0" indent="0" algn="just" rtl="1">
              <a:buNone/>
            </a:pPr>
            <a:r>
              <a:rPr lang="fa-IR" sz="4000" dirty="0">
                <a:solidFill>
                  <a:srgbClr val="C00000"/>
                </a:solidFill>
                <a:cs typeface="B Compset" panose="00000400000000000000" pitchFamily="2" charset="-78"/>
              </a:rPr>
              <a:t>اگر گفته شود، منظور این نیست که خداوند به چیزی که خوب است، فرمان می‌دهد؛ بلکه منظور این است که چون خداوند خودش خوب است، به بدی فرمان نمی‌دهد. </a:t>
            </a:r>
          </a:p>
          <a:p>
            <a:pPr marL="0" indent="0" algn="just" rtl="1">
              <a:buNone/>
            </a:pPr>
            <a:r>
              <a:rPr lang="fa-IR" sz="4000" dirty="0">
                <a:solidFill>
                  <a:srgbClr val="C00000"/>
                </a:solidFill>
                <a:cs typeface="B Compset" panose="00000400000000000000" pitchFamily="2" charset="-78"/>
              </a:rPr>
              <a:t>در این صورت اشکال دیگری مطرح می‌شود و آن اینکه </a:t>
            </a:r>
            <a:r>
              <a:rPr lang="fa-IR" sz="4000" b="1" i="1" dirty="0">
                <a:solidFill>
                  <a:srgbClr val="C00000"/>
                </a:solidFill>
                <a:cs typeface="B Compset" panose="00000400000000000000" pitchFamily="2" charset="-78"/>
              </a:rPr>
              <a:t>چگونه می‌توان بدون داشتن معیاری برای خوبی و بدی، پی برد که خداوند دارای این صفت است.</a:t>
            </a:r>
          </a:p>
          <a:p>
            <a:pPr marL="0" indent="0" algn="just" rtl="1">
              <a:buNone/>
            </a:pPr>
            <a:r>
              <a:rPr lang="fa-IR" sz="4000" dirty="0">
                <a:solidFill>
                  <a:srgbClr val="C00000"/>
                </a:solidFill>
                <a:cs typeface="B Compset" panose="00000400000000000000" pitchFamily="2" charset="-78"/>
              </a:rPr>
              <a:t>تنها در صورتی می‌توان خداوند را با توجه به افعالش خیر و خوب دانست که پیشاپیش معیاری برای شناسایی خوبی و خیر بودن داشته باشیم و بر اساس آن داوری کنیم.</a:t>
            </a:r>
            <a:endParaRPr lang="en-US" sz="4000" dirty="0">
              <a:solidFill>
                <a:srgbClr val="C00000"/>
              </a:solidFill>
              <a:cs typeface="B Compset" panose="00000400000000000000" pitchFamily="2" charset="-78"/>
            </a:endParaRPr>
          </a:p>
        </p:txBody>
      </p:sp>
    </p:spTree>
    <p:extLst>
      <p:ext uri="{BB962C8B-B14F-4D97-AF65-F5344CB8AC3E}">
        <p14:creationId xmlns:p14="http://schemas.microsoft.com/office/powerpoint/2010/main" val="3962891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وظیفه‌گروانه: </a:t>
            </a:r>
            <a:r>
              <a:rPr lang="fa-IR" sz="5400" b="1" dirty="0">
                <a:solidFill>
                  <a:srgbClr val="00506C"/>
                </a:solidFill>
                <a:cs typeface="B Nazanin" panose="00000400000000000000" pitchFamily="2" charset="-78"/>
              </a:rPr>
              <a:t>اراده یا قانون الهی</a:t>
            </a:r>
            <a:endParaRPr lang="fa-IR" sz="5400" dirty="0">
              <a:solidFill>
                <a:srgbClr val="7E6000"/>
              </a:solidFill>
            </a:endParaRPr>
          </a:p>
        </p:txBody>
      </p:sp>
      <p:sp>
        <p:nvSpPr>
          <p:cNvPr id="3" name="Content Placeholder 2"/>
          <p:cNvSpPr>
            <a:spLocks noGrp="1"/>
          </p:cNvSpPr>
          <p:nvPr>
            <p:ph sz="quarter" idx="13"/>
          </p:nvPr>
        </p:nvSpPr>
        <p:spPr>
          <a:xfrm>
            <a:off x="555171" y="1376737"/>
            <a:ext cx="11092543" cy="5078491"/>
          </a:xfrm>
        </p:spPr>
        <p:txBody>
          <a:bodyPr>
            <a:noAutofit/>
          </a:bodyPr>
          <a:lstStyle/>
          <a:p>
            <a:pPr marL="0" indent="0" algn="just" rtl="1">
              <a:buNone/>
            </a:pPr>
            <a:r>
              <a:rPr lang="fa-IR" sz="5400" dirty="0">
                <a:solidFill>
                  <a:srgbClr val="C00000"/>
                </a:solidFill>
                <a:cs typeface="B Compset" panose="00000400000000000000" pitchFamily="2" charset="-78"/>
              </a:rPr>
              <a:t>2-اشکال دیگر، بر اساس این نظریه باید مدعی شد تنها از طریق شناخت امر و نهی خداوند می‌توان خوبی و بدی افعال انسانی را تشخیص داد. و بدون امر و نهی خدا، خوبی و بدی وجود ندارد و تنها راه کشف حسن و قبح افعال، امر الهی است.</a:t>
            </a:r>
          </a:p>
        </p:txBody>
      </p:sp>
    </p:spTree>
    <p:extLst>
      <p:ext uri="{BB962C8B-B14F-4D97-AF65-F5344CB8AC3E}">
        <p14:creationId xmlns:p14="http://schemas.microsoft.com/office/powerpoint/2010/main" val="26431125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وظیفه‌گروانه: </a:t>
            </a:r>
            <a:r>
              <a:rPr lang="fa-IR" sz="5400" b="1" dirty="0">
                <a:solidFill>
                  <a:srgbClr val="00506C"/>
                </a:solidFill>
                <a:cs typeface="B Nazanin" panose="00000400000000000000" pitchFamily="2" charset="-78"/>
              </a:rPr>
              <a:t>اراده یا قانون الهی</a:t>
            </a:r>
            <a:endParaRPr lang="fa-IR" sz="5400" dirty="0">
              <a:solidFill>
                <a:srgbClr val="7E6000"/>
              </a:solidFill>
            </a:endParaRPr>
          </a:p>
        </p:txBody>
      </p:sp>
      <p:sp>
        <p:nvSpPr>
          <p:cNvPr id="3" name="Content Placeholder 2"/>
          <p:cNvSpPr>
            <a:spLocks noGrp="1"/>
          </p:cNvSpPr>
          <p:nvPr>
            <p:ph sz="quarter" idx="13"/>
          </p:nvPr>
        </p:nvSpPr>
        <p:spPr>
          <a:xfrm>
            <a:off x="555171" y="1376737"/>
            <a:ext cx="11092543" cy="5078491"/>
          </a:xfrm>
        </p:spPr>
        <p:txBody>
          <a:bodyPr>
            <a:normAutofit lnSpcReduction="10000"/>
          </a:bodyPr>
          <a:lstStyle/>
          <a:p>
            <a:pPr marL="0" indent="0" algn="just" rtl="1">
              <a:buNone/>
            </a:pPr>
            <a:r>
              <a:rPr lang="fa-IR" sz="4800" dirty="0">
                <a:solidFill>
                  <a:srgbClr val="C00000"/>
                </a:solidFill>
                <a:cs typeface="B Compset" panose="00000400000000000000" pitchFamily="2" charset="-78"/>
              </a:rPr>
              <a:t>اما روشن است که بدون امر و نهی خداوند نیز خوبی و بدی برخی افعال یا صفات تشخیص داده می‌شود.</a:t>
            </a:r>
          </a:p>
          <a:p>
            <a:pPr marL="0" indent="0" algn="just" rtl="1">
              <a:buNone/>
            </a:pPr>
            <a:r>
              <a:rPr lang="fa-IR" sz="4800" dirty="0">
                <a:solidFill>
                  <a:srgbClr val="C00000"/>
                </a:solidFill>
                <a:cs typeface="B Compset" panose="00000400000000000000" pitchFamily="2" charset="-78"/>
              </a:rPr>
              <a:t>بیشتر افراد خوبی عدالت، درستکاری، وفای به عهد و بدی ظلم، خیانت و پیمان‌شکنی را می‌پذیرند و این نشان می‌دهد که چنین صفات و افعالی از خوبی و بدی ذاتی برخوردار است و عقل آدمی نیز می‌تواند به خوبی و بدی آنها پی ببرد.</a:t>
            </a:r>
            <a:endParaRPr lang="en-US" sz="4800" dirty="0">
              <a:solidFill>
                <a:srgbClr val="C00000"/>
              </a:solidFill>
              <a:cs typeface="B Compset" panose="00000400000000000000" pitchFamily="2" charset="-78"/>
            </a:endParaRPr>
          </a:p>
        </p:txBody>
      </p:sp>
    </p:spTree>
    <p:extLst>
      <p:ext uri="{BB962C8B-B14F-4D97-AF65-F5344CB8AC3E}">
        <p14:creationId xmlns:p14="http://schemas.microsoft.com/office/powerpoint/2010/main" val="3770359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وظیفه‌گروانه: </a:t>
            </a:r>
            <a:r>
              <a:rPr lang="fa-IR" sz="5400" b="1" dirty="0">
                <a:solidFill>
                  <a:srgbClr val="00506C"/>
                </a:solidFill>
                <a:cs typeface="B Nazanin" panose="00000400000000000000" pitchFamily="2" charset="-78"/>
              </a:rPr>
              <a:t>اراده یا قانون الهی</a:t>
            </a:r>
            <a:endParaRPr lang="fa-IR" sz="5400" dirty="0">
              <a:solidFill>
                <a:srgbClr val="7E6000"/>
              </a:solidFill>
            </a:endParaRPr>
          </a:p>
        </p:txBody>
      </p:sp>
      <p:sp>
        <p:nvSpPr>
          <p:cNvPr id="3" name="Content Placeholder 2"/>
          <p:cNvSpPr>
            <a:spLocks noGrp="1"/>
          </p:cNvSpPr>
          <p:nvPr>
            <p:ph sz="quarter" idx="13"/>
          </p:nvPr>
        </p:nvSpPr>
        <p:spPr>
          <a:xfrm>
            <a:off x="270165" y="1376737"/>
            <a:ext cx="11710554" cy="5193587"/>
          </a:xfrm>
        </p:spPr>
        <p:txBody>
          <a:bodyPr>
            <a:normAutofit/>
          </a:bodyPr>
          <a:lstStyle/>
          <a:p>
            <a:pPr marL="0" indent="0" algn="just" rtl="1">
              <a:buNone/>
            </a:pPr>
            <a:r>
              <a:rPr lang="fa-IR" sz="4400" dirty="0">
                <a:solidFill>
                  <a:srgbClr val="C00000"/>
                </a:solidFill>
                <a:cs typeface="B Compset" panose="00000400000000000000" pitchFamily="2" charset="-78"/>
              </a:rPr>
              <a:t>3- اشکال سوم؛ </a:t>
            </a:r>
            <a:r>
              <a:rPr lang="fa-IR" sz="4400" b="1" dirty="0">
                <a:solidFill>
                  <a:srgbClr val="C00000"/>
                </a:solidFill>
                <a:cs typeface="B Compset" panose="00000400000000000000" pitchFamily="2" charset="-78"/>
              </a:rPr>
              <a:t>این نظریه نمی‌تواند اصول اخلاقی را با روشی عقلانی اثبات کند.</a:t>
            </a:r>
          </a:p>
          <a:p>
            <a:pPr marL="0" indent="0" algn="just" rtl="1">
              <a:buNone/>
            </a:pPr>
            <a:r>
              <a:rPr lang="fa-IR" sz="4400" dirty="0">
                <a:solidFill>
                  <a:srgbClr val="C00000"/>
                </a:solidFill>
                <a:cs typeface="B Compset" panose="00000400000000000000" pitchFamily="2" charset="-78"/>
              </a:rPr>
              <a:t>طرفداران امر الهی از آنجا که وجود مبنایی واقعی برای رد و قبول احکام اخلاقی را نمی‌پذیرند، قادر نخواهند بود هیچ یک از خوبی‌ها و بدی‌های اخلاقی را برای غیر متدینان یا متدینان به ادیان دیگر، با روشی عقلانی و عینی اثبات کنند.</a:t>
            </a:r>
          </a:p>
        </p:txBody>
      </p:sp>
    </p:spTree>
    <p:extLst>
      <p:ext uri="{BB962C8B-B14F-4D97-AF65-F5344CB8AC3E}">
        <p14:creationId xmlns:p14="http://schemas.microsoft.com/office/powerpoint/2010/main" val="15217315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وظیفه‌گروانه: </a:t>
            </a:r>
            <a:r>
              <a:rPr lang="fa-IR" sz="5400" b="1" dirty="0">
                <a:solidFill>
                  <a:srgbClr val="00506C"/>
                </a:solidFill>
                <a:cs typeface="B Nazanin" panose="00000400000000000000" pitchFamily="2" charset="-78"/>
              </a:rPr>
              <a:t>اراده یا قانون الهی</a:t>
            </a:r>
            <a:endParaRPr lang="fa-IR" sz="5400" dirty="0">
              <a:solidFill>
                <a:srgbClr val="7E6000"/>
              </a:solidFill>
            </a:endParaRPr>
          </a:p>
        </p:txBody>
      </p:sp>
      <p:sp>
        <p:nvSpPr>
          <p:cNvPr id="3" name="Content Placeholder 2"/>
          <p:cNvSpPr>
            <a:spLocks noGrp="1"/>
          </p:cNvSpPr>
          <p:nvPr>
            <p:ph sz="quarter" idx="13"/>
          </p:nvPr>
        </p:nvSpPr>
        <p:spPr>
          <a:xfrm>
            <a:off x="555171" y="1376737"/>
            <a:ext cx="11092543" cy="5078491"/>
          </a:xfrm>
        </p:spPr>
        <p:txBody>
          <a:bodyPr>
            <a:normAutofit lnSpcReduction="10000"/>
          </a:bodyPr>
          <a:lstStyle/>
          <a:p>
            <a:pPr marL="0" indent="0" algn="just" rtl="1">
              <a:buNone/>
            </a:pPr>
            <a:r>
              <a:rPr lang="fa-IR" sz="4400" dirty="0">
                <a:solidFill>
                  <a:srgbClr val="C00000"/>
                </a:solidFill>
                <a:cs typeface="B Compset" panose="00000400000000000000" pitchFamily="2" charset="-78"/>
              </a:rPr>
              <a:t>از همین رو، احکام این نظریه، تنها برای کسانی معتبرند که آنها را قبول دارند. </a:t>
            </a:r>
          </a:p>
          <a:p>
            <a:pPr marL="0" indent="0" algn="just" rtl="1">
              <a:buNone/>
            </a:pPr>
            <a:r>
              <a:rPr lang="fa-IR" sz="4400" dirty="0">
                <a:solidFill>
                  <a:srgbClr val="C00000"/>
                </a:solidFill>
                <a:cs typeface="B Compset" panose="00000400000000000000" pitchFamily="2" charset="-78"/>
              </a:rPr>
              <a:t> به علاوه چنانچه عقل و درک عقلی مورد پذیرش قرار نگیرد، از چه طریقی می‌توان شرع و احکام شرعی را اثبات کرد؟ </a:t>
            </a:r>
          </a:p>
          <a:p>
            <a:pPr marL="0" indent="0" algn="just" rtl="1">
              <a:buNone/>
            </a:pPr>
            <a:r>
              <a:rPr lang="fa-IR" sz="4400" b="1" dirty="0">
                <a:solidFill>
                  <a:srgbClr val="C00000"/>
                </a:solidFill>
                <a:cs typeface="B Compset" panose="00000400000000000000" pitchFamily="2" charset="-78"/>
              </a:rPr>
              <a:t>جای تردید وجود ندارد که اثبات اصل شریعت از ناحیه عقل صورت می‌گیرد.</a:t>
            </a:r>
            <a:endParaRPr lang="en-US" sz="4400" b="1" dirty="0">
              <a:solidFill>
                <a:srgbClr val="C00000"/>
              </a:solidFill>
              <a:cs typeface="B Compset" panose="00000400000000000000" pitchFamily="2" charset="-78"/>
            </a:endParaRPr>
          </a:p>
        </p:txBody>
      </p:sp>
    </p:spTree>
    <p:extLst>
      <p:ext uri="{BB962C8B-B14F-4D97-AF65-F5344CB8AC3E}">
        <p14:creationId xmlns:p14="http://schemas.microsoft.com/office/powerpoint/2010/main" val="219466393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7030A0"/>
                </a:solidFill>
                <a:cs typeface="B Nazanin" panose="00000400000000000000" pitchFamily="2" charset="-78"/>
              </a:rPr>
              <a:t>دیدگاه‌های وظیفه‌گروانه: </a:t>
            </a:r>
            <a:r>
              <a:rPr lang="fa-IR" sz="5400" b="1" dirty="0">
                <a:solidFill>
                  <a:srgbClr val="00B050"/>
                </a:solidFill>
                <a:cs typeface="B Nazanin" panose="00000400000000000000" pitchFamily="2" charset="-78"/>
              </a:rPr>
              <a:t>مطابقت با قانون عقل</a:t>
            </a:r>
            <a:endParaRPr lang="fa-IR" sz="5400" dirty="0">
              <a:solidFill>
                <a:srgbClr val="00B050"/>
              </a:solidFill>
            </a:endParaRPr>
          </a:p>
        </p:txBody>
      </p:sp>
      <p:sp>
        <p:nvSpPr>
          <p:cNvPr id="3" name="Content Placeholder 2"/>
          <p:cNvSpPr>
            <a:spLocks noGrp="1"/>
          </p:cNvSpPr>
          <p:nvPr>
            <p:ph sz="quarter" idx="13"/>
          </p:nvPr>
        </p:nvSpPr>
        <p:spPr>
          <a:xfrm>
            <a:off x="555171" y="1376737"/>
            <a:ext cx="11092543" cy="5078491"/>
          </a:xfrm>
        </p:spPr>
        <p:txBody>
          <a:bodyPr>
            <a:normAutofit fontScale="85000" lnSpcReduction="20000"/>
          </a:bodyPr>
          <a:lstStyle/>
          <a:p>
            <a:pPr algn="just" rtl="1">
              <a:buFont typeface="Wingdings" panose="05000000000000000000" pitchFamily="2" charset="2"/>
              <a:buChar char="v"/>
            </a:pPr>
            <a:r>
              <a:rPr lang="fa-IR" sz="3600" b="1" dirty="0">
                <a:solidFill>
                  <a:srgbClr val="008EC0"/>
                </a:solidFill>
                <a:cs typeface="B Ferdosi" panose="00000400000000000000" pitchFamily="2" charset="-78"/>
              </a:rPr>
              <a:t>امانوئل کانت (1724-1804م) اساس اخلاق را نه در طبیعت انسان و نه در فرامین الهی، بلکه در عقل عملی مطلق و کلی می‌جوید.</a:t>
            </a:r>
          </a:p>
          <a:p>
            <a:pPr algn="just" rtl="1">
              <a:buFont typeface="Wingdings" panose="05000000000000000000" pitchFamily="2" charset="2"/>
              <a:buChar char="v"/>
            </a:pPr>
            <a:r>
              <a:rPr lang="fa-IR" sz="3600" b="1" dirty="0">
                <a:solidFill>
                  <a:srgbClr val="008EC0"/>
                </a:solidFill>
                <a:cs typeface="B Ferdosi" panose="00000400000000000000" pitchFamily="2" charset="-78"/>
              </a:rPr>
              <a:t>وی معتقد است کارهای عقل به دو بخش مجزا تقسیم می‌شود: عقل نظری و عقل عملی.</a:t>
            </a:r>
          </a:p>
          <a:p>
            <a:pPr algn="just" rtl="1">
              <a:buFont typeface="Wingdings" panose="05000000000000000000" pitchFamily="2" charset="2"/>
              <a:buChar char="v"/>
            </a:pPr>
            <a:r>
              <a:rPr lang="fa-IR" sz="3600" b="1" dirty="0">
                <a:solidFill>
                  <a:srgbClr val="008EC0"/>
                </a:solidFill>
                <a:cs typeface="B Ferdosi" panose="00000400000000000000" pitchFamily="2" charset="-78"/>
              </a:rPr>
              <a:t>کار عقل نظری، فهم واقعیت‌های طبیعی است و کار عقل عملی، فهم برای عمل است.</a:t>
            </a:r>
          </a:p>
          <a:p>
            <a:pPr algn="just" rtl="1">
              <a:buFont typeface="Wingdings" panose="05000000000000000000" pitchFamily="2" charset="2"/>
              <a:buChar char="v"/>
            </a:pPr>
            <a:r>
              <a:rPr lang="fa-IR" sz="3600" b="1" dirty="0">
                <a:solidFill>
                  <a:srgbClr val="008EC0"/>
                </a:solidFill>
                <a:cs typeface="B Ferdosi" panose="00000400000000000000" pitchFamily="2" charset="-78"/>
              </a:rPr>
              <a:t> در دیدگاه او اخلاق، بنیانی ما بعد الطبیعی دارد و فعلی از نظر اخلاقی خوب و با ارزش است که برای رعایت قانون اخلاقی انجام شود.</a:t>
            </a:r>
          </a:p>
          <a:p>
            <a:pPr algn="just" rtl="1">
              <a:buFont typeface="Wingdings" panose="05000000000000000000" pitchFamily="2" charset="2"/>
              <a:buChar char="v"/>
            </a:pPr>
            <a:r>
              <a:rPr lang="fa-IR" sz="3600" b="1" dirty="0">
                <a:solidFill>
                  <a:srgbClr val="008EC0"/>
                </a:solidFill>
                <a:cs typeface="B Ferdosi" panose="00000400000000000000" pitchFamily="2" charset="-78"/>
              </a:rPr>
              <a:t>کانت می‌گوید مقوّم هر قانونی – چه طبیعی و چه اخلاقی – ضرورت و کلیت است، از این رو برای آنکه قانون اخلاقی نیز ضروری و کلی باشد، باید کاملا مستقل از انواع غایات، سودطلبی‌ها، عواطف، احساسات و لذت‌طلبی‌ها باشد.</a:t>
            </a:r>
          </a:p>
        </p:txBody>
      </p:sp>
    </p:spTree>
    <p:extLst>
      <p:ext uri="{BB962C8B-B14F-4D97-AF65-F5344CB8AC3E}">
        <p14:creationId xmlns:p14="http://schemas.microsoft.com/office/powerpoint/2010/main" val="357102727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7030A0"/>
                </a:solidFill>
                <a:cs typeface="B Nazanin" panose="00000400000000000000" pitchFamily="2" charset="-78"/>
              </a:rPr>
              <a:t>دیدگاه‌های وظیفه‌گروانه: </a:t>
            </a:r>
            <a:r>
              <a:rPr lang="fa-IR" sz="5400" b="1" dirty="0">
                <a:solidFill>
                  <a:srgbClr val="00B050"/>
                </a:solidFill>
                <a:cs typeface="B Nazanin" panose="00000400000000000000" pitchFamily="2" charset="-78"/>
              </a:rPr>
              <a:t>مطابقت با قانون عقل</a:t>
            </a:r>
            <a:endParaRPr lang="fa-IR" sz="5400" dirty="0">
              <a:solidFill>
                <a:srgbClr val="00B050"/>
              </a:solidFill>
            </a:endParaRPr>
          </a:p>
        </p:txBody>
      </p:sp>
      <p:sp>
        <p:nvSpPr>
          <p:cNvPr id="3" name="Content Placeholder 2"/>
          <p:cNvSpPr>
            <a:spLocks noGrp="1"/>
          </p:cNvSpPr>
          <p:nvPr>
            <p:ph sz="quarter" idx="13"/>
          </p:nvPr>
        </p:nvSpPr>
        <p:spPr>
          <a:xfrm>
            <a:off x="555171" y="1376737"/>
            <a:ext cx="11092543" cy="5078491"/>
          </a:xfrm>
        </p:spPr>
        <p:txBody>
          <a:bodyPr>
            <a:normAutofit fontScale="92500" lnSpcReduction="10000"/>
          </a:bodyPr>
          <a:lstStyle/>
          <a:p>
            <a:pPr algn="just" rtl="1">
              <a:buFont typeface="Wingdings" panose="05000000000000000000" pitchFamily="2" charset="2"/>
              <a:buChar char="v"/>
            </a:pPr>
            <a:r>
              <a:rPr lang="fa-IR" sz="4400" b="1" dirty="0">
                <a:solidFill>
                  <a:srgbClr val="008EC0"/>
                </a:solidFill>
                <a:cs typeface="B Ferdosi" panose="00000400000000000000" pitchFamily="2" charset="-78"/>
              </a:rPr>
              <a:t>از دیدگاه کانت حتی مفهوم کمال مطلق خداوند در الهیات نیز، پس از اصول اخلاقی است. زیرا بحث از کمال مطلق، خود مبتنی بر طرح مفهوم کمال در فلسفه اخلاق است و پس از آن است که می‌توان آن را به خداوند نسبت داد.</a:t>
            </a:r>
          </a:p>
          <a:p>
            <a:pPr algn="just" rtl="1">
              <a:buFont typeface="Wingdings" panose="05000000000000000000" pitchFamily="2" charset="2"/>
              <a:buChar char="v"/>
            </a:pPr>
            <a:r>
              <a:rPr lang="fa-IR" sz="4400" b="1" dirty="0">
                <a:solidFill>
                  <a:srgbClr val="008EC0"/>
                </a:solidFill>
                <a:cs typeface="B Ferdosi" panose="00000400000000000000" pitchFamily="2" charset="-78"/>
              </a:rPr>
              <a:t>اخلاق نه با الهیات و نه با علم طبیعی و نه با انسان‌شناسی ارتباطی ندارد و فقط ادای تکلیف است و تکلیف به وسیله قانون عقل تعیین می‌شود و عبارت است از احترام به قانون کلی اخلاق.</a:t>
            </a:r>
            <a:endParaRPr lang="en-US" sz="4400" b="1" dirty="0">
              <a:solidFill>
                <a:srgbClr val="008EC0"/>
              </a:solidFill>
              <a:cs typeface="B Ferdosi" panose="00000400000000000000" pitchFamily="2" charset="-78"/>
            </a:endParaRPr>
          </a:p>
        </p:txBody>
      </p:sp>
    </p:spTree>
    <p:extLst>
      <p:ext uri="{BB962C8B-B14F-4D97-AF65-F5344CB8AC3E}">
        <p14:creationId xmlns:p14="http://schemas.microsoft.com/office/powerpoint/2010/main" val="3962675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679" y="115084"/>
            <a:ext cx="10364451" cy="953428"/>
          </a:xfrm>
        </p:spPr>
        <p:txBody>
          <a:bodyPr>
            <a:normAutofit fontScale="90000"/>
          </a:bodyPr>
          <a:lstStyle/>
          <a:p>
            <a:r>
              <a:rPr lang="fa-IR" sz="6600" dirty="0">
                <a:solidFill>
                  <a:srgbClr val="0070C0"/>
                </a:solidFill>
              </a:rPr>
              <a:t>دیدگاه‌های اخلاقی</a:t>
            </a:r>
            <a:endParaRPr lang="fa-IR" dirty="0"/>
          </a:p>
        </p:txBody>
      </p:sp>
      <p:sp>
        <p:nvSpPr>
          <p:cNvPr id="3" name="Content Placeholder 2"/>
          <p:cNvSpPr>
            <a:spLocks noGrp="1"/>
          </p:cNvSpPr>
          <p:nvPr>
            <p:ph sz="quarter" idx="13"/>
          </p:nvPr>
        </p:nvSpPr>
        <p:spPr>
          <a:xfrm>
            <a:off x="913773" y="1191802"/>
            <a:ext cx="10377525" cy="4808306"/>
          </a:xfrm>
        </p:spPr>
        <p:txBody>
          <a:bodyPr>
            <a:normAutofit/>
          </a:bodyPr>
          <a:lstStyle/>
          <a:p>
            <a:pPr marL="0" lvl="0" indent="0" algn="just" rtl="1">
              <a:buClr>
                <a:prstClr val="black"/>
              </a:buClr>
              <a:buNone/>
            </a:pPr>
            <a:r>
              <a:rPr lang="fa-IR" sz="2800" b="1" dirty="0">
                <a:solidFill>
                  <a:srgbClr val="7030A0"/>
                </a:solidFill>
                <a:cs typeface="B Nazanin" panose="00000400000000000000" pitchFamily="2" charset="-78"/>
              </a:rPr>
              <a:t>دیدگاه‌های وظیفه‌گرا:</a:t>
            </a:r>
          </a:p>
          <a:p>
            <a:pPr marL="0" lvl="0" indent="0" algn="just" rtl="1">
              <a:buClr>
                <a:prstClr val="black"/>
              </a:buClr>
              <a:buNone/>
            </a:pPr>
            <a:r>
              <a:rPr lang="fa-IR" sz="2800" dirty="0">
                <a:solidFill>
                  <a:srgbClr val="7030A0"/>
                </a:solidFill>
                <a:cs typeface="B Nazanin" panose="00000400000000000000" pitchFamily="2" charset="-78"/>
              </a:rPr>
              <a:t> وظیفه‌گرایان اخلاقی معتقدند که برخی ویژگی‌های فعل یا صفت اختیاری انسان، نظیر ماهیت ذاتی آن، انگیزه آن یا مطابقت آن با یک اصل و قاعده </a:t>
            </a:r>
            <a:r>
              <a:rPr lang="fa-IR" sz="2800" b="1" dirty="0">
                <a:solidFill>
                  <a:srgbClr val="7030A0"/>
                </a:solidFill>
                <a:cs typeface="B Nazanin" panose="00000400000000000000" pitchFamily="2" charset="-78"/>
              </a:rPr>
              <a:t>- </a:t>
            </a:r>
            <a:r>
              <a:rPr lang="fa-IR" sz="2800" dirty="0">
                <a:solidFill>
                  <a:srgbClr val="7030A0"/>
                </a:solidFill>
                <a:cs typeface="B Nazanin" panose="00000400000000000000" pitchFamily="2" charset="-78"/>
              </a:rPr>
              <a:t>جدا از نتیجه‌ای که در بردارد </a:t>
            </a:r>
            <a:r>
              <a:rPr lang="fa-IR" sz="2800" b="1" dirty="0">
                <a:solidFill>
                  <a:srgbClr val="7030A0"/>
                </a:solidFill>
                <a:cs typeface="B Nazanin" panose="00000400000000000000" pitchFamily="2" charset="-78"/>
              </a:rPr>
              <a:t>- </a:t>
            </a:r>
            <a:r>
              <a:rPr lang="fa-IR" sz="2800" dirty="0">
                <a:solidFill>
                  <a:srgbClr val="7030A0"/>
                </a:solidFill>
                <a:cs typeface="B Nazanin" panose="00000400000000000000" pitchFamily="2" charset="-78"/>
              </a:rPr>
              <a:t>ممکن است آن فعل یا صفت را خوب، درست و الزامی نماید.</a:t>
            </a:r>
          </a:p>
          <a:p>
            <a:pPr marL="0" lvl="0" indent="0" algn="just" rtl="1">
              <a:buClr>
                <a:prstClr val="black"/>
              </a:buClr>
              <a:buNone/>
            </a:pPr>
            <a:r>
              <a:rPr lang="fa-IR" sz="2800" dirty="0">
                <a:solidFill>
                  <a:srgbClr val="7030A0"/>
                </a:solidFill>
                <a:cs typeface="B Nazanin" panose="00000400000000000000" pitchFamily="2" charset="-78"/>
              </a:rPr>
              <a:t> مثلا گفته می‌شود وفا به عهد ذاتا خوب است یا خداوند به آن فرمان داده است.</a:t>
            </a:r>
          </a:p>
          <a:p>
            <a:pPr marL="0" lvl="0" indent="0" algn="just" rtl="1">
              <a:buClr>
                <a:prstClr val="black"/>
              </a:buClr>
              <a:buNone/>
            </a:pPr>
            <a:r>
              <a:rPr lang="fa-IR" sz="2800" dirty="0">
                <a:solidFill>
                  <a:srgbClr val="7030A0"/>
                </a:solidFill>
                <a:cs typeface="B Nazanin" panose="00000400000000000000" pitchFamily="2" charset="-78"/>
              </a:rPr>
              <a:t>هریک از این ویژگی‌ها ممکن است وفا به عهد را الزامی نماید. </a:t>
            </a:r>
          </a:p>
          <a:p>
            <a:pPr marL="0" lvl="0" indent="0" algn="just" rtl="1">
              <a:buClr>
                <a:prstClr val="black"/>
              </a:buClr>
              <a:buNone/>
            </a:pPr>
            <a:r>
              <a:rPr lang="fa-IR" sz="2800" dirty="0">
                <a:solidFill>
                  <a:srgbClr val="7030A0"/>
                </a:solidFill>
                <a:cs typeface="B Nazanin" panose="00000400000000000000" pitchFamily="2" charset="-78"/>
              </a:rPr>
              <a:t>نظریه‌ی امر الهی که یگانه معیار صواب و خطا را اراده یا قانون الهی می‌داند و دیدگاه کانت که مبتنی بر (امر مطلق) است در این گروه بررسی می‌شوند .</a:t>
            </a:r>
            <a:endParaRPr lang="en-US" sz="2800" dirty="0">
              <a:solidFill>
                <a:srgbClr val="7030A0"/>
              </a:solidFill>
              <a:cs typeface="B Nazanin" panose="00000400000000000000" pitchFamily="2" charset="-78"/>
            </a:endParaRPr>
          </a:p>
          <a:p>
            <a:endParaRPr lang="fa-IR" sz="2400" dirty="0">
              <a:solidFill>
                <a:srgbClr val="7030A0"/>
              </a:solidFill>
            </a:endParaRPr>
          </a:p>
        </p:txBody>
      </p:sp>
    </p:spTree>
    <p:extLst>
      <p:ext uri="{BB962C8B-B14F-4D97-AF65-F5344CB8AC3E}">
        <p14:creationId xmlns:p14="http://schemas.microsoft.com/office/powerpoint/2010/main" val="225579102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7030A0"/>
                </a:solidFill>
                <a:cs typeface="B Nazanin" panose="00000400000000000000" pitchFamily="2" charset="-78"/>
              </a:rPr>
              <a:t>دیدگاه‌های وظیفه‌گروانه: </a:t>
            </a:r>
            <a:r>
              <a:rPr lang="fa-IR" sz="5400" b="1" dirty="0">
                <a:solidFill>
                  <a:srgbClr val="00B050"/>
                </a:solidFill>
                <a:cs typeface="B Nazanin" panose="00000400000000000000" pitchFamily="2" charset="-78"/>
              </a:rPr>
              <a:t>مطابقت با قانون عقل</a:t>
            </a:r>
            <a:endParaRPr lang="fa-IR" sz="5400" dirty="0">
              <a:solidFill>
                <a:srgbClr val="00B050"/>
              </a:solidFill>
            </a:endParaRPr>
          </a:p>
        </p:txBody>
      </p:sp>
      <p:sp>
        <p:nvSpPr>
          <p:cNvPr id="3" name="Content Placeholder 2"/>
          <p:cNvSpPr>
            <a:spLocks noGrp="1"/>
          </p:cNvSpPr>
          <p:nvPr>
            <p:ph sz="quarter" idx="13"/>
          </p:nvPr>
        </p:nvSpPr>
        <p:spPr>
          <a:xfrm>
            <a:off x="555171" y="1376738"/>
            <a:ext cx="11092543" cy="5193586"/>
          </a:xfrm>
        </p:spPr>
        <p:txBody>
          <a:bodyPr>
            <a:noAutofit/>
          </a:bodyPr>
          <a:lstStyle/>
          <a:p>
            <a:pPr marL="0" indent="0" algn="just" rtl="1">
              <a:buNone/>
            </a:pPr>
            <a:r>
              <a:rPr lang="fa-IR" sz="4000" dirty="0">
                <a:solidFill>
                  <a:srgbClr val="008EC0"/>
                </a:solidFill>
                <a:cs typeface="B Ferdosi" panose="00000400000000000000" pitchFamily="2" charset="-78"/>
              </a:rPr>
              <a:t>از نظر کانت اگر انسان فقط موجودی عاقل بود، از قانون اخلاقی به طور کامل تبعیت می‌کرد؛ اما از آنجا که دارای احساس و پیرو تمایلاتش است، این قانون را همچون یک امر از جانب عقل دریافت می‌کند.</a:t>
            </a:r>
          </a:p>
          <a:p>
            <a:pPr marL="0" indent="0" algn="just" rtl="1">
              <a:buNone/>
            </a:pPr>
            <a:r>
              <a:rPr lang="fa-IR" sz="4000" dirty="0">
                <a:solidFill>
                  <a:srgbClr val="008EC0"/>
                </a:solidFill>
                <a:cs typeface="B Ferdosi" panose="00000400000000000000" pitchFamily="2" charset="-78"/>
              </a:rPr>
              <a:t>از آنجا که این امر مطلق و بی‌قید و شرط است و همه افراد، تمام زمان‌ها، مکان‌ها و موقعیت‌ها را فراگیر است، کانت آن را </a:t>
            </a:r>
            <a:r>
              <a:rPr lang="fa-IR" sz="4000" dirty="0">
                <a:solidFill>
                  <a:srgbClr val="FF0000"/>
                </a:solidFill>
                <a:cs typeface="B Ferdosi" panose="00000400000000000000" pitchFamily="2" charset="-78"/>
              </a:rPr>
              <a:t>امر مطلق </a:t>
            </a:r>
            <a:r>
              <a:rPr lang="fa-IR" sz="4000" dirty="0">
                <a:solidFill>
                  <a:srgbClr val="008EC0"/>
                </a:solidFill>
                <a:cs typeface="B Ferdosi" panose="00000400000000000000" pitchFamily="2" charset="-78"/>
              </a:rPr>
              <a:t>می‌نامد.</a:t>
            </a:r>
            <a:endParaRPr lang="en-US" sz="4000" dirty="0">
              <a:solidFill>
                <a:srgbClr val="008EC0"/>
              </a:solidFill>
              <a:cs typeface="B Ferdosi" panose="00000400000000000000" pitchFamily="2" charset="-78"/>
            </a:endParaRPr>
          </a:p>
        </p:txBody>
      </p:sp>
    </p:spTree>
    <p:extLst>
      <p:ext uri="{BB962C8B-B14F-4D97-AF65-F5344CB8AC3E}">
        <p14:creationId xmlns:p14="http://schemas.microsoft.com/office/powerpoint/2010/main" val="69849973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7030A0"/>
                </a:solidFill>
                <a:cs typeface="B Nazanin" panose="00000400000000000000" pitchFamily="2" charset="-78"/>
              </a:rPr>
              <a:t>دیدگاه‌های وظیفه‌گروانه: </a:t>
            </a:r>
            <a:r>
              <a:rPr lang="fa-IR" sz="5400" b="1" dirty="0">
                <a:solidFill>
                  <a:srgbClr val="00B050"/>
                </a:solidFill>
                <a:cs typeface="B Nazanin" panose="00000400000000000000" pitchFamily="2" charset="-78"/>
              </a:rPr>
              <a:t>مطابقت با قانون عقل</a:t>
            </a:r>
            <a:endParaRPr lang="fa-IR" sz="5400" dirty="0">
              <a:solidFill>
                <a:srgbClr val="00B050"/>
              </a:solidFill>
            </a:endParaRPr>
          </a:p>
        </p:txBody>
      </p:sp>
      <p:sp>
        <p:nvSpPr>
          <p:cNvPr id="3" name="Content Placeholder 2"/>
          <p:cNvSpPr>
            <a:spLocks noGrp="1"/>
          </p:cNvSpPr>
          <p:nvPr>
            <p:ph sz="quarter" idx="13"/>
          </p:nvPr>
        </p:nvSpPr>
        <p:spPr>
          <a:xfrm>
            <a:off x="555171" y="1376737"/>
            <a:ext cx="11092543" cy="5078491"/>
          </a:xfrm>
        </p:spPr>
        <p:txBody>
          <a:bodyPr>
            <a:normAutofit lnSpcReduction="10000"/>
          </a:bodyPr>
          <a:lstStyle/>
          <a:p>
            <a:pPr marL="0" indent="0" algn="just" rtl="1">
              <a:buNone/>
            </a:pPr>
            <a:r>
              <a:rPr lang="fa-IR" sz="4400" dirty="0">
                <a:solidFill>
                  <a:srgbClr val="008EC0"/>
                </a:solidFill>
                <a:cs typeface="B Lotus" panose="00000400000000000000" pitchFamily="2" charset="-78"/>
              </a:rPr>
              <a:t>دو ویژگی کار اخلاقی از نظر کانت:</a:t>
            </a:r>
            <a:endParaRPr lang="en-US" sz="4400" dirty="0">
              <a:solidFill>
                <a:srgbClr val="008EC0"/>
              </a:solidFill>
              <a:cs typeface="B Lotus" panose="00000400000000000000" pitchFamily="2" charset="-78"/>
            </a:endParaRPr>
          </a:p>
          <a:p>
            <a:pPr marL="0" indent="0" algn="just" rtl="1">
              <a:buNone/>
            </a:pPr>
            <a:r>
              <a:rPr lang="fa-IR" sz="4400" b="1" dirty="0">
                <a:solidFill>
                  <a:srgbClr val="008EC0"/>
                </a:solidFill>
                <a:cs typeface="B Lotus" panose="00000400000000000000" pitchFamily="2" charset="-78"/>
              </a:rPr>
              <a:t>1. با امر مطلق (تکلیف) مطابق بوده و بر اساس آن انجام شود.</a:t>
            </a:r>
          </a:p>
          <a:p>
            <a:pPr marL="0" indent="0" algn="just" rtl="1">
              <a:buNone/>
            </a:pPr>
            <a:r>
              <a:rPr lang="fa-IR" sz="4400" b="1" dirty="0">
                <a:solidFill>
                  <a:srgbClr val="008EC0"/>
                </a:solidFill>
                <a:cs typeface="B Lotus" panose="00000400000000000000" pitchFamily="2" charset="-78"/>
              </a:rPr>
              <a:t>2. علاوه بر مطابقت با تکلیف (امر مطلق) باید نیت فاعل نیز در انجام فعل، فقط ادای تکلیف باشد و هیچ انگیزه دیگری در آن دخالت نداشته باشد.</a:t>
            </a:r>
          </a:p>
        </p:txBody>
      </p:sp>
    </p:spTree>
    <p:extLst>
      <p:ext uri="{BB962C8B-B14F-4D97-AF65-F5344CB8AC3E}">
        <p14:creationId xmlns:p14="http://schemas.microsoft.com/office/powerpoint/2010/main" val="40108044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7030A0"/>
                </a:solidFill>
                <a:cs typeface="B Nazanin" panose="00000400000000000000" pitchFamily="2" charset="-78"/>
              </a:rPr>
              <a:t>دیدگاه‌های وظیفه‌گروانه: </a:t>
            </a:r>
            <a:r>
              <a:rPr lang="fa-IR" sz="5400" b="1" dirty="0">
                <a:solidFill>
                  <a:srgbClr val="00B050"/>
                </a:solidFill>
                <a:cs typeface="B Nazanin" panose="00000400000000000000" pitchFamily="2" charset="-78"/>
              </a:rPr>
              <a:t>مطابقت با قانون عقل</a:t>
            </a:r>
            <a:endParaRPr lang="fa-IR" sz="5400" dirty="0">
              <a:solidFill>
                <a:srgbClr val="00B050"/>
              </a:solidFill>
            </a:endParaRPr>
          </a:p>
        </p:txBody>
      </p:sp>
      <p:sp>
        <p:nvSpPr>
          <p:cNvPr id="3" name="Content Placeholder 2"/>
          <p:cNvSpPr>
            <a:spLocks noGrp="1"/>
          </p:cNvSpPr>
          <p:nvPr>
            <p:ph sz="quarter" idx="13"/>
          </p:nvPr>
        </p:nvSpPr>
        <p:spPr>
          <a:xfrm>
            <a:off x="555171" y="1376737"/>
            <a:ext cx="11092543" cy="5078491"/>
          </a:xfrm>
        </p:spPr>
        <p:txBody>
          <a:bodyPr>
            <a:normAutofit fontScale="85000" lnSpcReduction="20000"/>
          </a:bodyPr>
          <a:lstStyle/>
          <a:p>
            <a:pPr marL="0" indent="0" algn="just" rtl="1">
              <a:buNone/>
            </a:pPr>
            <a:r>
              <a:rPr lang="fa-IR" sz="4000" dirty="0">
                <a:solidFill>
                  <a:srgbClr val="008EC0"/>
                </a:solidFill>
                <a:cs typeface="B Lotus" panose="00000400000000000000" pitchFamily="2" charset="-78"/>
              </a:rPr>
              <a:t>کانت امر مطلق یا قانون کلی اخلاق (تکلیف) در تعیین معیار ارزش اخلاقی را با صورت‌بندی‌های مختلفی ارائه می‌دهد:</a:t>
            </a:r>
          </a:p>
          <a:p>
            <a:pPr marL="0" indent="0" algn="just" rtl="1">
              <a:buNone/>
            </a:pPr>
            <a:r>
              <a:rPr lang="fa-IR" sz="4000" b="1" dirty="0">
                <a:solidFill>
                  <a:srgbClr val="008EC0"/>
                </a:solidFill>
                <a:cs typeface="B Lotus" panose="00000400000000000000" pitchFamily="2" charset="-78"/>
              </a:rPr>
              <a:t>- «تنها بر پایه آن آیینی رفتار کن که بخواهی قانون عام باشد».</a:t>
            </a:r>
          </a:p>
          <a:p>
            <a:pPr marL="0" indent="0" algn="just" rtl="1">
              <a:buNone/>
            </a:pPr>
            <a:r>
              <a:rPr lang="fa-IR" sz="4000" b="1" dirty="0">
                <a:solidFill>
                  <a:srgbClr val="008EC0"/>
                </a:solidFill>
                <a:cs typeface="B Lotus" panose="00000400000000000000" pitchFamily="2" charset="-78"/>
              </a:rPr>
              <a:t>- «چنان رفتار کن تا بشریت را - چه خود و چه دیگری - همیشه به عنوان یک غایت به شمار آوری، نه هرگز همچون وسیله».</a:t>
            </a:r>
          </a:p>
          <a:p>
            <a:pPr marL="0" indent="0" algn="just" rtl="1">
              <a:buNone/>
            </a:pPr>
            <a:r>
              <a:rPr lang="fa-IR" sz="4000" dirty="0">
                <a:solidFill>
                  <a:srgbClr val="008EC0"/>
                </a:solidFill>
                <a:cs typeface="B Lotus" panose="00000400000000000000" pitchFamily="2" charset="-78"/>
              </a:rPr>
              <a:t>- </a:t>
            </a:r>
            <a:r>
              <a:rPr lang="fa-IR" sz="4000" b="1" dirty="0">
                <a:solidFill>
                  <a:srgbClr val="008EC0"/>
                </a:solidFill>
                <a:cs typeface="B Lotus" panose="00000400000000000000" pitchFamily="2" charset="-78"/>
              </a:rPr>
              <a:t>«چنان عمل کن که اراده بتواند به سبب دستور اراده، خود را قانون‌گذار عام بشمرد».</a:t>
            </a:r>
          </a:p>
          <a:p>
            <a:pPr marL="0" indent="0" algn="just" rtl="1">
              <a:buNone/>
            </a:pPr>
            <a:r>
              <a:rPr lang="fa-IR" sz="4000" dirty="0">
                <a:solidFill>
                  <a:srgbClr val="008EC0"/>
                </a:solidFill>
                <a:cs typeface="B Lotus" panose="00000400000000000000" pitchFamily="2" charset="-78"/>
              </a:rPr>
              <a:t>کانت تصریح می‌کند که همه این بیان‌ها صورت‌های مختلفی از یک قانون واحدند.</a:t>
            </a:r>
            <a:endParaRPr lang="en-US" sz="4000" dirty="0">
              <a:solidFill>
                <a:srgbClr val="008EC0"/>
              </a:solidFill>
              <a:cs typeface="B Lotus" panose="00000400000000000000" pitchFamily="2" charset="-78"/>
            </a:endParaRPr>
          </a:p>
        </p:txBody>
      </p:sp>
    </p:spTree>
    <p:extLst>
      <p:ext uri="{BB962C8B-B14F-4D97-AF65-F5344CB8AC3E}">
        <p14:creationId xmlns:p14="http://schemas.microsoft.com/office/powerpoint/2010/main" val="347629092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7030A0"/>
                </a:solidFill>
                <a:cs typeface="B Nazanin" panose="00000400000000000000" pitchFamily="2" charset="-78"/>
              </a:rPr>
              <a:t>دیدگاه‌های وظیفه‌گروانه: </a:t>
            </a:r>
            <a:r>
              <a:rPr lang="fa-IR" sz="5400" b="1" dirty="0">
                <a:solidFill>
                  <a:srgbClr val="00B050"/>
                </a:solidFill>
                <a:cs typeface="B Nazanin" panose="00000400000000000000" pitchFamily="2" charset="-78"/>
              </a:rPr>
              <a:t>مطابقت با قانون عقل</a:t>
            </a:r>
            <a:endParaRPr lang="fa-IR" sz="5400" dirty="0">
              <a:solidFill>
                <a:srgbClr val="00B050"/>
              </a:solidFill>
            </a:endParaRPr>
          </a:p>
        </p:txBody>
      </p:sp>
      <p:sp>
        <p:nvSpPr>
          <p:cNvPr id="3" name="Content Placeholder 2"/>
          <p:cNvSpPr>
            <a:spLocks noGrp="1"/>
          </p:cNvSpPr>
          <p:nvPr>
            <p:ph sz="quarter" idx="13"/>
          </p:nvPr>
        </p:nvSpPr>
        <p:spPr>
          <a:xfrm>
            <a:off x="555171" y="1376737"/>
            <a:ext cx="11092543" cy="5078491"/>
          </a:xfrm>
        </p:spPr>
        <p:txBody>
          <a:bodyPr>
            <a:normAutofit fontScale="85000" lnSpcReduction="10000"/>
          </a:bodyPr>
          <a:lstStyle/>
          <a:p>
            <a:pPr marL="0" indent="0" algn="just" rtl="1">
              <a:buNone/>
            </a:pPr>
            <a:r>
              <a:rPr lang="fa-IR" sz="4000" dirty="0">
                <a:solidFill>
                  <a:srgbClr val="008EC0"/>
                </a:solidFill>
                <a:cs typeface="B Lotus" panose="00000400000000000000" pitchFamily="2" charset="-78"/>
              </a:rPr>
              <a:t>به طور کلی کانت، انسانِ اخلاقی و وظیفه‌شناس را فردی می‌داند که با جدیت به عدالت و انصاف علاقه‌مند است و دیگران را همچون موجودات بشری – نه همچون ماشین – می‌پندارد و تلاش می‌کند رفتارهایش را ضابطه‌مند قرار دهد؛ به طوری که برای همه افراد پذیرفتنی باشد.</a:t>
            </a:r>
          </a:p>
          <a:p>
            <a:pPr marL="0" indent="0" algn="just" rtl="1">
              <a:buNone/>
            </a:pPr>
            <a:r>
              <a:rPr lang="fa-IR" sz="4000" dirty="0">
                <a:solidFill>
                  <a:srgbClr val="008EC0"/>
                </a:solidFill>
                <a:cs typeface="B Lotus" panose="00000400000000000000" pitchFamily="2" charset="-78"/>
              </a:rPr>
              <a:t>کانت تنها کاری را به لحاظ اخلاقی خوب یا الزامی می‌داند که آدمی بتواند بدون تناقض، از هر کس دیگر در آن شرایط و اوضاع و احوال بخواهد چنین کاری را انجام دهد و در صورتی که نتوان بدون تناقض انجام آن کار را از دیگری خواست، آن کار مطابق با امر مطلق (تکلیف) نبوده، به لحاظ اخلاقی نادرست است.</a:t>
            </a:r>
            <a:endParaRPr lang="en-US" sz="4000" dirty="0">
              <a:solidFill>
                <a:srgbClr val="008EC0"/>
              </a:solidFill>
              <a:cs typeface="B Lotus" panose="00000400000000000000" pitchFamily="2" charset="-78"/>
            </a:endParaRPr>
          </a:p>
        </p:txBody>
      </p:sp>
    </p:spTree>
    <p:extLst>
      <p:ext uri="{BB962C8B-B14F-4D97-AF65-F5344CB8AC3E}">
        <p14:creationId xmlns:p14="http://schemas.microsoft.com/office/powerpoint/2010/main" val="381874996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7030A0"/>
                </a:solidFill>
                <a:cs typeface="B Nazanin" panose="00000400000000000000" pitchFamily="2" charset="-78"/>
              </a:rPr>
              <a:t>دیدگاه‌های وظیفه‌گروانه: </a:t>
            </a:r>
            <a:r>
              <a:rPr lang="fa-IR" sz="5400" b="1" dirty="0">
                <a:solidFill>
                  <a:srgbClr val="00B050"/>
                </a:solidFill>
                <a:cs typeface="B Nazanin" panose="00000400000000000000" pitchFamily="2" charset="-78"/>
              </a:rPr>
              <a:t>مطابقت با قانون عقل</a:t>
            </a:r>
            <a:endParaRPr lang="fa-IR" sz="5400" dirty="0">
              <a:solidFill>
                <a:srgbClr val="00B050"/>
              </a:solidFill>
            </a:endParaRPr>
          </a:p>
        </p:txBody>
      </p:sp>
      <p:sp>
        <p:nvSpPr>
          <p:cNvPr id="3" name="Content Placeholder 2"/>
          <p:cNvSpPr>
            <a:spLocks noGrp="1"/>
          </p:cNvSpPr>
          <p:nvPr>
            <p:ph sz="quarter" idx="13"/>
          </p:nvPr>
        </p:nvSpPr>
        <p:spPr>
          <a:xfrm>
            <a:off x="555171" y="1376737"/>
            <a:ext cx="11092543" cy="5078491"/>
          </a:xfrm>
        </p:spPr>
        <p:txBody>
          <a:bodyPr>
            <a:normAutofit fontScale="92500" lnSpcReduction="20000"/>
          </a:bodyPr>
          <a:lstStyle/>
          <a:p>
            <a:pPr marL="0" indent="0" algn="just" rtl="1">
              <a:buNone/>
            </a:pPr>
            <a:r>
              <a:rPr lang="fa-IR" sz="4400" dirty="0">
                <a:solidFill>
                  <a:srgbClr val="008EC0"/>
                </a:solidFill>
                <a:cs typeface="B Ferdosi" panose="00000400000000000000" pitchFamily="2" charset="-78"/>
              </a:rPr>
              <a:t>مثال اول: فرض کنید کسی بگوید «به دیگران در سختی کمک نمی‌کنم، مگر اینکه چنین کاری منافع شخصی‌ام را افزایش دهد».</a:t>
            </a:r>
          </a:p>
          <a:p>
            <a:pPr marL="0" indent="0" algn="just" rtl="1">
              <a:buNone/>
            </a:pPr>
            <a:r>
              <a:rPr lang="fa-IR" sz="4400" dirty="0">
                <a:solidFill>
                  <a:srgbClr val="008EC0"/>
                </a:solidFill>
                <a:cs typeface="B Ferdosi" panose="00000400000000000000" pitchFamily="2" charset="-78"/>
              </a:rPr>
              <a:t>کانت می‌گوید هر عاقلی به ضرورت می‌خواهد در هنگام سختی، دیگران به او کمک کنند؛ ولی با این فرض، دیگر چنین فردی نمی‌تواند بدون تناقض اراده کند که قاعده یاد شده، قانونی عملی و کلی باشد. </a:t>
            </a:r>
          </a:p>
          <a:p>
            <a:pPr marL="0" indent="0" algn="just" rtl="1">
              <a:buNone/>
            </a:pPr>
            <a:r>
              <a:rPr lang="fa-IR" sz="4400" b="1" dirty="0">
                <a:solidFill>
                  <a:srgbClr val="008EC0"/>
                </a:solidFill>
                <a:cs typeface="B Ferdosi" panose="00000400000000000000" pitchFamily="2" charset="-78"/>
              </a:rPr>
              <a:t>زیرا لازمه‌اش این است که هیچ کس در سختی به دیگران کمک نکند، مگر اینکه به نفع خود او باشد.</a:t>
            </a:r>
            <a:endParaRPr lang="en-US" sz="4400" b="1" dirty="0">
              <a:solidFill>
                <a:srgbClr val="008EC0"/>
              </a:solidFill>
              <a:cs typeface="B Ferdosi" panose="00000400000000000000" pitchFamily="2" charset="-78"/>
            </a:endParaRPr>
          </a:p>
        </p:txBody>
      </p:sp>
    </p:spTree>
    <p:extLst>
      <p:ext uri="{BB962C8B-B14F-4D97-AF65-F5344CB8AC3E}">
        <p14:creationId xmlns:p14="http://schemas.microsoft.com/office/powerpoint/2010/main" val="14477038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7030A0"/>
                </a:solidFill>
                <a:cs typeface="B Nazanin" panose="00000400000000000000" pitchFamily="2" charset="-78"/>
              </a:rPr>
              <a:t>دیدگاه‌های وظیفه‌گروانه: </a:t>
            </a:r>
            <a:r>
              <a:rPr lang="fa-IR" sz="5400" b="1" dirty="0">
                <a:solidFill>
                  <a:srgbClr val="00B050"/>
                </a:solidFill>
                <a:cs typeface="B Nazanin" panose="00000400000000000000" pitchFamily="2" charset="-78"/>
              </a:rPr>
              <a:t>مطابقت با قانون عقل</a:t>
            </a:r>
            <a:endParaRPr lang="fa-IR" sz="5400" dirty="0">
              <a:solidFill>
                <a:srgbClr val="00B050"/>
              </a:solidFill>
            </a:endParaRPr>
          </a:p>
        </p:txBody>
      </p:sp>
      <p:sp>
        <p:nvSpPr>
          <p:cNvPr id="3" name="Content Placeholder 2"/>
          <p:cNvSpPr>
            <a:spLocks noGrp="1"/>
          </p:cNvSpPr>
          <p:nvPr>
            <p:ph sz="quarter" idx="13"/>
          </p:nvPr>
        </p:nvSpPr>
        <p:spPr>
          <a:xfrm>
            <a:off x="555171" y="1376737"/>
            <a:ext cx="11092543" cy="5078491"/>
          </a:xfrm>
        </p:spPr>
        <p:txBody>
          <a:bodyPr>
            <a:normAutofit fontScale="85000" lnSpcReduction="20000"/>
          </a:bodyPr>
          <a:lstStyle/>
          <a:p>
            <a:pPr marL="0" indent="0" algn="just" rtl="1">
              <a:buNone/>
            </a:pPr>
            <a:r>
              <a:rPr lang="fa-IR" sz="3600" dirty="0">
                <a:solidFill>
                  <a:srgbClr val="008EC0"/>
                </a:solidFill>
                <a:cs typeface="B Lotus" panose="00000400000000000000" pitchFamily="2" charset="-78"/>
              </a:rPr>
              <a:t>مثال دوم کانت درباره وعده دروغ است.</a:t>
            </a:r>
          </a:p>
          <a:p>
            <a:pPr marL="0" indent="0" algn="just" rtl="1">
              <a:buNone/>
            </a:pPr>
            <a:r>
              <a:rPr lang="fa-IR" sz="3600" b="1" dirty="0">
                <a:solidFill>
                  <a:srgbClr val="008EC0"/>
                </a:solidFill>
                <a:cs typeface="B Lotus" panose="00000400000000000000" pitchFamily="2" charset="-78"/>
              </a:rPr>
              <a:t>آیا می‌توانیم زمانی که در وضعیت دشوار گرفتار آمده‌ایم، برای رهایی از مشکل خود، وعده‌ای فریب‌کارانه بدهیم؟</a:t>
            </a:r>
          </a:p>
          <a:p>
            <a:pPr marL="0" indent="0" algn="just" rtl="1">
              <a:buNone/>
            </a:pPr>
            <a:r>
              <a:rPr lang="fa-IR" sz="3600" dirty="0">
                <a:solidFill>
                  <a:srgbClr val="008EC0"/>
                </a:solidFill>
                <a:cs typeface="B Lotus" panose="00000400000000000000" pitchFamily="2" charset="-78"/>
              </a:rPr>
              <a:t>استدلال کانت این است که بر اساس امر مطلق می‌توان به این مسئله پاسخ داد.</a:t>
            </a:r>
          </a:p>
          <a:p>
            <a:pPr marL="0" indent="0" algn="just" rtl="1">
              <a:buNone/>
            </a:pPr>
            <a:r>
              <a:rPr lang="fa-IR" sz="3600" dirty="0">
                <a:solidFill>
                  <a:srgbClr val="008EC0"/>
                </a:solidFill>
                <a:cs typeface="B Lotus" panose="00000400000000000000" pitchFamily="2" charset="-78"/>
              </a:rPr>
              <a:t>از آنجا که غرض از وعده دادن جلب اعتماد مردم است، چنانچه بخواهیم وعده دروغ را به یک قانون کلی تبدیل کنیم، اعتماد مردم از یکدیگر سلب خواهد شد و هیچ کس وعده دیگری را نخواهد پذیرفت و در این صورت هیچ وعده‌ای وجود نخواهد داشت. </a:t>
            </a:r>
          </a:p>
          <a:p>
            <a:pPr marL="0" indent="0" algn="just" rtl="1">
              <a:buNone/>
            </a:pPr>
            <a:r>
              <a:rPr lang="fa-IR" sz="3600" b="1" dirty="0">
                <a:solidFill>
                  <a:srgbClr val="008EC0"/>
                </a:solidFill>
                <a:cs typeface="B Lotus" panose="00000400000000000000" pitchFamily="2" charset="-78"/>
              </a:rPr>
              <a:t>بنابراین در قانون فرضی یاد شده تناقض وجود دارد و به اصطلاح، این قانون، خود متناقض است. از این رو نمی‌تواند به یک قانون عام تبدیل شود.</a:t>
            </a:r>
            <a:endParaRPr lang="en-US" sz="3600" b="1" dirty="0">
              <a:solidFill>
                <a:srgbClr val="008EC0"/>
              </a:solidFill>
              <a:cs typeface="B Lotus" panose="00000400000000000000" pitchFamily="2" charset="-78"/>
            </a:endParaRPr>
          </a:p>
        </p:txBody>
      </p:sp>
    </p:spTree>
    <p:extLst>
      <p:ext uri="{BB962C8B-B14F-4D97-AF65-F5344CB8AC3E}">
        <p14:creationId xmlns:p14="http://schemas.microsoft.com/office/powerpoint/2010/main" val="14688738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7030A0"/>
                </a:solidFill>
                <a:cs typeface="B Nazanin" panose="00000400000000000000" pitchFamily="2" charset="-78"/>
              </a:rPr>
              <a:t>دیدگاه‌های وظیفه‌گروانه: </a:t>
            </a:r>
            <a:r>
              <a:rPr lang="fa-IR" sz="5400" b="1" dirty="0">
                <a:solidFill>
                  <a:srgbClr val="00B050"/>
                </a:solidFill>
                <a:cs typeface="B Nazanin" panose="00000400000000000000" pitchFamily="2" charset="-78"/>
              </a:rPr>
              <a:t>مطابقت با قانون عقل</a:t>
            </a:r>
            <a:endParaRPr lang="fa-IR" sz="5400" dirty="0">
              <a:solidFill>
                <a:srgbClr val="00B050"/>
              </a:solidFill>
            </a:endParaRPr>
          </a:p>
        </p:txBody>
      </p:sp>
      <p:sp>
        <p:nvSpPr>
          <p:cNvPr id="3" name="Content Placeholder 2"/>
          <p:cNvSpPr>
            <a:spLocks noGrp="1"/>
          </p:cNvSpPr>
          <p:nvPr>
            <p:ph sz="quarter" idx="13"/>
          </p:nvPr>
        </p:nvSpPr>
        <p:spPr>
          <a:xfrm>
            <a:off x="555171" y="1376737"/>
            <a:ext cx="11248902" cy="5078491"/>
          </a:xfrm>
        </p:spPr>
        <p:txBody>
          <a:bodyPr>
            <a:normAutofit fontScale="92500"/>
          </a:bodyPr>
          <a:lstStyle/>
          <a:p>
            <a:pPr marL="0" indent="0" algn="just" rtl="1">
              <a:buNone/>
            </a:pPr>
            <a:r>
              <a:rPr lang="fa-IR" sz="3200" dirty="0">
                <a:solidFill>
                  <a:srgbClr val="008EC0"/>
                </a:solidFill>
                <a:cs typeface="B Ferdosi" panose="00000400000000000000" pitchFamily="2" charset="-78"/>
              </a:rPr>
              <a:t>ویژگی دیگر فعل اخلاقی از نظر کانت این بود که علاوه بر مطابقت با تکلیف (امر مطلق) باید نیت فاعل نیز در انجام فعل، فقط ادای تکلیف باشد و هیچ انگیزه دیگری در آن دخالت نداشته باشد. </a:t>
            </a:r>
          </a:p>
          <a:p>
            <a:pPr marL="0" indent="0" algn="just" rtl="1">
              <a:buNone/>
            </a:pPr>
            <a:r>
              <a:rPr lang="fa-IR" sz="3200" b="1" dirty="0">
                <a:solidFill>
                  <a:srgbClr val="008EC0"/>
                </a:solidFill>
                <a:cs typeface="B Ferdosi" panose="00000400000000000000" pitchFamily="2" charset="-78"/>
              </a:rPr>
              <a:t>بنابراین بین کاری که مطابق تکلیف انجام شود و کاری که برای تکلیف انجام شود تفاوت است. </a:t>
            </a:r>
          </a:p>
          <a:p>
            <a:pPr marL="0" indent="0" algn="just" rtl="1">
              <a:buNone/>
            </a:pPr>
            <a:r>
              <a:rPr lang="fa-IR" sz="3200" dirty="0">
                <a:solidFill>
                  <a:srgbClr val="008EC0"/>
                </a:solidFill>
                <a:cs typeface="B Ferdosi" panose="00000400000000000000" pitchFamily="2" charset="-78"/>
              </a:rPr>
              <a:t>در یک نگاه اعمالی را که از انسان به طور اختیاری صادر می‌شود، می‌توان به سه دسته تقسیم کرد:</a:t>
            </a:r>
            <a:endParaRPr lang="en-US" sz="3200" dirty="0">
              <a:solidFill>
                <a:srgbClr val="008EC0"/>
              </a:solidFill>
              <a:cs typeface="B Ferdosi" panose="00000400000000000000" pitchFamily="2" charset="-78"/>
            </a:endParaRPr>
          </a:p>
          <a:p>
            <a:pPr marL="0" indent="0" algn="just" rtl="1">
              <a:buNone/>
            </a:pPr>
            <a:r>
              <a:rPr lang="fa-IR" sz="3500" b="1" dirty="0">
                <a:solidFill>
                  <a:srgbClr val="00506C"/>
                </a:solidFill>
                <a:cs typeface="B Ferdosi" panose="00000400000000000000" pitchFamily="2" charset="-78"/>
              </a:rPr>
              <a:t>     الف) افعالی که برای نفع و مصلحت شخصی انجام می‌گیرد.</a:t>
            </a:r>
            <a:endParaRPr lang="en-US" sz="3500" b="1" dirty="0">
              <a:solidFill>
                <a:srgbClr val="00506C"/>
              </a:solidFill>
              <a:cs typeface="B Ferdosi" panose="00000400000000000000" pitchFamily="2" charset="-78"/>
            </a:endParaRPr>
          </a:p>
          <a:p>
            <a:pPr marL="0" indent="0" algn="just" rtl="1">
              <a:buNone/>
            </a:pPr>
            <a:r>
              <a:rPr lang="fa-IR" sz="3500" b="1" dirty="0">
                <a:solidFill>
                  <a:srgbClr val="00506C"/>
                </a:solidFill>
                <a:cs typeface="B Ferdosi" panose="00000400000000000000" pitchFamily="2" charset="-78"/>
              </a:rPr>
              <a:t>      ب) افعالی که تنها بر اساس امیال طبیعی آدمی تحقق می‌یابد.</a:t>
            </a:r>
            <a:endParaRPr lang="en-US" sz="3500" b="1" dirty="0">
              <a:solidFill>
                <a:srgbClr val="00506C"/>
              </a:solidFill>
              <a:cs typeface="B Ferdosi" panose="00000400000000000000" pitchFamily="2" charset="-78"/>
            </a:endParaRPr>
          </a:p>
          <a:p>
            <a:pPr marL="0" indent="0" algn="just" rtl="1">
              <a:buNone/>
            </a:pPr>
            <a:r>
              <a:rPr lang="fa-IR" sz="3500" b="1" dirty="0">
                <a:solidFill>
                  <a:srgbClr val="00506C"/>
                </a:solidFill>
                <a:cs typeface="B Ferdosi" panose="00000400000000000000" pitchFamily="2" charset="-78"/>
              </a:rPr>
              <a:t>     ج) افعالی که تنها برای ادای تکلیف انجام می‌گیرد و نه از سر میل طبیعی یا مصلحت شخصی.</a:t>
            </a:r>
            <a:endParaRPr lang="en-US" sz="3500" b="1" dirty="0">
              <a:solidFill>
                <a:srgbClr val="00506C"/>
              </a:solidFill>
              <a:cs typeface="B Ferdosi" panose="00000400000000000000" pitchFamily="2" charset="-78"/>
            </a:endParaRPr>
          </a:p>
        </p:txBody>
      </p:sp>
    </p:spTree>
    <p:extLst>
      <p:ext uri="{BB962C8B-B14F-4D97-AF65-F5344CB8AC3E}">
        <p14:creationId xmlns:p14="http://schemas.microsoft.com/office/powerpoint/2010/main" val="325886834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7030A0"/>
                </a:solidFill>
                <a:cs typeface="B Nazanin" panose="00000400000000000000" pitchFamily="2" charset="-78"/>
              </a:rPr>
              <a:t>دیدگاه‌های وظیفه‌گروانه: </a:t>
            </a:r>
            <a:r>
              <a:rPr lang="fa-IR" sz="5400" b="1" dirty="0">
                <a:solidFill>
                  <a:srgbClr val="00B050"/>
                </a:solidFill>
                <a:cs typeface="B Nazanin" panose="00000400000000000000" pitchFamily="2" charset="-78"/>
              </a:rPr>
              <a:t>مطابقت با قانون عقل</a:t>
            </a:r>
            <a:endParaRPr lang="fa-IR" sz="5400" dirty="0">
              <a:solidFill>
                <a:srgbClr val="00B050"/>
              </a:solidFill>
            </a:endParaRPr>
          </a:p>
        </p:txBody>
      </p:sp>
      <p:sp>
        <p:nvSpPr>
          <p:cNvPr id="3" name="Content Placeholder 2"/>
          <p:cNvSpPr>
            <a:spLocks noGrp="1"/>
          </p:cNvSpPr>
          <p:nvPr>
            <p:ph sz="quarter" idx="13"/>
          </p:nvPr>
        </p:nvSpPr>
        <p:spPr>
          <a:xfrm>
            <a:off x="228600" y="1376737"/>
            <a:ext cx="11731336" cy="5078491"/>
          </a:xfrm>
        </p:spPr>
        <p:txBody>
          <a:bodyPr>
            <a:normAutofit fontScale="92500" lnSpcReduction="20000"/>
          </a:bodyPr>
          <a:lstStyle/>
          <a:p>
            <a:pPr marL="0" indent="0" algn="just" rtl="1">
              <a:buNone/>
            </a:pPr>
            <a:r>
              <a:rPr lang="fa-IR" sz="3200" dirty="0">
                <a:solidFill>
                  <a:srgbClr val="008EC0"/>
                </a:solidFill>
                <a:cs typeface="B Lotus" panose="00000400000000000000" pitchFamily="2" charset="-78"/>
              </a:rPr>
              <a:t>فروشنده‌ای که با همگان درستکارانه رفتار می‌نماید و انگیزه او از درستکاری، رونق کسب و کارش است، هر چند مطابق تکلیف عمل می‌کند، انگیزه ادای تکلیف ندارد. از این روی کار او اخلاقی نیست.</a:t>
            </a:r>
          </a:p>
          <a:p>
            <a:pPr marL="0" indent="0" algn="just" rtl="1">
              <a:buNone/>
            </a:pPr>
            <a:r>
              <a:rPr lang="fa-IR" sz="3200" dirty="0">
                <a:solidFill>
                  <a:srgbClr val="008EC0"/>
                </a:solidFill>
                <a:cs typeface="B Lotus" panose="00000400000000000000" pitchFamily="2" charset="-78"/>
              </a:rPr>
              <a:t>همچنین انسان دارای امیال طبیعی است؛ مثلا به طور طبیعی به حفظ جان خود تمایل دارد. از طرف دیگر حفظ جان نیز خود یک تکلیف اخلاقی به شمار می‌رود و مثلا خودکشی به لحاظ اخلاقی ممنوع است. حال کسی که در مراقبت از جان خود بر اساس همان میل طبیعی عمل می‌کند و مثلا دست به خودکشی نمی‌زند، این رفتار او در حفظ جان خود ارزش اخلاقی ندارد.</a:t>
            </a:r>
          </a:p>
          <a:p>
            <a:pPr marL="0" indent="0" algn="just" rtl="1">
              <a:buNone/>
            </a:pPr>
            <a:r>
              <a:rPr lang="fa-IR" sz="3200" dirty="0">
                <a:solidFill>
                  <a:srgbClr val="008EC0"/>
                </a:solidFill>
                <a:cs typeface="B Lotus" panose="00000400000000000000" pitchFamily="2" charset="-78"/>
              </a:rPr>
              <a:t>به همین دلیل رفتارهای دیگری، نظیر فداکاری مادر برای فرزند - که از عواطف مادری است - ارزش اخلاقی ندارد. کانت می گوید باید ارزش افعال را بدون حضور این گونه تمایلات طبیعی تعیین نمود.</a:t>
            </a:r>
            <a:endParaRPr lang="en-US" sz="3200" dirty="0">
              <a:solidFill>
                <a:srgbClr val="008EC0"/>
              </a:solidFill>
              <a:cs typeface="B Lotus" panose="00000400000000000000" pitchFamily="2" charset="-78"/>
            </a:endParaRPr>
          </a:p>
        </p:txBody>
      </p:sp>
    </p:spTree>
    <p:extLst>
      <p:ext uri="{BB962C8B-B14F-4D97-AF65-F5344CB8AC3E}">
        <p14:creationId xmlns:p14="http://schemas.microsoft.com/office/powerpoint/2010/main" val="304068446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7030A0"/>
                </a:solidFill>
                <a:cs typeface="B Nazanin" panose="00000400000000000000" pitchFamily="2" charset="-78"/>
              </a:rPr>
              <a:t>دیدگاه‌های وظیفه‌گروانه: </a:t>
            </a:r>
            <a:r>
              <a:rPr lang="fa-IR" sz="5400" b="1" dirty="0">
                <a:solidFill>
                  <a:srgbClr val="00B050"/>
                </a:solidFill>
                <a:cs typeface="B Nazanin" panose="00000400000000000000" pitchFamily="2" charset="-78"/>
              </a:rPr>
              <a:t>مطابقت با قانون عقل</a:t>
            </a:r>
            <a:endParaRPr lang="fa-IR" sz="5400" dirty="0">
              <a:solidFill>
                <a:srgbClr val="00B050"/>
              </a:solidFill>
            </a:endParaRPr>
          </a:p>
        </p:txBody>
      </p:sp>
      <p:sp>
        <p:nvSpPr>
          <p:cNvPr id="3" name="Content Placeholder 2"/>
          <p:cNvSpPr>
            <a:spLocks noGrp="1"/>
          </p:cNvSpPr>
          <p:nvPr>
            <p:ph sz="quarter" idx="13"/>
          </p:nvPr>
        </p:nvSpPr>
        <p:spPr>
          <a:xfrm>
            <a:off x="280555" y="1376737"/>
            <a:ext cx="11575472" cy="5078491"/>
          </a:xfrm>
        </p:spPr>
        <p:txBody>
          <a:bodyPr>
            <a:noAutofit/>
          </a:bodyPr>
          <a:lstStyle/>
          <a:p>
            <a:pPr marL="0" indent="0" algn="just" rtl="1">
              <a:lnSpc>
                <a:spcPct val="100000"/>
              </a:lnSpc>
              <a:buNone/>
            </a:pPr>
            <a:r>
              <a:rPr lang="fa-IR" sz="3600" b="1" dirty="0">
                <a:solidFill>
                  <a:srgbClr val="008EC0"/>
                </a:solidFill>
                <a:cs typeface="B Ferdosi" panose="00000400000000000000" pitchFamily="2" charset="-78"/>
              </a:rPr>
              <a:t>فرد ناامیدی را در نظر بگیرید که از فشار مشکلات، زندگی در نظرش چنان تیره و تار شده که دیگر نه تنها میلی به حفظ جان خود ندارد، بلکه می‌خواهد به زندگی خویش خاتمه دهد. با وجود این وی هنوز تکلیف دارد که جان خود را حفظ کند و به حیات خود ادامه دهد. در این صورت است که افعال او در مراقبت از جان خود ارزش اخلاقی دارد، زیرا انگیزه وی در اینجا نه مصلحت و نفع شخصی است و نه میل طبیعی.</a:t>
            </a:r>
          </a:p>
          <a:p>
            <a:pPr marL="0" indent="0" algn="just" rtl="1">
              <a:lnSpc>
                <a:spcPct val="100000"/>
              </a:lnSpc>
              <a:buNone/>
            </a:pPr>
            <a:r>
              <a:rPr lang="fa-IR" sz="3600" b="1" dirty="0">
                <a:solidFill>
                  <a:srgbClr val="008EC0"/>
                </a:solidFill>
                <a:cs typeface="B Ferdosi" panose="00000400000000000000" pitchFamily="2" charset="-78"/>
              </a:rPr>
              <a:t>کانت معتقد است هرچه انسان در اعمال خود با نفس خویش بیشتر بستیزد و بر خلاف تمایلات و مصلحت‌ها و نفع و لذت خود و فقط به قصد انجام وظیفه عمل کند، ارزش اخلاقی اعمال او بیشتر خواهد شد.</a:t>
            </a:r>
            <a:endParaRPr lang="en-US" sz="3600" b="1" dirty="0">
              <a:solidFill>
                <a:srgbClr val="008EC0"/>
              </a:solidFill>
              <a:cs typeface="B Ferdosi" panose="00000400000000000000" pitchFamily="2" charset="-78"/>
            </a:endParaRPr>
          </a:p>
        </p:txBody>
      </p:sp>
    </p:spTree>
    <p:extLst>
      <p:ext uri="{BB962C8B-B14F-4D97-AF65-F5344CB8AC3E}">
        <p14:creationId xmlns:p14="http://schemas.microsoft.com/office/powerpoint/2010/main" val="421753736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7030A0"/>
                </a:solidFill>
                <a:cs typeface="B Nazanin" panose="00000400000000000000" pitchFamily="2" charset="-78"/>
              </a:rPr>
              <a:t>دیدگاه‌های وظیفه‌گروانه: </a:t>
            </a:r>
            <a:r>
              <a:rPr lang="fa-IR" sz="5400" b="1" dirty="0">
                <a:solidFill>
                  <a:srgbClr val="00B050"/>
                </a:solidFill>
                <a:cs typeface="B Nazanin" panose="00000400000000000000" pitchFamily="2" charset="-78"/>
              </a:rPr>
              <a:t>مطابقت با قانون عقل</a:t>
            </a:r>
            <a:endParaRPr lang="fa-IR" sz="5400" dirty="0">
              <a:solidFill>
                <a:srgbClr val="00B050"/>
              </a:solidFill>
            </a:endParaRPr>
          </a:p>
        </p:txBody>
      </p:sp>
      <p:sp>
        <p:nvSpPr>
          <p:cNvPr id="3" name="Content Placeholder 2"/>
          <p:cNvSpPr>
            <a:spLocks noGrp="1"/>
          </p:cNvSpPr>
          <p:nvPr>
            <p:ph sz="quarter" idx="13"/>
          </p:nvPr>
        </p:nvSpPr>
        <p:spPr>
          <a:xfrm>
            <a:off x="555171" y="1376737"/>
            <a:ext cx="11092543" cy="5078491"/>
          </a:xfrm>
        </p:spPr>
        <p:txBody>
          <a:bodyPr>
            <a:normAutofit/>
          </a:bodyPr>
          <a:lstStyle/>
          <a:p>
            <a:pPr marL="0" indent="0" algn="just" rtl="1">
              <a:buNone/>
            </a:pPr>
            <a:r>
              <a:rPr lang="fa-IR" sz="4400" b="1" dirty="0">
                <a:solidFill>
                  <a:schemeClr val="accent2">
                    <a:lumMod val="50000"/>
                  </a:schemeClr>
                </a:solidFill>
                <a:cs typeface="B Mitra" panose="00000400000000000000" pitchFamily="2" charset="-78"/>
              </a:rPr>
              <a:t>نقد و بررسی:</a:t>
            </a:r>
            <a:endParaRPr lang="en-US" sz="4400" b="1" dirty="0">
              <a:solidFill>
                <a:schemeClr val="accent2">
                  <a:lumMod val="50000"/>
                </a:schemeClr>
              </a:solidFill>
              <a:cs typeface="B Mitra" panose="00000400000000000000" pitchFamily="2" charset="-78"/>
            </a:endParaRPr>
          </a:p>
          <a:p>
            <a:pPr marL="0" indent="0" algn="just" rtl="1">
              <a:buNone/>
            </a:pPr>
            <a:r>
              <a:rPr lang="fa-IR" sz="4400" dirty="0">
                <a:solidFill>
                  <a:schemeClr val="accent2">
                    <a:lumMod val="50000"/>
                  </a:schemeClr>
                </a:solidFill>
                <a:cs typeface="B Mitra" panose="00000400000000000000" pitchFamily="2" charset="-78"/>
              </a:rPr>
              <a:t>نکات ارزنده نظریه کانت: </a:t>
            </a:r>
          </a:p>
          <a:p>
            <a:pPr algn="just" rtl="1">
              <a:buFont typeface="Wingdings" panose="05000000000000000000" pitchFamily="2" charset="2"/>
              <a:buChar char="Ø"/>
            </a:pPr>
            <a:r>
              <a:rPr lang="fa-IR" sz="4400" b="1" dirty="0">
                <a:solidFill>
                  <a:schemeClr val="accent2">
                    <a:lumMod val="50000"/>
                  </a:schemeClr>
                </a:solidFill>
                <a:cs typeface="B Mitra" panose="00000400000000000000" pitchFamily="2" charset="-78"/>
              </a:rPr>
              <a:t>اصل احترام ذاتی به هر فرد انسانی.</a:t>
            </a:r>
          </a:p>
          <a:p>
            <a:pPr algn="just" rtl="1">
              <a:buFont typeface="Wingdings" panose="05000000000000000000" pitchFamily="2" charset="2"/>
              <a:buChar char="Ø"/>
            </a:pPr>
            <a:r>
              <a:rPr lang="fa-IR" sz="4400" b="1" dirty="0">
                <a:solidFill>
                  <a:schemeClr val="accent2">
                    <a:lumMod val="50000"/>
                  </a:schemeClr>
                </a:solidFill>
                <a:cs typeface="B Mitra" panose="00000400000000000000" pitchFamily="2" charset="-78"/>
              </a:rPr>
              <a:t>توجه به نقش نیت در ارزش اخلاقی و ارج نهادن به حسن فاعلی.</a:t>
            </a:r>
            <a:endParaRPr lang="en-US" sz="4400" dirty="0">
              <a:solidFill>
                <a:schemeClr val="accent2">
                  <a:lumMod val="50000"/>
                </a:schemeClr>
              </a:solidFill>
              <a:cs typeface="B Mitra" panose="00000400000000000000" pitchFamily="2" charset="-78"/>
            </a:endParaRPr>
          </a:p>
        </p:txBody>
      </p:sp>
    </p:spTree>
    <p:extLst>
      <p:ext uri="{BB962C8B-B14F-4D97-AF65-F5344CB8AC3E}">
        <p14:creationId xmlns:p14="http://schemas.microsoft.com/office/powerpoint/2010/main" val="4162884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965771"/>
          </a:xfrm>
        </p:spPr>
        <p:txBody>
          <a:bodyPr>
            <a:normAutofit/>
          </a:bodyPr>
          <a:lstStyle/>
          <a:p>
            <a:pPr rtl="1"/>
            <a:r>
              <a:rPr lang="fa-IR" sz="5400" b="1" dirty="0">
                <a:solidFill>
                  <a:srgbClr val="7030A0"/>
                </a:solidFill>
                <a:cs typeface="B Nazanin" panose="00000400000000000000" pitchFamily="2" charset="-78"/>
              </a:rPr>
              <a:t>دیدگاه‌های نتیجه‌گرا: </a:t>
            </a:r>
            <a:r>
              <a:rPr lang="fa-IR" sz="5400" b="1" dirty="0">
                <a:solidFill>
                  <a:srgbClr val="C00000"/>
                </a:solidFill>
                <a:cs typeface="B Nazanin" panose="00000400000000000000" pitchFamily="2" charset="-78"/>
              </a:rPr>
              <a:t>لذت شخصی </a:t>
            </a:r>
            <a:endParaRPr lang="fa-IR" sz="5400" dirty="0">
              <a:solidFill>
                <a:srgbClr val="7030A0"/>
              </a:solidFill>
            </a:endParaRPr>
          </a:p>
        </p:txBody>
      </p:sp>
      <p:sp>
        <p:nvSpPr>
          <p:cNvPr id="3" name="Content Placeholder 2"/>
          <p:cNvSpPr>
            <a:spLocks noGrp="1"/>
          </p:cNvSpPr>
          <p:nvPr>
            <p:ph sz="quarter" idx="13"/>
          </p:nvPr>
        </p:nvSpPr>
        <p:spPr>
          <a:xfrm>
            <a:off x="410967" y="1191802"/>
            <a:ext cx="11260476" cy="5363110"/>
          </a:xfrm>
        </p:spPr>
        <p:txBody>
          <a:bodyPr>
            <a:noAutofit/>
          </a:bodyPr>
          <a:lstStyle/>
          <a:p>
            <a:pPr algn="just" rtl="1"/>
            <a:r>
              <a:rPr lang="fa-IR" sz="2400" b="1" dirty="0">
                <a:solidFill>
                  <a:srgbClr val="8A0000"/>
                </a:solidFill>
                <a:cs typeface="B Nazanin" panose="00000400000000000000" pitchFamily="2" charset="-78"/>
              </a:rPr>
              <a:t>توجه به لذت شخصی به عنوان معیار ارزش اخلاقی، نظریه‌ای قدیمی است.</a:t>
            </a:r>
          </a:p>
          <a:p>
            <a:pPr algn="just" rtl="1"/>
            <a:r>
              <a:rPr lang="fa-IR" sz="2400" b="1" dirty="0">
                <a:solidFill>
                  <a:srgbClr val="8A0000"/>
                </a:solidFill>
                <a:cs typeface="B Nazanin" panose="00000400000000000000" pitchFamily="2" charset="-78"/>
              </a:rPr>
              <a:t>نظریه‌ی لذت‌گرایی شخصی، یکی از نظریه‌های مهم در باب ملاک و معیار ارزش اخلاقی است که تنها لذت شخصی را معیار دانسته است.</a:t>
            </a:r>
          </a:p>
          <a:p>
            <a:pPr algn="just" rtl="1"/>
            <a:r>
              <a:rPr lang="fa-IR" sz="2400" b="1" dirty="0">
                <a:solidFill>
                  <a:srgbClr val="8A0000"/>
                </a:solidFill>
                <a:cs typeface="B Nazanin" panose="00000400000000000000" pitchFamily="2" charset="-78"/>
              </a:rPr>
              <a:t>آریستیپوس (355-435ق.م) معتقد بود هر کاری که به لذت فرد بینجامد، خوب است و هرکار رنج‌آوری بد است. وی ملاک و معیار ارزش اخلاقی را لذت (لذت شخصی) می‌داند و بیشتر بر لذت‌های جسمانی تاکید می‌کند. </a:t>
            </a:r>
          </a:p>
          <a:p>
            <a:pPr algn="just" rtl="1"/>
            <a:r>
              <a:rPr lang="fa-IR" sz="2400" b="1" dirty="0">
                <a:solidFill>
                  <a:srgbClr val="8A0000"/>
                </a:solidFill>
                <a:cs typeface="B Nazanin" panose="00000400000000000000" pitchFamily="2" charset="-78"/>
              </a:rPr>
              <a:t>اپیکور (270-342ق.م) نیز مانند آریستیپوس لذت فردی را ملاک ارزش اخلاقی می‌داند. وی معتقد است که غایت و هدف از زندگی، لذت بردن است. بنابراین رفتارهای اخلاقی باید بر مبنای لذت صورت پذیرند. البته اپیکور بیشتر بر لذت‌های روحانی تاکید نموده است، که به طور عمده در آرامش نفس و سکون خاطر یافت می‌شوند. البته لذت‌گرایی اپیکوری به هرزگی نمی‌انجامد.</a:t>
            </a:r>
            <a:endParaRPr lang="en-US" sz="2400" b="1" dirty="0">
              <a:solidFill>
                <a:srgbClr val="8A0000"/>
              </a:solidFill>
              <a:cs typeface="B Nazanin" panose="00000400000000000000" pitchFamily="2" charset="-78"/>
            </a:endParaRPr>
          </a:p>
        </p:txBody>
      </p:sp>
    </p:spTree>
    <p:extLst>
      <p:ext uri="{BB962C8B-B14F-4D97-AF65-F5344CB8AC3E}">
        <p14:creationId xmlns:p14="http://schemas.microsoft.com/office/powerpoint/2010/main" val="76805882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7030A0"/>
                </a:solidFill>
                <a:cs typeface="B Nazanin" panose="00000400000000000000" pitchFamily="2" charset="-78"/>
              </a:rPr>
              <a:t>دیدگاه‌های وظیفه‌گروانه: </a:t>
            </a:r>
            <a:r>
              <a:rPr lang="fa-IR" sz="5400" b="1" dirty="0">
                <a:solidFill>
                  <a:srgbClr val="00B050"/>
                </a:solidFill>
                <a:cs typeface="B Nazanin" panose="00000400000000000000" pitchFamily="2" charset="-78"/>
              </a:rPr>
              <a:t>مطابقت با قانون عقل</a:t>
            </a:r>
            <a:endParaRPr lang="fa-IR" sz="5400" dirty="0">
              <a:solidFill>
                <a:srgbClr val="00B050"/>
              </a:solidFill>
            </a:endParaRPr>
          </a:p>
        </p:txBody>
      </p:sp>
      <p:sp>
        <p:nvSpPr>
          <p:cNvPr id="3" name="Content Placeholder 2"/>
          <p:cNvSpPr>
            <a:spLocks noGrp="1"/>
          </p:cNvSpPr>
          <p:nvPr>
            <p:ph sz="quarter" idx="13"/>
          </p:nvPr>
        </p:nvSpPr>
        <p:spPr>
          <a:xfrm>
            <a:off x="555171" y="1376737"/>
            <a:ext cx="11092543" cy="5078491"/>
          </a:xfrm>
        </p:spPr>
        <p:txBody>
          <a:bodyPr>
            <a:normAutofit fontScale="92500" lnSpcReduction="10000"/>
          </a:bodyPr>
          <a:lstStyle/>
          <a:p>
            <a:pPr marL="0" indent="0" algn="just" rtl="1">
              <a:buNone/>
            </a:pPr>
            <a:r>
              <a:rPr lang="fa-IR" sz="3600" dirty="0">
                <a:solidFill>
                  <a:schemeClr val="accent2">
                    <a:lumMod val="50000"/>
                  </a:schemeClr>
                </a:solidFill>
                <a:cs typeface="B Mitra" panose="00000400000000000000" pitchFamily="2" charset="-78"/>
              </a:rPr>
              <a:t>فرض کنید شما تمایل دارید «وقتی به تنهایی در جای خلوتی هستید، آواز بخوانید».</a:t>
            </a:r>
          </a:p>
          <a:p>
            <a:pPr marL="0" indent="0" algn="just" rtl="1">
              <a:buNone/>
            </a:pPr>
            <a:r>
              <a:rPr lang="fa-IR" sz="3600" dirty="0">
                <a:solidFill>
                  <a:schemeClr val="accent2">
                    <a:lumMod val="50000"/>
                  </a:schemeClr>
                </a:solidFill>
                <a:cs typeface="B Mitra" panose="00000400000000000000" pitchFamily="2" charset="-78"/>
              </a:rPr>
              <a:t>آیا می توانید این خواسته خود را به قانون کلی تبدیل سازید؟</a:t>
            </a:r>
          </a:p>
          <a:p>
            <a:pPr marL="0" indent="0" algn="just" rtl="1">
              <a:buNone/>
            </a:pPr>
            <a:r>
              <a:rPr lang="fa-IR" sz="3600" dirty="0">
                <a:solidFill>
                  <a:schemeClr val="accent2">
                    <a:lumMod val="50000"/>
                  </a:schemeClr>
                </a:solidFill>
                <a:cs typeface="B Mitra" panose="00000400000000000000" pitchFamily="2" charset="-78"/>
              </a:rPr>
              <a:t>بر طبق «امرمطلق» هیچ تناقضی در این نیست که بخواهیم این رفتار به صورت قانون عام درآید. با این حال نمی‌توان این خواسته را یک وظیفه اخلاقی یقینی دانست.</a:t>
            </a:r>
          </a:p>
          <a:p>
            <a:pPr marL="0" indent="0" algn="just" rtl="1">
              <a:buNone/>
            </a:pPr>
            <a:r>
              <a:rPr lang="fa-IR" sz="3600" dirty="0">
                <a:solidFill>
                  <a:schemeClr val="accent2">
                    <a:lumMod val="50000"/>
                  </a:schemeClr>
                </a:solidFill>
                <a:cs typeface="B Mitra" panose="00000400000000000000" pitchFamily="2" charset="-78"/>
              </a:rPr>
              <a:t>بنابراین معیاری را که کانت در وظایف اخلاقی ارائه می‌کند و تنها کاری را از نظر اخلاقی الزامی و خوب می‌داند که بدون تناقض بتوان آن را به طور همگانی عمل نمود، ناتمام است.</a:t>
            </a:r>
          </a:p>
          <a:p>
            <a:pPr marL="0" indent="0" algn="just" rtl="1">
              <a:buNone/>
            </a:pPr>
            <a:r>
              <a:rPr lang="fa-IR" sz="3600" dirty="0">
                <a:solidFill>
                  <a:schemeClr val="accent2">
                    <a:lumMod val="50000"/>
                  </a:schemeClr>
                </a:solidFill>
                <a:cs typeface="B Mitra" panose="00000400000000000000" pitchFamily="2" charset="-78"/>
              </a:rPr>
              <a:t>قوانین راهنمایی و رانندگی یا دستور زبان نیز با اینکه نشانی از برخی رفتارهای اختیاری‌اند و چه بسا بدون تناقض به صورت قانون عام خواسته شوند، اخلاقی نیستند.</a:t>
            </a:r>
            <a:endParaRPr lang="en-US" sz="3600" dirty="0">
              <a:solidFill>
                <a:schemeClr val="accent2">
                  <a:lumMod val="50000"/>
                </a:schemeClr>
              </a:solidFill>
              <a:cs typeface="B Mitra" panose="00000400000000000000" pitchFamily="2" charset="-78"/>
            </a:endParaRPr>
          </a:p>
        </p:txBody>
      </p:sp>
    </p:spTree>
    <p:extLst>
      <p:ext uri="{BB962C8B-B14F-4D97-AF65-F5344CB8AC3E}">
        <p14:creationId xmlns:p14="http://schemas.microsoft.com/office/powerpoint/2010/main" val="286368326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00B050"/>
                </a:solidFill>
                <a:cs typeface="B Nazanin" panose="00000400000000000000" pitchFamily="2" charset="-78"/>
              </a:rPr>
              <a:t>دیدگاه‌ صحیح در معیار ارزش</a:t>
            </a:r>
            <a:endParaRPr lang="fa-IR" sz="5400" dirty="0">
              <a:solidFill>
                <a:srgbClr val="00B050"/>
              </a:solidFill>
            </a:endParaRPr>
          </a:p>
        </p:txBody>
      </p:sp>
      <p:sp>
        <p:nvSpPr>
          <p:cNvPr id="3" name="Content Placeholder 2"/>
          <p:cNvSpPr>
            <a:spLocks noGrp="1"/>
          </p:cNvSpPr>
          <p:nvPr>
            <p:ph sz="quarter" idx="13"/>
          </p:nvPr>
        </p:nvSpPr>
        <p:spPr>
          <a:xfrm>
            <a:off x="555171" y="1376737"/>
            <a:ext cx="11092543" cy="5078491"/>
          </a:xfrm>
        </p:spPr>
        <p:txBody>
          <a:bodyPr>
            <a:normAutofit fontScale="92500" lnSpcReduction="10000"/>
          </a:bodyPr>
          <a:lstStyle/>
          <a:p>
            <a:pPr marL="0" indent="0" algn="just" rtl="1">
              <a:buNone/>
            </a:pPr>
            <a:r>
              <a:rPr lang="fa-IR" sz="3200" b="1" dirty="0">
                <a:solidFill>
                  <a:srgbClr val="7030A0"/>
                </a:solidFill>
                <a:cs typeface="B Nazanin" panose="00000400000000000000" pitchFamily="2" charset="-78"/>
              </a:rPr>
              <a:t>-حسن و قبح ذاتی و عقلی</a:t>
            </a:r>
            <a:endParaRPr lang="en-US" sz="3200" b="1" dirty="0">
              <a:solidFill>
                <a:srgbClr val="7030A0"/>
              </a:solidFill>
              <a:cs typeface="B Nazanin" panose="00000400000000000000" pitchFamily="2" charset="-78"/>
            </a:endParaRPr>
          </a:p>
          <a:p>
            <a:pPr marL="0" indent="0" algn="just" rtl="1">
              <a:buNone/>
            </a:pPr>
            <a:r>
              <a:rPr lang="fa-IR" sz="3200" dirty="0">
                <a:solidFill>
                  <a:srgbClr val="7030A0"/>
                </a:solidFill>
                <a:cs typeface="B Nazanin" panose="00000400000000000000" pitchFamily="2" charset="-78"/>
              </a:rPr>
              <a:t>افعال دارای ویژگی خوبی و بدی واقعی هستند؛ یعنی در ورای امیال و خواسته‌های ما دارای جنبه‌های واقعی (حقیقی) خوبی و بدی می‌باشند و مانند آداب و رسوم اجتماعی و تابع قرارداد محض نیستند.</a:t>
            </a:r>
          </a:p>
          <a:p>
            <a:pPr marL="0" indent="0" algn="just" rtl="1">
              <a:buNone/>
            </a:pPr>
            <a:r>
              <a:rPr lang="fa-IR" sz="3200" dirty="0">
                <a:solidFill>
                  <a:srgbClr val="7030A0"/>
                </a:solidFill>
                <a:cs typeface="B Nazanin" panose="00000400000000000000" pitchFamily="2" charset="-78"/>
              </a:rPr>
              <a:t>از این رو، افعال اخلاقی به لحاظ وجود شناختی، یا در ذات خود دارای خوبی‌اند و به همین دلیل فضیلت به حساب می‌آیند، یا بد هستند و رذیلت به شمار می‌روند. </a:t>
            </a:r>
          </a:p>
          <a:p>
            <a:pPr marL="0" indent="0" algn="just" rtl="1">
              <a:buNone/>
            </a:pPr>
            <a:r>
              <a:rPr lang="fa-IR" sz="3200" dirty="0">
                <a:solidFill>
                  <a:srgbClr val="7030A0"/>
                </a:solidFill>
                <a:cs typeface="B Nazanin" panose="00000400000000000000" pitchFamily="2" charset="-78"/>
              </a:rPr>
              <a:t>بنابراین وقتی که در مقام ثبوت و واقع می‌گوییم «عدالت خوب است»، منظور این نیست که چون «دلخواه ما است» یا «کاری مورد پسند همگان است» خوب است؛ بلکه به این معنا است که «بین عدالت ورزیدن و کمال مطلوب» رابطه ضروری برقرار است.</a:t>
            </a:r>
          </a:p>
        </p:txBody>
      </p:sp>
    </p:spTree>
    <p:extLst>
      <p:ext uri="{BB962C8B-B14F-4D97-AF65-F5344CB8AC3E}">
        <p14:creationId xmlns:p14="http://schemas.microsoft.com/office/powerpoint/2010/main" val="359992876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00B050"/>
                </a:solidFill>
                <a:cs typeface="B Nazanin" panose="00000400000000000000" pitchFamily="2" charset="-78"/>
              </a:rPr>
              <a:t>دیدگاه‌ صحیح در معیار ارزش</a:t>
            </a:r>
            <a:endParaRPr lang="fa-IR" sz="5400" dirty="0">
              <a:solidFill>
                <a:srgbClr val="00B050"/>
              </a:solidFill>
            </a:endParaRPr>
          </a:p>
        </p:txBody>
      </p:sp>
      <p:sp>
        <p:nvSpPr>
          <p:cNvPr id="3" name="Content Placeholder 2"/>
          <p:cNvSpPr>
            <a:spLocks noGrp="1"/>
          </p:cNvSpPr>
          <p:nvPr>
            <p:ph sz="quarter" idx="13"/>
          </p:nvPr>
        </p:nvSpPr>
        <p:spPr>
          <a:xfrm>
            <a:off x="555171" y="1376737"/>
            <a:ext cx="11092543" cy="5078491"/>
          </a:xfrm>
        </p:spPr>
        <p:txBody>
          <a:bodyPr>
            <a:normAutofit lnSpcReduction="10000"/>
          </a:bodyPr>
          <a:lstStyle/>
          <a:p>
            <a:pPr marL="0" indent="0" algn="just" rtl="1">
              <a:buNone/>
            </a:pPr>
            <a:r>
              <a:rPr lang="fa-IR" sz="5400" dirty="0">
                <a:solidFill>
                  <a:srgbClr val="7030A0"/>
                </a:solidFill>
                <a:cs typeface="B Nazanin" panose="00000400000000000000" pitchFamily="2" charset="-78"/>
              </a:rPr>
              <a:t>بنابراین برای انتزاع مفهوم خوبی، یک نوع تناسب میان دو حقیقتِ واقعی و عینی، مثلا میان کار اختیاری انسان و کمال مطلوب او لازم است.</a:t>
            </a:r>
          </a:p>
          <a:p>
            <a:pPr marL="0" indent="0" algn="just" rtl="1">
              <a:buNone/>
            </a:pPr>
            <a:r>
              <a:rPr lang="fa-IR" sz="5400" dirty="0">
                <a:solidFill>
                  <a:srgbClr val="7030A0"/>
                </a:solidFill>
                <a:cs typeface="B Nazanin" panose="00000400000000000000" pitchFamily="2" charset="-78"/>
              </a:rPr>
              <a:t>در صورتی که آن کار، شخص را به آن کمال مطلوب برساند، خوب و اگر او را از کمالش دور کند، بد است.</a:t>
            </a:r>
            <a:endParaRPr lang="en-US" sz="5400" dirty="0">
              <a:solidFill>
                <a:srgbClr val="7030A0"/>
              </a:solidFill>
              <a:cs typeface="B Nazanin" panose="00000400000000000000" pitchFamily="2" charset="-78"/>
            </a:endParaRPr>
          </a:p>
        </p:txBody>
      </p:sp>
    </p:spTree>
    <p:extLst>
      <p:ext uri="{BB962C8B-B14F-4D97-AF65-F5344CB8AC3E}">
        <p14:creationId xmlns:p14="http://schemas.microsoft.com/office/powerpoint/2010/main" val="188807229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00B050"/>
                </a:solidFill>
                <a:cs typeface="B Nazanin" panose="00000400000000000000" pitchFamily="2" charset="-78"/>
              </a:rPr>
              <a:t>دیدگاه‌ صحیح در معیار ارزش</a:t>
            </a:r>
            <a:endParaRPr lang="fa-IR" sz="5400" dirty="0">
              <a:solidFill>
                <a:srgbClr val="00B050"/>
              </a:solidFill>
            </a:endParaRPr>
          </a:p>
        </p:txBody>
      </p:sp>
      <p:sp>
        <p:nvSpPr>
          <p:cNvPr id="3" name="Content Placeholder 2"/>
          <p:cNvSpPr>
            <a:spLocks noGrp="1"/>
          </p:cNvSpPr>
          <p:nvPr>
            <p:ph sz="quarter" idx="13"/>
          </p:nvPr>
        </p:nvSpPr>
        <p:spPr>
          <a:xfrm>
            <a:off x="555171" y="1376737"/>
            <a:ext cx="11257601" cy="5078491"/>
          </a:xfrm>
        </p:spPr>
        <p:txBody>
          <a:bodyPr>
            <a:normAutofit fontScale="92500" lnSpcReduction="20000"/>
          </a:bodyPr>
          <a:lstStyle/>
          <a:p>
            <a:pPr marL="0" indent="0" algn="just" rtl="1">
              <a:buNone/>
            </a:pPr>
            <a:r>
              <a:rPr lang="fa-IR" sz="3200" dirty="0">
                <a:solidFill>
                  <a:srgbClr val="7030A0"/>
                </a:solidFill>
                <a:cs typeface="B Nazanin" panose="00000400000000000000" pitchFamily="2" charset="-78"/>
              </a:rPr>
              <a:t>در اخلاق، تنها افعال اختیاری انسان محور بحث قرار می‌گیرند، که به اوصافی نظیر خوبی یا بدی وصف می‌شوند. </a:t>
            </a:r>
          </a:p>
          <a:p>
            <a:pPr marL="0" indent="0" algn="just" rtl="1">
              <a:buNone/>
            </a:pPr>
            <a:r>
              <a:rPr lang="fa-IR" sz="3200" dirty="0">
                <a:solidFill>
                  <a:srgbClr val="7030A0"/>
                </a:solidFill>
                <a:cs typeface="B Nazanin" panose="00000400000000000000" pitchFamily="2" charset="-78"/>
              </a:rPr>
              <a:t>خوبی و بدی نیز در واقع به معنای منافرت و ملایمت با کمال مطلوب انسان است. اگر بین فعل اخلاقی، با کمال مطلوب انسان، رابطه مناسب برقرار باشد، آن کار، خوب و اگر رابطه نامناسب باشد، بد است. </a:t>
            </a:r>
          </a:p>
          <a:p>
            <a:pPr marL="0" indent="0" algn="just" rtl="1">
              <a:buNone/>
            </a:pPr>
            <a:r>
              <a:rPr lang="fa-IR" sz="3200" dirty="0">
                <a:solidFill>
                  <a:srgbClr val="7030A0"/>
                </a:solidFill>
                <a:cs typeface="B Nazanin" panose="00000400000000000000" pitchFamily="2" charset="-78"/>
              </a:rPr>
              <a:t>ممکن است در تشخیص مصداق واقعی کمال مطلوب اشتباه شود. کسانی که کمال مطلوب را لذت شخصی، سود و ... می‌دانند، هر یک معیار خاصی را برای تعیین ارزش ذاتی اخلاقی اعمال مطرح می‌کنند.</a:t>
            </a:r>
          </a:p>
          <a:p>
            <a:pPr marL="0" indent="0" algn="just" rtl="1">
              <a:buNone/>
            </a:pPr>
            <a:r>
              <a:rPr lang="fa-IR" sz="3200" dirty="0">
                <a:solidFill>
                  <a:srgbClr val="7030A0"/>
                </a:solidFill>
                <a:cs typeface="B Nazanin" panose="00000400000000000000" pitchFamily="2" charset="-78"/>
              </a:rPr>
              <a:t>باید تلاش کرد کمال مطلوب حقیقی انسان را به درستی تشخیص داد. تنها از این طریق است که می‌توان به معیار درست ارزش‌گذاری اخلاقی افعال دست یافت.</a:t>
            </a:r>
            <a:endParaRPr lang="en-US" sz="3200" dirty="0">
              <a:solidFill>
                <a:srgbClr val="7030A0"/>
              </a:solidFill>
              <a:cs typeface="B Nazanin" panose="00000400000000000000" pitchFamily="2" charset="-78"/>
            </a:endParaRPr>
          </a:p>
        </p:txBody>
      </p:sp>
    </p:spTree>
    <p:extLst>
      <p:ext uri="{BB962C8B-B14F-4D97-AF65-F5344CB8AC3E}">
        <p14:creationId xmlns:p14="http://schemas.microsoft.com/office/powerpoint/2010/main" val="194212262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00B050"/>
                </a:solidFill>
                <a:cs typeface="B Nazanin" panose="00000400000000000000" pitchFamily="2" charset="-78"/>
              </a:rPr>
              <a:t>دیدگاه‌ صحیح در معیار ارزش</a:t>
            </a:r>
            <a:endParaRPr lang="fa-IR" sz="5400" dirty="0">
              <a:solidFill>
                <a:srgbClr val="00B050"/>
              </a:solidFill>
            </a:endParaRPr>
          </a:p>
        </p:txBody>
      </p:sp>
      <p:sp>
        <p:nvSpPr>
          <p:cNvPr id="3" name="Content Placeholder 2"/>
          <p:cNvSpPr>
            <a:spLocks noGrp="1"/>
          </p:cNvSpPr>
          <p:nvPr>
            <p:ph sz="quarter" idx="13"/>
          </p:nvPr>
        </p:nvSpPr>
        <p:spPr>
          <a:xfrm>
            <a:off x="555171" y="1376737"/>
            <a:ext cx="11092543" cy="5078491"/>
          </a:xfrm>
        </p:spPr>
        <p:txBody>
          <a:bodyPr>
            <a:normAutofit fontScale="92500" lnSpcReduction="10000"/>
          </a:bodyPr>
          <a:lstStyle/>
          <a:p>
            <a:pPr algn="r" rtl="1"/>
            <a:r>
              <a:rPr lang="ar-SA" sz="3600" dirty="0">
                <a:solidFill>
                  <a:srgbClr val="0070C0"/>
                </a:solidFill>
                <a:cs typeface="B Mah" panose="00000400000000000000" pitchFamily="2" charset="-78"/>
              </a:rPr>
              <a:t>ملاک تشخیص کمال مطلوب</a:t>
            </a:r>
            <a:endParaRPr lang="en-US" sz="3600" dirty="0">
              <a:solidFill>
                <a:srgbClr val="0070C0"/>
              </a:solidFill>
              <a:cs typeface="B Mah" panose="00000400000000000000" pitchFamily="2" charset="-78"/>
            </a:endParaRPr>
          </a:p>
          <a:p>
            <a:pPr algn="just" rtl="1"/>
            <a:r>
              <a:rPr lang="ar-SA" sz="3200" b="1" dirty="0">
                <a:solidFill>
                  <a:srgbClr val="0070C0"/>
                </a:solidFill>
                <a:cs typeface="B Ferdosi" panose="00000400000000000000" pitchFamily="2" charset="-78"/>
              </a:rPr>
              <a:t>برای تشخیص کمال مطلوب انسان، باید انسان را به درستی شناخت.</a:t>
            </a:r>
            <a:r>
              <a:rPr lang="fa-IR" sz="3200" b="1" dirty="0">
                <a:solidFill>
                  <a:srgbClr val="0070C0"/>
                </a:solidFill>
                <a:cs typeface="B Ferdosi" panose="00000400000000000000" pitchFamily="2" charset="-78"/>
              </a:rPr>
              <a:t> </a:t>
            </a:r>
            <a:r>
              <a:rPr lang="ar-SA" sz="3200" b="1" dirty="0">
                <a:solidFill>
                  <a:srgbClr val="0070C0"/>
                </a:solidFill>
                <a:cs typeface="B Ferdosi" panose="00000400000000000000" pitchFamily="2" charset="-78"/>
              </a:rPr>
              <a:t>برای دستیابی به این هدف،</a:t>
            </a:r>
            <a:r>
              <a:rPr lang="fa-IR" sz="3200" b="1" dirty="0">
                <a:solidFill>
                  <a:srgbClr val="0070C0"/>
                </a:solidFill>
                <a:cs typeface="B Ferdosi" panose="00000400000000000000" pitchFamily="2" charset="-78"/>
              </a:rPr>
              <a:t> </a:t>
            </a:r>
            <a:r>
              <a:rPr lang="ar-SA" sz="3200" b="1" dirty="0">
                <a:solidFill>
                  <a:srgbClr val="0070C0"/>
                </a:solidFill>
                <a:cs typeface="B Ferdosi" panose="00000400000000000000" pitchFamily="2" charset="-78"/>
              </a:rPr>
              <a:t>باید از انسان</a:t>
            </a:r>
            <a:r>
              <a:rPr lang="fa-IR" sz="3200" b="1" dirty="0">
                <a:solidFill>
                  <a:srgbClr val="0070C0"/>
                </a:solidFill>
                <a:cs typeface="B Ferdosi" panose="00000400000000000000" pitchFamily="2" charset="-78"/>
              </a:rPr>
              <a:t>‌</a:t>
            </a:r>
            <a:r>
              <a:rPr lang="ar-SA" sz="3200" b="1" dirty="0">
                <a:solidFill>
                  <a:srgbClr val="0070C0"/>
                </a:solidFill>
                <a:cs typeface="B Ferdosi" panose="00000400000000000000" pitchFamily="2" charset="-78"/>
              </a:rPr>
              <a:t>شناسی کمک گرفت.</a:t>
            </a:r>
            <a:endParaRPr lang="en-US" sz="3200" b="1" dirty="0">
              <a:solidFill>
                <a:srgbClr val="0070C0"/>
              </a:solidFill>
              <a:cs typeface="B Ferdosi" panose="00000400000000000000" pitchFamily="2" charset="-78"/>
            </a:endParaRPr>
          </a:p>
          <a:p>
            <a:pPr algn="just" rtl="1"/>
            <a:r>
              <a:rPr lang="en-US" sz="3200" b="1" dirty="0">
                <a:solidFill>
                  <a:srgbClr val="0070C0"/>
                </a:solidFill>
                <a:cs typeface="B Ferdosi" panose="00000400000000000000" pitchFamily="2" charset="-78"/>
              </a:rPr>
              <a:t> </a:t>
            </a:r>
            <a:r>
              <a:rPr lang="fa-IR" sz="3200" b="1" dirty="0">
                <a:solidFill>
                  <a:srgbClr val="0070C0"/>
                </a:solidFill>
                <a:cs typeface="B Ferdosi" panose="00000400000000000000" pitchFamily="2" charset="-78"/>
              </a:rPr>
              <a:t>ب</a:t>
            </a:r>
            <a:r>
              <a:rPr lang="ar-SA" sz="3200" b="1" dirty="0">
                <a:solidFill>
                  <a:srgbClr val="0070C0"/>
                </a:solidFill>
                <a:cs typeface="B Ferdosi" panose="00000400000000000000" pitchFamily="2" charset="-78"/>
              </a:rPr>
              <a:t>ا بررسی انسان روشن می</a:t>
            </a:r>
            <a:r>
              <a:rPr lang="fa-IR" sz="3200" b="1" dirty="0">
                <a:solidFill>
                  <a:srgbClr val="0070C0"/>
                </a:solidFill>
                <a:cs typeface="B Ferdosi" panose="00000400000000000000" pitchFamily="2" charset="-78"/>
              </a:rPr>
              <a:t>‌</a:t>
            </a:r>
            <a:r>
              <a:rPr lang="ar-SA" sz="3200" b="1" dirty="0">
                <a:solidFill>
                  <a:srgbClr val="0070C0"/>
                </a:solidFill>
                <a:cs typeface="B Ferdosi" panose="00000400000000000000" pitchFamily="2" charset="-78"/>
              </a:rPr>
              <a:t>گردد که حقیقت آدمی را روح تشکیل می‌دهد و بدن همچون ابزاری در خدمت روح است.</a:t>
            </a:r>
            <a:r>
              <a:rPr lang="fa-IR" sz="3200" b="1" dirty="0">
                <a:solidFill>
                  <a:srgbClr val="0070C0"/>
                </a:solidFill>
                <a:cs typeface="B Ferdosi" panose="00000400000000000000" pitchFamily="2" charset="-78"/>
              </a:rPr>
              <a:t> </a:t>
            </a:r>
            <a:r>
              <a:rPr lang="ar-SA" sz="3200" b="1" dirty="0">
                <a:solidFill>
                  <a:srgbClr val="0070C0"/>
                </a:solidFill>
                <a:cs typeface="B Ferdosi" panose="00000400000000000000" pitchFamily="2" charset="-78"/>
              </a:rPr>
              <a:t>لذت،</a:t>
            </a:r>
            <a:r>
              <a:rPr lang="fa-IR" sz="3200" b="1" dirty="0">
                <a:solidFill>
                  <a:srgbClr val="0070C0"/>
                </a:solidFill>
                <a:cs typeface="B Ferdosi" panose="00000400000000000000" pitchFamily="2" charset="-78"/>
              </a:rPr>
              <a:t> </a:t>
            </a:r>
            <a:r>
              <a:rPr lang="ar-SA" sz="3200" b="1" dirty="0">
                <a:solidFill>
                  <a:srgbClr val="0070C0"/>
                </a:solidFill>
                <a:cs typeface="B Ferdosi" panose="00000400000000000000" pitchFamily="2" charset="-78"/>
              </a:rPr>
              <a:t>رنج،</a:t>
            </a:r>
            <a:r>
              <a:rPr lang="fa-IR" sz="3200" b="1" dirty="0">
                <a:solidFill>
                  <a:srgbClr val="0070C0"/>
                </a:solidFill>
                <a:cs typeface="B Ferdosi" panose="00000400000000000000" pitchFamily="2" charset="-78"/>
              </a:rPr>
              <a:t> </a:t>
            </a:r>
            <a:r>
              <a:rPr lang="ar-SA" sz="3200" b="1" dirty="0">
                <a:solidFill>
                  <a:srgbClr val="0070C0"/>
                </a:solidFill>
                <a:cs typeface="B Ferdosi" panose="00000400000000000000" pitchFamily="2" charset="-78"/>
              </a:rPr>
              <a:t>احساس آرامش یا عصبانیت و ناآرامی همگی از ویژگی</a:t>
            </a:r>
            <a:r>
              <a:rPr lang="fa-IR" sz="3200" b="1" dirty="0">
                <a:solidFill>
                  <a:srgbClr val="0070C0"/>
                </a:solidFill>
                <a:cs typeface="B Ferdosi" panose="00000400000000000000" pitchFamily="2" charset="-78"/>
              </a:rPr>
              <a:t>‌</a:t>
            </a:r>
            <a:r>
              <a:rPr lang="ar-SA" sz="3200" b="1" dirty="0">
                <a:solidFill>
                  <a:srgbClr val="0070C0"/>
                </a:solidFill>
                <a:cs typeface="B Ferdosi" panose="00000400000000000000" pitchFamily="2" charset="-78"/>
              </a:rPr>
              <a:t>های روح انسان</a:t>
            </a:r>
            <a:r>
              <a:rPr lang="fa-IR" sz="3200" b="1" dirty="0">
                <a:solidFill>
                  <a:srgbClr val="0070C0"/>
                </a:solidFill>
                <a:cs typeface="B Ferdosi" panose="00000400000000000000" pitchFamily="2" charset="-78"/>
              </a:rPr>
              <a:t>‌</a:t>
            </a:r>
            <a:r>
              <a:rPr lang="ar-SA" sz="3200" b="1" dirty="0">
                <a:solidFill>
                  <a:srgbClr val="0070C0"/>
                </a:solidFill>
                <a:cs typeface="B Ferdosi" panose="00000400000000000000" pitchFamily="2" charset="-78"/>
              </a:rPr>
              <a:t>اند.</a:t>
            </a:r>
            <a:endParaRPr lang="en-US" sz="3200" b="1" dirty="0">
              <a:solidFill>
                <a:srgbClr val="0070C0"/>
              </a:solidFill>
              <a:cs typeface="B Ferdosi" panose="00000400000000000000" pitchFamily="2" charset="-78"/>
            </a:endParaRPr>
          </a:p>
          <a:p>
            <a:pPr algn="just" rtl="1"/>
            <a:r>
              <a:rPr lang="en-US" sz="3200" b="1" dirty="0">
                <a:solidFill>
                  <a:srgbClr val="0070C0"/>
                </a:solidFill>
                <a:cs typeface="B Ferdosi" panose="00000400000000000000" pitchFamily="2" charset="-78"/>
              </a:rPr>
              <a:t> </a:t>
            </a:r>
            <a:r>
              <a:rPr lang="fa-IR" sz="3200" b="1" dirty="0">
                <a:solidFill>
                  <a:srgbClr val="0070C0"/>
                </a:solidFill>
                <a:cs typeface="B Ferdosi" panose="00000400000000000000" pitchFamily="2" charset="-78"/>
              </a:rPr>
              <a:t>ز</a:t>
            </a:r>
            <a:r>
              <a:rPr lang="ar-SA" sz="3200" b="1" dirty="0">
                <a:solidFill>
                  <a:srgbClr val="0070C0"/>
                </a:solidFill>
                <a:cs typeface="B Ferdosi" panose="00000400000000000000" pitchFamily="2" charset="-78"/>
              </a:rPr>
              <a:t>مانی که انسان از خوردن غذای لذیذ به احساس خوشایندی دست می</a:t>
            </a:r>
            <a:r>
              <a:rPr lang="fa-IR" sz="3200" b="1" dirty="0">
                <a:solidFill>
                  <a:srgbClr val="0070C0"/>
                </a:solidFill>
                <a:cs typeface="B Ferdosi" panose="00000400000000000000" pitchFamily="2" charset="-78"/>
              </a:rPr>
              <a:t>‌</a:t>
            </a:r>
            <a:r>
              <a:rPr lang="ar-SA" sz="3200" b="1" dirty="0">
                <a:solidFill>
                  <a:srgbClr val="0070C0"/>
                </a:solidFill>
                <a:cs typeface="B Ferdosi" panose="00000400000000000000" pitchFamily="2" charset="-78"/>
              </a:rPr>
              <a:t>یابد در حقیقت روح است که این لذت را درک می‌کند و اگر ارتباط روح با بدن قطع گردد، دیگر از طریق ابزار</a:t>
            </a:r>
            <a:r>
              <a:rPr lang="fa-IR" sz="3200" b="1" dirty="0">
                <a:solidFill>
                  <a:srgbClr val="0070C0"/>
                </a:solidFill>
                <a:cs typeface="B Ferdosi" panose="00000400000000000000" pitchFamily="2" charset="-78"/>
              </a:rPr>
              <a:t> </a:t>
            </a:r>
            <a:r>
              <a:rPr lang="ar-SA" sz="3200" b="1" dirty="0">
                <a:solidFill>
                  <a:srgbClr val="0070C0"/>
                </a:solidFill>
                <a:cs typeface="B Ferdosi" panose="00000400000000000000" pitchFamily="2" charset="-78"/>
              </a:rPr>
              <a:t>طبیعی و مادی لذت،</a:t>
            </a:r>
            <a:r>
              <a:rPr lang="fa-IR" sz="3200" b="1" dirty="0">
                <a:solidFill>
                  <a:srgbClr val="0070C0"/>
                </a:solidFill>
                <a:cs typeface="B Ferdosi" panose="00000400000000000000" pitchFamily="2" charset="-78"/>
              </a:rPr>
              <a:t> </a:t>
            </a:r>
            <a:r>
              <a:rPr lang="ar-SA" sz="3200" b="1" dirty="0">
                <a:solidFill>
                  <a:srgbClr val="0070C0"/>
                </a:solidFill>
                <a:cs typeface="B Ferdosi" panose="00000400000000000000" pitchFamily="2" charset="-78"/>
              </a:rPr>
              <a:t>رنجی پدید نخواهد آمد.</a:t>
            </a:r>
            <a:endParaRPr lang="en-US" sz="3200" b="1" dirty="0">
              <a:solidFill>
                <a:srgbClr val="0070C0"/>
              </a:solidFill>
              <a:cs typeface="B Ferdosi" panose="00000400000000000000" pitchFamily="2" charset="-78"/>
            </a:endParaRPr>
          </a:p>
          <a:p>
            <a:pPr algn="just" rtl="1"/>
            <a:endParaRPr lang="fa-IR" dirty="0">
              <a:solidFill>
                <a:srgbClr val="0070C0"/>
              </a:solidFill>
            </a:endParaRPr>
          </a:p>
        </p:txBody>
      </p:sp>
    </p:spTree>
    <p:extLst>
      <p:ext uri="{BB962C8B-B14F-4D97-AF65-F5344CB8AC3E}">
        <p14:creationId xmlns:p14="http://schemas.microsoft.com/office/powerpoint/2010/main" val="206177618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00B050"/>
                </a:solidFill>
                <a:cs typeface="B Nazanin" panose="00000400000000000000" pitchFamily="2" charset="-78"/>
              </a:rPr>
              <a:t>دیدگاه‌ صحیح در معیار ارزش</a:t>
            </a:r>
            <a:endParaRPr lang="fa-IR" sz="5400" dirty="0">
              <a:solidFill>
                <a:srgbClr val="00B050"/>
              </a:solidFill>
            </a:endParaRPr>
          </a:p>
        </p:txBody>
      </p:sp>
      <p:sp>
        <p:nvSpPr>
          <p:cNvPr id="3" name="Content Placeholder 2"/>
          <p:cNvSpPr>
            <a:spLocks noGrp="1"/>
          </p:cNvSpPr>
          <p:nvPr>
            <p:ph sz="quarter" idx="13"/>
          </p:nvPr>
        </p:nvSpPr>
        <p:spPr>
          <a:xfrm>
            <a:off x="555171" y="1376737"/>
            <a:ext cx="11092543" cy="5078491"/>
          </a:xfrm>
        </p:spPr>
        <p:txBody>
          <a:bodyPr>
            <a:normAutofit/>
          </a:bodyPr>
          <a:lstStyle/>
          <a:p>
            <a:pPr algn="just" rtl="1"/>
            <a:r>
              <a:rPr lang="fa-IR" sz="2800" dirty="0">
                <a:solidFill>
                  <a:srgbClr val="0070C0"/>
                </a:solidFill>
              </a:rPr>
              <a:t>سعادت حقیقی انسان در رسیدن روح او به کمال حقیقی آن است. روح انسان هر قدر به کمال مطلق نزدیک‌تر گردد، به تکامل بیشتری می‌رسد.</a:t>
            </a:r>
          </a:p>
          <a:p>
            <a:pPr algn="just" rtl="1"/>
            <a:r>
              <a:rPr lang="fa-IR" sz="2800" dirty="0">
                <a:solidFill>
                  <a:srgbClr val="0070C0"/>
                </a:solidFill>
              </a:rPr>
              <a:t>کمال مطلق، کمالی است که هیچ نقص و کمبودی در او نباشد و از این نظر، تنها خداوند، کامل مطلق است. بنابراین کمال حقیقی انسان در نزدیک شدن به خداوند است.</a:t>
            </a:r>
          </a:p>
          <a:p>
            <a:pPr algn="just" rtl="1"/>
            <a:r>
              <a:rPr lang="fa-IR" sz="2800" dirty="0">
                <a:solidFill>
                  <a:srgbClr val="0070C0"/>
                </a:solidFill>
              </a:rPr>
              <a:t>این نزدیکی، مادی و جسمانی نیست، هر قدر انسان با رفتارهای اختیاری خود به کمال روحی بیشتری دست یابد و خود را به اوصاف کمالی بیشتر زینت دهد، به کمال مطلق نزدیک‌تر می‌گردد.</a:t>
            </a:r>
          </a:p>
          <a:p>
            <a:pPr algn="just" rtl="1"/>
            <a:r>
              <a:rPr lang="fa-IR" sz="2800" dirty="0">
                <a:solidFill>
                  <a:srgbClr val="0070C0"/>
                </a:solidFill>
              </a:rPr>
              <a:t>پس خوب یعنی هر کاری که انسان را به کمال مطلق نزدیک‌تر می‌گرداند، و بد یعنی هر کاری که موجب دور شدن انسان از خداوند و کمال مطلق می‌گردد.</a:t>
            </a:r>
          </a:p>
        </p:txBody>
      </p:sp>
    </p:spTree>
    <p:extLst>
      <p:ext uri="{BB962C8B-B14F-4D97-AF65-F5344CB8AC3E}">
        <p14:creationId xmlns:p14="http://schemas.microsoft.com/office/powerpoint/2010/main" val="360078150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00B050"/>
                </a:solidFill>
                <a:cs typeface="B Nazanin" panose="00000400000000000000" pitchFamily="2" charset="-78"/>
              </a:rPr>
              <a:t>دیدگاه‌ صحیح در معیار ارزش</a:t>
            </a:r>
            <a:endParaRPr lang="fa-IR" sz="5400" dirty="0">
              <a:solidFill>
                <a:srgbClr val="00B050"/>
              </a:solidFill>
            </a:endParaRPr>
          </a:p>
        </p:txBody>
      </p:sp>
      <p:sp>
        <p:nvSpPr>
          <p:cNvPr id="3" name="Content Placeholder 2"/>
          <p:cNvSpPr>
            <a:spLocks noGrp="1"/>
          </p:cNvSpPr>
          <p:nvPr>
            <p:ph sz="quarter" idx="13"/>
          </p:nvPr>
        </p:nvSpPr>
        <p:spPr>
          <a:xfrm>
            <a:off x="555171" y="1376737"/>
            <a:ext cx="11092543" cy="5078491"/>
          </a:xfrm>
        </p:spPr>
        <p:txBody>
          <a:bodyPr>
            <a:normAutofit/>
          </a:bodyPr>
          <a:lstStyle/>
          <a:p>
            <a:pPr algn="just" rtl="1"/>
            <a:r>
              <a:rPr lang="fa-IR" sz="4400" b="1" dirty="0">
                <a:solidFill>
                  <a:srgbClr val="0070C0"/>
                </a:solidFill>
              </a:rPr>
              <a:t>انگیزه و نیت هر عمل نیز در روح انسان اثر می‌گذارد، پس نقش نیت نیز مهم است.</a:t>
            </a:r>
          </a:p>
          <a:p>
            <a:pPr algn="just" rtl="1"/>
            <a:r>
              <a:rPr lang="fa-IR" sz="4400" b="1" dirty="0">
                <a:solidFill>
                  <a:srgbClr val="0070C0"/>
                </a:solidFill>
              </a:rPr>
              <a:t>اثرگذاری نیت در عمل، یک تاثیر طبیعی و تکوینی است، نه جعلی و قراردادی. نیت یک رابطه واقعی و عینی با تکامل روح انسان دارد و در حقیقت نیت است که به  عمل روح اخلاقی می‌بخشد.</a:t>
            </a:r>
          </a:p>
        </p:txBody>
      </p:sp>
    </p:spTree>
    <p:extLst>
      <p:ext uri="{BB962C8B-B14F-4D97-AF65-F5344CB8AC3E}">
        <p14:creationId xmlns:p14="http://schemas.microsoft.com/office/powerpoint/2010/main" val="335459047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00B050"/>
                </a:solidFill>
                <a:cs typeface="B Nazanin" panose="00000400000000000000" pitchFamily="2" charset="-78"/>
              </a:rPr>
              <a:t>دیدگاه‌ صحیح در معیار ارزش</a:t>
            </a:r>
            <a:endParaRPr lang="fa-IR" sz="5400" dirty="0">
              <a:solidFill>
                <a:srgbClr val="00B050"/>
              </a:solidFill>
            </a:endParaRPr>
          </a:p>
        </p:txBody>
      </p:sp>
      <p:sp>
        <p:nvSpPr>
          <p:cNvPr id="3" name="Content Placeholder 2"/>
          <p:cNvSpPr>
            <a:spLocks noGrp="1"/>
          </p:cNvSpPr>
          <p:nvPr>
            <p:ph sz="quarter" idx="13"/>
          </p:nvPr>
        </p:nvSpPr>
        <p:spPr>
          <a:xfrm>
            <a:off x="555171" y="1376737"/>
            <a:ext cx="11092543" cy="5078491"/>
          </a:xfrm>
        </p:spPr>
        <p:txBody>
          <a:bodyPr>
            <a:normAutofit fontScale="92500" lnSpcReduction="10000"/>
          </a:bodyPr>
          <a:lstStyle/>
          <a:p>
            <a:pPr algn="just" rtl="1"/>
            <a:r>
              <a:rPr lang="fa-IR" sz="3200" dirty="0">
                <a:solidFill>
                  <a:srgbClr val="0070C0"/>
                </a:solidFill>
              </a:rPr>
              <a:t>پیامبر گرامی اسلام: «انّما الاعمال بالنیّات و لکل امرء ما نوی فمن کانت هجرته الی الله و رسوله فهجرته الی الله و رسوله و مَن کانت هجرته الی الدنیا یصیبها او امرَاةٍ يتزوجها فهجرته الى ما هاجَرَ اليه» </a:t>
            </a:r>
          </a:p>
          <a:p>
            <a:pPr algn="just" rtl="1"/>
            <a:r>
              <a:rPr lang="fa-IR" sz="3200" dirty="0">
                <a:solidFill>
                  <a:srgbClr val="0070C0"/>
                </a:solidFill>
              </a:rPr>
              <a:t>(همانا ارزش کارها به نیت آنها وابسته است. هر کس به خاطر خدا و رسولش هجرت کند، هجرتش به سوی خدا و رسول است، و هر کس به خاطر دستیابی به ثروت دنیا یا ازدواج با زنی هجرت کند، پس هجرت او در واقع به سوی همان چیز خواهد بود).</a:t>
            </a:r>
          </a:p>
          <a:p>
            <a:pPr algn="just" rtl="1"/>
            <a:r>
              <a:rPr lang="fa-IR" sz="3200" b="1" dirty="0">
                <a:solidFill>
                  <a:srgbClr val="0070C0"/>
                </a:solidFill>
              </a:rPr>
              <a:t>بنابراین فکر یا صفتی دارای ارزش ذاتی اخلاقی است که در تکامل روح انسان اثرگذار باشد و در این صورت است که انسان به کمال حقیقی خود (رسیدن به قرب الهی ) دست می‌یابد.</a:t>
            </a:r>
          </a:p>
        </p:txBody>
      </p:sp>
    </p:spTree>
    <p:extLst>
      <p:ext uri="{BB962C8B-B14F-4D97-AF65-F5344CB8AC3E}">
        <p14:creationId xmlns:p14="http://schemas.microsoft.com/office/powerpoint/2010/main" val="333994550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00B050"/>
                </a:solidFill>
                <a:cs typeface="B Nazanin" panose="00000400000000000000" pitchFamily="2" charset="-78"/>
              </a:rPr>
              <a:t>دیدگاه‌ صحیح در معیار ارزش</a:t>
            </a:r>
            <a:endParaRPr lang="fa-IR" sz="5400" dirty="0">
              <a:solidFill>
                <a:srgbClr val="00B050"/>
              </a:solidFill>
            </a:endParaRPr>
          </a:p>
        </p:txBody>
      </p:sp>
      <p:sp>
        <p:nvSpPr>
          <p:cNvPr id="3" name="Content Placeholder 2"/>
          <p:cNvSpPr>
            <a:spLocks noGrp="1"/>
          </p:cNvSpPr>
          <p:nvPr>
            <p:ph sz="quarter" idx="13"/>
          </p:nvPr>
        </p:nvSpPr>
        <p:spPr>
          <a:xfrm>
            <a:off x="276447" y="1376737"/>
            <a:ext cx="11568223" cy="5193587"/>
          </a:xfrm>
        </p:spPr>
        <p:txBody>
          <a:bodyPr>
            <a:normAutofit/>
          </a:bodyPr>
          <a:lstStyle/>
          <a:p>
            <a:pPr algn="just" rtl="1"/>
            <a:r>
              <a:rPr lang="fa-IR" sz="3200" dirty="0">
                <a:solidFill>
                  <a:srgbClr val="0070C0"/>
                </a:solidFill>
              </a:rPr>
              <a:t>حال که معیار ارزش اخلاقی اعمال رسیدن به قرب الهی است؛ چگونه می‌توان خوبی و بدی امور را درک کرد تا بر اساس آن به قرب الهی رسید؟ </a:t>
            </a:r>
          </a:p>
          <a:p>
            <a:pPr algn="just" rtl="1"/>
            <a:r>
              <a:rPr lang="fa-IR" sz="3200" dirty="0">
                <a:solidFill>
                  <a:srgbClr val="0070C0"/>
                </a:solidFill>
              </a:rPr>
              <a:t>آیا راهی برای بازشناسی کارهایی که انسان را به کمال حقیقی خود می‌رساند یا از آن دور می‌سازد، وجود دارد؟ </a:t>
            </a:r>
          </a:p>
          <a:p>
            <a:pPr algn="just" rtl="1"/>
            <a:r>
              <a:rPr lang="fa-IR" sz="3200" b="1" dirty="0">
                <a:solidFill>
                  <a:srgbClr val="002060"/>
                </a:solidFill>
              </a:rPr>
              <a:t>عقل می‌تواند خوبی و بدی پاره‌ای از افعال را بشناسد. بدین روی خوبی و بدی پاره‌ای از افعال، نظیر خوبی عدل و بدی  ظلم مورد پذیرش همه عقلا است.</a:t>
            </a:r>
          </a:p>
          <a:p>
            <a:pPr algn="just" rtl="1"/>
            <a:r>
              <a:rPr lang="fa-IR" sz="3200" dirty="0">
                <a:solidFill>
                  <a:srgbClr val="0070C0"/>
                </a:solidFill>
              </a:rPr>
              <a:t>با دقت در آیات قرآن کریم و روایات اسلامی نیز می‌توان بر ذاتی و عقلی بودن خوبی و بدی افعال و صفات آدمی پی‌برد. </a:t>
            </a:r>
          </a:p>
        </p:txBody>
      </p:sp>
    </p:spTree>
    <p:extLst>
      <p:ext uri="{BB962C8B-B14F-4D97-AF65-F5344CB8AC3E}">
        <p14:creationId xmlns:p14="http://schemas.microsoft.com/office/powerpoint/2010/main" val="122441313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00B050"/>
                </a:solidFill>
                <a:cs typeface="B Nazanin" panose="00000400000000000000" pitchFamily="2" charset="-78"/>
              </a:rPr>
              <a:t>دیدگاه‌ صحیح در معیار ارزش</a:t>
            </a:r>
            <a:endParaRPr lang="fa-IR" sz="5400" dirty="0">
              <a:solidFill>
                <a:srgbClr val="00B050"/>
              </a:solidFill>
            </a:endParaRPr>
          </a:p>
        </p:txBody>
      </p:sp>
      <p:sp>
        <p:nvSpPr>
          <p:cNvPr id="3" name="Content Placeholder 2"/>
          <p:cNvSpPr>
            <a:spLocks noGrp="1"/>
          </p:cNvSpPr>
          <p:nvPr>
            <p:ph sz="quarter" idx="13"/>
          </p:nvPr>
        </p:nvSpPr>
        <p:spPr>
          <a:xfrm>
            <a:off x="276447" y="1376737"/>
            <a:ext cx="11568223" cy="5193587"/>
          </a:xfrm>
        </p:spPr>
        <p:txBody>
          <a:bodyPr>
            <a:normAutofit fontScale="92500" lnSpcReduction="20000"/>
          </a:bodyPr>
          <a:lstStyle/>
          <a:p>
            <a:pPr marL="0" indent="0" algn="just" rtl="1">
              <a:buNone/>
            </a:pPr>
            <a:r>
              <a:rPr lang="fa-IR" sz="3200" dirty="0">
                <a:solidFill>
                  <a:srgbClr val="0070C0"/>
                </a:solidFill>
              </a:rPr>
              <a:t>قرآن کریم می‌فرماید: «هَل جَزاءُ الإِحسانِ إِلاَّ اإِحسانُ»، (آيا پاداش احسان جز احسان است؟) یا در جای دیگر فرموده: «إِنَّ اللهَ يأمُرُ بِالعَدلِ وَ الإِحسانِ وَ إِيتاءِ  ذِي القربى وَ يَنهى عَنِ الفحشاءِ وَ المُنْكَرِ وَ البَغيِ يَعظُكُمْ لَعَلَّكُم تَذَكَّرُونَ» (همانا خدا به دادگری و نیکوکاری و بخشش به خویشاوندان فرمان می‌دهد و از کار زشت و ناپسند و ستم‌کاری باز می‌دارد. به شما اندرز می‌دهد، باشد که پند بگیرید).</a:t>
            </a:r>
          </a:p>
          <a:p>
            <a:pPr marL="0" indent="0" algn="just" rtl="1">
              <a:buNone/>
            </a:pPr>
            <a:r>
              <a:rPr lang="fa-IR" sz="3200" dirty="0">
                <a:solidFill>
                  <a:srgbClr val="0070C0"/>
                </a:solidFill>
              </a:rPr>
              <a:t>از ظاهر این آیات بر می‌آید که همان معنایی که افراد بشر از عدالت و ظلم می‌فهمند و همان کارهایی که نزد همگان معروف و منکر به شمار می‌رود، مورد امر و نهی الهی قرار گرفته است.</a:t>
            </a:r>
          </a:p>
          <a:p>
            <a:pPr marL="0" indent="0" algn="just" rtl="1">
              <a:buNone/>
            </a:pPr>
            <a:r>
              <a:rPr lang="fa-IR" sz="3200" b="1" dirty="0">
                <a:solidFill>
                  <a:srgbClr val="002060"/>
                </a:solidFill>
              </a:rPr>
              <a:t>البته ممکن است مواردی از معروف و منکر برای مردم نامعلوم شود که پیامبران الهی مامور شناسایی آنها هستند.</a:t>
            </a:r>
          </a:p>
        </p:txBody>
      </p:sp>
    </p:spTree>
    <p:extLst>
      <p:ext uri="{BB962C8B-B14F-4D97-AF65-F5344CB8AC3E}">
        <p14:creationId xmlns:p14="http://schemas.microsoft.com/office/powerpoint/2010/main" val="744144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نتیجه‌گرا: </a:t>
            </a:r>
            <a:r>
              <a:rPr lang="fa-IR" sz="5400" b="1" dirty="0">
                <a:solidFill>
                  <a:srgbClr val="C00000"/>
                </a:solidFill>
                <a:cs typeface="B Nazanin" panose="00000400000000000000" pitchFamily="2" charset="-78"/>
              </a:rPr>
              <a:t>لذت شخصی </a:t>
            </a:r>
            <a:endParaRPr lang="fa-IR" sz="5400" dirty="0">
              <a:solidFill>
                <a:srgbClr val="7030A0"/>
              </a:solidFill>
            </a:endParaRPr>
          </a:p>
        </p:txBody>
      </p:sp>
      <p:sp>
        <p:nvSpPr>
          <p:cNvPr id="3" name="Content Placeholder 2"/>
          <p:cNvSpPr>
            <a:spLocks noGrp="1"/>
          </p:cNvSpPr>
          <p:nvPr>
            <p:ph sz="quarter" idx="13"/>
          </p:nvPr>
        </p:nvSpPr>
        <p:spPr>
          <a:xfrm>
            <a:off x="246580" y="1315092"/>
            <a:ext cx="11763910" cy="5219272"/>
          </a:xfrm>
        </p:spPr>
        <p:txBody>
          <a:bodyPr>
            <a:noAutofit/>
          </a:bodyPr>
          <a:lstStyle/>
          <a:p>
            <a:pPr algn="just" rtl="1">
              <a:buFont typeface="Courier New" panose="02070309020205020404" pitchFamily="49" charset="0"/>
              <a:buChar char="o"/>
            </a:pPr>
            <a:r>
              <a:rPr lang="fa-IR" sz="3200" dirty="0">
                <a:solidFill>
                  <a:srgbClr val="8A0000"/>
                </a:solidFill>
                <a:cs typeface="B Nazanin" panose="00000400000000000000" pitchFamily="2" charset="-78"/>
              </a:rPr>
              <a:t>اغلب طرفداران این نظریه چنین استدلال می‌کنند:</a:t>
            </a:r>
          </a:p>
          <a:p>
            <a:pPr algn="just" rtl="1"/>
            <a:r>
              <a:rPr lang="fa-IR" sz="3200" dirty="0">
                <a:solidFill>
                  <a:srgbClr val="8A0000"/>
                </a:solidFill>
                <a:cs typeface="B Nazanin" panose="00000400000000000000" pitchFamily="2" charset="-78"/>
              </a:rPr>
              <a:t>الف) لذت و خوشی، تنها غایتی است که دلخواه انسان است و آدمی به طور طبیعی جویای لذت است و از رنج می‌گریزد.</a:t>
            </a:r>
            <a:endParaRPr lang="en-US" sz="3200" dirty="0">
              <a:solidFill>
                <a:srgbClr val="8A0000"/>
              </a:solidFill>
              <a:cs typeface="B Nazanin" panose="00000400000000000000" pitchFamily="2" charset="-78"/>
            </a:endParaRPr>
          </a:p>
          <a:p>
            <a:pPr algn="just" rtl="1"/>
            <a:r>
              <a:rPr lang="fa-IR" sz="3200" dirty="0">
                <a:solidFill>
                  <a:srgbClr val="8A0000"/>
                </a:solidFill>
                <a:cs typeface="B Nazanin" panose="00000400000000000000" pitchFamily="2" charset="-78"/>
              </a:rPr>
              <a:t>ب) هر شخصی خوشی و لذت را برای خود می‌خواهد و از رنج و ناراحتی خویش گریزان است.</a:t>
            </a:r>
            <a:endParaRPr lang="en-US" sz="3200" dirty="0">
              <a:solidFill>
                <a:srgbClr val="8A0000"/>
              </a:solidFill>
              <a:cs typeface="B Nazanin" panose="00000400000000000000" pitchFamily="2" charset="-78"/>
            </a:endParaRPr>
          </a:p>
          <a:p>
            <a:pPr algn="just" rtl="1"/>
            <a:r>
              <a:rPr lang="fa-IR" sz="3200" dirty="0">
                <a:solidFill>
                  <a:srgbClr val="8A0000"/>
                </a:solidFill>
                <a:cs typeface="B Nazanin" panose="00000400000000000000" pitchFamily="2" charset="-78"/>
              </a:rPr>
              <a:t>ج) ارضای میل طبیعی شخصی از ارزش ذاتی برخوردار بوده، کار عاقلانه‌ای است.</a:t>
            </a:r>
          </a:p>
          <a:p>
            <a:pPr algn="just" rtl="1">
              <a:buFont typeface="Courier New" panose="02070309020205020404" pitchFamily="49" charset="0"/>
              <a:buChar char="o"/>
            </a:pPr>
            <a:r>
              <a:rPr lang="fa-IR" sz="3200" dirty="0">
                <a:solidFill>
                  <a:srgbClr val="8A0000"/>
                </a:solidFill>
                <a:cs typeface="B Nazanin" panose="00000400000000000000" pitchFamily="2" charset="-78"/>
              </a:rPr>
              <a:t>بنابراین باید لذت شخصی را ملاک و معیار نهایی در ارزش‌گذاری اخلاقی دانست و بدان توصیه کرد.</a:t>
            </a:r>
            <a:endParaRPr lang="en-US" sz="3200" dirty="0">
              <a:solidFill>
                <a:srgbClr val="8A0000"/>
              </a:solidFill>
              <a:cs typeface="B Nazanin" panose="00000400000000000000" pitchFamily="2" charset="-78"/>
            </a:endParaRPr>
          </a:p>
        </p:txBody>
      </p:sp>
    </p:spTree>
    <p:extLst>
      <p:ext uri="{BB962C8B-B14F-4D97-AF65-F5344CB8AC3E}">
        <p14:creationId xmlns:p14="http://schemas.microsoft.com/office/powerpoint/2010/main" val="310055346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00B050"/>
                </a:solidFill>
                <a:cs typeface="B Nazanin" panose="00000400000000000000" pitchFamily="2" charset="-78"/>
              </a:rPr>
              <a:t>دیدگاه‌ صحیح در معیار ارزش</a:t>
            </a:r>
            <a:endParaRPr lang="fa-IR" sz="5400" dirty="0">
              <a:solidFill>
                <a:srgbClr val="00B050"/>
              </a:solidFill>
            </a:endParaRPr>
          </a:p>
        </p:txBody>
      </p:sp>
      <p:sp>
        <p:nvSpPr>
          <p:cNvPr id="3" name="Content Placeholder 2"/>
          <p:cNvSpPr>
            <a:spLocks noGrp="1"/>
          </p:cNvSpPr>
          <p:nvPr>
            <p:ph sz="quarter" idx="13"/>
          </p:nvPr>
        </p:nvSpPr>
        <p:spPr>
          <a:xfrm>
            <a:off x="555171" y="1376737"/>
            <a:ext cx="11092543" cy="5078491"/>
          </a:xfrm>
        </p:spPr>
        <p:txBody>
          <a:bodyPr>
            <a:normAutofit fontScale="92500" lnSpcReduction="10000"/>
          </a:bodyPr>
          <a:lstStyle/>
          <a:p>
            <a:pPr marL="0" indent="0" algn="just" rtl="1">
              <a:buNone/>
            </a:pPr>
            <a:r>
              <a:rPr lang="fa-IR" sz="2800" dirty="0">
                <a:solidFill>
                  <a:srgbClr val="00506C"/>
                </a:solidFill>
                <a:cs typeface="B Koodak" panose="00000700000000000000" pitchFamily="2" charset="-78"/>
              </a:rPr>
              <a:t>امیر مومنان علی (ع) در تفسیر آیه‌ی «إنَّ اللهَ يأمُرُ بِالَعدلِ وَ الإِحسانِ» می‌فرماید: «عدل انصاف است و احسان نیکویی کردن است». همچنین در وصیت به امام حسن (ع) فرموده است: «خدا تو را جز به نیکوکاری امر نفرموده و جز از زشتکاری نهی نکرده است».</a:t>
            </a:r>
          </a:p>
          <a:p>
            <a:pPr marL="0" indent="0" algn="just" rtl="1">
              <a:buNone/>
            </a:pPr>
            <a:r>
              <a:rPr lang="fa-IR" sz="2800" dirty="0">
                <a:solidFill>
                  <a:srgbClr val="00506C"/>
                </a:solidFill>
                <a:cs typeface="B Koodak" panose="00000700000000000000" pitchFamily="2" charset="-78"/>
              </a:rPr>
              <a:t>بدیهی است که امر و نهی خداوند تنها با قبول حسن و قبح ذاتی اعمال سازگار است.</a:t>
            </a:r>
          </a:p>
          <a:p>
            <a:pPr marL="0" indent="0" algn="just" rtl="1">
              <a:buNone/>
            </a:pPr>
            <a:r>
              <a:rPr lang="fa-IR" sz="2800" dirty="0">
                <a:solidFill>
                  <a:srgbClr val="00506C"/>
                </a:solidFill>
                <a:cs typeface="B Koodak" panose="00000700000000000000" pitchFamily="2" charset="-78"/>
              </a:rPr>
              <a:t>خداوند در پایان آیه‌ می‌فرماید: «يَعِظُكُم لَعَلَّكُم تَذَكَّرُونَ». این تعبیر دلالت دارد که امر الهی به عدل و احسان و نهی از فحشا و منکر جنبه‌ی یادآوری دارد و این خوبی‌ها و بدی‌ها با عقل و وجدان آدمی قابل تشخیص است. </a:t>
            </a:r>
          </a:p>
          <a:p>
            <a:pPr marL="0" indent="0" algn="just" rtl="1">
              <a:buNone/>
            </a:pPr>
            <a:r>
              <a:rPr lang="fa-IR" sz="2800" dirty="0">
                <a:solidFill>
                  <a:srgbClr val="00506C"/>
                </a:solidFill>
                <a:cs typeface="B Koodak" panose="00000700000000000000" pitchFamily="2" charset="-78"/>
              </a:rPr>
              <a:t>در آیه‌ی «وَ نَفس وَ ماسَوّاها ‌فَأَلهَمَها فُجُورَها وَ تَقواها» (و قسم به جان آدمی و آن کسی که آن را (آفرید) و منظم ساخته و سپس پليدكارى و پرهیزکاری‌اش (شر و خیر) را به او الهام کرده است) الهام قلبی راهی برای تشخیص خوب معرفی شده است.</a:t>
            </a:r>
          </a:p>
        </p:txBody>
      </p:sp>
    </p:spTree>
    <p:extLst>
      <p:ext uri="{BB962C8B-B14F-4D97-AF65-F5344CB8AC3E}">
        <p14:creationId xmlns:p14="http://schemas.microsoft.com/office/powerpoint/2010/main" val="378234759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00B050"/>
                </a:solidFill>
                <a:cs typeface="B Nazanin" panose="00000400000000000000" pitchFamily="2" charset="-78"/>
              </a:rPr>
              <a:t>دیدگاه‌ صحیح در معیار ارزش</a:t>
            </a:r>
            <a:endParaRPr lang="fa-IR" sz="5400" dirty="0">
              <a:solidFill>
                <a:srgbClr val="00B050"/>
              </a:solidFill>
            </a:endParaRPr>
          </a:p>
        </p:txBody>
      </p:sp>
      <p:sp>
        <p:nvSpPr>
          <p:cNvPr id="3" name="Content Placeholder 2"/>
          <p:cNvSpPr>
            <a:spLocks noGrp="1"/>
          </p:cNvSpPr>
          <p:nvPr>
            <p:ph sz="quarter" idx="13"/>
          </p:nvPr>
        </p:nvSpPr>
        <p:spPr>
          <a:xfrm>
            <a:off x="555171" y="1376737"/>
            <a:ext cx="11353294" cy="5078491"/>
          </a:xfrm>
        </p:spPr>
        <p:txBody>
          <a:bodyPr>
            <a:normAutofit/>
          </a:bodyPr>
          <a:lstStyle/>
          <a:p>
            <a:pPr algn="just" rtl="1"/>
            <a:r>
              <a:rPr lang="fa-IR" sz="3200" b="1" dirty="0">
                <a:solidFill>
                  <a:srgbClr val="00506C"/>
                </a:solidFill>
              </a:rPr>
              <a:t>پرسش دیگر این است که عقل تا چه میزان می‌تواند خوبی‌ها و بدی‌ها را درک کند؟</a:t>
            </a:r>
            <a:r>
              <a:rPr lang="fa-IR" sz="3200" dirty="0">
                <a:solidFill>
                  <a:srgbClr val="00506C"/>
                </a:solidFill>
              </a:rPr>
              <a:t> </a:t>
            </a:r>
          </a:p>
          <a:p>
            <a:pPr algn="just" rtl="1"/>
            <a:r>
              <a:rPr lang="fa-IR" sz="3200" dirty="0">
                <a:solidFill>
                  <a:srgbClr val="00506C"/>
                </a:solidFill>
              </a:rPr>
              <a:t>در پاسخ باید خوب و بدی مطلق و نسبی را از هم جدا ساخت. پاره‌ای از خوبی‌ها و بدی‌ها مطلق‌اند و قیود و شرایط خاصی ندارند. خوبی‌ عدل و بدی ظلم از این نمونه است.</a:t>
            </a:r>
          </a:p>
          <a:p>
            <a:pPr algn="just" rtl="1"/>
            <a:r>
              <a:rPr lang="fa-IR" sz="3200" dirty="0">
                <a:solidFill>
                  <a:srgbClr val="00506C"/>
                </a:solidFill>
              </a:rPr>
              <a:t>این دسته از خوبی‌ها و بدی‌ها چون ریشه در فطرت انسانی دارد و بدون هیچ قید و شرطی با هدف اصلی و مطلوب نهایی انسان ارتباط دارند، تغییر ناپذیرند و عقل نیز توانایی درک آنها را دارا است.</a:t>
            </a:r>
          </a:p>
        </p:txBody>
      </p:sp>
    </p:spTree>
    <p:extLst>
      <p:ext uri="{BB962C8B-B14F-4D97-AF65-F5344CB8AC3E}">
        <p14:creationId xmlns:p14="http://schemas.microsoft.com/office/powerpoint/2010/main" val="213994691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00B050"/>
                </a:solidFill>
                <a:cs typeface="B Nazanin" panose="00000400000000000000" pitchFamily="2" charset="-78"/>
              </a:rPr>
              <a:t>دیدگاه‌ صحیح در معیار ارزش</a:t>
            </a:r>
            <a:endParaRPr lang="fa-IR" sz="5400" dirty="0">
              <a:solidFill>
                <a:srgbClr val="00B050"/>
              </a:solidFill>
            </a:endParaRPr>
          </a:p>
        </p:txBody>
      </p:sp>
      <p:sp>
        <p:nvSpPr>
          <p:cNvPr id="3" name="Content Placeholder 2"/>
          <p:cNvSpPr>
            <a:spLocks noGrp="1"/>
          </p:cNvSpPr>
          <p:nvPr>
            <p:ph sz="quarter" idx="13"/>
          </p:nvPr>
        </p:nvSpPr>
        <p:spPr>
          <a:xfrm>
            <a:off x="555171" y="1376737"/>
            <a:ext cx="11092543" cy="5078491"/>
          </a:xfrm>
        </p:spPr>
        <p:txBody>
          <a:bodyPr>
            <a:normAutofit/>
          </a:bodyPr>
          <a:lstStyle/>
          <a:p>
            <a:pPr algn="just" rtl="1"/>
            <a:r>
              <a:rPr lang="fa-IR" sz="3600" dirty="0">
                <a:solidFill>
                  <a:srgbClr val="00506C"/>
                </a:solidFill>
              </a:rPr>
              <a:t>دسته دیگر از خوبی‌ها و بدی‌ها نسبى‌اند؛ به این معنا که به قیود و شرایط ویژه مقیدند. خوبی و بدی این دسته، تابع خوبی و بدی دسته اول است؛ یعنی هر چیزی که مثلا ما را به کمال مطلق یا عدالت برساند، خوب است. چون کمال مطلق و عدالت خوبی مطلق‌اند. و هر چیزی ما را از کمال مطلق دور سازد، بد است.</a:t>
            </a:r>
          </a:p>
          <a:p>
            <a:pPr algn="just" rtl="1"/>
            <a:r>
              <a:rPr lang="fa-IR" sz="3600" dirty="0">
                <a:solidFill>
                  <a:srgbClr val="00506C"/>
                </a:solidFill>
              </a:rPr>
              <a:t>از اینجا </a:t>
            </a:r>
            <a:r>
              <a:rPr lang="fa-IR" sz="3600" dirty="0">
                <a:solidFill>
                  <a:srgbClr val="002060"/>
                </a:solidFill>
              </a:rPr>
              <a:t>نقش وحی و راهنمایی پیامبران برای تشخیص مصادیق خوبی و بدی روشن می‌گردد.</a:t>
            </a:r>
          </a:p>
        </p:txBody>
      </p:sp>
    </p:spTree>
    <p:extLst>
      <p:ext uri="{BB962C8B-B14F-4D97-AF65-F5344CB8AC3E}">
        <p14:creationId xmlns:p14="http://schemas.microsoft.com/office/powerpoint/2010/main" val="26508724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00B050"/>
                </a:solidFill>
                <a:cs typeface="B Nazanin" panose="00000400000000000000" pitchFamily="2" charset="-78"/>
              </a:rPr>
              <a:t>دیدگاه‌ صحیح در معیار ارزش</a:t>
            </a:r>
            <a:endParaRPr lang="fa-IR" sz="5400" dirty="0">
              <a:solidFill>
                <a:srgbClr val="00B050"/>
              </a:solidFill>
            </a:endParaRPr>
          </a:p>
        </p:txBody>
      </p:sp>
      <p:sp>
        <p:nvSpPr>
          <p:cNvPr id="3" name="Content Placeholder 2"/>
          <p:cNvSpPr>
            <a:spLocks noGrp="1"/>
          </p:cNvSpPr>
          <p:nvPr>
            <p:ph sz="quarter" idx="13"/>
          </p:nvPr>
        </p:nvSpPr>
        <p:spPr>
          <a:xfrm>
            <a:off x="555171" y="1376737"/>
            <a:ext cx="11204438" cy="5078491"/>
          </a:xfrm>
        </p:spPr>
        <p:txBody>
          <a:bodyPr>
            <a:normAutofit fontScale="92500"/>
          </a:bodyPr>
          <a:lstStyle/>
          <a:p>
            <a:pPr algn="just" rtl="1"/>
            <a:r>
              <a:rPr lang="fa-IR" sz="3200" b="1" dirty="0">
                <a:solidFill>
                  <a:srgbClr val="00506C"/>
                </a:solidFill>
              </a:rPr>
              <a:t>حال که روشن شد خوب و بدی، ذاتی افعال است و عقل نیز به درک پاره‌ای از آنها قادر است، آیا می‌توان ادعا کرد آنچه ما را به قرب الهی می‌رساند، خوب بودن خود عمل و کار است؟</a:t>
            </a:r>
          </a:p>
          <a:p>
            <a:pPr algn="just" rtl="1"/>
            <a:r>
              <a:rPr lang="fa-IR" sz="3200" dirty="0">
                <a:solidFill>
                  <a:srgbClr val="00506C"/>
                </a:solidFill>
              </a:rPr>
              <a:t>در این صورت هر کاری که خوب و پسندیده باشد، بدون توجه به نقش فاعل آن، از نظر اخلاقی خوب خواهد بود و هر کاری که ذات آن بد باشد، از نظر اخلاقی بد خواهد بود.</a:t>
            </a:r>
          </a:p>
          <a:p>
            <a:pPr algn="just" rtl="1"/>
            <a:r>
              <a:rPr lang="fa-IR" sz="3200" dirty="0">
                <a:solidFill>
                  <a:srgbClr val="00506C"/>
                </a:solidFill>
              </a:rPr>
              <a:t>در پاسخ باید گفت که چون خوبی و بدی اخلاقی به افعال یا صفات اختیاری انسان پیوسته است، نمی‌توان نقش فاعل را در فعل نادیده گرفت. </a:t>
            </a:r>
          </a:p>
          <a:p>
            <a:pPr algn="just" rtl="1"/>
            <a:r>
              <a:rPr lang="fa-IR" sz="3200" b="1" dirty="0">
                <a:solidFill>
                  <a:srgbClr val="002060"/>
                </a:solidFill>
              </a:rPr>
              <a:t>این نکته ما را به شرط حسن فاعلی در کنار حسن فعلی رهنمون می‌سازد.</a:t>
            </a:r>
          </a:p>
        </p:txBody>
      </p:sp>
    </p:spTree>
    <p:extLst>
      <p:ext uri="{BB962C8B-B14F-4D97-AF65-F5344CB8AC3E}">
        <p14:creationId xmlns:p14="http://schemas.microsoft.com/office/powerpoint/2010/main" val="317917643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00B050"/>
                </a:solidFill>
                <a:cs typeface="B Nazanin" panose="00000400000000000000" pitchFamily="2" charset="-78"/>
              </a:rPr>
              <a:t>دیدگاه‌ صحیح در معیار ارزش</a:t>
            </a:r>
            <a:endParaRPr lang="fa-IR" sz="5400" dirty="0">
              <a:solidFill>
                <a:srgbClr val="00B050"/>
              </a:solidFill>
            </a:endParaRPr>
          </a:p>
        </p:txBody>
      </p:sp>
      <p:sp>
        <p:nvSpPr>
          <p:cNvPr id="3" name="Content Placeholder 2"/>
          <p:cNvSpPr>
            <a:spLocks noGrp="1"/>
          </p:cNvSpPr>
          <p:nvPr>
            <p:ph sz="quarter" idx="13"/>
          </p:nvPr>
        </p:nvSpPr>
        <p:spPr>
          <a:xfrm>
            <a:off x="555171" y="1376737"/>
            <a:ext cx="11092543" cy="5078491"/>
          </a:xfrm>
        </p:spPr>
        <p:txBody>
          <a:bodyPr>
            <a:normAutofit fontScale="92500" lnSpcReduction="10000"/>
          </a:bodyPr>
          <a:lstStyle/>
          <a:p>
            <a:pPr algn="just" rtl="1"/>
            <a:r>
              <a:rPr lang="fa-IR" sz="4000" b="1" dirty="0">
                <a:solidFill>
                  <a:srgbClr val="00506C"/>
                </a:solidFill>
              </a:rPr>
              <a:t>حسن فعلی و فاعلی</a:t>
            </a:r>
          </a:p>
          <a:p>
            <a:pPr algn="just" rtl="1"/>
            <a:r>
              <a:rPr lang="fa-IR" sz="3200" dirty="0">
                <a:solidFill>
                  <a:srgbClr val="00506C"/>
                </a:solidFill>
              </a:rPr>
              <a:t>پیرمردی را در نظر بگیرید که در کنار خیابان زمین خورده است و تیم دوچرخه‌سواری ناگهان این صحنه را مشاهده می‌کنند. دو نفر از اعضای تیم از ادامه مسابقه باز می‌‌ایستد و به یاری پیرمرد می‌شتابند؛ اما تمایل یکی از آنها به کمک کردن، ناشی از فضیلت درونی است و دیگری به انگیزه شهرت‌طلبی و برای اینکه دیگران او را تحسین کنند. نتیجه کار هر دو یکی است، اما نیت و انگیزه درونی آنها متفاوت است.</a:t>
            </a:r>
          </a:p>
          <a:p>
            <a:pPr algn="just" rtl="1"/>
            <a:r>
              <a:rPr lang="fa-IR" sz="3200" dirty="0">
                <a:solidFill>
                  <a:srgbClr val="002060"/>
                </a:solidFill>
              </a:rPr>
              <a:t>بی شک هر انسانی در رفتارهای اختیاری خود، هدف و انگیزه خاصی را دنبال می‌کند که می‌توان این انگیزه را مورد ارزیابی اخلاقی قرار داد. از طرف دیگر، خود عمل نیز موضوع ارزیابی اخلاقی قرار می‌گیرد و خوب یا بد نامیده می‌شود.</a:t>
            </a:r>
          </a:p>
        </p:txBody>
      </p:sp>
    </p:spTree>
    <p:extLst>
      <p:ext uri="{BB962C8B-B14F-4D97-AF65-F5344CB8AC3E}">
        <p14:creationId xmlns:p14="http://schemas.microsoft.com/office/powerpoint/2010/main" val="102876512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00B050"/>
                </a:solidFill>
                <a:cs typeface="B Nazanin" panose="00000400000000000000" pitchFamily="2" charset="-78"/>
              </a:rPr>
              <a:t>دیدگاه‌ صحیح در معیار ارزش</a:t>
            </a:r>
            <a:endParaRPr lang="fa-IR" sz="5400" dirty="0">
              <a:solidFill>
                <a:srgbClr val="00B050"/>
              </a:solidFill>
            </a:endParaRPr>
          </a:p>
        </p:txBody>
      </p:sp>
      <p:sp>
        <p:nvSpPr>
          <p:cNvPr id="3" name="Content Placeholder 2"/>
          <p:cNvSpPr>
            <a:spLocks noGrp="1"/>
          </p:cNvSpPr>
          <p:nvPr>
            <p:ph sz="quarter" idx="13"/>
          </p:nvPr>
        </p:nvSpPr>
        <p:spPr>
          <a:xfrm>
            <a:off x="329609" y="1376737"/>
            <a:ext cx="11515061" cy="5078491"/>
          </a:xfrm>
        </p:spPr>
        <p:txBody>
          <a:bodyPr>
            <a:normAutofit lnSpcReduction="10000"/>
          </a:bodyPr>
          <a:lstStyle/>
          <a:p>
            <a:pPr algn="just" rtl="1"/>
            <a:r>
              <a:rPr lang="fa-IR" sz="4000" dirty="0">
                <a:solidFill>
                  <a:srgbClr val="00506C"/>
                </a:solidFill>
              </a:rPr>
              <a:t>پرسش اصلی: آیا تنها خوب بودنِ کار (حسن فعلی) در ایجاد ارزش اخلاقی کفایت می‌کند یا علاوه بر آن باید انگیزه فاعل نیز خوب باشد؟</a:t>
            </a:r>
          </a:p>
          <a:p>
            <a:pPr algn="just" rtl="1"/>
            <a:r>
              <a:rPr lang="fa-IR" sz="4000" dirty="0">
                <a:solidFill>
                  <a:srgbClr val="00506C"/>
                </a:solidFill>
              </a:rPr>
              <a:t>چنانچه اعمال خوب و پسندیده به نیت ریا و شهرت‌طلبی و کسب منفعت ماده انجام گیرد، ارزش اخلاقی آنها چگونه است؟</a:t>
            </a:r>
          </a:p>
          <a:p>
            <a:pPr algn="just" rtl="1"/>
            <a:r>
              <a:rPr lang="fa-IR" sz="4000" dirty="0">
                <a:solidFill>
                  <a:srgbClr val="00506C"/>
                </a:solidFill>
              </a:rPr>
              <a:t>در مقابل، حکم کارهای ناپسندی که با انگیزه خوبی انجام می‌پذیرد، چگونه است؟</a:t>
            </a:r>
          </a:p>
        </p:txBody>
      </p:sp>
    </p:spTree>
    <p:extLst>
      <p:ext uri="{BB962C8B-B14F-4D97-AF65-F5344CB8AC3E}">
        <p14:creationId xmlns:p14="http://schemas.microsoft.com/office/powerpoint/2010/main" val="73875428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00B050"/>
                </a:solidFill>
                <a:cs typeface="B Nazanin" panose="00000400000000000000" pitchFamily="2" charset="-78"/>
              </a:rPr>
              <a:t>دیدگاه‌ صحیح در معیار ارزش</a:t>
            </a:r>
            <a:endParaRPr lang="fa-IR" sz="5400" dirty="0">
              <a:solidFill>
                <a:srgbClr val="00B050"/>
              </a:solidFill>
            </a:endParaRPr>
          </a:p>
        </p:txBody>
      </p:sp>
      <p:sp>
        <p:nvSpPr>
          <p:cNvPr id="3" name="Content Placeholder 2"/>
          <p:cNvSpPr>
            <a:spLocks noGrp="1"/>
          </p:cNvSpPr>
          <p:nvPr>
            <p:ph sz="quarter" idx="13"/>
          </p:nvPr>
        </p:nvSpPr>
        <p:spPr>
          <a:xfrm>
            <a:off x="555171" y="1376737"/>
            <a:ext cx="11092543" cy="5078491"/>
          </a:xfrm>
        </p:spPr>
        <p:txBody>
          <a:bodyPr>
            <a:normAutofit fontScale="92500"/>
          </a:bodyPr>
          <a:lstStyle/>
          <a:p>
            <a:pPr marL="0" indent="0" algn="just" rtl="1">
              <a:buNone/>
            </a:pPr>
            <a:r>
              <a:rPr lang="fa-IR" sz="4000" dirty="0">
                <a:solidFill>
                  <a:srgbClr val="002060"/>
                </a:solidFill>
              </a:rPr>
              <a:t>ممکن است شخصی با انگیزه خوب - مثلاً خیرخواهی - و با مطالعه و تفکر و احتیاط تمام، کاری را انجام بدهد که در نظر او پسندیده آمده است، اما آن کار، در عمل، نتایج بدی به همراه داشته باشد. در این صورت دلیلی وجود ندارد که عمل او را از نظر اخلاقی نادرست بدانیم. شاید هر کس دیگر هم که در موقع  او بود، چنین می‌کرد؛ </a:t>
            </a:r>
          </a:p>
          <a:p>
            <a:pPr marL="0" indent="0" algn="just" rtl="1">
              <a:buNone/>
            </a:pPr>
            <a:r>
              <a:rPr lang="fa-IR" sz="4000" dirty="0">
                <a:solidFill>
                  <a:srgbClr val="002060"/>
                </a:solidFill>
              </a:rPr>
              <a:t>لیکن هیچ‌گاه نیت‌های پسندیده نمی‌توانند توجیه‌گر اعمالی گردند که ناپسند بودن آنها آشکار است.</a:t>
            </a:r>
          </a:p>
        </p:txBody>
      </p:sp>
    </p:spTree>
    <p:extLst>
      <p:ext uri="{BB962C8B-B14F-4D97-AF65-F5344CB8AC3E}">
        <p14:creationId xmlns:p14="http://schemas.microsoft.com/office/powerpoint/2010/main" val="287393828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00B050"/>
                </a:solidFill>
                <a:cs typeface="B Nazanin" panose="00000400000000000000" pitchFamily="2" charset="-78"/>
              </a:rPr>
              <a:t>دیدگاه‌ صحیح در معیار ارزش</a:t>
            </a:r>
            <a:endParaRPr lang="fa-IR" sz="5400" dirty="0">
              <a:solidFill>
                <a:srgbClr val="00B050"/>
              </a:solidFill>
            </a:endParaRPr>
          </a:p>
        </p:txBody>
      </p:sp>
      <p:sp>
        <p:nvSpPr>
          <p:cNvPr id="3" name="Content Placeholder 2"/>
          <p:cNvSpPr>
            <a:spLocks noGrp="1"/>
          </p:cNvSpPr>
          <p:nvPr>
            <p:ph sz="quarter" idx="13"/>
          </p:nvPr>
        </p:nvSpPr>
        <p:spPr>
          <a:xfrm>
            <a:off x="555171" y="1376737"/>
            <a:ext cx="11092543" cy="5078491"/>
          </a:xfrm>
        </p:spPr>
        <p:txBody>
          <a:bodyPr>
            <a:normAutofit lnSpcReduction="10000"/>
          </a:bodyPr>
          <a:lstStyle/>
          <a:p>
            <a:pPr algn="just" rtl="1"/>
            <a:r>
              <a:rPr lang="fa-IR" sz="4000" dirty="0">
                <a:solidFill>
                  <a:srgbClr val="00506C"/>
                </a:solidFill>
                <a:cs typeface="B Davat" panose="00000400000000000000" pitchFamily="2" charset="-78"/>
              </a:rPr>
              <a:t>نمونه‌های فراوانی از این دست را می‌توان در زندگی امامان مشاهده نمود. حضرت امیرالمومنین علی (ع) هرگز حاضر نشد برای هموار شدن راه خود در رسیدگی به هدف مقدسش، ظلمی صورت گیرد؛ مثلاً هرگز توصیه برخی از اطرافیان به عزل نکردن معاویه را نپذیرفت، هرچند عمل به این توصیه، موجب استحکام پایه‌های حکومت عدل او می شد. آن بزرگوار در این باره فرمود: «معاویه ناصالح است و شایستگی اين مقام را ندارد و من حتی برای لحظه‌اى نمی‌توانم او را تایید کنم».</a:t>
            </a:r>
          </a:p>
        </p:txBody>
      </p:sp>
    </p:spTree>
    <p:extLst>
      <p:ext uri="{BB962C8B-B14F-4D97-AF65-F5344CB8AC3E}">
        <p14:creationId xmlns:p14="http://schemas.microsoft.com/office/powerpoint/2010/main" val="367285366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00B050"/>
                </a:solidFill>
                <a:cs typeface="B Nazanin" panose="00000400000000000000" pitchFamily="2" charset="-78"/>
              </a:rPr>
              <a:t>دیدگاه‌ صحیح در معیار ارزش</a:t>
            </a:r>
            <a:endParaRPr lang="fa-IR" sz="5400" dirty="0">
              <a:solidFill>
                <a:srgbClr val="00B050"/>
              </a:solidFill>
            </a:endParaRPr>
          </a:p>
        </p:txBody>
      </p:sp>
      <p:sp>
        <p:nvSpPr>
          <p:cNvPr id="3" name="Content Placeholder 2"/>
          <p:cNvSpPr>
            <a:spLocks noGrp="1"/>
          </p:cNvSpPr>
          <p:nvPr>
            <p:ph sz="quarter" idx="13"/>
          </p:nvPr>
        </p:nvSpPr>
        <p:spPr>
          <a:xfrm>
            <a:off x="555171" y="1376737"/>
            <a:ext cx="11289499" cy="5078491"/>
          </a:xfrm>
        </p:spPr>
        <p:txBody>
          <a:bodyPr>
            <a:normAutofit fontScale="92500"/>
          </a:bodyPr>
          <a:lstStyle/>
          <a:p>
            <a:pPr algn="just" rtl="1"/>
            <a:r>
              <a:rPr lang="fa-IR" sz="3600" dirty="0">
                <a:solidFill>
                  <a:srgbClr val="00506C"/>
                </a:solidFill>
              </a:rPr>
              <a:t> همچنین نمی‌توان برای کار خوبی که با انگیزه و منش درونی رذیلانه صورت پذیرفته، ارزش اخلاقی قائل شد.</a:t>
            </a:r>
          </a:p>
          <a:p>
            <a:pPr algn="just" rtl="1"/>
            <a:r>
              <a:rPr lang="fa-IR" sz="3600" dirty="0">
                <a:solidFill>
                  <a:srgbClr val="002060"/>
                </a:solidFill>
              </a:rPr>
              <a:t>در تعیین ارزش اخلاقی اعمال، هم </a:t>
            </a:r>
            <a:r>
              <a:rPr lang="fa-IR" sz="3600" b="1" dirty="0">
                <a:solidFill>
                  <a:srgbClr val="002060"/>
                </a:solidFill>
              </a:rPr>
              <a:t>حسن فعلی </a:t>
            </a:r>
            <a:r>
              <a:rPr lang="fa-IR" sz="3600" dirty="0">
                <a:solidFill>
                  <a:srgbClr val="002060"/>
                </a:solidFill>
              </a:rPr>
              <a:t>و هم </a:t>
            </a:r>
            <a:r>
              <a:rPr lang="fa-IR" sz="3600" b="1" dirty="0">
                <a:solidFill>
                  <a:srgbClr val="002060"/>
                </a:solidFill>
              </a:rPr>
              <a:t>حسن فاعلی </a:t>
            </a:r>
            <a:r>
              <a:rPr lang="fa-IR" sz="3600" dirty="0">
                <a:solidFill>
                  <a:srgbClr val="002060"/>
                </a:solidFill>
              </a:rPr>
              <a:t>باید مورد توجه قرار گیرد. اما آنچه با موضوع اخلاق ارتباط تنگاتنگ دارد، رفتارهای اختیاری فاعل اخلاقی است.</a:t>
            </a:r>
          </a:p>
          <a:p>
            <a:pPr algn="just" rtl="1"/>
            <a:r>
              <a:rPr lang="fa-IR" sz="3600" dirty="0">
                <a:solidFill>
                  <a:srgbClr val="00506C"/>
                </a:solidFill>
              </a:rPr>
              <a:t>از این رو برخی معتقدند </a:t>
            </a:r>
            <a:r>
              <a:rPr lang="fa-IR" sz="3600" b="1" dirty="0">
                <a:solidFill>
                  <a:srgbClr val="00506C"/>
                </a:solidFill>
              </a:rPr>
              <a:t>توجه به حسن فاعلی و خوب بودن انگیزه و نیت فاعل اخلاقی، در ارزش اخلاقی عمل، نقش مهم‌تری </a:t>
            </a:r>
            <a:r>
              <a:rPr lang="fa-IR" sz="3600" dirty="0">
                <a:solidFill>
                  <a:srgbClr val="00506C"/>
                </a:solidFill>
              </a:rPr>
              <a:t>نسبت به شکل ظاهری عمل دارد.</a:t>
            </a:r>
          </a:p>
        </p:txBody>
      </p:sp>
    </p:spTree>
    <p:extLst>
      <p:ext uri="{BB962C8B-B14F-4D97-AF65-F5344CB8AC3E}">
        <p14:creationId xmlns:p14="http://schemas.microsoft.com/office/powerpoint/2010/main" val="411242420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00B050"/>
                </a:solidFill>
                <a:cs typeface="B Nazanin" panose="00000400000000000000" pitchFamily="2" charset="-78"/>
              </a:rPr>
              <a:t>دیدگاه‌ صحیح در معیار ارزش</a:t>
            </a:r>
            <a:endParaRPr lang="fa-IR" sz="5400" dirty="0">
              <a:solidFill>
                <a:srgbClr val="00B050"/>
              </a:solidFill>
            </a:endParaRPr>
          </a:p>
        </p:txBody>
      </p:sp>
      <p:sp>
        <p:nvSpPr>
          <p:cNvPr id="3" name="Content Placeholder 2"/>
          <p:cNvSpPr>
            <a:spLocks noGrp="1"/>
          </p:cNvSpPr>
          <p:nvPr>
            <p:ph sz="quarter" idx="13"/>
          </p:nvPr>
        </p:nvSpPr>
        <p:spPr>
          <a:xfrm>
            <a:off x="555171" y="1376737"/>
            <a:ext cx="11092543" cy="5078491"/>
          </a:xfrm>
        </p:spPr>
        <p:txBody>
          <a:bodyPr>
            <a:normAutofit/>
          </a:bodyPr>
          <a:lstStyle/>
          <a:p>
            <a:pPr algn="just" rtl="1"/>
            <a:r>
              <a:rPr lang="fa-IR" sz="2800" dirty="0">
                <a:solidFill>
                  <a:srgbClr val="00506C"/>
                </a:solidFill>
              </a:rPr>
              <a:t>پس خوبی و بدی هر عملی را از دو جنبه می‌توان بررسی و ارزیابی کرد. ممکن است عملی از لحاظ نوع کار، خوب باشد، اما به لحاظ نیت و انگیزه فاعل، بد باشد. عکس این فرض نیز ممکن است.</a:t>
            </a:r>
          </a:p>
          <a:p>
            <a:pPr algn="just" rtl="1"/>
            <a:r>
              <a:rPr lang="fa-IR" sz="2800" dirty="0">
                <a:solidFill>
                  <a:srgbClr val="002060"/>
                </a:solidFill>
              </a:rPr>
              <a:t>عملی دارای ارزش اخلاقی است و انسان را به کمال حقیقی (قرب الهی) می‌رساند که خود نیکو و فاعل نیز آن را با نیّتی پسندیده و برای جلب خشنودی خداوند انجام دهد.</a:t>
            </a:r>
          </a:p>
          <a:p>
            <a:pPr algn="just" rtl="1"/>
            <a:r>
              <a:rPr lang="fa-IR" sz="2800" dirty="0">
                <a:solidFill>
                  <a:srgbClr val="00506C"/>
                </a:solidFill>
              </a:rPr>
              <a:t>البته کسب خشنودی خداوند دارای مراتب است. </a:t>
            </a:r>
            <a:r>
              <a:rPr lang="fa-IR" sz="2800" dirty="0">
                <a:solidFill>
                  <a:srgbClr val="007434"/>
                </a:solidFill>
              </a:rPr>
              <a:t>کسی که اعمال پسندیده را برای به دست آوردن نعمت‌های بهشت</a:t>
            </a:r>
            <a:r>
              <a:rPr lang="fa-IR" sz="2800" dirty="0">
                <a:solidFill>
                  <a:srgbClr val="00506C"/>
                </a:solidFill>
              </a:rPr>
              <a:t> یا </a:t>
            </a:r>
            <a:r>
              <a:rPr lang="fa-IR" sz="2800" dirty="0">
                <a:solidFill>
                  <a:srgbClr val="C00000"/>
                </a:solidFill>
              </a:rPr>
              <a:t>رهایی از عذاب‌های اخروی </a:t>
            </a:r>
            <a:r>
              <a:rPr lang="fa-IR" sz="2800" dirty="0">
                <a:solidFill>
                  <a:srgbClr val="00506C"/>
                </a:solidFill>
              </a:rPr>
              <a:t>انجام می‌دهد نیز در پی جلب رضایت خداوند است؛ لکن در عالی‌ترین مرتبۀ اخلاق، شخص اعمال اخلاقی را </a:t>
            </a:r>
            <a:r>
              <a:rPr lang="fa-IR" sz="2800" b="1" dirty="0">
                <a:solidFill>
                  <a:srgbClr val="7030A0"/>
                </a:solidFill>
              </a:rPr>
              <a:t>بدون توجه به لذت‌ها و عذاب‌های اخروی</a:t>
            </a:r>
            <a:r>
              <a:rPr lang="fa-IR" sz="2800" dirty="0">
                <a:solidFill>
                  <a:srgbClr val="00506C"/>
                </a:solidFill>
              </a:rPr>
              <a:t> انجام می‌دهد. (رتبۀ خاص اولیای الهی)</a:t>
            </a:r>
          </a:p>
        </p:txBody>
      </p:sp>
    </p:spTree>
    <p:extLst>
      <p:ext uri="{BB962C8B-B14F-4D97-AF65-F5344CB8AC3E}">
        <p14:creationId xmlns:p14="http://schemas.microsoft.com/office/powerpoint/2010/main" val="2333506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نتیجه‌گرا: </a:t>
            </a:r>
            <a:r>
              <a:rPr lang="fa-IR" sz="5400" b="1" dirty="0">
                <a:solidFill>
                  <a:srgbClr val="C00000"/>
                </a:solidFill>
                <a:cs typeface="B Nazanin" panose="00000400000000000000" pitchFamily="2" charset="-78"/>
              </a:rPr>
              <a:t>لذت شخصی</a:t>
            </a:r>
            <a:endParaRPr lang="fa-IR" sz="5400" dirty="0">
              <a:solidFill>
                <a:srgbClr val="7030A0"/>
              </a:solidFill>
            </a:endParaRPr>
          </a:p>
        </p:txBody>
      </p:sp>
      <p:sp>
        <p:nvSpPr>
          <p:cNvPr id="3" name="Content Placeholder 2"/>
          <p:cNvSpPr>
            <a:spLocks noGrp="1"/>
          </p:cNvSpPr>
          <p:nvPr>
            <p:ph sz="quarter" idx="13"/>
          </p:nvPr>
        </p:nvSpPr>
        <p:spPr>
          <a:xfrm>
            <a:off x="318499" y="1150706"/>
            <a:ext cx="11229653" cy="5363110"/>
          </a:xfrm>
        </p:spPr>
        <p:txBody>
          <a:bodyPr>
            <a:normAutofit/>
          </a:bodyPr>
          <a:lstStyle/>
          <a:p>
            <a:pPr algn="just" rtl="1">
              <a:buFont typeface="Courier New" panose="02070309020205020404" pitchFamily="49" charset="0"/>
              <a:buChar char="o"/>
            </a:pPr>
            <a:r>
              <a:rPr lang="fa-IR" sz="3600" dirty="0">
                <a:solidFill>
                  <a:srgbClr val="8A0000"/>
                </a:solidFill>
                <a:cs typeface="B Nazanin" panose="00000400000000000000" pitchFamily="2" charset="-78"/>
              </a:rPr>
              <a:t>این گروه توصیه برخی از نظام‌های اخلاقی به دیگرگروی را بر خلاف مقتضای طبیعت انسان و امری نامعقول می‌شمارند. </a:t>
            </a:r>
          </a:p>
          <a:p>
            <a:pPr algn="just" rtl="1">
              <a:buFont typeface="Courier New" panose="02070309020205020404" pitchFamily="49" charset="0"/>
              <a:buChar char="o"/>
            </a:pPr>
            <a:r>
              <a:rPr lang="fa-IR" sz="3600" dirty="0">
                <a:solidFill>
                  <a:srgbClr val="8A0000"/>
                </a:solidFill>
                <a:cs typeface="B Nazanin" panose="00000400000000000000" pitchFamily="2" charset="-78"/>
              </a:rPr>
              <a:t>خلاصه آنکه یکی از معیارهای مطرح شده در تعیین ارزش اخلاقی اعمال، توجه نمودن به لذت فاعل اخلاقی است. </a:t>
            </a:r>
          </a:p>
          <a:p>
            <a:pPr algn="just" rtl="1">
              <a:buFont typeface="Courier New" panose="02070309020205020404" pitchFamily="49" charset="0"/>
              <a:buChar char="o"/>
            </a:pPr>
            <a:r>
              <a:rPr lang="fa-IR" sz="3600" dirty="0">
                <a:solidFill>
                  <a:srgbClr val="8A0000"/>
                </a:solidFill>
                <a:cs typeface="B Nazanin" panose="00000400000000000000" pitchFamily="2" charset="-78"/>
              </a:rPr>
              <a:t>بر اساس این دیدگاه هر آنچه برای شخصِ فاعل لذت‌بخش باشد، دارای ارزش اخلاقی است و آنچه برای وی رنج‌آور باشد، از ارزش منفی اخلاقی برخوردار است.</a:t>
            </a:r>
            <a:endParaRPr lang="en-US" sz="3600" dirty="0">
              <a:solidFill>
                <a:srgbClr val="8A0000"/>
              </a:solidFill>
              <a:cs typeface="B Nazanin" panose="00000400000000000000" pitchFamily="2" charset="-78"/>
            </a:endParaRPr>
          </a:p>
        </p:txBody>
      </p:sp>
    </p:spTree>
    <p:extLst>
      <p:ext uri="{BB962C8B-B14F-4D97-AF65-F5344CB8AC3E}">
        <p14:creationId xmlns:p14="http://schemas.microsoft.com/office/powerpoint/2010/main" val="310055346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00B050"/>
                </a:solidFill>
                <a:cs typeface="B Nazanin" panose="00000400000000000000" pitchFamily="2" charset="-78"/>
              </a:rPr>
              <a:t>دیدگاه‌ صحیح در معیار ارزش</a:t>
            </a:r>
            <a:endParaRPr lang="fa-IR" sz="5400" dirty="0">
              <a:solidFill>
                <a:srgbClr val="00B050"/>
              </a:solidFill>
            </a:endParaRPr>
          </a:p>
        </p:txBody>
      </p:sp>
      <p:sp>
        <p:nvSpPr>
          <p:cNvPr id="3" name="Content Placeholder 2"/>
          <p:cNvSpPr>
            <a:spLocks noGrp="1"/>
          </p:cNvSpPr>
          <p:nvPr>
            <p:ph sz="quarter" idx="13"/>
          </p:nvPr>
        </p:nvSpPr>
        <p:spPr>
          <a:xfrm>
            <a:off x="555171" y="1376737"/>
            <a:ext cx="11092543" cy="5078491"/>
          </a:xfrm>
        </p:spPr>
        <p:txBody>
          <a:bodyPr>
            <a:normAutofit fontScale="92500"/>
          </a:bodyPr>
          <a:lstStyle/>
          <a:p>
            <a:pPr algn="just" rtl="1"/>
            <a:r>
              <a:rPr lang="fa-IR" sz="4800" dirty="0">
                <a:solidFill>
                  <a:srgbClr val="7E6000"/>
                </a:solidFill>
                <a:cs typeface="B Koodak Outline" panose="00000400000000000000" pitchFamily="2" charset="-78"/>
              </a:rPr>
              <a:t>در روایتی از حضرت  امیر مؤمنان علی (ع) آمده است:</a:t>
            </a:r>
          </a:p>
          <a:p>
            <a:pPr algn="just" rtl="1"/>
            <a:r>
              <a:rPr lang="fa-IR" sz="4800" dirty="0">
                <a:solidFill>
                  <a:srgbClr val="7E6000"/>
                </a:solidFill>
                <a:cs typeface="B Koodak Outline" panose="00000400000000000000" pitchFamily="2" charset="-78"/>
              </a:rPr>
              <a:t>گروهی خدا را به امید [بخشش‌هایش] پرستیدند و این عبادت بازرگانان است، و گروهی او را از ترس [عذاب] عبادت کردند و این پرستش بندگان است، و گروهی خدا را برای سپاس‌گزاری عبادت نمودند و این عبادت آزادگان است.</a:t>
            </a:r>
          </a:p>
        </p:txBody>
      </p:sp>
    </p:spTree>
    <p:extLst>
      <p:ext uri="{BB962C8B-B14F-4D97-AF65-F5344CB8AC3E}">
        <p14:creationId xmlns:p14="http://schemas.microsoft.com/office/powerpoint/2010/main" val="351736837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7030A0"/>
                </a:solidFill>
                <a:cs typeface="B Nazanin" panose="00000400000000000000" pitchFamily="2" charset="-78"/>
              </a:rPr>
              <a:t>دیدگاه‌ صحیح در معیار ارزش</a:t>
            </a:r>
            <a:endParaRPr lang="fa-IR" sz="5400" dirty="0">
              <a:solidFill>
                <a:srgbClr val="00B050"/>
              </a:solidFill>
            </a:endParaRPr>
          </a:p>
        </p:txBody>
      </p:sp>
      <p:sp>
        <p:nvSpPr>
          <p:cNvPr id="3" name="Content Placeholder 2"/>
          <p:cNvSpPr>
            <a:spLocks noGrp="1"/>
          </p:cNvSpPr>
          <p:nvPr>
            <p:ph sz="quarter" idx="13"/>
          </p:nvPr>
        </p:nvSpPr>
        <p:spPr>
          <a:xfrm>
            <a:off x="555171" y="1376737"/>
            <a:ext cx="11092543" cy="5078491"/>
          </a:xfrm>
        </p:spPr>
        <p:txBody>
          <a:bodyPr>
            <a:normAutofit fontScale="85000" lnSpcReduction="10000"/>
          </a:bodyPr>
          <a:lstStyle/>
          <a:p>
            <a:pPr algn="just" rtl="1"/>
            <a:r>
              <a:rPr lang="fa-IR" sz="3200" dirty="0">
                <a:solidFill>
                  <a:srgbClr val="355216"/>
                </a:solidFill>
              </a:rPr>
              <a:t> </a:t>
            </a:r>
            <a:r>
              <a:rPr lang="fa-IR" sz="4000" b="1" dirty="0">
                <a:solidFill>
                  <a:srgbClr val="355216"/>
                </a:solidFill>
              </a:rPr>
              <a:t>تامین سایر ملاک‌ها در پرتو قرب الهی </a:t>
            </a:r>
          </a:p>
          <a:p>
            <a:pPr algn="just" rtl="1"/>
            <a:r>
              <a:rPr lang="fa-IR" sz="3200" dirty="0">
                <a:solidFill>
                  <a:srgbClr val="355216"/>
                </a:solidFill>
              </a:rPr>
              <a:t>مشخص شد قرب به خدا ملاک ارزش اخلاقی اعمال است و برای رسیدن به مقام قرب الهی، هم خود فعل و آثار دنیوی و اخروی آن و هم انگیزۀ فاعل درانجام عمل اخلاقی اثرگذار است.</a:t>
            </a:r>
          </a:p>
          <a:p>
            <a:pPr algn="just" rtl="1"/>
            <a:r>
              <a:rPr lang="fa-IR" sz="3200" dirty="0">
                <a:solidFill>
                  <a:srgbClr val="355216"/>
                </a:solidFill>
              </a:rPr>
              <a:t>در پرتو این دیدگاه ملاک لذت‌گرایان شخصی و سودگرایان عمومی نیز تامین می‌گردد. رسیدن به مقام قرب الهی با کسب لذت‌های دنیوی منافاتی ندارد.</a:t>
            </a:r>
          </a:p>
          <a:p>
            <a:pPr algn="just" rtl="1"/>
            <a:r>
              <a:rPr lang="fa-IR" sz="3200" dirty="0">
                <a:solidFill>
                  <a:srgbClr val="355216"/>
                </a:solidFill>
              </a:rPr>
              <a:t>قرآن کریم می‌فرماید: [ای پیامبر] بگو: زیورهایی را که خدا برای بندگانش پدید آورده است و نیز روزی‌های پاکیزه را چه کسی حرام گردانیده است؟ بگو این نعمت‌ها در زندگی دنیا برای کسانی است که ایمان آورده‌اند [و کفار نیز از آن بهره‌مندند] در حالی که در روز قیامت، خاص مؤمنان  خواهد بود. (اعراف، 32)</a:t>
            </a:r>
          </a:p>
        </p:txBody>
      </p:sp>
    </p:spTree>
    <p:extLst>
      <p:ext uri="{BB962C8B-B14F-4D97-AF65-F5344CB8AC3E}">
        <p14:creationId xmlns:p14="http://schemas.microsoft.com/office/powerpoint/2010/main" val="244618574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7030A0"/>
                </a:solidFill>
                <a:cs typeface="B Nazanin" panose="00000400000000000000" pitchFamily="2" charset="-78"/>
              </a:rPr>
              <a:t>دیدگاه‌ صحیح در معیار ارزش</a:t>
            </a:r>
            <a:endParaRPr lang="fa-IR" sz="5400" dirty="0">
              <a:solidFill>
                <a:srgbClr val="00B050"/>
              </a:solidFill>
            </a:endParaRPr>
          </a:p>
        </p:txBody>
      </p:sp>
      <p:sp>
        <p:nvSpPr>
          <p:cNvPr id="3" name="Content Placeholder 2"/>
          <p:cNvSpPr>
            <a:spLocks noGrp="1"/>
          </p:cNvSpPr>
          <p:nvPr>
            <p:ph sz="quarter" idx="13"/>
          </p:nvPr>
        </p:nvSpPr>
        <p:spPr>
          <a:xfrm>
            <a:off x="297712" y="1376737"/>
            <a:ext cx="11610753" cy="5193587"/>
          </a:xfrm>
        </p:spPr>
        <p:txBody>
          <a:bodyPr>
            <a:normAutofit fontScale="92500"/>
          </a:bodyPr>
          <a:lstStyle/>
          <a:p>
            <a:pPr algn="just" rtl="1"/>
            <a:r>
              <a:rPr lang="fa-IR" sz="2400" b="1" dirty="0">
                <a:solidFill>
                  <a:srgbClr val="355216"/>
                </a:solidFill>
                <a:cs typeface="B Roya" panose="00000400000000000000" pitchFamily="2" charset="-78"/>
              </a:rPr>
              <a:t>در این نظریه علاوه بر پذیرش برخورداری از نعمت‌ها و لذت‌های دنیوی، لذت‌ها و نعمت‌های برتر و پایدارتری نیز مطرح گردیده است. لذت‌های اخروی که جاودانه‌اند و با هیچ رنجی آمیخته نیستند و گستردگی وصف‌ناپذیر دارند، در پرتو قرب الهی به دست می‌آیند.</a:t>
            </a:r>
          </a:p>
          <a:p>
            <a:pPr algn="just" rtl="1"/>
            <a:r>
              <a:rPr lang="fa-IR" sz="2400" b="1" dirty="0">
                <a:solidFill>
                  <a:srgbClr val="355216"/>
                </a:solidFill>
                <a:cs typeface="B Roya" panose="00000400000000000000" pitchFamily="2" charset="-78"/>
              </a:rPr>
              <a:t> قرآن کریم به برخی از ویژگی‌های این نوع لذت ها اشاره نموده است: «فیها ما تشتهیه الانفس و تلذ الاعین» (در آن بهشت آنچه انسان‌ها بخواهند و آرزو کنند وآنچه  چشم‌ها ازآن لذت برند، وجود دارد). </a:t>
            </a:r>
          </a:p>
          <a:p>
            <a:pPr algn="just" rtl="1"/>
            <a:r>
              <a:rPr lang="fa-IR" sz="2400" b="1" dirty="0">
                <a:solidFill>
                  <a:srgbClr val="355216"/>
                </a:solidFill>
                <a:cs typeface="B Roya" panose="00000400000000000000" pitchFamily="2" charset="-78"/>
              </a:rPr>
              <a:t>در جهان آخرت علاوه بر نعمت‌های مشابه دنیوی، نعمت‌های دیگری وجود دارد که فراتر و متعالی‌تر از نعمت‌ها و لذت‌های دنیوی  است. </a:t>
            </a:r>
          </a:p>
          <a:p>
            <a:pPr algn="just" rtl="1"/>
            <a:r>
              <a:rPr lang="fa-IR" sz="2400" b="1" dirty="0">
                <a:solidFill>
                  <a:srgbClr val="355216"/>
                </a:solidFill>
                <a:cs typeface="B Roya" panose="00000400000000000000" pitchFamily="2" charset="-78"/>
              </a:rPr>
              <a:t>قرآن کریم پس از ذکر برخی نعمت‌های مشابه دنیوی می‌فرماید: «و رضوان من الله اکبر، ذلک هو الفوز العظیم» (و خشنودی خداوند از همه برتر و بزرگ‌تر است و آن کامیابی عظیم است).</a:t>
            </a:r>
          </a:p>
          <a:p>
            <a:pPr algn="just" rtl="1"/>
            <a:r>
              <a:rPr lang="fa-IR" sz="2400" b="1" dirty="0">
                <a:solidFill>
                  <a:srgbClr val="355216"/>
                </a:solidFill>
                <a:cs typeface="B Roya" panose="00000400000000000000" pitchFamily="2" charset="-78"/>
              </a:rPr>
              <a:t>در روایتی پیامبر گرامی اسلام (ص) چنین فرموده است: «فیعطیهم الله ما لا عین رأت و لا اذن سمعت و لم یخطر علی قلب بشر» (خداوند به آنان نعمت‌هایی عنایت فرماید که هیچ چشمی ندیده و هیچ گوشی نشنیده و به هیج قلبی راه نیافته است).</a:t>
            </a:r>
          </a:p>
        </p:txBody>
      </p:sp>
    </p:spTree>
    <p:extLst>
      <p:ext uri="{BB962C8B-B14F-4D97-AF65-F5344CB8AC3E}">
        <p14:creationId xmlns:p14="http://schemas.microsoft.com/office/powerpoint/2010/main" val="93909400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7030A0"/>
                </a:solidFill>
                <a:cs typeface="B Nazanin" panose="00000400000000000000" pitchFamily="2" charset="-78"/>
              </a:rPr>
              <a:t>دیدگاه‌ صحیح در معیار ارزش</a:t>
            </a:r>
            <a:endParaRPr lang="fa-IR" sz="5400" dirty="0">
              <a:solidFill>
                <a:srgbClr val="00B050"/>
              </a:solidFill>
            </a:endParaRPr>
          </a:p>
        </p:txBody>
      </p:sp>
      <p:sp>
        <p:nvSpPr>
          <p:cNvPr id="3" name="Content Placeholder 2"/>
          <p:cNvSpPr>
            <a:spLocks noGrp="1"/>
          </p:cNvSpPr>
          <p:nvPr>
            <p:ph sz="quarter" idx="13"/>
          </p:nvPr>
        </p:nvSpPr>
        <p:spPr>
          <a:xfrm>
            <a:off x="555171" y="1376737"/>
            <a:ext cx="11092543" cy="5078491"/>
          </a:xfrm>
        </p:spPr>
        <p:txBody>
          <a:bodyPr>
            <a:normAutofit fontScale="92500"/>
          </a:bodyPr>
          <a:lstStyle/>
          <a:p>
            <a:pPr algn="just" rtl="1"/>
            <a:r>
              <a:rPr lang="fa-IR" sz="3600" dirty="0">
                <a:solidFill>
                  <a:srgbClr val="355216"/>
                </a:solidFill>
                <a:cs typeface="B Zar" panose="00000400000000000000" pitchFamily="2" charset="-78"/>
              </a:rPr>
              <a:t>همچنین خواستۀ آن دسته از سودگرایان که سود عمومی را معیار ارزش اخلاقی می‌دانستند، در پرتو اطاعت و تقرب به خداوند حاصل می‌گردد.</a:t>
            </a:r>
          </a:p>
          <a:p>
            <a:pPr algn="just" rtl="1"/>
            <a:r>
              <a:rPr lang="fa-IR" sz="3600" dirty="0">
                <a:solidFill>
                  <a:srgbClr val="355216"/>
                </a:solidFill>
                <a:cs typeface="B Zar" panose="00000400000000000000" pitchFamily="2" charset="-78"/>
              </a:rPr>
              <a:t>زیرا برخورداری از فضایل و کمالات اخلاقی و رهایی از رذایل اخلاقی در سایه تقرب الهی به دست می آید. بر عدل، قسط، احسان و محبت نیز در این نظریه تاکید شده است.</a:t>
            </a:r>
          </a:p>
          <a:p>
            <a:pPr algn="just" rtl="1"/>
            <a:r>
              <a:rPr lang="fa-IR" sz="3600" dirty="0">
                <a:solidFill>
                  <a:srgbClr val="355216"/>
                </a:solidFill>
                <a:cs typeface="B Zar" panose="00000400000000000000" pitchFamily="2" charset="-78"/>
              </a:rPr>
              <a:t>براساس این معیار همچنین می‌توان بیشترین سود را برای بیشترین افراد تامین نمود. گذشت و فداکاری و توجه به منافع عمومی نیز از جمله عواملی است که در مسیر قرب الهی  قرار گرفته است.</a:t>
            </a:r>
          </a:p>
        </p:txBody>
      </p:sp>
    </p:spTree>
    <p:extLst>
      <p:ext uri="{BB962C8B-B14F-4D97-AF65-F5344CB8AC3E}">
        <p14:creationId xmlns:p14="http://schemas.microsoft.com/office/powerpoint/2010/main" val="199341794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1" y="287676"/>
            <a:ext cx="11092543" cy="1089061"/>
          </a:xfrm>
        </p:spPr>
        <p:txBody>
          <a:bodyPr>
            <a:normAutofit/>
          </a:bodyPr>
          <a:lstStyle/>
          <a:p>
            <a:pPr lvl="0" rtl="1"/>
            <a:r>
              <a:rPr lang="fa-IR" sz="5400" b="1" dirty="0">
                <a:solidFill>
                  <a:srgbClr val="7030A0"/>
                </a:solidFill>
                <a:cs typeface="B Nazanin" panose="00000400000000000000" pitchFamily="2" charset="-78"/>
              </a:rPr>
              <a:t>دیدگاه‌ صحیح در معیار ارزش</a:t>
            </a:r>
            <a:endParaRPr lang="fa-IR" sz="5400" dirty="0">
              <a:solidFill>
                <a:srgbClr val="00B050"/>
              </a:solidFill>
            </a:endParaRPr>
          </a:p>
        </p:txBody>
      </p:sp>
      <p:sp>
        <p:nvSpPr>
          <p:cNvPr id="3" name="Content Placeholder 2"/>
          <p:cNvSpPr>
            <a:spLocks noGrp="1"/>
          </p:cNvSpPr>
          <p:nvPr>
            <p:ph sz="quarter" idx="13"/>
          </p:nvPr>
        </p:nvSpPr>
        <p:spPr>
          <a:xfrm>
            <a:off x="555171" y="1376737"/>
            <a:ext cx="11092543" cy="5078491"/>
          </a:xfrm>
        </p:spPr>
        <p:txBody>
          <a:bodyPr>
            <a:normAutofit fontScale="92500"/>
          </a:bodyPr>
          <a:lstStyle/>
          <a:p>
            <a:pPr algn="just" rtl="1"/>
            <a:r>
              <a:rPr lang="fa-IR" sz="3200" dirty="0">
                <a:solidFill>
                  <a:srgbClr val="355216"/>
                </a:solidFill>
                <a:cs typeface="B Yagut" panose="00000400000000000000" pitchFamily="2" charset="-78"/>
              </a:rPr>
              <a:t>از دیگر ویژگی‌های این نظریه، این است که هم به نقش عقل و هم به نقش وحی در تشخیص ارزش اخلاقی توجه نموده است.</a:t>
            </a:r>
          </a:p>
          <a:p>
            <a:pPr algn="just" rtl="1"/>
            <a:r>
              <a:rPr lang="fa-IR" sz="3200" dirty="0">
                <a:solidFill>
                  <a:srgbClr val="355216"/>
                </a:solidFill>
                <a:cs typeface="B Yagut" panose="00000400000000000000" pitchFamily="2" charset="-78"/>
              </a:rPr>
              <a:t>بر اساس حسن و قبح عقلی و ذاتی، ارزش اخلاقی بسیاری از امور را می‌توان از راه تعقل به دست آورد؛ ولی عقل و وجدان برای تشخیص ارزش همۀ اعمال کافی نیست و به سبب محدودیت‌های آن به دستگیری و راهنمایی وحی آسمانی نیازمند است.</a:t>
            </a:r>
          </a:p>
          <a:p>
            <a:pPr algn="just" rtl="1"/>
            <a:r>
              <a:rPr lang="fa-IR" sz="3200" dirty="0">
                <a:solidFill>
                  <a:srgbClr val="355216"/>
                </a:solidFill>
                <a:cs typeface="B Yagut" panose="00000400000000000000" pitchFamily="2" charset="-78"/>
              </a:rPr>
              <a:t>براساس این دیدگاه وحی الهی و عقل، دو منبع اساسی در شناخت ارزش‌های اخلاقی‌اند و برای تشخیص ارزش‌های اخلاقی باید هم به اوامر و نواهی الهی روی آورد و هم از موهبت عقل خدادادی بهره‌مند شد.</a:t>
            </a:r>
          </a:p>
        </p:txBody>
      </p:sp>
    </p:spTree>
    <p:extLst>
      <p:ext uri="{BB962C8B-B14F-4D97-AF65-F5344CB8AC3E}">
        <p14:creationId xmlns:p14="http://schemas.microsoft.com/office/powerpoint/2010/main" val="70987219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2D1AAECE-AEA0-4EFA-B391-0DBD9D6928C5}"/>
              </a:ext>
            </a:extLst>
          </p:cNvPr>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701749" y="542925"/>
            <a:ext cx="10760149" cy="5911850"/>
          </a:xfrm>
        </p:spPr>
      </p:pic>
    </p:spTree>
    <p:extLst>
      <p:ext uri="{BB962C8B-B14F-4D97-AF65-F5344CB8AC3E}">
        <p14:creationId xmlns:p14="http://schemas.microsoft.com/office/powerpoint/2010/main" val="3874202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87676"/>
            <a:ext cx="10364451" cy="1089061"/>
          </a:xfrm>
        </p:spPr>
        <p:txBody>
          <a:bodyPr>
            <a:normAutofit/>
          </a:bodyPr>
          <a:lstStyle/>
          <a:p>
            <a:pPr lvl="0" rtl="1"/>
            <a:r>
              <a:rPr lang="fa-IR" sz="5400" b="1" dirty="0">
                <a:solidFill>
                  <a:srgbClr val="7030A0"/>
                </a:solidFill>
                <a:cs typeface="B Nazanin" panose="00000400000000000000" pitchFamily="2" charset="-78"/>
              </a:rPr>
              <a:t>دیدگاه‌های نتیجه‌گرا: </a:t>
            </a:r>
            <a:r>
              <a:rPr lang="fa-IR" sz="5400" b="1" dirty="0">
                <a:solidFill>
                  <a:srgbClr val="C00000"/>
                </a:solidFill>
                <a:cs typeface="B Nazanin" panose="00000400000000000000" pitchFamily="2" charset="-78"/>
              </a:rPr>
              <a:t>لذت شخصی </a:t>
            </a:r>
            <a:endParaRPr lang="fa-IR" sz="5400" dirty="0">
              <a:solidFill>
                <a:srgbClr val="7030A0"/>
              </a:solidFill>
            </a:endParaRPr>
          </a:p>
        </p:txBody>
      </p:sp>
      <p:sp>
        <p:nvSpPr>
          <p:cNvPr id="3" name="Content Placeholder 2"/>
          <p:cNvSpPr>
            <a:spLocks noGrp="1"/>
          </p:cNvSpPr>
          <p:nvPr>
            <p:ph sz="quarter" idx="13"/>
          </p:nvPr>
        </p:nvSpPr>
        <p:spPr>
          <a:xfrm>
            <a:off x="328773" y="1335640"/>
            <a:ext cx="11383766" cy="5219272"/>
          </a:xfrm>
        </p:spPr>
        <p:txBody>
          <a:bodyPr>
            <a:noAutofit/>
          </a:bodyPr>
          <a:lstStyle/>
          <a:p>
            <a:pPr algn="just" rtl="1"/>
            <a:r>
              <a:rPr lang="fa-IR" sz="3200" dirty="0">
                <a:solidFill>
                  <a:srgbClr val="8A0000"/>
                </a:solidFill>
                <a:cs typeface="B Nazanin" panose="00000400000000000000" pitchFamily="2" charset="-78"/>
              </a:rPr>
              <a:t>برخی بر لذت‌گروی شخصی بر اساس خودگرایی روان‌شناختی تاکید می‌کنند.</a:t>
            </a:r>
          </a:p>
          <a:p>
            <a:pPr algn="just" rtl="1"/>
            <a:r>
              <a:rPr lang="fa-IR" sz="3200" dirty="0">
                <a:solidFill>
                  <a:srgbClr val="8A0000"/>
                </a:solidFill>
                <a:cs typeface="B Nazanin" panose="00000400000000000000" pitchFamily="2" charset="-78"/>
              </a:rPr>
              <a:t>مبنای خودگروی روان‌شناختی این است که هیچ فعلی بدون انگیزه‌ی خودخواهانه صورت نمی‌پذیرد و حتی کسی که به ظاهر رنجی را متحمل می‌شود و از لذتی چشم می‌پوشد، برای رسیدن به لذتی بیشتر، یا خلاصی از رنجی شدیدتر است. </a:t>
            </a:r>
          </a:p>
          <a:p>
            <a:pPr algn="just" rtl="1"/>
            <a:r>
              <a:rPr lang="fa-IR" sz="3200" dirty="0">
                <a:solidFill>
                  <a:srgbClr val="8A0000"/>
                </a:solidFill>
                <a:cs typeface="B Nazanin" panose="00000400000000000000" pitchFamily="2" charset="-78"/>
              </a:rPr>
              <a:t>از این رو تمام اعمال و رفتارهای انسانی خواه و ناخواه به سبب حبِّ ذات و برای لذت شخصی فاعل صورت می‌پذیرد. </a:t>
            </a:r>
          </a:p>
          <a:p>
            <a:pPr algn="just" rtl="1"/>
            <a:r>
              <a:rPr lang="fa-IR" sz="3200" dirty="0">
                <a:solidFill>
                  <a:srgbClr val="8A0000"/>
                </a:solidFill>
                <a:cs typeface="B Nazanin" panose="00000400000000000000" pitchFamily="2" charset="-78"/>
              </a:rPr>
              <a:t>از نظر این گروه، لذت‌گروی شخصی یگانه اصل معقول اخلاق است. زیرا سرشت ما انسان‌ها طوری آفریده شده است که نمی‌توانیم به گونه دیگری رفتار کنیم.</a:t>
            </a:r>
            <a:endParaRPr lang="en-US" sz="3200" dirty="0">
              <a:solidFill>
                <a:srgbClr val="8A0000"/>
              </a:solidFill>
              <a:cs typeface="B Nazanin" panose="00000400000000000000" pitchFamily="2" charset="-78"/>
            </a:endParaRPr>
          </a:p>
        </p:txBody>
      </p:sp>
    </p:spTree>
    <p:extLst>
      <p:ext uri="{BB962C8B-B14F-4D97-AF65-F5344CB8AC3E}">
        <p14:creationId xmlns:p14="http://schemas.microsoft.com/office/powerpoint/2010/main" val="3100553466"/>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1120</TotalTime>
  <Words>8859</Words>
  <Application>Microsoft Office PowerPoint</Application>
  <PresentationFormat>Widescreen</PresentationFormat>
  <Paragraphs>360</Paragraphs>
  <Slides>85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85</vt:i4>
      </vt:variant>
    </vt:vector>
  </HeadingPairs>
  <TitlesOfParts>
    <vt:vector size="90" baseType="lpstr">
      <vt:lpstr>Arial</vt:lpstr>
      <vt:lpstr>Courier New</vt:lpstr>
      <vt:lpstr>Tw Cen MT</vt:lpstr>
      <vt:lpstr>Wingdings</vt:lpstr>
      <vt:lpstr>Droplet</vt:lpstr>
      <vt:lpstr>فصل سوم:   معیار ارزش اخلاقی </vt:lpstr>
      <vt:lpstr>PowerPoint Presentation</vt:lpstr>
      <vt:lpstr>PowerPoint Presentation</vt:lpstr>
      <vt:lpstr>دیدگاه‌های اخلاقی</vt:lpstr>
      <vt:lpstr>دیدگاه‌های اخلاقی</vt:lpstr>
      <vt:lpstr>دیدگاه‌های نتیجه‌گرا: لذت شخصی </vt:lpstr>
      <vt:lpstr>دیدگاه‌های نتیجه‌گرا: لذت شخصی </vt:lpstr>
      <vt:lpstr>دیدگاه‌های نتیجه‌گرا: لذت شخصی</vt:lpstr>
      <vt:lpstr>دیدگاه‌های نتیجه‌گرا: لذت شخصی </vt:lpstr>
      <vt:lpstr>دیدگاه‌های نتیجه‌گرا: لذت شخصی </vt:lpstr>
      <vt:lpstr>دیدگاه‌های نتیجه‌گرا: لذت شخصی </vt:lpstr>
      <vt:lpstr>دیدگاه‌های نتیجه‌گرا: لذت شخصی </vt:lpstr>
      <vt:lpstr>دیدگاه‌های نتیجه‌گرا: لذت شخصی </vt:lpstr>
      <vt:lpstr>دیدگاه‌های نتیجه‌گرا: لذت شخصی </vt:lpstr>
      <vt:lpstr>دیدگاه‌های نتیجه‌گرا: لذت شخصی </vt:lpstr>
      <vt:lpstr>دیدگاه‌های نتیجه‌گرا: لذت شخصی </vt:lpstr>
      <vt:lpstr>دیدگاه‌های نتیجه‌گرا: لذت شخصی </vt:lpstr>
      <vt:lpstr>دیدگاه‌های نتیجه‌گرا: لذت شخصی </vt:lpstr>
      <vt:lpstr>دیدگاه‌های نتیجه‌گرا: لذت شخصی </vt:lpstr>
      <vt:lpstr>دیدگاه‌های نتیجه‌گرا: لذت شخصی </vt:lpstr>
      <vt:lpstr>دیدگاه‌های نتیجه‌گرا: سود عمومی</vt:lpstr>
      <vt:lpstr>دیدگاه‌های نتیجه‌گرا: سود عمومی</vt:lpstr>
      <vt:lpstr>دیدگاه‌های نتیجه‌گرا: سود عمومی</vt:lpstr>
      <vt:lpstr>دیدگاه‌های نتیجه‌گرا: سود عمومی</vt:lpstr>
      <vt:lpstr>دیدگاه‌های نتیجه‌گرا: سود عمومی</vt:lpstr>
      <vt:lpstr>دیدگاه‌های نتیجه‌گرا: سود عمومی</vt:lpstr>
      <vt:lpstr>دیدگاه‌های نتیجه‌گرا: سود عمومی</vt:lpstr>
      <vt:lpstr>دیدگاه‌های نتیجه‌گرا: سود عمومی</vt:lpstr>
      <vt:lpstr>دیدگاه‌های نتیجه‌گرا: سود عمومی</vt:lpstr>
      <vt:lpstr>دیدگاه‌های نتیجه‌گرا: سود عمومی</vt:lpstr>
      <vt:lpstr>دیدگاه‌های نتیجه‌گرا: سود عمومی</vt:lpstr>
      <vt:lpstr>دیدگاه‌های نتیجه‌گرا: سود عمومی</vt:lpstr>
      <vt:lpstr>دیدگاه‌های نتیجه‌گرا: سود عمومی</vt:lpstr>
      <vt:lpstr>دیدگاه‌های وظیفه‌گرا: اراده یا قانون الهی</vt:lpstr>
      <vt:lpstr>دیدگاه‌های وظیفه‌گرا: اراده یا قانون الهی</vt:lpstr>
      <vt:lpstr>دیدگاه‌های وظیفه‌گرا: اراده یا قانون الهی</vt:lpstr>
      <vt:lpstr>دیدگاه‌های وظیفه‌گرا: اراده یا قانون الهی</vt:lpstr>
      <vt:lpstr>دیدگاه‌های وظیفه‌گرا: اراده یا قانون الهی</vt:lpstr>
      <vt:lpstr>دیدگاه‌های وظیفه‌گرا: اراده یا قانون الهی</vt:lpstr>
      <vt:lpstr>دیدگاه‌های وظیفه‌گرا: اراده یا قانون الهی</vt:lpstr>
      <vt:lpstr>دیدگاه‌های وظیفه‌گرا: اراده یا قانون الهی</vt:lpstr>
      <vt:lpstr>دیدگاه‌های وظیفه‌گرا: اراده یا قانون الهی</vt:lpstr>
      <vt:lpstr>دیدگاه‌های وظیفه‌گرا: اراده یا قانون الهی</vt:lpstr>
      <vt:lpstr>دیدگاه‌های وظیفه‌گروانه: اراده یا قانون الهی</vt:lpstr>
      <vt:lpstr>دیدگاه‌های وظیفه‌گروانه: اراده یا قانون الهی</vt:lpstr>
      <vt:lpstr>دیدگاه‌های وظیفه‌گروانه: اراده یا قانون الهی</vt:lpstr>
      <vt:lpstr>دیدگاه‌های وظیفه‌گروانه: اراده یا قانون الهی</vt:lpstr>
      <vt:lpstr>دیدگاه‌های وظیفه‌گروانه: مطابقت با قانون عقل</vt:lpstr>
      <vt:lpstr>دیدگاه‌های وظیفه‌گروانه: مطابقت با قانون عقل</vt:lpstr>
      <vt:lpstr>دیدگاه‌های وظیفه‌گروانه: مطابقت با قانون عقل</vt:lpstr>
      <vt:lpstr>دیدگاه‌های وظیفه‌گروانه: مطابقت با قانون عقل</vt:lpstr>
      <vt:lpstr>دیدگاه‌های وظیفه‌گروانه: مطابقت با قانون عقل</vt:lpstr>
      <vt:lpstr>دیدگاه‌های وظیفه‌گروانه: مطابقت با قانون عقل</vt:lpstr>
      <vt:lpstr>دیدگاه‌های وظیفه‌گروانه: مطابقت با قانون عقل</vt:lpstr>
      <vt:lpstr>دیدگاه‌های وظیفه‌گروانه: مطابقت با قانون عقل</vt:lpstr>
      <vt:lpstr>دیدگاه‌های وظیفه‌گروانه: مطابقت با قانون عقل</vt:lpstr>
      <vt:lpstr>دیدگاه‌های وظیفه‌گروانه: مطابقت با قانون عقل</vt:lpstr>
      <vt:lpstr>دیدگاه‌های وظیفه‌گروانه: مطابقت با قانون عقل</vt:lpstr>
      <vt:lpstr>دیدگاه‌های وظیفه‌گروانه: مطابقت با قانون عقل</vt:lpstr>
      <vt:lpstr>دیدگاه‌های وظیفه‌گروانه: مطابقت با قانون عقل</vt:lpstr>
      <vt:lpstr>دیدگاه‌ صحیح در معیار ارزش</vt:lpstr>
      <vt:lpstr>دیدگاه‌ صحیح در معیار ارزش</vt:lpstr>
      <vt:lpstr>دیدگاه‌ صحیح در معیار ارزش</vt:lpstr>
      <vt:lpstr>دیدگاه‌ صحیح در معیار ارزش</vt:lpstr>
      <vt:lpstr>دیدگاه‌ صحیح در معیار ارزش</vt:lpstr>
      <vt:lpstr>دیدگاه‌ صحیح در معیار ارزش</vt:lpstr>
      <vt:lpstr>دیدگاه‌ صحیح در معیار ارزش</vt:lpstr>
      <vt:lpstr>دیدگاه‌ صحیح در معیار ارزش</vt:lpstr>
      <vt:lpstr>دیدگاه‌ صحیح در معیار ارزش</vt:lpstr>
      <vt:lpstr>دیدگاه‌ صحیح در معیار ارزش</vt:lpstr>
      <vt:lpstr>دیدگاه‌ صحیح در معیار ارزش</vt:lpstr>
      <vt:lpstr>دیدگاه‌ صحیح در معیار ارزش</vt:lpstr>
      <vt:lpstr>دیدگاه‌ صحیح در معیار ارزش</vt:lpstr>
      <vt:lpstr>دیدگاه‌ صحیح در معیار ارزش</vt:lpstr>
      <vt:lpstr>دیدگاه‌ صحیح در معیار ارزش</vt:lpstr>
      <vt:lpstr>دیدگاه‌ صحیح در معیار ارزش</vt:lpstr>
      <vt:lpstr>دیدگاه‌ صحیح در معیار ارزش</vt:lpstr>
      <vt:lpstr>دیدگاه‌ صحیح در معیار ارزش</vt:lpstr>
      <vt:lpstr>دیدگاه‌ صحیح در معیار ارزش</vt:lpstr>
      <vt:lpstr>دیدگاه‌ صحیح در معیار ارزش</vt:lpstr>
      <vt:lpstr>دیدگاه‌ صحیح در معیار ارزش</vt:lpstr>
      <vt:lpstr>دیدگاه‌ صحیح در معیار ارزش</vt:lpstr>
      <vt:lpstr>دیدگاه‌ صحیح در معیار ارزش</vt:lpstr>
      <vt:lpstr>دیدگاه‌ صحیح در معیار ارزش</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سوم  معیار ارزش اخلاقی</dc:title>
  <dc:creator>aria</dc:creator>
  <cp:lastModifiedBy>mahda &amp; hosna</cp:lastModifiedBy>
  <cp:revision>79</cp:revision>
  <dcterms:created xsi:type="dcterms:W3CDTF">2018-04-18T12:05:22Z</dcterms:created>
  <dcterms:modified xsi:type="dcterms:W3CDTF">2019-12-09T18:04:34Z</dcterms:modified>
</cp:coreProperties>
</file>