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8" r:id="rId1"/>
  </p:sldMasterIdLst>
  <p:notesMasterIdLst>
    <p:notesMasterId r:id="rId39"/>
  </p:notesMasterIdLst>
  <p:sldIdLst>
    <p:sldId id="256" r:id="rId2"/>
    <p:sldId id="337" r:id="rId3"/>
    <p:sldId id="335" r:id="rId4"/>
    <p:sldId id="376" r:id="rId5"/>
    <p:sldId id="377" r:id="rId6"/>
    <p:sldId id="379" r:id="rId7"/>
    <p:sldId id="380" r:id="rId8"/>
    <p:sldId id="381" r:id="rId9"/>
    <p:sldId id="382" r:id="rId10"/>
    <p:sldId id="383" r:id="rId11"/>
    <p:sldId id="384" r:id="rId12"/>
    <p:sldId id="386" r:id="rId13"/>
    <p:sldId id="385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5" r:id="rId22"/>
    <p:sldId id="396" r:id="rId23"/>
    <p:sldId id="394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</p:sldIdLst>
  <p:sldSz cx="9144000" cy="6858000" type="screen4x3"/>
  <p:notesSz cx="6858000" cy="9144000"/>
  <p:embeddedFontLst>
    <p:embeddedFont>
      <p:font typeface="B Titr" panose="00000700000000000000" pitchFamily="2" charset="-78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Titr" panose="020B0604020202020204" charset="-78"/>
      <p:bold r:id="rId45"/>
    </p:embeddedFont>
    <p:embeddedFont>
      <p:font typeface="B Nazanin" panose="00000400000000000000" pitchFamily="2" charset="-78"/>
      <p:regular r:id="rId46"/>
      <p:bold r:id="rId47"/>
    </p:embeddedFont>
    <p:embeddedFont>
      <p:font typeface="Tahoma" panose="020B0604030504040204" pitchFamily="34" charset="0"/>
      <p:regular r:id="rId48"/>
      <p:bold r:id="rId49"/>
    </p:embeddedFont>
    <p:embeddedFont>
      <p:font typeface="B Lotus" panose="00000400000000000000" pitchFamily="2" charset="-78"/>
      <p:regular r:id="rId50"/>
      <p:bold r:id="rId51"/>
    </p:embeddedFont>
    <p:embeddedFont>
      <p:font typeface="Wingdings 2" panose="05020102010507070707" pitchFamily="18" charset="2"/>
      <p:regular r:id="rId52"/>
    </p:embeddedFont>
    <p:embeddedFont>
      <p:font typeface="Gill Sans MT" panose="020B0502020104020203" pitchFamily="34" charset="0"/>
      <p:regular r:id="rId53"/>
      <p:bold r:id="rId54"/>
      <p:italic r:id="rId55"/>
      <p:boldItalic r:id="rId56"/>
    </p:embeddedFont>
    <p:embeddedFont>
      <p:font typeface="Verdana" panose="020B0604030504040204" pitchFamily="3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50000" saltData="rW/eVyF4yqsSKWyaEgHREw==" hashData="FqBqE+ecAy1ifaleFjj+1BDjeV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60" d="100"/>
          <a:sy n="60" d="100"/>
        </p:scale>
        <p:origin x="-13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768CC-39AE-4010-934D-0606AE80BCA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77E92DF-CEEF-4268-9CC8-4830F5F7E96B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مزایا</a:t>
          </a:r>
          <a:endParaRPr lang="fa-IR" b="1" dirty="0">
            <a:cs typeface="B Nazanin" pitchFamily="2" charset="-78"/>
          </a:endParaRPr>
        </a:p>
      </dgm:t>
    </dgm:pt>
    <dgm:pt modelId="{48A822A0-D06A-4224-A8EB-E84F80F91F0F}" type="parTrans" cxnId="{2A5F7B74-4063-44B8-8B1D-A91AECA86E83}">
      <dgm:prSet/>
      <dgm:spPr/>
      <dgm:t>
        <a:bodyPr/>
        <a:lstStyle/>
        <a:p>
          <a:pPr rtl="1"/>
          <a:endParaRPr lang="fa-IR"/>
        </a:p>
      </dgm:t>
    </dgm:pt>
    <dgm:pt modelId="{B479F131-5187-438F-AB17-A7021D89A3B2}" type="sibTrans" cxnId="{2A5F7B74-4063-44B8-8B1D-A91AECA86E83}">
      <dgm:prSet/>
      <dgm:spPr/>
      <dgm:t>
        <a:bodyPr/>
        <a:lstStyle/>
        <a:p>
          <a:pPr rtl="1"/>
          <a:endParaRPr lang="fa-IR"/>
        </a:p>
      </dgm:t>
    </dgm:pt>
    <dgm:pt modelId="{99D1E68C-56F7-46BF-B2A4-024222A5DA9B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در زمان اتصال به اینترنت، امکان استفاده از خط تلفن برای </a:t>
          </a:r>
          <a:r>
            <a:rPr lang="fa-IR" sz="2000" b="1" dirty="0" smtClean="0">
              <a:cs typeface="B Nazanin" pitchFamily="2" charset="-78"/>
            </a:rPr>
            <a:t>تماس‌های </a:t>
          </a:r>
          <a:r>
            <a:rPr lang="fa-IR" sz="2000" b="1" dirty="0" smtClean="0">
              <a:cs typeface="B Nazanin" pitchFamily="2" charset="-78"/>
            </a:rPr>
            <a:t>مورد نظر همچنان وجود خواهد داشت.</a:t>
          </a:r>
          <a:endParaRPr lang="fa-IR" sz="2000" b="1" dirty="0">
            <a:cs typeface="B Nazanin" pitchFamily="2" charset="-78"/>
          </a:endParaRPr>
        </a:p>
      </dgm:t>
    </dgm:pt>
    <dgm:pt modelId="{42D6D317-FCB1-42F3-9288-057FC66BEC68}" type="parTrans" cxnId="{D8C2EA9A-99D6-479A-A8CE-C8C3B1F02BFE}">
      <dgm:prSet/>
      <dgm:spPr/>
      <dgm:t>
        <a:bodyPr/>
        <a:lstStyle/>
        <a:p>
          <a:pPr rtl="1"/>
          <a:endParaRPr lang="fa-IR"/>
        </a:p>
      </dgm:t>
    </dgm:pt>
    <dgm:pt modelId="{097BC2DE-DA03-4C58-BED7-82BA94B27E80}" type="sibTrans" cxnId="{D8C2EA9A-99D6-479A-A8CE-C8C3B1F02BFE}">
      <dgm:prSet/>
      <dgm:spPr/>
      <dgm:t>
        <a:bodyPr/>
        <a:lstStyle/>
        <a:p>
          <a:pPr rtl="1"/>
          <a:endParaRPr lang="fa-IR"/>
        </a:p>
      </dgm:t>
    </dgm:pt>
    <dgm:pt modelId="{9A341656-6185-45C3-87F1-AAA5D157EA7B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دارای سرعتی بمراتب بالاتر از </a:t>
          </a:r>
          <a:r>
            <a:rPr lang="fa-IR" sz="2000" b="1" dirty="0" smtClean="0">
              <a:cs typeface="B Nazanin" pitchFamily="2" charset="-78"/>
            </a:rPr>
            <a:t>مودم‌های </a:t>
          </a:r>
          <a:r>
            <a:rPr lang="fa-IR" sz="2000" b="1" dirty="0" smtClean="0">
              <a:cs typeface="B Nazanin" pitchFamily="2" charset="-78"/>
            </a:rPr>
            <a:t>معمولی است </a:t>
          </a:r>
          <a:r>
            <a:rPr lang="en-US" sz="2000" b="1" dirty="0" smtClean="0">
              <a:cs typeface="B Nazanin" pitchFamily="2" charset="-78"/>
            </a:rPr>
            <a:t>(5/1 Mbps)</a:t>
          </a:r>
          <a:endParaRPr lang="fa-IR" sz="2000" b="1" dirty="0">
            <a:cs typeface="B Nazanin" pitchFamily="2" charset="-78"/>
          </a:endParaRPr>
        </a:p>
      </dgm:t>
    </dgm:pt>
    <dgm:pt modelId="{8444C268-0525-4BAA-B7B4-611DA23FABD8}" type="parTrans" cxnId="{43C367E1-D466-4517-ABC5-8A76BDDC7FC6}">
      <dgm:prSet/>
      <dgm:spPr/>
      <dgm:t>
        <a:bodyPr/>
        <a:lstStyle/>
        <a:p>
          <a:pPr rtl="1"/>
          <a:endParaRPr lang="fa-IR"/>
        </a:p>
      </dgm:t>
    </dgm:pt>
    <dgm:pt modelId="{FD09C561-F3E5-4870-95AE-A43670453AFE}" type="sibTrans" cxnId="{43C367E1-D466-4517-ABC5-8A76BDDC7FC6}">
      <dgm:prSet/>
      <dgm:spPr/>
      <dgm:t>
        <a:bodyPr/>
        <a:lstStyle/>
        <a:p>
          <a:pPr rtl="1"/>
          <a:endParaRPr lang="fa-IR"/>
        </a:p>
      </dgm:t>
    </dgm:pt>
    <dgm:pt modelId="{A3AE32BF-FD69-4F1F-AD96-31AB181AFB6D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نیاز به کابل کشی جدید نبوده و همچنان </a:t>
          </a:r>
          <a:r>
            <a:rPr lang="fa-IR" sz="2000" b="1" dirty="0" smtClean="0">
              <a:cs typeface="B Nazanin" pitchFamily="2" charset="-78"/>
            </a:rPr>
            <a:t>می‌توان </a:t>
          </a:r>
          <a:r>
            <a:rPr lang="fa-IR" sz="2000" b="1" dirty="0" smtClean="0">
              <a:cs typeface="B Nazanin" pitchFamily="2" charset="-78"/>
            </a:rPr>
            <a:t>از خطوط تلفن موجود استفاده کرد.</a:t>
          </a:r>
          <a:endParaRPr lang="fa-IR" sz="2000" b="1" dirty="0">
            <a:cs typeface="B Nazanin" pitchFamily="2" charset="-78"/>
          </a:endParaRPr>
        </a:p>
      </dgm:t>
    </dgm:pt>
    <dgm:pt modelId="{AB9537DB-EEB9-4A9D-A090-954D2C14D4E3}" type="parTrans" cxnId="{05616A28-CEB9-4BF6-8CB5-505504B6759C}">
      <dgm:prSet/>
      <dgm:spPr/>
      <dgm:t>
        <a:bodyPr/>
        <a:lstStyle/>
        <a:p>
          <a:pPr rtl="1"/>
          <a:endParaRPr lang="fa-IR"/>
        </a:p>
      </dgm:t>
    </dgm:pt>
    <dgm:pt modelId="{773143B6-2046-4FAF-BDBB-5480A8B514BF}" type="sibTrans" cxnId="{05616A28-CEB9-4BF6-8CB5-505504B6759C}">
      <dgm:prSet/>
      <dgm:spPr/>
      <dgm:t>
        <a:bodyPr/>
        <a:lstStyle/>
        <a:p>
          <a:pPr rtl="1"/>
          <a:endParaRPr lang="fa-IR"/>
        </a:p>
      </dgm:t>
    </dgm:pt>
    <dgm:pt modelId="{F130A21D-1E3C-48F4-9E64-5E7D42E00842}" type="pres">
      <dgm:prSet presAssocID="{0FB768CC-39AE-4010-934D-0606AE80BCA8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D74B3E4-4855-4012-8B84-56EADC7A77DC}" type="pres">
      <dgm:prSet presAssocID="{577E92DF-CEEF-4268-9CC8-4830F5F7E96B}" presName="root" presStyleCnt="0"/>
      <dgm:spPr/>
    </dgm:pt>
    <dgm:pt modelId="{4F45EDC5-6B8E-485B-B4DF-BCC2B38B24F4}" type="pres">
      <dgm:prSet presAssocID="{577E92DF-CEEF-4268-9CC8-4830F5F7E96B}" presName="rootComposite" presStyleCnt="0"/>
      <dgm:spPr/>
    </dgm:pt>
    <dgm:pt modelId="{E016BCA8-4D98-47DA-8276-8777BA1C7FE6}" type="pres">
      <dgm:prSet presAssocID="{577E92DF-CEEF-4268-9CC8-4830F5F7E96B}" presName="rootText" presStyleLbl="node1" presStyleIdx="0" presStyleCnt="1"/>
      <dgm:spPr/>
      <dgm:t>
        <a:bodyPr/>
        <a:lstStyle/>
        <a:p>
          <a:endParaRPr lang="en-US"/>
        </a:p>
      </dgm:t>
    </dgm:pt>
    <dgm:pt modelId="{A29382AE-CC0C-433B-8806-AA03C1EC9C05}" type="pres">
      <dgm:prSet presAssocID="{577E92DF-CEEF-4268-9CC8-4830F5F7E96B}" presName="rootConnector" presStyleLbl="node1" presStyleIdx="0" presStyleCnt="1"/>
      <dgm:spPr/>
      <dgm:t>
        <a:bodyPr/>
        <a:lstStyle/>
        <a:p>
          <a:endParaRPr lang="en-US"/>
        </a:p>
      </dgm:t>
    </dgm:pt>
    <dgm:pt modelId="{1AF9563B-C3C4-4BAE-B92E-99C06E484613}" type="pres">
      <dgm:prSet presAssocID="{577E92DF-CEEF-4268-9CC8-4830F5F7E96B}" presName="childShape" presStyleCnt="0"/>
      <dgm:spPr/>
    </dgm:pt>
    <dgm:pt modelId="{840A2685-FCAB-4271-A9FB-6A38116286C4}" type="pres">
      <dgm:prSet presAssocID="{42D6D317-FCB1-42F3-9288-057FC66BEC68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274F2DE-C053-4E12-BE12-E7CAD39406BF}" type="pres">
      <dgm:prSet presAssocID="{99D1E68C-56F7-46BF-B2A4-024222A5DA9B}" presName="childText" presStyleLbl="bgAcc1" presStyleIdx="0" presStyleCnt="3" custScaleX="951816" custScaleY="147164" custLinFactNeighborX="-87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E5DF3DB-EA81-4DA4-8915-0FBB1C9DE20E}" type="pres">
      <dgm:prSet presAssocID="{8444C268-0525-4BAA-B7B4-611DA23FABD8}" presName="Name13" presStyleLbl="parChTrans1D2" presStyleIdx="1" presStyleCnt="3"/>
      <dgm:spPr/>
      <dgm:t>
        <a:bodyPr/>
        <a:lstStyle/>
        <a:p>
          <a:endParaRPr lang="en-US"/>
        </a:p>
      </dgm:t>
    </dgm:pt>
    <dgm:pt modelId="{C3DF30B1-2203-43B2-8B82-DDF726140D14}" type="pres">
      <dgm:prSet presAssocID="{9A341656-6185-45C3-87F1-AAA5D157EA7B}" presName="childText" presStyleLbl="bgAcc1" presStyleIdx="1" presStyleCnt="3" custScaleX="951816" custLinFactNeighborX="-87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7D59E77-9C6D-4C6E-9C95-1AA09BDE93E4}" type="pres">
      <dgm:prSet presAssocID="{AB9537DB-EEB9-4A9D-A090-954D2C14D4E3}" presName="Name13" presStyleLbl="parChTrans1D2" presStyleIdx="2" presStyleCnt="3"/>
      <dgm:spPr/>
      <dgm:t>
        <a:bodyPr/>
        <a:lstStyle/>
        <a:p>
          <a:endParaRPr lang="en-US"/>
        </a:p>
      </dgm:t>
    </dgm:pt>
    <dgm:pt modelId="{BE5C7FCB-DA32-4E74-9773-A3739250D338}" type="pres">
      <dgm:prSet presAssocID="{A3AE32BF-FD69-4F1F-AD96-31AB181AFB6D}" presName="childText" presStyleLbl="bgAcc1" presStyleIdx="2" presStyleCnt="3" custScaleX="951816" custLinFactNeighborX="-87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A5F7B74-4063-44B8-8B1D-A91AECA86E83}" srcId="{0FB768CC-39AE-4010-934D-0606AE80BCA8}" destId="{577E92DF-CEEF-4268-9CC8-4830F5F7E96B}" srcOrd="0" destOrd="0" parTransId="{48A822A0-D06A-4224-A8EB-E84F80F91F0F}" sibTransId="{B479F131-5187-438F-AB17-A7021D89A3B2}"/>
    <dgm:cxn modelId="{08160BD6-F4C1-44D1-91FA-89458B7074F6}" type="presOf" srcId="{A3AE32BF-FD69-4F1F-AD96-31AB181AFB6D}" destId="{BE5C7FCB-DA32-4E74-9773-A3739250D338}" srcOrd="0" destOrd="0" presId="urn:microsoft.com/office/officeart/2005/8/layout/hierarchy3"/>
    <dgm:cxn modelId="{05616A28-CEB9-4BF6-8CB5-505504B6759C}" srcId="{577E92DF-CEEF-4268-9CC8-4830F5F7E96B}" destId="{A3AE32BF-FD69-4F1F-AD96-31AB181AFB6D}" srcOrd="2" destOrd="0" parTransId="{AB9537DB-EEB9-4A9D-A090-954D2C14D4E3}" sibTransId="{773143B6-2046-4FAF-BDBB-5480A8B514BF}"/>
    <dgm:cxn modelId="{43C367E1-D466-4517-ABC5-8A76BDDC7FC6}" srcId="{577E92DF-CEEF-4268-9CC8-4830F5F7E96B}" destId="{9A341656-6185-45C3-87F1-AAA5D157EA7B}" srcOrd="1" destOrd="0" parTransId="{8444C268-0525-4BAA-B7B4-611DA23FABD8}" sibTransId="{FD09C561-F3E5-4870-95AE-A43670453AFE}"/>
    <dgm:cxn modelId="{027A8D25-2988-470B-A1F3-49EAB7554155}" type="presOf" srcId="{0FB768CC-39AE-4010-934D-0606AE80BCA8}" destId="{F130A21D-1E3C-48F4-9E64-5E7D42E00842}" srcOrd="0" destOrd="0" presId="urn:microsoft.com/office/officeart/2005/8/layout/hierarchy3"/>
    <dgm:cxn modelId="{04A2FD27-337D-4A65-992E-FAF40ACBB9BC}" type="presOf" srcId="{42D6D317-FCB1-42F3-9288-057FC66BEC68}" destId="{840A2685-FCAB-4271-A9FB-6A38116286C4}" srcOrd="0" destOrd="0" presId="urn:microsoft.com/office/officeart/2005/8/layout/hierarchy3"/>
    <dgm:cxn modelId="{2EA9DE9E-1EDE-4E8E-B1D4-9EEC7B843841}" type="presOf" srcId="{9A341656-6185-45C3-87F1-AAA5D157EA7B}" destId="{C3DF30B1-2203-43B2-8B82-DDF726140D14}" srcOrd="0" destOrd="0" presId="urn:microsoft.com/office/officeart/2005/8/layout/hierarchy3"/>
    <dgm:cxn modelId="{43B1F176-86E8-4CD0-8D3C-CDCCF0B7E16B}" type="presOf" srcId="{577E92DF-CEEF-4268-9CC8-4830F5F7E96B}" destId="{A29382AE-CC0C-433B-8806-AA03C1EC9C05}" srcOrd="1" destOrd="0" presId="urn:microsoft.com/office/officeart/2005/8/layout/hierarchy3"/>
    <dgm:cxn modelId="{6A50E493-0CB6-4C1C-B162-279571156EC2}" type="presOf" srcId="{99D1E68C-56F7-46BF-B2A4-024222A5DA9B}" destId="{D274F2DE-C053-4E12-BE12-E7CAD39406BF}" srcOrd="0" destOrd="0" presId="urn:microsoft.com/office/officeart/2005/8/layout/hierarchy3"/>
    <dgm:cxn modelId="{D8C2EA9A-99D6-479A-A8CE-C8C3B1F02BFE}" srcId="{577E92DF-CEEF-4268-9CC8-4830F5F7E96B}" destId="{99D1E68C-56F7-46BF-B2A4-024222A5DA9B}" srcOrd="0" destOrd="0" parTransId="{42D6D317-FCB1-42F3-9288-057FC66BEC68}" sibTransId="{097BC2DE-DA03-4C58-BED7-82BA94B27E80}"/>
    <dgm:cxn modelId="{88449E28-B7F1-4799-8E4D-51BC5A3C66EC}" type="presOf" srcId="{8444C268-0525-4BAA-B7B4-611DA23FABD8}" destId="{AE5DF3DB-EA81-4DA4-8915-0FBB1C9DE20E}" srcOrd="0" destOrd="0" presId="urn:microsoft.com/office/officeart/2005/8/layout/hierarchy3"/>
    <dgm:cxn modelId="{00424BDE-A2A4-4919-BCD5-629A26129838}" type="presOf" srcId="{AB9537DB-EEB9-4A9D-A090-954D2C14D4E3}" destId="{67D59E77-9C6D-4C6E-9C95-1AA09BDE93E4}" srcOrd="0" destOrd="0" presId="urn:microsoft.com/office/officeart/2005/8/layout/hierarchy3"/>
    <dgm:cxn modelId="{F33CEF1D-5701-4939-901A-F392E909E246}" type="presOf" srcId="{577E92DF-CEEF-4268-9CC8-4830F5F7E96B}" destId="{E016BCA8-4D98-47DA-8276-8777BA1C7FE6}" srcOrd="0" destOrd="0" presId="urn:microsoft.com/office/officeart/2005/8/layout/hierarchy3"/>
    <dgm:cxn modelId="{29429726-79D9-4D69-846A-3F1A695CF7DD}" type="presParOf" srcId="{F130A21D-1E3C-48F4-9E64-5E7D42E00842}" destId="{5D74B3E4-4855-4012-8B84-56EADC7A77DC}" srcOrd="0" destOrd="0" presId="urn:microsoft.com/office/officeart/2005/8/layout/hierarchy3"/>
    <dgm:cxn modelId="{366937E8-BF1F-424E-A1CD-54AD38D0A77C}" type="presParOf" srcId="{5D74B3E4-4855-4012-8B84-56EADC7A77DC}" destId="{4F45EDC5-6B8E-485B-B4DF-BCC2B38B24F4}" srcOrd="0" destOrd="0" presId="urn:microsoft.com/office/officeart/2005/8/layout/hierarchy3"/>
    <dgm:cxn modelId="{7D1F2F7A-61DF-426F-85ED-E83C8ACC02D8}" type="presParOf" srcId="{4F45EDC5-6B8E-485B-B4DF-BCC2B38B24F4}" destId="{E016BCA8-4D98-47DA-8276-8777BA1C7FE6}" srcOrd="0" destOrd="0" presId="urn:microsoft.com/office/officeart/2005/8/layout/hierarchy3"/>
    <dgm:cxn modelId="{694BAC3C-522B-48C2-947F-6F0829D9094A}" type="presParOf" srcId="{4F45EDC5-6B8E-485B-B4DF-BCC2B38B24F4}" destId="{A29382AE-CC0C-433B-8806-AA03C1EC9C05}" srcOrd="1" destOrd="0" presId="urn:microsoft.com/office/officeart/2005/8/layout/hierarchy3"/>
    <dgm:cxn modelId="{C5DF7000-FA15-481F-BBAE-A3512584D556}" type="presParOf" srcId="{5D74B3E4-4855-4012-8B84-56EADC7A77DC}" destId="{1AF9563B-C3C4-4BAE-B92E-99C06E484613}" srcOrd="1" destOrd="0" presId="urn:microsoft.com/office/officeart/2005/8/layout/hierarchy3"/>
    <dgm:cxn modelId="{9F98CA5E-1CCF-4CD3-91C7-84E937DFB787}" type="presParOf" srcId="{1AF9563B-C3C4-4BAE-B92E-99C06E484613}" destId="{840A2685-FCAB-4271-A9FB-6A38116286C4}" srcOrd="0" destOrd="0" presId="urn:microsoft.com/office/officeart/2005/8/layout/hierarchy3"/>
    <dgm:cxn modelId="{825EA895-8E4E-405D-B59E-E325554FFA4D}" type="presParOf" srcId="{1AF9563B-C3C4-4BAE-B92E-99C06E484613}" destId="{D274F2DE-C053-4E12-BE12-E7CAD39406BF}" srcOrd="1" destOrd="0" presId="urn:microsoft.com/office/officeart/2005/8/layout/hierarchy3"/>
    <dgm:cxn modelId="{88D81E5F-736A-454B-A997-E81C0E748B22}" type="presParOf" srcId="{1AF9563B-C3C4-4BAE-B92E-99C06E484613}" destId="{AE5DF3DB-EA81-4DA4-8915-0FBB1C9DE20E}" srcOrd="2" destOrd="0" presId="urn:microsoft.com/office/officeart/2005/8/layout/hierarchy3"/>
    <dgm:cxn modelId="{A53AA062-AA84-4A46-8B68-6944EB43F49E}" type="presParOf" srcId="{1AF9563B-C3C4-4BAE-B92E-99C06E484613}" destId="{C3DF30B1-2203-43B2-8B82-DDF726140D14}" srcOrd="3" destOrd="0" presId="urn:microsoft.com/office/officeart/2005/8/layout/hierarchy3"/>
    <dgm:cxn modelId="{C682127D-8343-4D7A-8B38-2BE647A66567}" type="presParOf" srcId="{1AF9563B-C3C4-4BAE-B92E-99C06E484613}" destId="{67D59E77-9C6D-4C6E-9C95-1AA09BDE93E4}" srcOrd="4" destOrd="0" presId="urn:microsoft.com/office/officeart/2005/8/layout/hierarchy3"/>
    <dgm:cxn modelId="{E82C66C5-55DA-448C-8A26-2DC74D7830E2}" type="presParOf" srcId="{1AF9563B-C3C4-4BAE-B92E-99C06E484613}" destId="{BE5C7FCB-DA32-4E74-9773-A3739250D33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B768CC-39AE-4010-934D-0606AE80BCA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77E92DF-CEEF-4268-9CC8-4830F5F7E96B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معایب</a:t>
          </a:r>
          <a:endParaRPr lang="fa-IR" b="1" dirty="0">
            <a:cs typeface="B Nazanin" pitchFamily="2" charset="-78"/>
          </a:endParaRPr>
        </a:p>
      </dgm:t>
    </dgm:pt>
    <dgm:pt modelId="{48A822A0-D06A-4224-A8EB-E84F80F91F0F}" type="parTrans" cxnId="{2A5F7B74-4063-44B8-8B1D-A91AECA86E83}">
      <dgm:prSet/>
      <dgm:spPr/>
      <dgm:t>
        <a:bodyPr/>
        <a:lstStyle/>
        <a:p>
          <a:pPr rtl="1"/>
          <a:endParaRPr lang="fa-IR"/>
        </a:p>
      </dgm:t>
    </dgm:pt>
    <dgm:pt modelId="{B479F131-5187-438F-AB17-A7021D89A3B2}" type="sibTrans" cxnId="{2A5F7B74-4063-44B8-8B1D-A91AECA86E83}">
      <dgm:prSet/>
      <dgm:spPr/>
      <dgm:t>
        <a:bodyPr/>
        <a:lstStyle/>
        <a:p>
          <a:pPr rtl="1"/>
          <a:endParaRPr lang="fa-IR"/>
        </a:p>
      </dgm:t>
    </dgm:pt>
    <dgm:pt modelId="{99D1E68C-56F7-46BF-B2A4-024222A5DA9B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یک اتصال </a:t>
          </a:r>
          <a:r>
            <a:rPr lang="en-US" sz="2000" b="1" dirty="0" smtClean="0">
              <a:cs typeface="B Nazanin" pitchFamily="2" charset="-78"/>
            </a:rPr>
            <a:t>DSL</a:t>
          </a:r>
          <a:r>
            <a:rPr lang="fa-IR" sz="2000" b="1" dirty="0" smtClean="0">
              <a:cs typeface="B Nazanin" pitchFamily="2" charset="-78"/>
            </a:rPr>
            <a:t> هر اندازه که به شرکت ارائه دهنده سرویس نزدیکتر باشد، دارای کیفیت بهتری است.</a:t>
          </a:r>
          <a:endParaRPr lang="fa-IR" sz="2000" b="1" dirty="0">
            <a:cs typeface="B Nazanin" pitchFamily="2" charset="-78"/>
          </a:endParaRPr>
        </a:p>
      </dgm:t>
    </dgm:pt>
    <dgm:pt modelId="{42D6D317-FCB1-42F3-9288-057FC66BEC68}" type="parTrans" cxnId="{D8C2EA9A-99D6-479A-A8CE-C8C3B1F02BFE}">
      <dgm:prSet/>
      <dgm:spPr/>
      <dgm:t>
        <a:bodyPr/>
        <a:lstStyle/>
        <a:p>
          <a:pPr rtl="1"/>
          <a:endParaRPr lang="fa-IR"/>
        </a:p>
      </dgm:t>
    </dgm:pt>
    <dgm:pt modelId="{097BC2DE-DA03-4C58-BED7-82BA94B27E80}" type="sibTrans" cxnId="{D8C2EA9A-99D6-479A-A8CE-C8C3B1F02BFE}">
      <dgm:prSet/>
      <dgm:spPr/>
      <dgm:t>
        <a:bodyPr/>
        <a:lstStyle/>
        <a:p>
          <a:pPr rtl="1"/>
          <a:endParaRPr lang="fa-IR"/>
        </a:p>
      </dgm:t>
    </dgm:pt>
    <dgm:pt modelId="{9A341656-6185-45C3-87F1-AAA5D157EA7B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سرعت دریافت داده نسبت به ارسال داده بمراتب بیشتر است (عدم وجود توازن منطقی)</a:t>
          </a:r>
          <a:endParaRPr lang="fa-IR" sz="2000" b="1" dirty="0">
            <a:cs typeface="B Nazanin" pitchFamily="2" charset="-78"/>
          </a:endParaRPr>
        </a:p>
      </dgm:t>
    </dgm:pt>
    <dgm:pt modelId="{8444C268-0525-4BAA-B7B4-611DA23FABD8}" type="parTrans" cxnId="{43C367E1-D466-4517-ABC5-8A76BDDC7FC6}">
      <dgm:prSet/>
      <dgm:spPr/>
      <dgm:t>
        <a:bodyPr/>
        <a:lstStyle/>
        <a:p>
          <a:pPr rtl="1"/>
          <a:endParaRPr lang="fa-IR"/>
        </a:p>
      </dgm:t>
    </dgm:pt>
    <dgm:pt modelId="{FD09C561-F3E5-4870-95AE-A43670453AFE}" type="sibTrans" cxnId="{43C367E1-D466-4517-ABC5-8A76BDDC7FC6}">
      <dgm:prSet/>
      <dgm:spPr/>
      <dgm:t>
        <a:bodyPr/>
        <a:lstStyle/>
        <a:p>
          <a:pPr rtl="1"/>
          <a:endParaRPr lang="fa-IR"/>
        </a:p>
      </dgm:t>
    </dgm:pt>
    <dgm:pt modelId="{A3AE32BF-FD69-4F1F-AD96-31AB181AFB6D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سرویس فوق در هر محل قابل دسترس </a:t>
          </a:r>
          <a:r>
            <a:rPr lang="fa-IR" sz="2000" b="1" dirty="0" smtClean="0">
              <a:cs typeface="B Nazanin" pitchFamily="2" charset="-78"/>
            </a:rPr>
            <a:t>نمی‌باشد</a:t>
          </a:r>
          <a:r>
            <a:rPr lang="fa-IR" sz="2000" b="1" dirty="0" smtClean="0">
              <a:cs typeface="B Nazanin" pitchFamily="2" charset="-78"/>
            </a:rPr>
            <a:t>.</a:t>
          </a:r>
          <a:endParaRPr lang="fa-IR" sz="2000" b="1" dirty="0">
            <a:cs typeface="B Nazanin" pitchFamily="2" charset="-78"/>
          </a:endParaRPr>
        </a:p>
      </dgm:t>
    </dgm:pt>
    <dgm:pt modelId="{AB9537DB-EEB9-4A9D-A090-954D2C14D4E3}" type="parTrans" cxnId="{05616A28-CEB9-4BF6-8CB5-505504B6759C}">
      <dgm:prSet/>
      <dgm:spPr/>
      <dgm:t>
        <a:bodyPr/>
        <a:lstStyle/>
        <a:p>
          <a:pPr rtl="1"/>
          <a:endParaRPr lang="fa-IR"/>
        </a:p>
      </dgm:t>
    </dgm:pt>
    <dgm:pt modelId="{773143B6-2046-4FAF-BDBB-5480A8B514BF}" type="sibTrans" cxnId="{05616A28-CEB9-4BF6-8CB5-505504B6759C}">
      <dgm:prSet/>
      <dgm:spPr/>
      <dgm:t>
        <a:bodyPr/>
        <a:lstStyle/>
        <a:p>
          <a:pPr rtl="1"/>
          <a:endParaRPr lang="fa-IR"/>
        </a:p>
      </dgm:t>
    </dgm:pt>
    <dgm:pt modelId="{F130A21D-1E3C-48F4-9E64-5E7D42E00842}" type="pres">
      <dgm:prSet presAssocID="{0FB768CC-39AE-4010-934D-0606AE80BCA8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D74B3E4-4855-4012-8B84-56EADC7A77DC}" type="pres">
      <dgm:prSet presAssocID="{577E92DF-CEEF-4268-9CC8-4830F5F7E96B}" presName="root" presStyleCnt="0"/>
      <dgm:spPr/>
    </dgm:pt>
    <dgm:pt modelId="{4F45EDC5-6B8E-485B-B4DF-BCC2B38B24F4}" type="pres">
      <dgm:prSet presAssocID="{577E92DF-CEEF-4268-9CC8-4830F5F7E96B}" presName="rootComposite" presStyleCnt="0"/>
      <dgm:spPr/>
    </dgm:pt>
    <dgm:pt modelId="{E016BCA8-4D98-47DA-8276-8777BA1C7FE6}" type="pres">
      <dgm:prSet presAssocID="{577E92DF-CEEF-4268-9CC8-4830F5F7E96B}" presName="rootText" presStyleLbl="node1" presStyleIdx="0" presStyleCnt="1"/>
      <dgm:spPr/>
      <dgm:t>
        <a:bodyPr/>
        <a:lstStyle/>
        <a:p>
          <a:endParaRPr lang="en-US"/>
        </a:p>
      </dgm:t>
    </dgm:pt>
    <dgm:pt modelId="{A29382AE-CC0C-433B-8806-AA03C1EC9C05}" type="pres">
      <dgm:prSet presAssocID="{577E92DF-CEEF-4268-9CC8-4830F5F7E96B}" presName="rootConnector" presStyleLbl="node1" presStyleIdx="0" presStyleCnt="1"/>
      <dgm:spPr/>
      <dgm:t>
        <a:bodyPr/>
        <a:lstStyle/>
        <a:p>
          <a:endParaRPr lang="en-US"/>
        </a:p>
      </dgm:t>
    </dgm:pt>
    <dgm:pt modelId="{1AF9563B-C3C4-4BAE-B92E-99C06E484613}" type="pres">
      <dgm:prSet presAssocID="{577E92DF-CEEF-4268-9CC8-4830F5F7E96B}" presName="childShape" presStyleCnt="0"/>
      <dgm:spPr/>
    </dgm:pt>
    <dgm:pt modelId="{840A2685-FCAB-4271-A9FB-6A38116286C4}" type="pres">
      <dgm:prSet presAssocID="{42D6D317-FCB1-42F3-9288-057FC66BEC68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274F2DE-C053-4E12-BE12-E7CAD39406BF}" type="pres">
      <dgm:prSet presAssocID="{99D1E68C-56F7-46BF-B2A4-024222A5DA9B}" presName="childText" presStyleLbl="bgAcc1" presStyleIdx="0" presStyleCnt="3" custScaleX="951816" custScaleY="147164" custLinFactNeighborX="-87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E5DF3DB-EA81-4DA4-8915-0FBB1C9DE20E}" type="pres">
      <dgm:prSet presAssocID="{8444C268-0525-4BAA-B7B4-611DA23FABD8}" presName="Name13" presStyleLbl="parChTrans1D2" presStyleIdx="1" presStyleCnt="3"/>
      <dgm:spPr/>
      <dgm:t>
        <a:bodyPr/>
        <a:lstStyle/>
        <a:p>
          <a:endParaRPr lang="en-US"/>
        </a:p>
      </dgm:t>
    </dgm:pt>
    <dgm:pt modelId="{C3DF30B1-2203-43B2-8B82-DDF726140D14}" type="pres">
      <dgm:prSet presAssocID="{9A341656-6185-45C3-87F1-AAA5D157EA7B}" presName="childText" presStyleLbl="bgAcc1" presStyleIdx="1" presStyleCnt="3" custScaleX="951816" custLinFactNeighborX="-87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7D59E77-9C6D-4C6E-9C95-1AA09BDE93E4}" type="pres">
      <dgm:prSet presAssocID="{AB9537DB-EEB9-4A9D-A090-954D2C14D4E3}" presName="Name13" presStyleLbl="parChTrans1D2" presStyleIdx="2" presStyleCnt="3"/>
      <dgm:spPr/>
      <dgm:t>
        <a:bodyPr/>
        <a:lstStyle/>
        <a:p>
          <a:endParaRPr lang="en-US"/>
        </a:p>
      </dgm:t>
    </dgm:pt>
    <dgm:pt modelId="{BE5C7FCB-DA32-4E74-9773-A3739250D338}" type="pres">
      <dgm:prSet presAssocID="{A3AE32BF-FD69-4F1F-AD96-31AB181AFB6D}" presName="childText" presStyleLbl="bgAcc1" presStyleIdx="2" presStyleCnt="3" custScaleX="951816" custLinFactNeighborX="-87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A5F7B74-4063-44B8-8B1D-A91AECA86E83}" srcId="{0FB768CC-39AE-4010-934D-0606AE80BCA8}" destId="{577E92DF-CEEF-4268-9CC8-4830F5F7E96B}" srcOrd="0" destOrd="0" parTransId="{48A822A0-D06A-4224-A8EB-E84F80F91F0F}" sibTransId="{B479F131-5187-438F-AB17-A7021D89A3B2}"/>
    <dgm:cxn modelId="{FFF73A89-D355-4432-A7F6-E8D1954E7AC8}" type="presOf" srcId="{42D6D317-FCB1-42F3-9288-057FC66BEC68}" destId="{840A2685-FCAB-4271-A9FB-6A38116286C4}" srcOrd="0" destOrd="0" presId="urn:microsoft.com/office/officeart/2005/8/layout/hierarchy3"/>
    <dgm:cxn modelId="{05616A28-CEB9-4BF6-8CB5-505504B6759C}" srcId="{577E92DF-CEEF-4268-9CC8-4830F5F7E96B}" destId="{A3AE32BF-FD69-4F1F-AD96-31AB181AFB6D}" srcOrd="2" destOrd="0" parTransId="{AB9537DB-EEB9-4A9D-A090-954D2C14D4E3}" sibTransId="{773143B6-2046-4FAF-BDBB-5480A8B514BF}"/>
    <dgm:cxn modelId="{43C367E1-D466-4517-ABC5-8A76BDDC7FC6}" srcId="{577E92DF-CEEF-4268-9CC8-4830F5F7E96B}" destId="{9A341656-6185-45C3-87F1-AAA5D157EA7B}" srcOrd="1" destOrd="0" parTransId="{8444C268-0525-4BAA-B7B4-611DA23FABD8}" sibTransId="{FD09C561-F3E5-4870-95AE-A43670453AFE}"/>
    <dgm:cxn modelId="{3755F554-2CB5-4A1F-8855-4D8820EDBF2E}" type="presOf" srcId="{99D1E68C-56F7-46BF-B2A4-024222A5DA9B}" destId="{D274F2DE-C053-4E12-BE12-E7CAD39406BF}" srcOrd="0" destOrd="0" presId="urn:microsoft.com/office/officeart/2005/8/layout/hierarchy3"/>
    <dgm:cxn modelId="{AFFFF010-1AD4-4CE2-B385-1460DD285FA9}" type="presOf" srcId="{0FB768CC-39AE-4010-934D-0606AE80BCA8}" destId="{F130A21D-1E3C-48F4-9E64-5E7D42E00842}" srcOrd="0" destOrd="0" presId="urn:microsoft.com/office/officeart/2005/8/layout/hierarchy3"/>
    <dgm:cxn modelId="{DFD76922-61D8-48A1-9CB3-B3D9B3EF742B}" type="presOf" srcId="{577E92DF-CEEF-4268-9CC8-4830F5F7E96B}" destId="{A29382AE-CC0C-433B-8806-AA03C1EC9C05}" srcOrd="1" destOrd="0" presId="urn:microsoft.com/office/officeart/2005/8/layout/hierarchy3"/>
    <dgm:cxn modelId="{F76A2662-FDEE-42DC-8FF3-977088D6B514}" type="presOf" srcId="{9A341656-6185-45C3-87F1-AAA5D157EA7B}" destId="{C3DF30B1-2203-43B2-8B82-DDF726140D14}" srcOrd="0" destOrd="0" presId="urn:microsoft.com/office/officeart/2005/8/layout/hierarchy3"/>
    <dgm:cxn modelId="{599DA962-D2DE-45B7-BA39-9319C7D8473D}" type="presOf" srcId="{8444C268-0525-4BAA-B7B4-611DA23FABD8}" destId="{AE5DF3DB-EA81-4DA4-8915-0FBB1C9DE20E}" srcOrd="0" destOrd="0" presId="urn:microsoft.com/office/officeart/2005/8/layout/hierarchy3"/>
    <dgm:cxn modelId="{BD2C97C5-CF0B-41F2-911A-1E92C39A0D35}" type="presOf" srcId="{577E92DF-CEEF-4268-9CC8-4830F5F7E96B}" destId="{E016BCA8-4D98-47DA-8276-8777BA1C7FE6}" srcOrd="0" destOrd="0" presId="urn:microsoft.com/office/officeart/2005/8/layout/hierarchy3"/>
    <dgm:cxn modelId="{D8C2EA9A-99D6-479A-A8CE-C8C3B1F02BFE}" srcId="{577E92DF-CEEF-4268-9CC8-4830F5F7E96B}" destId="{99D1E68C-56F7-46BF-B2A4-024222A5DA9B}" srcOrd="0" destOrd="0" parTransId="{42D6D317-FCB1-42F3-9288-057FC66BEC68}" sibTransId="{097BC2DE-DA03-4C58-BED7-82BA94B27E80}"/>
    <dgm:cxn modelId="{E220A797-9E5C-44B8-A390-023524BC1D93}" type="presOf" srcId="{A3AE32BF-FD69-4F1F-AD96-31AB181AFB6D}" destId="{BE5C7FCB-DA32-4E74-9773-A3739250D338}" srcOrd="0" destOrd="0" presId="urn:microsoft.com/office/officeart/2005/8/layout/hierarchy3"/>
    <dgm:cxn modelId="{2195ED2D-9FEB-44A5-9C9D-1CF5488BBD79}" type="presOf" srcId="{AB9537DB-EEB9-4A9D-A090-954D2C14D4E3}" destId="{67D59E77-9C6D-4C6E-9C95-1AA09BDE93E4}" srcOrd="0" destOrd="0" presId="urn:microsoft.com/office/officeart/2005/8/layout/hierarchy3"/>
    <dgm:cxn modelId="{6C98FA0D-FBAC-455C-A220-CF286DC4CD05}" type="presParOf" srcId="{F130A21D-1E3C-48F4-9E64-5E7D42E00842}" destId="{5D74B3E4-4855-4012-8B84-56EADC7A77DC}" srcOrd="0" destOrd="0" presId="urn:microsoft.com/office/officeart/2005/8/layout/hierarchy3"/>
    <dgm:cxn modelId="{54D3F4CB-DC3F-4975-A63F-0471340101CB}" type="presParOf" srcId="{5D74B3E4-4855-4012-8B84-56EADC7A77DC}" destId="{4F45EDC5-6B8E-485B-B4DF-BCC2B38B24F4}" srcOrd="0" destOrd="0" presId="urn:microsoft.com/office/officeart/2005/8/layout/hierarchy3"/>
    <dgm:cxn modelId="{E116A1BD-C265-4C56-8179-51E453E07B07}" type="presParOf" srcId="{4F45EDC5-6B8E-485B-B4DF-BCC2B38B24F4}" destId="{E016BCA8-4D98-47DA-8276-8777BA1C7FE6}" srcOrd="0" destOrd="0" presId="urn:microsoft.com/office/officeart/2005/8/layout/hierarchy3"/>
    <dgm:cxn modelId="{967EFD9E-2A0A-4A4A-B94C-36DD55D6F006}" type="presParOf" srcId="{4F45EDC5-6B8E-485B-B4DF-BCC2B38B24F4}" destId="{A29382AE-CC0C-433B-8806-AA03C1EC9C05}" srcOrd="1" destOrd="0" presId="urn:microsoft.com/office/officeart/2005/8/layout/hierarchy3"/>
    <dgm:cxn modelId="{5FF81E33-C317-4A18-B187-BFDA4603616F}" type="presParOf" srcId="{5D74B3E4-4855-4012-8B84-56EADC7A77DC}" destId="{1AF9563B-C3C4-4BAE-B92E-99C06E484613}" srcOrd="1" destOrd="0" presId="urn:microsoft.com/office/officeart/2005/8/layout/hierarchy3"/>
    <dgm:cxn modelId="{96A405B9-6F8E-4AB5-87C2-1D66B52587AD}" type="presParOf" srcId="{1AF9563B-C3C4-4BAE-B92E-99C06E484613}" destId="{840A2685-FCAB-4271-A9FB-6A38116286C4}" srcOrd="0" destOrd="0" presId="urn:microsoft.com/office/officeart/2005/8/layout/hierarchy3"/>
    <dgm:cxn modelId="{C1467E73-FDAD-4221-AD95-FC2F260F3201}" type="presParOf" srcId="{1AF9563B-C3C4-4BAE-B92E-99C06E484613}" destId="{D274F2DE-C053-4E12-BE12-E7CAD39406BF}" srcOrd="1" destOrd="0" presId="urn:microsoft.com/office/officeart/2005/8/layout/hierarchy3"/>
    <dgm:cxn modelId="{9F431391-2520-424D-8C83-63159ED4C695}" type="presParOf" srcId="{1AF9563B-C3C4-4BAE-B92E-99C06E484613}" destId="{AE5DF3DB-EA81-4DA4-8915-0FBB1C9DE20E}" srcOrd="2" destOrd="0" presId="urn:microsoft.com/office/officeart/2005/8/layout/hierarchy3"/>
    <dgm:cxn modelId="{35C45CB0-BF43-4B96-98C2-9F39E9A5F452}" type="presParOf" srcId="{1AF9563B-C3C4-4BAE-B92E-99C06E484613}" destId="{C3DF30B1-2203-43B2-8B82-DDF726140D14}" srcOrd="3" destOrd="0" presId="urn:microsoft.com/office/officeart/2005/8/layout/hierarchy3"/>
    <dgm:cxn modelId="{B3ECC654-A6BC-49C8-AD94-A6DA5B1BAB77}" type="presParOf" srcId="{1AF9563B-C3C4-4BAE-B92E-99C06E484613}" destId="{67D59E77-9C6D-4C6E-9C95-1AA09BDE93E4}" srcOrd="4" destOrd="0" presId="urn:microsoft.com/office/officeart/2005/8/layout/hierarchy3"/>
    <dgm:cxn modelId="{77D6F5EB-FC61-4E67-A33B-ABCC7024EB83}" type="presParOf" srcId="{1AF9563B-C3C4-4BAE-B92E-99C06E484613}" destId="{BE5C7FCB-DA32-4E74-9773-A3739250D33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FF4554-D25D-4ED8-9726-81FBEFB23F4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E73E926-61E6-42A3-8074-EE30A75EBE0D}">
      <dgm:prSet phldrT="[Text]"/>
      <dgm:spPr/>
      <dgm:t>
        <a:bodyPr/>
        <a:lstStyle/>
        <a:p>
          <a:pPr rtl="1"/>
          <a:r>
            <a:rPr lang="en-US" dirty="0" smtClean="0"/>
            <a:t>HDSL</a:t>
          </a:r>
          <a:endParaRPr lang="fa-IR" dirty="0" smtClean="0"/>
        </a:p>
        <a:p>
          <a:pPr rtl="1"/>
          <a:r>
            <a:rPr lang="en-US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rPr>
            <a:t>High bit-rate DSL</a:t>
          </a:r>
          <a:endParaRPr lang="fa-IR" dirty="0"/>
        </a:p>
      </dgm:t>
    </dgm:pt>
    <dgm:pt modelId="{EBD09B34-FC5A-4E52-868E-AFB455D3B6C5}" type="parTrans" cxnId="{FC1792BA-9D4A-4395-B2D6-EB439D816F43}">
      <dgm:prSet/>
      <dgm:spPr/>
      <dgm:t>
        <a:bodyPr/>
        <a:lstStyle/>
        <a:p>
          <a:pPr rtl="1"/>
          <a:endParaRPr lang="fa-IR"/>
        </a:p>
      </dgm:t>
    </dgm:pt>
    <dgm:pt modelId="{CEE9AE13-3BE5-4C6C-BD88-06BE0B9B1E0C}" type="sibTrans" cxnId="{FC1792BA-9D4A-4395-B2D6-EB439D816F43}">
      <dgm:prSet/>
      <dgm:spPr/>
      <dgm:t>
        <a:bodyPr/>
        <a:lstStyle/>
        <a:p>
          <a:pPr rtl="1"/>
          <a:endParaRPr lang="fa-IR"/>
        </a:p>
      </dgm:t>
    </dgm:pt>
    <dgm:pt modelId="{8C44546A-AFFF-4705-9E2F-0049502C1B16}">
      <dgm:prSet phldrT="[Text]" custT="1"/>
      <dgm:spPr/>
      <dgm:t>
        <a:bodyPr/>
        <a:lstStyle/>
        <a:p>
          <a:pPr algn="just" rtl="1"/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سرعت مدل فوق در حد خطوط </a:t>
          </a:r>
          <a:r>
            <a:rPr lang="en-US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T1</a:t>
          </a:r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 است ( 1/5 مگابيت در ثانيه ).</a:t>
          </a:r>
          <a:endParaRPr lang="fa-IR" sz="2000" dirty="0"/>
        </a:p>
      </dgm:t>
    </dgm:pt>
    <dgm:pt modelId="{7F413424-FA02-47C6-B547-91023AB44933}" type="parTrans" cxnId="{862A08DA-2138-45A7-A0C8-6D0D6314239B}">
      <dgm:prSet/>
      <dgm:spPr/>
      <dgm:t>
        <a:bodyPr/>
        <a:lstStyle/>
        <a:p>
          <a:pPr rtl="1"/>
          <a:endParaRPr lang="fa-IR"/>
        </a:p>
      </dgm:t>
    </dgm:pt>
    <dgm:pt modelId="{92B812A7-F655-44B4-9F61-CDBAD809F10E}" type="sibTrans" cxnId="{862A08DA-2138-45A7-A0C8-6D0D6314239B}">
      <dgm:prSet/>
      <dgm:spPr/>
      <dgm:t>
        <a:bodyPr/>
        <a:lstStyle/>
        <a:p>
          <a:pPr rtl="1"/>
          <a:endParaRPr lang="fa-IR"/>
        </a:p>
      </dgm:t>
    </dgm:pt>
    <dgm:pt modelId="{CF2BA819-80BC-4BD3-9F8B-AF909673CA41}">
      <dgm:prSet phldrT="[Text]"/>
      <dgm:spPr/>
      <dgm:t>
        <a:bodyPr/>
        <a:lstStyle/>
        <a:p>
          <a:pPr rtl="1"/>
          <a:r>
            <a:rPr lang="en-US" dirty="0" smtClean="0"/>
            <a:t>MSDSL</a:t>
          </a:r>
        </a:p>
        <a:p>
          <a:pPr rtl="1"/>
          <a:r>
            <a:rPr lang="en-US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rPr>
            <a:t>Multi rate Symmetric DSL</a:t>
          </a:r>
          <a:endParaRPr lang="fa-IR" dirty="0"/>
        </a:p>
      </dgm:t>
    </dgm:pt>
    <dgm:pt modelId="{9A4D3390-5968-46EE-B03E-4ACD42663F04}" type="parTrans" cxnId="{9FCA7051-D8D1-4128-807A-555398A349B4}">
      <dgm:prSet/>
      <dgm:spPr/>
      <dgm:t>
        <a:bodyPr/>
        <a:lstStyle/>
        <a:p>
          <a:pPr rtl="1"/>
          <a:endParaRPr lang="fa-IR"/>
        </a:p>
      </dgm:t>
    </dgm:pt>
    <dgm:pt modelId="{A5669EF4-7A0C-4ED2-BF6C-C0A26C8C3453}" type="sibTrans" cxnId="{9FCA7051-D8D1-4128-807A-555398A349B4}">
      <dgm:prSet/>
      <dgm:spPr/>
      <dgm:t>
        <a:bodyPr/>
        <a:lstStyle/>
        <a:p>
          <a:pPr rtl="1"/>
          <a:endParaRPr lang="fa-IR"/>
        </a:p>
      </dgm:t>
    </dgm:pt>
    <dgm:pt modelId="{8D22A119-F437-4AD9-9321-82C32264FF47}">
      <dgm:prSet phldrT="[Text]" custT="1"/>
      <dgm:spPr/>
      <dgm:t>
        <a:bodyPr/>
        <a:lstStyle/>
        <a:p>
          <a:pPr algn="just" rtl="1"/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در مدل فوق سرعت ارسال و دريافت اطلاعات يکسان است . نرخ سرعت انتقال اطلاعات توسط مرکز ارائه دهنده سرويس </a:t>
          </a:r>
          <a:r>
            <a:rPr lang="en-US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DSL</a:t>
          </a:r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 ، تنظيم می‌گردد.</a:t>
          </a:r>
          <a:endParaRPr lang="fa-IR" sz="2000" b="1" dirty="0" smtClean="0">
            <a:solidFill>
              <a:srgbClr val="000000"/>
            </a:solidFill>
            <a:latin typeface="Calibri" pitchFamily="34" charset="0"/>
            <a:cs typeface="B Nazanin" pitchFamily="2" charset="-78"/>
          </a:endParaRPr>
        </a:p>
      </dgm:t>
    </dgm:pt>
    <dgm:pt modelId="{45115A1E-98EA-44B9-9327-65B65DA335FA}" type="parTrans" cxnId="{770F5712-9821-490C-BAB2-010B52A8A195}">
      <dgm:prSet/>
      <dgm:spPr/>
      <dgm:t>
        <a:bodyPr/>
        <a:lstStyle/>
        <a:p>
          <a:pPr rtl="1"/>
          <a:endParaRPr lang="fa-IR"/>
        </a:p>
      </dgm:t>
    </dgm:pt>
    <dgm:pt modelId="{42642C5E-6343-444D-84C0-710B5435959C}" type="sibTrans" cxnId="{770F5712-9821-490C-BAB2-010B52A8A195}">
      <dgm:prSet/>
      <dgm:spPr/>
      <dgm:t>
        <a:bodyPr/>
        <a:lstStyle/>
        <a:p>
          <a:pPr rtl="1"/>
          <a:endParaRPr lang="fa-IR"/>
        </a:p>
      </dgm:t>
    </dgm:pt>
    <dgm:pt modelId="{8A71E782-F355-4494-9832-7448BBE3AFF0}">
      <dgm:prSet phldrT="[Text]"/>
      <dgm:spPr/>
      <dgm:t>
        <a:bodyPr/>
        <a:lstStyle/>
        <a:p>
          <a:pPr rtl="1"/>
          <a:r>
            <a:rPr lang="en-US" dirty="0" smtClean="0"/>
            <a:t>ISDL</a:t>
          </a:r>
        </a:p>
        <a:p>
          <a:pPr rtl="1"/>
          <a:r>
            <a:rPr lang="en-US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rPr>
            <a:t>ISDN DSL</a:t>
          </a:r>
          <a:endParaRPr lang="fa-IR" dirty="0"/>
        </a:p>
      </dgm:t>
    </dgm:pt>
    <dgm:pt modelId="{34A931FA-9EB3-4268-9B7A-66A505B15410}" type="parTrans" cxnId="{3492D16E-3E45-49D4-A931-46DD70A526F1}">
      <dgm:prSet/>
      <dgm:spPr/>
      <dgm:t>
        <a:bodyPr/>
        <a:lstStyle/>
        <a:p>
          <a:pPr rtl="1"/>
          <a:endParaRPr lang="fa-IR"/>
        </a:p>
      </dgm:t>
    </dgm:pt>
    <dgm:pt modelId="{162CA56D-2FFB-4DA8-B37B-76D69E546519}" type="sibTrans" cxnId="{3492D16E-3E45-49D4-A931-46DD70A526F1}">
      <dgm:prSet/>
      <dgm:spPr/>
      <dgm:t>
        <a:bodyPr/>
        <a:lstStyle/>
        <a:p>
          <a:pPr rtl="1"/>
          <a:endParaRPr lang="fa-IR"/>
        </a:p>
      </dgm:t>
    </dgm:pt>
    <dgm:pt modelId="{9523287F-BE00-45F4-AA15-77B51D0E7A70}">
      <dgm:prSet phldrT="[Text]" custT="1"/>
      <dgm:spPr/>
      <dgm:t>
        <a:bodyPr/>
        <a:lstStyle/>
        <a:p>
          <a:pPr algn="just" rtl="1"/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مدل فوق در ابتدا در اختيار کاربران استفاده کننده از </a:t>
          </a:r>
          <a:r>
            <a:rPr lang="en-US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ISDN</a:t>
          </a:r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  قرار گرفت. </a:t>
          </a:r>
          <a:r>
            <a:rPr lang="en-US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ISDL</a:t>
          </a:r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 در مقايسه با ساير مدل‌های </a:t>
          </a:r>
          <a:r>
            <a:rPr lang="en-US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DSL</a:t>
          </a:r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 دارای پايين‌ترين سرعت است . سرعت اين خطوط 144 کيلوبيت در ثانيه است ( دو جهت ) </a:t>
          </a:r>
          <a:endParaRPr lang="fa-IR" sz="2000" b="1" dirty="0" smtClean="0">
            <a:solidFill>
              <a:srgbClr val="000000"/>
            </a:solidFill>
            <a:latin typeface="Calibri" pitchFamily="34" charset="0"/>
            <a:cs typeface="B Nazanin" pitchFamily="2" charset="-78"/>
          </a:endParaRPr>
        </a:p>
      </dgm:t>
    </dgm:pt>
    <dgm:pt modelId="{6E7B4DBD-B546-4BCE-BCAB-A326E51B3AFF}" type="parTrans" cxnId="{0B9A7A1A-25C6-4BED-9838-6F29D6FC6A6E}">
      <dgm:prSet/>
      <dgm:spPr/>
      <dgm:t>
        <a:bodyPr/>
        <a:lstStyle/>
        <a:p>
          <a:pPr rtl="1"/>
          <a:endParaRPr lang="fa-IR"/>
        </a:p>
      </dgm:t>
    </dgm:pt>
    <dgm:pt modelId="{BACD7262-D3AA-419B-AAB9-6D451A6D86C7}" type="sibTrans" cxnId="{0B9A7A1A-25C6-4BED-9838-6F29D6FC6A6E}">
      <dgm:prSet/>
      <dgm:spPr/>
      <dgm:t>
        <a:bodyPr/>
        <a:lstStyle/>
        <a:p>
          <a:pPr rtl="1"/>
          <a:endParaRPr lang="fa-IR"/>
        </a:p>
      </dgm:t>
    </dgm:pt>
    <dgm:pt modelId="{04F0C95F-E70E-4695-8103-E53CF0B66ADF}">
      <dgm:prSet custT="1"/>
      <dgm:spPr/>
      <dgm:t>
        <a:bodyPr/>
        <a:lstStyle/>
        <a:p>
          <a:pPr algn="just" rtl="1"/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سرعت دريافت و ارسال اطلاعات در روش فوق يکسان بوده و بمنظور ارائه خدمات نياز به دو خط مجزا نسبت به خط تلفن معمولی موجود است.</a:t>
          </a:r>
          <a:endParaRPr lang="en-US" sz="2000" b="1" dirty="0" smtClean="0">
            <a:solidFill>
              <a:srgbClr val="000000"/>
            </a:solidFill>
            <a:latin typeface="Calibri" pitchFamily="34" charset="0"/>
            <a:cs typeface="B Nazanin" pitchFamily="2" charset="-78"/>
          </a:endParaRPr>
        </a:p>
      </dgm:t>
    </dgm:pt>
    <dgm:pt modelId="{B1004687-033E-4030-BDED-B6F572DEA105}" type="parTrans" cxnId="{5DF0D2E8-3EFA-4C93-862E-AE0ADBA38B1B}">
      <dgm:prSet/>
      <dgm:spPr/>
      <dgm:t>
        <a:bodyPr/>
        <a:lstStyle/>
        <a:p>
          <a:pPr rtl="1"/>
          <a:endParaRPr lang="fa-IR"/>
        </a:p>
      </dgm:t>
    </dgm:pt>
    <dgm:pt modelId="{09E2ED69-2759-40A8-A6FE-78C5A0B32182}" type="sibTrans" cxnId="{5DF0D2E8-3EFA-4C93-862E-AE0ADBA38B1B}">
      <dgm:prSet/>
      <dgm:spPr/>
      <dgm:t>
        <a:bodyPr/>
        <a:lstStyle/>
        <a:p>
          <a:pPr rtl="1"/>
          <a:endParaRPr lang="fa-IR"/>
        </a:p>
      </dgm:t>
    </dgm:pt>
    <dgm:pt modelId="{CA6E2F90-6312-4B0D-BB05-1C7FEFE1DA43}" type="pres">
      <dgm:prSet presAssocID="{30FF4554-D25D-4ED8-9726-81FBEFB23F4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76792D-5E92-464A-9071-610DD9EB29F5}" type="pres">
      <dgm:prSet presAssocID="{DE73E926-61E6-42A3-8074-EE30A75EBE0D}" presName="linNode" presStyleCnt="0"/>
      <dgm:spPr/>
    </dgm:pt>
    <dgm:pt modelId="{3943E019-467B-4304-9CA7-41426908E79D}" type="pres">
      <dgm:prSet presAssocID="{DE73E926-61E6-42A3-8074-EE30A75EBE0D}" presName="parentText" presStyleLbl="node1" presStyleIdx="0" presStyleCnt="3" custScaleY="125061" custLinFactNeighborX="151" custLinFactNeighborY="-8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129CC4-B358-4BCF-82A3-44930917A47E}" type="pres">
      <dgm:prSet presAssocID="{DE73E926-61E6-42A3-8074-EE30A75EBE0D}" presName="descendantText" presStyleLbl="alignAccFollowNode1" presStyleIdx="0" presStyleCnt="3" custScaleY="16477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EB54893-0EB2-4EAB-A214-6652ACA9723A}" type="pres">
      <dgm:prSet presAssocID="{CEE9AE13-3BE5-4C6C-BD88-06BE0B9B1E0C}" presName="sp" presStyleCnt="0"/>
      <dgm:spPr/>
    </dgm:pt>
    <dgm:pt modelId="{00277A9C-BC12-4B96-AD02-AED371ADB624}" type="pres">
      <dgm:prSet presAssocID="{CF2BA819-80BC-4BD3-9F8B-AF909673CA41}" presName="linNode" presStyleCnt="0"/>
      <dgm:spPr/>
    </dgm:pt>
    <dgm:pt modelId="{0EB9C6DA-0C62-451D-BA0E-C9EBE3BEE3AB}" type="pres">
      <dgm:prSet presAssocID="{CF2BA819-80BC-4BD3-9F8B-AF909673CA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3776496-0E70-4A1D-A57D-70742B0D1747}" type="pres">
      <dgm:prSet presAssocID="{CF2BA819-80BC-4BD3-9F8B-AF909673CA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236D588-0A86-4A3E-8512-9D310B453762}" type="pres">
      <dgm:prSet presAssocID="{A5669EF4-7A0C-4ED2-BF6C-C0A26C8C3453}" presName="sp" presStyleCnt="0"/>
      <dgm:spPr/>
    </dgm:pt>
    <dgm:pt modelId="{9ABD5F84-B0D2-415A-98BD-7DCAD58FBAF6}" type="pres">
      <dgm:prSet presAssocID="{8A71E782-F355-4494-9832-7448BBE3AFF0}" presName="linNode" presStyleCnt="0"/>
      <dgm:spPr/>
    </dgm:pt>
    <dgm:pt modelId="{132B4B00-BC14-49B4-86D5-1E0C39684748}" type="pres">
      <dgm:prSet presAssocID="{8A71E782-F355-4494-9832-7448BBE3AFF0}" presName="parentText" presStyleLbl="node1" presStyleIdx="2" presStyleCnt="3" custScaleY="112208" custLinFactNeighborX="260" custLinFactNeighborY="749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AB2E36-78F8-4896-A040-CD72FA4B4EBE}" type="pres">
      <dgm:prSet presAssocID="{8A71E782-F355-4494-9832-7448BBE3AFF0}" presName="descendantText" presStyleLbl="alignAccFollowNode1" presStyleIdx="2" presStyleCnt="3" custScaleY="1467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2125D4F-4094-4E00-9626-17746F4DF6C1}" type="presOf" srcId="{CF2BA819-80BC-4BD3-9F8B-AF909673CA41}" destId="{0EB9C6DA-0C62-451D-BA0E-C9EBE3BEE3AB}" srcOrd="0" destOrd="0" presId="urn:microsoft.com/office/officeart/2005/8/layout/vList5"/>
    <dgm:cxn modelId="{D7EA5A96-7CA8-4455-88F8-ED95D6C1E354}" type="presOf" srcId="{30FF4554-D25D-4ED8-9726-81FBEFB23F49}" destId="{CA6E2F90-6312-4B0D-BB05-1C7FEFE1DA43}" srcOrd="0" destOrd="0" presId="urn:microsoft.com/office/officeart/2005/8/layout/vList5"/>
    <dgm:cxn modelId="{1B478FDD-5DA5-41EA-9934-ABC9AAB44EBD}" type="presOf" srcId="{DE73E926-61E6-42A3-8074-EE30A75EBE0D}" destId="{3943E019-467B-4304-9CA7-41426908E79D}" srcOrd="0" destOrd="0" presId="urn:microsoft.com/office/officeart/2005/8/layout/vList5"/>
    <dgm:cxn modelId="{7BC04030-4CDC-473C-95D3-D5C66722C0C8}" type="presOf" srcId="{9523287F-BE00-45F4-AA15-77B51D0E7A70}" destId="{4BAB2E36-78F8-4896-A040-CD72FA4B4EBE}" srcOrd="0" destOrd="0" presId="urn:microsoft.com/office/officeart/2005/8/layout/vList5"/>
    <dgm:cxn modelId="{0B9A7A1A-25C6-4BED-9838-6F29D6FC6A6E}" srcId="{8A71E782-F355-4494-9832-7448BBE3AFF0}" destId="{9523287F-BE00-45F4-AA15-77B51D0E7A70}" srcOrd="0" destOrd="0" parTransId="{6E7B4DBD-B546-4BCE-BCAB-A326E51B3AFF}" sibTransId="{BACD7262-D3AA-419B-AAB9-6D451A6D86C7}"/>
    <dgm:cxn modelId="{5CB83AB6-A3ED-4A0E-AB01-3ABD84F4DAAD}" type="presOf" srcId="{8D22A119-F437-4AD9-9321-82C32264FF47}" destId="{13776496-0E70-4A1D-A57D-70742B0D1747}" srcOrd="0" destOrd="0" presId="urn:microsoft.com/office/officeart/2005/8/layout/vList5"/>
    <dgm:cxn modelId="{B83C7C2C-B49C-4561-9B74-09FE59CBA46E}" type="presOf" srcId="{8C44546A-AFFF-4705-9E2F-0049502C1B16}" destId="{45129CC4-B358-4BCF-82A3-44930917A47E}" srcOrd="0" destOrd="0" presId="urn:microsoft.com/office/officeart/2005/8/layout/vList5"/>
    <dgm:cxn modelId="{770F5712-9821-490C-BAB2-010B52A8A195}" srcId="{CF2BA819-80BC-4BD3-9F8B-AF909673CA41}" destId="{8D22A119-F437-4AD9-9321-82C32264FF47}" srcOrd="0" destOrd="0" parTransId="{45115A1E-98EA-44B9-9327-65B65DA335FA}" sibTransId="{42642C5E-6343-444D-84C0-710B5435959C}"/>
    <dgm:cxn modelId="{5DF0D2E8-3EFA-4C93-862E-AE0ADBA38B1B}" srcId="{DE73E926-61E6-42A3-8074-EE30A75EBE0D}" destId="{04F0C95F-E70E-4695-8103-E53CF0B66ADF}" srcOrd="1" destOrd="0" parTransId="{B1004687-033E-4030-BDED-B6F572DEA105}" sibTransId="{09E2ED69-2759-40A8-A6FE-78C5A0B32182}"/>
    <dgm:cxn modelId="{862A08DA-2138-45A7-A0C8-6D0D6314239B}" srcId="{DE73E926-61E6-42A3-8074-EE30A75EBE0D}" destId="{8C44546A-AFFF-4705-9E2F-0049502C1B16}" srcOrd="0" destOrd="0" parTransId="{7F413424-FA02-47C6-B547-91023AB44933}" sibTransId="{92B812A7-F655-44B4-9F61-CDBAD809F10E}"/>
    <dgm:cxn modelId="{C79FF96C-AD91-4A36-9505-863874983D06}" type="presOf" srcId="{04F0C95F-E70E-4695-8103-E53CF0B66ADF}" destId="{45129CC4-B358-4BCF-82A3-44930917A47E}" srcOrd="0" destOrd="1" presId="urn:microsoft.com/office/officeart/2005/8/layout/vList5"/>
    <dgm:cxn modelId="{3492D16E-3E45-49D4-A931-46DD70A526F1}" srcId="{30FF4554-D25D-4ED8-9726-81FBEFB23F49}" destId="{8A71E782-F355-4494-9832-7448BBE3AFF0}" srcOrd="2" destOrd="0" parTransId="{34A931FA-9EB3-4268-9B7A-66A505B15410}" sibTransId="{162CA56D-2FFB-4DA8-B37B-76D69E546519}"/>
    <dgm:cxn modelId="{FC1792BA-9D4A-4395-B2D6-EB439D816F43}" srcId="{30FF4554-D25D-4ED8-9726-81FBEFB23F49}" destId="{DE73E926-61E6-42A3-8074-EE30A75EBE0D}" srcOrd="0" destOrd="0" parTransId="{EBD09B34-FC5A-4E52-868E-AFB455D3B6C5}" sibTransId="{CEE9AE13-3BE5-4C6C-BD88-06BE0B9B1E0C}"/>
    <dgm:cxn modelId="{9FCA7051-D8D1-4128-807A-555398A349B4}" srcId="{30FF4554-D25D-4ED8-9726-81FBEFB23F49}" destId="{CF2BA819-80BC-4BD3-9F8B-AF909673CA41}" srcOrd="1" destOrd="0" parTransId="{9A4D3390-5968-46EE-B03E-4ACD42663F04}" sibTransId="{A5669EF4-7A0C-4ED2-BF6C-C0A26C8C3453}"/>
    <dgm:cxn modelId="{A8DA9EE3-5BBB-4A04-A18F-81A1B5C1AD1C}" type="presOf" srcId="{8A71E782-F355-4494-9832-7448BBE3AFF0}" destId="{132B4B00-BC14-49B4-86D5-1E0C39684748}" srcOrd="0" destOrd="0" presId="urn:microsoft.com/office/officeart/2005/8/layout/vList5"/>
    <dgm:cxn modelId="{3BBA2FE1-E418-4562-A395-9C1B95B44D65}" type="presParOf" srcId="{CA6E2F90-6312-4B0D-BB05-1C7FEFE1DA43}" destId="{8A76792D-5E92-464A-9071-610DD9EB29F5}" srcOrd="0" destOrd="0" presId="urn:microsoft.com/office/officeart/2005/8/layout/vList5"/>
    <dgm:cxn modelId="{C8703002-33DB-4E35-813F-6A90D4AE0317}" type="presParOf" srcId="{8A76792D-5E92-464A-9071-610DD9EB29F5}" destId="{3943E019-467B-4304-9CA7-41426908E79D}" srcOrd="0" destOrd="0" presId="urn:microsoft.com/office/officeart/2005/8/layout/vList5"/>
    <dgm:cxn modelId="{EC341F0A-EAB5-4D5A-BE71-2552E76412CF}" type="presParOf" srcId="{8A76792D-5E92-464A-9071-610DD9EB29F5}" destId="{45129CC4-B358-4BCF-82A3-44930917A47E}" srcOrd="1" destOrd="0" presId="urn:microsoft.com/office/officeart/2005/8/layout/vList5"/>
    <dgm:cxn modelId="{01C9E052-85E4-47F7-8DC6-AFADB97F0A7E}" type="presParOf" srcId="{CA6E2F90-6312-4B0D-BB05-1C7FEFE1DA43}" destId="{EEB54893-0EB2-4EAB-A214-6652ACA9723A}" srcOrd="1" destOrd="0" presId="urn:microsoft.com/office/officeart/2005/8/layout/vList5"/>
    <dgm:cxn modelId="{4EA6C95C-1895-46DF-8EB2-E13E55F53613}" type="presParOf" srcId="{CA6E2F90-6312-4B0D-BB05-1C7FEFE1DA43}" destId="{00277A9C-BC12-4B96-AD02-AED371ADB624}" srcOrd="2" destOrd="0" presId="urn:microsoft.com/office/officeart/2005/8/layout/vList5"/>
    <dgm:cxn modelId="{A236BAF0-9D88-4CC7-8FEA-6F0BE6D632E4}" type="presParOf" srcId="{00277A9C-BC12-4B96-AD02-AED371ADB624}" destId="{0EB9C6DA-0C62-451D-BA0E-C9EBE3BEE3AB}" srcOrd="0" destOrd="0" presId="urn:microsoft.com/office/officeart/2005/8/layout/vList5"/>
    <dgm:cxn modelId="{5D8BDA63-6A7B-478A-916C-00CDA8047642}" type="presParOf" srcId="{00277A9C-BC12-4B96-AD02-AED371ADB624}" destId="{13776496-0E70-4A1D-A57D-70742B0D1747}" srcOrd="1" destOrd="0" presId="urn:microsoft.com/office/officeart/2005/8/layout/vList5"/>
    <dgm:cxn modelId="{05E23E88-763C-4A0E-836D-2F3F051E0329}" type="presParOf" srcId="{CA6E2F90-6312-4B0D-BB05-1C7FEFE1DA43}" destId="{0236D588-0A86-4A3E-8512-9D310B453762}" srcOrd="3" destOrd="0" presId="urn:microsoft.com/office/officeart/2005/8/layout/vList5"/>
    <dgm:cxn modelId="{4CB95D62-3F43-4AB5-9E23-E35CA6C2DF7B}" type="presParOf" srcId="{CA6E2F90-6312-4B0D-BB05-1C7FEFE1DA43}" destId="{9ABD5F84-B0D2-415A-98BD-7DCAD58FBAF6}" srcOrd="4" destOrd="0" presId="urn:microsoft.com/office/officeart/2005/8/layout/vList5"/>
    <dgm:cxn modelId="{126CACED-CB12-4D7D-95F6-4E7AE29EBEFC}" type="presParOf" srcId="{9ABD5F84-B0D2-415A-98BD-7DCAD58FBAF6}" destId="{132B4B00-BC14-49B4-86D5-1E0C39684748}" srcOrd="0" destOrd="0" presId="urn:microsoft.com/office/officeart/2005/8/layout/vList5"/>
    <dgm:cxn modelId="{96E0D114-F0F8-4339-84B3-9D252C286CCA}" type="presParOf" srcId="{9ABD5F84-B0D2-415A-98BD-7DCAD58FBAF6}" destId="{4BAB2E36-78F8-4896-A040-CD72FA4B4E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FF4554-D25D-4ED8-9726-81FBEFB23F4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E73E926-61E6-42A3-8074-EE30A75EBE0D}">
      <dgm:prSet phldrT="[Text]"/>
      <dgm:spPr/>
      <dgm:t>
        <a:bodyPr/>
        <a:lstStyle/>
        <a:p>
          <a:pPr rtl="0"/>
          <a:r>
            <a:rPr lang="en-US" dirty="0" smtClean="0"/>
            <a:t>RADSL</a:t>
          </a:r>
          <a:endParaRPr lang="fa-IR" dirty="0" smtClean="0"/>
        </a:p>
        <a:p>
          <a:pPr rtl="1"/>
          <a:r>
            <a:rPr lang="en-US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rPr>
            <a:t>Rate Adaptive</a:t>
          </a:r>
          <a:endParaRPr lang="fa-IR" dirty="0"/>
        </a:p>
      </dgm:t>
    </dgm:pt>
    <dgm:pt modelId="{EBD09B34-FC5A-4E52-868E-AFB455D3B6C5}" type="parTrans" cxnId="{FC1792BA-9D4A-4395-B2D6-EB439D816F43}">
      <dgm:prSet/>
      <dgm:spPr/>
      <dgm:t>
        <a:bodyPr/>
        <a:lstStyle/>
        <a:p>
          <a:pPr rtl="1"/>
          <a:endParaRPr lang="fa-IR"/>
        </a:p>
      </dgm:t>
    </dgm:pt>
    <dgm:pt modelId="{CEE9AE13-3BE5-4C6C-BD88-06BE0B9B1E0C}" type="sibTrans" cxnId="{FC1792BA-9D4A-4395-B2D6-EB439D816F43}">
      <dgm:prSet/>
      <dgm:spPr/>
      <dgm:t>
        <a:bodyPr/>
        <a:lstStyle/>
        <a:p>
          <a:pPr rtl="1"/>
          <a:endParaRPr lang="fa-IR"/>
        </a:p>
      </dgm:t>
    </dgm:pt>
    <dgm:pt modelId="{8C44546A-AFFF-4705-9E2F-0049502C1B16}">
      <dgm:prSet phldrT="[Text]" custT="1"/>
      <dgm:spPr/>
      <dgm:t>
        <a:bodyPr/>
        <a:lstStyle/>
        <a:p>
          <a:pPr algn="just" rtl="1"/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متداولترين مدل </a:t>
          </a:r>
          <a:r>
            <a:rPr lang="en-US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ADSL</a:t>
          </a:r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 بوده و اين امکان را به مودم خواهد داد که سرعت برقراری ارتباط را با توجه به عواملی نظير مسافت  و کيفيت خط تعيين نمايد. </a:t>
          </a:r>
          <a:endParaRPr lang="fa-IR" sz="2000" b="1" dirty="0" smtClean="0">
            <a:solidFill>
              <a:srgbClr val="000000"/>
            </a:solidFill>
            <a:latin typeface="Calibri" pitchFamily="34" charset="0"/>
            <a:cs typeface="B Nazanin" pitchFamily="2" charset="-78"/>
          </a:endParaRPr>
        </a:p>
      </dgm:t>
    </dgm:pt>
    <dgm:pt modelId="{7F413424-FA02-47C6-B547-91023AB44933}" type="parTrans" cxnId="{862A08DA-2138-45A7-A0C8-6D0D6314239B}">
      <dgm:prSet/>
      <dgm:spPr/>
      <dgm:t>
        <a:bodyPr/>
        <a:lstStyle/>
        <a:p>
          <a:pPr rtl="1"/>
          <a:endParaRPr lang="fa-IR"/>
        </a:p>
      </dgm:t>
    </dgm:pt>
    <dgm:pt modelId="{92B812A7-F655-44B4-9F61-CDBAD809F10E}" type="sibTrans" cxnId="{862A08DA-2138-45A7-A0C8-6D0D6314239B}">
      <dgm:prSet/>
      <dgm:spPr/>
      <dgm:t>
        <a:bodyPr/>
        <a:lstStyle/>
        <a:p>
          <a:pPr rtl="1"/>
          <a:endParaRPr lang="fa-IR"/>
        </a:p>
      </dgm:t>
    </dgm:pt>
    <dgm:pt modelId="{CF2BA819-80BC-4BD3-9F8B-AF909673CA41}">
      <dgm:prSet phldrT="[Text]"/>
      <dgm:spPr/>
      <dgm:t>
        <a:bodyPr/>
        <a:lstStyle/>
        <a:p>
          <a:pPr rtl="1"/>
          <a:r>
            <a:rPr lang="en-US" dirty="0" smtClean="0"/>
            <a:t>SDSL</a:t>
          </a:r>
        </a:p>
        <a:p>
          <a:pPr rtl="1"/>
          <a:r>
            <a:rPr lang="en-US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rPr>
            <a:t>Symmetric DSL</a:t>
          </a:r>
          <a:endParaRPr lang="fa-IR" dirty="0"/>
        </a:p>
      </dgm:t>
    </dgm:pt>
    <dgm:pt modelId="{9A4D3390-5968-46EE-B03E-4ACD42663F04}" type="parTrans" cxnId="{9FCA7051-D8D1-4128-807A-555398A349B4}">
      <dgm:prSet/>
      <dgm:spPr/>
      <dgm:t>
        <a:bodyPr/>
        <a:lstStyle/>
        <a:p>
          <a:pPr rtl="1"/>
          <a:endParaRPr lang="fa-IR"/>
        </a:p>
      </dgm:t>
    </dgm:pt>
    <dgm:pt modelId="{A5669EF4-7A0C-4ED2-BF6C-C0A26C8C3453}" type="sibTrans" cxnId="{9FCA7051-D8D1-4128-807A-555398A349B4}">
      <dgm:prSet/>
      <dgm:spPr/>
      <dgm:t>
        <a:bodyPr/>
        <a:lstStyle/>
        <a:p>
          <a:pPr rtl="1"/>
          <a:endParaRPr lang="fa-IR"/>
        </a:p>
      </dgm:t>
    </dgm:pt>
    <dgm:pt modelId="{8D22A119-F437-4AD9-9321-82C32264FF47}">
      <dgm:prSet phldrT="[Text]" custT="1"/>
      <dgm:spPr/>
      <dgm:t>
        <a:bodyPr/>
        <a:lstStyle/>
        <a:p>
          <a:pPr algn="just" rtl="1"/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سرعت ارسال و دريافت اطلاعات يکسان است . در مدل فوق بر خلاف </a:t>
          </a:r>
          <a:r>
            <a:rPr lang="en-US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HDSL</a:t>
          </a:r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 که  از دو خط مجزا استفاده می‌نمايد ، صرفا</a:t>
          </a:r>
          <a:r>
            <a:rPr lang="fa-IR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ً</a:t>
          </a:r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 به يک خط نياز خواهد بود. </a:t>
          </a:r>
          <a:endParaRPr lang="fa-IR" sz="2000" b="1" dirty="0" smtClean="0">
            <a:solidFill>
              <a:srgbClr val="000000"/>
            </a:solidFill>
            <a:latin typeface="Calibri" pitchFamily="34" charset="0"/>
            <a:cs typeface="B Nazanin" pitchFamily="2" charset="-78"/>
          </a:endParaRPr>
        </a:p>
      </dgm:t>
    </dgm:pt>
    <dgm:pt modelId="{45115A1E-98EA-44B9-9327-65B65DA335FA}" type="parTrans" cxnId="{770F5712-9821-490C-BAB2-010B52A8A195}">
      <dgm:prSet/>
      <dgm:spPr/>
      <dgm:t>
        <a:bodyPr/>
        <a:lstStyle/>
        <a:p>
          <a:pPr rtl="1"/>
          <a:endParaRPr lang="fa-IR"/>
        </a:p>
      </dgm:t>
    </dgm:pt>
    <dgm:pt modelId="{42642C5E-6343-444D-84C0-710B5435959C}" type="sibTrans" cxnId="{770F5712-9821-490C-BAB2-010B52A8A195}">
      <dgm:prSet/>
      <dgm:spPr/>
      <dgm:t>
        <a:bodyPr/>
        <a:lstStyle/>
        <a:p>
          <a:pPr rtl="1"/>
          <a:endParaRPr lang="fa-IR"/>
        </a:p>
      </dgm:t>
    </dgm:pt>
    <dgm:pt modelId="{8A71E782-F355-4494-9832-7448BBE3AFF0}">
      <dgm:prSet phldrT="[Text]"/>
      <dgm:spPr/>
      <dgm:t>
        <a:bodyPr/>
        <a:lstStyle/>
        <a:p>
          <a:pPr rtl="1"/>
          <a:r>
            <a:rPr lang="en-US" dirty="0" err="1" smtClean="0"/>
            <a:t>VoDSL</a:t>
          </a:r>
          <a:endParaRPr lang="en-US" dirty="0" smtClean="0"/>
        </a:p>
        <a:p>
          <a:pPr rtl="1"/>
          <a:r>
            <a:rPr lang="en-US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rPr>
            <a:t>Voice-over DSL</a:t>
          </a:r>
          <a:endParaRPr lang="fa-IR" dirty="0"/>
        </a:p>
      </dgm:t>
    </dgm:pt>
    <dgm:pt modelId="{34A931FA-9EB3-4268-9B7A-66A505B15410}" type="parTrans" cxnId="{3492D16E-3E45-49D4-A931-46DD70A526F1}">
      <dgm:prSet/>
      <dgm:spPr/>
      <dgm:t>
        <a:bodyPr/>
        <a:lstStyle/>
        <a:p>
          <a:pPr rtl="1"/>
          <a:endParaRPr lang="fa-IR"/>
        </a:p>
      </dgm:t>
    </dgm:pt>
    <dgm:pt modelId="{162CA56D-2FFB-4DA8-B37B-76D69E546519}" type="sibTrans" cxnId="{3492D16E-3E45-49D4-A931-46DD70A526F1}">
      <dgm:prSet/>
      <dgm:spPr/>
      <dgm:t>
        <a:bodyPr/>
        <a:lstStyle/>
        <a:p>
          <a:pPr rtl="1"/>
          <a:endParaRPr lang="fa-IR"/>
        </a:p>
      </dgm:t>
    </dgm:pt>
    <dgm:pt modelId="{9523287F-BE00-45F4-AA15-77B51D0E7A70}">
      <dgm:prSet phldrT="[Text]" custT="1"/>
      <dgm:spPr/>
      <dgm:t>
        <a:bodyPr/>
        <a:lstStyle/>
        <a:p>
          <a:pPr algn="just" rtl="1"/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يک نوع خاص از  </a:t>
          </a:r>
          <a:r>
            <a:rPr lang="en-US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IP</a:t>
          </a:r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 تلفنی است . در مدل فوق چندين خط تلفن ترکيب و به يک خط تلفن </a:t>
          </a:r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تبديل </a:t>
          </a:r>
          <a:r>
            <a:rPr lang="ar-SA" sz="20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می‌شوند. </a:t>
          </a:r>
          <a:endParaRPr lang="fa-IR" sz="2000" b="1" dirty="0" smtClean="0">
            <a:solidFill>
              <a:srgbClr val="000000"/>
            </a:solidFill>
            <a:latin typeface="Calibri" pitchFamily="34" charset="0"/>
            <a:cs typeface="B Nazanin" pitchFamily="2" charset="-78"/>
          </a:endParaRPr>
        </a:p>
      </dgm:t>
    </dgm:pt>
    <dgm:pt modelId="{6E7B4DBD-B546-4BCE-BCAB-A326E51B3AFF}" type="parTrans" cxnId="{0B9A7A1A-25C6-4BED-9838-6F29D6FC6A6E}">
      <dgm:prSet/>
      <dgm:spPr/>
      <dgm:t>
        <a:bodyPr/>
        <a:lstStyle/>
        <a:p>
          <a:pPr rtl="1"/>
          <a:endParaRPr lang="fa-IR"/>
        </a:p>
      </dgm:t>
    </dgm:pt>
    <dgm:pt modelId="{BACD7262-D3AA-419B-AAB9-6D451A6D86C7}" type="sibTrans" cxnId="{0B9A7A1A-25C6-4BED-9838-6F29D6FC6A6E}">
      <dgm:prSet/>
      <dgm:spPr/>
      <dgm:t>
        <a:bodyPr/>
        <a:lstStyle/>
        <a:p>
          <a:pPr rtl="1"/>
          <a:endParaRPr lang="fa-IR"/>
        </a:p>
      </dgm:t>
    </dgm:pt>
    <dgm:pt modelId="{CA6E2F90-6312-4B0D-BB05-1C7FEFE1DA43}" type="pres">
      <dgm:prSet presAssocID="{30FF4554-D25D-4ED8-9726-81FBEFB23F4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76792D-5E92-464A-9071-610DD9EB29F5}" type="pres">
      <dgm:prSet presAssocID="{DE73E926-61E6-42A3-8074-EE30A75EBE0D}" presName="linNode" presStyleCnt="0"/>
      <dgm:spPr/>
    </dgm:pt>
    <dgm:pt modelId="{3943E019-467B-4304-9CA7-41426908E79D}" type="pres">
      <dgm:prSet presAssocID="{DE73E926-61E6-42A3-8074-EE30A75EBE0D}" presName="parentText" presStyleLbl="node1" presStyleIdx="0" presStyleCnt="3" custScaleY="11246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129CC4-B358-4BCF-82A3-44930917A47E}" type="pres">
      <dgm:prSet presAssocID="{DE73E926-61E6-42A3-8074-EE30A75EBE0D}" presName="descendantText" presStyleLbl="alignAccFollowNode1" presStyleIdx="0" presStyleCnt="3" custScaleY="15253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EB54893-0EB2-4EAB-A214-6652ACA9723A}" type="pres">
      <dgm:prSet presAssocID="{CEE9AE13-3BE5-4C6C-BD88-06BE0B9B1E0C}" presName="sp" presStyleCnt="0"/>
      <dgm:spPr/>
    </dgm:pt>
    <dgm:pt modelId="{00277A9C-BC12-4B96-AD02-AED371ADB624}" type="pres">
      <dgm:prSet presAssocID="{CF2BA819-80BC-4BD3-9F8B-AF909673CA41}" presName="linNode" presStyleCnt="0"/>
      <dgm:spPr/>
    </dgm:pt>
    <dgm:pt modelId="{0EB9C6DA-0C62-451D-BA0E-C9EBE3BEE3AB}" type="pres">
      <dgm:prSet presAssocID="{CF2BA819-80BC-4BD3-9F8B-AF909673CA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3776496-0E70-4A1D-A57D-70742B0D1747}" type="pres">
      <dgm:prSet presAssocID="{CF2BA819-80BC-4BD3-9F8B-AF909673CA41}" presName="descendantText" presStyleLbl="alignAccFollowNode1" presStyleIdx="1" presStyleCnt="3" custLinFactNeighborX="-23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236D588-0A86-4A3E-8512-9D310B453762}" type="pres">
      <dgm:prSet presAssocID="{A5669EF4-7A0C-4ED2-BF6C-C0A26C8C3453}" presName="sp" presStyleCnt="0"/>
      <dgm:spPr/>
    </dgm:pt>
    <dgm:pt modelId="{9ABD5F84-B0D2-415A-98BD-7DCAD58FBAF6}" type="pres">
      <dgm:prSet presAssocID="{8A71E782-F355-4494-9832-7448BBE3AFF0}" presName="linNode" presStyleCnt="0"/>
      <dgm:spPr/>
    </dgm:pt>
    <dgm:pt modelId="{132B4B00-BC14-49B4-86D5-1E0C39684748}" type="pres">
      <dgm:prSet presAssocID="{8A71E782-F355-4494-9832-7448BBE3AFF0}" presName="parentText" presStyleLbl="node1" presStyleIdx="2" presStyleCnt="3" custLinFactNeighborX="260" custLinFactNeighborY="749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AB2E36-78F8-4896-A040-CD72FA4B4EBE}" type="pres">
      <dgm:prSet presAssocID="{8A71E782-F355-4494-9832-7448BBE3AFF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30EC5E9-F273-4CEC-A6FD-F28CD0800937}" type="presOf" srcId="{8A71E782-F355-4494-9832-7448BBE3AFF0}" destId="{132B4B00-BC14-49B4-86D5-1E0C39684748}" srcOrd="0" destOrd="0" presId="urn:microsoft.com/office/officeart/2005/8/layout/vList5"/>
    <dgm:cxn modelId="{F633D04D-C3B8-428D-8F75-1EDF723D358B}" type="presOf" srcId="{DE73E926-61E6-42A3-8074-EE30A75EBE0D}" destId="{3943E019-467B-4304-9CA7-41426908E79D}" srcOrd="0" destOrd="0" presId="urn:microsoft.com/office/officeart/2005/8/layout/vList5"/>
    <dgm:cxn modelId="{0B9A7A1A-25C6-4BED-9838-6F29D6FC6A6E}" srcId="{8A71E782-F355-4494-9832-7448BBE3AFF0}" destId="{9523287F-BE00-45F4-AA15-77B51D0E7A70}" srcOrd="0" destOrd="0" parTransId="{6E7B4DBD-B546-4BCE-BCAB-A326E51B3AFF}" sibTransId="{BACD7262-D3AA-419B-AAB9-6D451A6D86C7}"/>
    <dgm:cxn modelId="{24756F8A-E261-40B4-B040-48634759A9B3}" type="presOf" srcId="{8C44546A-AFFF-4705-9E2F-0049502C1B16}" destId="{45129CC4-B358-4BCF-82A3-44930917A47E}" srcOrd="0" destOrd="0" presId="urn:microsoft.com/office/officeart/2005/8/layout/vList5"/>
    <dgm:cxn modelId="{0F6244B6-56AD-48E2-BEFC-6719762448A6}" type="presOf" srcId="{CF2BA819-80BC-4BD3-9F8B-AF909673CA41}" destId="{0EB9C6DA-0C62-451D-BA0E-C9EBE3BEE3AB}" srcOrd="0" destOrd="0" presId="urn:microsoft.com/office/officeart/2005/8/layout/vList5"/>
    <dgm:cxn modelId="{52FE21C6-F7CC-484C-962C-2DD43EF71689}" type="presOf" srcId="{8D22A119-F437-4AD9-9321-82C32264FF47}" destId="{13776496-0E70-4A1D-A57D-70742B0D1747}" srcOrd="0" destOrd="0" presId="urn:microsoft.com/office/officeart/2005/8/layout/vList5"/>
    <dgm:cxn modelId="{1F53A8BB-103E-4694-ADE2-4203E55FBE23}" type="presOf" srcId="{9523287F-BE00-45F4-AA15-77B51D0E7A70}" destId="{4BAB2E36-78F8-4896-A040-CD72FA4B4EBE}" srcOrd="0" destOrd="0" presId="urn:microsoft.com/office/officeart/2005/8/layout/vList5"/>
    <dgm:cxn modelId="{770F5712-9821-490C-BAB2-010B52A8A195}" srcId="{CF2BA819-80BC-4BD3-9F8B-AF909673CA41}" destId="{8D22A119-F437-4AD9-9321-82C32264FF47}" srcOrd="0" destOrd="0" parTransId="{45115A1E-98EA-44B9-9327-65B65DA335FA}" sibTransId="{42642C5E-6343-444D-84C0-710B5435959C}"/>
    <dgm:cxn modelId="{862A08DA-2138-45A7-A0C8-6D0D6314239B}" srcId="{DE73E926-61E6-42A3-8074-EE30A75EBE0D}" destId="{8C44546A-AFFF-4705-9E2F-0049502C1B16}" srcOrd="0" destOrd="0" parTransId="{7F413424-FA02-47C6-B547-91023AB44933}" sibTransId="{92B812A7-F655-44B4-9F61-CDBAD809F10E}"/>
    <dgm:cxn modelId="{3492D16E-3E45-49D4-A931-46DD70A526F1}" srcId="{30FF4554-D25D-4ED8-9726-81FBEFB23F49}" destId="{8A71E782-F355-4494-9832-7448BBE3AFF0}" srcOrd="2" destOrd="0" parTransId="{34A931FA-9EB3-4268-9B7A-66A505B15410}" sibTransId="{162CA56D-2FFB-4DA8-B37B-76D69E546519}"/>
    <dgm:cxn modelId="{FC1792BA-9D4A-4395-B2D6-EB439D816F43}" srcId="{30FF4554-D25D-4ED8-9726-81FBEFB23F49}" destId="{DE73E926-61E6-42A3-8074-EE30A75EBE0D}" srcOrd="0" destOrd="0" parTransId="{EBD09B34-FC5A-4E52-868E-AFB455D3B6C5}" sibTransId="{CEE9AE13-3BE5-4C6C-BD88-06BE0B9B1E0C}"/>
    <dgm:cxn modelId="{1DFFD2BA-E5F1-4B75-8B83-56EB5B68CF94}" type="presOf" srcId="{30FF4554-D25D-4ED8-9726-81FBEFB23F49}" destId="{CA6E2F90-6312-4B0D-BB05-1C7FEFE1DA43}" srcOrd="0" destOrd="0" presId="urn:microsoft.com/office/officeart/2005/8/layout/vList5"/>
    <dgm:cxn modelId="{9FCA7051-D8D1-4128-807A-555398A349B4}" srcId="{30FF4554-D25D-4ED8-9726-81FBEFB23F49}" destId="{CF2BA819-80BC-4BD3-9F8B-AF909673CA41}" srcOrd="1" destOrd="0" parTransId="{9A4D3390-5968-46EE-B03E-4ACD42663F04}" sibTransId="{A5669EF4-7A0C-4ED2-BF6C-C0A26C8C3453}"/>
    <dgm:cxn modelId="{67B0865D-C1B5-4C8B-99D0-8FC98280CE81}" type="presParOf" srcId="{CA6E2F90-6312-4B0D-BB05-1C7FEFE1DA43}" destId="{8A76792D-5E92-464A-9071-610DD9EB29F5}" srcOrd="0" destOrd="0" presId="urn:microsoft.com/office/officeart/2005/8/layout/vList5"/>
    <dgm:cxn modelId="{B85844A5-1777-4AF9-B94C-F5995E09E3D4}" type="presParOf" srcId="{8A76792D-5E92-464A-9071-610DD9EB29F5}" destId="{3943E019-467B-4304-9CA7-41426908E79D}" srcOrd="0" destOrd="0" presId="urn:microsoft.com/office/officeart/2005/8/layout/vList5"/>
    <dgm:cxn modelId="{D72A1B7A-4EB9-4421-AC94-3C07E0ED1923}" type="presParOf" srcId="{8A76792D-5E92-464A-9071-610DD9EB29F5}" destId="{45129CC4-B358-4BCF-82A3-44930917A47E}" srcOrd="1" destOrd="0" presId="urn:microsoft.com/office/officeart/2005/8/layout/vList5"/>
    <dgm:cxn modelId="{B1C18066-F960-424F-A75A-15E30800252B}" type="presParOf" srcId="{CA6E2F90-6312-4B0D-BB05-1C7FEFE1DA43}" destId="{EEB54893-0EB2-4EAB-A214-6652ACA9723A}" srcOrd="1" destOrd="0" presId="urn:microsoft.com/office/officeart/2005/8/layout/vList5"/>
    <dgm:cxn modelId="{7BEBC16A-0068-4F77-9F3F-E9A4D30129B4}" type="presParOf" srcId="{CA6E2F90-6312-4B0D-BB05-1C7FEFE1DA43}" destId="{00277A9C-BC12-4B96-AD02-AED371ADB624}" srcOrd="2" destOrd="0" presId="urn:microsoft.com/office/officeart/2005/8/layout/vList5"/>
    <dgm:cxn modelId="{C8EDE642-4843-47E1-9AF6-692D66EE1C8E}" type="presParOf" srcId="{00277A9C-BC12-4B96-AD02-AED371ADB624}" destId="{0EB9C6DA-0C62-451D-BA0E-C9EBE3BEE3AB}" srcOrd="0" destOrd="0" presId="urn:microsoft.com/office/officeart/2005/8/layout/vList5"/>
    <dgm:cxn modelId="{C0EE566B-AFE4-4418-9A01-524C47F9082E}" type="presParOf" srcId="{00277A9C-BC12-4B96-AD02-AED371ADB624}" destId="{13776496-0E70-4A1D-A57D-70742B0D1747}" srcOrd="1" destOrd="0" presId="urn:microsoft.com/office/officeart/2005/8/layout/vList5"/>
    <dgm:cxn modelId="{9D5B535D-2892-4031-B79D-A02FEC32127B}" type="presParOf" srcId="{CA6E2F90-6312-4B0D-BB05-1C7FEFE1DA43}" destId="{0236D588-0A86-4A3E-8512-9D310B453762}" srcOrd="3" destOrd="0" presId="urn:microsoft.com/office/officeart/2005/8/layout/vList5"/>
    <dgm:cxn modelId="{CFD54822-39DF-4A19-AED9-C978E866C1DA}" type="presParOf" srcId="{CA6E2F90-6312-4B0D-BB05-1C7FEFE1DA43}" destId="{9ABD5F84-B0D2-415A-98BD-7DCAD58FBAF6}" srcOrd="4" destOrd="0" presId="urn:microsoft.com/office/officeart/2005/8/layout/vList5"/>
    <dgm:cxn modelId="{CE686875-E320-44F3-BCB6-B6F89E8F6BB2}" type="presParOf" srcId="{9ABD5F84-B0D2-415A-98BD-7DCAD58FBAF6}" destId="{132B4B00-BC14-49B4-86D5-1E0C39684748}" srcOrd="0" destOrd="0" presId="urn:microsoft.com/office/officeart/2005/8/layout/vList5"/>
    <dgm:cxn modelId="{CB7E49D9-5A78-45C1-98B3-F07AED434B94}" type="presParOf" srcId="{9ABD5F84-B0D2-415A-98BD-7DCAD58FBAF6}" destId="{4BAB2E36-78F8-4896-A040-CD72FA4B4E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6BCA8-4D98-47DA-8276-8777BA1C7FE6}">
      <dsp:nvSpPr>
        <dsp:cNvPr id="0" name=""/>
        <dsp:cNvSpPr/>
      </dsp:nvSpPr>
      <dsp:spPr>
        <a:xfrm>
          <a:off x="7191499" y="902"/>
          <a:ext cx="1023869" cy="51193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itchFamily="2" charset="-78"/>
            </a:rPr>
            <a:t>مزایا</a:t>
          </a:r>
          <a:endParaRPr lang="fa-IR" sz="2200" b="1" kern="1200" dirty="0">
            <a:cs typeface="B Nazanin" pitchFamily="2" charset="-78"/>
          </a:endParaRPr>
        </a:p>
      </dsp:txBody>
      <dsp:txXfrm>
        <a:off x="7206493" y="15896"/>
        <a:ext cx="993881" cy="481946"/>
      </dsp:txXfrm>
    </dsp:sp>
    <dsp:sp modelId="{840A2685-FCAB-4271-A9FB-6A38116286C4}">
      <dsp:nvSpPr>
        <dsp:cNvPr id="0" name=""/>
        <dsp:cNvSpPr/>
      </dsp:nvSpPr>
      <dsp:spPr>
        <a:xfrm>
          <a:off x="7939153" y="512836"/>
          <a:ext cx="173828" cy="504675"/>
        </a:xfrm>
        <a:custGeom>
          <a:avLst/>
          <a:gdLst/>
          <a:ahLst/>
          <a:cxnLst/>
          <a:rect l="0" t="0" r="0" b="0"/>
          <a:pathLst>
            <a:path>
              <a:moveTo>
                <a:pt x="173828" y="0"/>
              </a:moveTo>
              <a:lnTo>
                <a:pt x="173828" y="504675"/>
              </a:lnTo>
              <a:lnTo>
                <a:pt x="0" y="5046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4F2DE-C053-4E12-BE12-E7CAD39406BF}">
      <dsp:nvSpPr>
        <dsp:cNvPr id="0" name=""/>
        <dsp:cNvSpPr/>
      </dsp:nvSpPr>
      <dsp:spPr>
        <a:xfrm>
          <a:off x="142873" y="640820"/>
          <a:ext cx="7796279" cy="753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در زمان اتصال به اینترنت، امکان استفاده از خط تلفن برای </a:t>
          </a:r>
          <a:r>
            <a:rPr lang="fa-IR" sz="2000" b="1" kern="1200" dirty="0" smtClean="0">
              <a:cs typeface="B Nazanin" pitchFamily="2" charset="-78"/>
            </a:rPr>
            <a:t>تماس‌های </a:t>
          </a:r>
          <a:r>
            <a:rPr lang="fa-IR" sz="2000" b="1" kern="1200" dirty="0" smtClean="0">
              <a:cs typeface="B Nazanin" pitchFamily="2" charset="-78"/>
            </a:rPr>
            <a:t>مورد نظر همچنان وجود خواهد داشت.</a:t>
          </a:r>
          <a:endParaRPr lang="fa-IR" sz="2000" b="1" kern="1200" dirty="0">
            <a:cs typeface="B Nazanin" pitchFamily="2" charset="-78"/>
          </a:endParaRPr>
        </a:p>
      </dsp:txBody>
      <dsp:txXfrm>
        <a:off x="164939" y="662886"/>
        <a:ext cx="7752147" cy="709251"/>
      </dsp:txXfrm>
    </dsp:sp>
    <dsp:sp modelId="{AE5DF3DB-EA81-4DA4-8915-0FBB1C9DE20E}">
      <dsp:nvSpPr>
        <dsp:cNvPr id="0" name=""/>
        <dsp:cNvSpPr/>
      </dsp:nvSpPr>
      <dsp:spPr>
        <a:xfrm>
          <a:off x="7939153" y="512836"/>
          <a:ext cx="173828" cy="1265317"/>
        </a:xfrm>
        <a:custGeom>
          <a:avLst/>
          <a:gdLst/>
          <a:ahLst/>
          <a:cxnLst/>
          <a:rect l="0" t="0" r="0" b="0"/>
          <a:pathLst>
            <a:path>
              <a:moveTo>
                <a:pt x="173828" y="0"/>
              </a:moveTo>
              <a:lnTo>
                <a:pt x="173828" y="1265317"/>
              </a:lnTo>
              <a:lnTo>
                <a:pt x="0" y="12653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F30B1-2203-43B2-8B82-DDF726140D14}">
      <dsp:nvSpPr>
        <dsp:cNvPr id="0" name=""/>
        <dsp:cNvSpPr/>
      </dsp:nvSpPr>
      <dsp:spPr>
        <a:xfrm>
          <a:off x="142873" y="1522187"/>
          <a:ext cx="7796279" cy="511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دارای سرعتی بمراتب بالاتر از </a:t>
          </a:r>
          <a:r>
            <a:rPr lang="fa-IR" sz="2000" b="1" kern="1200" dirty="0" smtClean="0">
              <a:cs typeface="B Nazanin" pitchFamily="2" charset="-78"/>
            </a:rPr>
            <a:t>مودم‌های </a:t>
          </a:r>
          <a:r>
            <a:rPr lang="fa-IR" sz="2000" b="1" kern="1200" dirty="0" smtClean="0">
              <a:cs typeface="B Nazanin" pitchFamily="2" charset="-78"/>
            </a:rPr>
            <a:t>معمولی است </a:t>
          </a:r>
          <a:r>
            <a:rPr lang="en-US" sz="2000" b="1" kern="1200" dirty="0" smtClean="0">
              <a:cs typeface="B Nazanin" pitchFamily="2" charset="-78"/>
            </a:rPr>
            <a:t>(5/1 Mbps)</a:t>
          </a:r>
          <a:endParaRPr lang="fa-IR" sz="2000" b="1" kern="1200" dirty="0">
            <a:cs typeface="B Nazanin" pitchFamily="2" charset="-78"/>
          </a:endParaRPr>
        </a:p>
      </dsp:txBody>
      <dsp:txXfrm>
        <a:off x="157867" y="1537181"/>
        <a:ext cx="7766291" cy="481946"/>
      </dsp:txXfrm>
    </dsp:sp>
    <dsp:sp modelId="{67D59E77-9C6D-4C6E-9C95-1AA09BDE93E4}">
      <dsp:nvSpPr>
        <dsp:cNvPr id="0" name=""/>
        <dsp:cNvSpPr/>
      </dsp:nvSpPr>
      <dsp:spPr>
        <a:xfrm>
          <a:off x="7939153" y="512836"/>
          <a:ext cx="173828" cy="1905236"/>
        </a:xfrm>
        <a:custGeom>
          <a:avLst/>
          <a:gdLst/>
          <a:ahLst/>
          <a:cxnLst/>
          <a:rect l="0" t="0" r="0" b="0"/>
          <a:pathLst>
            <a:path>
              <a:moveTo>
                <a:pt x="173828" y="0"/>
              </a:moveTo>
              <a:lnTo>
                <a:pt x="173828" y="1905236"/>
              </a:lnTo>
              <a:lnTo>
                <a:pt x="0" y="19052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C7FCB-DA32-4E74-9773-A3739250D338}">
      <dsp:nvSpPr>
        <dsp:cNvPr id="0" name=""/>
        <dsp:cNvSpPr/>
      </dsp:nvSpPr>
      <dsp:spPr>
        <a:xfrm>
          <a:off x="142873" y="2162105"/>
          <a:ext cx="7796279" cy="511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نیاز به کابل کشی جدید نبوده و همچنان </a:t>
          </a:r>
          <a:r>
            <a:rPr lang="fa-IR" sz="2000" b="1" kern="1200" dirty="0" smtClean="0">
              <a:cs typeface="B Nazanin" pitchFamily="2" charset="-78"/>
            </a:rPr>
            <a:t>می‌توان </a:t>
          </a:r>
          <a:r>
            <a:rPr lang="fa-IR" sz="2000" b="1" kern="1200" dirty="0" smtClean="0">
              <a:cs typeface="B Nazanin" pitchFamily="2" charset="-78"/>
            </a:rPr>
            <a:t>از خطوط تلفن موجود استفاده کرد.</a:t>
          </a:r>
          <a:endParaRPr lang="fa-IR" sz="2000" b="1" kern="1200" dirty="0">
            <a:cs typeface="B Nazanin" pitchFamily="2" charset="-78"/>
          </a:endParaRPr>
        </a:p>
      </dsp:txBody>
      <dsp:txXfrm>
        <a:off x="157867" y="2177099"/>
        <a:ext cx="7766291" cy="481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6BCA8-4D98-47DA-8276-8777BA1C7FE6}">
      <dsp:nvSpPr>
        <dsp:cNvPr id="0" name=""/>
        <dsp:cNvSpPr/>
      </dsp:nvSpPr>
      <dsp:spPr>
        <a:xfrm>
          <a:off x="7191499" y="902"/>
          <a:ext cx="1023869" cy="51193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itchFamily="2" charset="-78"/>
            </a:rPr>
            <a:t>معایب</a:t>
          </a:r>
          <a:endParaRPr lang="fa-IR" sz="2200" b="1" kern="1200" dirty="0">
            <a:cs typeface="B Nazanin" pitchFamily="2" charset="-78"/>
          </a:endParaRPr>
        </a:p>
      </dsp:txBody>
      <dsp:txXfrm>
        <a:off x="7206493" y="15896"/>
        <a:ext cx="993881" cy="481946"/>
      </dsp:txXfrm>
    </dsp:sp>
    <dsp:sp modelId="{840A2685-FCAB-4271-A9FB-6A38116286C4}">
      <dsp:nvSpPr>
        <dsp:cNvPr id="0" name=""/>
        <dsp:cNvSpPr/>
      </dsp:nvSpPr>
      <dsp:spPr>
        <a:xfrm>
          <a:off x="7939153" y="512836"/>
          <a:ext cx="173828" cy="504675"/>
        </a:xfrm>
        <a:custGeom>
          <a:avLst/>
          <a:gdLst/>
          <a:ahLst/>
          <a:cxnLst/>
          <a:rect l="0" t="0" r="0" b="0"/>
          <a:pathLst>
            <a:path>
              <a:moveTo>
                <a:pt x="173828" y="0"/>
              </a:moveTo>
              <a:lnTo>
                <a:pt x="173828" y="504675"/>
              </a:lnTo>
              <a:lnTo>
                <a:pt x="0" y="5046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4F2DE-C053-4E12-BE12-E7CAD39406BF}">
      <dsp:nvSpPr>
        <dsp:cNvPr id="0" name=""/>
        <dsp:cNvSpPr/>
      </dsp:nvSpPr>
      <dsp:spPr>
        <a:xfrm>
          <a:off x="142873" y="640820"/>
          <a:ext cx="7796279" cy="753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یک اتصال </a:t>
          </a:r>
          <a:r>
            <a:rPr lang="en-US" sz="2000" b="1" kern="1200" dirty="0" smtClean="0">
              <a:cs typeface="B Nazanin" pitchFamily="2" charset="-78"/>
            </a:rPr>
            <a:t>DSL</a:t>
          </a:r>
          <a:r>
            <a:rPr lang="fa-IR" sz="2000" b="1" kern="1200" dirty="0" smtClean="0">
              <a:cs typeface="B Nazanin" pitchFamily="2" charset="-78"/>
            </a:rPr>
            <a:t> هر اندازه که به شرکت ارائه دهنده سرویس نزدیکتر باشد، دارای کیفیت بهتری است.</a:t>
          </a:r>
          <a:endParaRPr lang="fa-IR" sz="2000" b="1" kern="1200" dirty="0">
            <a:cs typeface="B Nazanin" pitchFamily="2" charset="-78"/>
          </a:endParaRPr>
        </a:p>
      </dsp:txBody>
      <dsp:txXfrm>
        <a:off x="164939" y="662886"/>
        <a:ext cx="7752147" cy="709251"/>
      </dsp:txXfrm>
    </dsp:sp>
    <dsp:sp modelId="{AE5DF3DB-EA81-4DA4-8915-0FBB1C9DE20E}">
      <dsp:nvSpPr>
        <dsp:cNvPr id="0" name=""/>
        <dsp:cNvSpPr/>
      </dsp:nvSpPr>
      <dsp:spPr>
        <a:xfrm>
          <a:off x="7939153" y="512836"/>
          <a:ext cx="173828" cy="1265317"/>
        </a:xfrm>
        <a:custGeom>
          <a:avLst/>
          <a:gdLst/>
          <a:ahLst/>
          <a:cxnLst/>
          <a:rect l="0" t="0" r="0" b="0"/>
          <a:pathLst>
            <a:path>
              <a:moveTo>
                <a:pt x="173828" y="0"/>
              </a:moveTo>
              <a:lnTo>
                <a:pt x="173828" y="1265317"/>
              </a:lnTo>
              <a:lnTo>
                <a:pt x="0" y="12653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F30B1-2203-43B2-8B82-DDF726140D14}">
      <dsp:nvSpPr>
        <dsp:cNvPr id="0" name=""/>
        <dsp:cNvSpPr/>
      </dsp:nvSpPr>
      <dsp:spPr>
        <a:xfrm>
          <a:off x="142873" y="1522187"/>
          <a:ext cx="7796279" cy="511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سرعت دریافت داده نسبت به ارسال داده بمراتب بیشتر است (عدم وجود توازن منطقی)</a:t>
          </a:r>
          <a:endParaRPr lang="fa-IR" sz="2000" b="1" kern="1200" dirty="0">
            <a:cs typeface="B Nazanin" pitchFamily="2" charset="-78"/>
          </a:endParaRPr>
        </a:p>
      </dsp:txBody>
      <dsp:txXfrm>
        <a:off x="157867" y="1537181"/>
        <a:ext cx="7766291" cy="481946"/>
      </dsp:txXfrm>
    </dsp:sp>
    <dsp:sp modelId="{67D59E77-9C6D-4C6E-9C95-1AA09BDE93E4}">
      <dsp:nvSpPr>
        <dsp:cNvPr id="0" name=""/>
        <dsp:cNvSpPr/>
      </dsp:nvSpPr>
      <dsp:spPr>
        <a:xfrm>
          <a:off x="7939153" y="512836"/>
          <a:ext cx="173828" cy="1905236"/>
        </a:xfrm>
        <a:custGeom>
          <a:avLst/>
          <a:gdLst/>
          <a:ahLst/>
          <a:cxnLst/>
          <a:rect l="0" t="0" r="0" b="0"/>
          <a:pathLst>
            <a:path>
              <a:moveTo>
                <a:pt x="173828" y="0"/>
              </a:moveTo>
              <a:lnTo>
                <a:pt x="173828" y="1905236"/>
              </a:lnTo>
              <a:lnTo>
                <a:pt x="0" y="19052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C7FCB-DA32-4E74-9773-A3739250D338}">
      <dsp:nvSpPr>
        <dsp:cNvPr id="0" name=""/>
        <dsp:cNvSpPr/>
      </dsp:nvSpPr>
      <dsp:spPr>
        <a:xfrm>
          <a:off x="142873" y="2162105"/>
          <a:ext cx="7796279" cy="511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سرویس فوق در هر محل قابل دسترس </a:t>
          </a:r>
          <a:r>
            <a:rPr lang="fa-IR" sz="2000" b="1" kern="1200" dirty="0" smtClean="0">
              <a:cs typeface="B Nazanin" pitchFamily="2" charset="-78"/>
            </a:rPr>
            <a:t>نمی‌باشد</a:t>
          </a:r>
          <a:r>
            <a:rPr lang="fa-IR" sz="2000" b="1" kern="1200" dirty="0" smtClean="0">
              <a:cs typeface="B Nazanin" pitchFamily="2" charset="-78"/>
            </a:rPr>
            <a:t>.</a:t>
          </a:r>
          <a:endParaRPr lang="fa-IR" sz="2000" b="1" kern="1200" dirty="0">
            <a:cs typeface="B Nazanin" pitchFamily="2" charset="-78"/>
          </a:endParaRPr>
        </a:p>
      </dsp:txBody>
      <dsp:txXfrm>
        <a:off x="157867" y="2177099"/>
        <a:ext cx="7766291" cy="481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29CC4-B358-4BCF-82A3-44930917A47E}">
      <dsp:nvSpPr>
        <dsp:cNvPr id="0" name=""/>
        <dsp:cNvSpPr/>
      </dsp:nvSpPr>
      <dsp:spPr>
        <a:xfrm rot="16200000">
          <a:off x="1786304" y="-1769200"/>
          <a:ext cx="1936589" cy="54757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سرعت مدل فوق در حد خطوط </a:t>
          </a:r>
          <a:r>
            <a:rPr lang="en-US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T1</a:t>
          </a: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 است ( 1/5 مگابيت در ثانيه ).</a:t>
          </a:r>
          <a:endParaRPr lang="fa-IR" sz="2000" kern="1200" dirty="0"/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سرعت دريافت و ارسال اطلاعات در روش فوق يکسان بوده و بمنظور ارائه خدمات نياز به دو خط مجزا نسبت به خط تلفن معمولی موجود است.</a:t>
          </a:r>
          <a:endParaRPr lang="en-US" sz="2000" b="1" kern="1200" dirty="0" smtClean="0">
            <a:solidFill>
              <a:srgbClr val="000000"/>
            </a:solidFill>
            <a:latin typeface="Calibri" pitchFamily="34" charset="0"/>
            <a:cs typeface="B Nazanin" pitchFamily="2" charset="-78"/>
          </a:endParaRPr>
        </a:p>
      </dsp:txBody>
      <dsp:txXfrm rot="5400000">
        <a:off x="111271" y="94905"/>
        <a:ext cx="5381191" cy="1747517"/>
      </dsp:txXfrm>
    </dsp:sp>
    <dsp:sp modelId="{3943E019-467B-4304-9CA7-41426908E79D}">
      <dsp:nvSpPr>
        <dsp:cNvPr id="0" name=""/>
        <dsp:cNvSpPr/>
      </dsp:nvSpPr>
      <dsp:spPr>
        <a:xfrm>
          <a:off x="5492463" y="48853"/>
          <a:ext cx="3080096" cy="1837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HDSL</a:t>
          </a:r>
          <a:endParaRPr lang="fa-IR" sz="2600" kern="1200" dirty="0" smtClean="0"/>
        </a:p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rPr>
            <a:t>High bit-rate DSL</a:t>
          </a:r>
          <a:endParaRPr lang="fa-IR" sz="2600" kern="1200" dirty="0"/>
        </a:p>
      </dsp:txBody>
      <dsp:txXfrm>
        <a:off x="5582151" y="138541"/>
        <a:ext cx="2900720" cy="1657893"/>
      </dsp:txXfrm>
    </dsp:sp>
    <dsp:sp modelId="{13776496-0E70-4A1D-A57D-70742B0D1747}">
      <dsp:nvSpPr>
        <dsp:cNvPr id="0" name=""/>
        <dsp:cNvSpPr/>
      </dsp:nvSpPr>
      <dsp:spPr>
        <a:xfrm rot="16200000">
          <a:off x="2155579" y="1743"/>
          <a:ext cx="1175278" cy="5486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در مدل فوق سرعت ارسال و دريافت اطلاعات يکسان است . نرخ سرعت انتقال اطلاعات توسط مرکز ارائه دهنده سرويس </a:t>
          </a:r>
          <a:r>
            <a:rPr lang="en-US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DSL</a:t>
          </a: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 ، تنظيم می‌گردد.</a:t>
          </a:r>
          <a:endParaRPr lang="fa-IR" sz="2000" b="1" kern="1200" dirty="0" smtClean="0">
            <a:solidFill>
              <a:srgbClr val="000000"/>
            </a:solidFill>
            <a:latin typeface="Calibri" pitchFamily="34" charset="0"/>
            <a:cs typeface="B Nazanin" pitchFamily="2" charset="-78"/>
          </a:endParaRPr>
        </a:p>
      </dsp:txBody>
      <dsp:txXfrm rot="5400000">
        <a:off x="57371" y="2214695"/>
        <a:ext cx="5429066" cy="1060534"/>
      </dsp:txXfrm>
    </dsp:sp>
    <dsp:sp modelId="{0EB9C6DA-0C62-451D-BA0E-C9EBE3BEE3AB}">
      <dsp:nvSpPr>
        <dsp:cNvPr id="0" name=""/>
        <dsp:cNvSpPr/>
      </dsp:nvSpPr>
      <dsp:spPr>
        <a:xfrm>
          <a:off x="5486438" y="2010413"/>
          <a:ext cx="3086121" cy="1469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MSDSL</a:t>
          </a:r>
        </a:p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rPr>
            <a:t>Multi rate Symmetric DSL</a:t>
          </a:r>
          <a:endParaRPr lang="fa-IR" sz="2600" kern="1200" dirty="0"/>
        </a:p>
      </dsp:txBody>
      <dsp:txXfrm>
        <a:off x="5558153" y="2082128"/>
        <a:ext cx="2942691" cy="1325668"/>
      </dsp:txXfrm>
    </dsp:sp>
    <dsp:sp modelId="{4BAB2E36-78F8-4896-A040-CD72FA4B4EBE}">
      <dsp:nvSpPr>
        <dsp:cNvPr id="0" name=""/>
        <dsp:cNvSpPr/>
      </dsp:nvSpPr>
      <dsp:spPr>
        <a:xfrm rot="16200000">
          <a:off x="1886357" y="1674981"/>
          <a:ext cx="1725109" cy="54810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مدل فوق در ابتدا در اختيار کاربران استفاده کننده از </a:t>
          </a:r>
          <a:r>
            <a:rPr lang="en-US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ISDN</a:t>
          </a: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  قرار گرفت. </a:t>
          </a:r>
          <a:r>
            <a:rPr lang="en-US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ISDL</a:t>
          </a: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 در مقايسه با ساير مدل‌های </a:t>
          </a:r>
          <a:r>
            <a:rPr lang="en-US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DSL</a:t>
          </a: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 دارای پايين‌ترين سرعت است . سرعت اين خطوط 144 کيلوبيت در ثانيه است ( دو جهت ) </a:t>
          </a:r>
          <a:endParaRPr lang="fa-IR" sz="2000" b="1" kern="1200" dirty="0" smtClean="0">
            <a:solidFill>
              <a:srgbClr val="000000"/>
            </a:solidFill>
            <a:latin typeface="Calibri" pitchFamily="34" charset="0"/>
            <a:cs typeface="B Nazanin" pitchFamily="2" charset="-78"/>
          </a:endParaRPr>
        </a:p>
      </dsp:txBody>
      <dsp:txXfrm rot="5400000">
        <a:off x="92585" y="3637180"/>
        <a:ext cx="5396867" cy="1556683"/>
      </dsp:txXfrm>
    </dsp:sp>
    <dsp:sp modelId="{132B4B00-BC14-49B4-86D5-1E0C39684748}">
      <dsp:nvSpPr>
        <dsp:cNvPr id="0" name=""/>
        <dsp:cNvSpPr/>
      </dsp:nvSpPr>
      <dsp:spPr>
        <a:xfrm>
          <a:off x="5489452" y="3629999"/>
          <a:ext cx="3083107" cy="1648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ISDL</a:t>
          </a:r>
        </a:p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rPr>
            <a:t>ISDN DSL</a:t>
          </a:r>
          <a:endParaRPr lang="fa-IR" sz="2600" kern="1200" dirty="0"/>
        </a:p>
      </dsp:txBody>
      <dsp:txXfrm>
        <a:off x="5569923" y="3710470"/>
        <a:ext cx="2922165" cy="1487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29CC4-B358-4BCF-82A3-44930917A47E}">
      <dsp:nvSpPr>
        <dsp:cNvPr id="0" name=""/>
        <dsp:cNvSpPr/>
      </dsp:nvSpPr>
      <dsp:spPr>
        <a:xfrm rot="16200000">
          <a:off x="1785905" y="-1765681"/>
          <a:ext cx="1937386" cy="54757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متداولترين مدل </a:t>
          </a:r>
          <a:r>
            <a:rPr lang="en-US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ADSL</a:t>
          </a: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 بوده و اين امکان را به مودم خواهد داد که سرعت برقراری ارتباط را با توجه به عواملی نظير مسافت  و کيفيت خط تعيين نمايد. </a:t>
          </a:r>
          <a:endParaRPr lang="fa-IR" sz="2000" b="1" kern="1200" dirty="0" smtClean="0">
            <a:solidFill>
              <a:srgbClr val="000000"/>
            </a:solidFill>
            <a:latin typeface="Calibri" pitchFamily="34" charset="0"/>
            <a:cs typeface="B Nazanin" pitchFamily="2" charset="-78"/>
          </a:endParaRPr>
        </a:p>
      </dsp:txBody>
      <dsp:txXfrm rot="5400000">
        <a:off x="111310" y="98064"/>
        <a:ext cx="5381152" cy="1748236"/>
      </dsp:txXfrm>
    </dsp:sp>
    <dsp:sp modelId="{3943E019-467B-4304-9CA7-41426908E79D}">
      <dsp:nvSpPr>
        <dsp:cNvPr id="0" name=""/>
        <dsp:cNvSpPr/>
      </dsp:nvSpPr>
      <dsp:spPr>
        <a:xfrm>
          <a:off x="5492463" y="79410"/>
          <a:ext cx="3080096" cy="1785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RADSL</a:t>
          </a:r>
          <a:endParaRPr lang="fa-IR" sz="3100" kern="1200" dirty="0" smtClean="0"/>
        </a:p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rPr>
            <a:t>Rate Adaptive</a:t>
          </a:r>
          <a:endParaRPr lang="fa-IR" sz="3100" kern="1200" dirty="0"/>
        </a:p>
      </dsp:txBody>
      <dsp:txXfrm>
        <a:off x="5579626" y="166573"/>
        <a:ext cx="2905770" cy="1611217"/>
      </dsp:txXfrm>
    </dsp:sp>
    <dsp:sp modelId="{13776496-0E70-4A1D-A57D-70742B0D1747}">
      <dsp:nvSpPr>
        <dsp:cNvPr id="0" name=""/>
        <dsp:cNvSpPr/>
      </dsp:nvSpPr>
      <dsp:spPr>
        <a:xfrm rot="16200000">
          <a:off x="2108156" y="70868"/>
          <a:ext cx="1270126" cy="5486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سرعت ارسال و دريافت اطلاعات يکسان است . در مدل فوق بر خلاف </a:t>
          </a:r>
          <a:r>
            <a:rPr lang="en-US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HDSL</a:t>
          </a: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 که  از دو خط مجزا استفاده می‌نمايد ، صرفا</a:t>
          </a:r>
          <a:r>
            <a:rPr lang="fa-IR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ً</a:t>
          </a: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 به يک خط نياز خواهد بود. </a:t>
          </a:r>
          <a:endParaRPr lang="fa-IR" sz="2000" b="1" kern="1200" dirty="0" smtClean="0">
            <a:solidFill>
              <a:srgbClr val="000000"/>
            </a:solidFill>
            <a:latin typeface="Calibri" pitchFamily="34" charset="0"/>
            <a:cs typeface="B Nazanin" pitchFamily="2" charset="-78"/>
          </a:endParaRPr>
        </a:p>
      </dsp:txBody>
      <dsp:txXfrm rot="5400000">
        <a:off x="62002" y="2241026"/>
        <a:ext cx="5424436" cy="1146122"/>
      </dsp:txXfrm>
    </dsp:sp>
    <dsp:sp modelId="{0EB9C6DA-0C62-451D-BA0E-C9EBE3BEE3AB}">
      <dsp:nvSpPr>
        <dsp:cNvPr id="0" name=""/>
        <dsp:cNvSpPr/>
      </dsp:nvSpPr>
      <dsp:spPr>
        <a:xfrm>
          <a:off x="5486438" y="2020258"/>
          <a:ext cx="3086121" cy="158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SDSL</a:t>
          </a:r>
        </a:p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rPr>
            <a:t>Symmetric DSL</a:t>
          </a:r>
          <a:endParaRPr lang="fa-IR" sz="3100" kern="1200" dirty="0"/>
        </a:p>
      </dsp:txBody>
      <dsp:txXfrm>
        <a:off x="5563941" y="2097761"/>
        <a:ext cx="2931115" cy="1432651"/>
      </dsp:txXfrm>
    </dsp:sp>
    <dsp:sp modelId="{4BAB2E36-78F8-4896-A040-CD72FA4B4EBE}">
      <dsp:nvSpPr>
        <dsp:cNvPr id="0" name=""/>
        <dsp:cNvSpPr/>
      </dsp:nvSpPr>
      <dsp:spPr>
        <a:xfrm rot="16200000">
          <a:off x="2108156" y="1737908"/>
          <a:ext cx="1270126" cy="5486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يک نوع خاص از  </a:t>
          </a:r>
          <a:r>
            <a:rPr lang="en-US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IP</a:t>
          </a: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 تلفنی است . در مدل فوق چندين خط تلفن ترکيب و به يک خط تلفن </a:t>
          </a: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تبديل </a:t>
          </a:r>
          <a:r>
            <a:rPr lang="ar-SA" sz="2000" b="1" kern="1200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rPr>
            <a:t>می‌شوند. </a:t>
          </a:r>
          <a:endParaRPr lang="fa-IR" sz="2000" b="1" kern="1200" dirty="0" smtClean="0">
            <a:solidFill>
              <a:srgbClr val="000000"/>
            </a:solidFill>
            <a:latin typeface="Calibri" pitchFamily="34" charset="0"/>
            <a:cs typeface="B Nazanin" pitchFamily="2" charset="-78"/>
          </a:endParaRPr>
        </a:p>
      </dsp:txBody>
      <dsp:txXfrm rot="5400000">
        <a:off x="62002" y="3908066"/>
        <a:ext cx="5424436" cy="1146122"/>
      </dsp:txXfrm>
    </dsp:sp>
    <dsp:sp modelId="{132B4B00-BC14-49B4-86D5-1E0C39684748}">
      <dsp:nvSpPr>
        <dsp:cNvPr id="0" name=""/>
        <dsp:cNvSpPr/>
      </dsp:nvSpPr>
      <dsp:spPr>
        <a:xfrm>
          <a:off x="5486438" y="3690788"/>
          <a:ext cx="3086121" cy="158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VoDSL</a:t>
          </a:r>
          <a:endParaRPr lang="en-US" sz="3100" kern="1200" dirty="0" smtClean="0"/>
        </a:p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rPr>
            <a:t>Voice-over DSL</a:t>
          </a:r>
          <a:endParaRPr lang="fa-IR" sz="3100" kern="1200" dirty="0"/>
        </a:p>
      </dsp:txBody>
      <dsp:txXfrm>
        <a:off x="5563941" y="3768291"/>
        <a:ext cx="2931115" cy="1432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DC980D-357A-4F9E-8A07-353E589356AA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AFB980-F476-4C7F-8FAB-22FE7D65D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38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0125"/>
            <a:ext cx="9140825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 rot="5400000">
            <a:off x="4464844" y="-3536156"/>
            <a:ext cx="21431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62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272" y="83147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3250" y="762000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8829692" cy="571504"/>
          </a:xfrm>
        </p:spPr>
        <p:txBody>
          <a:bodyPr anchor="b">
            <a:normAutofit/>
          </a:bodyPr>
          <a:lstStyle>
            <a:lvl1pPr marL="18288" indent="0" algn="r" rtl="1">
              <a:lnSpc>
                <a:spcPts val="2300"/>
              </a:lnSpc>
              <a:spcBef>
                <a:spcPts val="0"/>
              </a:spcBef>
              <a:buNone/>
              <a:defRPr sz="2800" b="1" baseline="0">
                <a:solidFill>
                  <a:srgbClr val="0070C0"/>
                </a:solidFill>
                <a:effectLst/>
                <a:cs typeface="B Nazanin" pitchFamily="2" charset="-7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6238875"/>
            <a:ext cx="2895600" cy="476250"/>
          </a:xfrm>
        </p:spPr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42875" y="6286500"/>
            <a:ext cx="457200" cy="40481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A725B6-B4B4-4C46-AFF8-C7469C57C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583792"/>
            <a:ext cx="6572296" cy="3362332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 rot="19468671">
            <a:off x="995363" y="1471613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Process 3"/>
          <p:cNvSpPr/>
          <p:nvPr/>
        </p:nvSpPr>
        <p:spPr>
          <a:xfrm rot="2103354" flipH="1">
            <a:off x="7643813" y="1454150"/>
            <a:ext cx="649287" cy="2032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 userDrawn="1"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7334ED4C-27BA-48AC-AB5A-46771B79B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E:\New%20Folder\ADSL%20-%20Pars%20Online%20Telecommunications2_files\adsl-pic3.gi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E:\New%20Folder\DSL_files\DSL3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asasas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173288"/>
            <a:ext cx="479583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85750"/>
            <a:ext cx="7772400" cy="642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b="1" dirty="0">
                <a:latin typeface="Nazanin" pitchFamily="2" charset="-78"/>
                <a:ea typeface="+mj-ea"/>
                <a:cs typeface="B Nazanin" pitchFamily="2" charset="-78"/>
              </a:rPr>
              <a:t>به نام خدا</a:t>
            </a:r>
            <a:endParaRPr lang="en-US" sz="3200" b="1" dirty="0">
              <a:latin typeface="Nazanin" pitchFamily="2" charset="-78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3063" y="1643063"/>
            <a:ext cx="5857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fa-IR" altLang="fa-IR" sz="3600" b="1" dirty="0">
                <a:solidFill>
                  <a:srgbClr val="002060"/>
                </a:solidFill>
                <a:latin typeface="Nazanin" pitchFamily="2" charset="-78"/>
                <a:cs typeface="B Nazanin" pitchFamily="2" charset="-78"/>
              </a:rPr>
              <a:t>فناوری شبکه های گسترده</a:t>
            </a:r>
            <a:endParaRPr lang="en-US" altLang="fa-IR" sz="3600" b="1" dirty="0">
              <a:solidFill>
                <a:srgbClr val="002060"/>
              </a:solidFill>
              <a:latin typeface="Nazanin" pitchFamily="2" charset="-78"/>
              <a:cs typeface="B Nazanin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06675" y="5956300"/>
            <a:ext cx="3930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kern="0" dirty="0">
                <a:latin typeface="Calibri" pitchFamily="34" charset="0"/>
                <a:cs typeface="Nazanin" pitchFamily="2" charset="-78"/>
              </a:rPr>
              <a:t>Provider : </a:t>
            </a:r>
            <a:r>
              <a:rPr lang="en-US" sz="2000" kern="0" dirty="0" err="1">
                <a:latin typeface="Calibri" pitchFamily="34" charset="0"/>
                <a:cs typeface="Nazanin" pitchFamily="2" charset="-78"/>
              </a:rPr>
              <a:t>M.Miandari</a:t>
            </a:r>
            <a:endParaRPr lang="fa-IR" sz="2000" kern="0" dirty="0">
              <a:latin typeface="Calibri" pitchFamily="34" charset="0"/>
              <a:cs typeface="Nazanin" pitchFamily="2" charset="-78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kern="0" dirty="0">
                <a:latin typeface="Calibri" pitchFamily="34" charset="0"/>
                <a:cs typeface="Nazanin" pitchFamily="2" charset="-78"/>
              </a:rPr>
              <a:t>Email:    miyandari@hotmail.com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06675" y="5143500"/>
            <a:ext cx="3930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2000" b="1" kern="0" dirty="0" smtClean="0">
                <a:latin typeface="Nazanin" pitchFamily="2" charset="-78"/>
                <a:cs typeface="B Nazanin" pitchFamily="2" charset="-78"/>
              </a:rPr>
              <a:t>اسلايد ششم</a:t>
            </a:r>
            <a:endParaRPr lang="en-US" sz="2000" b="1" kern="0" dirty="0">
              <a:latin typeface="Nazanin" pitchFamily="2" charset="-78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خطوط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10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143001"/>
            <a:ext cx="8501091" cy="10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اگر یکی از دیوایس‌ها داده‌ای برای ارسال نداشته باشد جای آن در فریم خالی خواهد ماند.</a:t>
            </a:r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19" y="1890445"/>
            <a:ext cx="7072362" cy="475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خطوط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11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143000"/>
            <a:ext cx="8501091" cy="150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just" rtl="1">
              <a:buFont typeface="Arial" pitchFamily="34" charset="0"/>
              <a:buChar char="•"/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خط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T1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از 24 کانال که به آنها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Timeslot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یا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DS0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نیز گفته می‌شود تشکیل شده است.</a:t>
            </a:r>
          </a:p>
          <a:p>
            <a:pPr marL="268288" indent="-268288" algn="r" rtl="1">
              <a:buFont typeface="Arial" pitchFamily="34" charset="0"/>
              <a:buChar char="•"/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هر یک از این کانالها با سرعتی معادل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64 Kbps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عمل می‌کنند.</a:t>
            </a:r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3395680"/>
            <a:ext cx="62293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خطوط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12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143000"/>
            <a:ext cx="8501091" cy="150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r" rtl="1">
              <a:buFont typeface="Arial" pitchFamily="34" charset="0"/>
              <a:buChar char="•"/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هر انتقال شامل داده یا صدا به یک کانال اختصاص می‌یابد.</a:t>
            </a:r>
          </a:p>
          <a:p>
            <a:pPr marL="361950" indent="-361950" algn="r" rtl="1">
              <a:buFont typeface="Arial" pitchFamily="34" charset="0"/>
              <a:buChar char="•"/>
            </a:pPr>
            <a:r>
              <a:rPr lang="fa-IR" sz="2400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هر کانال در هر مرتبه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8 Bit </a:t>
            </a:r>
            <a:r>
              <a:rPr lang="fa-IR" sz="2400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 داده را انتقال می‌دهد.</a:t>
            </a:r>
            <a:endParaRPr lang="fa-IR" sz="2200" b="1" dirty="0" smtClean="0">
              <a:solidFill>
                <a:srgbClr val="C00000"/>
              </a:solidFill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22067" b="20670"/>
          <a:stretch>
            <a:fillRect/>
          </a:stretch>
        </p:blipFill>
        <p:spPr bwMode="auto">
          <a:xfrm>
            <a:off x="1416437" y="2000240"/>
            <a:ext cx="63111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t="22222" b="19444"/>
          <a:stretch>
            <a:fillRect/>
          </a:stretch>
        </p:blipFill>
        <p:spPr bwMode="auto">
          <a:xfrm>
            <a:off x="1385879" y="4214818"/>
            <a:ext cx="6372243" cy="251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خطوط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107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just" rtl="1">
              <a:buFont typeface="Arial" pitchFamily="34" charset="0"/>
              <a:buChar char="•"/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پس از پایان نوبت هر 24 کانال </a:t>
            </a:r>
            <a:r>
              <a:rPr lang="fa-IR" sz="2400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یک بیت برای فریم بندی و همزمان سازی 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به آن افزوده می‌شود.</a:t>
            </a:r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t="20725" b="15148"/>
          <a:stretch>
            <a:fillRect/>
          </a:stretch>
        </p:blipFill>
        <p:spPr bwMode="auto">
          <a:xfrm>
            <a:off x="1528755" y="1785926"/>
            <a:ext cx="6086491" cy="263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 t="23513" b="15148"/>
          <a:stretch>
            <a:fillRect/>
          </a:stretch>
        </p:blipFill>
        <p:spPr bwMode="auto">
          <a:xfrm>
            <a:off x="1528755" y="4198160"/>
            <a:ext cx="6086491" cy="251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897740" y="4000504"/>
            <a:ext cx="4960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r" rtl="1">
              <a:buFont typeface="Arial" pitchFamily="34" charset="0"/>
              <a:buChar char="•"/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این فرآیند 8000 بار در ثانیه تکرار می‌شود.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خطوط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143001"/>
            <a:ext cx="8501091" cy="107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مشتریان این انتخاب را خواهند داشت که این 24 کانال را برای داده یا صدا و یا ترکیبی از داده و صدا تخصیص دهند.</a:t>
            </a:r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645" y="1919593"/>
            <a:ext cx="7024710" cy="472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خطوط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143001"/>
            <a:ext cx="8501091" cy="107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مشتریان این انتخاب را خواهند داشت که این 24 کانال را برای داده یا صدا و یا ترکیبی از داده و صدا تخصیص دهند.</a:t>
            </a:r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3788"/>
            <a:ext cx="7000924" cy="471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خطوط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143001"/>
            <a:ext cx="8501091" cy="107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مشتریان این انتخاب را خواهند داشت که این 24 کانال را برای داده یا صدا و یا ترکیبی از داده و صدا تخصیص دهند.</a:t>
            </a:r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588" y="1938346"/>
            <a:ext cx="6996824" cy="470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تفاوت </a:t>
            </a:r>
            <a:r>
              <a:rPr lang="en-US" altLang="fa-IR" dirty="0" smtClean="0">
                <a:latin typeface="Calibri" pitchFamily="34" charset="0"/>
              </a:rPr>
              <a:t>T1</a:t>
            </a:r>
            <a:r>
              <a:rPr lang="fa-IR" altLang="fa-IR" dirty="0" smtClean="0">
                <a:latin typeface="Calibri" pitchFamily="34" charset="0"/>
              </a:rPr>
              <a:t> و </a:t>
            </a:r>
            <a:r>
              <a:rPr lang="en-US" altLang="fa-IR" dirty="0" smtClean="0">
                <a:latin typeface="Calibri" pitchFamily="34" charset="0"/>
              </a:rPr>
              <a:t>DS1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143000"/>
            <a:ext cx="8501091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T1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کانال فیزیکی از جنس مس می‌باشد که سیگنال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DS1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را حمل می‌کند.</a:t>
            </a:r>
          </a:p>
          <a:p>
            <a:pPr marL="361950" indent="-36195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DS1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سیگنال انتقال یافته توسط کانال فیزیکی می‌باشد. که حتی 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می‌تو</a:t>
            </a:r>
            <a:r>
              <a:rPr lang="fa-IR" sz="2400" b="1" dirty="0">
                <a:latin typeface="Calibri" pitchFamily="34" charset="0"/>
                <a:cs typeface="B Nazanin" pitchFamily="2" charset="-78"/>
              </a:rPr>
              <a:t>ا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ند 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توسط کانال‌های غیر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T1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حمل گردد.</a:t>
            </a:r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857628"/>
            <a:ext cx="5905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استاندارد </a:t>
            </a:r>
            <a:r>
              <a:rPr lang="en-US" altLang="fa-IR" dirty="0" smtClean="0">
                <a:latin typeface="Calibri" pitchFamily="34" charset="0"/>
              </a:rPr>
              <a:t>T3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18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143001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شرکتهای بزرگ می‌توانند از خطوط اجاره‌ای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T3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استفاده کنند.</a:t>
            </a:r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t="20395"/>
          <a:stretch>
            <a:fillRect/>
          </a:stretch>
        </p:blipFill>
        <p:spPr bwMode="auto">
          <a:xfrm>
            <a:off x="985838" y="2285992"/>
            <a:ext cx="7172325" cy="40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استاندارد </a:t>
            </a:r>
            <a:r>
              <a:rPr lang="en-US" altLang="fa-IR" dirty="0" smtClean="0">
                <a:latin typeface="Calibri" pitchFamily="34" charset="0"/>
              </a:rPr>
              <a:t>T3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19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143001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خطوط اجاره‌ای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T3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دارای 672 کانال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DS0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می‌باشد.</a:t>
            </a:r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20395"/>
          <a:stretch>
            <a:fillRect/>
          </a:stretch>
        </p:blipFill>
        <p:spPr bwMode="auto">
          <a:xfrm>
            <a:off x="985838" y="2285992"/>
            <a:ext cx="7172325" cy="40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213"/>
          <p:cNvGrpSpPr>
            <a:grpSpLocks/>
          </p:cNvGrpSpPr>
          <p:nvPr/>
        </p:nvGrpSpPr>
        <p:grpSpPr bwMode="auto">
          <a:xfrm>
            <a:off x="598488" y="1214438"/>
            <a:ext cx="8116887" cy="5214937"/>
            <a:chOff x="1338" y="975"/>
            <a:chExt cx="3988" cy="2805"/>
          </a:xfrm>
        </p:grpSpPr>
        <p:grpSp>
          <p:nvGrpSpPr>
            <p:cNvPr id="6148" name="Group 206"/>
            <p:cNvGrpSpPr>
              <a:grpSpLocks/>
            </p:cNvGrpSpPr>
            <p:nvPr/>
          </p:nvGrpSpPr>
          <p:grpSpPr bwMode="auto">
            <a:xfrm>
              <a:off x="3016" y="975"/>
              <a:ext cx="2310" cy="986"/>
              <a:chOff x="2971" y="657"/>
              <a:chExt cx="2310" cy="986"/>
            </a:xfrm>
          </p:grpSpPr>
          <p:pic>
            <p:nvPicPr>
              <p:cNvPr id="6152" name="Picture 199" descr="j030125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28" y="657"/>
                <a:ext cx="1153" cy="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153" name="Group 204"/>
              <p:cNvGrpSpPr>
                <a:grpSpLocks/>
              </p:cNvGrpSpPr>
              <p:nvPr/>
            </p:nvGrpSpPr>
            <p:grpSpPr bwMode="auto">
              <a:xfrm>
                <a:off x="2971" y="845"/>
                <a:ext cx="1180" cy="318"/>
                <a:chOff x="657" y="527"/>
                <a:chExt cx="1180" cy="318"/>
              </a:xfrm>
            </p:grpSpPr>
            <p:sp>
              <p:nvSpPr>
                <p:cNvPr id="6154" name="AutoShape 201"/>
                <p:cNvSpPr>
                  <a:spLocks noChangeArrowheads="1"/>
                </p:cNvSpPr>
                <p:nvPr/>
              </p:nvSpPr>
              <p:spPr bwMode="auto">
                <a:xfrm>
                  <a:off x="657" y="527"/>
                  <a:ext cx="1180" cy="31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DEB8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solidFill>
                    <a:srgbClr val="00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 altLang="fa-IR"/>
                </a:p>
              </p:txBody>
            </p:sp>
            <p:sp>
              <p:nvSpPr>
                <p:cNvPr id="6155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657" y="572"/>
                  <a:ext cx="1089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fa-IR" altLang="fa-IR" sz="1600" dirty="0">
                      <a:solidFill>
                        <a:srgbClr val="FF0000"/>
                      </a:solidFill>
                      <a:cs typeface="B Titr" pitchFamily="2" charset="-78"/>
                    </a:rPr>
                    <a:t>هدفهاي آموزشي :</a:t>
                  </a:r>
                  <a:endParaRPr lang="en-US" altLang="fa-IR" sz="1600" dirty="0">
                    <a:solidFill>
                      <a:srgbClr val="FF0000"/>
                    </a:solidFill>
                    <a:cs typeface="B Titr" pitchFamily="2" charset="-78"/>
                  </a:endParaRPr>
                </a:p>
              </p:txBody>
            </p:sp>
          </p:grpSp>
        </p:grpSp>
        <p:grpSp>
          <p:nvGrpSpPr>
            <p:cNvPr id="6149" name="Group 211"/>
            <p:cNvGrpSpPr>
              <a:grpSpLocks/>
            </p:cNvGrpSpPr>
            <p:nvPr/>
          </p:nvGrpSpPr>
          <p:grpSpPr bwMode="auto">
            <a:xfrm>
              <a:off x="1338" y="1920"/>
              <a:ext cx="2902" cy="1860"/>
              <a:chOff x="1565" y="1693"/>
              <a:chExt cx="2902" cy="1860"/>
            </a:xfrm>
          </p:grpSpPr>
          <p:sp>
            <p:nvSpPr>
              <p:cNvPr id="6150" name="AutoShape 208"/>
              <p:cNvSpPr>
                <a:spLocks noChangeArrowheads="1"/>
              </p:cNvSpPr>
              <p:nvPr/>
            </p:nvSpPr>
            <p:spPr bwMode="auto">
              <a:xfrm>
                <a:off x="1565" y="1693"/>
                <a:ext cx="2902" cy="18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DEB8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a-IR" altLang="fa-IR">
                  <a:solidFill>
                    <a:srgbClr val="006666"/>
                  </a:solidFill>
                  <a:cs typeface="Titr" pitchFamily="2" charset="-78"/>
                </a:endParaRPr>
              </a:p>
            </p:txBody>
          </p:sp>
          <p:sp>
            <p:nvSpPr>
              <p:cNvPr id="6151" name="Text Box 210"/>
              <p:cNvSpPr txBox="1">
                <a:spLocks noChangeArrowheads="1"/>
              </p:cNvSpPr>
              <p:nvPr/>
            </p:nvSpPr>
            <p:spPr bwMode="auto">
              <a:xfrm>
                <a:off x="3201" y="1785"/>
                <a:ext cx="1162" cy="1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77800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معرفی خطوط 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T1</a:t>
                </a: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 و 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E1</a:t>
                </a:r>
              </a:p>
              <a:p>
                <a:pPr marL="177800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معرفی خطوط 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DSL</a:t>
                </a:r>
              </a:p>
              <a:p>
                <a:pPr marL="1092200" lvl="2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ADSL</a:t>
                </a:r>
              </a:p>
              <a:p>
                <a:pPr marL="1092200" lvl="2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VDSL</a:t>
                </a:r>
              </a:p>
              <a:p>
                <a:pPr marL="1092200" lvl="2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HDSL</a:t>
                </a:r>
              </a:p>
              <a:p>
                <a:pPr marL="1092200" lvl="2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MSDSL</a:t>
                </a:r>
              </a:p>
              <a:p>
                <a:pPr marL="1092200" lvl="2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RADSL</a:t>
                </a:r>
                <a:endParaRPr lang="fa-IR" altLang="fa-IR" b="1" dirty="0" smtClean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  <a:p>
                <a:pPr marL="1092200" lvl="2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SDSL</a:t>
                </a:r>
                <a:endParaRPr lang="fa-IR" altLang="fa-IR" b="1" dirty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سرویس قابل تقسیم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20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366859"/>
            <a:ext cx="76009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سرویس اختصاصی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21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233508"/>
            <a:ext cx="76104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سرویس قابل ترکیب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22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52558"/>
            <a:ext cx="76009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استاندارد </a:t>
            </a:r>
            <a:r>
              <a:rPr lang="en-US" altLang="fa-IR" dirty="0" smtClean="0">
                <a:latin typeface="Calibri" pitchFamily="34" charset="0"/>
              </a:rPr>
              <a:t>E1 , E3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23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در اغلب مکانهای دنیا مشتری ها از خطوط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 E1 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استفاده می‌کنند.</a:t>
            </a:r>
          </a:p>
          <a:p>
            <a:pPr algn="just" rtl="1"/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سرویس‌های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E1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و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T1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با وجود اینکه هردو از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DS0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بعنوان مبنای سرعت استفاده می‌کنند ولی با یکدیگر ناسازگار هستند.</a:t>
            </a:r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632" y="2214554"/>
            <a:ext cx="72247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استانداردهای </a:t>
            </a:r>
            <a:r>
              <a:rPr lang="en-US" altLang="fa-IR" dirty="0" smtClean="0">
                <a:latin typeface="Calibri" pitchFamily="34" charset="0"/>
              </a:rPr>
              <a:t>SONET &amp; SDH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24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هر دو استانداردی برای تعریف قالب اصلی فریم و سرعت سیگنال برروی خطوط فیبرنوری بوده و در لایه فیزیکی عمل می‌کند.</a:t>
            </a:r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2000273"/>
            <a:ext cx="76104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انواع خطوط ارتباطی مخابراتی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25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4025" y="1252558"/>
            <a:ext cx="56959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خطوط </a:t>
            </a:r>
            <a:r>
              <a:rPr lang="en-US" altLang="fa-IR" dirty="0" smtClean="0">
                <a:latin typeface="Calibri" pitchFamily="34" charset="0"/>
              </a:rPr>
              <a:t>DSL (</a:t>
            </a:r>
            <a:r>
              <a:rPr lang="en-US" dirty="0" smtClean="0">
                <a:latin typeface="Calibri" pitchFamily="34" charset="0"/>
              </a:rPr>
              <a:t>Digital Subscriber Line)</a:t>
            </a:r>
            <a:r>
              <a:rPr lang="fa-IR" altLang="fa-IR" dirty="0" smtClean="0">
                <a:latin typeface="Calibri" pitchFamily="34" charset="0"/>
              </a:rPr>
              <a:t> 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26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142984"/>
            <a:ext cx="8429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براي اتصال به اینترنت از روشهاي متفاوتی استفاده می‌گردد. استفاده از مودم معمولی، مودم کابلی، شبکه محلی و یا خطوط </a:t>
            </a:r>
            <a:r>
              <a:rPr lang="en-US" sz="2200" b="1" dirty="0" smtClean="0">
                <a:latin typeface="Calibri" pitchFamily="34" charset="0"/>
                <a:cs typeface="B Nazanin" pitchFamily="2" charset="-78"/>
              </a:rPr>
              <a:t>(Digital Subscriber Line)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 </a:t>
            </a:r>
            <a:r>
              <a:rPr lang="en-US" sz="2200" b="1" dirty="0" smtClean="0">
                <a:latin typeface="Calibri" pitchFamily="34" charset="0"/>
                <a:cs typeface="B Nazanin" pitchFamily="2" charset="-78"/>
              </a:rPr>
              <a:t>DSL، 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نمونه‌هائی از روش‌هاي موجود براي اتصال به اینترنت می‌باشند. 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DSL، </a:t>
            </a:r>
            <a:r>
              <a:rPr lang="fa-IR" sz="2200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یک اتصال با سرعت بالا را با استفاده از کابل هاي معمولی تلفن براي کاربران اینترنت فراهم می‌نماید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.</a:t>
            </a:r>
            <a:endParaRPr lang="fa-IR" sz="2200" b="1" dirty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2" name="Picture 2" descr="https://support.earthlink.net/Articles/dsl/easset_upload_file947_155756_e.jpg"/>
          <p:cNvPicPr>
            <a:picLocks noChangeAspect="1" noChangeArrowheads="1"/>
          </p:cNvPicPr>
          <p:nvPr/>
        </p:nvPicPr>
        <p:blipFill>
          <a:blip r:embed="rId2"/>
          <a:srcRect l="1299" t="1950"/>
          <a:stretch>
            <a:fillRect/>
          </a:stretch>
        </p:blipFill>
        <p:spPr bwMode="auto">
          <a:xfrm>
            <a:off x="1928794" y="3357562"/>
            <a:ext cx="5429288" cy="3500438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V="1">
            <a:off x="3643306" y="5214950"/>
            <a:ext cx="1285884" cy="1143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14612" y="6286520"/>
            <a:ext cx="13420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DSL Modem</a:t>
            </a:r>
            <a:endParaRPr lang="fa-IR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5214942" y="4143380"/>
            <a:ext cx="1857388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00892" y="3929066"/>
            <a:ext cx="8812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Splitter</a:t>
            </a:r>
            <a:endParaRPr lang="fa-IR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مزایا و معایب خطوط </a:t>
            </a:r>
            <a:r>
              <a:rPr lang="en-US" altLang="fa-IR" dirty="0" smtClean="0">
                <a:latin typeface="Calibri" pitchFamily="34" charset="0"/>
              </a:rPr>
              <a:t>DSL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27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32264260"/>
              </p:ext>
            </p:extLst>
          </p:nvPr>
        </p:nvGraphicFramePr>
        <p:xfrm>
          <a:off x="428596" y="1142984"/>
          <a:ext cx="8429684" cy="267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04173275"/>
              </p:ext>
            </p:extLst>
          </p:nvPr>
        </p:nvGraphicFramePr>
        <p:xfrm>
          <a:off x="428596" y="3929066"/>
          <a:ext cx="8429684" cy="267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مبانی </a:t>
            </a:r>
            <a:r>
              <a:rPr lang="en-US" altLang="fa-IR" dirty="0" smtClean="0">
                <a:latin typeface="Calibri" pitchFamily="34" charset="0"/>
              </a:rPr>
              <a:t>DSL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28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1214422"/>
            <a:ext cx="8572560" cy="54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در زمان نصب یک تلفن ( </a:t>
            </a:r>
            <a:r>
              <a:rPr lang="fa-IR" sz="2200" b="1" dirty="0" smtClean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استاندارد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) در اغلب کشورها از یک زوج کابل مسی استفاده می‌شود. </a:t>
            </a:r>
          </a:p>
          <a:p>
            <a:pPr marL="268288" indent="-268288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کابل مسی داراي پهناي باند بمراتب بیشتري نسبت به آن چیزي است که در مکالمات تلفنی استفاده می‌گردد ( </a:t>
            </a:r>
            <a:r>
              <a:rPr lang="fa-IR" sz="2200" b="1" dirty="0" smtClean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بخش عمده اي ازظرفیت پهناي باند استفاده نمی‌گردد 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) . </a:t>
            </a:r>
          </a:p>
          <a:p>
            <a:pPr marL="268288" indent="-268288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Calibri" pitchFamily="34" charset="0"/>
                <a:cs typeface="B Nazanin" pitchFamily="2" charset="-78"/>
              </a:rPr>
              <a:t>DSL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 از پهناي باند 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بلااستفاده 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بدون تاثیرگذاري منفی بر کیفیت مکالمات صوتی، استفاده می‌نماید. ( </a:t>
            </a:r>
            <a:r>
              <a:rPr lang="fa-IR" sz="2200" b="1" dirty="0" smtClean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تطبیق فرکانس‌هاي خاص به منظور انجام عملیات </a:t>
            </a:r>
            <a:r>
              <a:rPr lang="fa-IR" sz="2200" b="1" dirty="0" smtClean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خاص 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) 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.</a:t>
            </a:r>
          </a:p>
          <a:p>
            <a:pPr marL="268288" indent="-268288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صداي انسان ( </a:t>
            </a:r>
            <a:r>
              <a:rPr lang="fa-IR" sz="2200" b="1" dirty="0" smtClean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در یک مکالمه صوتی </a:t>
            </a:r>
            <a:r>
              <a:rPr lang="fa-IR" sz="2200" b="1" dirty="0" smtClean="0">
                <a:solidFill>
                  <a:srgbClr val="00B050"/>
                </a:solidFill>
                <a:latin typeface="Calibri" pitchFamily="34" charset="0"/>
                <a:cs typeface="B Nazanin" pitchFamily="2" charset="-78"/>
              </a:rPr>
              <a:t>معمولی 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) 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توسط سیگنال‌هائی با فرکانس بین صفر تا 3400 قابل انتقال است . </a:t>
            </a:r>
          </a:p>
          <a:p>
            <a:pPr marL="268288" indent="-268288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کابل استفاده شده در سیستم تلفن قادر به انتقال سیگنال‌هائی با ظرفیت </a:t>
            </a:r>
            <a:r>
              <a:rPr lang="fa-IR" sz="2200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چندین میلیون هرتز 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می‌‌باشد.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نتیجه تصویری برای ‪dsl splitter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714899"/>
            <a:ext cx="2143125" cy="2143125"/>
          </a:xfrm>
          <a:prstGeom prst="rect">
            <a:avLst/>
          </a:prstGeom>
          <a:noFill/>
        </p:spPr>
      </p:pic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مبانی </a:t>
            </a:r>
            <a:r>
              <a:rPr lang="en-US" altLang="fa-IR" dirty="0" smtClean="0">
                <a:latin typeface="Calibri" pitchFamily="34" charset="0"/>
              </a:rPr>
              <a:t>DSL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29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1214422"/>
            <a:ext cx="85725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در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DSL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براي انتقال صوت، از طيف 0 تا 4 كيلو هرتز و براي عبور داده‌ها از بسامد‌هاي بالاتر استفاده مي‌شود. </a:t>
            </a:r>
            <a:r>
              <a:rPr lang="fa-IR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که این باعث 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تداخل در صوت انتقال يافته از طريق تلفن و منجر به ايجاد جريان ساكن در گوشي تلفن مي‌شود.</a:t>
            </a:r>
            <a:endParaRPr lang="fa-IR" sz="22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endParaRPr>
          </a:p>
          <a:p>
            <a:pPr marL="268288" indent="-268288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براي حل مشكل تداخل از ابزاري به نام </a:t>
            </a:r>
            <a:r>
              <a:rPr lang="ar-SA" sz="2200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جدا كننده (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Splitter</a:t>
            </a:r>
            <a:r>
              <a:rPr lang="ar-SA" sz="2200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) 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استفاده مي‌شود.جدا كننده، علاوه بر عمل جدا كنندگي، به صورت فيلتر پايين گذر نيز عمل مي‌كند: يعني اجازه‌ي عبور بسامد‌هاي 0 تا 4 كيلو هرتز از تلفن را مي‌دهد. در نتيجه مشكل تداخل 4 كيلو هرتز تلفن و مودم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DSL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حل مي‌شود.</a:t>
            </a:r>
            <a:endParaRPr lang="fa-IR" sz="22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4098" name="Picture 2" descr="http://upload.wikimedia.org/wikipedia/commons/thumb/2/2b/DSL-Splitter_innen.jpg/220px-DSL-Splitter_inn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572008"/>
            <a:ext cx="2095500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خطوط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10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2200" b="1" dirty="0" smtClean="0">
                <a:solidFill>
                  <a:srgbClr val="002060"/>
                </a:solidFill>
                <a:latin typeface="Calibri" pitchFamily="34" charset="0"/>
                <a:cs typeface="B Nazanin" pitchFamily="2" charset="-78"/>
              </a:rPr>
              <a:t>برخلاف خطوط مسی آنالوگ تلفن که می‌توانست 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  <a:cs typeface="B Nazanin" pitchFamily="2" charset="-78"/>
              </a:rPr>
              <a:t>30 Kbps </a:t>
            </a:r>
            <a:r>
              <a:rPr lang="fa-IR" sz="2200" b="1" dirty="0" smtClean="0">
                <a:solidFill>
                  <a:srgbClr val="002060"/>
                </a:solidFill>
                <a:latin typeface="Calibri" pitchFamily="34" charset="0"/>
                <a:cs typeface="B Nazanin" pitchFamily="2" charset="-78"/>
              </a:rPr>
              <a:t> دیتا را ارسال کند. 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  <a:cs typeface="B Nazanin" pitchFamily="2" charset="-78"/>
              </a:rPr>
              <a:t>T1 </a:t>
            </a:r>
            <a:r>
              <a:rPr lang="fa-IR" sz="2200" b="1" dirty="0" smtClean="0">
                <a:solidFill>
                  <a:srgbClr val="002060"/>
                </a:solidFill>
                <a:latin typeface="Calibri" pitchFamily="34" charset="0"/>
                <a:cs typeface="B Nazanin" pitchFamily="2" charset="-78"/>
              </a:rPr>
              <a:t> می‌تواند 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  <a:cs typeface="B Nazanin" pitchFamily="2" charset="-78"/>
              </a:rPr>
              <a:t>1.54  Mbps </a:t>
            </a:r>
            <a:r>
              <a:rPr lang="fa-IR" sz="2200" b="1" dirty="0" smtClean="0">
                <a:solidFill>
                  <a:srgbClr val="002060"/>
                </a:solidFill>
                <a:latin typeface="Calibri" pitchFamily="34" charset="0"/>
                <a:cs typeface="B Nazanin" pitchFamily="2" charset="-78"/>
              </a:rPr>
              <a:t> دیتا را ارسال کند.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2" y="2285992"/>
            <a:ext cx="7048496" cy="440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:\New Folder\ADSL - Pars Online Telecommunications2_files\adsl-pic3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16" y="3292048"/>
            <a:ext cx="6305568" cy="34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en-US" altLang="fa-IR" dirty="0" smtClean="0">
                <a:latin typeface="Calibri" pitchFamily="34" charset="0"/>
              </a:rPr>
              <a:t>ADSL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30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1071546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rt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b="1" dirty="0" smtClean="0">
                <a:solidFill>
                  <a:srgbClr val="000000"/>
                </a:solidFill>
                <a:latin typeface="Tahoma" panose="020B0604030504040204" pitchFamily="34" charset="0"/>
                <a:cs typeface="B Nazanin" pitchFamily="2" charset="-78"/>
              </a:rPr>
              <a:t>این تکنولوژی بهترین و بیشترین سرعت را بدون نیاز به تدارک زیرساختهای جدید ممکن ساخته است. برای داشتن یک اتصال 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cs typeface="B Nazanin" pitchFamily="2" charset="-78"/>
              </a:rPr>
              <a:t> ADSL</a:t>
            </a:r>
            <a:r>
              <a:rPr lang="fa-IR" sz="2400" b="1" dirty="0" smtClean="0">
                <a:solidFill>
                  <a:srgbClr val="000000"/>
                </a:solidFill>
                <a:latin typeface="Tahoma" panose="020B0604030504040204" pitchFamily="34" charset="0"/>
                <a:cs typeface="B Nazanin" pitchFamily="2" charset="-78"/>
              </a:rPr>
              <a:t> در محل مصرف‌کننده تنها نیاز به یک مودم ویژه است. در حالیکه از ارتباط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cs typeface="B Nazanin" pitchFamily="2" charset="-78"/>
              </a:rPr>
              <a:t> ADSL </a:t>
            </a:r>
            <a:r>
              <a:rPr lang="fa-IR" sz="2400" b="1" dirty="0" smtClean="0">
                <a:solidFill>
                  <a:srgbClr val="000000"/>
                </a:solidFill>
                <a:latin typeface="Tahoma" panose="020B0604030504040204" pitchFamily="34" charset="0"/>
                <a:cs typeface="B Nazanin" pitchFamily="2" charset="-78"/>
              </a:rPr>
              <a:t> استفاده می‌کنید ارتباط تلفنی شما همیشه آزاد و در دسترس است.</a:t>
            </a:r>
            <a:endParaRPr lang="en-US" sz="2400" b="1" dirty="0" smtClean="0">
              <a:solidFill>
                <a:srgbClr val="000000"/>
              </a:solidFill>
              <a:latin typeface="Tahoma" panose="020B0604030504040204" pitchFamily="34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en-US" altLang="fa-IR" dirty="0" smtClean="0">
                <a:latin typeface="Calibri" pitchFamily="34" charset="0"/>
              </a:rPr>
              <a:t>ADSL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31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1071546"/>
            <a:ext cx="87154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200" b="1" dirty="0" smtClean="0">
                <a:solidFill>
                  <a:srgbClr val="006666"/>
                </a:solidFill>
                <a:cs typeface="B Nazanin" pitchFamily="2" charset="-78"/>
              </a:rPr>
              <a:t>براي جداسازی </a:t>
            </a:r>
            <a:r>
              <a:rPr lang="en-US" sz="2200" b="1" dirty="0" smtClean="0">
                <a:solidFill>
                  <a:srgbClr val="006666"/>
                </a:solidFill>
                <a:cs typeface="B Nazanin" pitchFamily="2" charset="-78"/>
              </a:rPr>
              <a:t>Voice &amp;Data</a:t>
            </a:r>
            <a:r>
              <a:rPr lang="fa-IR" sz="2200" b="1" dirty="0" smtClean="0">
                <a:solidFill>
                  <a:srgbClr val="006666"/>
                </a:solidFill>
                <a:cs typeface="B Nazanin" pitchFamily="2" charset="-78"/>
              </a:rPr>
              <a:t> از يک فيلتر فرکانسي (</a:t>
            </a:r>
            <a:r>
              <a:rPr lang="en-US" sz="2200" b="1" dirty="0" smtClean="0">
                <a:solidFill>
                  <a:srgbClr val="006666"/>
                </a:solidFill>
                <a:cs typeface="B Nazanin" pitchFamily="2" charset="-78"/>
              </a:rPr>
              <a:t>Splitter</a:t>
            </a:r>
            <a:r>
              <a:rPr lang="fa-IR" sz="2200" b="1" dirty="0" smtClean="0">
                <a:solidFill>
                  <a:srgbClr val="006666"/>
                </a:solidFill>
                <a:cs typeface="B Nazanin" pitchFamily="2" charset="-78"/>
              </a:rPr>
              <a:t>)استفاده مي‌گردد.</a:t>
            </a:r>
            <a:endParaRPr lang="en-US" sz="2200" b="1" dirty="0" smtClean="0">
              <a:solidFill>
                <a:srgbClr val="000000"/>
              </a:solidFill>
              <a:latin typeface="Tahoma" panose="020B0604030504040204" pitchFamily="34" charset="0"/>
              <a:cs typeface="B Nazanin" pitchFamily="2" charset="-78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85720" y="2214554"/>
            <a:ext cx="8382000" cy="4114800"/>
            <a:chOff x="488" y="1104"/>
            <a:chExt cx="5280" cy="120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88" y="1104"/>
              <a:ext cx="5280" cy="1200"/>
            </a:xfrm>
            <a:prstGeom prst="rect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016" y="1395"/>
              <a:ext cx="618" cy="288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160" y="1395"/>
              <a:ext cx="34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de-CH" sz="1400">
                  <a:solidFill>
                    <a:srgbClr val="000000"/>
                  </a:solidFill>
                </a:rPr>
                <a:t>Voice  </a:t>
              </a:r>
              <a:endParaRPr lang="en-GB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574" y="1368"/>
              <a:ext cx="3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-</a:t>
              </a:r>
              <a:endParaRPr lang="en-GB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064" y="1462"/>
              <a:ext cx="63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de-CH" sz="1400"/>
                <a:t>connection</a:t>
              </a:r>
              <a:endParaRPr lang="en-GB" sz="1400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532" y="1494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016" y="1920"/>
              <a:ext cx="618" cy="282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064" y="1919"/>
              <a:ext cx="32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de-CH" sz="1400">
                  <a:solidFill>
                    <a:srgbClr val="000000"/>
                  </a:solidFill>
                </a:rPr>
                <a:t>Data   </a:t>
              </a:r>
              <a:endParaRPr lang="en-GB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1574" y="1944"/>
              <a:ext cx="3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-</a:t>
              </a:r>
              <a:endParaRPr lang="en-GB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1069" y="2028"/>
              <a:ext cx="63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de-CH" sz="1400">
                  <a:solidFill>
                    <a:srgbClr val="000000"/>
                  </a:solidFill>
                </a:rPr>
                <a:t>connection </a:t>
              </a:r>
              <a:endParaRPr lang="en-GB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532" y="2070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1826" y="1344"/>
              <a:ext cx="624" cy="858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2006" y="1458"/>
              <a:ext cx="23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Multi</a:t>
              </a:r>
              <a:endParaRPr lang="en-GB"/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2240" y="1458"/>
              <a:ext cx="3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-</a:t>
              </a:r>
              <a:endParaRPr lang="en-GB"/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282" y="1458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1976" y="1584"/>
              <a:ext cx="33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plexer,</a:t>
              </a:r>
              <a:endParaRPr lang="en-GB"/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306" y="1584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1934" y="1716"/>
              <a:ext cx="41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DSLAM,</a:t>
              </a:r>
              <a:endParaRPr lang="en-GB"/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2354" y="1716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880" y="1842"/>
              <a:ext cx="52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Filterbank,</a:t>
              </a:r>
              <a:endParaRPr lang="en-GB"/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2408" y="1842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1916" y="1974"/>
              <a:ext cx="29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ADSL</a:t>
              </a:r>
              <a:endParaRPr lang="en-GB"/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2216" y="1974"/>
              <a:ext cx="3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-</a:t>
              </a:r>
              <a:endParaRPr lang="en-GB"/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2246" y="1974"/>
              <a:ext cx="13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LT</a:t>
              </a:r>
              <a:endParaRPr lang="en-GB"/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2366" y="1974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642" y="1632"/>
              <a:ext cx="528" cy="288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2798" y="1722"/>
              <a:ext cx="22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HVT</a:t>
              </a:r>
              <a:endParaRPr lang="en-GB"/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3020" y="1722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3884" y="1632"/>
              <a:ext cx="528" cy="288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3980" y="1656"/>
              <a:ext cx="3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POTS</a:t>
              </a:r>
              <a:endParaRPr lang="en-GB"/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4292" y="1656"/>
              <a:ext cx="3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-</a:t>
              </a:r>
              <a:endParaRPr lang="en-GB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4322" y="1656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3980" y="1782"/>
              <a:ext cx="34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Splitter</a:t>
              </a:r>
              <a:endParaRPr lang="en-GB"/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>
              <a:off x="4322" y="1782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4844" y="1344"/>
              <a:ext cx="522" cy="288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46" name="Rectangle 40"/>
            <p:cNvSpPr>
              <a:spLocks noChangeArrowheads="1"/>
            </p:cNvSpPr>
            <p:nvPr/>
          </p:nvSpPr>
          <p:spPr bwMode="auto">
            <a:xfrm>
              <a:off x="4958" y="1368"/>
              <a:ext cx="33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TE for </a:t>
              </a:r>
              <a:endParaRPr lang="en-GB"/>
            </a:p>
          </p:txBody>
        </p:sp>
        <p:sp>
          <p:nvSpPr>
            <p:cNvPr id="47" name="Rectangle 41"/>
            <p:cNvSpPr>
              <a:spLocks noChangeArrowheads="1"/>
            </p:cNvSpPr>
            <p:nvPr/>
          </p:nvSpPr>
          <p:spPr bwMode="auto">
            <a:xfrm>
              <a:off x="4904" y="1494"/>
              <a:ext cx="28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de-CH" sz="1400">
                  <a:solidFill>
                    <a:srgbClr val="000000"/>
                  </a:solidFill>
                </a:rPr>
                <a:t>Voice</a:t>
              </a:r>
              <a:endParaRPr lang="en-GB"/>
            </a:p>
          </p:txBody>
        </p:sp>
        <p:sp>
          <p:nvSpPr>
            <p:cNvPr id="48" name="Rectangle 42"/>
            <p:cNvSpPr>
              <a:spLocks noChangeArrowheads="1"/>
            </p:cNvSpPr>
            <p:nvPr/>
          </p:nvSpPr>
          <p:spPr bwMode="auto">
            <a:xfrm>
              <a:off x="5318" y="1494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4844" y="1920"/>
              <a:ext cx="522" cy="282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4946" y="1944"/>
              <a:ext cx="29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ADSL</a:t>
              </a:r>
              <a:endParaRPr lang="en-GB"/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5246" y="1944"/>
              <a:ext cx="3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-</a:t>
              </a:r>
              <a:endParaRPr lang="en-GB"/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5036" y="2070"/>
              <a:ext cx="14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NT</a:t>
              </a:r>
              <a:endParaRPr lang="en-GB"/>
            </a:p>
          </p:txBody>
        </p:sp>
        <p:sp>
          <p:nvSpPr>
            <p:cNvPr id="53" name="Rectangle 47"/>
            <p:cNvSpPr>
              <a:spLocks noChangeArrowheads="1"/>
            </p:cNvSpPr>
            <p:nvPr/>
          </p:nvSpPr>
          <p:spPr bwMode="auto">
            <a:xfrm>
              <a:off x="5186" y="2070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54" name="Rectangle 48"/>
            <p:cNvSpPr>
              <a:spLocks noChangeArrowheads="1"/>
            </p:cNvSpPr>
            <p:nvPr/>
          </p:nvSpPr>
          <p:spPr bwMode="auto">
            <a:xfrm>
              <a:off x="1112" y="1152"/>
              <a:ext cx="119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55" name="Rectangle 49"/>
            <p:cNvSpPr>
              <a:spLocks noChangeArrowheads="1"/>
            </p:cNvSpPr>
            <p:nvPr/>
          </p:nvSpPr>
          <p:spPr bwMode="auto">
            <a:xfrm>
              <a:off x="1208" y="1193"/>
              <a:ext cx="82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de-CH" sz="1400">
                  <a:solidFill>
                    <a:srgbClr val="000000"/>
                  </a:solidFill>
                </a:rPr>
                <a:t>Local Exchange </a:t>
              </a:r>
              <a:endParaRPr lang="en-GB"/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>
              <a:off x="2252" y="1188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3404" y="1632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3404" y="1638"/>
              <a:ext cx="2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TAL</a:t>
              </a:r>
              <a:endParaRPr lang="en-GB"/>
            </a:p>
          </p:txBody>
        </p:sp>
        <p:sp>
          <p:nvSpPr>
            <p:cNvPr id="59" name="Rectangle 53"/>
            <p:cNvSpPr>
              <a:spLocks noChangeArrowheads="1"/>
            </p:cNvSpPr>
            <p:nvPr/>
          </p:nvSpPr>
          <p:spPr bwMode="auto">
            <a:xfrm>
              <a:off x="3602" y="1638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60" name="Rectangle 54"/>
            <p:cNvSpPr>
              <a:spLocks noChangeArrowheads="1"/>
            </p:cNvSpPr>
            <p:nvPr/>
          </p:nvSpPr>
          <p:spPr bwMode="auto">
            <a:xfrm>
              <a:off x="4028" y="1248"/>
              <a:ext cx="7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61" name="Rectangle 55"/>
            <p:cNvSpPr>
              <a:spLocks noChangeArrowheads="1"/>
            </p:cNvSpPr>
            <p:nvPr/>
          </p:nvSpPr>
          <p:spPr bwMode="auto">
            <a:xfrm>
              <a:off x="4028" y="1254"/>
              <a:ext cx="63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POTS, ISDN</a:t>
              </a:r>
              <a:endParaRPr lang="en-GB"/>
            </a:p>
          </p:txBody>
        </p:sp>
        <p:sp>
          <p:nvSpPr>
            <p:cNvPr id="62" name="Rectangle 56"/>
            <p:cNvSpPr>
              <a:spLocks noChangeArrowheads="1"/>
            </p:cNvSpPr>
            <p:nvPr/>
          </p:nvSpPr>
          <p:spPr bwMode="auto">
            <a:xfrm>
              <a:off x="4664" y="1254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63" name="Rectangle 57"/>
            <p:cNvSpPr>
              <a:spLocks noChangeArrowheads="1"/>
            </p:cNvSpPr>
            <p:nvPr/>
          </p:nvSpPr>
          <p:spPr bwMode="auto">
            <a:xfrm>
              <a:off x="4844" y="1200"/>
              <a:ext cx="5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64" name="Rectangle 58"/>
            <p:cNvSpPr>
              <a:spLocks noChangeArrowheads="1"/>
            </p:cNvSpPr>
            <p:nvPr/>
          </p:nvSpPr>
          <p:spPr bwMode="auto">
            <a:xfrm>
              <a:off x="4852" y="1156"/>
              <a:ext cx="4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de-CH" sz="1400">
                  <a:solidFill>
                    <a:srgbClr val="000000"/>
                  </a:solidFill>
                </a:rPr>
                <a:t>Customer</a:t>
              </a:r>
              <a:endParaRPr lang="en-GB"/>
            </a:p>
          </p:txBody>
        </p:sp>
        <p:sp>
          <p:nvSpPr>
            <p:cNvPr id="65" name="Rectangle 59"/>
            <p:cNvSpPr>
              <a:spLocks noChangeArrowheads="1"/>
            </p:cNvSpPr>
            <p:nvPr/>
          </p:nvSpPr>
          <p:spPr bwMode="auto">
            <a:xfrm>
              <a:off x="5390" y="1206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66" name="Rectangle 60"/>
            <p:cNvSpPr>
              <a:spLocks noChangeArrowheads="1"/>
            </p:cNvSpPr>
            <p:nvPr/>
          </p:nvSpPr>
          <p:spPr bwMode="auto">
            <a:xfrm>
              <a:off x="584" y="1296"/>
              <a:ext cx="4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67" name="Rectangle 61"/>
            <p:cNvSpPr>
              <a:spLocks noChangeArrowheads="1"/>
            </p:cNvSpPr>
            <p:nvPr/>
          </p:nvSpPr>
          <p:spPr bwMode="auto">
            <a:xfrm>
              <a:off x="584" y="1302"/>
              <a:ext cx="28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de-CH" sz="1400">
                  <a:solidFill>
                    <a:srgbClr val="000000"/>
                  </a:solidFill>
                </a:rPr>
                <a:t>Voice</a:t>
              </a:r>
              <a:endParaRPr lang="en-GB"/>
            </a:p>
          </p:txBody>
        </p:sp>
        <p:sp>
          <p:nvSpPr>
            <p:cNvPr id="68" name="Rectangle 62"/>
            <p:cNvSpPr>
              <a:spLocks noChangeArrowheads="1"/>
            </p:cNvSpPr>
            <p:nvPr/>
          </p:nvSpPr>
          <p:spPr bwMode="auto">
            <a:xfrm>
              <a:off x="938" y="1302"/>
              <a:ext cx="3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-</a:t>
              </a:r>
              <a:endParaRPr lang="en-GB"/>
            </a:p>
          </p:txBody>
        </p:sp>
        <p:sp>
          <p:nvSpPr>
            <p:cNvPr id="69" name="Rectangle 63"/>
            <p:cNvSpPr>
              <a:spLocks noChangeArrowheads="1"/>
            </p:cNvSpPr>
            <p:nvPr/>
          </p:nvSpPr>
          <p:spPr bwMode="auto">
            <a:xfrm>
              <a:off x="974" y="1302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70" name="Rectangle 64"/>
            <p:cNvSpPr>
              <a:spLocks noChangeArrowheads="1"/>
            </p:cNvSpPr>
            <p:nvPr/>
          </p:nvSpPr>
          <p:spPr bwMode="auto">
            <a:xfrm>
              <a:off x="584" y="1428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71" name="Rectangle 65"/>
            <p:cNvSpPr>
              <a:spLocks noChangeArrowheads="1"/>
            </p:cNvSpPr>
            <p:nvPr/>
          </p:nvSpPr>
          <p:spPr bwMode="auto">
            <a:xfrm>
              <a:off x="584" y="1560"/>
              <a:ext cx="15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net</a:t>
              </a:r>
              <a:endParaRPr lang="en-GB"/>
            </a:p>
          </p:txBody>
        </p:sp>
        <p:sp>
          <p:nvSpPr>
            <p:cNvPr id="72" name="Rectangle 66"/>
            <p:cNvSpPr>
              <a:spLocks noChangeArrowheads="1"/>
            </p:cNvSpPr>
            <p:nvPr/>
          </p:nvSpPr>
          <p:spPr bwMode="auto">
            <a:xfrm>
              <a:off x="800" y="1560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73" name="Rectangle 67"/>
            <p:cNvSpPr>
              <a:spLocks noChangeArrowheads="1"/>
            </p:cNvSpPr>
            <p:nvPr/>
          </p:nvSpPr>
          <p:spPr bwMode="auto">
            <a:xfrm>
              <a:off x="632" y="1872"/>
              <a:ext cx="3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74" name="Rectangle 68"/>
            <p:cNvSpPr>
              <a:spLocks noChangeArrowheads="1"/>
            </p:cNvSpPr>
            <p:nvPr/>
          </p:nvSpPr>
          <p:spPr bwMode="auto">
            <a:xfrm>
              <a:off x="632" y="1878"/>
              <a:ext cx="23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Data</a:t>
              </a:r>
              <a:endParaRPr lang="en-GB"/>
            </a:p>
          </p:txBody>
        </p:sp>
        <p:sp>
          <p:nvSpPr>
            <p:cNvPr id="75" name="Rectangle 69"/>
            <p:cNvSpPr>
              <a:spLocks noChangeArrowheads="1"/>
            </p:cNvSpPr>
            <p:nvPr/>
          </p:nvSpPr>
          <p:spPr bwMode="auto">
            <a:xfrm>
              <a:off x="932" y="1878"/>
              <a:ext cx="3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-</a:t>
              </a:r>
              <a:endParaRPr lang="en-GB"/>
            </a:p>
          </p:txBody>
        </p:sp>
        <p:sp>
          <p:nvSpPr>
            <p:cNvPr id="76" name="Rectangle 70"/>
            <p:cNvSpPr>
              <a:spLocks noChangeArrowheads="1"/>
            </p:cNvSpPr>
            <p:nvPr/>
          </p:nvSpPr>
          <p:spPr bwMode="auto">
            <a:xfrm>
              <a:off x="968" y="1878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77" name="Rectangle 71"/>
            <p:cNvSpPr>
              <a:spLocks noChangeArrowheads="1"/>
            </p:cNvSpPr>
            <p:nvPr/>
          </p:nvSpPr>
          <p:spPr bwMode="auto">
            <a:xfrm>
              <a:off x="632" y="2004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78" name="Rectangle 72"/>
            <p:cNvSpPr>
              <a:spLocks noChangeArrowheads="1"/>
            </p:cNvSpPr>
            <p:nvPr/>
          </p:nvSpPr>
          <p:spPr bwMode="auto">
            <a:xfrm>
              <a:off x="632" y="2136"/>
              <a:ext cx="15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net</a:t>
              </a:r>
              <a:endParaRPr lang="en-GB"/>
            </a:p>
          </p:txBody>
        </p: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848" y="2136"/>
              <a:ext cx="3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ts val="2200"/>
                </a:lnSpc>
                <a:buClr>
                  <a:schemeClr val="accent1"/>
                </a:buClr>
              </a:pPr>
              <a:r>
                <a:rPr lang="en-GB" sz="1400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grpSp>
          <p:nvGrpSpPr>
            <p:cNvPr id="80" name="Group 74"/>
            <p:cNvGrpSpPr>
              <a:grpSpLocks/>
            </p:cNvGrpSpPr>
            <p:nvPr/>
          </p:nvGrpSpPr>
          <p:grpSpPr bwMode="auto">
            <a:xfrm>
              <a:off x="584" y="1452"/>
              <a:ext cx="432" cy="72"/>
              <a:chOff x="584" y="1452"/>
              <a:chExt cx="432" cy="72"/>
            </a:xfrm>
          </p:grpSpPr>
          <p:sp>
            <p:nvSpPr>
              <p:cNvPr id="107" name="Line 75"/>
              <p:cNvSpPr>
                <a:spLocks noChangeShapeType="1"/>
              </p:cNvSpPr>
              <p:nvPr/>
            </p:nvSpPr>
            <p:spPr bwMode="auto">
              <a:xfrm flipH="1">
                <a:off x="632" y="1488"/>
                <a:ext cx="336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8" name="Freeform 76"/>
              <p:cNvSpPr>
                <a:spLocks/>
              </p:cNvSpPr>
              <p:nvPr/>
            </p:nvSpPr>
            <p:spPr bwMode="auto">
              <a:xfrm>
                <a:off x="956" y="1458"/>
                <a:ext cx="60" cy="66"/>
              </a:xfrm>
              <a:custGeom>
                <a:avLst/>
                <a:gdLst>
                  <a:gd name="T0" fmla="*/ 0 w 60"/>
                  <a:gd name="T1" fmla="*/ 66 h 66"/>
                  <a:gd name="T2" fmla="*/ 60 w 60"/>
                  <a:gd name="T3" fmla="*/ 30 h 66"/>
                  <a:gd name="T4" fmla="*/ 0 w 60"/>
                  <a:gd name="T5" fmla="*/ 0 h 66"/>
                  <a:gd name="T6" fmla="*/ 0 w 60"/>
                  <a:gd name="T7" fmla="*/ 66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6"/>
                  <a:gd name="T14" fmla="*/ 60 w 6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6">
                    <a:moveTo>
                      <a:pt x="0" y="66"/>
                    </a:moveTo>
                    <a:lnTo>
                      <a:pt x="60" y="3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/>
              </a:p>
            </p:txBody>
          </p:sp>
          <p:sp>
            <p:nvSpPr>
              <p:cNvPr id="109" name="Freeform 77"/>
              <p:cNvSpPr>
                <a:spLocks/>
              </p:cNvSpPr>
              <p:nvPr/>
            </p:nvSpPr>
            <p:spPr bwMode="auto">
              <a:xfrm>
                <a:off x="584" y="1452"/>
                <a:ext cx="60" cy="66"/>
              </a:xfrm>
              <a:custGeom>
                <a:avLst/>
                <a:gdLst>
                  <a:gd name="T0" fmla="*/ 60 w 60"/>
                  <a:gd name="T1" fmla="*/ 0 h 66"/>
                  <a:gd name="T2" fmla="*/ 0 w 60"/>
                  <a:gd name="T3" fmla="*/ 36 h 66"/>
                  <a:gd name="T4" fmla="*/ 60 w 60"/>
                  <a:gd name="T5" fmla="*/ 66 h 66"/>
                  <a:gd name="T6" fmla="*/ 60 w 60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6"/>
                  <a:gd name="T14" fmla="*/ 60 w 6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6">
                    <a:moveTo>
                      <a:pt x="60" y="0"/>
                    </a:moveTo>
                    <a:lnTo>
                      <a:pt x="0" y="36"/>
                    </a:lnTo>
                    <a:lnTo>
                      <a:pt x="60" y="6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/>
              </a:p>
            </p:txBody>
          </p:sp>
        </p:grpSp>
        <p:grpSp>
          <p:nvGrpSpPr>
            <p:cNvPr id="81" name="Group 78"/>
            <p:cNvGrpSpPr>
              <a:grpSpLocks/>
            </p:cNvGrpSpPr>
            <p:nvPr/>
          </p:nvGrpSpPr>
          <p:grpSpPr bwMode="auto">
            <a:xfrm>
              <a:off x="632" y="2022"/>
              <a:ext cx="384" cy="72"/>
              <a:chOff x="632" y="2022"/>
              <a:chExt cx="384" cy="72"/>
            </a:xfrm>
          </p:grpSpPr>
          <p:sp>
            <p:nvSpPr>
              <p:cNvPr id="104" name="Line 79"/>
              <p:cNvSpPr>
                <a:spLocks noChangeShapeType="1"/>
              </p:cNvSpPr>
              <p:nvPr/>
            </p:nvSpPr>
            <p:spPr bwMode="auto">
              <a:xfrm flipH="1">
                <a:off x="680" y="2058"/>
                <a:ext cx="288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5" name="Freeform 80"/>
              <p:cNvSpPr>
                <a:spLocks/>
              </p:cNvSpPr>
              <p:nvPr/>
            </p:nvSpPr>
            <p:spPr bwMode="auto">
              <a:xfrm>
                <a:off x="956" y="2028"/>
                <a:ext cx="60" cy="66"/>
              </a:xfrm>
              <a:custGeom>
                <a:avLst/>
                <a:gdLst>
                  <a:gd name="T0" fmla="*/ 0 w 60"/>
                  <a:gd name="T1" fmla="*/ 66 h 66"/>
                  <a:gd name="T2" fmla="*/ 60 w 60"/>
                  <a:gd name="T3" fmla="*/ 30 h 66"/>
                  <a:gd name="T4" fmla="*/ 0 w 60"/>
                  <a:gd name="T5" fmla="*/ 0 h 66"/>
                  <a:gd name="T6" fmla="*/ 0 w 60"/>
                  <a:gd name="T7" fmla="*/ 66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6"/>
                  <a:gd name="T14" fmla="*/ 60 w 6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6">
                    <a:moveTo>
                      <a:pt x="0" y="66"/>
                    </a:moveTo>
                    <a:lnTo>
                      <a:pt x="60" y="3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/>
              </a:p>
            </p:txBody>
          </p:sp>
          <p:sp>
            <p:nvSpPr>
              <p:cNvPr id="106" name="Freeform 81"/>
              <p:cNvSpPr>
                <a:spLocks/>
              </p:cNvSpPr>
              <p:nvPr/>
            </p:nvSpPr>
            <p:spPr bwMode="auto">
              <a:xfrm>
                <a:off x="632" y="2022"/>
                <a:ext cx="60" cy="66"/>
              </a:xfrm>
              <a:custGeom>
                <a:avLst/>
                <a:gdLst>
                  <a:gd name="T0" fmla="*/ 60 w 60"/>
                  <a:gd name="T1" fmla="*/ 0 h 66"/>
                  <a:gd name="T2" fmla="*/ 0 w 60"/>
                  <a:gd name="T3" fmla="*/ 36 h 66"/>
                  <a:gd name="T4" fmla="*/ 60 w 60"/>
                  <a:gd name="T5" fmla="*/ 66 h 66"/>
                  <a:gd name="T6" fmla="*/ 60 w 60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6"/>
                  <a:gd name="T14" fmla="*/ 60 w 6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6">
                    <a:moveTo>
                      <a:pt x="60" y="0"/>
                    </a:moveTo>
                    <a:lnTo>
                      <a:pt x="0" y="36"/>
                    </a:lnTo>
                    <a:lnTo>
                      <a:pt x="60" y="6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/>
              </a:p>
            </p:txBody>
          </p:sp>
        </p:grpSp>
        <p:grpSp>
          <p:nvGrpSpPr>
            <p:cNvPr id="82" name="Group 82"/>
            <p:cNvGrpSpPr>
              <a:grpSpLocks/>
            </p:cNvGrpSpPr>
            <p:nvPr/>
          </p:nvGrpSpPr>
          <p:grpSpPr bwMode="auto">
            <a:xfrm>
              <a:off x="1634" y="1452"/>
              <a:ext cx="192" cy="72"/>
              <a:chOff x="1634" y="1452"/>
              <a:chExt cx="192" cy="72"/>
            </a:xfrm>
          </p:grpSpPr>
          <p:sp>
            <p:nvSpPr>
              <p:cNvPr id="101" name="Line 83"/>
              <p:cNvSpPr>
                <a:spLocks noChangeShapeType="1"/>
              </p:cNvSpPr>
              <p:nvPr/>
            </p:nvSpPr>
            <p:spPr bwMode="auto">
              <a:xfrm>
                <a:off x="1682" y="1488"/>
                <a:ext cx="96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2" name="Freeform 84"/>
              <p:cNvSpPr>
                <a:spLocks/>
              </p:cNvSpPr>
              <p:nvPr/>
            </p:nvSpPr>
            <p:spPr bwMode="auto">
              <a:xfrm>
                <a:off x="1634" y="1452"/>
                <a:ext cx="60" cy="66"/>
              </a:xfrm>
              <a:custGeom>
                <a:avLst/>
                <a:gdLst>
                  <a:gd name="T0" fmla="*/ 60 w 60"/>
                  <a:gd name="T1" fmla="*/ 0 h 66"/>
                  <a:gd name="T2" fmla="*/ 0 w 60"/>
                  <a:gd name="T3" fmla="*/ 36 h 66"/>
                  <a:gd name="T4" fmla="*/ 60 w 60"/>
                  <a:gd name="T5" fmla="*/ 66 h 66"/>
                  <a:gd name="T6" fmla="*/ 60 w 60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6"/>
                  <a:gd name="T14" fmla="*/ 60 w 6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6">
                    <a:moveTo>
                      <a:pt x="60" y="0"/>
                    </a:moveTo>
                    <a:lnTo>
                      <a:pt x="0" y="36"/>
                    </a:lnTo>
                    <a:lnTo>
                      <a:pt x="60" y="6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/>
              </a:p>
            </p:txBody>
          </p:sp>
          <p:sp>
            <p:nvSpPr>
              <p:cNvPr id="103" name="Freeform 85"/>
              <p:cNvSpPr>
                <a:spLocks/>
              </p:cNvSpPr>
              <p:nvPr/>
            </p:nvSpPr>
            <p:spPr bwMode="auto">
              <a:xfrm>
                <a:off x="1766" y="1458"/>
                <a:ext cx="60" cy="66"/>
              </a:xfrm>
              <a:custGeom>
                <a:avLst/>
                <a:gdLst>
                  <a:gd name="T0" fmla="*/ 0 w 60"/>
                  <a:gd name="T1" fmla="*/ 66 h 66"/>
                  <a:gd name="T2" fmla="*/ 60 w 60"/>
                  <a:gd name="T3" fmla="*/ 30 h 66"/>
                  <a:gd name="T4" fmla="*/ 0 w 60"/>
                  <a:gd name="T5" fmla="*/ 0 h 66"/>
                  <a:gd name="T6" fmla="*/ 0 w 60"/>
                  <a:gd name="T7" fmla="*/ 66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6"/>
                  <a:gd name="T14" fmla="*/ 60 w 6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6">
                    <a:moveTo>
                      <a:pt x="0" y="66"/>
                    </a:moveTo>
                    <a:lnTo>
                      <a:pt x="60" y="3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/>
              </a:p>
            </p:txBody>
          </p:sp>
        </p:grpSp>
        <p:grpSp>
          <p:nvGrpSpPr>
            <p:cNvPr id="83" name="Group 86"/>
            <p:cNvGrpSpPr>
              <a:grpSpLocks/>
            </p:cNvGrpSpPr>
            <p:nvPr/>
          </p:nvGrpSpPr>
          <p:grpSpPr bwMode="auto">
            <a:xfrm>
              <a:off x="1634" y="2022"/>
              <a:ext cx="192" cy="72"/>
              <a:chOff x="1634" y="2022"/>
              <a:chExt cx="192" cy="72"/>
            </a:xfrm>
          </p:grpSpPr>
          <p:sp>
            <p:nvSpPr>
              <p:cNvPr id="98" name="Line 87"/>
              <p:cNvSpPr>
                <a:spLocks noChangeShapeType="1"/>
              </p:cNvSpPr>
              <p:nvPr/>
            </p:nvSpPr>
            <p:spPr bwMode="auto">
              <a:xfrm>
                <a:off x="1682" y="2058"/>
                <a:ext cx="96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99" name="Freeform 88"/>
              <p:cNvSpPr>
                <a:spLocks/>
              </p:cNvSpPr>
              <p:nvPr/>
            </p:nvSpPr>
            <p:spPr bwMode="auto">
              <a:xfrm>
                <a:off x="1634" y="2022"/>
                <a:ext cx="60" cy="66"/>
              </a:xfrm>
              <a:custGeom>
                <a:avLst/>
                <a:gdLst>
                  <a:gd name="T0" fmla="*/ 60 w 60"/>
                  <a:gd name="T1" fmla="*/ 0 h 66"/>
                  <a:gd name="T2" fmla="*/ 0 w 60"/>
                  <a:gd name="T3" fmla="*/ 36 h 66"/>
                  <a:gd name="T4" fmla="*/ 60 w 60"/>
                  <a:gd name="T5" fmla="*/ 66 h 66"/>
                  <a:gd name="T6" fmla="*/ 60 w 60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6"/>
                  <a:gd name="T14" fmla="*/ 60 w 6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6">
                    <a:moveTo>
                      <a:pt x="60" y="0"/>
                    </a:moveTo>
                    <a:lnTo>
                      <a:pt x="0" y="36"/>
                    </a:lnTo>
                    <a:lnTo>
                      <a:pt x="60" y="6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/>
              </a:p>
            </p:txBody>
          </p:sp>
          <p:sp>
            <p:nvSpPr>
              <p:cNvPr id="100" name="Freeform 89"/>
              <p:cNvSpPr>
                <a:spLocks/>
              </p:cNvSpPr>
              <p:nvPr/>
            </p:nvSpPr>
            <p:spPr bwMode="auto">
              <a:xfrm>
                <a:off x="1766" y="2028"/>
                <a:ext cx="60" cy="66"/>
              </a:xfrm>
              <a:custGeom>
                <a:avLst/>
                <a:gdLst>
                  <a:gd name="T0" fmla="*/ 0 w 60"/>
                  <a:gd name="T1" fmla="*/ 66 h 66"/>
                  <a:gd name="T2" fmla="*/ 60 w 60"/>
                  <a:gd name="T3" fmla="*/ 30 h 66"/>
                  <a:gd name="T4" fmla="*/ 0 w 60"/>
                  <a:gd name="T5" fmla="*/ 0 h 66"/>
                  <a:gd name="T6" fmla="*/ 0 w 60"/>
                  <a:gd name="T7" fmla="*/ 66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6"/>
                  <a:gd name="T14" fmla="*/ 60 w 6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6">
                    <a:moveTo>
                      <a:pt x="0" y="66"/>
                    </a:moveTo>
                    <a:lnTo>
                      <a:pt x="60" y="3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/>
              </a:p>
            </p:txBody>
          </p:sp>
        </p:grpSp>
        <p:grpSp>
          <p:nvGrpSpPr>
            <p:cNvPr id="84" name="Group 90"/>
            <p:cNvGrpSpPr>
              <a:grpSpLocks/>
            </p:cNvGrpSpPr>
            <p:nvPr/>
          </p:nvGrpSpPr>
          <p:grpSpPr bwMode="auto">
            <a:xfrm>
              <a:off x="2450" y="1740"/>
              <a:ext cx="192" cy="72"/>
              <a:chOff x="2450" y="1740"/>
              <a:chExt cx="192" cy="72"/>
            </a:xfrm>
          </p:grpSpPr>
          <p:sp>
            <p:nvSpPr>
              <p:cNvPr id="95" name="Line 91"/>
              <p:cNvSpPr>
                <a:spLocks noChangeShapeType="1"/>
              </p:cNvSpPr>
              <p:nvPr/>
            </p:nvSpPr>
            <p:spPr bwMode="auto">
              <a:xfrm>
                <a:off x="2498" y="1776"/>
                <a:ext cx="96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auto">
              <a:xfrm>
                <a:off x="2450" y="1740"/>
                <a:ext cx="60" cy="66"/>
              </a:xfrm>
              <a:custGeom>
                <a:avLst/>
                <a:gdLst>
                  <a:gd name="T0" fmla="*/ 60 w 60"/>
                  <a:gd name="T1" fmla="*/ 0 h 66"/>
                  <a:gd name="T2" fmla="*/ 0 w 60"/>
                  <a:gd name="T3" fmla="*/ 36 h 66"/>
                  <a:gd name="T4" fmla="*/ 60 w 60"/>
                  <a:gd name="T5" fmla="*/ 66 h 66"/>
                  <a:gd name="T6" fmla="*/ 60 w 60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6"/>
                  <a:gd name="T14" fmla="*/ 60 w 6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6">
                    <a:moveTo>
                      <a:pt x="60" y="0"/>
                    </a:moveTo>
                    <a:lnTo>
                      <a:pt x="0" y="36"/>
                    </a:lnTo>
                    <a:lnTo>
                      <a:pt x="60" y="6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/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auto">
              <a:xfrm>
                <a:off x="2582" y="1746"/>
                <a:ext cx="60" cy="66"/>
              </a:xfrm>
              <a:custGeom>
                <a:avLst/>
                <a:gdLst>
                  <a:gd name="T0" fmla="*/ 0 w 60"/>
                  <a:gd name="T1" fmla="*/ 66 h 66"/>
                  <a:gd name="T2" fmla="*/ 60 w 60"/>
                  <a:gd name="T3" fmla="*/ 30 h 66"/>
                  <a:gd name="T4" fmla="*/ 0 w 60"/>
                  <a:gd name="T5" fmla="*/ 0 h 66"/>
                  <a:gd name="T6" fmla="*/ 0 w 60"/>
                  <a:gd name="T7" fmla="*/ 66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6"/>
                  <a:gd name="T14" fmla="*/ 60 w 6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6">
                    <a:moveTo>
                      <a:pt x="0" y="66"/>
                    </a:moveTo>
                    <a:lnTo>
                      <a:pt x="60" y="3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/>
              </a:p>
            </p:txBody>
          </p:sp>
        </p:grpSp>
        <p:sp>
          <p:nvSpPr>
            <p:cNvPr id="85" name="Line 94"/>
            <p:cNvSpPr>
              <a:spLocks noChangeShapeType="1"/>
            </p:cNvSpPr>
            <p:nvPr/>
          </p:nvSpPr>
          <p:spPr bwMode="auto">
            <a:xfrm>
              <a:off x="3170" y="1776"/>
              <a:ext cx="714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86" name="Line 95"/>
            <p:cNvSpPr>
              <a:spLocks noChangeShapeType="1"/>
            </p:cNvSpPr>
            <p:nvPr/>
          </p:nvSpPr>
          <p:spPr bwMode="auto">
            <a:xfrm>
              <a:off x="3170" y="1824"/>
              <a:ext cx="714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grpSp>
          <p:nvGrpSpPr>
            <p:cNvPr id="87" name="Group 96"/>
            <p:cNvGrpSpPr>
              <a:grpSpLocks/>
            </p:cNvGrpSpPr>
            <p:nvPr/>
          </p:nvGrpSpPr>
          <p:grpSpPr bwMode="auto">
            <a:xfrm>
              <a:off x="4112" y="1458"/>
              <a:ext cx="732" cy="174"/>
              <a:chOff x="4112" y="1458"/>
              <a:chExt cx="732" cy="174"/>
            </a:xfrm>
          </p:grpSpPr>
          <p:sp>
            <p:nvSpPr>
              <p:cNvPr id="92" name="Freeform 97"/>
              <p:cNvSpPr>
                <a:spLocks/>
              </p:cNvSpPr>
              <p:nvPr/>
            </p:nvSpPr>
            <p:spPr bwMode="auto">
              <a:xfrm>
                <a:off x="4148" y="1488"/>
                <a:ext cx="648" cy="96"/>
              </a:xfrm>
              <a:custGeom>
                <a:avLst/>
                <a:gdLst>
                  <a:gd name="T0" fmla="*/ 648 w 648"/>
                  <a:gd name="T1" fmla="*/ 0 h 96"/>
                  <a:gd name="T2" fmla="*/ 0 w 648"/>
                  <a:gd name="T3" fmla="*/ 0 h 96"/>
                  <a:gd name="T4" fmla="*/ 0 w 648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648"/>
                  <a:gd name="T10" fmla="*/ 0 h 96"/>
                  <a:gd name="T11" fmla="*/ 648 w 6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8" h="96">
                    <a:moveTo>
                      <a:pt x="648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/>
              </a:p>
            </p:txBody>
          </p:sp>
          <p:sp>
            <p:nvSpPr>
              <p:cNvPr id="93" name="Freeform 98"/>
              <p:cNvSpPr>
                <a:spLocks/>
              </p:cNvSpPr>
              <p:nvPr/>
            </p:nvSpPr>
            <p:spPr bwMode="auto">
              <a:xfrm>
                <a:off x="4784" y="1458"/>
                <a:ext cx="60" cy="66"/>
              </a:xfrm>
              <a:custGeom>
                <a:avLst/>
                <a:gdLst>
                  <a:gd name="T0" fmla="*/ 0 w 60"/>
                  <a:gd name="T1" fmla="*/ 66 h 66"/>
                  <a:gd name="T2" fmla="*/ 60 w 60"/>
                  <a:gd name="T3" fmla="*/ 30 h 66"/>
                  <a:gd name="T4" fmla="*/ 0 w 60"/>
                  <a:gd name="T5" fmla="*/ 0 h 66"/>
                  <a:gd name="T6" fmla="*/ 0 w 60"/>
                  <a:gd name="T7" fmla="*/ 66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6"/>
                  <a:gd name="T14" fmla="*/ 60 w 6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6">
                    <a:moveTo>
                      <a:pt x="0" y="66"/>
                    </a:moveTo>
                    <a:lnTo>
                      <a:pt x="60" y="3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/>
              </a:p>
            </p:txBody>
          </p:sp>
          <p:sp>
            <p:nvSpPr>
              <p:cNvPr id="94" name="Freeform 99"/>
              <p:cNvSpPr>
                <a:spLocks/>
              </p:cNvSpPr>
              <p:nvPr/>
            </p:nvSpPr>
            <p:spPr bwMode="auto">
              <a:xfrm>
                <a:off x="4112" y="1572"/>
                <a:ext cx="66" cy="60"/>
              </a:xfrm>
              <a:custGeom>
                <a:avLst/>
                <a:gdLst>
                  <a:gd name="T0" fmla="*/ 0 w 66"/>
                  <a:gd name="T1" fmla="*/ 0 h 60"/>
                  <a:gd name="T2" fmla="*/ 36 w 66"/>
                  <a:gd name="T3" fmla="*/ 60 h 60"/>
                  <a:gd name="T4" fmla="*/ 66 w 66"/>
                  <a:gd name="T5" fmla="*/ 0 h 60"/>
                  <a:gd name="T6" fmla="*/ 0 w 66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60"/>
                  <a:gd name="T14" fmla="*/ 66 w 66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60">
                    <a:moveTo>
                      <a:pt x="0" y="0"/>
                    </a:moveTo>
                    <a:lnTo>
                      <a:pt x="36" y="6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/>
              </a:p>
            </p:txBody>
          </p:sp>
        </p:grpSp>
        <p:grpSp>
          <p:nvGrpSpPr>
            <p:cNvPr id="88" name="Group 100"/>
            <p:cNvGrpSpPr>
              <a:grpSpLocks/>
            </p:cNvGrpSpPr>
            <p:nvPr/>
          </p:nvGrpSpPr>
          <p:grpSpPr bwMode="auto">
            <a:xfrm>
              <a:off x="4118" y="1920"/>
              <a:ext cx="726" cy="174"/>
              <a:chOff x="4118" y="1920"/>
              <a:chExt cx="726" cy="174"/>
            </a:xfrm>
          </p:grpSpPr>
          <p:sp>
            <p:nvSpPr>
              <p:cNvPr id="89" name="Freeform 101"/>
              <p:cNvSpPr>
                <a:spLocks/>
              </p:cNvSpPr>
              <p:nvPr/>
            </p:nvSpPr>
            <p:spPr bwMode="auto">
              <a:xfrm>
                <a:off x="4148" y="1968"/>
                <a:ext cx="648" cy="90"/>
              </a:xfrm>
              <a:custGeom>
                <a:avLst/>
                <a:gdLst>
                  <a:gd name="T0" fmla="*/ 648 w 648"/>
                  <a:gd name="T1" fmla="*/ 90 h 90"/>
                  <a:gd name="T2" fmla="*/ 0 w 648"/>
                  <a:gd name="T3" fmla="*/ 90 h 90"/>
                  <a:gd name="T4" fmla="*/ 0 w 648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648"/>
                  <a:gd name="T10" fmla="*/ 0 h 90"/>
                  <a:gd name="T11" fmla="*/ 648 w 648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8" h="90">
                    <a:moveTo>
                      <a:pt x="648" y="90"/>
                    </a:move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/>
              </a:p>
            </p:txBody>
          </p:sp>
          <p:sp>
            <p:nvSpPr>
              <p:cNvPr id="90" name="Freeform 102"/>
              <p:cNvSpPr>
                <a:spLocks/>
              </p:cNvSpPr>
              <p:nvPr/>
            </p:nvSpPr>
            <p:spPr bwMode="auto">
              <a:xfrm>
                <a:off x="4784" y="2028"/>
                <a:ext cx="60" cy="66"/>
              </a:xfrm>
              <a:custGeom>
                <a:avLst/>
                <a:gdLst>
                  <a:gd name="T0" fmla="*/ 0 w 60"/>
                  <a:gd name="T1" fmla="*/ 66 h 66"/>
                  <a:gd name="T2" fmla="*/ 60 w 60"/>
                  <a:gd name="T3" fmla="*/ 30 h 66"/>
                  <a:gd name="T4" fmla="*/ 0 w 60"/>
                  <a:gd name="T5" fmla="*/ 0 h 66"/>
                  <a:gd name="T6" fmla="*/ 0 w 60"/>
                  <a:gd name="T7" fmla="*/ 66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6"/>
                  <a:gd name="T14" fmla="*/ 60 w 6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6">
                    <a:moveTo>
                      <a:pt x="0" y="66"/>
                    </a:moveTo>
                    <a:lnTo>
                      <a:pt x="60" y="3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/>
              </a:p>
            </p:txBody>
          </p:sp>
          <p:sp>
            <p:nvSpPr>
              <p:cNvPr id="91" name="Freeform 103"/>
              <p:cNvSpPr>
                <a:spLocks/>
              </p:cNvSpPr>
              <p:nvPr/>
            </p:nvSpPr>
            <p:spPr bwMode="auto">
              <a:xfrm>
                <a:off x="4118" y="1920"/>
                <a:ext cx="66" cy="60"/>
              </a:xfrm>
              <a:custGeom>
                <a:avLst/>
                <a:gdLst>
                  <a:gd name="T0" fmla="*/ 66 w 66"/>
                  <a:gd name="T1" fmla="*/ 60 h 60"/>
                  <a:gd name="T2" fmla="*/ 30 w 66"/>
                  <a:gd name="T3" fmla="*/ 0 h 60"/>
                  <a:gd name="T4" fmla="*/ 0 w 66"/>
                  <a:gd name="T5" fmla="*/ 60 h 60"/>
                  <a:gd name="T6" fmla="*/ 66 w 66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60"/>
                  <a:gd name="T14" fmla="*/ 66 w 66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60">
                    <a:moveTo>
                      <a:pt x="66" y="60"/>
                    </a:moveTo>
                    <a:lnTo>
                      <a:pt x="30" y="0"/>
                    </a:lnTo>
                    <a:lnTo>
                      <a:pt x="0" y="60"/>
                    </a:lnTo>
                    <a:lnTo>
                      <a:pt x="66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a-I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en-US" altLang="fa-IR" dirty="0" smtClean="0">
                <a:latin typeface="Calibri" pitchFamily="34" charset="0"/>
              </a:rPr>
              <a:t>ADSL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32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1071547"/>
            <a:ext cx="857256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لازم است در سرويس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ADSL</a:t>
            </a:r>
            <a:r>
              <a:rPr lang="fa-IR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، مودم‌های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ADSL </a:t>
            </a:r>
            <a:r>
              <a:rPr lang="fa-IR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در هر دو طرف اتصال، هم در خانه كاربر و هم در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) ISP</a:t>
            </a:r>
            <a:r>
              <a:rPr lang="fa-IR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مركز ارائه دهنده سرويس اينترنت) قرار داشته باشند. اين مودم‌ها با مودم‌های معمولی تفاوت دارند. مودم‌های معمولی علائم ديجيتالی را از كامپيوتر دريافت كرده و آنها را به علائم آنالوگ تبديل و از طريق خطوط تلفن ارسال می‌كنند. سپس مودم دريافت كننده، علائم آنالوگ را دريافت كرده و آنها را به علائم ديجيتال تبديل می‌كند. در حالی كه مودم‌های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ADSL </a:t>
            </a:r>
            <a:r>
              <a:rPr lang="fa-IR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تمامی داده‌ها را به صورت ديجيتالی، ارسال و دريافت می‌كنند و هيچ گونه تبديلی از علائم آنالوگ به ديجيتال و بالعكس رخ نمی‌دهد.</a:t>
            </a:r>
          </a:p>
          <a:p>
            <a:pPr marL="268288" indent="-268288" algn="just" rt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ADSL</a:t>
            </a:r>
            <a:r>
              <a:rPr lang="fa-IR" sz="22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، خط تلفن را به 3 كانال تقسيم می‌كند</a:t>
            </a:r>
            <a:r>
              <a:rPr lang="en-US" sz="22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:</a:t>
            </a:r>
            <a:endParaRPr lang="fa-IR" sz="2200" b="1" dirty="0" smtClean="0">
              <a:solidFill>
                <a:srgbClr val="0070C0"/>
              </a:solidFill>
              <a:latin typeface="Calibri" pitchFamily="34" charset="0"/>
              <a:cs typeface="B Nazanin" pitchFamily="2" charset="-78"/>
            </a:endParaRPr>
          </a:p>
          <a:p>
            <a:pPr marL="725488" lvl="1" indent="-268288" algn="just" rtl="1">
              <a:spcAft>
                <a:spcPts val="600"/>
              </a:spcAft>
              <a:buFont typeface="Arial" pitchFamily="34" charset="0"/>
              <a:buChar char="•"/>
            </a:pPr>
            <a:r>
              <a:rPr lang="fa-IR" sz="2200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دریافت داده</a:t>
            </a:r>
          </a:p>
          <a:p>
            <a:pPr marL="725488" lvl="1" indent="-268288" algn="just" rtl="1">
              <a:spcAft>
                <a:spcPts val="600"/>
              </a:spcAft>
              <a:buFont typeface="Arial" pitchFamily="34" charset="0"/>
              <a:buChar char="•"/>
            </a:pPr>
            <a:r>
              <a:rPr lang="fa-IR" sz="2200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ارسال داده</a:t>
            </a:r>
          </a:p>
          <a:p>
            <a:pPr marL="725488" lvl="1" indent="-268288" algn="just" rtl="1">
              <a:spcAft>
                <a:spcPts val="600"/>
              </a:spcAft>
              <a:buFont typeface="Arial" pitchFamily="34" charset="0"/>
              <a:buChar char="•"/>
            </a:pPr>
            <a:r>
              <a:rPr lang="fa-IR" sz="2200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گفتگو از طریق تلفن</a:t>
            </a:r>
            <a:endParaRPr lang="en-US" sz="22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تجهیزات </a:t>
            </a:r>
            <a:r>
              <a:rPr lang="en-US" altLang="fa-IR" dirty="0" smtClean="0">
                <a:latin typeface="Calibri" pitchFamily="34" charset="0"/>
              </a:rPr>
              <a:t>ADSL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33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1071547"/>
            <a:ext cx="85725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ADSL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از دو دستگاه خاص استفاده می‌نمايد. يکی از دستگاه‌ها در محل مشترکين و دستگاه ديگر برای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ISP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، شرکت تلفن و يا سازمان‌های ارائه دهنده خدمات</a:t>
            </a:r>
            <a:r>
              <a:rPr lang="fa-IR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DSL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، نصب می‌گردد. </a:t>
            </a:r>
            <a:endParaRPr lang="en-US" sz="22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6" name="Picture 4" descr="E:\New Folder\DSL_files\DSL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" y="2357430"/>
            <a:ext cx="5000660" cy="405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29190" y="2639368"/>
            <a:ext cx="3857652" cy="3647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3038" indent="-173038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در محل مشترکين از يک ترانسيور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DSL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استفاده می‌گردد. شرکت ارائه دهنده  خدمات</a:t>
            </a:r>
            <a:r>
              <a:rPr lang="fa-IR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DSL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از يک</a:t>
            </a:r>
            <a:r>
              <a:rPr lang="fa-IR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DSL Access Multiplexer (DSLAM)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استفاده می‌نمايد</a:t>
            </a:r>
            <a:r>
              <a:rPr lang="fa-IR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. 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از دستگاه فوق بمنظور دريافت اتصالات مشترکين استفاده می‌گردد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.</a:t>
            </a:r>
            <a:endParaRPr lang="fa-I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en-US" altLang="fa-IR" dirty="0" smtClean="0">
                <a:latin typeface="Calibri" pitchFamily="34" charset="0"/>
              </a:rPr>
              <a:t>VDSL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34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1071547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 rt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عملکرد</a:t>
            </a:r>
            <a:r>
              <a:rPr lang="fa-IR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VDSL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 ،</a:t>
            </a:r>
            <a:r>
              <a:rPr lang="fa-IR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در اغلب موارد مشابه</a:t>
            </a:r>
            <a:r>
              <a:rPr lang="fa-IR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ADSL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است. </a:t>
            </a:r>
            <a:endParaRPr lang="en-US" sz="2200" b="1" dirty="0" smtClean="0">
              <a:solidFill>
                <a:srgbClr val="000000"/>
              </a:solidFill>
              <a:latin typeface="Calibri" pitchFamily="34" charset="0"/>
              <a:cs typeface="B Nazanin" pitchFamily="2" charset="-78"/>
            </a:endParaRPr>
          </a:p>
          <a:p>
            <a:pPr marL="173038" indent="-173038" algn="just" rt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VDSL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قادر به ارائه سرعت 52 مگابيت در ثانيه برای ارسال اطلاعات از اينترنت به کاربر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(Downstream)</a:t>
            </a:r>
            <a:r>
              <a:rPr lang="fa-IR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و 16 مگابيت در ثانيه برای ارسال اطلاعات کاربر بر روی اينترنت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(Upstream)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است.  سرعت های فوق بمراتب بيشتر از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ADSL</a:t>
            </a:r>
            <a:r>
              <a:rPr lang="fa-IR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هستند.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876" y="3214686"/>
            <a:ext cx="4071966" cy="26314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3038" indent="-173038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VDSL</a:t>
            </a:r>
            <a:r>
              <a:rPr lang="ar-SA" sz="2200" b="1" dirty="0" smtClean="0">
                <a:solidFill>
                  <a:srgbClr val="000000"/>
                </a:solidFill>
                <a:latin typeface="Calibri" pitchFamily="34" charset="0"/>
                <a:cs typeface="B Nazanin" pitchFamily="2" charset="-78"/>
              </a:rPr>
              <a:t> سرعت بالای خود را مديون محدودتر شدن فاصله بين مشترکين و مرکز ارائه دهنده سرويس فوق است. حداکثر مسافت موجود 4.000 فوت (1.200 متر) است.</a:t>
            </a:r>
            <a:endParaRPr lang="fa-IR" sz="2200" b="1" dirty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38914" name="Picture 2" descr="http://upload.wikimedia.org/wikipedia/commons/8/81/VDSL2_Snelhei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428628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دیگر استانداردهای </a:t>
            </a:r>
            <a:r>
              <a:rPr lang="en-US" altLang="fa-IR" dirty="0" smtClean="0">
                <a:latin typeface="Calibri" pitchFamily="34" charset="0"/>
              </a:rPr>
              <a:t>DSL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35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285720" y="1214422"/>
          <a:ext cx="8572560" cy="527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دیگر استانداردهای </a:t>
            </a:r>
            <a:r>
              <a:rPr lang="en-US" altLang="fa-IR" dirty="0" smtClean="0">
                <a:latin typeface="Calibri" pitchFamily="34" charset="0"/>
              </a:rPr>
              <a:t>DSL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36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937378"/>
              </p:ext>
            </p:extLst>
          </p:nvPr>
        </p:nvGraphicFramePr>
        <p:xfrm>
          <a:off x="285720" y="1214422"/>
          <a:ext cx="8572560" cy="527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ar-SA" altLang="fa-IR" dirty="0" smtClean="0">
                <a:latin typeface="Calibri" pitchFamily="34" charset="0"/>
              </a:rPr>
              <a:t>نمونه های متفاوت تکنولوژی </a:t>
            </a:r>
            <a:r>
              <a:rPr lang="en-US" altLang="fa-IR" dirty="0" smtClean="0">
                <a:latin typeface="Calibri" pitchFamily="34" charset="0"/>
              </a:rPr>
              <a:t>DSL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37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00108"/>
            <a:ext cx="8501091" cy="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graphicFrame>
        <p:nvGraphicFramePr>
          <p:cNvPr id="6" name="Group 4"/>
          <p:cNvGraphicFramePr>
            <a:graphicFrameLocks/>
          </p:cNvGraphicFramePr>
          <p:nvPr/>
        </p:nvGraphicFramePr>
        <p:xfrm>
          <a:off x="457200" y="1142984"/>
          <a:ext cx="8229600" cy="5286412"/>
        </p:xfrm>
        <a:graphic>
          <a:graphicData uri="http://schemas.openxmlformats.org/drawingml/2006/table">
            <a:tbl>
              <a:tblPr rtl="1"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5829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B Nazanin" pitchFamily="2" charset="-78"/>
                        </a:rPr>
                        <a:t>نوع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B Nazanin" pitchFamily="2" charset="-7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B Nazanin" pitchFamily="2" charset="-78"/>
                        </a:rPr>
                        <a:t>DSL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B Nazanin" pitchFamily="2" charset="-78"/>
                        </a:rPr>
                        <a:t>حداکثر سرعت ارسال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B Nazanin" pitchFamily="2" charset="-78"/>
                        </a:rPr>
                        <a:t>حداکثر سرعت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B Nazanin" pitchFamily="2" charset="-78"/>
                        </a:rPr>
                        <a:t> </a:t>
                      </a: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B Nazanin" pitchFamily="2" charset="-78"/>
                        </a:rPr>
                        <a:t>دريافت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B Nazanin" pitchFamily="2" charset="-78"/>
                        </a:rPr>
                        <a:t>حداکثر مسافت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B Nazanin" pitchFamily="2" charset="-78"/>
                        </a:rPr>
                        <a:t>خطوط مورد نياز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B Nazanin" pitchFamily="2" charset="-78"/>
                        </a:rPr>
                        <a:t>امکان استفاده از تلفن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66116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ADSL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 Kbps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 Mbps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18,000 ft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(5,500 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6116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HDSL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1.54 Mbps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1.54 Mbps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12,000 ft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(3,650 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6116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IDSL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144 Kbps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144 Kbps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35,000 ft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(10,700 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6116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MSDSL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Mbps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Mbps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29,000 ft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(8,800 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6116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RADSL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Mbps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 Mbps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18,000 ft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(5,500 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6116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SDSL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2.3 Mbps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2.3 Mbps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22,000 ft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(6,700 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6116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VDSL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 Mbps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 Mbps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4,000 ft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(1,200 m)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خطوط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143001"/>
            <a:ext cx="8501091" cy="10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به خطوط </a:t>
            </a:r>
            <a:r>
              <a:rPr lang="en-US" sz="2200" b="1" dirty="0" smtClean="0">
                <a:latin typeface="Calibri" pitchFamily="34" charset="0"/>
                <a:cs typeface="B Nazanin" pitchFamily="2" charset="-78"/>
              </a:rPr>
              <a:t>T1 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 اتصالات اختصاصی یا 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  <a:cs typeface="B Nazanin" pitchFamily="2" charset="-78"/>
              </a:rPr>
              <a:t>Point to Point </a:t>
            </a:r>
            <a:r>
              <a:rPr lang="fa-IR" sz="2200" b="1" dirty="0" smtClean="0">
                <a:solidFill>
                  <a:srgbClr val="002060"/>
                </a:solidFill>
                <a:latin typeface="Calibri" pitchFamily="34" charset="0"/>
                <a:cs typeface="B Nazanin" pitchFamily="2" charset="-78"/>
              </a:rPr>
              <a:t> 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اطلاق می‌گردد.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2" y="2285992"/>
            <a:ext cx="7048496" cy="440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خطوط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143001"/>
            <a:ext cx="8501091" cy="10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/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خطوط </a:t>
            </a:r>
            <a:r>
              <a:rPr lang="en-US" sz="2200" b="1" dirty="0" smtClean="0">
                <a:latin typeface="Calibri" pitchFamily="34" charset="0"/>
                <a:cs typeface="B Nazanin" pitchFamily="2" charset="-78"/>
              </a:rPr>
              <a:t>T1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در آمریکای شمالی و ژاپن برای انتقال صدا و داده میان دیوایس‌ها مورد استفاده قرار می‌گیرند.  واژه </a:t>
            </a:r>
            <a:r>
              <a:rPr lang="en-US" sz="2200" b="1" dirty="0" smtClean="0">
                <a:latin typeface="Calibri" pitchFamily="34" charset="0"/>
                <a:cs typeface="B Nazanin" pitchFamily="2" charset="-78"/>
              </a:rPr>
              <a:t>T 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 از </a:t>
            </a:r>
            <a:r>
              <a:rPr lang="en-US" sz="2200" b="1" dirty="0" smtClean="0">
                <a:solidFill>
                  <a:srgbClr val="002060"/>
                </a:solidFill>
                <a:latin typeface="Calibri" pitchFamily="34" charset="0"/>
                <a:cs typeface="B Nazanin" pitchFamily="2" charset="-78"/>
              </a:rPr>
              <a:t>T-Carrier System </a:t>
            </a:r>
            <a:r>
              <a:rPr lang="fa-IR" sz="2200" b="1" dirty="0" smtClean="0">
                <a:solidFill>
                  <a:srgbClr val="002060"/>
                </a:solidFill>
                <a:latin typeface="Calibri" pitchFamily="34" charset="0"/>
                <a:cs typeface="B Nazanin" pitchFamily="2" charset="-78"/>
              </a:rPr>
              <a:t> 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گرفته شده است.</a:t>
            </a:r>
          </a:p>
          <a:p>
            <a:pPr algn="just" rtl="1"/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این سیستم ابتدا در دهه 1960 برای </a:t>
            </a:r>
            <a:r>
              <a:rPr lang="fa-IR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B Nazanin" pitchFamily="2" charset="-78"/>
              </a:rPr>
              <a:t>کاهش تعداد خطوط تلفن </a:t>
            </a:r>
            <a:r>
              <a:rPr lang="fa-IR" sz="2200" b="1" dirty="0" smtClean="0">
                <a:latin typeface="Calibri" pitchFamily="34" charset="0"/>
                <a:cs typeface="B Nazanin" pitchFamily="2" charset="-78"/>
              </a:rPr>
              <a:t>در شهرهای بزرگ ایجاد گردید.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475" y="2500306"/>
            <a:ext cx="6857050" cy="413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خطوط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071546"/>
            <a:ext cx="8501091" cy="10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خطوط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T1 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سیگنالهای صدا و داده دریافتی از چندین دیوایس را با استفاده از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TDM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در یک لینک واحد 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ترکیب می‌کند.</a:t>
            </a:r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64710"/>
            <a:ext cx="6858048" cy="405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خطوط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143001"/>
            <a:ext cx="8501091" cy="10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just" rtl="1">
              <a:buFont typeface="Arial" pitchFamily="34" charset="0"/>
              <a:buChar char="•"/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دیوایس‌ها از طریق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TDM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به نوبت و مدار خاصی از داده را از کانال انتقال می‌دهند.</a:t>
            </a:r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03" y="2208520"/>
            <a:ext cx="6657995" cy="449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خطوط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8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143001"/>
            <a:ext cx="8501091" cy="10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T1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یک خط را به 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 24 </a:t>
            </a:r>
            <a:r>
              <a:rPr lang="fa-IR" sz="2400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کانال مجزا 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تقسیم می‌کند.</a:t>
            </a:r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094" y="2143116"/>
            <a:ext cx="6681813" cy="44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خطوط </a:t>
            </a:r>
            <a:r>
              <a:rPr lang="en-US" altLang="fa-IR" dirty="0" smtClean="0">
                <a:latin typeface="Calibri" pitchFamily="34" charset="0"/>
              </a:rPr>
              <a:t>T1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9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21455" y="1143001"/>
            <a:ext cx="8501091" cy="10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در واقع می‌توان گفت که یک خط</a:t>
            </a:r>
            <a:r>
              <a:rPr lang="en-US" sz="2400" b="1" dirty="0" smtClean="0">
                <a:latin typeface="Calibri" pitchFamily="34" charset="0"/>
                <a:cs typeface="B Nazanin" pitchFamily="2" charset="-78"/>
              </a:rPr>
              <a:t>T1 </a:t>
            </a:r>
            <a:r>
              <a:rPr lang="fa-IR" sz="2400" b="1" dirty="0" smtClean="0">
                <a:latin typeface="Calibri" pitchFamily="34" charset="0"/>
                <a:cs typeface="B Nazanin" pitchFamily="2" charset="-78"/>
              </a:rPr>
              <a:t> می‌تواند دیتای معادل 24 خط تلفن معمولی را برروی دو سیم انتقال دهد.</a:t>
            </a:r>
            <a:endParaRPr lang="fa-IR" sz="22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6117" y="1928802"/>
            <a:ext cx="697176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4333</TotalTime>
  <Words>1504</Words>
  <Application>Microsoft Office PowerPoint</Application>
  <PresentationFormat>On-screen Show (4:3)</PresentationFormat>
  <Paragraphs>261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</vt:lpstr>
      <vt:lpstr>B Titr</vt:lpstr>
      <vt:lpstr>Calibri</vt:lpstr>
      <vt:lpstr>Majalla UI</vt:lpstr>
      <vt:lpstr>Nazanin</vt:lpstr>
      <vt:lpstr>Titr</vt:lpstr>
      <vt:lpstr>B Nazanin</vt:lpstr>
      <vt:lpstr>Tahoma</vt:lpstr>
      <vt:lpstr>B Lotus</vt:lpstr>
      <vt:lpstr>Wingdings 2</vt:lpstr>
      <vt:lpstr>Gill Sans MT</vt:lpstr>
      <vt:lpstr>Times New Roman</vt:lpstr>
      <vt:lpstr>Wingdings</vt:lpstr>
      <vt:lpstr>Verdana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Javanmard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Miandari</dc:creator>
  <cp:keywords>اسلاید سوم درس شبکه های گسترده</cp:keywords>
  <cp:lastModifiedBy>User4</cp:lastModifiedBy>
  <cp:revision>337</cp:revision>
  <dcterms:created xsi:type="dcterms:W3CDTF">2010-11-18T23:30:56Z</dcterms:created>
  <dcterms:modified xsi:type="dcterms:W3CDTF">2015-11-17T12:59:52Z</dcterms:modified>
</cp:coreProperties>
</file>