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Raleway"/>
      <p:regular r:id="rId29"/>
      <p:bold r:id="rId30"/>
      <p:italic r:id="rId31"/>
      <p:boldItalic r:id="rId32"/>
    </p:embeddedFont>
    <p:embeddedFont>
      <p:font typeface="Amiri"/>
      <p:regular r:id="rId33"/>
      <p:bold r:id="rId34"/>
      <p:italic r:id="rId35"/>
      <p:boldItalic r:id="rId36"/>
    </p:embeddedFont>
    <p:embeddedFont>
      <p:font typeface="Lat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6B738C3-1C8D-46D4-9F70-6BCF28A6CC72}">
  <a:tblStyle styleId="{46B738C3-1C8D-46D4-9F70-6BCF28A6CC7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aleway-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aleway-italic.fntdata"/><Relationship Id="rId30" Type="http://schemas.openxmlformats.org/officeDocument/2006/relationships/font" Target="fonts/Raleway-bold.fntdata"/><Relationship Id="rId11" Type="http://schemas.openxmlformats.org/officeDocument/2006/relationships/slide" Target="slides/slide5.xml"/><Relationship Id="rId33" Type="http://schemas.openxmlformats.org/officeDocument/2006/relationships/font" Target="fonts/Amiri-regular.fntdata"/><Relationship Id="rId10" Type="http://schemas.openxmlformats.org/officeDocument/2006/relationships/slide" Target="slides/slide4.xml"/><Relationship Id="rId32" Type="http://schemas.openxmlformats.org/officeDocument/2006/relationships/font" Target="fonts/Raleway-boldItalic.fntdata"/><Relationship Id="rId13" Type="http://schemas.openxmlformats.org/officeDocument/2006/relationships/slide" Target="slides/slide7.xml"/><Relationship Id="rId35" Type="http://schemas.openxmlformats.org/officeDocument/2006/relationships/font" Target="fonts/Amiri-italic.fntdata"/><Relationship Id="rId12" Type="http://schemas.openxmlformats.org/officeDocument/2006/relationships/slide" Target="slides/slide6.xml"/><Relationship Id="rId34" Type="http://schemas.openxmlformats.org/officeDocument/2006/relationships/font" Target="fonts/Amiri-bold.fntdata"/><Relationship Id="rId15" Type="http://schemas.openxmlformats.org/officeDocument/2006/relationships/slide" Target="slides/slide9.xml"/><Relationship Id="rId37" Type="http://schemas.openxmlformats.org/officeDocument/2006/relationships/font" Target="fonts/Lato-regular.fntdata"/><Relationship Id="rId14" Type="http://schemas.openxmlformats.org/officeDocument/2006/relationships/slide" Target="slides/slide8.xml"/><Relationship Id="rId36" Type="http://schemas.openxmlformats.org/officeDocument/2006/relationships/font" Target="fonts/Amiri-boldItalic.fntdata"/><Relationship Id="rId17" Type="http://schemas.openxmlformats.org/officeDocument/2006/relationships/slide" Target="slides/slide11.xml"/><Relationship Id="rId39" Type="http://schemas.openxmlformats.org/officeDocument/2006/relationships/font" Target="fonts/Lato-italic.fntdata"/><Relationship Id="rId16" Type="http://schemas.openxmlformats.org/officeDocument/2006/relationships/slide" Target="slides/slide10.xml"/><Relationship Id="rId38" Type="http://schemas.openxmlformats.org/officeDocument/2006/relationships/font" Target="fonts/Lato-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Alessandro_Volta" TargetMode="External"/><Relationship Id="rId3" Type="http://schemas.openxmlformats.org/officeDocument/2006/relationships/hyperlink" Target="https://en.wikipedia.org/wiki/Napoleon_Bonaparte"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c6f90357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c6f9035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c6f90357f_0_1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c6f90357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sz="1400">
                <a:solidFill>
                  <a:srgbClr val="444444"/>
                </a:solidFill>
                <a:highlight>
                  <a:srgbClr val="FFFFFF"/>
                </a:highlight>
              </a:rPr>
              <a:t>توربین های آبی هم که در مناطق پر آب نقش بزرگی در تولید انرژی ایفا می کنند در محل سد ها احداث می شوند این توربین ها انرژی آب ذخیره شده در ارتفاع بالا را به انرژی گردشی برای ژنراتور های خود تبدیل می کنند. معمولا دور این نوع توربین ها پایین است در حالیکه توربین های بخار و گاز دارای دور ۳۰۰۰ دور بر دقیقه و بالاتر هستند این نوع توربین دور پایینی دارد و از آنجا که دور ژنراتور به فرکانس برق تولیدی ارتباط دارد تعداد قطب های توربو ژنراتور های آبی بیشتر است تا در دور کم همان فرکانس ۵۰ هرتز را تحویل دهند. از مزایای این نوع نیروگاه می توان به تولید برق بدون نیاز به سوخت های فسیلی، کمک به کاهش آلودگی هوا، توانایی ذخیره سازی انرژی با استفاده از سیستم تلمبه ای ذخیره ای که قبلا به آن اشاره شد و قابلیت بالای کنترل بار اشاره کرد. ولی از مشکلات آن می توان به هزینه بالای اولیه برای ساخت نیروگاه اشاره کرد همچنین فعالین محیط زیست درباره مشکلاتی که این نوع نیروگاه ها برای ماهی ها ایجاد می کنند اعتراض دارند که امروزه توربین هایی ساخته شده که برای ماهی ها مشکلات کمتری ایجاد می کنند.</a:t>
            </a:r>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9fd74c1894_0_9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9fd74c1894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sz="1400">
                <a:solidFill>
                  <a:srgbClr val="444444"/>
                </a:solidFill>
                <a:highlight>
                  <a:srgbClr val="FFFFFF"/>
                </a:highlight>
              </a:rPr>
              <a:t>توربین گازی در حقیقت مانند یک موتور جت هواپیماست و خود از یک کمپرسور، محفظه احتراق و توربین تشکیل شده است. این توربین با استفاده از انرژی بالای گاز داغ حاصل از انفجار در محفظه احتراق به گردش در می آید. به همین دلیل به آن توربین گازی می گویند. سوخت این نوع توربین گازوییل و گاز طبیعی است که البته گاز طبیعی سوخت بهتری برای آن محسوب می شود و راندمان بیشتر داشته و هزینه و مشکلات بهره برداری کمتری دارد. ولی این توربین ها معمولاً دو سوخته هستند چون در شرایطی که ممکن است گاز طبیعی در دسترس نباشد در فرایند تولید الکتریسیته خللی ایجاد نشود. بنابراین گازوییل سوخت دوم محسوب می شود از مزایای این نیروگاه می توان به زمان نسبتا کم برای ساخت تا بهره برداری، آمادگی بالا برای استارت و استارت مجدد، قابلیت جمع آوری و جابجایی از یک منطقه به منطقه دیگر هزینه اولیه پایین برای سرمایه گذاری و زودبازده تر بودن نسبت به سایر نیروگاه ها  اشاره کرد. از معایب این نیروگاه می توان به راندمان پایین و هزینه بالای بهره برداری اشاره کرد.</a:t>
            </a:r>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9fd74c1894_0_10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9fd74c1894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sz="1400">
                <a:solidFill>
                  <a:srgbClr val="444444"/>
                </a:solidFill>
                <a:highlight>
                  <a:srgbClr val="FFFFFF"/>
                </a:highlight>
              </a:rPr>
              <a:t>این نیروگاه ها در حقیقت در مقیاس های کوچک و با هدف پشتیبانی از نیروگاه های بزرگتر یا سیستم های برق اضطراری مراکز مهم و حساس مانند بیمارستان ها مورد استفاده می شوند.</a:t>
            </a:r>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9fd74c1894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9fd74c1894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just">
              <a:lnSpc>
                <a:spcPct val="100000"/>
              </a:lnSpc>
              <a:spcBef>
                <a:spcPts val="0"/>
              </a:spcBef>
              <a:spcAft>
                <a:spcPts val="0"/>
              </a:spcAft>
              <a:buClr>
                <a:schemeClr val="dk1"/>
              </a:buClr>
              <a:buSzPts val="1100"/>
              <a:buFont typeface="Arial"/>
              <a:buNone/>
            </a:pPr>
            <a:r>
              <a:rPr lang="en" sz="1400">
                <a:solidFill>
                  <a:srgbClr val="444444"/>
                </a:solidFill>
                <a:highlight>
                  <a:srgbClr val="FFFFFF"/>
                </a:highlight>
              </a:rPr>
              <a:t>منابع انرژی تجدید پذیر به غیر از نیروگاه آبی (از قبیل نیروگاه خورشیدی، نیروگاه بادی، نیروگاه جزر و مدی و…) در حال حاضر با توجه به فناوری های موجود گران تمام می شوند و با توجه به پیشرفت سریع فناوری این امید وجود دارد که هزینه این نوع نیروگاه ها هم کاهش یابد و بتوان در جهت حفظ محیط زیست برای آیندگان درصدی بیشتر انرژی از این منابع تامین شود. امروزه دولت ها در سراسر دنیا در جهت کاهش هزینه تولید انرژی حرکت می کنند بنابراین هنوز هم اقتصادی بودن در احداث نیروگاه حرف اول را می زند.</a:t>
            </a:r>
            <a:endParaRPr sz="1400">
              <a:solidFill>
                <a:srgbClr val="444444"/>
              </a:solidFill>
              <a:highlight>
                <a:srgbClr val="FFFFFF"/>
              </a:highlight>
            </a:endParaRPr>
          </a:p>
          <a:p>
            <a:pPr indent="0" lvl="0" marL="0" rtl="1" algn="just">
              <a:lnSpc>
                <a:spcPct val="100000"/>
              </a:lnSpc>
              <a:spcBef>
                <a:spcPts val="0"/>
              </a:spcBef>
              <a:spcAft>
                <a:spcPts val="0"/>
              </a:spcAft>
              <a:buClr>
                <a:schemeClr val="dk1"/>
              </a:buClr>
              <a:buSzPts val="1100"/>
              <a:buFont typeface="Arial"/>
              <a:buNone/>
            </a:pPr>
            <a:r>
              <a:rPr lang="en" sz="1400">
                <a:solidFill>
                  <a:srgbClr val="444444"/>
                </a:solidFill>
                <a:highlight>
                  <a:srgbClr val="FFFFFF"/>
                </a:highlight>
              </a:rPr>
              <a:t>بزرگترین منابع تامین انرژی برای تامین الکتریسیته در دنیا به ترتیب عبارتند از: ذغال سنگ، گاز طبیعی، هیدروالکتریک(نیروگاه آبی)، انرژی هسته ای، نفت و مشتقات آن و دیگر منابع در ردیف آخر قرار می گیرند.</a:t>
            </a:r>
            <a:endParaRPr sz="1400">
              <a:solidFill>
                <a:srgbClr val="444444"/>
              </a:solidFill>
              <a:highlight>
                <a:srgbClr val="FFFFFF"/>
              </a:highlight>
            </a:endParaRPr>
          </a:p>
          <a:p>
            <a:pPr indent="0" lvl="0" marL="0" rtl="1" algn="r">
              <a:lnSpc>
                <a:spcPct val="100000"/>
              </a:lnSpc>
              <a:spcBef>
                <a:spcPts val="0"/>
              </a:spcBef>
              <a:spcAft>
                <a:spcPts val="0"/>
              </a:spcAft>
              <a:buNone/>
            </a:pPr>
            <a:r>
              <a:t/>
            </a:r>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a8b6efd5b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a8b6efd5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sz="1400"/>
              <a:t>باتری یا پیل الکتریکی (ولتاییک) منبعی از انرژی پتانسیل الکتریکی است که در درون آن با انجام واکنش‌های شیمیایی، انرژی شیمیایی به انرژی الکتریکی تبدیل می‌شود، این انرژی در قطب‌های باتری قابل دریافت است.</a:t>
            </a:r>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a8b6efd5b7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a8b6efd5b7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lnSpc>
                <a:spcPct val="130000"/>
              </a:lnSpc>
              <a:spcBef>
                <a:spcPts val="0"/>
              </a:spcBef>
              <a:spcAft>
                <a:spcPts val="0"/>
              </a:spcAft>
              <a:buNone/>
            </a:pPr>
            <a:r>
              <a:rPr lang="en" sz="2400">
                <a:solidFill>
                  <a:schemeClr val="dk1"/>
                </a:solidFill>
                <a:highlight>
                  <a:srgbClr val="FFFFFF"/>
                </a:highlight>
                <a:latin typeface="Calibri"/>
                <a:ea typeface="Calibri"/>
                <a:cs typeface="Calibri"/>
                <a:sym typeface="Calibri"/>
              </a:rPr>
              <a:t>پیل ولتایی</a:t>
            </a:r>
            <a:endParaRPr sz="2400">
              <a:solidFill>
                <a:schemeClr val="dk1"/>
              </a:solidFill>
              <a:highlight>
                <a:srgbClr val="FFFFFF"/>
              </a:highlight>
              <a:latin typeface="Calibri"/>
              <a:ea typeface="Calibri"/>
              <a:cs typeface="Calibri"/>
              <a:sym typeface="Calibri"/>
            </a:endParaRPr>
          </a:p>
          <a:p>
            <a:pPr indent="0" lvl="0" marL="0" rtl="1" algn="r">
              <a:lnSpc>
                <a:spcPct val="130000"/>
              </a:lnSpc>
              <a:spcBef>
                <a:spcPts val="600"/>
              </a:spcBef>
              <a:spcAft>
                <a:spcPts val="0"/>
              </a:spcAft>
              <a:buNone/>
            </a:pPr>
            <a:r>
              <a:rPr lang="en" sz="1200">
                <a:solidFill>
                  <a:schemeClr val="dk1"/>
                </a:solidFill>
                <a:highlight>
                  <a:srgbClr val="FFFFFF"/>
                </a:highlight>
                <a:latin typeface="Calibri"/>
                <a:ea typeface="Calibri"/>
                <a:cs typeface="Calibri"/>
                <a:sym typeface="Calibri"/>
              </a:rPr>
              <a:t>باتری ها در 70 سال اخیر به صرفه شدند</a:t>
            </a:r>
            <a:r>
              <a:rPr lang="en" sz="1200">
                <a:solidFill>
                  <a:schemeClr val="dk1"/>
                </a:solidFill>
                <a:highlight>
                  <a:srgbClr val="FFFFFF"/>
                </a:highlight>
                <a:latin typeface="Calibri"/>
                <a:ea typeface="Calibri"/>
                <a:cs typeface="Calibri"/>
                <a:sym typeface="Calibri"/>
              </a:rPr>
              <a:t>.</a:t>
            </a:r>
            <a:endParaRPr sz="1200">
              <a:solidFill>
                <a:schemeClr val="dk1"/>
              </a:solidFill>
              <a:highlight>
                <a:srgbClr val="FFFFFF"/>
              </a:highlight>
              <a:latin typeface="Calibri"/>
              <a:ea typeface="Calibri"/>
              <a:cs typeface="Calibri"/>
              <a:sym typeface="Calibri"/>
            </a:endParaRPr>
          </a:p>
          <a:p>
            <a:pPr indent="0" lvl="0" marL="0" rtl="0" algn="l">
              <a:lnSpc>
                <a:spcPct val="130000"/>
              </a:lnSpc>
              <a:spcBef>
                <a:spcPts val="600"/>
              </a:spcBef>
              <a:spcAft>
                <a:spcPts val="600"/>
              </a:spcAft>
              <a:buNone/>
            </a:pPr>
            <a:r>
              <a:rPr lang="en" sz="950">
                <a:solidFill>
                  <a:srgbClr val="202122"/>
                </a:solidFill>
                <a:highlight>
                  <a:srgbClr val="F8F9FA"/>
                </a:highlight>
              </a:rPr>
              <a:t>I</a:t>
            </a:r>
            <a:r>
              <a:rPr lang="en" sz="950">
                <a:solidFill>
                  <a:srgbClr val="202122"/>
                </a:solidFill>
                <a:highlight>
                  <a:srgbClr val="F8F9FA"/>
                </a:highlight>
              </a:rPr>
              <a:t>talian physicist </a:t>
            </a:r>
            <a:r>
              <a:rPr lang="en" sz="950">
                <a:solidFill>
                  <a:srgbClr val="0B0080"/>
                </a:solidFill>
                <a:highlight>
                  <a:srgbClr val="F8F9FA"/>
                </a:highlight>
                <a:uFill>
                  <a:noFill/>
                </a:uFill>
                <a:hlinkClick r:id="rId2">
                  <a:extLst>
                    <a:ext uri="{A12FA001-AC4F-418D-AE19-62706E023703}">
                      <ahyp:hlinkClr val="tx"/>
                    </a:ext>
                  </a:extLst>
                </a:hlinkClick>
              </a:rPr>
              <a:t>Alessandro Volta</a:t>
            </a:r>
            <a:r>
              <a:rPr lang="en" sz="950">
                <a:solidFill>
                  <a:srgbClr val="202122"/>
                </a:solidFill>
                <a:highlight>
                  <a:srgbClr val="F8F9FA"/>
                </a:highlight>
              </a:rPr>
              <a:t> demonstrating his pile to French emperor </a:t>
            </a:r>
            <a:r>
              <a:rPr lang="en" sz="950">
                <a:solidFill>
                  <a:srgbClr val="0B0080"/>
                </a:solidFill>
                <a:highlight>
                  <a:srgbClr val="F8F9FA"/>
                </a:highlight>
                <a:uFill>
                  <a:noFill/>
                </a:uFill>
                <a:hlinkClick r:id="rId3">
                  <a:extLst>
                    <a:ext uri="{A12FA001-AC4F-418D-AE19-62706E023703}">
                      <ahyp:hlinkClr val="tx"/>
                    </a:ext>
                  </a:extLst>
                </a:hlinkClick>
              </a:rPr>
              <a:t>Napoleon Bonaparte</a:t>
            </a:r>
            <a:r>
              <a:rPr lang="en" sz="1200">
                <a:solidFill>
                  <a:schemeClr val="dk1"/>
                </a:solidFill>
                <a:highlight>
                  <a:srgbClr val="FFFFFF"/>
                </a:highlight>
                <a:latin typeface="Calibri"/>
                <a:ea typeface="Calibri"/>
                <a:cs typeface="Calibri"/>
                <a:sym typeface="Calibri"/>
              </a:rPr>
              <a:t> (ولت)</a:t>
            </a:r>
            <a:endParaRPr sz="1200">
              <a:solidFill>
                <a:schemeClr val="dk1"/>
              </a:solidFill>
              <a:highlight>
                <a:srgbClr val="FFFFFF"/>
              </a:highlight>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a8b6efd5b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a8b6efd5b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امروزه جاهای زیادی استفاده میشن</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a8b6efd5b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a8b6efd5b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Clr>
                <a:schemeClr val="dk1"/>
              </a:buClr>
              <a:buSzPts val="1100"/>
              <a:buFont typeface="Arial"/>
              <a:buNone/>
            </a:pPr>
            <a:r>
              <a:rPr lang="en"/>
              <a:t>این باتریها پس از دشارژ، با عبور جریان در جهت مخالف جریان دشارژ، به صورت الکتریکی قابل شارژ می‌باشند و با نام باتریهای ذخیره یا باتری شارژی نیز شناخته می‌شوند، عمر این باتری بیشتر از ۵ سال است و بارها می‌توان آن‌ها را شارژ و دشارژ کرد.</a:t>
            </a:r>
            <a:endParaRPr/>
          </a:p>
          <a:p>
            <a:pPr indent="0" lvl="0" marL="0" rtl="1" algn="r">
              <a:spcBef>
                <a:spcPts val="0"/>
              </a:spcBef>
              <a:spcAft>
                <a:spcPts val="0"/>
              </a:spcAft>
              <a:buClr>
                <a:schemeClr val="dk1"/>
              </a:buClr>
              <a:buSzPts val="1100"/>
              <a:buFont typeface="Arial"/>
              <a:buNone/>
            </a:pPr>
            <a:r>
              <a:t/>
            </a:r>
            <a:endParaRPr/>
          </a:p>
          <a:p>
            <a:pPr indent="0" lvl="0" marL="0" rtl="1" algn="r">
              <a:spcBef>
                <a:spcPts val="0"/>
              </a:spcBef>
              <a:spcAft>
                <a:spcPts val="0"/>
              </a:spcAft>
              <a:buClr>
                <a:schemeClr val="dk1"/>
              </a:buClr>
              <a:buSzPts val="1100"/>
              <a:buFont typeface="Arial"/>
              <a:buNone/>
            </a:pPr>
            <a:r>
              <a:rPr lang="en"/>
              <a:t>۱ – کاربردهایی که به دلیل صرفه اقتصادی و نیاز به توان بالاتر از توان باتری غیرقابل شارژ، باتریهای شارژی مورد استفاده قرار می‌گیرند. در این موارد هر چند امکان استفاده از باتریهای غیرقابل شارژ نیز وجود دارد ولی هزینه زیاد، کارایی کم و آلودگی محیط زیست را در پی خواهد داشت.</a:t>
            </a:r>
            <a:endParaRPr/>
          </a:p>
          <a:p>
            <a:pPr indent="0" lvl="0" marL="0" rtl="1" algn="r">
              <a:spcBef>
                <a:spcPts val="0"/>
              </a:spcBef>
              <a:spcAft>
                <a:spcPts val="0"/>
              </a:spcAft>
              <a:buClr>
                <a:schemeClr val="dk1"/>
              </a:buClr>
              <a:buSzPts val="1100"/>
              <a:buFont typeface="Arial"/>
              <a:buNone/>
            </a:pPr>
            <a:r>
              <a:t/>
            </a:r>
            <a:endParaRPr/>
          </a:p>
          <a:p>
            <a:pPr indent="0" lvl="0" marL="0" rtl="1" algn="r">
              <a:spcBef>
                <a:spcPts val="0"/>
              </a:spcBef>
              <a:spcAft>
                <a:spcPts val="0"/>
              </a:spcAft>
              <a:buClr>
                <a:schemeClr val="dk1"/>
              </a:buClr>
              <a:buSzPts val="1100"/>
              <a:buFont typeface="Arial"/>
              <a:buNone/>
            </a:pPr>
            <a:r>
              <a:rPr lang="en"/>
              <a:t>۲ – کاربردهایی که در آن‌ها از باتری‌های قابل شارژ به عنوان وسیله ذخیره انرژی استفاده می‌شود و باتریها توسط یک منبع انرژی اولیه شارژ و در هنگام نیاز انرژی ذخیره شده را به بار تحویل می‌دهند. در این حالت باتری همیشه توسط یک شارژر در زیر شارژر قرار گرفته و در مواقع قطع برق انرژی مورد نیاز مصرف‌کننده را تأمین می‌کند، باتری منبع تغذیه بدون وقفه و باتری اتومبیل، لیفتراک و موتورسیکلت نمونه‌ای از این کاربرد می‌باشد.</a:t>
            </a:r>
            <a:endParaRPr/>
          </a:p>
          <a:p>
            <a:pPr indent="0" lvl="0" marL="0" rtl="1" algn="r">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a8b6efd5b7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a8b6efd5b7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a8b6efd5b7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a8b6efd5b7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202122"/>
                </a:solidFill>
                <a:highlight>
                  <a:srgbClr val="F8F9FA"/>
                </a:highlight>
                <a:latin typeface="Calibri"/>
                <a:ea typeface="Calibri"/>
                <a:cs typeface="Calibri"/>
                <a:sym typeface="Calibri"/>
              </a:rPr>
              <a:t>1. brass cap, 2. plastic seal, 3. expansion space, 4. porous cardboard, 5. zinc can, 6. carbon rod, 7. chemical mixture</a:t>
            </a:r>
            <a:endParaRPr sz="140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c6f90357f_0_3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c6f90357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sz="1400"/>
              <a:t>خاصیت کمیتی یک جسم است که قابل اندازه‌گیری و انتقال به اشیای دیگر یا قابل تبدیل به حالت‌ها و شکل‌های مختلف است.</a:t>
            </a:r>
            <a:endParaRPr sz="1400"/>
          </a:p>
          <a:p>
            <a:pPr indent="0" lvl="0" marL="0" rtl="1" algn="r">
              <a:spcBef>
                <a:spcPts val="0"/>
              </a:spcBef>
              <a:spcAft>
                <a:spcPts val="0"/>
              </a:spcAft>
              <a:buClr>
                <a:schemeClr val="dk1"/>
              </a:buClr>
              <a:buSzPts val="1100"/>
              <a:buFont typeface="Arial"/>
              <a:buNone/>
            </a:pPr>
            <a:r>
              <a:rPr lang="en" sz="1400">
                <a:solidFill>
                  <a:schemeClr val="dk1"/>
                </a:solidFill>
              </a:rPr>
              <a:t>انرژی قابلیت انجام کار می باشد و به صورت های مختلفی وجود دارد مانند انرژی حرارتی، انرژی مکانیکی، انرژی شیمیایی و هسته ای، نور و ...</a:t>
            </a:r>
            <a:br>
              <a:rPr lang="en" sz="1400">
                <a:solidFill>
                  <a:schemeClr val="dk1"/>
                </a:solidFill>
              </a:rPr>
            </a:br>
            <a:r>
              <a:rPr lang="en" sz="1400">
                <a:solidFill>
                  <a:schemeClr val="dk1"/>
                </a:solidFill>
              </a:rPr>
              <a:t>در کتاب‌های مرجع فیزیک انرژی را به صورت توانایی انجام کار تعریف می‌کنند.</a:t>
            </a:r>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a8b6efd5b7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a8b6efd5b7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sz="1800">
                <a:latin typeface="Calibri"/>
                <a:ea typeface="Calibri"/>
                <a:cs typeface="Calibri"/>
                <a:sym typeface="Calibri"/>
              </a:rPr>
              <a:t>همه یکسان کار میکنند، تفاوت مقدار و نوع مواد داخلشان</a:t>
            </a:r>
            <a:endParaRPr sz="1800">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a8b6efd5b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a8b6efd5b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sz="1400">
                <a:solidFill>
                  <a:srgbClr val="202122"/>
                </a:solidFill>
                <a:highlight>
                  <a:srgbClr val="FFFFFF"/>
                </a:highlight>
                <a:latin typeface="Calibri"/>
                <a:ea typeface="Calibri"/>
                <a:cs typeface="Calibri"/>
                <a:sym typeface="Calibri"/>
              </a:rPr>
              <a:t>این باتری‌ها قادر به شارژ الکتریکی نبوده و یکبار استفاده و شارژ می‌شوند. باتری‌های غیرقابل شارژ، سلولهای خشک (باتری خشک) نیز نامیده می‌شوند. در باتری خشک معمولی، بر اثر واکنش ماده آند (قطب مثبت) (عنصر Zinc یا Alkaline یا Lithium یا Silver)و ماده کاتد (قطب منفی) (عنصر carbon یا chloride یا copper oxide یا iron disulfide یا manganese dioxide) با الکترولیتی که محیط بین آند و کاتد را دربر گرفته‌است، انرژی شیمیایی به انرژی الکتریکی تبدیل می‌شود. اساس نام‌گذاری باتری با نام‌های همچون باتری لیتیوم (Lithium) یا باتری Alkaline یا … به دلیل عناصر استفاده در ساخت آن‌ها می‌باشد.</a:t>
            </a:r>
            <a:endParaRPr sz="1400">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a8b6efd5b7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a8b6efd5b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Clr>
                <a:schemeClr val="dk1"/>
              </a:buClr>
              <a:buSzPts val="1100"/>
              <a:buFont typeface="Arial"/>
              <a:buNone/>
            </a:pPr>
            <a:r>
              <a:rPr lang="en" sz="1400">
                <a:solidFill>
                  <a:srgbClr val="202122"/>
                </a:solidFill>
                <a:highlight>
                  <a:srgbClr val="FFFFFF"/>
                </a:highlight>
                <a:latin typeface="Calibri"/>
                <a:ea typeface="Calibri"/>
                <a:cs typeface="Calibri"/>
                <a:sym typeface="Calibri"/>
              </a:rPr>
              <a:t>فرایند تبدیل انرژی در باتری باعث افزایش مقاومت الکتریکی داخلی آن می‌شود و این حالت تا آنجا پیش می‌رود که نیروی محرکه دیگر توانایی غلبه بر آن را ندارد. افزایش مقاومت الکتریکی در باتری به دلیل نفوذ مادهٔ کاتد (منفی) به داخل مادهٔ آند رخ می‌دهد. در برخی از مواقع می‌توان با گرم و سرد کردن باتری (انداختن در آب جوش و منقبض و منبسط کردن باتری) یا زدن ضربه، مسیرهای جدیدی را برای عبور جریان ایجا کرده و مقاومت R را تاحدودی کم کرد.</a:t>
            </a:r>
            <a:endParaRPr sz="1400">
              <a:solidFill>
                <a:srgbClr val="202122"/>
              </a:solidFill>
              <a:highlight>
                <a:srgbClr val="FFFFFF"/>
              </a:highlight>
              <a:latin typeface="Calibri"/>
              <a:ea typeface="Calibri"/>
              <a:cs typeface="Calibri"/>
              <a:sym typeface="Calibri"/>
            </a:endParaRPr>
          </a:p>
          <a:p>
            <a:pPr indent="0" lvl="0" marL="0" rtl="1" algn="r">
              <a:spcBef>
                <a:spcPts val="0"/>
              </a:spcBef>
              <a:spcAft>
                <a:spcPts val="0"/>
              </a:spcAft>
              <a:buClr>
                <a:schemeClr val="dk1"/>
              </a:buClr>
              <a:buSzPts val="1100"/>
              <a:buFont typeface="Arial"/>
              <a:buNone/>
            </a:pPr>
            <a:r>
              <a:t/>
            </a:r>
            <a:endParaRPr sz="1400">
              <a:solidFill>
                <a:srgbClr val="202122"/>
              </a:solidFill>
              <a:highlight>
                <a:srgbClr val="FFFFFF"/>
              </a:highlight>
              <a:latin typeface="Calibri"/>
              <a:ea typeface="Calibri"/>
              <a:cs typeface="Calibri"/>
              <a:sym typeface="Calibri"/>
            </a:endParaRPr>
          </a:p>
          <a:p>
            <a:pPr indent="0" lvl="0" marL="0" rtl="1" algn="r">
              <a:spcBef>
                <a:spcPts val="0"/>
              </a:spcBef>
              <a:spcAft>
                <a:spcPts val="0"/>
              </a:spcAft>
              <a:buClr>
                <a:schemeClr val="dk1"/>
              </a:buClr>
              <a:buSzPts val="1100"/>
              <a:buFont typeface="Arial"/>
              <a:buNone/>
            </a:pPr>
            <a:r>
              <a:rPr lang="en" sz="1400">
                <a:solidFill>
                  <a:srgbClr val="202122"/>
                </a:solidFill>
                <a:highlight>
                  <a:srgbClr val="FFFFFF"/>
                </a:highlight>
                <a:latin typeface="Calibri"/>
                <a:ea typeface="Calibri"/>
                <a:cs typeface="Calibri"/>
                <a:sym typeface="Calibri"/>
              </a:rPr>
              <a:t>در باتری فرسوده مقاومت داخلی به قدری زیاد است که با عبور جریان، ولتاژ دو سر باتری به سرعت افت می‌کند و باتری قابلیت تأمین انرژی الکتریکی مفید را ندارد.</a:t>
            </a:r>
            <a:endParaRPr sz="1400">
              <a:solidFill>
                <a:srgbClr val="202122"/>
              </a:solidFill>
              <a:highlight>
                <a:srgbClr val="FFFFFF"/>
              </a:highlight>
              <a:latin typeface="Calibri"/>
              <a:ea typeface="Calibri"/>
              <a:cs typeface="Calibri"/>
              <a:sym typeface="Calibri"/>
            </a:endParaRPr>
          </a:p>
          <a:p>
            <a:pPr indent="0" lvl="0" marL="0" rtl="1" algn="r">
              <a:spcBef>
                <a:spcPts val="0"/>
              </a:spcBef>
              <a:spcAft>
                <a:spcPts val="0"/>
              </a:spcAft>
              <a:buNone/>
            </a:pPr>
            <a:r>
              <a:t/>
            </a:r>
            <a:endParaRPr sz="1400">
              <a:solidFill>
                <a:srgbClr val="202122"/>
              </a:solidFill>
              <a:highlight>
                <a:srgbClr val="FFFFFF"/>
              </a:highlight>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c6f90357f_0_3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c6f90357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Clr>
                <a:schemeClr val="dk1"/>
              </a:buClr>
              <a:buSzPts val="1100"/>
              <a:buFont typeface="Arial"/>
              <a:buNone/>
            </a:pPr>
            <a:r>
              <a:rPr lang="en" sz="1400"/>
              <a:t>تا به امروز گونه‌های متفاوتی از انرژی شناخته شده که با توجه به نحوهٔ آزادسازی و تأثیرگذاری به دسته‌های متفاوتی طبقه‌بندی می‌شوند از آن جمله می‌توان انرژی جنبشی، انرژی پتانسیل، انرژی گرمایی، انرژی الکترومغناطیسی، انرژی شیمیایی و انرژی الکتریکی و انرژی هسته‌ای را نام برد.</a:t>
            </a:r>
            <a:endParaRPr sz="1400"/>
          </a:p>
          <a:p>
            <a:pPr indent="0" lvl="0" marL="0" rtl="1" algn="r">
              <a:spcBef>
                <a:spcPts val="0"/>
              </a:spcBef>
              <a:spcAft>
                <a:spcPts val="0"/>
              </a:spcAft>
              <a:buNone/>
            </a:pPr>
            <a:r>
              <a:rPr lang="en" sz="1400"/>
              <a:t>در فیزیک انرژی پتانسیل صورتی از انرژی است که در یک سامانه به‌صورت نهفته وجود دارد و قابل تبدیل به انرژی جنبشی می‌باشد. به‌طور مثال انرژی پتانسیل شیمیایی نهفته در مواد غذایی پس از فعل و انفعالات شیمیایی در ماهیچه‌ها تبدیل به انرژی جنبشی می‌گردد.</a:t>
            </a:r>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c6f90357f_0_4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c6f90357f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just">
              <a:lnSpc>
                <a:spcPct val="100000"/>
              </a:lnSpc>
              <a:spcBef>
                <a:spcPts val="0"/>
              </a:spcBef>
              <a:spcAft>
                <a:spcPts val="0"/>
              </a:spcAft>
              <a:buNone/>
            </a:pPr>
            <a:r>
              <a:rPr lang="en" sz="1400">
                <a:solidFill>
                  <a:schemeClr val="dk1"/>
                </a:solidFill>
                <a:highlight>
                  <a:srgbClr val="FFFFFF"/>
                </a:highlight>
              </a:rPr>
              <a:t>توده زنده، مواد آلی ساخته شده از گیاهان و حیوانات می باشد که حاوی انرژی ذخیره شده خورشید می باشد.</a:t>
            </a:r>
            <a:endParaRPr sz="1400">
              <a:solidFill>
                <a:schemeClr val="dk1"/>
              </a:solidFill>
              <a:highlight>
                <a:srgbClr val="FFFFFF"/>
              </a:highlight>
            </a:endParaRPr>
          </a:p>
          <a:p>
            <a:pPr indent="0" lvl="0" marL="0" rtl="1" algn="just">
              <a:lnSpc>
                <a:spcPct val="100000"/>
              </a:lnSpc>
              <a:spcBef>
                <a:spcPts val="800"/>
              </a:spcBef>
              <a:spcAft>
                <a:spcPts val="0"/>
              </a:spcAft>
              <a:buNone/>
            </a:pPr>
            <a:r>
              <a:rPr lang="en" sz="1400">
                <a:solidFill>
                  <a:schemeClr val="dk1"/>
                </a:solidFill>
                <a:highlight>
                  <a:srgbClr val="FFFFFF"/>
                </a:highlight>
              </a:rPr>
              <a:t>گیاهان در حین فتوسنتز انرژی خورشید را جذب می کنند. انرژی شیمیایی گیاهان به انسان ها و حیواناتی که آن ها را می خورند منتقل می شود.</a:t>
            </a:r>
            <a:endParaRPr sz="1400">
              <a:solidFill>
                <a:schemeClr val="dk1"/>
              </a:solidFill>
              <a:highlight>
                <a:srgbClr val="FFFFFF"/>
              </a:highlight>
            </a:endParaRPr>
          </a:p>
          <a:p>
            <a:pPr indent="0" lvl="0" marL="0" rtl="1" algn="just">
              <a:lnSpc>
                <a:spcPct val="100000"/>
              </a:lnSpc>
              <a:spcBef>
                <a:spcPts val="800"/>
              </a:spcBef>
              <a:spcAft>
                <a:spcPts val="0"/>
              </a:spcAft>
              <a:buClr>
                <a:schemeClr val="dk1"/>
              </a:buClr>
              <a:buSzPts val="1100"/>
              <a:buFont typeface="Arial"/>
              <a:buNone/>
            </a:pPr>
            <a:r>
              <a:rPr lang="en" sz="1400">
                <a:solidFill>
                  <a:schemeClr val="dk1"/>
                </a:solidFill>
                <a:highlight>
                  <a:srgbClr val="FFFFFF"/>
                </a:highlight>
              </a:rPr>
              <a:t>توده زنده یک انرژی تجدیدپذیر است زیرا گیاهان همیشه در حال رشداند و زباله نیز همیشه تولید می شود. به عنوان مثال هایی از توده زنده می توان به چوب، زباله، کود و برخی پسماندها اشاره نمود.</a:t>
            </a:r>
            <a:endParaRPr sz="1400">
              <a:solidFill>
                <a:schemeClr val="dk1"/>
              </a:solidFill>
              <a:highlight>
                <a:srgbClr val="FFFFFF"/>
              </a:highlight>
            </a:endParaRPr>
          </a:p>
          <a:p>
            <a:pPr indent="0" lvl="0" marL="0" rtl="1" algn="just">
              <a:lnSpc>
                <a:spcPct val="100000"/>
              </a:lnSpc>
              <a:spcBef>
                <a:spcPts val="800"/>
              </a:spcBef>
              <a:spcAft>
                <a:spcPts val="0"/>
              </a:spcAft>
              <a:buClr>
                <a:schemeClr val="dk1"/>
              </a:buClr>
              <a:buSzPts val="1100"/>
              <a:buFont typeface="Arial"/>
              <a:buNone/>
            </a:pPr>
            <a:r>
              <a:rPr lang="en" sz="1400">
                <a:solidFill>
                  <a:schemeClr val="dk1"/>
                </a:solidFill>
                <a:highlight>
                  <a:srgbClr val="FFFFFF"/>
                </a:highlight>
              </a:rPr>
              <a:t> </a:t>
            </a:r>
            <a:endParaRPr sz="1400">
              <a:solidFill>
                <a:schemeClr val="dk1"/>
              </a:solidFill>
              <a:highlight>
                <a:srgbClr val="FFFFFF"/>
              </a:highlight>
            </a:endParaRPr>
          </a:p>
          <a:p>
            <a:pPr indent="0" lvl="0" marL="0" rtl="1" algn="r">
              <a:lnSpc>
                <a:spcPct val="100000"/>
              </a:lnSpc>
              <a:spcBef>
                <a:spcPts val="800"/>
              </a:spcBef>
              <a:spcAft>
                <a:spcPts val="0"/>
              </a:spcAft>
              <a:buNone/>
            </a:pPr>
            <a:r>
              <a:t/>
            </a: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a201a157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a201a157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c6f90357f_0_4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c6f90357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sz="1400">
                <a:solidFill>
                  <a:srgbClr val="202122"/>
                </a:solidFill>
                <a:highlight>
                  <a:srgbClr val="FFFFFF"/>
                </a:highlight>
              </a:rPr>
              <a:t>پتانسیل الکتریکی یک کمیت نرده‌ای است که معمولاً آن را با حرف V نشان می‌دهند و اختلاف نقطه توسط ولت سنج اندازه گیری می شود و عبارت است از مقدار انرژی الکتریکی واحدِ بار الکتریکی، و یکای آن در دستگاه SI، ولت است. معمولاً اختلاف پتانسیل الکتریکی، میان دو نقطه‌ مطرح می‌شود. اختلاف پتانسیل الکتریکی بین دو نقطه، انرژی لازم برای انتقال یک واحد بار بین این دو نقطه است که به وسیله ولت اندازه‌ گیری می‌شود. یک ولت به عنوان یک ژول کار انجام شده در هر کولن بار الکتریکی تعریف می‌شود.</a:t>
            </a:r>
            <a:endParaRPr sz="1400">
              <a:solidFill>
                <a:srgbClr val="202122"/>
              </a:solidFill>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c6f90357f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c6f90357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just">
              <a:lnSpc>
                <a:spcPct val="150000"/>
              </a:lnSpc>
              <a:spcBef>
                <a:spcPts val="0"/>
              </a:spcBef>
              <a:spcAft>
                <a:spcPts val="0"/>
              </a:spcAft>
              <a:buClr>
                <a:schemeClr val="dk1"/>
              </a:buClr>
              <a:buSzPts val="1100"/>
              <a:buFont typeface="Arial"/>
              <a:buNone/>
            </a:pPr>
            <a:r>
              <a:rPr lang="en" sz="1400">
                <a:solidFill>
                  <a:srgbClr val="444444"/>
                </a:solidFill>
                <a:highlight>
                  <a:srgbClr val="FFFFFF"/>
                </a:highlight>
              </a:rPr>
              <a:t>تولید الکتریسیته فرایندی است که طی آن از یک منبع انرژی استفاده می شود تا انرژی الکتریکی تولید شود.</a:t>
            </a:r>
            <a:endParaRPr sz="1400">
              <a:solidFill>
                <a:srgbClr val="444444"/>
              </a:solidFill>
              <a:highlight>
                <a:srgbClr val="FFFFFF"/>
              </a:highlight>
            </a:endParaRPr>
          </a:p>
          <a:p>
            <a:pPr indent="0" lvl="0" marL="0" rtl="1" algn="just">
              <a:lnSpc>
                <a:spcPct val="150000"/>
              </a:lnSpc>
              <a:spcBef>
                <a:spcPts val="0"/>
              </a:spcBef>
              <a:spcAft>
                <a:spcPts val="0"/>
              </a:spcAft>
              <a:buNone/>
            </a:pPr>
            <a:r>
              <a:rPr lang="en" sz="1400">
                <a:solidFill>
                  <a:srgbClr val="444444"/>
                </a:solidFill>
                <a:highlight>
                  <a:srgbClr val="FFFFFF"/>
                </a:highlight>
              </a:rPr>
              <a:t>اصول پایه برای تولید الکتریسیته توسط دانشمند انگلیسی مایکل فارادی در دهه ۱۸۲۰ تا اوایل دهه ۱۸۳۰ میلادی کشف شد. روش پایه او هنوز هم برای تولید الکتریسیته مورد استفاده قرار می گیرد: الکتریسیته با حرکت یک دور سیم یا یک استوانه مسی بین قطب های یک آهنربا تولید می شود. </a:t>
            </a:r>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c6f90357f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c6f90357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sz="1400">
                <a:solidFill>
                  <a:srgbClr val="444444"/>
                </a:solidFill>
                <a:highlight>
                  <a:srgbClr val="FFFFFF"/>
                </a:highlight>
              </a:rPr>
              <a:t>ژنراتورها یا مولد ها در حقیقت ماشین های الکتریکی هستند که با گرداندن شفت آنها البته با یک سری  ملاحظات می توان برق تولید کرد. معمول ترین انواع ژنراتور ژنراتور های سنکرون هستند که در بیشتر انواع نیروگاه ها مورد استفاده قرار می گیرند. ژنراتور سنکرون ماشینی است که باید دور آن با توجه به تعداد قطب ها در محدوده ای معین ثابت نگه داشته شود. در این ژنراتور یک میدان گردان روی سیم پیچ های ژنراتور القا می شود که دور این میدان گردان با دور روتور باید یکسان باشد. و روتور یک مغناطیس یا آهنربای کنترل شده است که به کمک این مغناطیس می توان ولتاژ ژنراتور را کنترل کرد.</a:t>
            </a: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c6f90357f_0_1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c6f90357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sz="1400">
                <a:solidFill>
                  <a:srgbClr val="444444"/>
                </a:solidFill>
                <a:highlight>
                  <a:srgbClr val="FFFFFF"/>
                </a:highlight>
              </a:rPr>
              <a:t> انرژی حاصل از واکنش هسته ای در یک راکتور هسته ای در نهایت بخار خشک تولید می کند و با استفاده از یک توربین بخار انرژی بخار خشک به ژنراتور منتقل می شود. بنابراین یک نیروگاه هسته ای در حقیقت یک نیروگاه بخار است که برای تامین بخار از انرژی هسته ای استفاده شده است. از مزایای این نوع نیروگاه می توان به انرژی ارزان و طولانی مدت اشاره کرد از معایب آن این است که باید انرژی آن همیشه مصرف شود و برای نوسانات بار مناسب نیست و حتی نوسانات بار در شرایطی می تواند برای آن خطرناک باشد همچنین در صورت بروز حادثه مانند آنچه در نیروگاه چرنوبیل یا نیروگاه های اتمی ژاپن رخ داد یک فاجعه انسانی رخ خواهد داد. اما با این حال هنوز بسیاری از کشور های پیشرفته از جمله آمریکا درصد بالای از انرژی مورد نیاز خود را از انرژی هسته ای تامین می کنند.</a:t>
            </a:r>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3.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jpg"/><Relationship Id="rId4" Type="http://schemas.openxmlformats.org/officeDocument/2006/relationships/image" Target="../media/image7.jpg"/><Relationship Id="rId5" Type="http://schemas.openxmlformats.org/officeDocument/2006/relationships/image" Target="../media/image12.jpg"/><Relationship Id="rId6"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gif"/><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a:latin typeface="Calibri"/>
                <a:ea typeface="Calibri"/>
                <a:cs typeface="Calibri"/>
                <a:sym typeface="Calibri"/>
              </a:rPr>
              <a:t>الکتریسیته جاری</a:t>
            </a:r>
            <a:endParaRPr>
              <a:latin typeface="Calibri"/>
              <a:ea typeface="Calibri"/>
              <a:cs typeface="Calibri"/>
              <a:sym typeface="Calibri"/>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sz="2300">
                <a:latin typeface="Calibri"/>
                <a:ea typeface="Calibri"/>
                <a:cs typeface="Calibri"/>
                <a:sym typeface="Calibri"/>
              </a:rPr>
              <a:t>مروری بر فرایند تولید برق و الکتریسیته، مفهوم انرژی و پتانسیل الکتریکی، باتری ها</a:t>
            </a:r>
            <a:endParaRPr sz="2300">
              <a:latin typeface="Calibri"/>
              <a:ea typeface="Calibri"/>
              <a:cs typeface="Calibri"/>
              <a:sym typeface="Calibri"/>
            </a:endParaRPr>
          </a:p>
          <a:p>
            <a:pPr indent="0" lvl="0" marL="0" rtl="1" algn="r">
              <a:spcBef>
                <a:spcPts val="0"/>
              </a:spcBef>
              <a:spcAft>
                <a:spcPts val="0"/>
              </a:spcAft>
              <a:buNone/>
            </a:pPr>
            <a:r>
              <a:rPr lang="en" sz="1800">
                <a:latin typeface="Calibri"/>
                <a:ea typeface="Calibri"/>
                <a:cs typeface="Calibri"/>
                <a:sym typeface="Calibri"/>
              </a:rPr>
              <a:t>امیرمحمد پیرزاده، آرمان حسینی، کیارش ظهیری</a:t>
            </a:r>
            <a:endParaRPr sz="18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2"/>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p>
            <a:pPr indent="0" lvl="0" marL="0" rtl="1" algn="r">
              <a:spcBef>
                <a:spcPts val="0"/>
              </a:spcBef>
              <a:spcAft>
                <a:spcPts val="0"/>
              </a:spcAft>
              <a:buNone/>
            </a:pPr>
            <a:r>
              <a:rPr b="1" lang="en" sz="2400">
                <a:solidFill>
                  <a:srgbClr val="000000"/>
                </a:solidFill>
                <a:latin typeface="Calibri"/>
                <a:ea typeface="Calibri"/>
                <a:cs typeface="Calibri"/>
                <a:sym typeface="Calibri"/>
              </a:rPr>
              <a:t>توربین آبی</a:t>
            </a:r>
            <a:endParaRPr sz="2400"/>
          </a:p>
        </p:txBody>
      </p:sp>
      <p:pic>
        <p:nvPicPr>
          <p:cNvPr id="139" name="Google Shape;139;p22"/>
          <p:cNvPicPr preferRelativeResize="0"/>
          <p:nvPr/>
        </p:nvPicPr>
        <p:blipFill>
          <a:blip r:embed="rId3">
            <a:alphaModFix/>
          </a:blip>
          <a:stretch>
            <a:fillRect/>
          </a:stretch>
        </p:blipFill>
        <p:spPr>
          <a:xfrm>
            <a:off x="1099063" y="280250"/>
            <a:ext cx="6949175" cy="409229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sz="3600">
                <a:latin typeface="Calibri"/>
                <a:ea typeface="Calibri"/>
                <a:cs typeface="Calibri"/>
                <a:sym typeface="Calibri"/>
              </a:rPr>
              <a:t>توربین</a:t>
            </a:r>
            <a:r>
              <a:rPr lang="en" sz="3600">
                <a:latin typeface="Calibri"/>
                <a:ea typeface="Calibri"/>
                <a:cs typeface="Calibri"/>
                <a:sym typeface="Calibri"/>
              </a:rPr>
              <a:t> گازی</a:t>
            </a:r>
            <a:endParaRPr sz="3600">
              <a:latin typeface="Calibri"/>
              <a:ea typeface="Calibri"/>
              <a:cs typeface="Calibri"/>
              <a:sym typeface="Calibri"/>
            </a:endParaRPr>
          </a:p>
        </p:txBody>
      </p:sp>
      <p:pic>
        <p:nvPicPr>
          <p:cNvPr id="145" name="Google Shape;145;p23"/>
          <p:cNvPicPr preferRelativeResize="0"/>
          <p:nvPr/>
        </p:nvPicPr>
        <p:blipFill>
          <a:blip r:embed="rId3">
            <a:alphaModFix/>
          </a:blip>
          <a:stretch>
            <a:fillRect/>
          </a:stretch>
        </p:blipFill>
        <p:spPr>
          <a:xfrm>
            <a:off x="1716300" y="2198250"/>
            <a:ext cx="5715000" cy="2228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4"/>
          <p:cNvSpPr txBox="1"/>
          <p:nvPr>
            <p:ph type="title"/>
          </p:nvPr>
        </p:nvSpPr>
        <p:spPr>
          <a:xfrm>
            <a:off x="5508075" y="1318650"/>
            <a:ext cx="2910000" cy="1160100"/>
          </a:xfrm>
          <a:prstGeom prst="rect">
            <a:avLst/>
          </a:prstGeom>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3600">
                <a:highlight>
                  <a:srgbClr val="FFFFFF"/>
                </a:highlight>
                <a:latin typeface="Calibri"/>
                <a:ea typeface="Calibri"/>
                <a:cs typeface="Calibri"/>
                <a:sym typeface="Calibri"/>
              </a:rPr>
              <a:t>دیزل ژنراتور ها</a:t>
            </a:r>
            <a:endParaRPr sz="3600">
              <a:latin typeface="Calibri"/>
              <a:ea typeface="Calibri"/>
              <a:cs typeface="Calibri"/>
              <a:sym typeface="Calibri"/>
            </a:endParaRPr>
          </a:p>
        </p:txBody>
      </p:sp>
      <p:pic>
        <p:nvPicPr>
          <p:cNvPr id="151" name="Google Shape;151;p24"/>
          <p:cNvPicPr preferRelativeResize="0"/>
          <p:nvPr/>
        </p:nvPicPr>
        <p:blipFill>
          <a:blip r:embed="rId3">
            <a:alphaModFix/>
          </a:blip>
          <a:stretch>
            <a:fillRect/>
          </a:stretch>
        </p:blipFill>
        <p:spPr>
          <a:xfrm>
            <a:off x="603400" y="1318650"/>
            <a:ext cx="4904683" cy="2984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lang="en">
                <a:latin typeface="Calibri"/>
                <a:ea typeface="Calibri"/>
                <a:cs typeface="Calibri"/>
                <a:sym typeface="Calibri"/>
              </a:rPr>
              <a:t>نکته ای مهم...</a:t>
            </a:r>
            <a:endParaRPr>
              <a:latin typeface="Calibri"/>
              <a:ea typeface="Calibri"/>
              <a:cs typeface="Calibri"/>
              <a:sym typeface="Calibri"/>
            </a:endParaRPr>
          </a:p>
        </p:txBody>
      </p:sp>
      <p:pic>
        <p:nvPicPr>
          <p:cNvPr id="157" name="Google Shape;157;p25"/>
          <p:cNvPicPr preferRelativeResize="0"/>
          <p:nvPr/>
        </p:nvPicPr>
        <p:blipFill>
          <a:blip r:embed="rId3">
            <a:alphaModFix/>
          </a:blip>
          <a:stretch>
            <a:fillRect/>
          </a:stretch>
        </p:blipFill>
        <p:spPr>
          <a:xfrm>
            <a:off x="729450" y="1932338"/>
            <a:ext cx="2410300" cy="1392625"/>
          </a:xfrm>
          <a:prstGeom prst="rect">
            <a:avLst/>
          </a:prstGeom>
          <a:noFill/>
          <a:ln>
            <a:noFill/>
          </a:ln>
        </p:spPr>
      </p:pic>
      <p:pic>
        <p:nvPicPr>
          <p:cNvPr id="158" name="Google Shape;158;p25"/>
          <p:cNvPicPr preferRelativeResize="0"/>
          <p:nvPr/>
        </p:nvPicPr>
        <p:blipFill>
          <a:blip r:embed="rId4">
            <a:alphaModFix/>
          </a:blip>
          <a:stretch>
            <a:fillRect/>
          </a:stretch>
        </p:blipFill>
        <p:spPr>
          <a:xfrm>
            <a:off x="3368650" y="1818538"/>
            <a:ext cx="2410301" cy="1506433"/>
          </a:xfrm>
          <a:prstGeom prst="rect">
            <a:avLst/>
          </a:prstGeom>
          <a:noFill/>
          <a:ln>
            <a:noFill/>
          </a:ln>
        </p:spPr>
      </p:pic>
      <p:pic>
        <p:nvPicPr>
          <p:cNvPr id="159" name="Google Shape;159;p25"/>
          <p:cNvPicPr preferRelativeResize="0"/>
          <p:nvPr/>
        </p:nvPicPr>
        <p:blipFill>
          <a:blip r:embed="rId5">
            <a:alphaModFix/>
          </a:blip>
          <a:stretch>
            <a:fillRect/>
          </a:stretch>
        </p:blipFill>
        <p:spPr>
          <a:xfrm>
            <a:off x="6007850" y="1875450"/>
            <a:ext cx="2051618" cy="1506424"/>
          </a:xfrm>
          <a:prstGeom prst="rect">
            <a:avLst/>
          </a:prstGeom>
          <a:noFill/>
          <a:ln>
            <a:noFill/>
          </a:ln>
        </p:spPr>
      </p:pic>
      <p:pic>
        <p:nvPicPr>
          <p:cNvPr id="160" name="Google Shape;160;p25"/>
          <p:cNvPicPr preferRelativeResize="0"/>
          <p:nvPr/>
        </p:nvPicPr>
        <p:blipFill>
          <a:blip r:embed="rId6">
            <a:alphaModFix/>
          </a:blip>
          <a:stretch>
            <a:fillRect/>
          </a:stretch>
        </p:blipFill>
        <p:spPr>
          <a:xfrm>
            <a:off x="2870875" y="3563375"/>
            <a:ext cx="3405850" cy="1328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6"/>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p>
            <a:pPr indent="0" lvl="0" marL="0" marR="0" rtl="1" algn="r">
              <a:lnSpc>
                <a:spcPct val="100000"/>
              </a:lnSpc>
              <a:spcBef>
                <a:spcPts val="0"/>
              </a:spcBef>
              <a:spcAft>
                <a:spcPts val="0"/>
              </a:spcAft>
              <a:buNone/>
            </a:pPr>
            <a:r>
              <a:rPr b="0" lang="en">
                <a:latin typeface="Calibri"/>
                <a:ea typeface="Calibri"/>
                <a:cs typeface="Calibri"/>
                <a:sym typeface="Calibri"/>
              </a:rPr>
              <a:t>باتری ها</a:t>
            </a:r>
            <a:endParaRPr b="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7"/>
          <p:cNvSpPr txBox="1"/>
          <p:nvPr>
            <p:ph type="ctrTitle"/>
          </p:nvPr>
        </p:nvSpPr>
        <p:spPr>
          <a:xfrm>
            <a:off x="4870250" y="2188950"/>
            <a:ext cx="3569100" cy="7656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lang="en">
                <a:latin typeface="Calibri"/>
                <a:ea typeface="Calibri"/>
                <a:cs typeface="Calibri"/>
                <a:sym typeface="Calibri"/>
              </a:rPr>
              <a:t>تاریخچه</a:t>
            </a:r>
            <a:endParaRPr>
              <a:latin typeface="Calibri"/>
              <a:ea typeface="Calibri"/>
              <a:cs typeface="Calibri"/>
              <a:sym typeface="Calibri"/>
            </a:endParaRPr>
          </a:p>
        </p:txBody>
      </p:sp>
      <p:pic>
        <p:nvPicPr>
          <p:cNvPr descr="File:Volta-and-napoleon.PNG" id="171" name="Google Shape;171;p27"/>
          <p:cNvPicPr preferRelativeResize="0"/>
          <p:nvPr/>
        </p:nvPicPr>
        <p:blipFill>
          <a:blip r:embed="rId3">
            <a:alphaModFix/>
          </a:blip>
          <a:stretch>
            <a:fillRect/>
          </a:stretch>
        </p:blipFill>
        <p:spPr>
          <a:xfrm>
            <a:off x="439800" y="521663"/>
            <a:ext cx="4132200" cy="410017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8"/>
          <p:cNvSpPr txBox="1"/>
          <p:nvPr>
            <p:ph type="title"/>
          </p:nvPr>
        </p:nvSpPr>
        <p:spPr>
          <a:xfrm>
            <a:off x="730000" y="1318650"/>
            <a:ext cx="3300900" cy="3025500"/>
          </a:xfrm>
          <a:prstGeom prst="rect">
            <a:avLst/>
          </a:prstGeom>
        </p:spPr>
        <p:txBody>
          <a:bodyPr anchorCtr="0" anchor="ctr" bIns="91425" lIns="91425" spcFirstLastPara="1" rIns="91425" wrap="square" tIns="91425">
            <a:noAutofit/>
          </a:bodyPr>
          <a:lstStyle/>
          <a:p>
            <a:pPr indent="0" lvl="0" marL="0" rtl="1" algn="ctr">
              <a:spcBef>
                <a:spcPts val="0"/>
              </a:spcBef>
              <a:spcAft>
                <a:spcPts val="0"/>
              </a:spcAft>
              <a:buNone/>
            </a:pPr>
            <a:r>
              <a:rPr lang="en" sz="3600">
                <a:latin typeface="Calibri"/>
                <a:ea typeface="Calibri"/>
                <a:cs typeface="Calibri"/>
                <a:sym typeface="Calibri"/>
              </a:rPr>
              <a:t>استفاده ی باتری ها</a:t>
            </a:r>
            <a:endParaRPr sz="3600">
              <a:latin typeface="Calibri"/>
              <a:ea typeface="Calibri"/>
              <a:cs typeface="Calibri"/>
              <a:sym typeface="Calibri"/>
            </a:endParaRPr>
          </a:p>
        </p:txBody>
      </p:sp>
      <p:sp>
        <p:nvSpPr>
          <p:cNvPr id="177" name="Google Shape;177;p28"/>
          <p:cNvSpPr txBox="1"/>
          <p:nvPr>
            <p:ph idx="2" type="body"/>
          </p:nvPr>
        </p:nvSpPr>
        <p:spPr>
          <a:xfrm>
            <a:off x="5174225" y="1352625"/>
            <a:ext cx="3374400" cy="3025500"/>
          </a:xfrm>
          <a:prstGeom prst="rect">
            <a:avLst/>
          </a:prstGeom>
        </p:spPr>
        <p:txBody>
          <a:bodyPr anchorCtr="0" anchor="ctr" bIns="91425" lIns="91425" spcFirstLastPara="1" rIns="91425" wrap="square" tIns="91425">
            <a:noAutofit/>
          </a:bodyPr>
          <a:lstStyle/>
          <a:p>
            <a:pPr indent="-342900" lvl="0" marL="457200" rtl="1" algn="r">
              <a:spcBef>
                <a:spcPts val="0"/>
              </a:spcBef>
              <a:spcAft>
                <a:spcPts val="0"/>
              </a:spcAft>
              <a:buSzPts val="1800"/>
              <a:buFont typeface="Calibri"/>
              <a:buChar char="●"/>
            </a:pPr>
            <a:r>
              <a:rPr lang="en" sz="1800">
                <a:latin typeface="Calibri"/>
                <a:ea typeface="Calibri"/>
                <a:cs typeface="Calibri"/>
                <a:sym typeface="Calibri"/>
              </a:rPr>
              <a:t>گوشی های موبایل</a:t>
            </a:r>
            <a:endParaRPr sz="1800">
              <a:latin typeface="Calibri"/>
              <a:ea typeface="Calibri"/>
              <a:cs typeface="Calibri"/>
              <a:sym typeface="Calibri"/>
            </a:endParaRPr>
          </a:p>
          <a:p>
            <a:pPr indent="-342900" lvl="0" marL="457200" rtl="1" algn="r">
              <a:spcBef>
                <a:spcPts val="0"/>
              </a:spcBef>
              <a:spcAft>
                <a:spcPts val="0"/>
              </a:spcAft>
              <a:buSzPts val="1800"/>
              <a:buFont typeface="Calibri"/>
              <a:buChar char="●"/>
            </a:pPr>
            <a:r>
              <a:rPr lang="en" sz="1800">
                <a:latin typeface="Calibri"/>
                <a:ea typeface="Calibri"/>
                <a:cs typeface="Calibri"/>
                <a:sym typeface="Calibri"/>
              </a:rPr>
              <a:t>چراغ قوه ها</a:t>
            </a:r>
            <a:endParaRPr sz="1800">
              <a:latin typeface="Calibri"/>
              <a:ea typeface="Calibri"/>
              <a:cs typeface="Calibri"/>
              <a:sym typeface="Calibri"/>
            </a:endParaRPr>
          </a:p>
          <a:p>
            <a:pPr indent="-342900" lvl="0" marL="457200" rtl="1" algn="r">
              <a:spcBef>
                <a:spcPts val="0"/>
              </a:spcBef>
              <a:spcAft>
                <a:spcPts val="0"/>
              </a:spcAft>
              <a:buSzPts val="1800"/>
              <a:buFont typeface="Calibri"/>
              <a:buChar char="●"/>
            </a:pPr>
            <a:r>
              <a:rPr lang="en" sz="1800">
                <a:latin typeface="Calibri"/>
                <a:ea typeface="Calibri"/>
                <a:cs typeface="Calibri"/>
                <a:sym typeface="Calibri"/>
              </a:rPr>
              <a:t>ماشین های برقی</a:t>
            </a:r>
            <a:endParaRPr sz="1800">
              <a:latin typeface="Calibri"/>
              <a:ea typeface="Calibri"/>
              <a:cs typeface="Calibri"/>
              <a:sym typeface="Calibri"/>
            </a:endParaRPr>
          </a:p>
          <a:p>
            <a:pPr indent="-342900" lvl="0" marL="457200" rtl="1" algn="r">
              <a:spcBef>
                <a:spcPts val="0"/>
              </a:spcBef>
              <a:spcAft>
                <a:spcPts val="0"/>
              </a:spcAft>
              <a:buSzPts val="1800"/>
              <a:buFont typeface="Calibri"/>
              <a:buChar char="●"/>
            </a:pPr>
            <a:r>
              <a:rPr lang="en" sz="1800">
                <a:latin typeface="Calibri"/>
                <a:ea typeface="Calibri"/>
                <a:cs typeface="Calibri"/>
                <a:sym typeface="Calibri"/>
              </a:rPr>
              <a:t>ماشین های غیر برقی</a:t>
            </a:r>
            <a:endParaRPr sz="1800">
              <a:latin typeface="Calibri"/>
              <a:ea typeface="Calibri"/>
              <a:cs typeface="Calibri"/>
              <a:sym typeface="Calibri"/>
            </a:endParaRPr>
          </a:p>
          <a:p>
            <a:pPr indent="-342900" lvl="0" marL="457200" rtl="1" algn="r">
              <a:spcBef>
                <a:spcPts val="0"/>
              </a:spcBef>
              <a:spcAft>
                <a:spcPts val="0"/>
              </a:spcAft>
              <a:buSzPts val="1800"/>
              <a:buFont typeface="Calibri"/>
              <a:buChar char="●"/>
            </a:pPr>
            <a:r>
              <a:rPr lang="en" sz="1800">
                <a:latin typeface="Calibri"/>
                <a:ea typeface="Calibri"/>
                <a:cs typeface="Calibri"/>
                <a:sym typeface="Calibri"/>
              </a:rPr>
              <a:t>پاوربانک ها</a:t>
            </a:r>
            <a:endParaRPr sz="18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9"/>
          <p:cNvSpPr txBox="1"/>
          <p:nvPr>
            <p:ph type="title"/>
          </p:nvPr>
        </p:nvSpPr>
        <p:spPr>
          <a:xfrm>
            <a:off x="5210975" y="1270800"/>
            <a:ext cx="3300900" cy="2601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latin typeface="Calibri"/>
                <a:ea typeface="Calibri"/>
                <a:cs typeface="Calibri"/>
                <a:sym typeface="Calibri"/>
              </a:rPr>
              <a:t>با</a:t>
            </a:r>
            <a:r>
              <a:rPr lang="en" sz="3600">
                <a:latin typeface="Calibri"/>
                <a:ea typeface="Calibri"/>
                <a:cs typeface="Calibri"/>
                <a:sym typeface="Calibri"/>
              </a:rPr>
              <a:t>تری های قابل شارژ دوباره</a:t>
            </a:r>
            <a:endParaRPr sz="3600">
              <a:latin typeface="Calibri"/>
              <a:ea typeface="Calibri"/>
              <a:cs typeface="Calibri"/>
              <a:sym typeface="Calibri"/>
            </a:endParaRPr>
          </a:p>
        </p:txBody>
      </p:sp>
      <p:sp>
        <p:nvSpPr>
          <p:cNvPr id="183" name="Google Shape;183;p29"/>
          <p:cNvSpPr txBox="1"/>
          <p:nvPr>
            <p:ph idx="2" type="body"/>
          </p:nvPr>
        </p:nvSpPr>
        <p:spPr>
          <a:xfrm>
            <a:off x="599850" y="1270800"/>
            <a:ext cx="3374400" cy="3025500"/>
          </a:xfrm>
          <a:prstGeom prst="rect">
            <a:avLst/>
          </a:prstGeom>
        </p:spPr>
        <p:txBody>
          <a:bodyPr anchorCtr="0" anchor="t" bIns="91425" lIns="91425" spcFirstLastPara="1" rIns="91425" wrap="square" tIns="91425">
            <a:noAutofit/>
          </a:bodyPr>
          <a:lstStyle/>
          <a:p>
            <a:pPr indent="-317500" lvl="0" marL="457200" rtl="1" algn="r">
              <a:spcBef>
                <a:spcPts val="0"/>
              </a:spcBef>
              <a:spcAft>
                <a:spcPts val="0"/>
              </a:spcAft>
              <a:buSzPts val="1400"/>
              <a:buFont typeface="Calibri"/>
              <a:buChar char="●"/>
            </a:pPr>
            <a:r>
              <a:rPr lang="en" sz="1400">
                <a:latin typeface="Calibri"/>
                <a:ea typeface="Calibri"/>
                <a:cs typeface="Calibri"/>
                <a:sym typeface="Calibri"/>
              </a:rPr>
              <a:t>باتری‌های نیروگاهی</a:t>
            </a:r>
            <a:endParaRPr sz="1400">
              <a:latin typeface="Calibri"/>
              <a:ea typeface="Calibri"/>
              <a:cs typeface="Calibri"/>
              <a:sym typeface="Calibri"/>
            </a:endParaRPr>
          </a:p>
          <a:p>
            <a:pPr indent="-317500" lvl="0" marL="457200" rtl="1" algn="r">
              <a:spcBef>
                <a:spcPts val="0"/>
              </a:spcBef>
              <a:spcAft>
                <a:spcPts val="0"/>
              </a:spcAft>
              <a:buSzPts val="1400"/>
              <a:buFont typeface="Calibri"/>
              <a:buChar char="●"/>
            </a:pPr>
            <a:r>
              <a:rPr lang="en" sz="1400">
                <a:latin typeface="Calibri"/>
                <a:ea typeface="Calibri"/>
                <a:cs typeface="Calibri"/>
                <a:sym typeface="Calibri"/>
              </a:rPr>
              <a:t>باتری‌های آنتن‌های مخابراتی باتری‌های </a:t>
            </a:r>
            <a:r>
              <a:rPr lang="en" sz="1400">
                <a:latin typeface="Calibri"/>
                <a:ea typeface="Calibri"/>
                <a:cs typeface="Calibri"/>
                <a:sym typeface="Calibri"/>
              </a:rPr>
              <a:t>مخابراتی</a:t>
            </a:r>
            <a:endParaRPr sz="1400">
              <a:latin typeface="Calibri"/>
              <a:ea typeface="Calibri"/>
              <a:cs typeface="Calibri"/>
              <a:sym typeface="Calibri"/>
            </a:endParaRPr>
          </a:p>
          <a:p>
            <a:pPr indent="-317500" lvl="0" marL="457200" rtl="1" algn="r">
              <a:spcBef>
                <a:spcPts val="0"/>
              </a:spcBef>
              <a:spcAft>
                <a:spcPts val="0"/>
              </a:spcAft>
              <a:buSzPts val="1400"/>
              <a:buFont typeface="Calibri"/>
              <a:buChar char="●"/>
            </a:pPr>
            <a:r>
              <a:rPr lang="en" sz="1400">
                <a:latin typeface="Calibri"/>
                <a:ea typeface="Calibri"/>
                <a:cs typeface="Calibri"/>
                <a:sym typeface="Calibri"/>
              </a:rPr>
              <a:t>باتری‌های مورد استفاده در سامانه‌های ریلی و مترو</a:t>
            </a:r>
            <a:endParaRPr sz="1400">
              <a:latin typeface="Calibri"/>
              <a:ea typeface="Calibri"/>
              <a:cs typeface="Calibri"/>
              <a:sym typeface="Calibri"/>
            </a:endParaRPr>
          </a:p>
          <a:p>
            <a:pPr indent="-317500" lvl="0" marL="457200" rtl="1" algn="r">
              <a:spcBef>
                <a:spcPts val="0"/>
              </a:spcBef>
              <a:spcAft>
                <a:spcPts val="0"/>
              </a:spcAft>
              <a:buSzPts val="1400"/>
              <a:buFont typeface="Calibri"/>
              <a:buChar char="●"/>
            </a:pPr>
            <a:r>
              <a:rPr lang="en" sz="1400">
                <a:latin typeface="Calibri"/>
                <a:ea typeface="Calibri"/>
                <a:cs typeface="Calibri"/>
                <a:sym typeface="Calibri"/>
              </a:rPr>
              <a:t>باتری‌های مورد استفاده در پروژه‌های نفت، گاز و پتروشیمی</a:t>
            </a:r>
            <a:endParaRPr sz="1400">
              <a:latin typeface="Calibri"/>
              <a:ea typeface="Calibri"/>
              <a:cs typeface="Calibri"/>
              <a:sym typeface="Calibri"/>
            </a:endParaRPr>
          </a:p>
          <a:p>
            <a:pPr indent="-317500" lvl="0" marL="457200" rtl="1" algn="r">
              <a:spcBef>
                <a:spcPts val="0"/>
              </a:spcBef>
              <a:spcAft>
                <a:spcPts val="0"/>
              </a:spcAft>
              <a:buSzPts val="1400"/>
              <a:buFont typeface="Calibri"/>
              <a:buChar char="●"/>
            </a:pPr>
            <a:r>
              <a:rPr lang="en" sz="1400">
                <a:latin typeface="Calibri"/>
                <a:ea typeface="Calibri"/>
                <a:cs typeface="Calibri"/>
                <a:sym typeface="Calibri"/>
              </a:rPr>
              <a:t>باتری‌های خورشیدی</a:t>
            </a:r>
            <a:endParaRPr sz="1400">
              <a:latin typeface="Calibri"/>
              <a:ea typeface="Calibri"/>
              <a:cs typeface="Calibri"/>
              <a:sym typeface="Calibri"/>
            </a:endParaRPr>
          </a:p>
          <a:p>
            <a:pPr indent="-317500" lvl="0" marL="457200" rtl="1" algn="r">
              <a:spcBef>
                <a:spcPts val="0"/>
              </a:spcBef>
              <a:spcAft>
                <a:spcPts val="0"/>
              </a:spcAft>
              <a:buSzPts val="1400"/>
              <a:buFont typeface="Calibri"/>
              <a:buChar char="●"/>
            </a:pPr>
            <a:r>
              <a:rPr lang="en" sz="1400">
                <a:latin typeface="Calibri"/>
                <a:ea typeface="Calibri"/>
                <a:cs typeface="Calibri"/>
                <a:sym typeface="Calibri"/>
              </a:rPr>
              <a:t>باتری‌های مورد استفاده در ups</a:t>
            </a:r>
            <a:endParaRPr sz="1400">
              <a:latin typeface="Calibri"/>
              <a:ea typeface="Calibri"/>
              <a:cs typeface="Calibri"/>
              <a:sym typeface="Calibri"/>
            </a:endParaRPr>
          </a:p>
          <a:p>
            <a:pPr indent="-317500" lvl="0" marL="457200" rtl="1" algn="r">
              <a:spcBef>
                <a:spcPts val="0"/>
              </a:spcBef>
              <a:spcAft>
                <a:spcPts val="0"/>
              </a:spcAft>
              <a:buSzPts val="1400"/>
              <a:buFont typeface="Calibri"/>
              <a:buChar char="●"/>
            </a:pPr>
            <a:r>
              <a:rPr lang="en" sz="1400">
                <a:latin typeface="Calibri"/>
                <a:ea typeface="Calibri"/>
                <a:cs typeface="Calibri"/>
                <a:sym typeface="Calibri"/>
              </a:rPr>
              <a:t>باتری‌های منابع تغذیه</a:t>
            </a:r>
            <a:endParaRPr sz="1400">
              <a:latin typeface="Calibri"/>
              <a:ea typeface="Calibri"/>
              <a:cs typeface="Calibri"/>
              <a:sym typeface="Calibri"/>
            </a:endParaRPr>
          </a:p>
          <a:p>
            <a:pPr indent="-317500" lvl="0" marL="457200" rtl="1" algn="r">
              <a:spcBef>
                <a:spcPts val="0"/>
              </a:spcBef>
              <a:spcAft>
                <a:spcPts val="0"/>
              </a:spcAft>
              <a:buSzPts val="1400"/>
              <a:buFont typeface="Calibri"/>
              <a:buChar char="●"/>
            </a:pPr>
            <a:r>
              <a:rPr lang="en" sz="1400">
                <a:latin typeface="Calibri"/>
                <a:ea typeface="Calibri"/>
                <a:cs typeface="Calibri"/>
                <a:sym typeface="Calibri"/>
              </a:rPr>
              <a:t>باتری‌های اتومبیل، لیفتراک و موتورسیکلت</a:t>
            </a:r>
            <a:endParaRPr sz="1400">
              <a:latin typeface="Calibri"/>
              <a:ea typeface="Calibri"/>
              <a:cs typeface="Calibri"/>
              <a:sym typeface="Calibri"/>
            </a:endParaRPr>
          </a:p>
          <a:p>
            <a:pPr indent="-317500" lvl="0" marL="457200" rtl="1" algn="r">
              <a:spcBef>
                <a:spcPts val="0"/>
              </a:spcBef>
              <a:spcAft>
                <a:spcPts val="0"/>
              </a:spcAft>
              <a:buSzPts val="1400"/>
              <a:buFont typeface="Calibri"/>
              <a:buChar char="●"/>
            </a:pPr>
            <a:r>
              <a:rPr lang="en" sz="1400">
                <a:latin typeface="Calibri"/>
                <a:ea typeface="Calibri"/>
                <a:cs typeface="Calibri"/>
                <a:sym typeface="Calibri"/>
              </a:rPr>
              <a:t>باتری‌های سامانه‌های حفاظتی، روشنایی، امنیتی و سامانه‌های کنترل</a:t>
            </a:r>
            <a:endParaRPr sz="14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0"/>
          <p:cNvSpPr txBox="1"/>
          <p:nvPr>
            <p:ph type="title"/>
          </p:nvPr>
        </p:nvSpPr>
        <p:spPr>
          <a:xfrm>
            <a:off x="727800" y="502625"/>
            <a:ext cx="7688400" cy="5352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sz="3000">
                <a:latin typeface="Calibri"/>
                <a:ea typeface="Calibri"/>
                <a:cs typeface="Calibri"/>
                <a:sym typeface="Calibri"/>
              </a:rPr>
              <a:t>داخل باتری 1</a:t>
            </a:r>
            <a:endParaRPr sz="3000">
              <a:latin typeface="Calibri"/>
              <a:ea typeface="Calibri"/>
              <a:cs typeface="Calibri"/>
              <a:sym typeface="Calibri"/>
            </a:endParaRPr>
          </a:p>
        </p:txBody>
      </p:sp>
      <p:pic>
        <p:nvPicPr>
          <p:cNvPr descr="See the source image" id="189" name="Google Shape;189;p30"/>
          <p:cNvPicPr preferRelativeResize="0"/>
          <p:nvPr/>
        </p:nvPicPr>
        <p:blipFill>
          <a:blip r:embed="rId3">
            <a:alphaModFix/>
          </a:blip>
          <a:stretch>
            <a:fillRect/>
          </a:stretch>
        </p:blipFill>
        <p:spPr>
          <a:xfrm>
            <a:off x="535675" y="502625"/>
            <a:ext cx="4145925" cy="4145925"/>
          </a:xfrm>
          <a:prstGeom prst="rect">
            <a:avLst/>
          </a:prstGeom>
          <a:noFill/>
          <a:ln>
            <a:noFill/>
          </a:ln>
        </p:spPr>
      </p:pic>
      <p:pic>
        <p:nvPicPr>
          <p:cNvPr id="190" name="Google Shape;190;p30"/>
          <p:cNvPicPr preferRelativeResize="0"/>
          <p:nvPr/>
        </p:nvPicPr>
        <p:blipFill>
          <a:blip r:embed="rId4">
            <a:alphaModFix/>
          </a:blip>
          <a:stretch>
            <a:fillRect/>
          </a:stretch>
        </p:blipFill>
        <p:spPr>
          <a:xfrm>
            <a:off x="4769175" y="1215400"/>
            <a:ext cx="3235250" cy="34331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1"/>
          <p:cNvSpPr txBox="1"/>
          <p:nvPr>
            <p:ph type="title"/>
          </p:nvPr>
        </p:nvSpPr>
        <p:spPr>
          <a:xfrm>
            <a:off x="727800" y="502625"/>
            <a:ext cx="7688400" cy="5352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lang="en" sz="3000">
                <a:latin typeface="Calibri"/>
                <a:ea typeface="Calibri"/>
                <a:cs typeface="Calibri"/>
                <a:sym typeface="Calibri"/>
              </a:rPr>
              <a:t>داخل باتری 2</a:t>
            </a:r>
            <a:endParaRPr sz="3000">
              <a:latin typeface="Calibri"/>
              <a:ea typeface="Calibri"/>
              <a:cs typeface="Calibri"/>
              <a:sym typeface="Calibri"/>
            </a:endParaRPr>
          </a:p>
        </p:txBody>
      </p:sp>
      <p:pic>
        <p:nvPicPr>
          <p:cNvPr id="196" name="Google Shape;196;p31"/>
          <p:cNvPicPr preferRelativeResize="0"/>
          <p:nvPr/>
        </p:nvPicPr>
        <p:blipFill>
          <a:blip r:embed="rId3">
            <a:alphaModFix/>
          </a:blip>
          <a:stretch>
            <a:fillRect/>
          </a:stretch>
        </p:blipFill>
        <p:spPr>
          <a:xfrm>
            <a:off x="2930225" y="1178243"/>
            <a:ext cx="5561350" cy="3470300"/>
          </a:xfrm>
          <a:prstGeom prst="rect">
            <a:avLst/>
          </a:prstGeom>
          <a:noFill/>
          <a:ln>
            <a:noFill/>
          </a:ln>
        </p:spPr>
      </p:pic>
      <p:pic>
        <p:nvPicPr>
          <p:cNvPr id="197" name="Google Shape;197;p31"/>
          <p:cNvPicPr preferRelativeResize="0"/>
          <p:nvPr/>
        </p:nvPicPr>
        <p:blipFill>
          <a:blip r:embed="rId4">
            <a:alphaModFix/>
          </a:blip>
          <a:stretch>
            <a:fillRect/>
          </a:stretch>
        </p:blipFill>
        <p:spPr>
          <a:xfrm>
            <a:off x="535678" y="1178250"/>
            <a:ext cx="2394547" cy="34703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p>
            <a:pPr indent="0" lvl="0" marL="0" rtl="1" algn="r">
              <a:spcBef>
                <a:spcPts val="0"/>
              </a:spcBef>
              <a:spcAft>
                <a:spcPts val="0"/>
              </a:spcAft>
              <a:buNone/>
            </a:pPr>
            <a:r>
              <a:rPr b="0" lang="en">
                <a:latin typeface="Calibri"/>
                <a:ea typeface="Calibri"/>
                <a:cs typeface="Calibri"/>
                <a:sym typeface="Calibri"/>
              </a:rPr>
              <a:t>مفهوم انرژی و پتانسیل الکتریکی</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2"/>
          <p:cNvSpPr txBox="1"/>
          <p:nvPr>
            <p:ph type="title"/>
          </p:nvPr>
        </p:nvSpPr>
        <p:spPr>
          <a:xfrm>
            <a:off x="729450" y="1318650"/>
            <a:ext cx="7688700" cy="535200"/>
          </a:xfrm>
          <a:prstGeom prst="rect">
            <a:avLst/>
          </a:prstGeom>
        </p:spPr>
        <p:txBody>
          <a:bodyPr anchorCtr="0" anchor="ctr" bIns="91425" lIns="91425" spcFirstLastPara="1" rIns="91425" wrap="square" tIns="91425">
            <a:noAutofit/>
          </a:bodyPr>
          <a:lstStyle/>
          <a:p>
            <a:pPr indent="0" lvl="0" marL="0" rtl="1" algn="ctr">
              <a:spcBef>
                <a:spcPts val="0"/>
              </a:spcBef>
              <a:spcAft>
                <a:spcPts val="0"/>
              </a:spcAft>
              <a:buNone/>
            </a:pPr>
            <a:r>
              <a:rPr lang="en">
                <a:latin typeface="Calibri"/>
                <a:ea typeface="Calibri"/>
                <a:cs typeface="Calibri"/>
                <a:sym typeface="Calibri"/>
              </a:rPr>
              <a:t>تنوع باتری ها</a:t>
            </a:r>
            <a:endParaRPr>
              <a:latin typeface="Calibri"/>
              <a:ea typeface="Calibri"/>
              <a:cs typeface="Calibri"/>
              <a:sym typeface="Calibri"/>
            </a:endParaRPr>
          </a:p>
        </p:txBody>
      </p:sp>
      <p:pic>
        <p:nvPicPr>
          <p:cNvPr id="203" name="Google Shape;203;p32"/>
          <p:cNvPicPr preferRelativeResize="0"/>
          <p:nvPr/>
        </p:nvPicPr>
        <p:blipFill>
          <a:blip r:embed="rId3">
            <a:alphaModFix/>
          </a:blip>
          <a:stretch>
            <a:fillRect/>
          </a:stretch>
        </p:blipFill>
        <p:spPr>
          <a:xfrm rot="-5400000">
            <a:off x="3491038" y="-582388"/>
            <a:ext cx="2165525" cy="8473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graphicFrame>
        <p:nvGraphicFramePr>
          <p:cNvPr id="208" name="Google Shape;208;p33"/>
          <p:cNvGraphicFramePr/>
          <p:nvPr/>
        </p:nvGraphicFramePr>
        <p:xfrm>
          <a:off x="0" y="0"/>
          <a:ext cx="3000000" cy="3000000"/>
        </p:xfrm>
        <a:graphic>
          <a:graphicData uri="http://schemas.openxmlformats.org/drawingml/2006/table">
            <a:tbl>
              <a:tblPr>
                <a:noFill/>
                <a:tableStyleId>{46B738C3-1C8D-46D4-9F70-6BCF28A6CC72}</a:tableStyleId>
              </a:tblPr>
              <a:tblGrid>
                <a:gridCol w="3048000"/>
                <a:gridCol w="958100"/>
                <a:gridCol w="5137900"/>
              </a:tblGrid>
              <a:tr h="547400">
                <a:tc>
                  <a:txBody>
                    <a:bodyPr/>
                    <a:lstStyle/>
                    <a:p>
                      <a:pPr indent="0" lvl="0" marL="0" rtl="1" algn="r">
                        <a:lnSpc>
                          <a:spcPct val="115000"/>
                        </a:lnSpc>
                        <a:spcBef>
                          <a:spcPts val="1100"/>
                        </a:spcBef>
                        <a:spcAft>
                          <a:spcPts val="1100"/>
                        </a:spcAft>
                        <a:buNone/>
                      </a:pPr>
                      <a:r>
                        <a:rPr lang="en">
                          <a:solidFill>
                            <a:schemeClr val="accent1"/>
                          </a:solidFill>
                          <a:latin typeface="Calibri"/>
                          <a:ea typeface="Calibri"/>
                          <a:cs typeface="Calibri"/>
                          <a:sym typeface="Calibri"/>
                        </a:rPr>
                        <a:t>ساختار شیمیایی</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solidFill>
                      <a:schemeClr val="lt2"/>
                    </a:solidFill>
                  </a:tcPr>
                </a:tc>
                <a:tc>
                  <a:txBody>
                    <a:bodyPr/>
                    <a:lstStyle/>
                    <a:p>
                      <a:pPr indent="0" lvl="0" marL="0" rtl="1" algn="r">
                        <a:lnSpc>
                          <a:spcPct val="115000"/>
                        </a:lnSpc>
                        <a:spcBef>
                          <a:spcPts val="1100"/>
                        </a:spcBef>
                        <a:spcAft>
                          <a:spcPts val="1100"/>
                        </a:spcAft>
                        <a:buNone/>
                      </a:pPr>
                      <a:r>
                        <a:rPr lang="en">
                          <a:solidFill>
                            <a:schemeClr val="accent1"/>
                          </a:solidFill>
                          <a:latin typeface="Calibri"/>
                          <a:ea typeface="Calibri"/>
                          <a:cs typeface="Calibri"/>
                          <a:sym typeface="Calibri"/>
                        </a:rPr>
                        <a:t>ولتاژ هر سل</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solidFill>
                      <a:schemeClr val="lt2"/>
                    </a:solidFill>
                  </a:tcPr>
                </a:tc>
                <a:tc>
                  <a:txBody>
                    <a:bodyPr/>
                    <a:lstStyle/>
                    <a:p>
                      <a:pPr indent="0" lvl="0" marL="0" rtl="1" algn="r">
                        <a:lnSpc>
                          <a:spcPct val="115000"/>
                        </a:lnSpc>
                        <a:spcBef>
                          <a:spcPts val="1100"/>
                        </a:spcBef>
                        <a:spcAft>
                          <a:spcPts val="1100"/>
                        </a:spcAft>
                        <a:buNone/>
                      </a:pPr>
                      <a:r>
                        <a:rPr lang="en">
                          <a:solidFill>
                            <a:schemeClr val="accent1"/>
                          </a:solidFill>
                          <a:latin typeface="Calibri"/>
                          <a:ea typeface="Calibri"/>
                          <a:cs typeface="Calibri"/>
                          <a:sym typeface="Calibri"/>
                        </a:rPr>
                        <a:t>کاربرد و ویژگی</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solidFill>
                      <a:schemeClr val="lt2"/>
                    </a:solidFill>
                  </a:tcPr>
                </a:tc>
              </a:tr>
              <a:tr h="547400">
                <a:tc>
                  <a:txBody>
                    <a:bodyPr/>
                    <a:lstStyle/>
                    <a:p>
                      <a:pPr indent="0" lvl="0" marL="0" rtl="1" algn="r">
                        <a:lnSpc>
                          <a:spcPct val="115000"/>
                        </a:lnSpc>
                        <a:spcBef>
                          <a:spcPts val="1100"/>
                        </a:spcBef>
                        <a:spcAft>
                          <a:spcPts val="1100"/>
                        </a:spcAft>
                        <a:buNone/>
                      </a:pPr>
                      <a:r>
                        <a:rPr lang="en">
                          <a:solidFill>
                            <a:schemeClr val="accent1"/>
                          </a:solidFill>
                          <a:latin typeface="Calibri"/>
                          <a:ea typeface="Calibri"/>
                          <a:cs typeface="Calibri"/>
                          <a:sym typeface="Calibri"/>
                        </a:rPr>
                        <a:t>Zinc–carbon</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tcPr>
                </a:tc>
                <a:tc>
                  <a:txBody>
                    <a:bodyPr/>
                    <a:lstStyle/>
                    <a:p>
                      <a:pPr indent="0" lvl="0" marL="0" rtl="1" algn="r">
                        <a:lnSpc>
                          <a:spcPct val="115000"/>
                        </a:lnSpc>
                        <a:spcBef>
                          <a:spcPts val="1100"/>
                        </a:spcBef>
                        <a:spcAft>
                          <a:spcPts val="1100"/>
                        </a:spcAft>
                        <a:buNone/>
                      </a:pPr>
                      <a:r>
                        <a:rPr lang="en">
                          <a:solidFill>
                            <a:schemeClr val="accent1"/>
                          </a:solidFill>
                          <a:latin typeface="Calibri"/>
                          <a:ea typeface="Calibri"/>
                          <a:cs typeface="Calibri"/>
                          <a:sym typeface="Calibri"/>
                        </a:rPr>
                        <a:t>۱٫۵</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tcPr>
                </a:tc>
                <a:tc>
                  <a:txBody>
                    <a:bodyPr/>
                    <a:lstStyle/>
                    <a:p>
                      <a:pPr indent="0" lvl="0" marL="0" rtl="1" algn="r">
                        <a:lnSpc>
                          <a:spcPct val="115000"/>
                        </a:lnSpc>
                        <a:spcBef>
                          <a:spcPts val="1100"/>
                        </a:spcBef>
                        <a:spcAft>
                          <a:spcPts val="1100"/>
                        </a:spcAft>
                        <a:buNone/>
                      </a:pPr>
                      <a:r>
                        <a:rPr lang="en">
                          <a:solidFill>
                            <a:schemeClr val="accent1"/>
                          </a:solidFill>
                          <a:latin typeface="Calibri"/>
                          <a:ea typeface="Calibri"/>
                          <a:cs typeface="Calibri"/>
                          <a:sym typeface="Calibri"/>
                        </a:rPr>
                        <a:t>کاربردهای عمومی (باتری ارزان).</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tcPr>
                </a:tc>
              </a:tr>
              <a:tr h="773225">
                <a:tc>
                  <a:txBody>
                    <a:bodyPr/>
                    <a:lstStyle/>
                    <a:p>
                      <a:pPr indent="0" lvl="0" marL="0" rtl="1" algn="r">
                        <a:lnSpc>
                          <a:spcPct val="115000"/>
                        </a:lnSpc>
                        <a:spcBef>
                          <a:spcPts val="1100"/>
                        </a:spcBef>
                        <a:spcAft>
                          <a:spcPts val="1100"/>
                        </a:spcAft>
                        <a:buNone/>
                      </a:pPr>
                      <a:r>
                        <a:rPr lang="en">
                          <a:solidFill>
                            <a:schemeClr val="accent1"/>
                          </a:solidFill>
                          <a:latin typeface="Calibri"/>
                          <a:ea typeface="Calibri"/>
                          <a:cs typeface="Calibri"/>
                          <a:sym typeface="Calibri"/>
                        </a:rPr>
                        <a:t>Zinc–chloride</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tcPr>
                </a:tc>
                <a:tc>
                  <a:txBody>
                    <a:bodyPr/>
                    <a:lstStyle/>
                    <a:p>
                      <a:pPr indent="0" lvl="0" marL="0" rtl="1" algn="r">
                        <a:lnSpc>
                          <a:spcPct val="115000"/>
                        </a:lnSpc>
                        <a:spcBef>
                          <a:spcPts val="1100"/>
                        </a:spcBef>
                        <a:spcAft>
                          <a:spcPts val="1100"/>
                        </a:spcAft>
                        <a:buNone/>
                      </a:pPr>
                      <a:r>
                        <a:rPr lang="en">
                          <a:solidFill>
                            <a:schemeClr val="accent1"/>
                          </a:solidFill>
                          <a:latin typeface="Calibri"/>
                          <a:ea typeface="Calibri"/>
                          <a:cs typeface="Calibri"/>
                          <a:sym typeface="Calibri"/>
                        </a:rPr>
                        <a:t>۱٫۵</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tcPr>
                </a:tc>
                <a:tc>
                  <a:txBody>
                    <a:bodyPr/>
                    <a:lstStyle/>
                    <a:p>
                      <a:pPr indent="0" lvl="0" marL="0" rtl="1" algn="r">
                        <a:lnSpc>
                          <a:spcPct val="115000"/>
                        </a:lnSpc>
                        <a:spcBef>
                          <a:spcPts val="1100"/>
                        </a:spcBef>
                        <a:spcAft>
                          <a:spcPts val="1100"/>
                        </a:spcAft>
                        <a:buNone/>
                      </a:pPr>
                      <a:r>
                        <a:rPr lang="en">
                          <a:solidFill>
                            <a:schemeClr val="accent1"/>
                          </a:solidFill>
                          <a:latin typeface="Calibri"/>
                          <a:ea typeface="Calibri"/>
                          <a:cs typeface="Calibri"/>
                          <a:sym typeface="Calibri"/>
                        </a:rPr>
                        <a:t>کاربرد عمومی با عمر بیشتر نسبت به Zinc–carbon.</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tcPr>
                </a:tc>
              </a:tr>
              <a:tr h="908700">
                <a:tc>
                  <a:txBody>
                    <a:bodyPr/>
                    <a:lstStyle/>
                    <a:p>
                      <a:pPr indent="0" lvl="0" marL="0" rtl="1" algn="r">
                        <a:lnSpc>
                          <a:spcPct val="115000"/>
                        </a:lnSpc>
                        <a:spcBef>
                          <a:spcPts val="1100"/>
                        </a:spcBef>
                        <a:spcAft>
                          <a:spcPts val="0"/>
                        </a:spcAft>
                        <a:buNone/>
                      </a:pPr>
                      <a:r>
                        <a:rPr lang="en">
                          <a:solidFill>
                            <a:schemeClr val="accent1"/>
                          </a:solidFill>
                          <a:latin typeface="Calibri"/>
                          <a:ea typeface="Calibri"/>
                          <a:cs typeface="Calibri"/>
                          <a:sym typeface="Calibri"/>
                        </a:rPr>
                        <a:t>Alkaline</a:t>
                      </a:r>
                      <a:endParaRPr>
                        <a:solidFill>
                          <a:schemeClr val="accent1"/>
                        </a:solidFill>
                        <a:latin typeface="Calibri"/>
                        <a:ea typeface="Calibri"/>
                        <a:cs typeface="Calibri"/>
                        <a:sym typeface="Calibri"/>
                      </a:endParaRPr>
                    </a:p>
                    <a:p>
                      <a:pPr indent="0" lvl="0" marL="0" rtl="1" algn="r">
                        <a:lnSpc>
                          <a:spcPct val="115000"/>
                        </a:lnSpc>
                        <a:spcBef>
                          <a:spcPts val="1100"/>
                        </a:spcBef>
                        <a:spcAft>
                          <a:spcPts val="1100"/>
                        </a:spcAft>
                        <a:buNone/>
                      </a:pPr>
                      <a:r>
                        <a:rPr lang="en">
                          <a:solidFill>
                            <a:schemeClr val="accent1"/>
                          </a:solidFill>
                          <a:latin typeface="Calibri"/>
                          <a:ea typeface="Calibri"/>
                          <a:cs typeface="Calibri"/>
                          <a:sym typeface="Calibri"/>
                        </a:rPr>
                        <a:t>(zinc–manganese dioxide)</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tcPr>
                </a:tc>
                <a:tc>
                  <a:txBody>
                    <a:bodyPr/>
                    <a:lstStyle/>
                    <a:p>
                      <a:pPr indent="0" lvl="0" marL="0" rtl="1" algn="r">
                        <a:lnSpc>
                          <a:spcPct val="115000"/>
                        </a:lnSpc>
                        <a:spcBef>
                          <a:spcPts val="1100"/>
                        </a:spcBef>
                        <a:spcAft>
                          <a:spcPts val="1100"/>
                        </a:spcAft>
                        <a:buNone/>
                      </a:pPr>
                      <a:r>
                        <a:rPr lang="en">
                          <a:solidFill>
                            <a:schemeClr val="accent1"/>
                          </a:solidFill>
                          <a:latin typeface="Calibri"/>
                          <a:ea typeface="Calibri"/>
                          <a:cs typeface="Calibri"/>
                          <a:sym typeface="Calibri"/>
                        </a:rPr>
                        <a:t>۱٫۵</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tcPr>
                </a:tc>
                <a:tc>
                  <a:txBody>
                    <a:bodyPr/>
                    <a:lstStyle/>
                    <a:p>
                      <a:pPr indent="0" lvl="0" marL="0" rtl="1" algn="r">
                        <a:lnSpc>
                          <a:spcPct val="115000"/>
                        </a:lnSpc>
                        <a:spcBef>
                          <a:spcPts val="1100"/>
                        </a:spcBef>
                        <a:spcAft>
                          <a:spcPts val="0"/>
                        </a:spcAft>
                        <a:buNone/>
                      </a:pPr>
                      <a:r>
                        <a:rPr lang="en">
                          <a:solidFill>
                            <a:schemeClr val="accent1"/>
                          </a:solidFill>
                          <a:latin typeface="Calibri"/>
                          <a:ea typeface="Calibri"/>
                          <a:cs typeface="Calibri"/>
                          <a:sym typeface="Calibri"/>
                        </a:rPr>
                        <a:t>کاربرد عمومی .</a:t>
                      </a:r>
                      <a:endParaRPr>
                        <a:solidFill>
                          <a:schemeClr val="accent1"/>
                        </a:solidFill>
                        <a:latin typeface="Calibri"/>
                        <a:ea typeface="Calibri"/>
                        <a:cs typeface="Calibri"/>
                        <a:sym typeface="Calibri"/>
                      </a:endParaRPr>
                    </a:p>
                    <a:p>
                      <a:pPr indent="0" lvl="0" marL="0" rtl="1" algn="r">
                        <a:lnSpc>
                          <a:spcPct val="115000"/>
                        </a:lnSpc>
                        <a:spcBef>
                          <a:spcPts val="1100"/>
                        </a:spcBef>
                        <a:spcAft>
                          <a:spcPts val="1100"/>
                        </a:spcAft>
                        <a:buNone/>
                      </a:pPr>
                      <a:r>
                        <a:rPr lang="en">
                          <a:solidFill>
                            <a:schemeClr val="accent1"/>
                          </a:solidFill>
                          <a:latin typeface="Calibri"/>
                          <a:ea typeface="Calibri"/>
                          <a:cs typeface="Calibri"/>
                          <a:sym typeface="Calibri"/>
                        </a:rPr>
                        <a:t>قیمت و عمر بالاتر از Zinc–chloride.</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tcPr>
                </a:tc>
              </a:tr>
              <a:tr h="1143575">
                <a:tc>
                  <a:txBody>
                    <a:bodyPr/>
                    <a:lstStyle/>
                    <a:p>
                      <a:pPr indent="0" lvl="0" marL="0" rtl="1" algn="r">
                        <a:lnSpc>
                          <a:spcPct val="115000"/>
                        </a:lnSpc>
                        <a:spcBef>
                          <a:spcPts val="1100"/>
                        </a:spcBef>
                        <a:spcAft>
                          <a:spcPts val="0"/>
                        </a:spcAft>
                        <a:buNone/>
                      </a:pPr>
                      <a:r>
                        <a:rPr lang="en">
                          <a:solidFill>
                            <a:schemeClr val="accent1"/>
                          </a:solidFill>
                          <a:latin typeface="Calibri"/>
                          <a:ea typeface="Calibri"/>
                          <a:cs typeface="Calibri"/>
                          <a:sym typeface="Calibri"/>
                        </a:rPr>
                        <a:t>Nickel oxyhydroxide</a:t>
                      </a:r>
                      <a:endParaRPr>
                        <a:solidFill>
                          <a:schemeClr val="accent1"/>
                        </a:solidFill>
                        <a:latin typeface="Calibri"/>
                        <a:ea typeface="Calibri"/>
                        <a:cs typeface="Calibri"/>
                        <a:sym typeface="Calibri"/>
                      </a:endParaRPr>
                    </a:p>
                    <a:p>
                      <a:pPr indent="0" lvl="0" marL="0" rtl="1" algn="r">
                        <a:lnSpc>
                          <a:spcPct val="115000"/>
                        </a:lnSpc>
                        <a:spcBef>
                          <a:spcPts val="1100"/>
                        </a:spcBef>
                        <a:spcAft>
                          <a:spcPts val="1100"/>
                        </a:spcAft>
                        <a:buNone/>
                      </a:pPr>
                      <a:r>
                        <a:rPr lang="en">
                          <a:solidFill>
                            <a:schemeClr val="accent1"/>
                          </a:solidFill>
                          <a:latin typeface="Calibri"/>
                          <a:ea typeface="Calibri"/>
                          <a:cs typeface="Calibri"/>
                          <a:sym typeface="Calibri"/>
                        </a:rPr>
                        <a:t>(zinc–manganese dioxide/nickel oxyhydroxide)</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tcPr>
                </a:tc>
                <a:tc>
                  <a:txBody>
                    <a:bodyPr/>
                    <a:lstStyle/>
                    <a:p>
                      <a:pPr indent="0" lvl="0" marL="0" rtl="1" algn="r">
                        <a:lnSpc>
                          <a:spcPct val="115000"/>
                        </a:lnSpc>
                        <a:spcBef>
                          <a:spcPts val="1100"/>
                        </a:spcBef>
                        <a:spcAft>
                          <a:spcPts val="1100"/>
                        </a:spcAft>
                        <a:buNone/>
                      </a:pPr>
                      <a:r>
                        <a:rPr lang="en">
                          <a:solidFill>
                            <a:schemeClr val="accent1"/>
                          </a:solidFill>
                          <a:latin typeface="Calibri"/>
                          <a:ea typeface="Calibri"/>
                          <a:cs typeface="Calibri"/>
                          <a:sym typeface="Calibri"/>
                        </a:rPr>
                        <a:t>۱٫۷</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tcPr>
                </a:tc>
                <a:tc>
                  <a:txBody>
                    <a:bodyPr/>
                    <a:lstStyle/>
                    <a:p>
                      <a:pPr indent="0" lvl="0" marL="0" rtl="1" algn="r">
                        <a:lnSpc>
                          <a:spcPct val="115000"/>
                        </a:lnSpc>
                        <a:spcBef>
                          <a:spcPts val="1100"/>
                        </a:spcBef>
                        <a:spcAft>
                          <a:spcPts val="1100"/>
                        </a:spcAft>
                        <a:buNone/>
                      </a:pPr>
                      <a:r>
                        <a:rPr lang="en">
                          <a:solidFill>
                            <a:schemeClr val="accent1"/>
                          </a:solidFill>
                          <a:latin typeface="Calibri"/>
                          <a:ea typeface="Calibri"/>
                          <a:cs typeface="Calibri"/>
                          <a:sym typeface="Calibri"/>
                        </a:rPr>
                        <a:t>ظرفیت انرژی متوسط، مناسب برای مقاصد تمیز (باتری نشتی ندارد).</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tcPr>
                </a:tc>
              </a:tr>
              <a:tr h="1051725">
                <a:tc>
                  <a:txBody>
                    <a:bodyPr/>
                    <a:lstStyle/>
                    <a:p>
                      <a:pPr indent="0" lvl="0" marL="0" rtl="1" algn="r">
                        <a:lnSpc>
                          <a:spcPct val="115000"/>
                        </a:lnSpc>
                        <a:spcBef>
                          <a:spcPts val="1100"/>
                        </a:spcBef>
                        <a:spcAft>
                          <a:spcPts val="0"/>
                        </a:spcAft>
                        <a:buNone/>
                      </a:pPr>
                      <a:r>
                        <a:rPr lang="en">
                          <a:solidFill>
                            <a:schemeClr val="accent1"/>
                          </a:solidFill>
                          <a:latin typeface="Calibri"/>
                          <a:ea typeface="Calibri"/>
                          <a:cs typeface="Calibri"/>
                          <a:sym typeface="Calibri"/>
                        </a:rPr>
                        <a:t>Lithium</a:t>
                      </a:r>
                      <a:endParaRPr>
                        <a:solidFill>
                          <a:schemeClr val="accent1"/>
                        </a:solidFill>
                        <a:latin typeface="Calibri"/>
                        <a:ea typeface="Calibri"/>
                        <a:cs typeface="Calibri"/>
                        <a:sym typeface="Calibri"/>
                      </a:endParaRPr>
                    </a:p>
                    <a:p>
                      <a:pPr indent="0" lvl="0" marL="0" rtl="1" algn="r">
                        <a:lnSpc>
                          <a:spcPct val="115000"/>
                        </a:lnSpc>
                        <a:spcBef>
                          <a:spcPts val="1100"/>
                        </a:spcBef>
                        <a:spcAft>
                          <a:spcPts val="1100"/>
                        </a:spcAft>
                        <a:buNone/>
                      </a:pPr>
                      <a:r>
                        <a:rPr lang="en">
                          <a:solidFill>
                            <a:schemeClr val="accent1"/>
                          </a:solidFill>
                          <a:latin typeface="Calibri"/>
                          <a:ea typeface="Calibri"/>
                          <a:cs typeface="Calibri"/>
                          <a:sym typeface="Calibri"/>
                        </a:rPr>
                        <a:t>(lithium–copper oxide)</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tcPr>
                </a:tc>
                <a:tc>
                  <a:txBody>
                    <a:bodyPr/>
                    <a:lstStyle/>
                    <a:p>
                      <a:pPr indent="0" lvl="0" marL="0" rtl="1" algn="r">
                        <a:lnSpc>
                          <a:spcPct val="115000"/>
                        </a:lnSpc>
                        <a:spcBef>
                          <a:spcPts val="1100"/>
                        </a:spcBef>
                        <a:spcAft>
                          <a:spcPts val="1100"/>
                        </a:spcAft>
                        <a:buNone/>
                      </a:pPr>
                      <a:r>
                        <a:rPr lang="en">
                          <a:solidFill>
                            <a:schemeClr val="accent1"/>
                          </a:solidFill>
                          <a:latin typeface="Calibri"/>
                          <a:ea typeface="Calibri"/>
                          <a:cs typeface="Calibri"/>
                          <a:sym typeface="Calibri"/>
                        </a:rPr>
                        <a:t>۱٫۷</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tcPr>
                </a:tc>
                <a:tc>
                  <a:txBody>
                    <a:bodyPr/>
                    <a:lstStyle/>
                    <a:p>
                      <a:pPr indent="0" lvl="0" marL="0" rtl="1" algn="r">
                        <a:lnSpc>
                          <a:spcPct val="115000"/>
                        </a:lnSpc>
                        <a:spcBef>
                          <a:spcPts val="1100"/>
                        </a:spcBef>
                        <a:spcAft>
                          <a:spcPts val="0"/>
                        </a:spcAft>
                        <a:buNone/>
                      </a:pPr>
                      <a:r>
                        <a:rPr lang="en">
                          <a:solidFill>
                            <a:schemeClr val="accent1"/>
                          </a:solidFill>
                          <a:latin typeface="Calibri"/>
                          <a:ea typeface="Calibri"/>
                          <a:cs typeface="Calibri"/>
                          <a:sym typeface="Calibri"/>
                        </a:rPr>
                        <a:t>دیگر تولید نمی‌شود.</a:t>
                      </a:r>
                      <a:endParaRPr>
                        <a:solidFill>
                          <a:schemeClr val="accent1"/>
                        </a:solidFill>
                        <a:latin typeface="Calibri"/>
                        <a:ea typeface="Calibri"/>
                        <a:cs typeface="Calibri"/>
                        <a:sym typeface="Calibri"/>
                      </a:endParaRPr>
                    </a:p>
                    <a:p>
                      <a:pPr indent="0" lvl="0" marL="0" rtl="1" algn="r">
                        <a:lnSpc>
                          <a:spcPct val="115000"/>
                        </a:lnSpc>
                        <a:spcBef>
                          <a:spcPts val="1100"/>
                        </a:spcBef>
                        <a:spcAft>
                          <a:spcPts val="1100"/>
                        </a:spcAft>
                        <a:buNone/>
                      </a:pPr>
                      <a:r>
                        <a:rPr lang="en">
                          <a:solidFill>
                            <a:schemeClr val="accent1"/>
                          </a:solidFill>
                          <a:latin typeface="Calibri"/>
                          <a:ea typeface="Calibri"/>
                          <a:cs typeface="Calibri"/>
                          <a:sym typeface="Calibri"/>
                        </a:rPr>
                        <a:t>با باتری silver oxide (IEC-type "SR") جایگزین شده‌است.</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graphicFrame>
        <p:nvGraphicFramePr>
          <p:cNvPr id="213" name="Google Shape;213;p34"/>
          <p:cNvGraphicFramePr/>
          <p:nvPr/>
        </p:nvGraphicFramePr>
        <p:xfrm>
          <a:off x="0" y="0"/>
          <a:ext cx="3000000" cy="3000000"/>
        </p:xfrm>
        <a:graphic>
          <a:graphicData uri="http://schemas.openxmlformats.org/drawingml/2006/table">
            <a:tbl>
              <a:tblPr>
                <a:noFill/>
                <a:tableStyleId>{46B738C3-1C8D-46D4-9F70-6BCF28A6CC72}</a:tableStyleId>
              </a:tblPr>
              <a:tblGrid>
                <a:gridCol w="3048000"/>
                <a:gridCol w="954425"/>
                <a:gridCol w="5141575"/>
              </a:tblGrid>
              <a:tr h="747500">
                <a:tc>
                  <a:txBody>
                    <a:bodyPr/>
                    <a:lstStyle/>
                    <a:p>
                      <a:pPr indent="0" lvl="0" marL="0" marR="0" rtl="1" algn="r">
                        <a:lnSpc>
                          <a:spcPct val="115000"/>
                        </a:lnSpc>
                        <a:spcBef>
                          <a:spcPts val="1100"/>
                        </a:spcBef>
                        <a:spcAft>
                          <a:spcPts val="0"/>
                        </a:spcAft>
                        <a:buNone/>
                      </a:pPr>
                      <a:r>
                        <a:rPr lang="en">
                          <a:solidFill>
                            <a:schemeClr val="accent1"/>
                          </a:solidFill>
                          <a:latin typeface="Calibri"/>
                          <a:ea typeface="Calibri"/>
                          <a:cs typeface="Calibri"/>
                          <a:sym typeface="Calibri"/>
                        </a:rPr>
                        <a:t>Lithium</a:t>
                      </a:r>
                      <a:endParaRPr>
                        <a:solidFill>
                          <a:schemeClr val="accent1"/>
                        </a:solidFill>
                        <a:latin typeface="Calibri"/>
                        <a:ea typeface="Calibri"/>
                        <a:cs typeface="Calibri"/>
                        <a:sym typeface="Calibri"/>
                      </a:endParaRPr>
                    </a:p>
                    <a:p>
                      <a:pPr indent="0" lvl="0" marL="0" marR="0" rtl="1" algn="r">
                        <a:lnSpc>
                          <a:spcPct val="115000"/>
                        </a:lnSpc>
                        <a:spcBef>
                          <a:spcPts val="1100"/>
                        </a:spcBef>
                        <a:spcAft>
                          <a:spcPts val="0"/>
                        </a:spcAft>
                        <a:buNone/>
                      </a:pPr>
                      <a:r>
                        <a:rPr lang="en">
                          <a:solidFill>
                            <a:schemeClr val="accent1"/>
                          </a:solidFill>
                          <a:latin typeface="Calibri"/>
                          <a:ea typeface="Calibri"/>
                          <a:cs typeface="Calibri"/>
                          <a:sym typeface="Calibri"/>
                        </a:rPr>
                        <a:t>(lithium–iron disulfide)</a:t>
                      </a:r>
                      <a:endParaRPr>
                        <a:solidFill>
                          <a:schemeClr val="accent1"/>
                        </a:solidFill>
                        <a:latin typeface="Calibri"/>
                        <a:ea typeface="Calibri"/>
                        <a:cs typeface="Calibri"/>
                        <a:sym typeface="Calibri"/>
                      </a:endParaRPr>
                    </a:p>
                    <a:p>
                      <a:pPr indent="0" lvl="0" marL="0" marR="0" rtl="1" algn="r">
                        <a:lnSpc>
                          <a:spcPct val="115000"/>
                        </a:lnSpc>
                        <a:spcBef>
                          <a:spcPts val="1100"/>
                        </a:spcBef>
                        <a:spcAft>
                          <a:spcPts val="1100"/>
                        </a:spcAft>
                        <a:buNone/>
                      </a:pPr>
                      <a:r>
                        <a:rPr lang="en">
                          <a:solidFill>
                            <a:schemeClr val="accent1"/>
                          </a:solidFill>
                          <a:latin typeface="Calibri"/>
                          <a:ea typeface="Calibri"/>
                          <a:cs typeface="Calibri"/>
                          <a:sym typeface="Calibri"/>
                        </a:rPr>
                        <a:t>LiFeS۲</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tcPr>
                </a:tc>
                <a:tc>
                  <a:txBody>
                    <a:bodyPr/>
                    <a:lstStyle/>
                    <a:p>
                      <a:pPr indent="0" lvl="0" marL="0" marR="0" rtl="1" algn="r">
                        <a:lnSpc>
                          <a:spcPct val="115000"/>
                        </a:lnSpc>
                        <a:spcBef>
                          <a:spcPts val="1100"/>
                        </a:spcBef>
                        <a:spcAft>
                          <a:spcPts val="1100"/>
                        </a:spcAft>
                        <a:buNone/>
                      </a:pPr>
                      <a:r>
                        <a:rPr lang="en">
                          <a:solidFill>
                            <a:schemeClr val="accent1"/>
                          </a:solidFill>
                          <a:latin typeface="Calibri"/>
                          <a:ea typeface="Calibri"/>
                          <a:cs typeface="Calibri"/>
                          <a:sym typeface="Calibri"/>
                        </a:rPr>
                        <a:t>۱٫۵</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tcPr>
                </a:tc>
                <a:tc>
                  <a:txBody>
                    <a:bodyPr/>
                    <a:lstStyle/>
                    <a:p>
                      <a:pPr indent="0" lvl="0" marL="0" marR="0" rtl="1" algn="r">
                        <a:lnSpc>
                          <a:spcPct val="115000"/>
                        </a:lnSpc>
                        <a:spcBef>
                          <a:spcPts val="1100"/>
                        </a:spcBef>
                        <a:spcAft>
                          <a:spcPts val="1100"/>
                        </a:spcAft>
                        <a:buNone/>
                      </a:pPr>
                      <a:r>
                        <a:rPr lang="en">
                          <a:solidFill>
                            <a:schemeClr val="accent1"/>
                          </a:solidFill>
                          <a:latin typeface="Calibri"/>
                          <a:ea typeface="Calibri"/>
                          <a:cs typeface="Calibri"/>
                          <a:sym typeface="Calibri"/>
                        </a:rPr>
                        <a:t>قیمت زیاد، مناسب برای سیستم‌های گران‌قیمت و حساس، نظیر ریموت‌های کنترل، دوربین و … </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tcPr>
                </a:tc>
              </a:tr>
              <a:tr h="747500">
                <a:tc>
                  <a:txBody>
                    <a:bodyPr/>
                    <a:lstStyle/>
                    <a:p>
                      <a:pPr indent="0" lvl="0" marL="0" marR="0" rtl="1" algn="r">
                        <a:lnSpc>
                          <a:spcPct val="115000"/>
                        </a:lnSpc>
                        <a:spcBef>
                          <a:spcPts val="1100"/>
                        </a:spcBef>
                        <a:spcAft>
                          <a:spcPts val="0"/>
                        </a:spcAft>
                        <a:buNone/>
                      </a:pPr>
                      <a:r>
                        <a:rPr lang="en">
                          <a:solidFill>
                            <a:schemeClr val="accent1"/>
                          </a:solidFill>
                          <a:latin typeface="Calibri"/>
                          <a:ea typeface="Calibri"/>
                          <a:cs typeface="Calibri"/>
                          <a:sym typeface="Calibri"/>
                        </a:rPr>
                        <a:t>Lithium</a:t>
                      </a:r>
                      <a:endParaRPr>
                        <a:solidFill>
                          <a:schemeClr val="accent1"/>
                        </a:solidFill>
                        <a:latin typeface="Calibri"/>
                        <a:ea typeface="Calibri"/>
                        <a:cs typeface="Calibri"/>
                        <a:sym typeface="Calibri"/>
                      </a:endParaRPr>
                    </a:p>
                    <a:p>
                      <a:pPr indent="0" lvl="0" marL="0" marR="0" rtl="1" algn="r">
                        <a:lnSpc>
                          <a:spcPct val="115000"/>
                        </a:lnSpc>
                        <a:spcBef>
                          <a:spcPts val="1100"/>
                        </a:spcBef>
                        <a:spcAft>
                          <a:spcPts val="0"/>
                        </a:spcAft>
                        <a:buNone/>
                      </a:pPr>
                      <a:r>
                        <a:rPr lang="en">
                          <a:solidFill>
                            <a:schemeClr val="accent1"/>
                          </a:solidFill>
                          <a:latin typeface="Calibri"/>
                          <a:ea typeface="Calibri"/>
                          <a:cs typeface="Calibri"/>
                          <a:sym typeface="Calibri"/>
                        </a:rPr>
                        <a:t>(lithium–manganese dioxide)</a:t>
                      </a:r>
                      <a:endParaRPr>
                        <a:solidFill>
                          <a:schemeClr val="accent1"/>
                        </a:solidFill>
                        <a:latin typeface="Calibri"/>
                        <a:ea typeface="Calibri"/>
                        <a:cs typeface="Calibri"/>
                        <a:sym typeface="Calibri"/>
                      </a:endParaRPr>
                    </a:p>
                    <a:p>
                      <a:pPr indent="0" lvl="0" marL="0" marR="0" rtl="1" algn="r">
                        <a:lnSpc>
                          <a:spcPct val="115000"/>
                        </a:lnSpc>
                        <a:spcBef>
                          <a:spcPts val="1100"/>
                        </a:spcBef>
                        <a:spcAft>
                          <a:spcPts val="1100"/>
                        </a:spcAft>
                        <a:buNone/>
                      </a:pPr>
                      <a:r>
                        <a:rPr lang="en">
                          <a:solidFill>
                            <a:schemeClr val="accent1"/>
                          </a:solidFill>
                          <a:latin typeface="Calibri"/>
                          <a:ea typeface="Calibri"/>
                          <a:cs typeface="Calibri"/>
                          <a:sym typeface="Calibri"/>
                        </a:rPr>
                        <a:t>LiMnO۲</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tcPr>
                </a:tc>
                <a:tc>
                  <a:txBody>
                    <a:bodyPr/>
                    <a:lstStyle/>
                    <a:p>
                      <a:pPr indent="0" lvl="0" marL="0" marR="0" rtl="1" algn="r">
                        <a:lnSpc>
                          <a:spcPct val="115000"/>
                        </a:lnSpc>
                        <a:spcBef>
                          <a:spcPts val="1100"/>
                        </a:spcBef>
                        <a:spcAft>
                          <a:spcPts val="1100"/>
                        </a:spcAft>
                        <a:buNone/>
                      </a:pPr>
                      <a:r>
                        <a:rPr lang="en">
                          <a:solidFill>
                            <a:schemeClr val="accent1"/>
                          </a:solidFill>
                          <a:latin typeface="Calibri"/>
                          <a:ea typeface="Calibri"/>
                          <a:cs typeface="Calibri"/>
                          <a:sym typeface="Calibri"/>
                        </a:rPr>
                        <a:t>۳٫۰</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tcPr>
                </a:tc>
                <a:tc>
                  <a:txBody>
                    <a:bodyPr/>
                    <a:lstStyle/>
                    <a:p>
                      <a:pPr indent="0" lvl="0" marL="0" marR="0" rtl="1" algn="r">
                        <a:lnSpc>
                          <a:spcPct val="115000"/>
                        </a:lnSpc>
                        <a:spcBef>
                          <a:spcPts val="1100"/>
                        </a:spcBef>
                        <a:spcAft>
                          <a:spcPts val="1100"/>
                        </a:spcAft>
                        <a:buNone/>
                      </a:pPr>
                      <a:r>
                        <a:rPr lang="en">
                          <a:solidFill>
                            <a:schemeClr val="accent1"/>
                          </a:solidFill>
                          <a:latin typeface="Calibri"/>
                          <a:ea typeface="Calibri"/>
                          <a:cs typeface="Calibri"/>
                          <a:sym typeface="Calibri"/>
                        </a:rPr>
                        <a:t>قیمت زیاد، عمر طولانی، مناسب برای تغذیهٔ سیستم‌های پشتیبان، این باتری جریان نشتی داخلی کمی دارد و می‌تواند جریان کمی را برای مدت زمان طولانی تأمین کند.</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tcPr>
                </a:tc>
              </a:tr>
              <a:tr h="805975">
                <a:tc>
                  <a:txBody>
                    <a:bodyPr/>
                    <a:lstStyle/>
                    <a:p>
                      <a:pPr indent="0" lvl="0" marL="0" marR="0" rtl="1" algn="r">
                        <a:lnSpc>
                          <a:spcPct val="115000"/>
                        </a:lnSpc>
                        <a:spcBef>
                          <a:spcPts val="1100"/>
                        </a:spcBef>
                        <a:spcAft>
                          <a:spcPts val="1100"/>
                        </a:spcAft>
                        <a:buNone/>
                      </a:pPr>
                      <a:r>
                        <a:rPr lang="en">
                          <a:solidFill>
                            <a:schemeClr val="accent1"/>
                          </a:solidFill>
                          <a:latin typeface="Calibri"/>
                          <a:ea typeface="Calibri"/>
                          <a:cs typeface="Calibri"/>
                          <a:sym typeface="Calibri"/>
                        </a:rPr>
                        <a:t>Mercury oxide</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tcPr>
                </a:tc>
                <a:tc>
                  <a:txBody>
                    <a:bodyPr/>
                    <a:lstStyle/>
                    <a:p>
                      <a:pPr indent="0" lvl="0" marL="0" marR="0" rtl="1" algn="r">
                        <a:lnSpc>
                          <a:spcPct val="115000"/>
                        </a:lnSpc>
                        <a:spcBef>
                          <a:spcPts val="1100"/>
                        </a:spcBef>
                        <a:spcAft>
                          <a:spcPts val="1100"/>
                        </a:spcAft>
                        <a:buNone/>
                      </a:pPr>
                      <a:r>
                        <a:rPr lang="en">
                          <a:solidFill>
                            <a:schemeClr val="accent1"/>
                          </a:solidFill>
                          <a:latin typeface="Calibri"/>
                          <a:ea typeface="Calibri"/>
                          <a:cs typeface="Calibri"/>
                          <a:sym typeface="Calibri"/>
                        </a:rPr>
                        <a:t>۱٫۳۵</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tcPr>
                </a:tc>
                <a:tc>
                  <a:txBody>
                    <a:bodyPr/>
                    <a:lstStyle/>
                    <a:p>
                      <a:pPr indent="0" lvl="0" marL="0" marR="0" rtl="1" algn="r">
                        <a:lnSpc>
                          <a:spcPct val="115000"/>
                        </a:lnSpc>
                        <a:spcBef>
                          <a:spcPts val="1100"/>
                        </a:spcBef>
                        <a:spcAft>
                          <a:spcPts val="1100"/>
                        </a:spcAft>
                        <a:buNone/>
                      </a:pPr>
                      <a:r>
                        <a:rPr lang="en">
                          <a:solidFill>
                            <a:schemeClr val="accent1"/>
                          </a:solidFill>
                          <a:latin typeface="Calibri"/>
                          <a:ea typeface="Calibri"/>
                          <a:cs typeface="Calibri"/>
                          <a:sym typeface="Calibri"/>
                        </a:rPr>
                        <a:t>قابلیت تأمین ولتاژ و جریان ثابت، این باتری به دلیل مضر بودن Mercury oxide برای سلامتی تولید نمی‌شود .</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tcPr>
                </a:tc>
              </a:tr>
              <a:tr h="593325">
                <a:tc>
                  <a:txBody>
                    <a:bodyPr/>
                    <a:lstStyle/>
                    <a:p>
                      <a:pPr indent="0" lvl="0" marL="0" marR="0" rtl="1" algn="r">
                        <a:lnSpc>
                          <a:spcPct val="115000"/>
                        </a:lnSpc>
                        <a:spcBef>
                          <a:spcPts val="1100"/>
                        </a:spcBef>
                        <a:spcAft>
                          <a:spcPts val="1100"/>
                        </a:spcAft>
                        <a:buNone/>
                      </a:pPr>
                      <a:r>
                        <a:rPr lang="en">
                          <a:solidFill>
                            <a:schemeClr val="accent1"/>
                          </a:solidFill>
                          <a:latin typeface="Calibri"/>
                          <a:ea typeface="Calibri"/>
                          <a:cs typeface="Calibri"/>
                          <a:sym typeface="Calibri"/>
                        </a:rPr>
                        <a:t>Zinc–air</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tcPr>
                </a:tc>
                <a:tc>
                  <a:txBody>
                    <a:bodyPr/>
                    <a:lstStyle/>
                    <a:p>
                      <a:pPr indent="0" lvl="0" marL="0" marR="0" rtl="1" algn="r">
                        <a:lnSpc>
                          <a:spcPct val="115000"/>
                        </a:lnSpc>
                        <a:spcBef>
                          <a:spcPts val="1100"/>
                        </a:spcBef>
                        <a:spcAft>
                          <a:spcPts val="1100"/>
                        </a:spcAft>
                        <a:buNone/>
                      </a:pPr>
                      <a:r>
                        <a:rPr lang="en">
                          <a:solidFill>
                            <a:schemeClr val="accent1"/>
                          </a:solidFill>
                          <a:latin typeface="Calibri"/>
                          <a:ea typeface="Calibri"/>
                          <a:cs typeface="Calibri"/>
                          <a:sym typeface="Calibri"/>
                        </a:rPr>
                        <a:t>۱٫۳۵–۱٫۶۵</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tcPr>
                </a:tc>
                <a:tc>
                  <a:txBody>
                    <a:bodyPr/>
                    <a:lstStyle/>
                    <a:p>
                      <a:pPr indent="0" lvl="0" marL="0" marR="0" rtl="1" algn="r">
                        <a:lnSpc>
                          <a:spcPct val="115000"/>
                        </a:lnSpc>
                        <a:spcBef>
                          <a:spcPts val="1100"/>
                        </a:spcBef>
                        <a:spcAft>
                          <a:spcPts val="1100"/>
                        </a:spcAft>
                        <a:buNone/>
                      </a:pPr>
                      <a:r>
                        <a:rPr lang="en">
                          <a:solidFill>
                            <a:schemeClr val="accent1"/>
                          </a:solidFill>
                          <a:latin typeface="Calibri"/>
                          <a:ea typeface="Calibri"/>
                          <a:cs typeface="Calibri"/>
                          <a:sym typeface="Calibri"/>
                        </a:rPr>
                        <a:t>قیمت بالا، قابلیت پیاده‌سازی در ابعاد بسیار کوچک - قابل استفاده در دستگاه‌های کوچک نظیر ساعت مچی و سمعک.</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tcPr>
                </a:tc>
              </a:tr>
              <a:tr h="834350">
                <a:tc>
                  <a:txBody>
                    <a:bodyPr/>
                    <a:lstStyle/>
                    <a:p>
                      <a:pPr indent="0" lvl="0" marL="0" marR="0" rtl="1" algn="r">
                        <a:lnSpc>
                          <a:spcPct val="115000"/>
                        </a:lnSpc>
                        <a:spcBef>
                          <a:spcPts val="1100"/>
                        </a:spcBef>
                        <a:spcAft>
                          <a:spcPts val="1100"/>
                        </a:spcAft>
                        <a:buNone/>
                      </a:pPr>
                      <a:r>
                        <a:rPr lang="en">
                          <a:solidFill>
                            <a:schemeClr val="accent1"/>
                          </a:solidFill>
                          <a:latin typeface="Calibri"/>
                          <a:ea typeface="Calibri"/>
                          <a:cs typeface="Calibri"/>
                          <a:sym typeface="Calibri"/>
                        </a:rPr>
                        <a:t>Silver-oxide (silver–zinc)</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tcPr>
                </a:tc>
                <a:tc>
                  <a:txBody>
                    <a:bodyPr/>
                    <a:lstStyle/>
                    <a:p>
                      <a:pPr indent="0" lvl="0" marL="0" marR="0" rtl="1" algn="r">
                        <a:lnSpc>
                          <a:spcPct val="115000"/>
                        </a:lnSpc>
                        <a:spcBef>
                          <a:spcPts val="1100"/>
                        </a:spcBef>
                        <a:spcAft>
                          <a:spcPts val="1100"/>
                        </a:spcAft>
                        <a:buNone/>
                      </a:pPr>
                      <a:r>
                        <a:rPr lang="en">
                          <a:solidFill>
                            <a:schemeClr val="accent1"/>
                          </a:solidFill>
                          <a:latin typeface="Calibri"/>
                          <a:ea typeface="Calibri"/>
                          <a:cs typeface="Calibri"/>
                          <a:sym typeface="Calibri"/>
                        </a:rPr>
                        <a:t>۱٫۵۵</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tcPr>
                </a:tc>
                <a:tc>
                  <a:txBody>
                    <a:bodyPr/>
                    <a:lstStyle/>
                    <a:p>
                      <a:pPr indent="0" lvl="0" marL="0" marR="0" rtl="1" algn="r">
                        <a:lnSpc>
                          <a:spcPct val="115000"/>
                        </a:lnSpc>
                        <a:spcBef>
                          <a:spcPts val="1100"/>
                        </a:spcBef>
                        <a:spcAft>
                          <a:spcPts val="1100"/>
                        </a:spcAft>
                        <a:buNone/>
                      </a:pPr>
                      <a:r>
                        <a:rPr lang="en">
                          <a:solidFill>
                            <a:schemeClr val="accent1"/>
                          </a:solidFill>
                          <a:latin typeface="Calibri"/>
                          <a:ea typeface="Calibri"/>
                          <a:cs typeface="Calibri"/>
                          <a:sym typeface="Calibri"/>
                        </a:rPr>
                        <a:t>قیمت بسیار بالا، این باتری از پایداری بالای برخودار است و از آن در دستگاه‌های تجاری و نظامی برای تغذیهٔ پشتیبان میکروکنترلرها و cpuها استفاده می‌شود .</a:t>
                      </a:r>
                      <a:endParaRPr>
                        <a:solidFill>
                          <a:schemeClr val="accent1"/>
                        </a:solidFill>
                        <a:latin typeface="Calibri"/>
                        <a:ea typeface="Calibri"/>
                        <a:cs typeface="Calibri"/>
                        <a:sym typeface="Calibri"/>
                      </a:endParaRPr>
                    </a:p>
                  </a:txBody>
                  <a:tcPr marT="26675" marB="26675" marR="53350" marL="53350">
                    <a:lnL cap="flat" cmpd="sng" w="11900">
                      <a:solidFill>
                        <a:srgbClr val="A2A9B1"/>
                      </a:solidFill>
                      <a:prstDash val="solid"/>
                      <a:round/>
                      <a:headEnd len="sm" w="sm" type="none"/>
                      <a:tailEnd len="sm" w="sm" type="none"/>
                    </a:lnL>
                    <a:lnR cap="flat" cmpd="sng" w="11900">
                      <a:solidFill>
                        <a:srgbClr val="A2A9B1"/>
                      </a:solidFill>
                      <a:prstDash val="solid"/>
                      <a:round/>
                      <a:headEnd len="sm" w="sm" type="none"/>
                      <a:tailEnd len="sm" w="sm" type="none"/>
                    </a:lnR>
                    <a:lnT cap="flat" cmpd="sng" w="11900">
                      <a:solidFill>
                        <a:srgbClr val="A2A9B1"/>
                      </a:solidFill>
                      <a:prstDash val="solid"/>
                      <a:round/>
                      <a:headEnd len="sm" w="sm" type="none"/>
                      <a:tailEnd len="sm" w="sm" type="none"/>
                    </a:lnT>
                    <a:lnB cap="flat" cmpd="sng" w="11900">
                      <a:solidFill>
                        <a:srgbClr val="A2A9B1"/>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p>
            <a:pPr indent="0" lvl="0" marL="0" rtl="1" algn="r">
              <a:lnSpc>
                <a:spcPct val="100000"/>
              </a:lnSpc>
              <a:spcBef>
                <a:spcPts val="0"/>
              </a:spcBef>
              <a:spcAft>
                <a:spcPts val="0"/>
              </a:spcAft>
              <a:buNone/>
            </a:pPr>
            <a:r>
              <a:rPr b="1" lang="en" sz="1800">
                <a:latin typeface="Amiri"/>
                <a:ea typeface="Amiri"/>
                <a:cs typeface="Amiri"/>
                <a:sym typeface="Amiri"/>
              </a:rPr>
              <a:t>انرژی جاری ( انرژی جنبشی)</a:t>
            </a:r>
            <a:endParaRPr b="1" sz="1800">
              <a:latin typeface="Amiri"/>
              <a:ea typeface="Amiri"/>
              <a:cs typeface="Amiri"/>
              <a:sym typeface="Amiri"/>
            </a:endParaRPr>
          </a:p>
          <a:p>
            <a:pPr indent="0" lvl="0" marL="0" marR="0" rtl="1" algn="r">
              <a:lnSpc>
                <a:spcPct val="100000"/>
              </a:lnSpc>
              <a:spcBef>
                <a:spcPts val="0"/>
              </a:spcBef>
              <a:spcAft>
                <a:spcPts val="0"/>
              </a:spcAft>
              <a:buNone/>
            </a:pPr>
            <a:r>
              <a:t/>
            </a:r>
            <a:endParaRPr sz="1600">
              <a:solidFill>
                <a:schemeClr val="dk2"/>
              </a:solidFill>
              <a:latin typeface="Calibri"/>
              <a:ea typeface="Calibri"/>
              <a:cs typeface="Calibri"/>
              <a:sym typeface="Calibri"/>
            </a:endParaRPr>
          </a:p>
          <a:p>
            <a:pPr indent="-330200" lvl="0" marL="457200" marR="0" rtl="1" algn="r">
              <a:lnSpc>
                <a:spcPct val="100000"/>
              </a:lnSpc>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لامپ</a:t>
            </a:r>
            <a:endParaRPr sz="1600">
              <a:solidFill>
                <a:schemeClr val="dk2"/>
              </a:solidFill>
              <a:latin typeface="Calibri"/>
              <a:ea typeface="Calibri"/>
              <a:cs typeface="Calibri"/>
              <a:sym typeface="Calibri"/>
            </a:endParaRPr>
          </a:p>
          <a:p>
            <a:pPr indent="-330200" lvl="0" marL="457200" marR="0" rtl="1" algn="r">
              <a:lnSpc>
                <a:spcPct val="100000"/>
              </a:lnSpc>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بخاری</a:t>
            </a:r>
            <a:endParaRPr sz="1600">
              <a:solidFill>
                <a:schemeClr val="dk2"/>
              </a:solidFill>
              <a:latin typeface="Calibri"/>
              <a:ea typeface="Calibri"/>
              <a:cs typeface="Calibri"/>
              <a:sym typeface="Calibri"/>
            </a:endParaRPr>
          </a:p>
          <a:p>
            <a:pPr indent="-330200" lvl="0" marL="457200" marR="0" rtl="1" algn="r">
              <a:lnSpc>
                <a:spcPct val="100000"/>
              </a:lnSpc>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انرژی الکتریکی، تابشی، گرمایی، انرژی اجسام متحرک، صوت و ...</a:t>
            </a:r>
            <a:endParaRPr sz="1600"/>
          </a:p>
        </p:txBody>
      </p:sp>
      <p:sp>
        <p:nvSpPr>
          <p:cNvPr id="98" name="Google Shape;98;p1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p>
            <a:pPr indent="0" lvl="0" marL="0" rtl="1" algn="r">
              <a:lnSpc>
                <a:spcPct val="100000"/>
              </a:lnSpc>
              <a:spcBef>
                <a:spcPts val="0"/>
              </a:spcBef>
              <a:spcAft>
                <a:spcPts val="0"/>
              </a:spcAft>
              <a:buNone/>
            </a:pPr>
            <a:r>
              <a:rPr b="1" lang="en" sz="1800">
                <a:latin typeface="Amiri"/>
                <a:ea typeface="Amiri"/>
                <a:cs typeface="Amiri"/>
                <a:sym typeface="Amiri"/>
              </a:rPr>
              <a:t>انرژی ذخیره شده ( انرژی پتانسیل )</a:t>
            </a:r>
            <a:endParaRPr b="1" sz="1800">
              <a:latin typeface="Amiri"/>
              <a:ea typeface="Amiri"/>
              <a:cs typeface="Amiri"/>
              <a:sym typeface="Amiri"/>
            </a:endParaRPr>
          </a:p>
          <a:p>
            <a:pPr indent="0" lvl="0" marL="0" rtl="1" algn="r">
              <a:lnSpc>
                <a:spcPct val="100000"/>
              </a:lnSpc>
              <a:spcBef>
                <a:spcPts val="0"/>
              </a:spcBef>
              <a:spcAft>
                <a:spcPts val="0"/>
              </a:spcAft>
              <a:buNone/>
            </a:pPr>
            <a:r>
              <a:t/>
            </a:r>
            <a:endParaRPr b="1" sz="1800">
              <a:latin typeface="Amiri"/>
              <a:ea typeface="Amiri"/>
              <a:cs typeface="Amiri"/>
              <a:sym typeface="Amiri"/>
            </a:endParaRPr>
          </a:p>
          <a:p>
            <a:pPr indent="-330200" lvl="0" marL="457200" marR="0" rtl="1" algn="r">
              <a:lnSpc>
                <a:spcPct val="100000"/>
              </a:lnSpc>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انرژی پتانسیل شیمیایی در مواد غذایی</a:t>
            </a:r>
            <a:endParaRPr sz="1600">
              <a:solidFill>
                <a:schemeClr val="dk2"/>
              </a:solidFill>
              <a:latin typeface="Calibri"/>
              <a:ea typeface="Calibri"/>
              <a:cs typeface="Calibri"/>
              <a:sym typeface="Calibri"/>
            </a:endParaRPr>
          </a:p>
          <a:p>
            <a:pPr indent="-330200" lvl="0" marL="457200" marR="0" rtl="1" algn="r">
              <a:lnSpc>
                <a:spcPct val="100000"/>
              </a:lnSpc>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انرژی پتانسیل شیمیایی مورد استفاده به منظور روشن کردن </a:t>
            </a:r>
            <a:r>
              <a:rPr lang="en" sz="1600">
                <a:solidFill>
                  <a:schemeClr val="dk2"/>
                </a:solidFill>
                <a:latin typeface="Calibri"/>
                <a:ea typeface="Calibri"/>
                <a:cs typeface="Calibri"/>
                <a:sym typeface="Calibri"/>
              </a:rPr>
              <a:t>موتور ماشین</a:t>
            </a:r>
            <a:r>
              <a:rPr lang="en" sz="1600">
                <a:solidFill>
                  <a:schemeClr val="dk2"/>
                </a:solidFill>
                <a:latin typeface="Calibri"/>
                <a:ea typeface="Calibri"/>
                <a:cs typeface="Calibri"/>
                <a:sym typeface="Calibri"/>
              </a:rPr>
              <a:t>. (سوخت)</a:t>
            </a:r>
            <a:endParaRPr sz="1600">
              <a:solidFill>
                <a:schemeClr val="dk2"/>
              </a:solidFill>
              <a:latin typeface="Calibri"/>
              <a:ea typeface="Calibri"/>
              <a:cs typeface="Calibri"/>
              <a:sym typeface="Calibri"/>
            </a:endParaRPr>
          </a:p>
          <a:p>
            <a:pPr indent="-330200" lvl="0" marL="457200" marR="0" rtl="1" algn="r">
              <a:lnSpc>
                <a:spcPct val="100000"/>
              </a:lnSpc>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انرژی شیمیایی، انرژی مکانیکی ذخیره شده، انرژی هسته ای و انرژی گرانش</a:t>
            </a:r>
            <a:endParaRPr sz="1600">
              <a:solidFill>
                <a:schemeClr val="dk2"/>
              </a:solidFill>
              <a:latin typeface="Calibri"/>
              <a:ea typeface="Calibri"/>
              <a:cs typeface="Calibri"/>
              <a:sym typeface="Calibri"/>
            </a:endParaRPr>
          </a:p>
        </p:txBody>
      </p:sp>
      <p:sp>
        <p:nvSpPr>
          <p:cNvPr id="99" name="Google Shape;99;p1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2400">
                <a:latin typeface="Calibri"/>
                <a:ea typeface="Calibri"/>
                <a:cs typeface="Calibri"/>
                <a:sym typeface="Calibri"/>
              </a:rPr>
              <a:t>انرژی چیست؟ و دو نوع آن</a:t>
            </a:r>
            <a:endParaRPr sz="24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16"/>
          <p:cNvPicPr preferRelativeResize="0"/>
          <p:nvPr/>
        </p:nvPicPr>
        <p:blipFill>
          <a:blip r:embed="rId3">
            <a:alphaModFix/>
          </a:blip>
          <a:stretch>
            <a:fillRect/>
          </a:stretch>
        </p:blipFill>
        <p:spPr>
          <a:xfrm>
            <a:off x="448275" y="1420900"/>
            <a:ext cx="2746675" cy="3204475"/>
          </a:xfrm>
          <a:prstGeom prst="rect">
            <a:avLst/>
          </a:prstGeom>
          <a:noFill/>
          <a:ln>
            <a:noFill/>
          </a:ln>
        </p:spPr>
      </p:pic>
      <p:sp>
        <p:nvSpPr>
          <p:cNvPr id="105" name="Google Shape;105;p16"/>
          <p:cNvSpPr txBox="1"/>
          <p:nvPr>
            <p:ph idx="1" type="body"/>
          </p:nvPr>
        </p:nvSpPr>
        <p:spPr>
          <a:xfrm>
            <a:off x="3194950" y="1420900"/>
            <a:ext cx="5291400" cy="716400"/>
          </a:xfrm>
          <a:prstGeom prst="rect">
            <a:avLst/>
          </a:prstGeom>
        </p:spPr>
        <p:txBody>
          <a:bodyPr anchorCtr="0" anchor="ctr" bIns="91425" lIns="91425" spcFirstLastPara="1" rIns="91425" wrap="square" tIns="91425">
            <a:noAutofit/>
          </a:bodyPr>
          <a:lstStyle/>
          <a:p>
            <a:pPr indent="0" lvl="0" marL="0" marR="0" rtl="0" algn="r">
              <a:lnSpc>
                <a:spcPct val="115000"/>
              </a:lnSpc>
              <a:spcBef>
                <a:spcPts val="0"/>
              </a:spcBef>
              <a:spcAft>
                <a:spcPts val="0"/>
              </a:spcAft>
              <a:buNone/>
            </a:pPr>
            <a:r>
              <a:rPr b="1" lang="en" sz="3600">
                <a:solidFill>
                  <a:schemeClr val="dk2"/>
                </a:solidFill>
                <a:highlight>
                  <a:srgbClr val="FFFFFF"/>
                </a:highlight>
                <a:latin typeface="Calibri"/>
                <a:ea typeface="Calibri"/>
                <a:cs typeface="Calibri"/>
                <a:sym typeface="Calibri"/>
              </a:rPr>
              <a:t>توده زنده و انرژی پتانسیل</a:t>
            </a:r>
            <a:endParaRPr b="1" sz="3600">
              <a:solidFill>
                <a:schemeClr val="dk2"/>
              </a:solidFill>
              <a:highlight>
                <a:srgbClr val="FFFFFF"/>
              </a:highlight>
              <a:latin typeface="Calibri"/>
              <a:ea typeface="Calibri"/>
              <a:cs typeface="Calibri"/>
              <a:sym typeface="Calibri"/>
            </a:endParaRPr>
          </a:p>
        </p:txBody>
      </p:sp>
      <p:sp>
        <p:nvSpPr>
          <p:cNvPr id="106" name="Google Shape;106;p16"/>
          <p:cNvSpPr txBox="1"/>
          <p:nvPr/>
        </p:nvSpPr>
        <p:spPr>
          <a:xfrm>
            <a:off x="3883450" y="2137300"/>
            <a:ext cx="4602900" cy="21051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lang="en" sz="1800">
                <a:solidFill>
                  <a:schemeClr val="dk2"/>
                </a:solidFill>
                <a:highlight>
                  <a:srgbClr val="FFFFFF"/>
                </a:highlight>
                <a:latin typeface="Calibri"/>
                <a:ea typeface="Calibri"/>
                <a:cs typeface="Calibri"/>
                <a:sym typeface="Calibri"/>
              </a:rPr>
              <a:t>به زبان ساده: زباله های بدرد بخور را توده زنده میگویند</a:t>
            </a:r>
            <a:endParaRPr sz="1800">
              <a:solidFill>
                <a:schemeClr val="dk2"/>
              </a:solidFill>
              <a:highlight>
                <a:srgbClr val="FFFFFF"/>
              </a:highlight>
              <a:latin typeface="Calibri"/>
              <a:ea typeface="Calibri"/>
              <a:cs typeface="Calibri"/>
              <a:sym typeface="Calibri"/>
            </a:endParaRPr>
          </a:p>
          <a:p>
            <a:pPr indent="0" lvl="0" marL="0" rtl="1" algn="r">
              <a:spcBef>
                <a:spcPts val="0"/>
              </a:spcBef>
              <a:spcAft>
                <a:spcPts val="0"/>
              </a:spcAft>
              <a:buNone/>
            </a:pPr>
            <a:r>
              <a:rPr lang="en" sz="1800">
                <a:solidFill>
                  <a:schemeClr val="dk2"/>
                </a:solidFill>
                <a:highlight>
                  <a:srgbClr val="FFFFFF"/>
                </a:highlight>
                <a:latin typeface="Calibri"/>
                <a:ea typeface="Calibri"/>
                <a:cs typeface="Calibri"/>
                <a:sym typeface="Calibri"/>
              </a:rPr>
              <a:t>توده زنده یک انرژی تجدیدپذیر است، زیرا گیاهان همیشه در حال رشداند و زباله نیز همیشه تولید می شود. به عنوان مثال هایی از توده زنده می توان به چوب، زباله، کود و برخی پسماندها اشاره نمود.</a:t>
            </a:r>
            <a:endParaRPr sz="1800">
              <a:solidFill>
                <a:schemeClr val="dk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17"/>
          <p:cNvPicPr preferRelativeResize="0"/>
          <p:nvPr/>
        </p:nvPicPr>
        <p:blipFill>
          <a:blip r:embed="rId3">
            <a:alphaModFix/>
          </a:blip>
          <a:stretch>
            <a:fillRect/>
          </a:stretch>
        </p:blipFill>
        <p:spPr>
          <a:xfrm>
            <a:off x="1385013" y="269158"/>
            <a:ext cx="6373975" cy="4605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type="title"/>
          </p:nvPr>
        </p:nvSpPr>
        <p:spPr>
          <a:xfrm>
            <a:off x="727800" y="1812450"/>
            <a:ext cx="7688400" cy="1518600"/>
          </a:xfrm>
          <a:prstGeom prst="rect">
            <a:avLst/>
          </a:prstGeom>
        </p:spPr>
        <p:txBody>
          <a:bodyPr anchorCtr="0" anchor="ctr" bIns="91425" lIns="91425" spcFirstLastPara="1" rIns="91425" wrap="square" tIns="91425">
            <a:noAutofit/>
          </a:bodyPr>
          <a:lstStyle/>
          <a:p>
            <a:pPr indent="0" lvl="0" marL="0" rtl="1" algn="ctr">
              <a:spcBef>
                <a:spcPts val="0"/>
              </a:spcBef>
              <a:spcAft>
                <a:spcPts val="0"/>
              </a:spcAft>
              <a:buNone/>
            </a:pPr>
            <a:r>
              <a:rPr lang="en" sz="4800">
                <a:latin typeface="Amiri"/>
                <a:ea typeface="Amiri"/>
                <a:cs typeface="Amiri"/>
                <a:sym typeface="Amiri"/>
              </a:rPr>
              <a:t>پتانسیل الکتریکی</a:t>
            </a:r>
            <a:endParaRPr sz="4800">
              <a:latin typeface="Amiri"/>
              <a:ea typeface="Amiri"/>
              <a:cs typeface="Amiri"/>
              <a:sym typeface="Ami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p>
            <a:pPr indent="0" lvl="0" marL="0" rtl="1" algn="r">
              <a:spcBef>
                <a:spcPts val="0"/>
              </a:spcBef>
              <a:spcAft>
                <a:spcPts val="0"/>
              </a:spcAft>
              <a:buNone/>
            </a:pPr>
            <a:r>
              <a:rPr b="0" lang="en">
                <a:latin typeface="Calibri"/>
                <a:ea typeface="Calibri"/>
                <a:cs typeface="Calibri"/>
                <a:sym typeface="Calibri"/>
              </a:rPr>
              <a:t>فرایند تولید برق و مفهوم الکتریسیته</a:t>
            </a:r>
            <a:endParaRPr b="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0"/>
          <p:cNvPicPr preferRelativeResize="0"/>
          <p:nvPr/>
        </p:nvPicPr>
        <p:blipFill>
          <a:blip r:embed="rId3">
            <a:alphaModFix/>
          </a:blip>
          <a:stretch>
            <a:fillRect/>
          </a:stretch>
        </p:blipFill>
        <p:spPr>
          <a:xfrm>
            <a:off x="2075488" y="247425"/>
            <a:ext cx="4996334" cy="3668650"/>
          </a:xfrm>
          <a:prstGeom prst="rect">
            <a:avLst/>
          </a:prstGeom>
          <a:noFill/>
          <a:ln>
            <a:noFill/>
          </a:ln>
        </p:spPr>
      </p:pic>
      <p:sp>
        <p:nvSpPr>
          <p:cNvPr id="127" name="Google Shape;127;p2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p>
            <a:pPr indent="0" lvl="0" marL="0" marR="0" rtl="1" algn="r">
              <a:lnSpc>
                <a:spcPct val="100000"/>
              </a:lnSpc>
              <a:spcBef>
                <a:spcPts val="0"/>
              </a:spcBef>
              <a:spcAft>
                <a:spcPts val="0"/>
              </a:spcAft>
              <a:buNone/>
            </a:pPr>
            <a:r>
              <a:rPr b="1" lang="en" sz="2400">
                <a:solidFill>
                  <a:srgbClr val="000000"/>
                </a:solidFill>
                <a:latin typeface="Calibri"/>
                <a:ea typeface="Calibri"/>
                <a:cs typeface="Calibri"/>
                <a:sym typeface="Calibri"/>
              </a:rPr>
              <a:t>ژنراتور</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1"/>
          <p:cNvPicPr preferRelativeResize="0"/>
          <p:nvPr/>
        </p:nvPicPr>
        <p:blipFill>
          <a:blip r:embed="rId3">
            <a:alphaModFix/>
          </a:blip>
          <a:stretch>
            <a:fillRect/>
          </a:stretch>
        </p:blipFill>
        <p:spPr>
          <a:xfrm>
            <a:off x="827800" y="65897"/>
            <a:ext cx="7488397" cy="4213476"/>
          </a:xfrm>
          <a:prstGeom prst="rect">
            <a:avLst/>
          </a:prstGeom>
          <a:noFill/>
          <a:ln>
            <a:noFill/>
          </a:ln>
        </p:spPr>
      </p:pic>
      <p:sp>
        <p:nvSpPr>
          <p:cNvPr id="133" name="Google Shape;133;p21"/>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p>
            <a:pPr indent="0" lvl="0" marL="0" rtl="1" algn="r">
              <a:spcBef>
                <a:spcPts val="0"/>
              </a:spcBef>
              <a:spcAft>
                <a:spcPts val="0"/>
              </a:spcAft>
              <a:buNone/>
            </a:pPr>
            <a:r>
              <a:rPr b="1" lang="en" sz="2400">
                <a:solidFill>
                  <a:srgbClr val="000000"/>
                </a:solidFill>
                <a:latin typeface="Amiri"/>
                <a:ea typeface="Amiri"/>
                <a:cs typeface="Amiri"/>
                <a:sym typeface="Amiri"/>
              </a:rPr>
              <a:t>راکتور هسته ای</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