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76" r:id="rId2"/>
    <p:sldId id="327" r:id="rId3"/>
    <p:sldId id="257" r:id="rId4"/>
    <p:sldId id="258" r:id="rId5"/>
    <p:sldId id="259" r:id="rId6"/>
    <p:sldId id="274" r:id="rId7"/>
    <p:sldId id="260" r:id="rId8"/>
    <p:sldId id="271" r:id="rId9"/>
    <p:sldId id="275" r:id="rId10"/>
    <p:sldId id="283" r:id="rId11"/>
    <p:sldId id="270" r:id="rId12"/>
    <p:sldId id="299" r:id="rId13"/>
    <p:sldId id="304" r:id="rId14"/>
    <p:sldId id="288" r:id="rId15"/>
    <p:sldId id="297" r:id="rId16"/>
    <p:sldId id="264" r:id="rId17"/>
    <p:sldId id="308" r:id="rId18"/>
    <p:sldId id="296" r:id="rId19"/>
    <p:sldId id="284" r:id="rId20"/>
    <p:sldId id="266" r:id="rId21"/>
    <p:sldId id="311" r:id="rId22"/>
    <p:sldId id="316" r:id="rId23"/>
    <p:sldId id="298" r:id="rId24"/>
    <p:sldId id="287" r:id="rId25"/>
    <p:sldId id="325" r:id="rId26"/>
    <p:sldId id="306" r:id="rId27"/>
    <p:sldId id="328" r:id="rId28"/>
    <p:sldId id="329" r:id="rId29"/>
    <p:sldId id="330" r:id="rId30"/>
    <p:sldId id="331" r:id="rId31"/>
    <p:sldId id="300" r:id="rId32"/>
    <p:sldId id="285" r:id="rId33"/>
    <p:sldId id="320" r:id="rId34"/>
    <p:sldId id="321" r:id="rId35"/>
    <p:sldId id="322" r:id="rId36"/>
    <p:sldId id="326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B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5" autoAdjust="0"/>
    <p:restoredTop sz="94684" autoAdjust="0"/>
  </p:normalViewPr>
  <p:slideViewPr>
    <p:cSldViewPr>
      <p:cViewPr>
        <p:scale>
          <a:sx n="70" d="100"/>
          <a:sy n="70" d="100"/>
        </p:scale>
        <p:origin x="-114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7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1B19AF-DAB1-476D-AA87-096645227129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051ED3-6607-4249-BCA3-ACC775B107FD}">
      <dgm:prSet phldrT="[Text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DFT</a:t>
          </a:r>
          <a:endParaRPr lang="en-US" b="1" dirty="0">
            <a:solidFill>
              <a:srgbClr val="FF0000"/>
            </a:solidFill>
          </a:endParaRPr>
        </a:p>
      </dgm:t>
    </dgm:pt>
    <dgm:pt modelId="{238E80A9-452A-4735-A957-1ECF61A0C55E}" type="parTrans" cxnId="{33E8E3C7-89D6-4F00-B1F0-F71C90C2DA8E}">
      <dgm:prSet/>
      <dgm:spPr/>
      <dgm:t>
        <a:bodyPr/>
        <a:lstStyle/>
        <a:p>
          <a:endParaRPr lang="en-US"/>
        </a:p>
      </dgm:t>
    </dgm:pt>
    <dgm:pt modelId="{25CABB55-9C90-49E7-93C0-71BF01C4C8FC}" type="sibTrans" cxnId="{33E8E3C7-89D6-4F00-B1F0-F71C90C2DA8E}">
      <dgm:prSet/>
      <dgm:spPr/>
      <dgm:t>
        <a:bodyPr/>
        <a:lstStyle/>
        <a:p>
          <a:endParaRPr lang="en-US"/>
        </a:p>
      </dgm:t>
    </dgm:pt>
    <dgm:pt modelId="{2DA8A184-021C-411A-B78C-89317739FE45}">
      <dgm:prSet phldrT="[Text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Time  and  memory</a:t>
          </a:r>
          <a:endParaRPr lang="en-US" b="1" dirty="0">
            <a:solidFill>
              <a:srgbClr val="FF0000"/>
            </a:solidFill>
          </a:endParaRPr>
        </a:p>
      </dgm:t>
    </dgm:pt>
    <dgm:pt modelId="{DF72388A-473D-4101-8F3A-6B8409C86538}" type="parTrans" cxnId="{76A1BDBE-7454-4122-A6E9-ACEDB7FAEC86}">
      <dgm:prSet/>
      <dgm:spPr/>
      <dgm:t>
        <a:bodyPr/>
        <a:lstStyle/>
        <a:p>
          <a:endParaRPr lang="en-US"/>
        </a:p>
      </dgm:t>
    </dgm:pt>
    <dgm:pt modelId="{D2F24325-04B2-46FC-8359-114705A8F5AA}" type="sibTrans" cxnId="{76A1BDBE-7454-4122-A6E9-ACEDB7FAEC86}">
      <dgm:prSet/>
      <dgm:spPr/>
      <dgm:t>
        <a:bodyPr/>
        <a:lstStyle/>
        <a:p>
          <a:endParaRPr lang="en-US"/>
        </a:p>
      </dgm:t>
    </dgm:pt>
    <dgm:pt modelId="{0FC69B85-C8E8-494D-9F60-376DB18F13BF}">
      <dgm:prSet phldrT="[Text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GW</a:t>
          </a:r>
          <a:endParaRPr lang="en-US" b="1" dirty="0">
            <a:solidFill>
              <a:srgbClr val="FF0000"/>
            </a:solidFill>
          </a:endParaRPr>
        </a:p>
      </dgm:t>
    </dgm:pt>
    <dgm:pt modelId="{49522D42-96E6-465A-BAF8-6563440F5275}" type="parTrans" cxnId="{B3A6C786-38D1-4FC2-97C9-44CFF14055B7}">
      <dgm:prSet/>
      <dgm:spPr/>
      <dgm:t>
        <a:bodyPr/>
        <a:lstStyle/>
        <a:p>
          <a:endParaRPr lang="en-US"/>
        </a:p>
      </dgm:t>
    </dgm:pt>
    <dgm:pt modelId="{6E5CFC36-686E-407B-9FC3-D76F685B6D79}" type="sibTrans" cxnId="{B3A6C786-38D1-4FC2-97C9-44CFF14055B7}">
      <dgm:prSet/>
      <dgm:spPr/>
      <dgm:t>
        <a:bodyPr/>
        <a:lstStyle/>
        <a:p>
          <a:endParaRPr lang="en-US"/>
        </a:p>
      </dgm:t>
    </dgm:pt>
    <dgm:pt modelId="{0AF207CC-3D96-4030-9B94-28405A57E028}">
      <dgm:prSet phldrT="[Text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Time  and  memory</a:t>
          </a:r>
          <a:endParaRPr lang="en-US" b="1" dirty="0">
            <a:solidFill>
              <a:srgbClr val="FF0000"/>
            </a:solidFill>
          </a:endParaRPr>
        </a:p>
      </dgm:t>
    </dgm:pt>
    <dgm:pt modelId="{3FA0DA0B-C50A-4351-8685-7D30FE513210}" type="parTrans" cxnId="{255E0E65-9464-49F7-8C7E-BB963368B064}">
      <dgm:prSet/>
      <dgm:spPr/>
      <dgm:t>
        <a:bodyPr/>
        <a:lstStyle/>
        <a:p>
          <a:endParaRPr lang="en-US"/>
        </a:p>
      </dgm:t>
    </dgm:pt>
    <dgm:pt modelId="{0EC6EDD3-56E4-4C79-818B-E9C82F2D1262}" type="sibTrans" cxnId="{255E0E65-9464-49F7-8C7E-BB963368B064}">
      <dgm:prSet/>
      <dgm:spPr/>
      <dgm:t>
        <a:bodyPr/>
        <a:lstStyle/>
        <a:p>
          <a:endParaRPr lang="en-US"/>
        </a:p>
      </dgm:t>
    </dgm:pt>
    <dgm:pt modelId="{E9CE31B8-DCB6-4656-B4BE-D774F96C9C6E}">
      <dgm:prSet phldrT="[Text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BSE</a:t>
          </a:r>
          <a:endParaRPr lang="en-US" b="1" dirty="0">
            <a:solidFill>
              <a:srgbClr val="FF0000"/>
            </a:solidFill>
          </a:endParaRPr>
        </a:p>
      </dgm:t>
    </dgm:pt>
    <dgm:pt modelId="{5C66989E-6A8C-4AE4-872C-898777550A28}" type="parTrans" cxnId="{872A3D62-3057-42F9-BD7B-3465750A47E2}">
      <dgm:prSet/>
      <dgm:spPr/>
      <dgm:t>
        <a:bodyPr/>
        <a:lstStyle/>
        <a:p>
          <a:endParaRPr lang="en-US"/>
        </a:p>
      </dgm:t>
    </dgm:pt>
    <dgm:pt modelId="{645BBC45-0E39-44C7-878C-26741F217420}" type="sibTrans" cxnId="{872A3D62-3057-42F9-BD7B-3465750A47E2}">
      <dgm:prSet/>
      <dgm:spPr/>
      <dgm:t>
        <a:bodyPr/>
        <a:lstStyle/>
        <a:p>
          <a:endParaRPr lang="en-US"/>
        </a:p>
      </dgm:t>
    </dgm:pt>
    <dgm:pt modelId="{EE3D261B-35F1-480F-8425-C8C4CAB771F5}">
      <dgm:prSet phldrT="[Text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Time  and  memory</a:t>
          </a:r>
          <a:endParaRPr lang="en-US" b="1" dirty="0">
            <a:solidFill>
              <a:srgbClr val="FF0000"/>
            </a:solidFill>
          </a:endParaRPr>
        </a:p>
      </dgm:t>
    </dgm:pt>
    <dgm:pt modelId="{2EDEEB36-FCFD-41FA-96F5-2AD490968C53}" type="parTrans" cxnId="{57277AE9-3CBB-4E4D-BD3B-88876D6E4098}">
      <dgm:prSet/>
      <dgm:spPr/>
      <dgm:t>
        <a:bodyPr/>
        <a:lstStyle/>
        <a:p>
          <a:endParaRPr lang="en-US"/>
        </a:p>
      </dgm:t>
    </dgm:pt>
    <dgm:pt modelId="{58B6EE0A-3187-471D-AC04-909709D65422}" type="sibTrans" cxnId="{57277AE9-3CBB-4E4D-BD3B-88876D6E4098}">
      <dgm:prSet/>
      <dgm:spPr/>
      <dgm:t>
        <a:bodyPr/>
        <a:lstStyle/>
        <a:p>
          <a:endParaRPr lang="en-US"/>
        </a:p>
      </dgm:t>
    </dgm:pt>
    <dgm:pt modelId="{F6D22A6A-FDDC-48C7-8FA7-E0B8A7BF94B0}" type="pres">
      <dgm:prSet presAssocID="{791B19AF-DAB1-476D-AA87-09664522712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4CC464-6A6A-4D4E-AFD6-BBE3CDDDC907}" type="pres">
      <dgm:prSet presAssocID="{99051ED3-6607-4249-BCA3-ACC775B107FD}" presName="compNode" presStyleCnt="0"/>
      <dgm:spPr/>
    </dgm:pt>
    <dgm:pt modelId="{3937FA98-73C7-4157-8166-D39A36A3F59F}" type="pres">
      <dgm:prSet presAssocID="{99051ED3-6607-4249-BCA3-ACC775B107FD}" presName="pictRect" presStyleLbl="node1" presStyleIdx="0" presStyleCnt="3"/>
      <dgm:spPr>
        <a:solidFill>
          <a:srgbClr val="92D050"/>
        </a:solidFill>
      </dgm:spPr>
    </dgm:pt>
    <dgm:pt modelId="{7EAC5618-9616-40EF-9844-37FEFCDD221F}" type="pres">
      <dgm:prSet presAssocID="{99051ED3-6607-4249-BCA3-ACC775B107FD}" presName="textRec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07BD14-F6EC-479D-A5B7-14EE33C7E45F}" type="pres">
      <dgm:prSet presAssocID="{25CABB55-9C90-49E7-93C0-71BF01C4C8F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5E64FBA-1967-4FE2-BC44-710CB0118358}" type="pres">
      <dgm:prSet presAssocID="{0FC69B85-C8E8-494D-9F60-376DB18F13BF}" presName="compNode" presStyleCnt="0"/>
      <dgm:spPr/>
    </dgm:pt>
    <dgm:pt modelId="{3A1CBCB6-C213-4088-89B1-D422B65C91BE}" type="pres">
      <dgm:prSet presAssocID="{0FC69B85-C8E8-494D-9F60-376DB18F13BF}" presName="pictRect" presStyleLbl="node1" presStyleIdx="1" presStyleCnt="3"/>
      <dgm:spPr>
        <a:solidFill>
          <a:srgbClr val="FFC000"/>
        </a:solidFill>
      </dgm:spPr>
    </dgm:pt>
    <dgm:pt modelId="{7A392B4B-9FF5-4673-986E-4060165E83F0}" type="pres">
      <dgm:prSet presAssocID="{0FC69B85-C8E8-494D-9F60-376DB18F13BF}" presName="textRec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B73A3F-8F7B-4F3E-8E06-64B767BF9A52}" type="pres">
      <dgm:prSet presAssocID="{6E5CFC36-686E-407B-9FC3-D76F685B6D7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D3F3B8E-5C36-470C-A663-A36D6824B34D}" type="pres">
      <dgm:prSet presAssocID="{E9CE31B8-DCB6-4656-B4BE-D774F96C9C6E}" presName="compNode" presStyleCnt="0"/>
      <dgm:spPr/>
    </dgm:pt>
    <dgm:pt modelId="{A5C06D59-B2B2-44E4-B132-CB26E92D01CD}" type="pres">
      <dgm:prSet presAssocID="{E9CE31B8-DCB6-4656-B4BE-D774F96C9C6E}" presName="pictRect" presStyleLbl="node1" presStyleIdx="2" presStyleCnt="3"/>
      <dgm:spPr>
        <a:solidFill>
          <a:schemeClr val="accent5">
            <a:lumMod val="60000"/>
            <a:lumOff val="40000"/>
          </a:schemeClr>
        </a:solidFill>
      </dgm:spPr>
    </dgm:pt>
    <dgm:pt modelId="{BEA5A604-9682-4A5A-8B85-55AD6EE2D7BC}" type="pres">
      <dgm:prSet presAssocID="{E9CE31B8-DCB6-4656-B4BE-D774F96C9C6E}" presName="textRec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C74B65-33BB-441C-B170-F5B970F4992B}" type="presOf" srcId="{0FC69B85-C8E8-494D-9F60-376DB18F13BF}" destId="{7A392B4B-9FF5-4673-986E-4060165E83F0}" srcOrd="0" destOrd="0" presId="urn:microsoft.com/office/officeart/2005/8/layout/pList1"/>
    <dgm:cxn modelId="{9F10CD50-FDFA-4ECA-BEE9-EF685344C675}" type="presOf" srcId="{2DA8A184-021C-411A-B78C-89317739FE45}" destId="{7EAC5618-9616-40EF-9844-37FEFCDD221F}" srcOrd="0" destOrd="1" presId="urn:microsoft.com/office/officeart/2005/8/layout/pList1"/>
    <dgm:cxn modelId="{2478B1A3-187D-41C0-B5F4-F3DA2AA7AEBD}" type="presOf" srcId="{0AF207CC-3D96-4030-9B94-28405A57E028}" destId="{7A392B4B-9FF5-4673-986E-4060165E83F0}" srcOrd="0" destOrd="1" presId="urn:microsoft.com/office/officeart/2005/8/layout/pList1"/>
    <dgm:cxn modelId="{255E0E65-9464-49F7-8C7E-BB963368B064}" srcId="{0FC69B85-C8E8-494D-9F60-376DB18F13BF}" destId="{0AF207CC-3D96-4030-9B94-28405A57E028}" srcOrd="0" destOrd="0" parTransId="{3FA0DA0B-C50A-4351-8685-7D30FE513210}" sibTransId="{0EC6EDD3-56E4-4C79-818B-E9C82F2D1262}"/>
    <dgm:cxn modelId="{33E8E3C7-89D6-4F00-B1F0-F71C90C2DA8E}" srcId="{791B19AF-DAB1-476D-AA87-096645227129}" destId="{99051ED3-6607-4249-BCA3-ACC775B107FD}" srcOrd="0" destOrd="0" parTransId="{238E80A9-452A-4735-A957-1ECF61A0C55E}" sibTransId="{25CABB55-9C90-49E7-93C0-71BF01C4C8FC}"/>
    <dgm:cxn modelId="{B3A6C786-38D1-4FC2-97C9-44CFF14055B7}" srcId="{791B19AF-DAB1-476D-AA87-096645227129}" destId="{0FC69B85-C8E8-494D-9F60-376DB18F13BF}" srcOrd="1" destOrd="0" parTransId="{49522D42-96E6-465A-BAF8-6563440F5275}" sibTransId="{6E5CFC36-686E-407B-9FC3-D76F685B6D79}"/>
    <dgm:cxn modelId="{B785F84A-CF7E-4199-8FBA-898581744B14}" type="presOf" srcId="{6E5CFC36-686E-407B-9FC3-D76F685B6D79}" destId="{CDB73A3F-8F7B-4F3E-8E06-64B767BF9A52}" srcOrd="0" destOrd="0" presId="urn:microsoft.com/office/officeart/2005/8/layout/pList1"/>
    <dgm:cxn modelId="{F6F36530-A574-4102-BDED-495A7A732D96}" type="presOf" srcId="{E9CE31B8-DCB6-4656-B4BE-D774F96C9C6E}" destId="{BEA5A604-9682-4A5A-8B85-55AD6EE2D7BC}" srcOrd="0" destOrd="0" presId="urn:microsoft.com/office/officeart/2005/8/layout/pList1"/>
    <dgm:cxn modelId="{76A1BDBE-7454-4122-A6E9-ACEDB7FAEC86}" srcId="{99051ED3-6607-4249-BCA3-ACC775B107FD}" destId="{2DA8A184-021C-411A-B78C-89317739FE45}" srcOrd="0" destOrd="0" parTransId="{DF72388A-473D-4101-8F3A-6B8409C86538}" sibTransId="{D2F24325-04B2-46FC-8359-114705A8F5AA}"/>
    <dgm:cxn modelId="{2234447A-501A-4025-AC57-652F4AE2AF10}" type="presOf" srcId="{99051ED3-6607-4249-BCA3-ACC775B107FD}" destId="{7EAC5618-9616-40EF-9844-37FEFCDD221F}" srcOrd="0" destOrd="0" presId="urn:microsoft.com/office/officeart/2005/8/layout/pList1"/>
    <dgm:cxn modelId="{57277AE9-3CBB-4E4D-BD3B-88876D6E4098}" srcId="{E9CE31B8-DCB6-4656-B4BE-D774F96C9C6E}" destId="{EE3D261B-35F1-480F-8425-C8C4CAB771F5}" srcOrd="0" destOrd="0" parTransId="{2EDEEB36-FCFD-41FA-96F5-2AD490968C53}" sibTransId="{58B6EE0A-3187-471D-AC04-909709D65422}"/>
    <dgm:cxn modelId="{C1A2E480-433F-48FC-8B6B-3A55883C11C2}" type="presOf" srcId="{EE3D261B-35F1-480F-8425-C8C4CAB771F5}" destId="{BEA5A604-9682-4A5A-8B85-55AD6EE2D7BC}" srcOrd="0" destOrd="1" presId="urn:microsoft.com/office/officeart/2005/8/layout/pList1"/>
    <dgm:cxn modelId="{872A3D62-3057-42F9-BD7B-3465750A47E2}" srcId="{791B19AF-DAB1-476D-AA87-096645227129}" destId="{E9CE31B8-DCB6-4656-B4BE-D774F96C9C6E}" srcOrd="2" destOrd="0" parTransId="{5C66989E-6A8C-4AE4-872C-898777550A28}" sibTransId="{645BBC45-0E39-44C7-878C-26741F217420}"/>
    <dgm:cxn modelId="{6E065BAB-930D-4E64-AAE0-5DBFDCA3224B}" type="presOf" srcId="{25CABB55-9C90-49E7-93C0-71BF01C4C8FC}" destId="{8207BD14-F6EC-479D-A5B7-14EE33C7E45F}" srcOrd="0" destOrd="0" presId="urn:microsoft.com/office/officeart/2005/8/layout/pList1"/>
    <dgm:cxn modelId="{21B20094-F61F-4B91-8B34-C6FCB1FE5A27}" type="presOf" srcId="{791B19AF-DAB1-476D-AA87-096645227129}" destId="{F6D22A6A-FDDC-48C7-8FA7-E0B8A7BF94B0}" srcOrd="0" destOrd="0" presId="urn:microsoft.com/office/officeart/2005/8/layout/pList1"/>
    <dgm:cxn modelId="{20FB3B98-108D-41C3-95C1-7F4B99F87674}" type="presParOf" srcId="{F6D22A6A-FDDC-48C7-8FA7-E0B8A7BF94B0}" destId="{1E4CC464-6A6A-4D4E-AFD6-BBE3CDDDC907}" srcOrd="0" destOrd="0" presId="urn:microsoft.com/office/officeart/2005/8/layout/pList1"/>
    <dgm:cxn modelId="{1B37677F-4551-41D0-A586-A7D8FFD16E08}" type="presParOf" srcId="{1E4CC464-6A6A-4D4E-AFD6-BBE3CDDDC907}" destId="{3937FA98-73C7-4157-8166-D39A36A3F59F}" srcOrd="0" destOrd="0" presId="urn:microsoft.com/office/officeart/2005/8/layout/pList1"/>
    <dgm:cxn modelId="{7FFB3422-83BB-4412-84A9-BFC13CD62402}" type="presParOf" srcId="{1E4CC464-6A6A-4D4E-AFD6-BBE3CDDDC907}" destId="{7EAC5618-9616-40EF-9844-37FEFCDD221F}" srcOrd="1" destOrd="0" presId="urn:microsoft.com/office/officeart/2005/8/layout/pList1"/>
    <dgm:cxn modelId="{625E06B3-3F13-42B2-9FC3-A3B264CC55F6}" type="presParOf" srcId="{F6D22A6A-FDDC-48C7-8FA7-E0B8A7BF94B0}" destId="{8207BD14-F6EC-479D-A5B7-14EE33C7E45F}" srcOrd="1" destOrd="0" presId="urn:microsoft.com/office/officeart/2005/8/layout/pList1"/>
    <dgm:cxn modelId="{9580DA5D-70A7-436E-9B90-92006F144B5E}" type="presParOf" srcId="{F6D22A6A-FDDC-48C7-8FA7-E0B8A7BF94B0}" destId="{35E64FBA-1967-4FE2-BC44-710CB0118358}" srcOrd="2" destOrd="0" presId="urn:microsoft.com/office/officeart/2005/8/layout/pList1"/>
    <dgm:cxn modelId="{CB5D6D8B-8421-425F-A50E-C0236328A014}" type="presParOf" srcId="{35E64FBA-1967-4FE2-BC44-710CB0118358}" destId="{3A1CBCB6-C213-4088-89B1-D422B65C91BE}" srcOrd="0" destOrd="0" presId="urn:microsoft.com/office/officeart/2005/8/layout/pList1"/>
    <dgm:cxn modelId="{850B7191-48D2-4CF3-ABFD-6136B8B87F4B}" type="presParOf" srcId="{35E64FBA-1967-4FE2-BC44-710CB0118358}" destId="{7A392B4B-9FF5-4673-986E-4060165E83F0}" srcOrd="1" destOrd="0" presId="urn:microsoft.com/office/officeart/2005/8/layout/pList1"/>
    <dgm:cxn modelId="{2BD5F42A-625A-4184-A71C-12CB0429B942}" type="presParOf" srcId="{F6D22A6A-FDDC-48C7-8FA7-E0B8A7BF94B0}" destId="{CDB73A3F-8F7B-4F3E-8E06-64B767BF9A52}" srcOrd="3" destOrd="0" presId="urn:microsoft.com/office/officeart/2005/8/layout/pList1"/>
    <dgm:cxn modelId="{C8021663-AF23-498D-923B-99A6E4C88B73}" type="presParOf" srcId="{F6D22A6A-FDDC-48C7-8FA7-E0B8A7BF94B0}" destId="{7D3F3B8E-5C36-470C-A663-A36D6824B34D}" srcOrd="4" destOrd="0" presId="urn:microsoft.com/office/officeart/2005/8/layout/pList1"/>
    <dgm:cxn modelId="{D9CDD45D-3A27-484B-9FEB-52227C395677}" type="presParOf" srcId="{7D3F3B8E-5C36-470C-A663-A36D6824B34D}" destId="{A5C06D59-B2B2-44E4-B132-CB26E92D01CD}" srcOrd="0" destOrd="0" presId="urn:microsoft.com/office/officeart/2005/8/layout/pList1"/>
    <dgm:cxn modelId="{4C49B995-F562-434A-A336-65F93D0ABA7F}" type="presParOf" srcId="{7D3F3B8E-5C36-470C-A663-A36D6824B34D}" destId="{BEA5A604-9682-4A5A-8B85-55AD6EE2D7BC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7FA98-73C7-4157-8166-D39A36A3F59F}">
      <dsp:nvSpPr>
        <dsp:cNvPr id="0" name=""/>
        <dsp:cNvSpPr/>
      </dsp:nvSpPr>
      <dsp:spPr>
        <a:xfrm>
          <a:off x="1530" y="1062736"/>
          <a:ext cx="2427854" cy="1672792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AC5618-9616-40EF-9844-37FEFCDD221F}">
      <dsp:nvSpPr>
        <dsp:cNvPr id="0" name=""/>
        <dsp:cNvSpPr/>
      </dsp:nvSpPr>
      <dsp:spPr>
        <a:xfrm>
          <a:off x="1530" y="2735528"/>
          <a:ext cx="2427854" cy="900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rgbClr val="FF0000"/>
              </a:solidFill>
            </a:rPr>
            <a:t>DFT</a:t>
          </a:r>
          <a:endParaRPr lang="en-US" sz="2300" b="1" kern="1200" dirty="0">
            <a:solidFill>
              <a:srgbClr val="FF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FF0000"/>
              </a:solidFill>
            </a:rPr>
            <a:t>Time  and  memory</a:t>
          </a:r>
          <a:endParaRPr lang="en-US" sz="1800" b="1" kern="1200" dirty="0">
            <a:solidFill>
              <a:srgbClr val="FF0000"/>
            </a:solidFill>
          </a:endParaRPr>
        </a:p>
      </dsp:txBody>
      <dsp:txXfrm>
        <a:off x="1530" y="2735528"/>
        <a:ext cx="2427854" cy="900734"/>
      </dsp:txXfrm>
    </dsp:sp>
    <dsp:sp modelId="{3A1CBCB6-C213-4088-89B1-D422B65C91BE}">
      <dsp:nvSpPr>
        <dsp:cNvPr id="0" name=""/>
        <dsp:cNvSpPr/>
      </dsp:nvSpPr>
      <dsp:spPr>
        <a:xfrm>
          <a:off x="2672272" y="1062736"/>
          <a:ext cx="2427854" cy="1672792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392B4B-9FF5-4673-986E-4060165E83F0}">
      <dsp:nvSpPr>
        <dsp:cNvPr id="0" name=""/>
        <dsp:cNvSpPr/>
      </dsp:nvSpPr>
      <dsp:spPr>
        <a:xfrm>
          <a:off x="2672272" y="2735528"/>
          <a:ext cx="2427854" cy="900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rgbClr val="FF0000"/>
              </a:solidFill>
            </a:rPr>
            <a:t>GW</a:t>
          </a:r>
          <a:endParaRPr lang="en-US" sz="2300" b="1" kern="1200" dirty="0">
            <a:solidFill>
              <a:srgbClr val="FF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FF0000"/>
              </a:solidFill>
            </a:rPr>
            <a:t>Time  and  memory</a:t>
          </a:r>
          <a:endParaRPr lang="en-US" sz="1800" b="1" kern="1200" dirty="0">
            <a:solidFill>
              <a:srgbClr val="FF0000"/>
            </a:solidFill>
          </a:endParaRPr>
        </a:p>
      </dsp:txBody>
      <dsp:txXfrm>
        <a:off x="2672272" y="2735528"/>
        <a:ext cx="2427854" cy="900734"/>
      </dsp:txXfrm>
    </dsp:sp>
    <dsp:sp modelId="{A5C06D59-B2B2-44E4-B132-CB26E92D01CD}">
      <dsp:nvSpPr>
        <dsp:cNvPr id="0" name=""/>
        <dsp:cNvSpPr/>
      </dsp:nvSpPr>
      <dsp:spPr>
        <a:xfrm>
          <a:off x="5343014" y="1062736"/>
          <a:ext cx="2427854" cy="1672792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A5A604-9682-4A5A-8B85-55AD6EE2D7BC}">
      <dsp:nvSpPr>
        <dsp:cNvPr id="0" name=""/>
        <dsp:cNvSpPr/>
      </dsp:nvSpPr>
      <dsp:spPr>
        <a:xfrm>
          <a:off x="5343014" y="2735528"/>
          <a:ext cx="2427854" cy="900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rgbClr val="FF0000"/>
              </a:solidFill>
            </a:rPr>
            <a:t>BSE</a:t>
          </a:r>
          <a:endParaRPr lang="en-US" sz="2300" b="1" kern="1200" dirty="0">
            <a:solidFill>
              <a:srgbClr val="FF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FF0000"/>
              </a:solidFill>
            </a:rPr>
            <a:t>Time  and  memory</a:t>
          </a:r>
          <a:endParaRPr lang="en-US" sz="1800" b="1" kern="1200" dirty="0">
            <a:solidFill>
              <a:srgbClr val="FF0000"/>
            </a:solidFill>
          </a:endParaRPr>
        </a:p>
      </dsp:txBody>
      <dsp:txXfrm>
        <a:off x="5343014" y="2735528"/>
        <a:ext cx="2427854" cy="9007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5" Type="http://schemas.openxmlformats.org/officeDocument/2006/relationships/image" Target="../media/image86.wmf"/><Relationship Id="rId4" Type="http://schemas.openxmlformats.org/officeDocument/2006/relationships/image" Target="../media/image85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3.wmf"/><Relationship Id="rId1" Type="http://schemas.openxmlformats.org/officeDocument/2006/relationships/image" Target="../media/image9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43.wmf"/><Relationship Id="rId7" Type="http://schemas.openxmlformats.org/officeDocument/2006/relationships/image" Target="../media/image47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4ABDD-948F-41E3-AEB0-78E8FAD8639B}" type="datetimeFigureOut">
              <a:rPr lang="en-US" smtClean="0"/>
              <a:t>6/6/2015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74512-BDDD-4CB1-9CA5-3960DB035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258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A22D0-D5BD-4586-8A21-2C2D138E951E}" type="datetimeFigureOut">
              <a:rPr lang="en-US" smtClean="0"/>
              <a:t>6/6/2015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C9F85-4832-4AC3-877F-71CCEB168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768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C9F85-4832-4AC3-877F-71CCEB16884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31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C9F85-4832-4AC3-877F-71CCEB1688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87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C9F85-4832-4AC3-877F-71CCEB16884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62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C9F85-4832-4AC3-877F-71CCEB16884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034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C9F85-4832-4AC3-877F-71CCEB16884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879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C9F85-4832-4AC3-877F-71CCEB16884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15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C9F85-4832-4AC3-877F-71CCEB16884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499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C9F85-4832-4AC3-877F-71CCEB16884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18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5197E-7D4C-4124-8612-C12349A1E4D8}" type="datetime1">
              <a:rPr lang="en-US" smtClean="0"/>
              <a:t>6/6/2015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F0ED-1120-4022-9274-1B1B2C7F6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2507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A31D-4A16-4DB2-B42A-F19642EA12D0}" type="datetime1">
              <a:rPr lang="en-US" smtClean="0"/>
              <a:t>6/6/2015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F0ED-1120-4022-9274-1B1B2C7F6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16384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905DA-6A32-4C62-80B8-92B90DA0ED73}" type="datetime1">
              <a:rPr lang="en-US" smtClean="0"/>
              <a:t>6/6/2015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F0ED-1120-4022-9274-1B1B2C7F6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7912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BC3E1-EDEE-4C40-82F0-F36E1A31CE24}" type="datetime1">
              <a:rPr lang="en-US" smtClean="0"/>
              <a:t>6/6/2015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F0ED-1120-4022-9274-1B1B2C7F6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84982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ACB79-049A-490B-889B-3FD300E25305}" type="datetime1">
              <a:rPr lang="en-US" smtClean="0"/>
              <a:t>6/6/2015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F0ED-1120-4022-9274-1B1B2C7F6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0626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A9D3E-AA8C-4439-9F76-2B72064560DD}" type="datetime1">
              <a:rPr lang="en-US" smtClean="0"/>
              <a:t>6/6/2015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F0ED-1120-4022-9274-1B1B2C7F6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2383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7C36-53ED-4319-A81D-D869F7D6E5AD}" type="datetime1">
              <a:rPr lang="en-US" smtClean="0"/>
              <a:t>6/6/2015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F0ED-1120-4022-9274-1B1B2C7F6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69299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AE8FF-2CC3-4C42-861F-D799C2A3FF44}" type="datetime1">
              <a:rPr lang="en-US" smtClean="0"/>
              <a:t>6/6/2015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F0ED-1120-4022-9274-1B1B2C7F6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89051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04238-C49B-4975-8D84-330C9AC2E257}" type="datetime1">
              <a:rPr lang="en-US" smtClean="0"/>
              <a:t>6/6/2015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F0ED-1120-4022-9274-1B1B2C7F6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4952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3D399-DAA0-4D1B-A9FB-24E91CD822E4}" type="datetime1">
              <a:rPr lang="en-US" smtClean="0"/>
              <a:t>6/6/2015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F0ED-1120-4022-9274-1B1B2C7F6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67743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516F0-84B0-497C-8801-C4794BBE6DDB}" type="datetime1">
              <a:rPr lang="en-US" smtClean="0"/>
              <a:t>6/6/2015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F0ED-1120-4022-9274-1B1B2C7F6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46127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99620-8BA0-48C3-BABA-31B8BEF9D9CC}" type="datetime1">
              <a:rPr lang="en-US" smtClean="0"/>
              <a:t>6/6/2015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0F0ED-1120-4022-9274-1B1B2C7F6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981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9.pn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1.jpg"/><Relationship Id="rId5" Type="http://schemas.openxmlformats.org/officeDocument/2006/relationships/hyperlink" Target="http://en.wikipedia.org/wiki/File:Hans_Bethe.jpg" TargetMode="Externa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file:///C:\Users\ninja\Documents\Documents\abinit\abinit-6.12.1\doc\input_variables\varbas.html" TargetMode="External"/><Relationship Id="rId3" Type="http://schemas.openxmlformats.org/officeDocument/2006/relationships/image" Target="../media/image35.png"/><Relationship Id="rId7" Type="http://schemas.openxmlformats.org/officeDocument/2006/relationships/hyperlink" Target="file:///C:\Users\ninja\Documents\Documents\abinit\abinit-6.8.2\doc\input_variables\vargs.html" TargetMode="Externa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hyperlink" Target="file:///C:\Users\ninja\Documents\Documents\abinit\abinit-6.12.1\doc\input_variables\vargw.html" TargetMode="External"/><Relationship Id="rId5" Type="http://schemas.openxmlformats.org/officeDocument/2006/relationships/hyperlink" Target="file:///C:\Users\ninja\Documents\Documents\abinit\abinit-6.8.2\doc\input_variables\vargw.html" TargetMode="External"/><Relationship Id="rId4" Type="http://schemas.openxmlformats.org/officeDocument/2006/relationships/hyperlink" Target="file:///C:\Users\ninja\Documents\Documents\abinit\abinit-6.8.2\doc\input_variables\varbas.html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7.pn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1.png"/><Relationship Id="rId5" Type="http://schemas.openxmlformats.org/officeDocument/2006/relationships/image" Target="../media/image51.png"/><Relationship Id="rId10" Type="http://schemas.openxmlformats.org/officeDocument/2006/relationships/image" Target="../media/image40.png"/><Relationship Id="rId4" Type="http://schemas.openxmlformats.org/officeDocument/2006/relationships/image" Target="../media/image38.jpg"/><Relationship Id="rId9" Type="http://schemas.openxmlformats.org/officeDocument/2006/relationships/image" Target="../media/image39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45.wmf"/><Relationship Id="rId18" Type="http://schemas.openxmlformats.org/officeDocument/2006/relationships/oleObject" Target="../embeddings/oleObject15.bin"/><Relationship Id="rId3" Type="http://schemas.openxmlformats.org/officeDocument/2006/relationships/image" Target="../media/image49.png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4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4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44.wmf"/><Relationship Id="rId5" Type="http://schemas.openxmlformats.org/officeDocument/2006/relationships/image" Target="../media/image41.wmf"/><Relationship Id="rId15" Type="http://schemas.openxmlformats.org/officeDocument/2006/relationships/image" Target="../media/image46.wmf"/><Relationship Id="rId10" Type="http://schemas.openxmlformats.org/officeDocument/2006/relationships/oleObject" Target="../embeddings/oleObject11.bin"/><Relationship Id="rId19" Type="http://schemas.openxmlformats.org/officeDocument/2006/relationships/image" Target="../media/image48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43.wmf"/><Relationship Id="rId14" Type="http://schemas.openxmlformats.org/officeDocument/2006/relationships/oleObject" Target="../embeddings/oleObject1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7" Type="http://schemas.openxmlformats.org/officeDocument/2006/relationships/image" Target="../media/image55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5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6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6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0.png"/><Relationship Id="rId4" Type="http://schemas.openxmlformats.org/officeDocument/2006/relationships/image" Target="../media/image6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76.wmf"/><Relationship Id="rId5" Type="http://schemas.openxmlformats.org/officeDocument/2006/relationships/image" Target="../media/image78.png"/><Relationship Id="rId10" Type="http://schemas.openxmlformats.org/officeDocument/2006/relationships/oleObject" Target="../embeddings/oleObject24.bin"/><Relationship Id="rId4" Type="http://schemas.openxmlformats.org/officeDocument/2006/relationships/image" Target="../media/image77.png"/><Relationship Id="rId9" Type="http://schemas.openxmlformats.org/officeDocument/2006/relationships/image" Target="../media/image75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13" Type="http://schemas.openxmlformats.org/officeDocument/2006/relationships/image" Target="../media/image84.wmf"/><Relationship Id="rId18" Type="http://schemas.openxmlformats.org/officeDocument/2006/relationships/image" Target="../media/image91.png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6.bin"/><Relationship Id="rId12" Type="http://schemas.openxmlformats.org/officeDocument/2006/relationships/oleObject" Target="../embeddings/oleObject27.bin"/><Relationship Id="rId17" Type="http://schemas.openxmlformats.org/officeDocument/2006/relationships/image" Target="../media/image8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9.bin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2.wmf"/><Relationship Id="rId11" Type="http://schemas.openxmlformats.org/officeDocument/2006/relationships/image" Target="../media/image90.png"/><Relationship Id="rId5" Type="http://schemas.openxmlformats.org/officeDocument/2006/relationships/oleObject" Target="../embeddings/oleObject25.bin"/><Relationship Id="rId15" Type="http://schemas.openxmlformats.org/officeDocument/2006/relationships/image" Target="../media/image85.wmf"/><Relationship Id="rId10" Type="http://schemas.openxmlformats.org/officeDocument/2006/relationships/image" Target="../media/image89.png"/><Relationship Id="rId4" Type="http://schemas.openxmlformats.org/officeDocument/2006/relationships/image" Target="../media/image87.png"/><Relationship Id="rId9" Type="http://schemas.openxmlformats.org/officeDocument/2006/relationships/image" Target="../media/image88.png"/><Relationship Id="rId14" Type="http://schemas.openxmlformats.org/officeDocument/2006/relationships/oleObject" Target="../embeddings/oleObject28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image" Target="../media/image9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92.wmf"/><Relationship Id="rId4" Type="http://schemas.openxmlformats.org/officeDocument/2006/relationships/oleObject" Target="../embeddings/oleObject30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99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100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9.jpeg"/><Relationship Id="rId9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12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png"/><Relationship Id="rId12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11" Type="http://schemas.openxmlformats.org/officeDocument/2006/relationships/image" Target="../media/image11.wmf"/><Relationship Id="rId5" Type="http://schemas.openxmlformats.org/officeDocument/2006/relationships/image" Target="../media/image150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13.pn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2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gif"/><Relationship Id="rId5" Type="http://schemas.openxmlformats.org/officeDocument/2006/relationships/image" Target="../media/image20.jpg"/><Relationship Id="rId10" Type="http://schemas.openxmlformats.org/officeDocument/2006/relationships/image" Target="../media/image23.jpg"/><Relationship Id="rId4" Type="http://schemas.openxmlformats.org/officeDocument/2006/relationships/image" Target="../media/image19.jpg"/><Relationship Id="rId9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799" y="3984010"/>
            <a:ext cx="8534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Under Supervision of:</a:t>
            </a:r>
          </a:p>
          <a:p>
            <a:pPr algn="ctr"/>
            <a:r>
              <a:rPr lang="en-GB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GB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GB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University of  Qom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659" y="228600"/>
            <a:ext cx="50289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Vladimir Script" pitchFamily="66" charset="0"/>
              </a:rPr>
              <a:t>In the name of </a:t>
            </a:r>
            <a:r>
              <a:rPr lang="en-US" sz="5400" b="1" dirty="0" err="1" smtClean="0">
                <a:solidFill>
                  <a:schemeClr val="bg1"/>
                </a:solidFill>
                <a:latin typeface="Vladimir Script" pitchFamily="66" charset="0"/>
              </a:rPr>
              <a:t>allah</a:t>
            </a:r>
            <a:endParaRPr lang="en-US" sz="5400" b="1" dirty="0">
              <a:solidFill>
                <a:schemeClr val="bg1"/>
              </a:solidFill>
              <a:latin typeface="Vladimir Script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23811" y="1295400"/>
            <a:ext cx="732822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Excitons</a:t>
            </a:r>
            <a:r>
              <a:rPr lang="en-GB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GB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Single </a:t>
            </a:r>
            <a:r>
              <a:rPr lang="en-GB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GB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all </a:t>
            </a:r>
            <a:endParaRPr lang="en-GB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GB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arbon </a:t>
            </a:r>
            <a:r>
              <a:rPr lang="en-GB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GB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anotubes</a:t>
            </a:r>
            <a:endParaRPr lang="en-US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81200" y="5029200"/>
            <a:ext cx="50371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i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sz="3200" b="1" i="1" cap="none" spc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Fazeli</a:t>
            </a:r>
            <a:r>
              <a:rPr lang="en-US" sz="3200" b="1" i="1" cap="none" spc="0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Dr. </a:t>
            </a:r>
            <a:r>
              <a:rPr lang="en-US" sz="3200" b="1" i="1" cap="none" spc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Mozaffari</a:t>
            </a:r>
            <a:endParaRPr lang="en-US" sz="3200" b="1" cap="none" spc="0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2200" y="3267670"/>
            <a:ext cx="4320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GB" sz="5400" b="1" i="1" cap="none" spc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Nasim</a:t>
            </a:r>
            <a:r>
              <a:rPr lang="en-GB" sz="5400" b="1" i="1" cap="none" spc="0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5400" b="1" i="1" cap="none" spc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Moradi</a:t>
            </a:r>
            <a:endParaRPr lang="en-US" sz="5400" b="1" cap="none" spc="0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25738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V="1">
            <a:off x="1447800" y="6301744"/>
            <a:ext cx="7591425" cy="99056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H="1">
            <a:off x="8686800" y="5715000"/>
            <a:ext cx="76200" cy="10668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908411" y="6412468"/>
            <a:ext cx="5549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B050"/>
                </a:solidFill>
                <a:latin typeface="Arial Rounded MT Bold" pitchFamily="34" charset="0"/>
              </a:rPr>
              <a:t>Excitons</a:t>
            </a:r>
            <a:r>
              <a:rPr lang="en-US" b="1" dirty="0" smtClean="0">
                <a:solidFill>
                  <a:srgbClr val="00B050"/>
                </a:solidFill>
                <a:latin typeface="Arial Rounded MT Bold" pitchFamily="34" charset="0"/>
              </a:rPr>
              <a:t>  In  Single – Walled  Carbon  Nanotubes</a:t>
            </a:r>
            <a:endParaRPr lang="en-US" b="1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13855" y="87868"/>
            <a:ext cx="3658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>
                <a:latin typeface="Book Antiqua" pitchFamily="18" charset="0"/>
              </a:rPr>
              <a:t>optical  </a:t>
            </a:r>
            <a:r>
              <a:rPr lang="en-US" b="1" dirty="0">
                <a:latin typeface="Book Antiqua" pitchFamily="18" charset="0"/>
              </a:rPr>
              <a:t>properties  </a:t>
            </a:r>
            <a:r>
              <a:rPr lang="en-US" b="1" dirty="0" smtClean="0">
                <a:latin typeface="Book Antiqua" pitchFamily="18" charset="0"/>
              </a:rPr>
              <a:t>□□■□□□□□□□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00595" y="10180"/>
            <a:ext cx="1967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Vladimir Script" pitchFamily="66" charset="0"/>
                <a:cs typeface="IranNastaliq" pitchFamily="18" charset="0"/>
              </a:rPr>
              <a:t>N</a:t>
            </a:r>
            <a:r>
              <a:rPr lang="en-US" sz="2800" b="1" dirty="0" err="1" smtClean="0">
                <a:latin typeface="Vladimir Script" pitchFamily="66" charset="0"/>
                <a:cs typeface="IranNastaliq" pitchFamily="18" charset="0"/>
              </a:rPr>
              <a:t>asim</a:t>
            </a:r>
            <a:r>
              <a:rPr lang="en-US" sz="2800" b="1" dirty="0" smtClean="0">
                <a:latin typeface="Vladimir Script" pitchFamily="66" charset="0"/>
                <a:cs typeface="IranNastaliq" pitchFamily="18" charset="0"/>
              </a:rPr>
              <a:t> </a:t>
            </a:r>
            <a:r>
              <a:rPr lang="en-US" sz="2800" b="1" dirty="0" err="1">
                <a:latin typeface="Vladimir Script" pitchFamily="66" charset="0"/>
                <a:cs typeface="IranNastaliq" pitchFamily="18" charset="0"/>
              </a:rPr>
              <a:t>M</a:t>
            </a:r>
            <a:r>
              <a:rPr lang="en-US" sz="2800" b="1" dirty="0" err="1" smtClean="0">
                <a:latin typeface="Vladimir Script" pitchFamily="66" charset="0"/>
                <a:cs typeface="IranNastaliq" pitchFamily="18" charset="0"/>
              </a:rPr>
              <a:t>oradi</a:t>
            </a:r>
            <a:endParaRPr lang="en-US" sz="2800" b="1" dirty="0">
              <a:latin typeface="Vladimir Script" pitchFamily="66" charset="0"/>
              <a:cs typeface="IranNastaliq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3" y="5902746"/>
            <a:ext cx="1288027" cy="955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55" y="1524000"/>
            <a:ext cx="4053345" cy="31242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81000" y="4724400"/>
            <a:ext cx="8153400" cy="960328"/>
          </a:xfrm>
          <a:prstGeom prst="rect">
            <a:avLst/>
          </a:prstGeom>
          <a:solidFill>
            <a:schemeClr val="accent3">
              <a:lumMod val="40000"/>
              <a:lumOff val="60000"/>
              <a:alpha val="32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58738" indent="-58738">
              <a:lnSpc>
                <a:spcPct val="150000"/>
              </a:lnSpc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exciton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is a 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bound state 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electron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hole 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which are 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attracted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each 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other 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by  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electrostatic 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coulomb force.</a:t>
            </a:r>
            <a:endParaRPr lang="en-US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36886"/>
              </p:ext>
            </p:extLst>
          </p:nvPr>
        </p:nvGraphicFramePr>
        <p:xfrm>
          <a:off x="4032250" y="1781175"/>
          <a:ext cx="366395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8" name="Equation" r:id="rId5" imgW="1180800" imgH="241200" progId="Equation.DSMT4">
                  <p:embed/>
                </p:oleObj>
              </mc:Choice>
              <mc:Fallback>
                <p:oleObj name="Equation" r:id="rId5" imgW="1180800" imgH="241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250" y="1781175"/>
                        <a:ext cx="3663950" cy="657225"/>
                      </a:xfrm>
                      <a:prstGeom prst="rect">
                        <a:avLst/>
                      </a:prstGeom>
                      <a:solidFill>
                        <a:schemeClr val="tx1">
                          <a:alpha val="26000"/>
                        </a:schemeClr>
                      </a:solidFill>
                      <a:ln w="254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495800" y="2590800"/>
            <a:ext cx="914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486400" y="3124200"/>
            <a:ext cx="1428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B050"/>
                </a:solidFill>
                <a:latin typeface="Comic Sans MS" pitchFamily="66" charset="0"/>
              </a:rPr>
              <a:t>exciton</a:t>
            </a:r>
            <a:endParaRPr lang="en-US" sz="28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9340" y="685800"/>
            <a:ext cx="77639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Many-body </a:t>
            </a:r>
            <a:r>
              <a:rPr lang="en-US" sz="2800" b="1" dirty="0" smtClean="0">
                <a:solidFill>
                  <a:srgbClr val="00B050"/>
                </a:solidFill>
              </a:rPr>
              <a:t> effects  modify  the  </a:t>
            </a:r>
            <a:r>
              <a:rPr lang="en-US" sz="2800" b="1" dirty="0">
                <a:solidFill>
                  <a:srgbClr val="00B050"/>
                </a:solidFill>
              </a:rPr>
              <a:t>physical </a:t>
            </a:r>
            <a:r>
              <a:rPr lang="en-US" sz="2800" b="1" dirty="0" smtClean="0">
                <a:solidFill>
                  <a:srgbClr val="00B050"/>
                </a:solidFill>
              </a:rPr>
              <a:t> picture : 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34532" y="5879068"/>
            <a:ext cx="4037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Grosso</a:t>
            </a:r>
            <a:r>
              <a:rPr lang="en-US" b="1" dirty="0" smtClean="0">
                <a:solidFill>
                  <a:schemeClr val="bg1"/>
                </a:solidFill>
              </a:rPr>
              <a:t>,  </a:t>
            </a:r>
            <a:r>
              <a:rPr lang="en-US" b="1" i="1" dirty="0" smtClean="0">
                <a:solidFill>
                  <a:schemeClr val="bg1"/>
                </a:solidFill>
              </a:rPr>
              <a:t>Solid   </a:t>
            </a:r>
            <a:r>
              <a:rPr lang="en-US" b="1" i="1" dirty="0">
                <a:solidFill>
                  <a:schemeClr val="bg1"/>
                </a:solidFill>
              </a:rPr>
              <a:t>state   </a:t>
            </a:r>
            <a:r>
              <a:rPr lang="en-US" b="1" i="1" dirty="0" smtClean="0">
                <a:solidFill>
                  <a:schemeClr val="bg1"/>
                </a:solidFill>
              </a:rPr>
              <a:t>physics</a:t>
            </a:r>
            <a:r>
              <a:rPr lang="en-US" b="1" dirty="0" smtClean="0">
                <a:solidFill>
                  <a:schemeClr val="bg1"/>
                </a:solidFill>
              </a:rPr>
              <a:t>,  </a:t>
            </a:r>
            <a:r>
              <a:rPr lang="en-US" b="1" dirty="0">
                <a:solidFill>
                  <a:schemeClr val="bg1"/>
                </a:solidFill>
              </a:rPr>
              <a:t>page: 233</a:t>
            </a:r>
          </a:p>
        </p:txBody>
      </p:sp>
      <p:sp>
        <p:nvSpPr>
          <p:cNvPr id="20" name="Heptagon 19"/>
          <p:cNvSpPr/>
          <p:nvPr/>
        </p:nvSpPr>
        <p:spPr>
          <a:xfrm>
            <a:off x="8381999" y="6096000"/>
            <a:ext cx="609601" cy="348734"/>
          </a:xfrm>
          <a:prstGeom prst="heptago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3036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6294111"/>
            <a:ext cx="7086600" cy="106688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08411" y="6412468"/>
            <a:ext cx="5549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Excitons</a:t>
            </a:r>
            <a:r>
              <a:rPr lang="en-US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  In  Single – Walled  Carbon  Nanotubes</a:t>
            </a:r>
            <a:endParaRPr lang="en-US" b="1" dirty="0">
              <a:solidFill>
                <a:schemeClr val="bg1">
                  <a:lumMod val="65000"/>
                  <a:lumOff val="3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8686800" y="5715000"/>
            <a:ext cx="76200" cy="106680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5400"/>
            <a:ext cx="2362200" cy="173769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9600" y="448270"/>
            <a:ext cx="8097410" cy="923330"/>
          </a:xfrm>
          <a:prstGeom prst="rect">
            <a:avLst/>
          </a:prstGeom>
          <a:solidFill>
            <a:schemeClr val="tx1">
              <a:lumMod val="65000"/>
              <a:alpha val="42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Bethe –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Salpeter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Equation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752600"/>
            <a:ext cx="1676400" cy="1676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 descr="http://upload.wikimedia.org/wikipedia/commons/thumb/5/5f/Hans_Bethe.jpg/225px-Hans_Bethe.jpg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1612312" cy="1676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2133600" y="2133600"/>
            <a:ext cx="4953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The 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equation 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was actually 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first</a:t>
            </a:r>
          </a:p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published in 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1951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describes 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the 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bound states 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of a 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two-body (particles) 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system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in a 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formalism.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9882055"/>
              </p:ext>
            </p:extLst>
          </p:nvPr>
        </p:nvGraphicFramePr>
        <p:xfrm>
          <a:off x="1095375" y="4495800"/>
          <a:ext cx="75914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2" name="Equation" r:id="rId7" imgW="3098520" imgH="342720" progId="Equation.DSMT4">
                  <p:embed/>
                </p:oleObj>
              </mc:Choice>
              <mc:Fallback>
                <p:oleObj name="Equation" r:id="rId7" imgW="3098520" imgH="34272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375" y="4495800"/>
                        <a:ext cx="7591425" cy="838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914400" y="3456801"/>
            <a:ext cx="9412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Hans Bethe</a:t>
            </a:r>
            <a:endParaRPr lang="en-US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10400" y="3533001"/>
            <a:ext cx="17876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Edwin </a:t>
            </a: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Ernest  </a:t>
            </a:r>
            <a:r>
              <a:rPr lang="en-US" sz="1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Salpeter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14400" y="3657600"/>
            <a:ext cx="9300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1906 - 2005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91400" y="3761601"/>
            <a:ext cx="9300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1924 - 2008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0" name="Heptagon 19"/>
          <p:cNvSpPr/>
          <p:nvPr/>
        </p:nvSpPr>
        <p:spPr>
          <a:xfrm>
            <a:off x="8381999" y="6128266"/>
            <a:ext cx="609601" cy="348734"/>
          </a:xfrm>
          <a:prstGeom prst="heptagon">
            <a:avLst/>
          </a:prstGeom>
          <a:solidFill>
            <a:schemeClr val="tx1">
              <a:lumMod val="6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3676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3125" y="6302633"/>
            <a:ext cx="6924675" cy="9816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95600" y="6412468"/>
            <a:ext cx="5549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/>
                </a:solidFill>
                <a:latin typeface="Arial Rounded MT Bold" pitchFamily="34" charset="0"/>
              </a:rPr>
              <a:t>Excitons</a:t>
            </a:r>
            <a:r>
              <a:rPr lang="en-US" b="1" dirty="0" smtClean="0">
                <a:solidFill>
                  <a:schemeClr val="bg2"/>
                </a:solidFill>
                <a:latin typeface="Arial Rounded MT Bold" pitchFamily="34" charset="0"/>
              </a:rPr>
              <a:t>  In  Single – Walled  Carbon  Nanotubes</a:t>
            </a:r>
            <a:endParaRPr lang="en-US" b="1" dirty="0">
              <a:solidFill>
                <a:schemeClr val="bg2"/>
              </a:solidFill>
              <a:latin typeface="Arial Rounded MT Bol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8686800" y="5715000"/>
            <a:ext cx="76200" cy="10668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4875"/>
            <a:ext cx="2143125" cy="21431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9224" y="685800"/>
            <a:ext cx="823892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How can </a:t>
            </a:r>
            <a:r>
              <a:rPr lang="en-US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 obtain </a:t>
            </a:r>
          </a:p>
          <a:p>
            <a:pPr algn="ctr"/>
            <a:r>
              <a:rPr lang="en-US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optical spectra by </a:t>
            </a:r>
            <a:r>
              <a:rPr lang="en-US" sz="4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solving </a:t>
            </a:r>
            <a:endParaRPr lang="en-US" sz="4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the  Bethe-</a:t>
            </a:r>
            <a:r>
              <a:rPr lang="en-US" sz="4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Salpeter</a:t>
            </a:r>
            <a:r>
              <a:rPr lang="en-US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en-US" sz="4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equation?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0757" y="87868"/>
            <a:ext cx="7634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Problem definition  □□□■□□□□□□</a:t>
            </a:r>
            <a:endParaRPr lang="en-US" b="1" dirty="0">
              <a:latin typeface="Book Antiqua" pitchFamily="18" charset="0"/>
            </a:endParaRPr>
          </a:p>
          <a:p>
            <a:endParaRPr lang="en-US" b="1" dirty="0">
              <a:latin typeface="Book Antiqu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48195" y="0"/>
            <a:ext cx="1967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Vladimir Script" pitchFamily="66" charset="0"/>
                <a:cs typeface="IranNastaliq" pitchFamily="18" charset="0"/>
              </a:rPr>
              <a:t>N</a:t>
            </a:r>
            <a:r>
              <a:rPr lang="en-US" sz="2800" b="1" dirty="0" err="1" smtClean="0">
                <a:latin typeface="Vladimir Script" pitchFamily="66" charset="0"/>
                <a:cs typeface="IranNastaliq" pitchFamily="18" charset="0"/>
              </a:rPr>
              <a:t>asim</a:t>
            </a:r>
            <a:r>
              <a:rPr lang="en-US" sz="2800" b="1" dirty="0" smtClean="0">
                <a:latin typeface="Vladimir Script" pitchFamily="66" charset="0"/>
                <a:cs typeface="IranNastaliq" pitchFamily="18" charset="0"/>
              </a:rPr>
              <a:t> </a:t>
            </a:r>
            <a:r>
              <a:rPr lang="en-US" sz="2800" b="1" dirty="0" err="1">
                <a:latin typeface="Vladimir Script" pitchFamily="66" charset="0"/>
                <a:cs typeface="IranNastaliq" pitchFamily="18" charset="0"/>
              </a:rPr>
              <a:t>M</a:t>
            </a:r>
            <a:r>
              <a:rPr lang="en-US" sz="2800" b="1" dirty="0" err="1" smtClean="0">
                <a:latin typeface="Vladimir Script" pitchFamily="66" charset="0"/>
                <a:cs typeface="IranNastaliq" pitchFamily="18" charset="0"/>
              </a:rPr>
              <a:t>oradi</a:t>
            </a:r>
            <a:endParaRPr lang="en-US" sz="2800" b="1" dirty="0">
              <a:latin typeface="Vladimir Script" pitchFamily="66" charset="0"/>
              <a:cs typeface="IranNastaliq" pitchFamily="18" charset="0"/>
            </a:endParaRPr>
          </a:p>
        </p:txBody>
      </p:sp>
      <p:sp>
        <p:nvSpPr>
          <p:cNvPr id="11" name="Heptagon 10"/>
          <p:cNvSpPr/>
          <p:nvPr/>
        </p:nvSpPr>
        <p:spPr>
          <a:xfrm>
            <a:off x="8381999" y="6128266"/>
            <a:ext cx="609601" cy="348734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124200"/>
            <a:ext cx="57912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4129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6294111"/>
            <a:ext cx="7086600" cy="1066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08411" y="6412468"/>
            <a:ext cx="5549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B0F0"/>
                </a:solidFill>
                <a:latin typeface="Arial Rounded MT Bold" pitchFamily="34" charset="0"/>
              </a:rPr>
              <a:t>Excitons</a:t>
            </a:r>
            <a:r>
              <a:rPr lang="en-US" b="1" dirty="0" smtClean="0">
                <a:solidFill>
                  <a:srgbClr val="00B0F0"/>
                </a:solidFill>
                <a:latin typeface="Arial Rounded MT Bold" pitchFamily="34" charset="0"/>
              </a:rPr>
              <a:t>  In  Single – Walled  Carbon  Nanotubes</a:t>
            </a:r>
            <a:endParaRPr lang="en-US" b="1" dirty="0">
              <a:solidFill>
                <a:srgbClr val="00B0F0"/>
              </a:solidFill>
              <a:latin typeface="Arial Rounded MT Bol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8686800" y="5715000"/>
            <a:ext cx="76200" cy="1066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410200"/>
            <a:ext cx="2324100" cy="1422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86600" y="10180"/>
            <a:ext cx="1967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Vladimir Script" pitchFamily="66" charset="0"/>
                <a:cs typeface="IranNastaliq" pitchFamily="18" charset="0"/>
              </a:rPr>
              <a:t>N</a:t>
            </a:r>
            <a:r>
              <a:rPr lang="en-US" sz="2800" b="1" dirty="0" err="1" smtClean="0">
                <a:latin typeface="Vladimir Script" pitchFamily="66" charset="0"/>
                <a:cs typeface="IranNastaliq" pitchFamily="18" charset="0"/>
              </a:rPr>
              <a:t>asim</a:t>
            </a:r>
            <a:r>
              <a:rPr lang="en-US" sz="2800" b="1" dirty="0" smtClean="0">
                <a:latin typeface="Vladimir Script" pitchFamily="66" charset="0"/>
                <a:cs typeface="IranNastaliq" pitchFamily="18" charset="0"/>
              </a:rPr>
              <a:t> </a:t>
            </a:r>
            <a:r>
              <a:rPr lang="en-US" sz="2800" b="1" dirty="0" err="1">
                <a:latin typeface="Vladimir Script" pitchFamily="66" charset="0"/>
                <a:cs typeface="IranNastaliq" pitchFamily="18" charset="0"/>
              </a:rPr>
              <a:t>M</a:t>
            </a:r>
            <a:r>
              <a:rPr lang="en-US" sz="2800" b="1" dirty="0" err="1" smtClean="0">
                <a:latin typeface="Vladimir Script" pitchFamily="66" charset="0"/>
                <a:cs typeface="IranNastaliq" pitchFamily="18" charset="0"/>
              </a:rPr>
              <a:t>oradi</a:t>
            </a:r>
            <a:endParaRPr lang="en-US" sz="2800" b="1" dirty="0">
              <a:latin typeface="Vladimir Script" pitchFamily="66" charset="0"/>
              <a:cs typeface="IranNastaliq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757" y="87868"/>
            <a:ext cx="3272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ABINIT  </a:t>
            </a:r>
            <a:r>
              <a:rPr lang="en-US" b="1" dirty="0">
                <a:latin typeface="Book Antiqua" pitchFamily="18" charset="0"/>
              </a:rPr>
              <a:t>code  </a:t>
            </a:r>
            <a:r>
              <a:rPr lang="en-US" b="1" dirty="0" smtClean="0">
                <a:latin typeface="Book Antiqua" pitchFamily="18" charset="0"/>
              </a:rPr>
              <a:t>□□□□■□□□□□</a:t>
            </a:r>
            <a:endParaRPr lang="en-US" b="1" dirty="0">
              <a:latin typeface="Book Antiqua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7613002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150259" y="2743200"/>
            <a:ext cx="2278741" cy="4572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43001" y="3276600"/>
            <a:ext cx="3276600" cy="4572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500657" y="3276600"/>
            <a:ext cx="2500343" cy="4572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553200" y="2743200"/>
            <a:ext cx="1447800" cy="4572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50757" y="4161472"/>
            <a:ext cx="88030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 </a:t>
            </a:r>
            <a:r>
              <a:rPr lang="en-US" dirty="0" err="1">
                <a:hlinkClick r:id="rId4" action="ppaction://hlinkfile"/>
              </a:rPr>
              <a:t>acell</a:t>
            </a:r>
            <a:r>
              <a:rPr lang="en-US" dirty="0"/>
              <a:t> </a:t>
            </a:r>
            <a:r>
              <a:rPr lang="en-US" dirty="0" smtClean="0"/>
              <a:t>      </a:t>
            </a:r>
            <a:r>
              <a:rPr lang="en-US" dirty="0" err="1" smtClean="0">
                <a:hlinkClick r:id="rId5" action="ppaction://hlinkfile"/>
              </a:rPr>
              <a:t>bdgw</a:t>
            </a:r>
            <a:r>
              <a:rPr lang="en-US" dirty="0"/>
              <a:t> </a:t>
            </a:r>
            <a:r>
              <a:rPr lang="en-US" dirty="0" smtClean="0"/>
              <a:t>     </a:t>
            </a:r>
            <a:r>
              <a:rPr lang="en-US" dirty="0" err="1" smtClean="0">
                <a:hlinkClick r:id="rId6" action="ppaction://hlinkfile"/>
              </a:rPr>
              <a:t>bs_algorithm</a:t>
            </a:r>
            <a:r>
              <a:rPr lang="en-US" dirty="0" smtClean="0"/>
              <a:t>      </a:t>
            </a:r>
            <a:r>
              <a:rPr lang="en-US" dirty="0" err="1" smtClean="0">
                <a:hlinkClick r:id="rId6" action="ppaction://hlinkfile"/>
              </a:rPr>
              <a:t>bs_freq_mesh</a:t>
            </a:r>
            <a:r>
              <a:rPr lang="en-US" dirty="0" smtClean="0"/>
              <a:t> </a:t>
            </a:r>
            <a:r>
              <a:rPr lang="en-US" dirty="0"/>
              <a:t>   </a:t>
            </a:r>
            <a:r>
              <a:rPr lang="en-US" dirty="0" smtClean="0"/>
              <a:t> </a:t>
            </a:r>
            <a:r>
              <a:rPr lang="en-US" dirty="0" err="1" smtClean="0">
                <a:hlinkClick r:id="rId4" action="ppaction://hlinkfile"/>
              </a:rPr>
              <a:t>ecut</a:t>
            </a:r>
            <a:r>
              <a:rPr lang="en-US" dirty="0"/>
              <a:t>  </a:t>
            </a:r>
            <a:r>
              <a:rPr lang="en-US" dirty="0" smtClean="0"/>
              <a:t>   </a:t>
            </a:r>
            <a:r>
              <a:rPr lang="en-US" dirty="0" err="1" smtClean="0">
                <a:hlinkClick r:id="rId5" action="ppaction://hlinkfile"/>
              </a:rPr>
              <a:t>ecuteps</a:t>
            </a:r>
            <a:r>
              <a:rPr lang="en-US" dirty="0"/>
              <a:t>  </a:t>
            </a:r>
            <a:r>
              <a:rPr lang="en-US" dirty="0" smtClean="0"/>
              <a:t>    </a:t>
            </a:r>
            <a:r>
              <a:rPr lang="en-US" dirty="0" err="1">
                <a:hlinkClick r:id="rId7" action="ppaction://hlinkfile"/>
              </a:rPr>
              <a:t>enunit</a:t>
            </a:r>
            <a:r>
              <a:rPr lang="en-US" dirty="0"/>
              <a:t>   </a:t>
            </a:r>
            <a:r>
              <a:rPr lang="en-US" dirty="0" smtClean="0"/>
              <a:t> </a:t>
            </a:r>
            <a:r>
              <a:rPr lang="en-US" dirty="0"/>
              <a:t> </a:t>
            </a:r>
            <a:r>
              <a:rPr lang="en-US" dirty="0" smtClean="0"/>
              <a:t> </a:t>
            </a:r>
            <a:r>
              <a:rPr lang="en-US" dirty="0" err="1" smtClean="0">
                <a:hlinkClick r:id="rId8" action="ppaction://hlinkfile"/>
              </a:rPr>
              <a:t>ixc</a:t>
            </a:r>
            <a:endParaRPr lang="en-US" dirty="0" smtClean="0"/>
          </a:p>
          <a:p>
            <a:r>
              <a:rPr lang="en-US" dirty="0"/>
              <a:t> </a:t>
            </a:r>
            <a:r>
              <a:rPr lang="en-US" dirty="0" smtClean="0"/>
              <a:t>  </a:t>
            </a:r>
          </a:p>
          <a:p>
            <a:r>
              <a:rPr lang="en-US" dirty="0"/>
              <a:t> </a:t>
            </a:r>
            <a:r>
              <a:rPr lang="en-US" dirty="0" err="1">
                <a:hlinkClick r:id="rId8" action="ppaction://hlinkfile"/>
              </a:rPr>
              <a:t>iscf</a:t>
            </a:r>
            <a:r>
              <a:rPr lang="en-US" dirty="0"/>
              <a:t> </a:t>
            </a:r>
            <a:r>
              <a:rPr lang="en-US" dirty="0" smtClean="0"/>
              <a:t>     </a:t>
            </a:r>
            <a:r>
              <a:rPr lang="en-US" dirty="0" err="1">
                <a:hlinkClick r:id="rId8" action="ppaction://hlinkfile"/>
              </a:rPr>
              <a:t>nsppol</a:t>
            </a:r>
            <a:r>
              <a:rPr lang="en-US" dirty="0"/>
              <a:t> </a:t>
            </a:r>
            <a:r>
              <a:rPr lang="en-US" dirty="0" smtClean="0"/>
              <a:t>      </a:t>
            </a:r>
            <a:r>
              <a:rPr lang="en-US" dirty="0" err="1" smtClean="0">
                <a:hlinkClick r:id="rId8" action="ppaction://hlinkfile"/>
              </a:rPr>
              <a:t>nstep</a:t>
            </a:r>
            <a:r>
              <a:rPr lang="en-US" dirty="0"/>
              <a:t>   </a:t>
            </a:r>
            <a:r>
              <a:rPr lang="en-US" dirty="0" smtClean="0"/>
              <a:t>    </a:t>
            </a:r>
            <a:r>
              <a:rPr lang="en-US" dirty="0" err="1" smtClean="0">
                <a:hlinkClick r:id="rId8" action="ppaction://hlinkfile"/>
              </a:rPr>
              <a:t>nsym</a:t>
            </a:r>
            <a:r>
              <a:rPr lang="en-US" dirty="0" smtClean="0"/>
              <a:t>       </a:t>
            </a:r>
            <a:r>
              <a:rPr lang="en-US" dirty="0" err="1" smtClean="0">
                <a:hlinkClick r:id="rId6" action="ppaction://hlinkfile"/>
              </a:rPr>
              <a:t>soenergy</a:t>
            </a:r>
            <a:r>
              <a:rPr lang="en-US" dirty="0"/>
              <a:t> </a:t>
            </a:r>
            <a:r>
              <a:rPr lang="en-US" dirty="0" smtClean="0"/>
              <a:t>       </a:t>
            </a:r>
            <a:r>
              <a:rPr lang="en-US" dirty="0" err="1">
                <a:hlinkClick r:id="rId6" action="ppaction://hlinkfile"/>
              </a:rPr>
              <a:t>symsigma</a:t>
            </a:r>
            <a:r>
              <a:rPr lang="en-US" dirty="0"/>
              <a:t> </a:t>
            </a:r>
            <a:r>
              <a:rPr lang="en-US" dirty="0" smtClean="0"/>
              <a:t>        </a:t>
            </a:r>
            <a:r>
              <a:rPr lang="en-US" dirty="0" err="1" smtClean="0">
                <a:hlinkClick r:id="rId8" action="ppaction://hlinkfile"/>
              </a:rPr>
              <a:t>xred</a:t>
            </a:r>
            <a:r>
              <a:rPr lang="en-US" dirty="0"/>
              <a:t> </a:t>
            </a:r>
            <a:r>
              <a:rPr lang="en-US" dirty="0" smtClean="0"/>
              <a:t>        </a:t>
            </a:r>
            <a:r>
              <a:rPr lang="en-US" dirty="0" err="1" smtClean="0">
                <a:hlinkClick r:id="rId6" action="ppaction://hlinkfile"/>
              </a:rPr>
              <a:t>zcut</a:t>
            </a:r>
            <a:r>
              <a:rPr lang="en-US" dirty="0" smtClean="0"/>
              <a:t>  </a:t>
            </a:r>
            <a:r>
              <a:rPr lang="en-US" dirty="0"/>
              <a:t> </a:t>
            </a:r>
            <a:r>
              <a:rPr lang="en-US" dirty="0" smtClean="0"/>
              <a:t>     </a:t>
            </a:r>
            <a:r>
              <a:rPr lang="en-US" dirty="0" err="1" smtClean="0">
                <a:hlinkClick r:id="rId8" action="ppaction://hlinkfile"/>
              </a:rPr>
              <a:t>znucl</a:t>
            </a:r>
            <a:r>
              <a:rPr lang="en-US" dirty="0" smtClean="0"/>
              <a:t> </a:t>
            </a:r>
            <a:endParaRPr lang="en-US" dirty="0"/>
          </a:p>
          <a:p>
            <a:pPr marL="1260475" indent="-1260475"/>
            <a:r>
              <a:rPr lang="en-US" dirty="0" smtClean="0"/>
              <a:t>F. . </a:t>
            </a:r>
          </a:p>
          <a:p>
            <a:pPr marL="1260475" indent="-1260475"/>
            <a:r>
              <a:rPr lang="en-US" dirty="0" smtClean="0"/>
              <a:t>                                       </a:t>
            </a:r>
            <a:r>
              <a:rPr lang="en-US" dirty="0" err="1" smtClean="0">
                <a:hlinkClick r:id="rId5" action="ppaction://hlinkfile"/>
              </a:rPr>
              <a:t>gwcalctyp</a:t>
            </a:r>
            <a:r>
              <a:rPr lang="en-US" dirty="0" smtClean="0"/>
              <a:t>        </a:t>
            </a:r>
            <a:r>
              <a:rPr lang="en-US" dirty="0" err="1" smtClean="0">
                <a:hlinkClick r:id="rId5" action="ppaction://hlinkfile"/>
              </a:rPr>
              <a:t>gwmem</a:t>
            </a:r>
            <a:r>
              <a:rPr lang="en-US" dirty="0" smtClean="0"/>
              <a:t>       </a:t>
            </a:r>
            <a:r>
              <a:rPr lang="en-US" dirty="0" err="1" smtClean="0">
                <a:hlinkClick r:id="rId4" action="ppaction://hlinkfile"/>
              </a:rPr>
              <a:t>kptopt</a:t>
            </a:r>
            <a:r>
              <a:rPr lang="en-US" dirty="0" smtClean="0"/>
              <a:t>       </a:t>
            </a:r>
            <a:r>
              <a:rPr lang="en-US" dirty="0" err="1" smtClean="0">
                <a:hlinkClick r:id="rId7" action="ppaction://hlinkfile"/>
              </a:rPr>
              <a:t>ngfft</a:t>
            </a:r>
            <a:r>
              <a:rPr lang="en-US" dirty="0"/>
              <a:t>   </a:t>
            </a:r>
            <a:r>
              <a:rPr lang="en-US" dirty="0" smtClean="0"/>
              <a:t>     </a:t>
            </a:r>
            <a:r>
              <a:rPr lang="en-US" dirty="0" err="1" smtClean="0">
                <a:hlinkClick r:id="rId4" action="ppaction://hlinkfile"/>
              </a:rPr>
              <a:t>ngkpt</a:t>
            </a:r>
            <a:r>
              <a:rPr lang="en-US" dirty="0" smtClean="0"/>
              <a:t> </a:t>
            </a:r>
            <a:r>
              <a:rPr lang="en-US" dirty="0"/>
              <a:t>  </a:t>
            </a:r>
            <a:r>
              <a:rPr lang="en-US" dirty="0" smtClean="0"/>
              <a:t>    </a:t>
            </a:r>
            <a:r>
              <a:rPr lang="en-US" dirty="0" err="1" smtClean="0">
                <a:hlinkClick r:id="rId6" action="ppaction://hlinkfile"/>
              </a:rPr>
              <a:t>npwkss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838200" y="2667000"/>
            <a:ext cx="28194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0757" y="533400"/>
            <a:ext cx="880304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b="1" dirty="0">
                <a:solidFill>
                  <a:srgbClr val="0070C0"/>
                </a:solidFill>
              </a:rPr>
              <a:t>ABINIT</a:t>
            </a:r>
            <a:r>
              <a:rPr lang="en-US" b="1" dirty="0">
                <a:solidFill>
                  <a:schemeClr val="bg1"/>
                </a:solidFill>
              </a:rPr>
              <a:t> is an </a:t>
            </a:r>
            <a:r>
              <a:rPr lang="en-US" b="1" i="1" dirty="0" err="1">
                <a:solidFill>
                  <a:srgbClr val="0070C0"/>
                </a:solidFill>
              </a:rPr>
              <a:t>ab</a:t>
            </a:r>
            <a:r>
              <a:rPr lang="en-US" b="1" i="1" dirty="0">
                <a:solidFill>
                  <a:srgbClr val="0070C0"/>
                </a:solidFill>
              </a:rPr>
              <a:t> initio</a:t>
            </a:r>
            <a:r>
              <a:rPr lang="en-US" b="1" dirty="0">
                <a:solidFill>
                  <a:srgbClr val="0070C0"/>
                </a:solidFill>
              </a:rPr>
              <a:t> computational </a:t>
            </a:r>
            <a:r>
              <a:rPr lang="en-US" b="1" dirty="0" smtClean="0">
                <a:solidFill>
                  <a:srgbClr val="0070C0"/>
                </a:solidFill>
              </a:rPr>
              <a:t>package, </a:t>
            </a:r>
            <a:r>
              <a:rPr lang="en-US" b="1" dirty="0" smtClean="0">
                <a:solidFill>
                  <a:schemeClr val="bg1"/>
                </a:solidFill>
              </a:rPr>
              <a:t>using the </a:t>
            </a:r>
            <a:r>
              <a:rPr lang="en-US" b="1" dirty="0" err="1" smtClean="0">
                <a:solidFill>
                  <a:srgbClr val="0070C0"/>
                </a:solidFill>
              </a:rPr>
              <a:t>pseudopotentials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and </a:t>
            </a:r>
            <a:endParaRPr lang="en-US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plane-wave </a:t>
            </a:r>
            <a:r>
              <a:rPr lang="en-US" b="1" dirty="0">
                <a:solidFill>
                  <a:srgbClr val="0070C0"/>
                </a:solidFill>
              </a:rPr>
              <a:t>basis </a:t>
            </a:r>
            <a:r>
              <a:rPr lang="en-US" b="1" dirty="0" smtClean="0">
                <a:solidFill>
                  <a:srgbClr val="0070C0"/>
                </a:solidFill>
              </a:rPr>
              <a:t>set. </a:t>
            </a:r>
            <a:r>
              <a:rPr lang="en-US" b="1" dirty="0" smtClean="0">
                <a:solidFill>
                  <a:schemeClr val="bg1"/>
                </a:solidFill>
              </a:rPr>
              <a:t>It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allows  one  to  find  the  </a:t>
            </a:r>
            <a:r>
              <a:rPr lang="en-US" b="1" dirty="0" smtClean="0">
                <a:solidFill>
                  <a:srgbClr val="0070C0"/>
                </a:solidFill>
              </a:rPr>
              <a:t>total  energy </a:t>
            </a:r>
            <a:r>
              <a:rPr lang="en-US" b="1" dirty="0" smtClean="0">
                <a:solidFill>
                  <a:schemeClr val="bg1"/>
                </a:solidFill>
              </a:rPr>
              <a:t>,  </a:t>
            </a:r>
            <a:r>
              <a:rPr lang="en-US" b="1" dirty="0" smtClean="0">
                <a:solidFill>
                  <a:srgbClr val="0070C0"/>
                </a:solidFill>
              </a:rPr>
              <a:t>charge  density   </a:t>
            </a:r>
            <a:r>
              <a:rPr lang="en-US" b="1" dirty="0" smtClean="0">
                <a:solidFill>
                  <a:schemeClr val="bg1"/>
                </a:solidFill>
              </a:rPr>
              <a:t>and  </a:t>
            </a:r>
            <a:r>
              <a:rPr lang="en-US" b="1" dirty="0" smtClean="0">
                <a:solidFill>
                  <a:srgbClr val="0070C0"/>
                </a:solidFill>
              </a:rPr>
              <a:t>electronic  structure  </a:t>
            </a:r>
            <a:r>
              <a:rPr lang="en-US" b="1" dirty="0" smtClean="0">
                <a:solidFill>
                  <a:schemeClr val="bg1"/>
                </a:solidFill>
              </a:rPr>
              <a:t>of  systems  within  </a:t>
            </a:r>
            <a:r>
              <a:rPr lang="en-US" b="1" dirty="0" smtClean="0">
                <a:solidFill>
                  <a:srgbClr val="0070C0"/>
                </a:solidFill>
              </a:rPr>
              <a:t>Density  Functional  Theory</a:t>
            </a:r>
            <a:r>
              <a:rPr lang="en-US" b="1" dirty="0">
                <a:solidFill>
                  <a:schemeClr val="bg1"/>
                </a:solidFill>
              </a:rPr>
              <a:t>.</a:t>
            </a:r>
            <a:endParaRPr lang="en-US" b="1" dirty="0"/>
          </a:p>
        </p:txBody>
      </p:sp>
      <p:sp>
        <p:nvSpPr>
          <p:cNvPr id="17" name="Heptagon 16"/>
          <p:cNvSpPr/>
          <p:nvPr/>
        </p:nvSpPr>
        <p:spPr>
          <a:xfrm>
            <a:off x="8381999" y="6128266"/>
            <a:ext cx="609601" cy="348734"/>
          </a:xfrm>
          <a:prstGeom prst="heptag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380291" y="5791200"/>
            <a:ext cx="6306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‎X. ‎</a:t>
            </a:r>
            <a:r>
              <a:rPr lang="en-US" sz="1400" dirty="0" err="1" smtClean="0">
                <a:solidFill>
                  <a:schemeClr val="bg1"/>
                </a:solidFill>
              </a:rPr>
              <a:t>Gonze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‎et ‎al. </a:t>
            </a:r>
            <a:r>
              <a:rPr lang="en-US" sz="1400" b="1" dirty="0" smtClean="0">
                <a:solidFill>
                  <a:schemeClr val="bg1"/>
                </a:solidFill>
              </a:rPr>
              <a:t>“‎</a:t>
            </a:r>
            <a:r>
              <a:rPr lang="en-US" sz="1400" b="1" i="1" dirty="0" smtClean="0">
                <a:solidFill>
                  <a:schemeClr val="bg1"/>
                </a:solidFill>
              </a:rPr>
              <a:t>ABINIT</a:t>
            </a:r>
            <a:r>
              <a:rPr lang="en-US" sz="1400" b="1" i="1" dirty="0">
                <a:solidFill>
                  <a:schemeClr val="bg1"/>
                </a:solidFill>
              </a:rPr>
              <a:t>: First-principles </a:t>
            </a:r>
            <a:r>
              <a:rPr lang="en-US" sz="1400" b="1" i="1" dirty="0" smtClean="0">
                <a:solidFill>
                  <a:schemeClr val="bg1"/>
                </a:solidFill>
              </a:rPr>
              <a:t> approach </a:t>
            </a:r>
            <a:r>
              <a:rPr lang="en-US" sz="1400" b="1" i="1" dirty="0">
                <a:solidFill>
                  <a:schemeClr val="bg1"/>
                </a:solidFill>
              </a:rPr>
              <a:t>to </a:t>
            </a:r>
            <a:r>
              <a:rPr lang="en-US" sz="1400" b="1" i="1" dirty="0" smtClean="0">
                <a:solidFill>
                  <a:schemeClr val="bg1"/>
                </a:solidFill>
              </a:rPr>
              <a:t>material and </a:t>
            </a:r>
            <a:r>
              <a:rPr lang="en-US" sz="1400" b="1" i="1" dirty="0" err="1" smtClean="0">
                <a:solidFill>
                  <a:schemeClr val="bg1"/>
                </a:solidFill>
              </a:rPr>
              <a:t>nanosystem</a:t>
            </a:r>
            <a:r>
              <a:rPr lang="en-US" sz="1400" b="1" i="1" dirty="0" smtClean="0">
                <a:solidFill>
                  <a:schemeClr val="bg1"/>
                </a:solidFill>
              </a:rPr>
              <a:t>  properties</a:t>
            </a:r>
            <a:r>
              <a:rPr lang="en-US" sz="1400" b="1" dirty="0" smtClean="0">
                <a:solidFill>
                  <a:schemeClr val="bg1"/>
                </a:solidFill>
              </a:rPr>
              <a:t>”, ‎ </a:t>
            </a:r>
            <a:r>
              <a:rPr lang="en-US" sz="1400" b="1" dirty="0" err="1">
                <a:solidFill>
                  <a:schemeClr val="bg1"/>
                </a:solidFill>
              </a:rPr>
              <a:t>Comput</a:t>
            </a:r>
            <a:r>
              <a:rPr lang="en-US" sz="1400" b="1" dirty="0">
                <a:solidFill>
                  <a:schemeClr val="bg1"/>
                </a:solidFill>
              </a:rPr>
              <a:t>. Phys. ‎</a:t>
            </a:r>
            <a:r>
              <a:rPr lang="en-US" sz="1400" b="1" dirty="0" err="1">
                <a:solidFill>
                  <a:schemeClr val="bg1"/>
                </a:solidFill>
              </a:rPr>
              <a:t>Comm</a:t>
            </a:r>
            <a:r>
              <a:rPr lang="en-US" sz="1400" b="1" dirty="0" smtClean="0">
                <a:solidFill>
                  <a:schemeClr val="bg1"/>
                </a:solidFill>
              </a:rPr>
              <a:t>‎‎. 180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(</a:t>
            </a:r>
            <a:r>
              <a:rPr lang="en-US" sz="1400" dirty="0">
                <a:solidFill>
                  <a:schemeClr val="bg1"/>
                </a:solidFill>
              </a:rPr>
              <a:t>‎2009)‎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3447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308">
            <a:off x="336525" y="191323"/>
            <a:ext cx="1809109" cy="60563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6732">
            <a:off x="6146800" y="4469271"/>
            <a:ext cx="2540000" cy="1657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33600" y="3657600"/>
            <a:ext cx="5638800" cy="49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Carbon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atom  has  </a:t>
            </a:r>
            <a:r>
              <a:rPr lang="en-US" sz="2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six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electrons   </a:t>
            </a:r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286000" y="4267200"/>
                <a:ext cx="3658116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4000" b="1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sz="4000" b="1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US" sz="4000" b="1" i="1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 </m:t>
                          </m:r>
                        </m:e>
                        <m:sup>
                          <m:r>
                            <a:rPr lang="en-US" sz="40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en-US" sz="40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4000" b="1" i="1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000" b="1" i="1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4000" b="1" i="1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US" sz="4000" b="1" i="1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 </m:t>
                          </m:r>
                        </m:e>
                        <m:sup>
                          <m:r>
                            <a:rPr lang="en-US" sz="40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en-US" sz="40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4000" b="1" i="1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000" b="1" i="1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4000" b="1" i="1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p</m:t>
                          </m:r>
                          <m:r>
                            <m:rPr>
                              <m:nor/>
                            </m:rPr>
                            <a:rPr lang="en-US" sz="4000" b="1" i="1"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m:t> </m:t>
                          </m:r>
                        </m:e>
                        <m:sup>
                          <m:r>
                            <a:rPr lang="en-US" sz="40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4267200"/>
                <a:ext cx="3658116" cy="72180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209800" y="3981271"/>
                <a:ext cx="1114408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7200" b="1" smtClean="0">
                          <a:solidFill>
                            <a:srgbClr val="FF0000"/>
                          </a:solidFill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sz="72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3981271"/>
                <a:ext cx="1114408" cy="120032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871796" y="5562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6506994"/>
              </p:ext>
            </p:extLst>
          </p:nvPr>
        </p:nvGraphicFramePr>
        <p:xfrm>
          <a:off x="2407640" y="5109135"/>
          <a:ext cx="3612160" cy="758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1" name="Equation" r:id="rId7" imgW="685800" imgH="177480" progId="Equation.DSMT4">
                  <p:embed/>
                </p:oleObj>
              </mc:Choice>
              <mc:Fallback>
                <p:oleObj name="Equation" r:id="rId7" imgW="6858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07640" y="5109135"/>
                        <a:ext cx="3612160" cy="758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462" y="150463"/>
            <a:ext cx="6515538" cy="251653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133600" y="2819400"/>
            <a:ext cx="5638800" cy="4912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Unit cell contains </a:t>
            </a:r>
            <a:r>
              <a:rPr lang="en-US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32 carbon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atoms  </a:t>
            </a:r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74424" y="914400"/>
            <a:ext cx="1353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(8,0)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6172200"/>
            <a:ext cx="6715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2800" b="1" dirty="0" smtClean="0"/>
              <a:t>Structures  </a:t>
            </a:r>
            <a:r>
              <a:rPr lang="en-US" sz="2800" b="1" dirty="0" err="1" smtClean="0"/>
              <a:t>producted</a:t>
            </a:r>
            <a:r>
              <a:rPr lang="en-US" sz="2800" b="1" dirty="0" smtClean="0"/>
              <a:t>  by  </a:t>
            </a:r>
            <a:r>
              <a:rPr lang="en-US" sz="2800" b="1" dirty="0" err="1" smtClean="0">
                <a:solidFill>
                  <a:srgbClr val="00B050"/>
                </a:solidFill>
              </a:rPr>
              <a:t>jmol</a:t>
            </a:r>
            <a:r>
              <a:rPr lang="en-US" sz="2800" b="1" dirty="0" smtClean="0">
                <a:solidFill>
                  <a:srgbClr val="00B050"/>
                </a:solidFill>
              </a:rPr>
              <a:t>  software</a:t>
            </a:r>
            <a:endParaRPr lang="en-US" sz="2800" b="1" dirty="0">
              <a:solidFill>
                <a:srgbClr val="00B050"/>
              </a:solidFill>
            </a:endParaRPr>
          </a:p>
        </p:txBody>
      </p:sp>
      <p:pic>
        <p:nvPicPr>
          <p:cNvPr id="5400" name="Picture 28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643"/>
            <a:ext cx="8458200" cy="6544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Heptagon 13"/>
          <p:cNvSpPr/>
          <p:nvPr/>
        </p:nvSpPr>
        <p:spPr>
          <a:xfrm>
            <a:off x="8381999" y="6128266"/>
            <a:ext cx="609601" cy="348734"/>
          </a:xfrm>
          <a:prstGeom prst="heptago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85800" y="4989001"/>
            <a:ext cx="0" cy="144480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85800" y="6400800"/>
            <a:ext cx="1676400" cy="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12216" y="4734580"/>
            <a:ext cx="354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y</a:t>
            </a:r>
            <a:endParaRPr lang="en-US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286000" y="6106180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x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337342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6324600"/>
            <a:ext cx="7086600" cy="106688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95600" y="6412468"/>
            <a:ext cx="5549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Arial Rounded MT Bold" pitchFamily="34" charset="0"/>
              </a:rPr>
              <a:t>Excitons</a:t>
            </a:r>
            <a:r>
              <a:rPr lang="en-US" b="1" dirty="0" smtClean="0">
                <a:solidFill>
                  <a:srgbClr val="002060"/>
                </a:solidFill>
                <a:latin typeface="Arial Rounded MT Bold" pitchFamily="34" charset="0"/>
              </a:rPr>
              <a:t>  In  Single – Walled  Carbon  Nanotubes</a:t>
            </a:r>
            <a:endParaRPr lang="en-US" b="1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8686800" y="5715000"/>
            <a:ext cx="76200" cy="10668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latin typeface="Book Antiqu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638800"/>
            <a:ext cx="1752600" cy="1143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934200" y="10180"/>
            <a:ext cx="19672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Vladimir Script" pitchFamily="66" charset="0"/>
                <a:cs typeface="IranNastaliq" pitchFamily="18" charset="0"/>
              </a:rPr>
              <a:t>Nasim</a:t>
            </a:r>
            <a:r>
              <a:rPr lang="en-US" sz="2800" b="1" dirty="0">
                <a:latin typeface="Vladimir Script" pitchFamily="66" charset="0"/>
                <a:cs typeface="IranNastaliq" pitchFamily="18" charset="0"/>
              </a:rPr>
              <a:t> </a:t>
            </a:r>
            <a:r>
              <a:rPr lang="en-US" sz="2800" b="1" dirty="0" err="1">
                <a:latin typeface="Vladimir Script" pitchFamily="66" charset="0"/>
                <a:cs typeface="IranNastaliq" pitchFamily="18" charset="0"/>
              </a:rPr>
              <a:t>Moradi</a:t>
            </a:r>
            <a:endParaRPr lang="en-US" sz="2800" b="1" dirty="0">
              <a:latin typeface="Vladimir Script" pitchFamily="66" charset="0"/>
              <a:cs typeface="IranNastaliq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0757" y="87868"/>
            <a:ext cx="5527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Density  Functional  Theory (DFT)   □□□□□■□□□□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00800" y="533400"/>
            <a:ext cx="2362200" cy="457200"/>
          </a:xfrm>
          <a:prstGeom prst="rect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5" idx="2"/>
          </p:cNvCxnSpPr>
          <p:nvPr/>
        </p:nvCxnSpPr>
        <p:spPr>
          <a:xfrm>
            <a:off x="7581900" y="990600"/>
            <a:ext cx="0" cy="4191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400800" y="2362200"/>
            <a:ext cx="2362200" cy="457200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400800" y="1447800"/>
            <a:ext cx="2362200" cy="457200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400800" y="3276600"/>
            <a:ext cx="2362200" cy="457200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400800" y="5029200"/>
            <a:ext cx="2362200" cy="457200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7620000" y="1905000"/>
            <a:ext cx="0" cy="4191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620000" y="2819400"/>
            <a:ext cx="0" cy="4191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6786252" y="4038600"/>
            <a:ext cx="1671948" cy="685800"/>
          </a:xfrm>
          <a:prstGeom prst="ellips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>
            <a:endCxn id="26" idx="0"/>
          </p:cNvCxnSpPr>
          <p:nvPr/>
        </p:nvCxnSpPr>
        <p:spPr>
          <a:xfrm>
            <a:off x="7620000" y="3733800"/>
            <a:ext cx="2226" cy="304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7620000" y="4724400"/>
            <a:ext cx="2226" cy="304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983408"/>
              </p:ext>
            </p:extLst>
          </p:nvPr>
        </p:nvGraphicFramePr>
        <p:xfrm>
          <a:off x="7317426" y="533400"/>
          <a:ext cx="835974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18" name="Equation" r:id="rId4" imgW="304560" imgH="203040" progId="Equation.DSMT4">
                  <p:embed/>
                </p:oleObj>
              </mc:Choice>
              <mc:Fallback>
                <p:oleObj name="Equation" r:id="rId4" imgW="3045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17426" y="533400"/>
                        <a:ext cx="835974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3607176"/>
              </p:ext>
            </p:extLst>
          </p:nvPr>
        </p:nvGraphicFramePr>
        <p:xfrm>
          <a:off x="7051675" y="3238501"/>
          <a:ext cx="1147763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19" name="Equation" r:id="rId6" imgW="901440" imgH="457200" progId="Equation.DSMT4">
                  <p:embed/>
                </p:oleObj>
              </mc:Choice>
              <mc:Fallback>
                <p:oleObj name="Equation" r:id="rId6" imgW="901440" imgH="45720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1675" y="3238501"/>
                        <a:ext cx="1147763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6781800" y="4191000"/>
            <a:ext cx="1635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bg1"/>
                </a:solidFill>
              </a:rPr>
              <a:t>Self – Consistent?</a:t>
            </a:r>
            <a:endParaRPr lang="en-US" sz="1600" i="1" dirty="0">
              <a:solidFill>
                <a:schemeClr val="bg1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5822894" y="4419600"/>
            <a:ext cx="95890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5822894" y="1143000"/>
            <a:ext cx="0" cy="3276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822894" y="1143000"/>
            <a:ext cx="175900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229148"/>
              </p:ext>
            </p:extLst>
          </p:nvPr>
        </p:nvGraphicFramePr>
        <p:xfrm>
          <a:off x="7177088" y="1447800"/>
          <a:ext cx="938212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20" name="Equation" r:id="rId8" imgW="444240" imgH="241200" progId="Equation.DSMT4">
                  <p:embed/>
                </p:oleObj>
              </mc:Choice>
              <mc:Fallback>
                <p:oleObj name="Equation" r:id="rId8" imgW="444240" imgH="24120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7088" y="1447800"/>
                        <a:ext cx="938212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209088"/>
              </p:ext>
            </p:extLst>
          </p:nvPr>
        </p:nvGraphicFramePr>
        <p:xfrm>
          <a:off x="6477000" y="2438400"/>
          <a:ext cx="2173224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21" name="Equation" r:id="rId10" imgW="1218960" imgH="203040" progId="Equation.DSMT4">
                  <p:embed/>
                </p:oleObj>
              </mc:Choice>
              <mc:Fallback>
                <p:oleObj name="Equation" r:id="rId10" imgW="1218960" imgH="20304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438400"/>
                        <a:ext cx="2173224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6989068"/>
              </p:ext>
            </p:extLst>
          </p:nvPr>
        </p:nvGraphicFramePr>
        <p:xfrm>
          <a:off x="6629400" y="5105400"/>
          <a:ext cx="201453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22" name="Equation" r:id="rId12" imgW="1130040" imgH="203040" progId="Equation.DSMT4">
                  <p:embed/>
                </p:oleObj>
              </mc:Choice>
              <mc:Fallback>
                <p:oleObj name="Equation" r:id="rId12" imgW="1130040" imgH="203040" progId="Equation.DSMT4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5105400"/>
                        <a:ext cx="201453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Box 57"/>
          <p:cNvSpPr txBox="1"/>
          <p:nvPr/>
        </p:nvSpPr>
        <p:spPr>
          <a:xfrm>
            <a:off x="6253232" y="4126468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No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640503" y="4648200"/>
            <a:ext cx="512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</a:rPr>
              <a:t>Yes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31" name="Heptagon 30"/>
          <p:cNvSpPr/>
          <p:nvPr/>
        </p:nvSpPr>
        <p:spPr>
          <a:xfrm>
            <a:off x="8381999" y="6128266"/>
            <a:ext cx="609601" cy="348734"/>
          </a:xfrm>
          <a:prstGeom prst="heptag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13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1119913"/>
              </p:ext>
            </p:extLst>
          </p:nvPr>
        </p:nvGraphicFramePr>
        <p:xfrm>
          <a:off x="582613" y="1122363"/>
          <a:ext cx="4892675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23" name="Equation" r:id="rId14" imgW="1892160" imgH="431640" progId="Equation.DSMT4">
                  <p:embed/>
                </p:oleObj>
              </mc:Choice>
              <mc:Fallback>
                <p:oleObj name="Equation" r:id="rId14" imgW="18921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82613" y="1122363"/>
                        <a:ext cx="4892675" cy="935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2009062"/>
              </p:ext>
            </p:extLst>
          </p:nvPr>
        </p:nvGraphicFramePr>
        <p:xfrm>
          <a:off x="288925" y="2286000"/>
          <a:ext cx="53070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24" name="Equation" r:id="rId16" imgW="2184120" imgH="241200" progId="Equation.DSMT4">
                  <p:embed/>
                </p:oleObj>
              </mc:Choice>
              <mc:Fallback>
                <p:oleObj name="Equation" r:id="rId16" imgW="21841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88925" y="2286000"/>
                        <a:ext cx="5307013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7695123"/>
              </p:ext>
            </p:extLst>
          </p:nvPr>
        </p:nvGraphicFramePr>
        <p:xfrm>
          <a:off x="914400" y="3461266"/>
          <a:ext cx="3352800" cy="882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25" name="Equation" r:id="rId18" imgW="1206360" imgH="419040" progId="Equation.DSMT4">
                  <p:embed/>
                </p:oleObj>
              </mc:Choice>
              <mc:Fallback>
                <p:oleObj name="Equation" r:id="rId18" imgW="12063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914400" y="3461266"/>
                        <a:ext cx="3352800" cy="8821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165594" y="5105400"/>
            <a:ext cx="59304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LDA: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Teter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Pade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parametrization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2305050" y="3810000"/>
            <a:ext cx="323850" cy="5334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676400" y="4343400"/>
            <a:ext cx="3957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Local density approximation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28773" y="533400"/>
            <a:ext cx="3900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Kohn-Sham equations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1000" y="2895600"/>
            <a:ext cx="4199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xchange-correlation energy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495800" y="2169468"/>
            <a:ext cx="1206232" cy="64993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505200" y="5943600"/>
            <a:ext cx="4899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R. M. Martin, </a:t>
            </a:r>
            <a:r>
              <a:rPr lang="en-US" sz="2000" b="1" i="1" dirty="0" smtClean="0">
                <a:solidFill>
                  <a:schemeClr val="bg1"/>
                </a:solidFill>
              </a:rPr>
              <a:t>Electronic Structure</a:t>
            </a:r>
            <a:r>
              <a:rPr lang="en-US" sz="2000" b="1" dirty="0" smtClean="0">
                <a:solidFill>
                  <a:schemeClr val="bg1"/>
                </a:solidFill>
              </a:rPr>
              <a:t>, page 173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6781800" y="4038600"/>
            <a:ext cx="1671948" cy="685800"/>
          </a:xfrm>
          <a:prstGeom prst="ellipse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129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39" grpId="0"/>
      <p:bldP spid="40" grpId="0"/>
      <p:bldP spid="19" grpId="0" animBg="1"/>
      <p:bldP spid="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6294111"/>
            <a:ext cx="7086600" cy="10668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08411" y="6412468"/>
            <a:ext cx="5549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B0F0"/>
                </a:solidFill>
                <a:latin typeface="Arial Rounded MT Bold" pitchFamily="34" charset="0"/>
              </a:rPr>
              <a:t>Excitons</a:t>
            </a:r>
            <a:r>
              <a:rPr lang="en-US" b="1" dirty="0" smtClean="0">
                <a:solidFill>
                  <a:srgbClr val="00B0F0"/>
                </a:solidFill>
                <a:latin typeface="Arial Rounded MT Bold" pitchFamily="34" charset="0"/>
              </a:rPr>
              <a:t>  In  Single – Walled  Carbon  Nanotubes</a:t>
            </a:r>
            <a:endParaRPr lang="en-US" b="1" dirty="0">
              <a:solidFill>
                <a:srgbClr val="00B0F0"/>
              </a:solidFill>
              <a:latin typeface="Arial Rounded MT Bol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8686800" y="5715000"/>
            <a:ext cx="76200" cy="10668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410200"/>
            <a:ext cx="2324100" cy="1422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86600" y="10180"/>
            <a:ext cx="1967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Vladimir Script" pitchFamily="66" charset="0"/>
                <a:cs typeface="IranNastaliq" pitchFamily="18" charset="0"/>
              </a:rPr>
              <a:t>N</a:t>
            </a:r>
            <a:r>
              <a:rPr lang="en-US" sz="2800" b="1" dirty="0" err="1" smtClean="0">
                <a:latin typeface="Vladimir Script" pitchFamily="66" charset="0"/>
                <a:cs typeface="IranNastaliq" pitchFamily="18" charset="0"/>
              </a:rPr>
              <a:t>asim</a:t>
            </a:r>
            <a:r>
              <a:rPr lang="en-US" sz="2800" b="1" dirty="0" smtClean="0">
                <a:latin typeface="Vladimir Script" pitchFamily="66" charset="0"/>
                <a:cs typeface="IranNastaliq" pitchFamily="18" charset="0"/>
              </a:rPr>
              <a:t> </a:t>
            </a:r>
            <a:r>
              <a:rPr lang="en-US" sz="2800" b="1" dirty="0" err="1">
                <a:latin typeface="Vladimir Script" pitchFamily="66" charset="0"/>
                <a:cs typeface="IranNastaliq" pitchFamily="18" charset="0"/>
              </a:rPr>
              <a:t>M</a:t>
            </a:r>
            <a:r>
              <a:rPr lang="en-US" sz="2800" b="1" dirty="0" err="1" smtClean="0">
                <a:latin typeface="Vladimir Script" pitchFamily="66" charset="0"/>
                <a:cs typeface="IranNastaliq" pitchFamily="18" charset="0"/>
              </a:rPr>
              <a:t>oradi</a:t>
            </a:r>
            <a:endParaRPr lang="en-US" sz="2800" b="1" dirty="0">
              <a:latin typeface="Vladimir Script" pitchFamily="66" charset="0"/>
              <a:cs typeface="IranNastaliq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757" y="87868"/>
            <a:ext cx="3156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ABINIT  </a:t>
            </a:r>
            <a:r>
              <a:rPr lang="en-US" b="1" dirty="0">
                <a:latin typeface="Book Antiqua" pitchFamily="18" charset="0"/>
              </a:rPr>
              <a:t>code  </a:t>
            </a:r>
            <a:r>
              <a:rPr lang="en-US" b="1" dirty="0" smtClean="0">
                <a:latin typeface="Book Antiqua" pitchFamily="18" charset="0"/>
              </a:rPr>
              <a:t>□□□□□■□□□□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14600" y="5791200"/>
            <a:ext cx="6172200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Band  structure  obtained  with  ABINIT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85800"/>
            <a:ext cx="7181850" cy="4724400"/>
          </a:xfrm>
          <a:prstGeom prst="rect">
            <a:avLst/>
          </a:prstGeom>
          <a:noFill/>
          <a:ln w="63500">
            <a:solidFill>
              <a:srgbClr val="7030A0"/>
            </a:solidFill>
            <a:miter lim="800000"/>
            <a:headEnd/>
            <a:tailEnd/>
          </a:ln>
          <a:effectLst>
            <a:outerShdw blurRad="3810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289859"/>
              </p:ext>
            </p:extLst>
          </p:nvPr>
        </p:nvGraphicFramePr>
        <p:xfrm>
          <a:off x="1219199" y="685800"/>
          <a:ext cx="1689211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51" name="Equation" r:id="rId5" imgW="965160" imgH="241200" progId="Equation.DSMT4">
                  <p:embed/>
                </p:oleObj>
              </mc:Choice>
              <mc:Fallback>
                <p:oleObj name="Equation" r:id="rId5" imgW="9651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19199" y="685800"/>
                        <a:ext cx="1689211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Heptagon 12"/>
          <p:cNvSpPr/>
          <p:nvPr/>
        </p:nvSpPr>
        <p:spPr>
          <a:xfrm>
            <a:off x="8381999" y="6128266"/>
            <a:ext cx="609601" cy="348734"/>
          </a:xfrm>
          <a:prstGeom prst="heptag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4761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6294111"/>
            <a:ext cx="7086600" cy="106688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95600" y="6412468"/>
            <a:ext cx="5549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Arial Rounded MT Bold" pitchFamily="34" charset="0"/>
              </a:rPr>
              <a:t>Excitons</a:t>
            </a:r>
            <a:r>
              <a:rPr lang="en-US" b="1" dirty="0" smtClean="0">
                <a:solidFill>
                  <a:srgbClr val="002060"/>
                </a:solidFill>
                <a:latin typeface="Arial Rounded MT Bold" pitchFamily="34" charset="0"/>
              </a:rPr>
              <a:t>  In  Single – Walled  Carbon  Nanotubes</a:t>
            </a:r>
            <a:endParaRPr lang="en-US" b="1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8686800" y="5715000"/>
            <a:ext cx="76200" cy="10668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latin typeface="Book Antiqu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34200" y="10180"/>
            <a:ext cx="19672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Vladimir Script" pitchFamily="66" charset="0"/>
                <a:cs typeface="IranNastaliq" pitchFamily="18" charset="0"/>
              </a:rPr>
              <a:t>Nasim</a:t>
            </a:r>
            <a:r>
              <a:rPr lang="en-US" sz="2800" b="1" dirty="0">
                <a:latin typeface="Vladimir Script" pitchFamily="66" charset="0"/>
                <a:cs typeface="IranNastaliq" pitchFamily="18" charset="0"/>
              </a:rPr>
              <a:t> </a:t>
            </a:r>
            <a:r>
              <a:rPr lang="en-US" sz="2800" b="1" dirty="0" err="1">
                <a:latin typeface="Vladimir Script" pitchFamily="66" charset="0"/>
                <a:cs typeface="IranNastaliq" pitchFamily="18" charset="0"/>
              </a:rPr>
              <a:t>Moradi</a:t>
            </a:r>
            <a:endParaRPr lang="en-US" sz="2800" b="1" dirty="0">
              <a:latin typeface="Vladimir Script" pitchFamily="66" charset="0"/>
              <a:cs typeface="IranNastaliq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0757" y="87868"/>
            <a:ext cx="6208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Many-Body  Perturbation  Theory (MBPT)   □□□□□□■□□□</a:t>
            </a:r>
            <a:endParaRPr lang="en-US" b="1" dirty="0">
              <a:latin typeface="Book Antiqua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498530"/>
              </p:ext>
            </p:extLst>
          </p:nvPr>
        </p:nvGraphicFramePr>
        <p:xfrm>
          <a:off x="533400" y="3305175"/>
          <a:ext cx="8181975" cy="225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76" name="Equation" r:id="rId3" imgW="3403440" imgH="1054080" progId="Equation.DSMT4">
                  <p:embed/>
                </p:oleObj>
              </mc:Choice>
              <mc:Fallback>
                <p:oleObj name="Equation" r:id="rId3" imgW="3403440" imgH="1054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3305175"/>
                        <a:ext cx="8181975" cy="2257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5107"/>
              </p:ext>
            </p:extLst>
          </p:nvPr>
        </p:nvGraphicFramePr>
        <p:xfrm>
          <a:off x="692798" y="1447800"/>
          <a:ext cx="7994002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77" name="Equation" r:id="rId5" imgW="3288960" imgH="431640" progId="Equation.DSMT4">
                  <p:embed/>
                </p:oleObj>
              </mc:Choice>
              <mc:Fallback>
                <p:oleObj name="Equation" r:id="rId5" imgW="32889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2798" y="1447800"/>
                        <a:ext cx="7994002" cy="976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457199" y="685800"/>
            <a:ext cx="83058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Dyson  Equation 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 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Quasiparticle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QP) E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quation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equation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3400" y="2514600"/>
            <a:ext cx="52261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00B050"/>
              </a:buCl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First - Order Perturbation 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heory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527487" y="3276600"/>
            <a:ext cx="2035113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308294" y="4953000"/>
            <a:ext cx="1263706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8800"/>
            <a:ext cx="1905000" cy="1142999"/>
          </a:xfrm>
          <a:prstGeom prst="rect">
            <a:avLst/>
          </a:prstGeom>
        </p:spPr>
      </p:pic>
      <p:sp>
        <p:nvSpPr>
          <p:cNvPr id="15" name="Heptagon 14"/>
          <p:cNvSpPr/>
          <p:nvPr/>
        </p:nvSpPr>
        <p:spPr>
          <a:xfrm>
            <a:off x="8381999" y="6128266"/>
            <a:ext cx="609601" cy="348734"/>
          </a:xfrm>
          <a:prstGeom prst="heptag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981200" y="5943600"/>
            <a:ext cx="5457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W</a:t>
            </a:r>
            <a:r>
              <a:rPr lang="en-US" sz="2000" b="1" dirty="0" smtClean="0">
                <a:solidFill>
                  <a:schemeClr val="bg1"/>
                </a:solidFill>
              </a:rPr>
              <a:t>. G. </a:t>
            </a:r>
            <a:r>
              <a:rPr lang="en-US" sz="2000" b="1" dirty="0" err="1" smtClean="0">
                <a:solidFill>
                  <a:schemeClr val="bg1"/>
                </a:solidFill>
              </a:rPr>
              <a:t>Aulbur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i="1" dirty="0" err="1" smtClean="0">
                <a:solidFill>
                  <a:schemeClr val="bg1"/>
                </a:solidFill>
              </a:rPr>
              <a:t>Quasiparticle</a:t>
            </a:r>
            <a:r>
              <a:rPr lang="en-US" sz="2000" b="1" i="1" dirty="0" smtClean="0">
                <a:solidFill>
                  <a:schemeClr val="bg1"/>
                </a:solidFill>
              </a:rPr>
              <a:t> calculations  in  solids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4102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5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6294111"/>
            <a:ext cx="7086600" cy="1066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95600" y="6412468"/>
            <a:ext cx="5549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/>
                </a:solidFill>
                <a:latin typeface="Arial Rounded MT Bold" pitchFamily="34" charset="0"/>
              </a:rPr>
              <a:t>Excitons</a:t>
            </a:r>
            <a:r>
              <a:rPr lang="en-US" b="1" dirty="0" smtClean="0">
                <a:solidFill>
                  <a:schemeClr val="bg2"/>
                </a:solidFill>
                <a:latin typeface="Arial Rounded MT Bold" pitchFamily="34" charset="0"/>
              </a:rPr>
              <a:t>  In  Single – Walled  Carbon  Nanotubes</a:t>
            </a:r>
            <a:endParaRPr lang="en-US" b="1" dirty="0">
              <a:solidFill>
                <a:schemeClr val="bg2"/>
              </a:solidFill>
              <a:latin typeface="Arial Rounded MT Bol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8686800" y="5715000"/>
            <a:ext cx="76200" cy="10668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15000"/>
            <a:ext cx="1600200" cy="1066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3855" y="87868"/>
            <a:ext cx="3837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>
                <a:latin typeface="Book Antiqua" pitchFamily="18" charset="0"/>
              </a:rPr>
              <a:t>GW </a:t>
            </a:r>
            <a:r>
              <a:rPr lang="en-US" b="1" dirty="0">
                <a:latin typeface="Book Antiqua" pitchFamily="18" charset="0"/>
              </a:rPr>
              <a:t>approximation   </a:t>
            </a:r>
            <a:r>
              <a:rPr lang="en-US" b="1" dirty="0" smtClean="0">
                <a:latin typeface="Book Antiqua" pitchFamily="18" charset="0"/>
              </a:rPr>
              <a:t>□□□□□□■□□□</a:t>
            </a:r>
            <a:endParaRPr lang="en-US" b="1" dirty="0">
              <a:latin typeface="Book Antiqua" pitchFamily="18" charset="0"/>
            </a:endParaRPr>
          </a:p>
          <a:p>
            <a:endParaRPr lang="en-US" b="1" dirty="0">
              <a:latin typeface="Book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48195" y="10180"/>
            <a:ext cx="1967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Vladimir Script" pitchFamily="66" charset="0"/>
                <a:cs typeface="IranNastaliq" pitchFamily="18" charset="0"/>
              </a:rPr>
              <a:t>N</a:t>
            </a:r>
            <a:r>
              <a:rPr lang="en-US" sz="2800" b="1" dirty="0" err="1" smtClean="0">
                <a:latin typeface="Vladimir Script" pitchFamily="66" charset="0"/>
                <a:cs typeface="IranNastaliq" pitchFamily="18" charset="0"/>
              </a:rPr>
              <a:t>asim</a:t>
            </a:r>
            <a:r>
              <a:rPr lang="en-US" sz="2800" b="1" dirty="0" smtClean="0">
                <a:latin typeface="Vladimir Script" pitchFamily="66" charset="0"/>
                <a:cs typeface="IranNastaliq" pitchFamily="18" charset="0"/>
              </a:rPr>
              <a:t> </a:t>
            </a:r>
            <a:r>
              <a:rPr lang="en-US" sz="2800" b="1" dirty="0" err="1">
                <a:latin typeface="Vladimir Script" pitchFamily="66" charset="0"/>
                <a:cs typeface="IranNastaliq" pitchFamily="18" charset="0"/>
              </a:rPr>
              <a:t>M</a:t>
            </a:r>
            <a:r>
              <a:rPr lang="en-US" sz="2800" b="1" dirty="0" err="1" smtClean="0">
                <a:latin typeface="Vladimir Script" pitchFamily="66" charset="0"/>
                <a:cs typeface="IranNastaliq" pitchFamily="18" charset="0"/>
              </a:rPr>
              <a:t>oradi</a:t>
            </a:r>
            <a:endParaRPr lang="en-US" sz="2800" b="1" dirty="0">
              <a:latin typeface="Vladimir Script" pitchFamily="66" charset="0"/>
              <a:cs typeface="IranNastaliq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22611" y="5486400"/>
            <a:ext cx="615938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</a:rPr>
              <a:t>‎L‎. ‎Hedin</a:t>
            </a:r>
            <a:r>
              <a:rPr lang="en-US" sz="1400" b="1" dirty="0">
                <a:solidFill>
                  <a:schemeClr val="bg1"/>
                </a:solidFill>
              </a:rPr>
              <a:t>‎</a:t>
            </a:r>
            <a:r>
              <a:rPr lang="en-US" sz="1400" b="1" dirty="0" smtClean="0">
                <a:solidFill>
                  <a:schemeClr val="bg1"/>
                </a:solidFill>
              </a:rPr>
              <a:t>, “</a:t>
            </a:r>
            <a:r>
              <a:rPr lang="en-US" sz="1400" b="1" i="1" dirty="0" smtClean="0">
                <a:solidFill>
                  <a:schemeClr val="bg1"/>
                </a:solidFill>
              </a:rPr>
              <a:t>New  Method  </a:t>
            </a:r>
            <a:r>
              <a:rPr lang="en-US" sz="1400" b="1" i="1" dirty="0">
                <a:solidFill>
                  <a:schemeClr val="bg1"/>
                </a:solidFill>
              </a:rPr>
              <a:t>for </a:t>
            </a:r>
            <a:r>
              <a:rPr lang="en-US" sz="1400" b="1" i="1" dirty="0" smtClean="0">
                <a:solidFill>
                  <a:schemeClr val="bg1"/>
                </a:solidFill>
              </a:rPr>
              <a:t> Calculating  the  One-Particle  </a:t>
            </a:r>
            <a:r>
              <a:rPr lang="en-US" sz="1400" b="1" i="1" dirty="0">
                <a:solidFill>
                  <a:schemeClr val="bg1"/>
                </a:solidFill>
              </a:rPr>
              <a:t>Green's </a:t>
            </a:r>
            <a:r>
              <a:rPr lang="en-US" sz="1400" b="1" i="1" dirty="0" smtClean="0">
                <a:solidFill>
                  <a:schemeClr val="bg1"/>
                </a:solidFill>
              </a:rPr>
              <a:t> Function</a:t>
            </a:r>
            <a:r>
              <a:rPr lang="en-US" sz="1400" b="1" dirty="0" smtClean="0">
                <a:solidFill>
                  <a:schemeClr val="bg1"/>
                </a:solidFill>
              </a:rPr>
              <a:t>  </a:t>
            </a:r>
            <a:r>
              <a:rPr lang="en-US" sz="1400" b="1" i="1" dirty="0" smtClean="0">
                <a:solidFill>
                  <a:schemeClr val="bg1"/>
                </a:solidFill>
              </a:rPr>
              <a:t>with  Application  to  </a:t>
            </a:r>
            <a:r>
              <a:rPr lang="en-US" sz="1400" b="1" i="1" dirty="0">
                <a:solidFill>
                  <a:schemeClr val="bg1"/>
                </a:solidFill>
              </a:rPr>
              <a:t>the </a:t>
            </a:r>
            <a:r>
              <a:rPr lang="en-US" sz="1400" b="1" i="1" dirty="0" smtClean="0">
                <a:solidFill>
                  <a:schemeClr val="bg1"/>
                </a:solidFill>
              </a:rPr>
              <a:t> Electron-Gas  Problem</a:t>
            </a:r>
            <a:r>
              <a:rPr lang="en-US" sz="1400" b="1" dirty="0" smtClean="0">
                <a:solidFill>
                  <a:schemeClr val="bg1"/>
                </a:solidFill>
              </a:rPr>
              <a:t>”, ‎ </a:t>
            </a:r>
            <a:r>
              <a:rPr lang="en-US" sz="1400" b="1" dirty="0" err="1">
                <a:solidFill>
                  <a:schemeClr val="bg1"/>
                </a:solidFill>
              </a:rPr>
              <a:t>Phys</a:t>
            </a:r>
            <a:r>
              <a:rPr lang="en-US" sz="1400" b="1" dirty="0">
                <a:solidFill>
                  <a:schemeClr val="bg1"/>
                </a:solidFill>
              </a:rPr>
              <a:t>‎. ‎</a:t>
            </a:r>
            <a:r>
              <a:rPr lang="en-US" sz="1400" b="1" dirty="0" smtClean="0">
                <a:solidFill>
                  <a:schemeClr val="bg1"/>
                </a:solidFill>
              </a:rPr>
              <a:t>Rev. 139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</a:rPr>
              <a:t>, </a:t>
            </a:r>
            <a:r>
              <a:rPr lang="en-US" sz="1400" dirty="0" smtClean="0">
                <a:solidFill>
                  <a:schemeClr val="bg1"/>
                </a:solidFill>
              </a:rPr>
              <a:t>(1965</a:t>
            </a:r>
            <a:r>
              <a:rPr lang="en-US" sz="1400" dirty="0">
                <a:solidFill>
                  <a:schemeClr val="bg1"/>
                </a:solidFill>
              </a:rPr>
              <a:t>)‎‎</a:t>
            </a:r>
          </a:p>
        </p:txBody>
      </p:sp>
      <p:sp>
        <p:nvSpPr>
          <p:cNvPr id="15" name="Heptagon 14"/>
          <p:cNvSpPr/>
          <p:nvPr/>
        </p:nvSpPr>
        <p:spPr>
          <a:xfrm>
            <a:off x="8381999" y="6128266"/>
            <a:ext cx="609601" cy="348734"/>
          </a:xfrm>
          <a:prstGeom prst="heptagon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16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124" y="533400"/>
            <a:ext cx="7010400" cy="4876800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639370"/>
              </p:ext>
            </p:extLst>
          </p:nvPr>
        </p:nvGraphicFramePr>
        <p:xfrm>
          <a:off x="163513" y="658812"/>
          <a:ext cx="300355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6" name="Equation" r:id="rId6" imgW="914400" imgH="215640" progId="Equation.DSMT4">
                  <p:embed/>
                </p:oleObj>
              </mc:Choice>
              <mc:Fallback>
                <p:oleObj name="Equation" r:id="rId6" imgW="914400" imgH="2156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13" y="658812"/>
                        <a:ext cx="3003550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24129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6294111"/>
            <a:ext cx="7086600" cy="1066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08411" y="6412468"/>
            <a:ext cx="5549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B0F0"/>
                </a:solidFill>
                <a:latin typeface="Arial Rounded MT Bold" pitchFamily="34" charset="0"/>
              </a:rPr>
              <a:t>Excitons</a:t>
            </a:r>
            <a:r>
              <a:rPr lang="en-US" b="1" dirty="0" smtClean="0">
                <a:solidFill>
                  <a:srgbClr val="00B0F0"/>
                </a:solidFill>
                <a:latin typeface="Arial Rounded MT Bold" pitchFamily="34" charset="0"/>
              </a:rPr>
              <a:t>  In  Single – Walled  Carbon  Nanotubes</a:t>
            </a:r>
            <a:endParaRPr lang="en-US" b="1" dirty="0">
              <a:solidFill>
                <a:srgbClr val="00B0F0"/>
              </a:solidFill>
              <a:latin typeface="Arial Rounded MT Bol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8686800" y="5715000"/>
            <a:ext cx="76200" cy="1066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410200"/>
            <a:ext cx="2324100" cy="1422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86600" y="10180"/>
            <a:ext cx="1967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Vladimir Script" pitchFamily="66" charset="0"/>
                <a:cs typeface="IranNastaliq" pitchFamily="18" charset="0"/>
              </a:rPr>
              <a:t>N</a:t>
            </a:r>
            <a:r>
              <a:rPr lang="en-US" sz="2800" b="1" dirty="0" err="1" smtClean="0">
                <a:latin typeface="Vladimir Script" pitchFamily="66" charset="0"/>
                <a:cs typeface="IranNastaliq" pitchFamily="18" charset="0"/>
              </a:rPr>
              <a:t>asim</a:t>
            </a:r>
            <a:r>
              <a:rPr lang="en-US" sz="2800" b="1" dirty="0" smtClean="0">
                <a:latin typeface="Vladimir Script" pitchFamily="66" charset="0"/>
                <a:cs typeface="IranNastaliq" pitchFamily="18" charset="0"/>
              </a:rPr>
              <a:t> </a:t>
            </a:r>
            <a:r>
              <a:rPr lang="en-US" sz="2800" b="1" dirty="0" err="1">
                <a:latin typeface="Vladimir Script" pitchFamily="66" charset="0"/>
                <a:cs typeface="IranNastaliq" pitchFamily="18" charset="0"/>
              </a:rPr>
              <a:t>M</a:t>
            </a:r>
            <a:r>
              <a:rPr lang="en-US" sz="2800" b="1" dirty="0" err="1" smtClean="0">
                <a:latin typeface="Vladimir Script" pitchFamily="66" charset="0"/>
                <a:cs typeface="IranNastaliq" pitchFamily="18" charset="0"/>
              </a:rPr>
              <a:t>oradi</a:t>
            </a:r>
            <a:endParaRPr lang="en-US" sz="2800" b="1" dirty="0">
              <a:latin typeface="Vladimir Script" pitchFamily="66" charset="0"/>
              <a:cs typeface="IranNastaliq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757" y="87868"/>
            <a:ext cx="3214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ABINIT  </a:t>
            </a:r>
            <a:r>
              <a:rPr lang="en-US" b="1" dirty="0">
                <a:latin typeface="Book Antiqua" pitchFamily="18" charset="0"/>
              </a:rPr>
              <a:t>code   </a:t>
            </a:r>
            <a:r>
              <a:rPr lang="en-US" b="1" dirty="0" smtClean="0">
                <a:latin typeface="Book Antiqua" pitchFamily="18" charset="0"/>
              </a:rPr>
              <a:t>□□□□□□■□□□</a:t>
            </a:r>
            <a:endParaRPr lang="en-US" b="1" dirty="0">
              <a:latin typeface="Book Antiqua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33400"/>
            <a:ext cx="7086600" cy="4953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24000" y="838200"/>
            <a:ext cx="1734193" cy="70788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KSS file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76121" y="3505280"/>
            <a:ext cx="1774845" cy="70788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SCR file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19800" y="4245114"/>
            <a:ext cx="1763240" cy="70788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GW </a:t>
            </a:r>
            <a:r>
              <a:rPr lang="en-US" sz="4000" b="1" dirty="0" smtClean="0">
                <a:solidFill>
                  <a:srgbClr val="FF0000"/>
                </a:solidFill>
              </a:rPr>
              <a:t>file</a:t>
            </a:r>
            <a:endParaRPr lang="en-US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5725145"/>
              </p:ext>
            </p:extLst>
          </p:nvPr>
        </p:nvGraphicFramePr>
        <p:xfrm>
          <a:off x="2667000" y="5789613"/>
          <a:ext cx="3886200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34" name="Équation" r:id="rId5" imgW="1993900" imgH="215900" progId="Equation.3">
                  <p:embed/>
                </p:oleObj>
              </mc:Choice>
              <mc:Fallback>
                <p:oleObj name="Équation" r:id="rId5" imgW="1993900" imgH="2159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789613"/>
                        <a:ext cx="3886200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Heptagon 16"/>
          <p:cNvSpPr/>
          <p:nvPr/>
        </p:nvSpPr>
        <p:spPr>
          <a:xfrm>
            <a:off x="8381999" y="6128266"/>
            <a:ext cx="609601" cy="348734"/>
          </a:xfrm>
          <a:prstGeom prst="heptag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7394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6886" y="-25063"/>
            <a:ext cx="2496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Outline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40767"/>
            <a:ext cx="687831" cy="764233"/>
          </a:xfrm>
          <a:prstGeom prst="rect">
            <a:avLst/>
          </a:prstGeom>
        </p:spPr>
      </p:pic>
      <p:sp>
        <p:nvSpPr>
          <p:cNvPr id="6" name="Snip Diagonal Corner Rectangle 5"/>
          <p:cNvSpPr/>
          <p:nvPr/>
        </p:nvSpPr>
        <p:spPr>
          <a:xfrm>
            <a:off x="1373764" y="1143000"/>
            <a:ext cx="7465436" cy="764233"/>
          </a:xfrm>
          <a:prstGeom prst="snip2DiagRect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>
                <a:solidFill>
                  <a:schemeClr val="bg1"/>
                </a:solidFill>
                <a:cs typeface="Times New Roman" pitchFamily="18" charset="0"/>
              </a:rPr>
              <a:t>Introduction  to  </a:t>
            </a:r>
            <a:r>
              <a:rPr lang="en-US" sz="2600" b="1" dirty="0">
                <a:solidFill>
                  <a:srgbClr val="0070C0"/>
                </a:solidFill>
                <a:cs typeface="Times New Roman" pitchFamily="18" charset="0"/>
              </a:rPr>
              <a:t>carbon  nanotubes  </a:t>
            </a:r>
            <a:r>
              <a:rPr lang="en-US" sz="2600" b="1" dirty="0">
                <a:solidFill>
                  <a:schemeClr val="bg1"/>
                </a:solidFill>
                <a:cs typeface="Times New Roman" pitchFamily="18" charset="0"/>
              </a:rPr>
              <a:t>and  </a:t>
            </a:r>
            <a:r>
              <a:rPr lang="en-US" sz="2600" b="1" dirty="0" err="1">
                <a:solidFill>
                  <a:srgbClr val="0070C0"/>
                </a:solidFill>
                <a:cs typeface="Times New Roman" pitchFamily="18" charset="0"/>
              </a:rPr>
              <a:t>excitons</a:t>
            </a:r>
            <a:endParaRPr lang="en-US" sz="26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10000"/>
            <a:ext cx="687831" cy="7642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69" y="5331767"/>
            <a:ext cx="687831" cy="7642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436167"/>
            <a:ext cx="687831" cy="764233"/>
          </a:xfrm>
          <a:prstGeom prst="rect">
            <a:avLst/>
          </a:prstGeom>
        </p:spPr>
      </p:pic>
      <p:sp>
        <p:nvSpPr>
          <p:cNvPr id="21" name="Snip Diagonal Corner Rectangle 20"/>
          <p:cNvSpPr/>
          <p:nvPr/>
        </p:nvSpPr>
        <p:spPr>
          <a:xfrm>
            <a:off x="1371600" y="2436167"/>
            <a:ext cx="5410200" cy="764233"/>
          </a:xfrm>
          <a:prstGeom prst="snip2DiagRect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70C0"/>
                </a:solidFill>
              </a:rPr>
              <a:t>Theoretical</a:t>
            </a:r>
            <a:r>
              <a:rPr lang="en-US" sz="3200" b="1" dirty="0">
                <a:solidFill>
                  <a:srgbClr val="002060"/>
                </a:solidFill>
              </a:rPr>
              <a:t>  </a:t>
            </a:r>
            <a:r>
              <a:rPr lang="en-US" sz="3200" b="1" dirty="0">
                <a:solidFill>
                  <a:schemeClr val="bg1"/>
                </a:solidFill>
              </a:rPr>
              <a:t>backgrounds</a:t>
            </a:r>
          </a:p>
        </p:txBody>
      </p:sp>
      <p:sp>
        <p:nvSpPr>
          <p:cNvPr id="22" name="Snip Diagonal Corner Rectangle 21"/>
          <p:cNvSpPr/>
          <p:nvPr/>
        </p:nvSpPr>
        <p:spPr>
          <a:xfrm>
            <a:off x="1371600" y="3807767"/>
            <a:ext cx="4493636" cy="764233"/>
          </a:xfrm>
          <a:prstGeom prst="snip2DiagRect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70C0"/>
                </a:solidFill>
              </a:rPr>
              <a:t>ABINIT</a:t>
            </a:r>
            <a:r>
              <a:rPr lang="en-US" sz="2800" b="1" dirty="0">
                <a:solidFill>
                  <a:schemeClr val="bg1"/>
                </a:solidFill>
              </a:rPr>
              <a:t>  code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23" name="Snip Diagonal Corner Rectangle 22"/>
          <p:cNvSpPr/>
          <p:nvPr/>
        </p:nvSpPr>
        <p:spPr>
          <a:xfrm>
            <a:off x="1373764" y="5331767"/>
            <a:ext cx="4493636" cy="764233"/>
          </a:xfrm>
          <a:prstGeom prst="snip2DiagRect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</a:rPr>
              <a:t>Results  and  </a:t>
            </a:r>
            <a:r>
              <a:rPr lang="en-US" sz="2800" b="1" dirty="0">
                <a:solidFill>
                  <a:srgbClr val="0070C0"/>
                </a:solidFill>
              </a:rPr>
              <a:t>Our  Model</a:t>
            </a:r>
          </a:p>
        </p:txBody>
      </p:sp>
    </p:spTree>
    <p:extLst>
      <p:ext uri="{BB962C8B-B14F-4D97-AF65-F5344CB8AC3E}">
        <p14:creationId xmlns:p14="http://schemas.microsoft.com/office/powerpoint/2010/main" val="37180981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 animBg="1"/>
      <p:bldP spid="22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6294111"/>
            <a:ext cx="7086600" cy="1066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08411" y="6412468"/>
            <a:ext cx="5549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B0F0"/>
                </a:solidFill>
                <a:latin typeface="Arial Rounded MT Bold" pitchFamily="34" charset="0"/>
              </a:rPr>
              <a:t>Excitons</a:t>
            </a:r>
            <a:r>
              <a:rPr lang="en-US" b="1" dirty="0" smtClean="0">
                <a:solidFill>
                  <a:srgbClr val="00B0F0"/>
                </a:solidFill>
                <a:latin typeface="Arial Rounded MT Bold" pitchFamily="34" charset="0"/>
              </a:rPr>
              <a:t>  In  Single – Walled  Carbon  Nanotubes</a:t>
            </a:r>
            <a:endParaRPr lang="en-US" b="1" dirty="0">
              <a:solidFill>
                <a:srgbClr val="00B0F0"/>
              </a:solidFill>
              <a:latin typeface="Arial Rounded MT Bol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8686800" y="5715000"/>
            <a:ext cx="76200" cy="1066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410200"/>
            <a:ext cx="2324100" cy="1422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086600" y="10180"/>
            <a:ext cx="1967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Vladimir Script" pitchFamily="66" charset="0"/>
                <a:cs typeface="IranNastaliq" pitchFamily="18" charset="0"/>
              </a:rPr>
              <a:t>N</a:t>
            </a:r>
            <a:r>
              <a:rPr lang="en-US" sz="2800" b="1" dirty="0" err="1" smtClean="0">
                <a:latin typeface="Vladimir Script" pitchFamily="66" charset="0"/>
                <a:cs typeface="IranNastaliq" pitchFamily="18" charset="0"/>
              </a:rPr>
              <a:t>asim</a:t>
            </a:r>
            <a:r>
              <a:rPr lang="en-US" sz="2800" b="1" dirty="0" smtClean="0">
                <a:latin typeface="Vladimir Script" pitchFamily="66" charset="0"/>
                <a:cs typeface="IranNastaliq" pitchFamily="18" charset="0"/>
              </a:rPr>
              <a:t> </a:t>
            </a:r>
            <a:r>
              <a:rPr lang="en-US" sz="2800" b="1" dirty="0" err="1">
                <a:latin typeface="Vladimir Script" pitchFamily="66" charset="0"/>
                <a:cs typeface="IranNastaliq" pitchFamily="18" charset="0"/>
              </a:rPr>
              <a:t>M</a:t>
            </a:r>
            <a:r>
              <a:rPr lang="en-US" sz="2800" b="1" dirty="0" err="1" smtClean="0">
                <a:latin typeface="Vladimir Script" pitchFamily="66" charset="0"/>
                <a:cs typeface="IranNastaliq" pitchFamily="18" charset="0"/>
              </a:rPr>
              <a:t>oradi</a:t>
            </a:r>
            <a:endParaRPr lang="en-US" sz="2800" b="1" dirty="0">
              <a:latin typeface="Vladimir Script" pitchFamily="66" charset="0"/>
              <a:cs typeface="IranNastaliq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757" y="87868"/>
            <a:ext cx="3156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ABINIT  </a:t>
            </a:r>
            <a:r>
              <a:rPr lang="en-US" b="1" dirty="0">
                <a:latin typeface="Book Antiqua" pitchFamily="18" charset="0"/>
              </a:rPr>
              <a:t>code  </a:t>
            </a:r>
            <a:r>
              <a:rPr lang="en-US" b="1" dirty="0" smtClean="0">
                <a:latin typeface="Book Antiqua" pitchFamily="18" charset="0"/>
              </a:rPr>
              <a:t>□□□□□□■□□□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62200" y="5801380"/>
            <a:ext cx="6324600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smtClean="0">
                <a:solidFill>
                  <a:srgbClr val="002060"/>
                </a:solidFill>
              </a:rPr>
              <a:t>GW Band  structure  obtained  with  ABINIT</a:t>
            </a:r>
            <a:endParaRPr lang="en-US" sz="2600" b="1" dirty="0">
              <a:solidFill>
                <a:srgbClr val="002060"/>
              </a:solidFill>
            </a:endParaRPr>
          </a:p>
        </p:txBody>
      </p:sp>
      <p:sp>
        <p:nvSpPr>
          <p:cNvPr id="12" name="Heptagon 11"/>
          <p:cNvSpPr/>
          <p:nvPr/>
        </p:nvSpPr>
        <p:spPr>
          <a:xfrm>
            <a:off x="8381999" y="6128266"/>
            <a:ext cx="609601" cy="348734"/>
          </a:xfrm>
          <a:prstGeom prst="heptag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18</a:t>
            </a:r>
            <a:endParaRPr lang="en-US" dirty="0"/>
          </a:p>
        </p:txBody>
      </p:sp>
      <p:pic>
        <p:nvPicPr>
          <p:cNvPr id="16533" name="Picture 1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638175"/>
            <a:ext cx="7200900" cy="4772025"/>
          </a:xfrm>
          <a:prstGeom prst="rect">
            <a:avLst/>
          </a:prstGeom>
          <a:noFill/>
          <a:ln w="63500">
            <a:solidFill>
              <a:srgbClr val="0070C0"/>
            </a:solidFill>
            <a:miter lim="800000"/>
            <a:headEnd/>
            <a:tailEnd/>
          </a:ln>
          <a:effectLst>
            <a:outerShdw blurRad="381000"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9444766"/>
              </p:ext>
            </p:extLst>
          </p:nvPr>
        </p:nvGraphicFramePr>
        <p:xfrm>
          <a:off x="1219200" y="685800"/>
          <a:ext cx="16668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78" name="Equation" r:id="rId5" imgW="952200" imgH="241200" progId="Equation.DSMT4">
                  <p:embed/>
                </p:oleObj>
              </mc:Choice>
              <mc:Fallback>
                <p:oleObj name="Equation" r:id="rId5" imgW="952200" imgH="241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685800"/>
                        <a:ext cx="16668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val 13"/>
          <p:cNvSpPr/>
          <p:nvPr/>
        </p:nvSpPr>
        <p:spPr>
          <a:xfrm>
            <a:off x="1524000" y="2667000"/>
            <a:ext cx="7620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8089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6294111"/>
            <a:ext cx="7086600" cy="106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95600" y="6412468"/>
            <a:ext cx="5549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Arial Rounded MT Bold" pitchFamily="34" charset="0"/>
              </a:rPr>
              <a:t>Excitons</a:t>
            </a:r>
            <a:r>
              <a:rPr lang="en-US" b="1" dirty="0" smtClean="0">
                <a:solidFill>
                  <a:schemeClr val="bg1"/>
                </a:solidFill>
                <a:latin typeface="Arial Rounded MT Bold" pitchFamily="34" charset="0"/>
              </a:rPr>
              <a:t>  In  Single – Walled  Carbon  Nanotubes</a:t>
            </a:r>
            <a:endParaRPr lang="en-US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8686800" y="5715000"/>
            <a:ext cx="762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latin typeface="Book Antiqua" pitchFamily="18" charset="0"/>
              </a:rPr>
              <a:t>                                                      □□□□□□□■□□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0609" y="76200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Book Antiqua" pitchFamily="18" charset="0"/>
                <a:cs typeface="Aparajita" pitchFamily="34" charset="0"/>
              </a:rPr>
              <a:t>Bethe-</a:t>
            </a:r>
            <a:r>
              <a:rPr lang="en-US" b="1" dirty="0" err="1" smtClean="0">
                <a:latin typeface="Book Antiqua" pitchFamily="18" charset="0"/>
                <a:cs typeface="Aparajita" pitchFamily="34" charset="0"/>
              </a:rPr>
              <a:t>Salpeter</a:t>
            </a:r>
            <a:r>
              <a:rPr lang="en-US" b="1" dirty="0" smtClean="0">
                <a:latin typeface="Book Antiqua" pitchFamily="18" charset="0"/>
                <a:cs typeface="Aparajita" pitchFamily="34" charset="0"/>
              </a:rPr>
              <a:t>  Equation</a:t>
            </a:r>
            <a:endParaRPr lang="en-US" b="1" dirty="0">
              <a:latin typeface="Book Antiqua" pitchFamily="18" charset="0"/>
              <a:cs typeface="Aparajita" pitchFamily="34" charset="0"/>
            </a:endParaRPr>
          </a:p>
        </p:txBody>
      </p:sp>
      <p:sp>
        <p:nvSpPr>
          <p:cNvPr id="14" name="Heptagon 13"/>
          <p:cNvSpPr/>
          <p:nvPr/>
        </p:nvSpPr>
        <p:spPr>
          <a:xfrm>
            <a:off x="8381999" y="6128266"/>
            <a:ext cx="609601" cy="348734"/>
          </a:xfrm>
          <a:prstGeom prst="hep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19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562600"/>
            <a:ext cx="1912497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6200" y="448218"/>
                <a:ext cx="8991600" cy="11519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𝒄𝒌</m:t>
                          </m:r>
                        </m:sub>
                      </m:sSub>
                      <m:r>
                        <a:rPr lang="en-US" sz="2800" b="1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𝒗𝒌</m:t>
                          </m:r>
                        </m:sub>
                      </m:sSub>
                      <m:r>
                        <a:rPr lang="en-US" sz="2800" b="1">
                          <a:solidFill>
                            <a:srgbClr val="7030A0"/>
                          </a:solidFill>
                          <a:latin typeface="Cambria Math"/>
                        </a:rPr>
                        <m:t>]</m:t>
                      </m:r>
                      <m:sSubSup>
                        <m:sSubSup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𝒗𝒄𝒌</m:t>
                          </m:r>
                        </m:sub>
                        <m:sup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𝒔</m:t>
                          </m:r>
                        </m:sup>
                      </m:sSubSup>
                      <m:r>
                        <a:rPr lang="en-US" sz="2800" b="1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sz="2800" b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2800" b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𝒌</m:t>
                              </m:r>
                            </m:e>
                            <m:sup>
                              <m:r>
                                <a:rPr lang="en-US" sz="2800" b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sub>
                        <m:sup/>
                        <m:e>
                          <m:d>
                            <m:dPr>
                              <m:begChr m:val="〈"/>
                              <m:endChr m:val=""/>
                              <m:ctrlP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𝒗𝒄𝒌</m:t>
                              </m:r>
                              <m:r>
                                <a:rPr lang="en-US" sz="2800" b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|</m:t>
                              </m:r>
                            </m:e>
                          </m:d>
                        </m:e>
                      </m:nary>
                      <m:sSup>
                        <m:sSup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𝑲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𝒆𝒉</m:t>
                          </m:r>
                        </m:sup>
                      </m:sSup>
                      <m:d>
                        <m:dPr>
                          <m:begChr m:val=""/>
                          <m:endChr m:val="〉"/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sz="2800" b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2800" b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𝒌</m:t>
                              </m:r>
                            </m:e>
                            <m:sup>
                              <m:r>
                                <a:rPr lang="en-US" sz="2800" b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sSubSup>
                        <m:sSubSup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  <m:sub>
                          <m:sSup>
                            <m:sSupPr>
                              <m:ctrlP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sz="2800" b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2800" b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𝒌</m:t>
                              </m:r>
                            </m:e>
                            <m:sup>
                              <m:r>
                                <a:rPr lang="en-US" sz="2800" b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sub>
                        <m:sup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𝒔</m:t>
                          </m:r>
                        </m:sup>
                      </m:sSubSup>
                      <m:r>
                        <a:rPr lang="en-US" sz="2800" b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𝜴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𝒔</m:t>
                          </m:r>
                        </m:sup>
                      </m:sSup>
                      <m:sSubSup>
                        <m:sSubSup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𝒗𝒄𝒌</m:t>
                          </m:r>
                        </m:sub>
                        <m:sup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𝒔</m:t>
                          </m:r>
                        </m:sup>
                      </m:sSubSup>
                    </m:oMath>
                  </m:oMathPara>
                </a14:m>
                <a:endParaRPr lang="en-US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448218"/>
                <a:ext cx="8991600" cy="115198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68514" y="1887633"/>
                <a:ext cx="3520194" cy="595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𝑯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𝑩𝑺</m:t>
                          </m:r>
                        </m:sup>
                      </m:sSup>
                      <m:d>
                        <m:dPr>
                          <m:begChr m:val=""/>
                          <m:endChr m:val="〉"/>
                          <m:ctrlP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𝝋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𝒔</m:t>
                              </m:r>
                            </m:sup>
                          </m:sSup>
                        </m:e>
                      </m:d>
                      <m:r>
                        <a:rPr lang="en-US" sz="3200" b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𝜴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𝒔</m:t>
                          </m:r>
                        </m:sup>
                      </m:sSup>
                      <m:d>
                        <m:dPr>
                          <m:begChr m:val=""/>
                          <m:endChr m:val="〉"/>
                          <m:ctrlP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𝝋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𝒔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2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514" y="1887633"/>
                <a:ext cx="3520194" cy="5959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04800" y="2895600"/>
                <a:ext cx="3233449" cy="6034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𝑯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𝑩𝑺</m:t>
                          </m:r>
                        </m:sup>
                      </m:sSup>
                      <m:r>
                        <a:rPr lang="en-US" sz="3200" b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𝑯</m:t>
                          </m:r>
                        </m:e>
                        <m:sub>
                          <m: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3200" b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𝑲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𝒆𝒉</m:t>
                          </m:r>
                        </m:sup>
                      </m:sSup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895600"/>
                <a:ext cx="3233449" cy="60343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04800" y="3657600"/>
                <a:ext cx="4032258" cy="12870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〉"/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𝝋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𝒔</m:t>
                              </m:r>
                            </m:sup>
                          </m:sSup>
                        </m:e>
                      </m:d>
                      <m:r>
                        <a:rPr lang="en-US" sz="3200" b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𝒗𝒄𝒌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32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32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32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𝒗𝒄𝒌</m:t>
                              </m:r>
                            </m:sub>
                            <m:sup>
                              <m:r>
                                <a:rPr lang="en-US" sz="32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𝒔</m:t>
                              </m:r>
                            </m:sup>
                          </m:sSubSup>
                        </m:e>
                      </m:nary>
                      <m:d>
                        <m:dPr>
                          <m:begChr m:val=""/>
                          <m:endChr m:val="〉"/>
                          <m:ctrlP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𝒗𝒄𝒌</m:t>
                          </m:r>
                        </m:e>
                      </m:d>
                    </m:oMath>
                  </m:oMathPara>
                </a14:m>
                <a:endParaRPr lang="en-US" sz="32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657600"/>
                <a:ext cx="4032258" cy="128701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024351" y="5156731"/>
                <a:ext cx="2896370" cy="6034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𝑲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𝒆𝒉</m:t>
                          </m:r>
                        </m:sup>
                      </m:sSup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𝟐𝐕</m:t>
                      </m:r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𝐖</m:t>
                      </m:r>
                    </m:oMath>
                  </m:oMathPara>
                </a14:m>
                <a:endParaRPr lang="en-US" sz="3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4351" y="5156731"/>
                <a:ext cx="2896370" cy="60343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7086600" y="10180"/>
            <a:ext cx="1967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Vladimir Script" pitchFamily="66" charset="0"/>
                <a:cs typeface="IranNastaliq" pitchFamily="18" charset="0"/>
              </a:rPr>
              <a:t>N</a:t>
            </a:r>
            <a:r>
              <a:rPr lang="en-US" sz="2800" b="1" dirty="0" err="1" smtClean="0">
                <a:latin typeface="Vladimir Script" pitchFamily="66" charset="0"/>
                <a:cs typeface="IranNastaliq" pitchFamily="18" charset="0"/>
              </a:rPr>
              <a:t>asim</a:t>
            </a:r>
            <a:r>
              <a:rPr lang="en-US" sz="2800" b="1" dirty="0" smtClean="0">
                <a:latin typeface="Vladimir Script" pitchFamily="66" charset="0"/>
                <a:cs typeface="IranNastaliq" pitchFamily="18" charset="0"/>
              </a:rPr>
              <a:t> </a:t>
            </a:r>
            <a:r>
              <a:rPr lang="en-US" sz="2800" b="1" dirty="0" err="1">
                <a:latin typeface="Vladimir Script" pitchFamily="66" charset="0"/>
                <a:cs typeface="IranNastaliq" pitchFamily="18" charset="0"/>
              </a:rPr>
              <a:t>M</a:t>
            </a:r>
            <a:r>
              <a:rPr lang="en-US" sz="2800" b="1" dirty="0" err="1" smtClean="0">
                <a:latin typeface="Vladimir Script" pitchFamily="66" charset="0"/>
                <a:cs typeface="IranNastaliq" pitchFamily="18" charset="0"/>
              </a:rPr>
              <a:t>oradi</a:t>
            </a:r>
            <a:endParaRPr lang="en-US" sz="2800" b="1" dirty="0">
              <a:latin typeface="Vladimir Script" pitchFamily="66" charset="0"/>
              <a:cs typeface="IranNastaliq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297084"/>
            <a:ext cx="3657599" cy="44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5627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6294111"/>
            <a:ext cx="7086600" cy="106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95600" y="6412468"/>
            <a:ext cx="5549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Arial Rounded MT Bold" pitchFamily="34" charset="0"/>
              </a:rPr>
              <a:t>Excitons</a:t>
            </a:r>
            <a:r>
              <a:rPr lang="en-US" b="1" dirty="0" smtClean="0">
                <a:solidFill>
                  <a:schemeClr val="bg1"/>
                </a:solidFill>
                <a:latin typeface="Arial Rounded MT Bold" pitchFamily="34" charset="0"/>
              </a:rPr>
              <a:t>  In  Single – Walled  Carbon  Nanotubes</a:t>
            </a:r>
            <a:endParaRPr lang="en-US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8686800" y="5715000"/>
            <a:ext cx="762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latin typeface="Book Antiqua" pitchFamily="18" charset="0"/>
              </a:rPr>
              <a:t>                                                      □□□□□□□■□□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0609" y="76200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Book Antiqua" pitchFamily="18" charset="0"/>
                <a:cs typeface="Aparajita" pitchFamily="34" charset="0"/>
              </a:rPr>
              <a:t>Bethe-</a:t>
            </a:r>
            <a:r>
              <a:rPr lang="en-US" b="1" dirty="0" err="1" smtClean="0">
                <a:latin typeface="Book Antiqua" pitchFamily="18" charset="0"/>
                <a:cs typeface="Aparajita" pitchFamily="34" charset="0"/>
              </a:rPr>
              <a:t>Salpeter</a:t>
            </a:r>
            <a:r>
              <a:rPr lang="en-US" b="1" dirty="0" smtClean="0">
                <a:latin typeface="Book Antiqua" pitchFamily="18" charset="0"/>
                <a:cs typeface="Aparajita" pitchFamily="34" charset="0"/>
              </a:rPr>
              <a:t>  Equation</a:t>
            </a:r>
            <a:endParaRPr lang="en-US" b="1" dirty="0">
              <a:latin typeface="Book Antiqua" pitchFamily="18" charset="0"/>
              <a:cs typeface="Aparajita" pitchFamily="34" charset="0"/>
            </a:endParaRPr>
          </a:p>
        </p:txBody>
      </p:sp>
      <p:sp>
        <p:nvSpPr>
          <p:cNvPr id="14" name="Heptagon 13"/>
          <p:cNvSpPr/>
          <p:nvPr/>
        </p:nvSpPr>
        <p:spPr>
          <a:xfrm>
            <a:off x="8381999" y="6128266"/>
            <a:ext cx="609601" cy="348734"/>
          </a:xfrm>
          <a:prstGeom prst="hep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2600"/>
            <a:ext cx="1912497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609600"/>
            <a:ext cx="5238750" cy="114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57400"/>
            <a:ext cx="8187752" cy="3721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200400"/>
            <a:ext cx="5803479" cy="1524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2514600"/>
            <a:ext cx="5658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Tamm-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Dancoff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approximation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86600" y="10180"/>
            <a:ext cx="1967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Vladimir Script" pitchFamily="66" charset="0"/>
                <a:cs typeface="IranNastaliq" pitchFamily="18" charset="0"/>
              </a:rPr>
              <a:t>N</a:t>
            </a:r>
            <a:r>
              <a:rPr lang="en-US" sz="2800" b="1" dirty="0" err="1" smtClean="0">
                <a:latin typeface="Vladimir Script" pitchFamily="66" charset="0"/>
                <a:cs typeface="IranNastaliq" pitchFamily="18" charset="0"/>
              </a:rPr>
              <a:t>asim</a:t>
            </a:r>
            <a:r>
              <a:rPr lang="en-US" sz="2800" b="1" dirty="0" smtClean="0">
                <a:latin typeface="Vladimir Script" pitchFamily="66" charset="0"/>
                <a:cs typeface="IranNastaliq" pitchFamily="18" charset="0"/>
              </a:rPr>
              <a:t> </a:t>
            </a:r>
            <a:r>
              <a:rPr lang="en-US" sz="2800" b="1" dirty="0" err="1">
                <a:latin typeface="Vladimir Script" pitchFamily="66" charset="0"/>
                <a:cs typeface="IranNastaliq" pitchFamily="18" charset="0"/>
              </a:rPr>
              <a:t>M</a:t>
            </a:r>
            <a:r>
              <a:rPr lang="en-US" sz="2800" b="1" dirty="0" err="1" smtClean="0">
                <a:latin typeface="Vladimir Script" pitchFamily="66" charset="0"/>
                <a:cs typeface="IranNastaliq" pitchFamily="18" charset="0"/>
              </a:rPr>
              <a:t>oradi</a:t>
            </a:r>
            <a:endParaRPr lang="en-US" sz="2800" b="1" dirty="0">
              <a:latin typeface="Vladimir Script" pitchFamily="66" charset="0"/>
              <a:cs typeface="IranNastaliq" pitchFamily="18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648200"/>
            <a:ext cx="6210300" cy="152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10"/>
          <p:cNvSpPr/>
          <p:nvPr/>
        </p:nvSpPr>
        <p:spPr>
          <a:xfrm>
            <a:off x="6477000" y="4953000"/>
            <a:ext cx="803849" cy="4431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638800" y="5500404"/>
            <a:ext cx="803849" cy="4431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585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6324600"/>
            <a:ext cx="7315200" cy="106688"/>
          </a:xfrm>
          <a:prstGeom prst="rect">
            <a:avLst/>
          </a:prstGeom>
          <a:solidFill>
            <a:srgbClr val="C00000">
              <a:alpha val="65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95600" y="6412468"/>
            <a:ext cx="5549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  <a:latin typeface="Arial Rounded MT Bold" pitchFamily="34" charset="0"/>
              </a:rPr>
              <a:t>Excitons</a:t>
            </a:r>
            <a:r>
              <a:rPr lang="en-US" b="1" dirty="0" smtClean="0">
                <a:solidFill>
                  <a:srgbClr val="C00000"/>
                </a:solidFill>
                <a:latin typeface="Arial Rounded MT Bold" pitchFamily="34" charset="0"/>
              </a:rPr>
              <a:t>  In  Single – Walled  Carbon  Nanotubes</a:t>
            </a:r>
            <a:endParaRPr lang="en-US" b="1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8686800" y="5715000"/>
            <a:ext cx="76200" cy="1066800"/>
          </a:xfrm>
          <a:prstGeom prst="rect">
            <a:avLst/>
          </a:prstGeom>
          <a:solidFill>
            <a:srgbClr val="C00000">
              <a:alpha val="65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C0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latin typeface="Book Antiqua" pitchFamily="18" charset="0"/>
              </a:rPr>
              <a:t>   </a:t>
            </a:r>
          </a:p>
          <a:p>
            <a:r>
              <a:rPr lang="en-US" b="1" dirty="0" smtClean="0">
                <a:latin typeface="Book Antiqua" pitchFamily="18" charset="0"/>
              </a:rPr>
              <a:t>  Optical  spectra  by  solving  the  BSE      □□□□□□□□■□</a:t>
            </a:r>
            <a:endParaRPr lang="en-US" b="1" dirty="0">
              <a:latin typeface="Book Antiqua" pitchFamily="18" charset="0"/>
            </a:endParaRPr>
          </a:p>
          <a:p>
            <a:r>
              <a:rPr lang="en-US" b="1" dirty="0" smtClean="0">
                <a:latin typeface="Book Antiqua" pitchFamily="18" charset="0"/>
              </a:rPr>
              <a:t>                                                                    □□□□□□□□□</a:t>
            </a:r>
            <a:endParaRPr lang="en-US" b="1" dirty="0">
              <a:latin typeface="Book Antiqu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867400"/>
            <a:ext cx="1600200" cy="990600"/>
          </a:xfrm>
          <a:prstGeom prst="rect">
            <a:avLst/>
          </a:prstGeom>
        </p:spPr>
      </p:pic>
      <p:sp>
        <p:nvSpPr>
          <p:cNvPr id="13" name="Heptagon 12"/>
          <p:cNvSpPr/>
          <p:nvPr/>
        </p:nvSpPr>
        <p:spPr>
          <a:xfrm>
            <a:off x="8381999" y="6128266"/>
            <a:ext cx="609601" cy="348734"/>
          </a:xfrm>
          <a:prstGeom prst="heptagon">
            <a:avLst/>
          </a:prstGeom>
          <a:solidFill>
            <a:srgbClr val="FF0000">
              <a:alpha val="8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024395" y="10180"/>
            <a:ext cx="1967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Vladimir Script" pitchFamily="66" charset="0"/>
                <a:cs typeface="IranNastaliq" pitchFamily="18" charset="0"/>
              </a:rPr>
              <a:t>N</a:t>
            </a:r>
            <a:r>
              <a:rPr lang="en-US" sz="2800" b="1" dirty="0" err="1" smtClean="0">
                <a:latin typeface="Vladimir Script" pitchFamily="66" charset="0"/>
                <a:cs typeface="IranNastaliq" pitchFamily="18" charset="0"/>
              </a:rPr>
              <a:t>asim</a:t>
            </a:r>
            <a:r>
              <a:rPr lang="en-US" sz="2800" b="1" dirty="0" smtClean="0">
                <a:latin typeface="Vladimir Script" pitchFamily="66" charset="0"/>
                <a:cs typeface="IranNastaliq" pitchFamily="18" charset="0"/>
              </a:rPr>
              <a:t> </a:t>
            </a:r>
            <a:r>
              <a:rPr lang="en-US" sz="2800" b="1" dirty="0" err="1">
                <a:latin typeface="Vladimir Script" pitchFamily="66" charset="0"/>
                <a:cs typeface="IranNastaliq" pitchFamily="18" charset="0"/>
              </a:rPr>
              <a:t>M</a:t>
            </a:r>
            <a:r>
              <a:rPr lang="en-US" sz="2800" b="1" dirty="0" err="1" smtClean="0">
                <a:latin typeface="Vladimir Script" pitchFamily="66" charset="0"/>
                <a:cs typeface="IranNastaliq" pitchFamily="18" charset="0"/>
              </a:rPr>
              <a:t>oradi</a:t>
            </a:r>
            <a:endParaRPr lang="en-US" sz="2800" b="1" dirty="0">
              <a:latin typeface="Vladimir Script" pitchFamily="66" charset="0"/>
              <a:cs typeface="IranNastaliq" pitchFamily="18" charset="0"/>
            </a:endParaRPr>
          </a:p>
        </p:txBody>
      </p:sp>
      <p:pic>
        <p:nvPicPr>
          <p:cNvPr id="17" name="Picture 24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7743825" cy="4943475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ffectLst>
            <a:outerShdw blurRad="381000"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3581400" y="1752600"/>
            <a:ext cx="7620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038600" y="3276600"/>
            <a:ext cx="7620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9952897"/>
              </p:ext>
            </p:extLst>
          </p:nvPr>
        </p:nvGraphicFramePr>
        <p:xfrm>
          <a:off x="4375150" y="1752600"/>
          <a:ext cx="153828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8" name="Equation" r:id="rId6" imgW="863280" imgH="228600" progId="Equation.DSMT4">
                  <p:embed/>
                </p:oleObj>
              </mc:Choice>
              <mc:Fallback>
                <p:oleObj name="Equation" r:id="rId6" imgW="8632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75150" y="1752600"/>
                        <a:ext cx="1538288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11680"/>
              </p:ext>
            </p:extLst>
          </p:nvPr>
        </p:nvGraphicFramePr>
        <p:xfrm>
          <a:off x="4383088" y="2857500"/>
          <a:ext cx="1560512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9" name="Equation" r:id="rId8" imgW="876240" imgH="228600" progId="Equation.DSMT4">
                  <p:embed/>
                </p:oleObj>
              </mc:Choice>
              <mc:Fallback>
                <p:oleObj name="Equation" r:id="rId8" imgW="87624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3088" y="2857500"/>
                        <a:ext cx="1560512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1385978"/>
              </p:ext>
            </p:extLst>
          </p:nvPr>
        </p:nvGraphicFramePr>
        <p:xfrm>
          <a:off x="5616575" y="2362200"/>
          <a:ext cx="1401763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0" name="Equation" r:id="rId10" imgW="787320" imgH="177480" progId="Equation.DSMT4">
                  <p:embed/>
                </p:oleObj>
              </mc:Choice>
              <mc:Fallback>
                <p:oleObj name="Equation" r:id="rId10" imgW="787320" imgH="177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6575" y="2362200"/>
                        <a:ext cx="1401763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24129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29" y="533400"/>
            <a:ext cx="6954520" cy="4564626"/>
          </a:xfrm>
          <a:prstGeom prst="rect">
            <a:avLst/>
          </a:prstGeom>
          <a:ln w="63500">
            <a:solidFill>
              <a:schemeClr val="bg1"/>
            </a:solidFill>
          </a:ln>
          <a:effectLst>
            <a:outerShdw blurRad="1270000" dist="38100" dir="2154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57200"/>
            <a:ext cx="7620000" cy="4724400"/>
          </a:xfrm>
          <a:prstGeom prst="rect">
            <a:avLst/>
          </a:prstGeom>
          <a:ln w="63500" cap="rnd" cmpd="sng">
            <a:solidFill>
              <a:schemeClr val="bg1"/>
            </a:solidFill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734704" y="5486400"/>
            <a:ext cx="8028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</a:rPr>
              <a:t>C</a:t>
            </a:r>
            <a:r>
              <a:rPr lang="en-US" b="1" dirty="0" smtClean="0">
                <a:solidFill>
                  <a:schemeClr val="bg1"/>
                </a:solidFill>
              </a:rPr>
              <a:t>. </a:t>
            </a:r>
            <a:r>
              <a:rPr lang="en-US" b="1" dirty="0" err="1" smtClean="0">
                <a:solidFill>
                  <a:schemeClr val="bg1"/>
                </a:solidFill>
              </a:rPr>
              <a:t>Spataru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>
                <a:solidFill>
                  <a:schemeClr val="bg1"/>
                </a:solidFill>
              </a:rPr>
              <a:t>S</a:t>
            </a:r>
            <a:r>
              <a:rPr lang="en-US" b="1" dirty="0" smtClean="0">
                <a:solidFill>
                  <a:schemeClr val="bg1"/>
                </a:solidFill>
              </a:rPr>
              <a:t>. Ismail-</a:t>
            </a:r>
            <a:r>
              <a:rPr lang="en-US" b="1" dirty="0" err="1" smtClean="0">
                <a:solidFill>
                  <a:schemeClr val="bg1"/>
                </a:solidFill>
              </a:rPr>
              <a:t>Beigi</a:t>
            </a:r>
            <a:r>
              <a:rPr lang="en-US" b="1" dirty="0" smtClean="0">
                <a:solidFill>
                  <a:schemeClr val="bg1"/>
                </a:solidFill>
              </a:rPr>
              <a:t>, L. X. Benedict,  S. G. Louie</a:t>
            </a:r>
            <a:endParaRPr lang="en-US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“ </a:t>
            </a:r>
            <a:r>
              <a:rPr lang="en-US" b="1" i="1" dirty="0" err="1" smtClean="0">
                <a:solidFill>
                  <a:schemeClr val="bg1"/>
                </a:solidFill>
              </a:rPr>
              <a:t>Excitonic</a:t>
            </a:r>
            <a:r>
              <a:rPr lang="en-US" b="1" i="1" dirty="0" smtClean="0">
                <a:solidFill>
                  <a:schemeClr val="bg1"/>
                </a:solidFill>
              </a:rPr>
              <a:t> Effects and Optical Spectra of SWCNTs </a:t>
            </a:r>
            <a:r>
              <a:rPr lang="en-US" b="1" dirty="0" smtClean="0">
                <a:solidFill>
                  <a:schemeClr val="bg1"/>
                </a:solidFill>
              </a:rPr>
              <a:t>” 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Phys. Rev. </a:t>
            </a:r>
            <a:r>
              <a:rPr lang="en-US" b="1" dirty="0" err="1" smtClean="0">
                <a:solidFill>
                  <a:schemeClr val="bg1"/>
                </a:solidFill>
              </a:rPr>
              <a:t>Lett</a:t>
            </a:r>
            <a:r>
              <a:rPr lang="en-US" b="1" dirty="0" smtClean="0">
                <a:solidFill>
                  <a:schemeClr val="bg1"/>
                </a:solidFill>
              </a:rPr>
              <a:t>. 92  ( </a:t>
            </a:r>
            <a:r>
              <a:rPr lang="en-US" b="1" dirty="0">
                <a:solidFill>
                  <a:schemeClr val="bg1"/>
                </a:solidFill>
              </a:rPr>
              <a:t>2004 )</a:t>
            </a:r>
          </a:p>
        </p:txBody>
      </p:sp>
      <p:sp>
        <p:nvSpPr>
          <p:cNvPr id="6" name="Heptagon 5"/>
          <p:cNvSpPr/>
          <p:nvPr/>
        </p:nvSpPr>
        <p:spPr>
          <a:xfrm>
            <a:off x="8305800" y="6356866"/>
            <a:ext cx="609601" cy="348734"/>
          </a:xfrm>
          <a:prstGeom prst="hep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22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876309"/>
              </p:ext>
            </p:extLst>
          </p:nvPr>
        </p:nvGraphicFramePr>
        <p:xfrm>
          <a:off x="3505200" y="838200"/>
          <a:ext cx="3733799" cy="1085144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932540"/>
                <a:gridCol w="936179"/>
                <a:gridCol w="932540"/>
                <a:gridCol w="932540"/>
              </a:tblGrid>
              <a:tr h="566984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ab</a:t>
                      </a:r>
                      <a:r>
                        <a:rPr lang="en-US" sz="1400" dirty="0" smtClean="0"/>
                        <a:t> initio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E11=1.55</a:t>
                      </a:r>
                    </a:p>
                    <a:p>
                      <a:pPr algn="ctr"/>
                      <a:r>
                        <a:rPr lang="en-US" sz="1400" b="1" dirty="0" smtClean="0"/>
                        <a:t>(</a:t>
                      </a:r>
                      <a:r>
                        <a:rPr lang="en-US" sz="1400" b="1" dirty="0" err="1" smtClean="0"/>
                        <a:t>eV</a:t>
                      </a:r>
                      <a:r>
                        <a:rPr lang="en-US" sz="1400" b="1" dirty="0" smtClean="0"/>
                        <a:t>)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E22=1.80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(</a:t>
                      </a:r>
                      <a:r>
                        <a:rPr lang="en-US" sz="1400" b="1" dirty="0" err="1" smtClean="0"/>
                        <a:t>eV</a:t>
                      </a:r>
                      <a:r>
                        <a:rPr lang="en-US" sz="1400" b="1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Ratio=1.16</a:t>
                      </a:r>
                      <a:endParaRPr lang="en-US" sz="1200" b="1" dirty="0"/>
                    </a:p>
                  </a:txBody>
                  <a:tcPr/>
                </a:tc>
              </a:tr>
              <a:tr h="347416"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exp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E11=1.60</a:t>
                      </a:r>
                    </a:p>
                    <a:p>
                      <a:pPr algn="ctr"/>
                      <a:r>
                        <a:rPr lang="en-US" sz="1400" b="1" dirty="0" smtClean="0"/>
                        <a:t>(</a:t>
                      </a:r>
                      <a:r>
                        <a:rPr lang="en-US" sz="1400" b="1" dirty="0" err="1" smtClean="0"/>
                        <a:t>eV</a:t>
                      </a:r>
                      <a:r>
                        <a:rPr lang="en-US" sz="1400" b="1" dirty="0" smtClean="0"/>
                        <a:t>)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E22=1.88</a:t>
                      </a:r>
                    </a:p>
                    <a:p>
                      <a:pPr algn="ctr"/>
                      <a:r>
                        <a:rPr lang="en-US" sz="1400" b="1" dirty="0" smtClean="0"/>
                        <a:t>(</a:t>
                      </a:r>
                      <a:r>
                        <a:rPr lang="en-US" sz="1400" b="1" dirty="0" err="1" smtClean="0"/>
                        <a:t>eV</a:t>
                      </a:r>
                      <a:r>
                        <a:rPr lang="en-US" sz="1400" b="1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Ratio=1.17</a:t>
                      </a:r>
                      <a:endParaRPr lang="en-US" sz="1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429000" y="1905000"/>
            <a:ext cx="388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S‎. ‎M‎. ‎</a:t>
            </a:r>
            <a:r>
              <a:rPr lang="en-US" dirty="0" err="1">
                <a:solidFill>
                  <a:schemeClr val="bg1"/>
                </a:solidFill>
              </a:rPr>
              <a:t>Bachilo</a:t>
            </a:r>
            <a:r>
              <a:rPr lang="en-US" dirty="0" smtClean="0">
                <a:solidFill>
                  <a:schemeClr val="bg1"/>
                </a:solidFill>
              </a:rPr>
              <a:t>‎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et al., </a:t>
            </a:r>
            <a:r>
              <a:rPr lang="en-US" b="1" dirty="0" smtClean="0">
                <a:solidFill>
                  <a:schemeClr val="bg1"/>
                </a:solidFill>
              </a:rPr>
              <a:t>Science</a:t>
            </a:r>
            <a:r>
              <a:rPr lang="en-US" b="1" dirty="0">
                <a:solidFill>
                  <a:schemeClr val="bg1"/>
                </a:solidFill>
              </a:rPr>
              <a:t>.</a:t>
            </a:r>
            <a:r>
              <a:rPr lang="en-US" b="1" dirty="0" smtClean="0">
                <a:solidFill>
                  <a:schemeClr val="bg1"/>
                </a:solidFill>
              </a:rPr>
              <a:t> 298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(2002</a:t>
            </a:r>
            <a:r>
              <a:rPr lang="en-US" dirty="0">
                <a:solidFill>
                  <a:schemeClr val="bg1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7728424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799147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25226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00" y="1219200"/>
            <a:ext cx="3200000" cy="26285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62200" y="76200"/>
            <a:ext cx="4419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Deformation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6038678"/>
              </p:ext>
            </p:extLst>
          </p:nvPr>
        </p:nvGraphicFramePr>
        <p:xfrm>
          <a:off x="4191000" y="2489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99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91000" y="2489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516874"/>
              </p:ext>
            </p:extLst>
          </p:nvPr>
        </p:nvGraphicFramePr>
        <p:xfrm>
          <a:off x="1447800" y="1918112"/>
          <a:ext cx="1295400" cy="97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00" name="Equation" r:id="rId7" imgW="355320" imgH="393480" progId="Equation.DSMT4">
                  <p:embed/>
                </p:oleObj>
              </mc:Choice>
              <mc:Fallback>
                <p:oleObj name="Equation" r:id="rId7" imgW="3553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47800" y="1918112"/>
                        <a:ext cx="1295400" cy="977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" y="6172200"/>
            <a:ext cx="6923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2800" b="1" dirty="0" smtClean="0"/>
              <a:t>Structures  </a:t>
            </a:r>
            <a:r>
              <a:rPr lang="en-US" sz="2800" b="1" dirty="0" err="1" smtClean="0"/>
              <a:t>producted</a:t>
            </a:r>
            <a:r>
              <a:rPr lang="en-US" sz="2800" b="1" dirty="0" smtClean="0"/>
              <a:t>  by  </a:t>
            </a:r>
            <a:r>
              <a:rPr lang="en-US" sz="2800" b="1" dirty="0" err="1" smtClean="0">
                <a:solidFill>
                  <a:srgbClr val="00B050"/>
                </a:solidFill>
              </a:rPr>
              <a:t>v_sim</a:t>
            </a:r>
            <a:r>
              <a:rPr lang="en-US" sz="2800" b="1" dirty="0" smtClean="0">
                <a:solidFill>
                  <a:srgbClr val="00B050"/>
                </a:solidFill>
              </a:rPr>
              <a:t>  software</a:t>
            </a:r>
            <a:endParaRPr lang="en-US" sz="2800" b="1" dirty="0">
              <a:solidFill>
                <a:srgbClr val="00B05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295400"/>
            <a:ext cx="3657600" cy="2590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962400"/>
            <a:ext cx="3962400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0"/>
            <a:ext cx="4343400" cy="2438400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5006093"/>
              </p:ext>
            </p:extLst>
          </p:nvPr>
        </p:nvGraphicFramePr>
        <p:xfrm>
          <a:off x="1319212" y="4495800"/>
          <a:ext cx="1804988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01" name="Equation" r:id="rId12" imgW="495000" imgH="393480" progId="Equation.DSMT4">
                  <p:embed/>
                </p:oleObj>
              </mc:Choice>
              <mc:Fallback>
                <p:oleObj name="Equation" r:id="rId12" imgW="495000" imgH="3934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9212" y="4495800"/>
                        <a:ext cx="1804988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322221"/>
              </p:ext>
            </p:extLst>
          </p:nvPr>
        </p:nvGraphicFramePr>
        <p:xfrm>
          <a:off x="5435600" y="4572000"/>
          <a:ext cx="18034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02" name="Equation" r:id="rId14" imgW="495000" imgH="393480" progId="Equation.DSMT4">
                  <p:embed/>
                </p:oleObj>
              </mc:Choice>
              <mc:Fallback>
                <p:oleObj name="Equation" r:id="rId14" imgW="495000" imgH="3934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4572000"/>
                        <a:ext cx="1803400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8443288"/>
              </p:ext>
            </p:extLst>
          </p:nvPr>
        </p:nvGraphicFramePr>
        <p:xfrm>
          <a:off x="5232400" y="2070100"/>
          <a:ext cx="18034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03" name="Equation" r:id="rId16" imgW="495000" imgH="393480" progId="Equation.DSMT4">
                  <p:embed/>
                </p:oleObj>
              </mc:Choice>
              <mc:Fallback>
                <p:oleObj name="Equation" r:id="rId16" imgW="495000" imgH="3934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2400" y="2070100"/>
                        <a:ext cx="1803400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248" name="Picture 186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914400"/>
            <a:ext cx="8381999" cy="5329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Heptagon 16"/>
          <p:cNvSpPr/>
          <p:nvPr/>
        </p:nvSpPr>
        <p:spPr>
          <a:xfrm>
            <a:off x="8381999" y="6128266"/>
            <a:ext cx="609601" cy="348734"/>
          </a:xfrm>
          <a:prstGeom prst="heptagon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6093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latin typeface="Book Antiqua" pitchFamily="18" charset="0"/>
              </a:rPr>
              <a:t>                                                      □□□□□□□□□■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0609" y="76200"/>
            <a:ext cx="2563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Book Antiqua" pitchFamily="18" charset="0"/>
                <a:cs typeface="Aparajita" pitchFamily="34" charset="0"/>
              </a:rPr>
              <a:t>Results and our model</a:t>
            </a:r>
            <a:endParaRPr lang="en-US" b="1" dirty="0">
              <a:latin typeface="Book Antiqua" pitchFamily="18" charset="0"/>
              <a:cs typeface="Aparajita" pitchFamily="34" charset="0"/>
            </a:endParaRPr>
          </a:p>
        </p:txBody>
      </p:sp>
      <p:sp>
        <p:nvSpPr>
          <p:cNvPr id="14" name="Heptagon 13"/>
          <p:cNvSpPr/>
          <p:nvPr/>
        </p:nvSpPr>
        <p:spPr>
          <a:xfrm>
            <a:off x="8381999" y="6128266"/>
            <a:ext cx="609601" cy="348734"/>
          </a:xfrm>
          <a:prstGeom prst="hep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24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086600" y="10180"/>
            <a:ext cx="1967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Vladimir Script" pitchFamily="66" charset="0"/>
                <a:cs typeface="IranNastaliq" pitchFamily="18" charset="0"/>
              </a:rPr>
              <a:t>N</a:t>
            </a:r>
            <a:r>
              <a:rPr lang="en-US" sz="2800" b="1" dirty="0" err="1" smtClean="0">
                <a:latin typeface="Vladimir Script" pitchFamily="66" charset="0"/>
                <a:cs typeface="IranNastaliq" pitchFamily="18" charset="0"/>
              </a:rPr>
              <a:t>asim</a:t>
            </a:r>
            <a:r>
              <a:rPr lang="en-US" sz="2800" b="1" dirty="0" smtClean="0">
                <a:latin typeface="Vladimir Script" pitchFamily="66" charset="0"/>
                <a:cs typeface="IranNastaliq" pitchFamily="18" charset="0"/>
              </a:rPr>
              <a:t> </a:t>
            </a:r>
            <a:r>
              <a:rPr lang="en-US" sz="2800" b="1" dirty="0" err="1">
                <a:latin typeface="Vladimir Script" pitchFamily="66" charset="0"/>
                <a:cs typeface="IranNastaliq" pitchFamily="18" charset="0"/>
              </a:rPr>
              <a:t>M</a:t>
            </a:r>
            <a:r>
              <a:rPr lang="en-US" sz="2800" b="1" dirty="0" err="1" smtClean="0">
                <a:latin typeface="Vladimir Script" pitchFamily="66" charset="0"/>
                <a:cs typeface="IranNastaliq" pitchFamily="18" charset="0"/>
              </a:rPr>
              <a:t>oradi</a:t>
            </a:r>
            <a:endParaRPr lang="en-US" sz="2800" b="1" dirty="0">
              <a:latin typeface="Vladimir Script" pitchFamily="66" charset="0"/>
              <a:cs typeface="IranNastaliq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7200"/>
            <a:ext cx="8991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76657" y="3711714"/>
            <a:ext cx="71906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Semiconductor-</a:t>
            </a:r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Metal</a:t>
            </a:r>
            <a:r>
              <a:rPr lang="en-US" sz="40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Transition</a:t>
            </a:r>
            <a:endParaRPr lang="en-US" sz="4000" b="1" cap="none" spc="0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5867400" y="1676400"/>
            <a:ext cx="838200" cy="9144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34493" y="5789127"/>
            <a:ext cx="7924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dirty="0" smtClean="0">
                <a:solidFill>
                  <a:schemeClr val="bg1"/>
                </a:solidFill>
              </a:rPr>
              <a:t>This result reported in </a:t>
            </a:r>
            <a:r>
              <a:rPr lang="en-US" sz="1200" dirty="0" smtClean="0">
                <a:solidFill>
                  <a:schemeClr val="bg1"/>
                </a:solidFill>
              </a:rPr>
              <a:t>:</a:t>
            </a:r>
            <a:r>
              <a:rPr lang="en-US" sz="1200" dirty="0" err="1" smtClean="0">
                <a:solidFill>
                  <a:schemeClr val="bg1"/>
                </a:solidFill>
              </a:rPr>
              <a:t>Yaroslav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V‎. ‎</a:t>
            </a:r>
            <a:r>
              <a:rPr lang="en-US" sz="1200" dirty="0" err="1">
                <a:solidFill>
                  <a:schemeClr val="bg1"/>
                </a:solidFill>
              </a:rPr>
              <a:t>Shtogun</a:t>
            </a:r>
            <a:r>
              <a:rPr lang="en-US" sz="1200" dirty="0">
                <a:solidFill>
                  <a:schemeClr val="bg1"/>
                </a:solidFill>
              </a:rPr>
              <a:t>‎, ‎Lilia M‎. ‎Woods‎, </a:t>
            </a:r>
            <a:r>
              <a:rPr lang="en-US" sz="1200" dirty="0" smtClean="0">
                <a:solidFill>
                  <a:schemeClr val="bg1"/>
                </a:solidFill>
              </a:rPr>
              <a:t>“‎</a:t>
            </a:r>
            <a:r>
              <a:rPr lang="en-US" sz="1200" b="1" i="1" dirty="0" smtClean="0">
                <a:solidFill>
                  <a:schemeClr val="bg1"/>
                </a:solidFill>
              </a:rPr>
              <a:t>Electronic </a:t>
            </a:r>
            <a:r>
              <a:rPr lang="en-US" sz="1200" b="1" i="1" dirty="0">
                <a:solidFill>
                  <a:schemeClr val="bg1"/>
                </a:solidFill>
              </a:rPr>
              <a:t>Structure Modulations of Radially Deformed Single Wall Carbon Nanotubes under Transverse External Electric </a:t>
            </a:r>
            <a:r>
              <a:rPr lang="en-US" sz="1200" b="1" i="1" dirty="0" smtClean="0">
                <a:solidFill>
                  <a:schemeClr val="bg1"/>
                </a:solidFill>
              </a:rPr>
              <a:t>Fields</a:t>
            </a:r>
            <a:r>
              <a:rPr lang="en-US" sz="1200" dirty="0" smtClean="0">
                <a:solidFill>
                  <a:schemeClr val="bg1"/>
                </a:solidFill>
              </a:rPr>
              <a:t>”‎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smtClean="0">
                <a:solidFill>
                  <a:schemeClr val="bg1"/>
                </a:solidFill>
              </a:rPr>
              <a:t>‎ </a:t>
            </a:r>
            <a:r>
              <a:rPr lang="en-US" sz="1200" b="1" dirty="0">
                <a:solidFill>
                  <a:schemeClr val="bg1"/>
                </a:solidFill>
              </a:rPr>
              <a:t>J‎. ‎</a:t>
            </a:r>
            <a:r>
              <a:rPr lang="en-US" sz="1200" b="1" dirty="0" err="1">
                <a:solidFill>
                  <a:schemeClr val="bg1"/>
                </a:solidFill>
              </a:rPr>
              <a:t>Phys</a:t>
            </a:r>
            <a:r>
              <a:rPr lang="en-US" sz="1200" b="1" dirty="0">
                <a:solidFill>
                  <a:schemeClr val="bg1"/>
                </a:solidFill>
              </a:rPr>
              <a:t>‎. ‎</a:t>
            </a:r>
            <a:r>
              <a:rPr lang="en-US" sz="1200" b="1" dirty="0" err="1">
                <a:solidFill>
                  <a:schemeClr val="bg1"/>
                </a:solidFill>
              </a:rPr>
              <a:t>Chem</a:t>
            </a:r>
            <a:r>
              <a:rPr lang="en-US" sz="1200" b="1" dirty="0">
                <a:solidFill>
                  <a:schemeClr val="bg1"/>
                </a:solidFill>
              </a:rPr>
              <a:t>‎. ‎</a:t>
            </a:r>
            <a:r>
              <a:rPr lang="en-US" sz="1200" b="1" dirty="0" smtClean="0">
                <a:solidFill>
                  <a:schemeClr val="bg1"/>
                </a:solidFill>
              </a:rPr>
              <a:t>C</a:t>
            </a:r>
            <a:r>
              <a:rPr lang="en-US" sz="1200" dirty="0" smtClean="0">
                <a:solidFill>
                  <a:schemeClr val="bg1"/>
                </a:solidFill>
              </a:rPr>
              <a:t>. </a:t>
            </a:r>
            <a:r>
              <a:rPr lang="en-US" sz="1200" b="1" dirty="0" smtClean="0">
                <a:solidFill>
                  <a:schemeClr val="bg1"/>
                </a:solidFill>
              </a:rPr>
              <a:t>113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(2009)‎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606616"/>
              </p:ext>
            </p:extLst>
          </p:nvPr>
        </p:nvGraphicFramePr>
        <p:xfrm>
          <a:off x="4572000" y="1905000"/>
          <a:ext cx="116522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name="Equation" r:id="rId4" imgW="939600" imgH="241200" progId="Equation.DSMT4">
                  <p:embed/>
                </p:oleObj>
              </mc:Choice>
              <mc:Fallback>
                <p:oleObj name="Equation" r:id="rId4" imgW="9396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0" y="1905000"/>
                        <a:ext cx="1165225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949620"/>
              </p:ext>
            </p:extLst>
          </p:nvPr>
        </p:nvGraphicFramePr>
        <p:xfrm>
          <a:off x="2000250" y="1905000"/>
          <a:ext cx="116681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name="Equation" r:id="rId6" imgW="939600" imgH="241200" progId="Equation.DSMT4">
                  <p:embed/>
                </p:oleObj>
              </mc:Choice>
              <mc:Fallback>
                <p:oleObj name="Equation" r:id="rId6" imgW="9396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0" y="1905000"/>
                        <a:ext cx="116681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21537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latin typeface="Book Antiqua" pitchFamily="18" charset="0"/>
              </a:rPr>
              <a:t>                                                      □□□□□□□□□■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14" name="Heptagon 13"/>
          <p:cNvSpPr/>
          <p:nvPr/>
        </p:nvSpPr>
        <p:spPr>
          <a:xfrm>
            <a:off x="8381999" y="6128266"/>
            <a:ext cx="609601" cy="348734"/>
          </a:xfrm>
          <a:prstGeom prst="hep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25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10609" y="76200"/>
            <a:ext cx="2563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Book Antiqua" pitchFamily="18" charset="0"/>
                <a:cs typeface="Aparajita" pitchFamily="34" charset="0"/>
              </a:rPr>
              <a:t>Results and our model</a:t>
            </a:r>
            <a:endParaRPr lang="en-US" b="1" dirty="0">
              <a:latin typeface="Book Antiqua" pitchFamily="18" charset="0"/>
              <a:cs typeface="Aparajit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86600" y="10180"/>
            <a:ext cx="1967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Vladimir Script" pitchFamily="66" charset="0"/>
                <a:cs typeface="IranNastaliq" pitchFamily="18" charset="0"/>
              </a:rPr>
              <a:t>N</a:t>
            </a:r>
            <a:r>
              <a:rPr lang="en-US" sz="2800" b="1" dirty="0" err="1" smtClean="0">
                <a:latin typeface="Vladimir Script" pitchFamily="66" charset="0"/>
                <a:cs typeface="IranNastaliq" pitchFamily="18" charset="0"/>
              </a:rPr>
              <a:t>asim</a:t>
            </a:r>
            <a:r>
              <a:rPr lang="en-US" sz="2800" b="1" dirty="0" smtClean="0">
                <a:latin typeface="Vladimir Script" pitchFamily="66" charset="0"/>
                <a:cs typeface="IranNastaliq" pitchFamily="18" charset="0"/>
              </a:rPr>
              <a:t> </a:t>
            </a:r>
            <a:r>
              <a:rPr lang="en-US" sz="2800" b="1" dirty="0" err="1">
                <a:latin typeface="Vladimir Script" pitchFamily="66" charset="0"/>
                <a:cs typeface="IranNastaliq" pitchFamily="18" charset="0"/>
              </a:rPr>
              <a:t>M</a:t>
            </a:r>
            <a:r>
              <a:rPr lang="en-US" sz="2800" b="1" dirty="0" err="1" smtClean="0">
                <a:latin typeface="Vladimir Script" pitchFamily="66" charset="0"/>
                <a:cs typeface="IranNastaliq" pitchFamily="18" charset="0"/>
              </a:rPr>
              <a:t>oradi</a:t>
            </a:r>
            <a:endParaRPr lang="en-US" sz="2800" b="1" dirty="0">
              <a:latin typeface="Vladimir Script" pitchFamily="66" charset="0"/>
              <a:cs typeface="IranNastaliq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814387"/>
            <a:ext cx="7810500" cy="4976813"/>
          </a:xfrm>
          <a:prstGeom prst="rect">
            <a:avLst/>
          </a:prstGeom>
          <a:noFill/>
          <a:ln w="635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381000"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8077199" cy="5181600"/>
          </a:xfrm>
          <a:prstGeom prst="rect">
            <a:avLst/>
          </a:prstGeom>
          <a:noFill/>
          <a:ln w="50800">
            <a:solidFill>
              <a:srgbClr val="7030A0"/>
            </a:solidFill>
            <a:miter lim="800000"/>
            <a:headEnd/>
            <a:tailEnd/>
          </a:ln>
          <a:effectLst>
            <a:outerShdw blurRad="165100"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8585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latin typeface="Book Antiqua" pitchFamily="18" charset="0"/>
              </a:rPr>
              <a:t>                                                      □□□□□□□□□■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14" name="Heptagon 13"/>
          <p:cNvSpPr/>
          <p:nvPr/>
        </p:nvSpPr>
        <p:spPr>
          <a:xfrm>
            <a:off x="8381999" y="6128266"/>
            <a:ext cx="609601" cy="348734"/>
          </a:xfrm>
          <a:prstGeom prst="hep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25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10609" y="76200"/>
            <a:ext cx="2563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Book Antiqua" pitchFamily="18" charset="0"/>
                <a:cs typeface="Aparajita" pitchFamily="34" charset="0"/>
              </a:rPr>
              <a:t>Results and our model</a:t>
            </a:r>
            <a:endParaRPr lang="en-US" b="1" dirty="0">
              <a:latin typeface="Book Antiqua" pitchFamily="18" charset="0"/>
              <a:cs typeface="Aparajit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86600" y="10180"/>
            <a:ext cx="1967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Vladimir Script" pitchFamily="66" charset="0"/>
                <a:cs typeface="IranNastaliq" pitchFamily="18" charset="0"/>
              </a:rPr>
              <a:t>N</a:t>
            </a:r>
            <a:r>
              <a:rPr lang="en-US" sz="2800" b="1" dirty="0" err="1" smtClean="0">
                <a:latin typeface="Vladimir Script" pitchFamily="66" charset="0"/>
                <a:cs typeface="IranNastaliq" pitchFamily="18" charset="0"/>
              </a:rPr>
              <a:t>asim</a:t>
            </a:r>
            <a:r>
              <a:rPr lang="en-US" sz="2800" b="1" dirty="0" smtClean="0">
                <a:latin typeface="Vladimir Script" pitchFamily="66" charset="0"/>
                <a:cs typeface="IranNastaliq" pitchFamily="18" charset="0"/>
              </a:rPr>
              <a:t> </a:t>
            </a:r>
            <a:r>
              <a:rPr lang="en-US" sz="2800" b="1" dirty="0" err="1">
                <a:latin typeface="Vladimir Script" pitchFamily="66" charset="0"/>
                <a:cs typeface="IranNastaliq" pitchFamily="18" charset="0"/>
              </a:rPr>
              <a:t>M</a:t>
            </a:r>
            <a:r>
              <a:rPr lang="en-US" sz="2800" b="1" dirty="0" err="1" smtClean="0">
                <a:latin typeface="Vladimir Script" pitchFamily="66" charset="0"/>
                <a:cs typeface="IranNastaliq" pitchFamily="18" charset="0"/>
              </a:rPr>
              <a:t>oradi</a:t>
            </a:r>
            <a:endParaRPr lang="en-US" sz="2800" b="1" dirty="0">
              <a:latin typeface="Vladimir Script" pitchFamily="66" charset="0"/>
              <a:cs typeface="IranNastaliq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814387"/>
            <a:ext cx="7810500" cy="4976813"/>
          </a:xfrm>
          <a:prstGeom prst="rect">
            <a:avLst/>
          </a:prstGeom>
          <a:noFill/>
          <a:ln w="635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381000"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8077199" cy="5181600"/>
          </a:xfrm>
          <a:prstGeom prst="rect">
            <a:avLst/>
          </a:prstGeom>
          <a:noFill/>
          <a:ln w="50800">
            <a:solidFill>
              <a:srgbClr val="7030A0"/>
            </a:solidFill>
            <a:miter lim="800000"/>
            <a:headEnd/>
            <a:tailEnd/>
          </a:ln>
          <a:effectLst>
            <a:outerShdw blurRad="165100"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762001"/>
            <a:ext cx="8343900" cy="5181600"/>
          </a:xfrm>
          <a:prstGeom prst="rect">
            <a:avLst/>
          </a:prstGeom>
          <a:noFill/>
          <a:ln w="635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381000"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2362200" y="1143000"/>
            <a:ext cx="2038350" cy="50614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649770" y="1981200"/>
            <a:ext cx="2065230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681019" y="1639669"/>
            <a:ext cx="2044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 Shift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7321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6302633"/>
            <a:ext cx="7391400" cy="9816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67000" y="6412468"/>
            <a:ext cx="5549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/>
                </a:solidFill>
                <a:latin typeface="Arial Rounded MT Bold" pitchFamily="34" charset="0"/>
              </a:rPr>
              <a:t>Excitons</a:t>
            </a:r>
            <a:r>
              <a:rPr lang="en-US" b="1" dirty="0" smtClean="0">
                <a:solidFill>
                  <a:schemeClr val="bg2"/>
                </a:solidFill>
                <a:latin typeface="Arial Rounded MT Bold" pitchFamily="34" charset="0"/>
              </a:rPr>
              <a:t>  In  Single – Walled  Carbon  Nanotubes</a:t>
            </a:r>
            <a:endParaRPr lang="en-US" b="1" dirty="0">
              <a:solidFill>
                <a:schemeClr val="bg2"/>
              </a:solidFill>
              <a:latin typeface="Arial Rounded MT Bol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410200"/>
            <a:ext cx="1600200" cy="1371600"/>
          </a:xfrm>
          <a:prstGeom prst="rect">
            <a:avLst/>
          </a:prstGeom>
          <a:effectLst/>
        </p:spPr>
      </p:pic>
      <p:sp>
        <p:nvSpPr>
          <p:cNvPr id="10" name="Rectangle 9"/>
          <p:cNvSpPr/>
          <p:nvPr/>
        </p:nvSpPr>
        <p:spPr>
          <a:xfrm flipH="1">
            <a:off x="8686800" y="5715000"/>
            <a:ext cx="76200" cy="10668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457200"/>
            <a:ext cx="89561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SzPct val="200000"/>
              <a:buFont typeface="Wingdings" pitchFamily="2" charset="2"/>
              <a:buChar char="§"/>
            </a:pPr>
            <a:r>
              <a:rPr lang="en-GB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Carbon </a:t>
            </a:r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nanotubes </a:t>
            </a:r>
            <a:r>
              <a:rPr lang="en-GB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were discovered in </a:t>
            </a:r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1991</a:t>
            </a:r>
            <a:r>
              <a:rPr lang="en-GB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by </a:t>
            </a:r>
            <a:r>
              <a:rPr lang="en-GB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Iijima</a:t>
            </a:r>
            <a:endParaRPr lang="en-GB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Content Placeholder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19200"/>
            <a:ext cx="3240360" cy="365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4535">
            <a:off x="4931881" y="1801532"/>
            <a:ext cx="3288410" cy="3098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535092" y="5029200"/>
            <a:ext cx="1443079" cy="453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530" tIns="41765" rIns="83530" bIns="41765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Graphite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886200" y="5486400"/>
            <a:ext cx="4716410" cy="392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530" tIns="41765" rIns="83530" bIns="41765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A single layer of graphite, </a:t>
            </a:r>
            <a:r>
              <a:rPr lang="en-US" b="1" dirty="0" err="1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graphene</a:t>
            </a:r>
            <a:endParaRPr lang="en-US" b="1" dirty="0">
              <a:solidFill>
                <a:srgbClr val="FF0000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4944" y="0"/>
            <a:ext cx="8959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>
                <a:latin typeface="Book Antiqua" pitchFamily="18" charset="0"/>
              </a:rPr>
              <a:t>introduction  to  </a:t>
            </a:r>
            <a:r>
              <a:rPr lang="en-US" b="1" dirty="0">
                <a:latin typeface="Book Antiqua" pitchFamily="18" charset="0"/>
              </a:rPr>
              <a:t>nanotubes   </a:t>
            </a:r>
            <a:r>
              <a:rPr lang="en-US" b="1" dirty="0" smtClean="0">
                <a:latin typeface="Book Antiqua" pitchFamily="18" charset="0"/>
              </a:rPr>
              <a:t>■□□□□□□□□□</a:t>
            </a:r>
            <a:endParaRPr lang="en-US" b="1" dirty="0">
              <a:latin typeface="Book Antiqua" pitchFamily="18" charset="0"/>
            </a:endParaRPr>
          </a:p>
          <a:p>
            <a:r>
              <a:rPr lang="en-US" b="1" dirty="0" smtClean="0">
                <a:latin typeface="Book Antiqua" pitchFamily="18" charset="0"/>
              </a:rPr>
              <a:t>□</a:t>
            </a:r>
            <a:endParaRPr lang="en-US" b="1" dirty="0">
              <a:latin typeface="Book Antiqua" pitchFamily="18" charset="0"/>
            </a:endParaRPr>
          </a:p>
          <a:p>
            <a:endParaRPr lang="en-US" b="1" dirty="0">
              <a:latin typeface="Book Antiqu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48195" y="-76200"/>
            <a:ext cx="1967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Vladimir Script" pitchFamily="66" charset="0"/>
                <a:cs typeface="IranNastaliq" pitchFamily="18" charset="0"/>
              </a:rPr>
              <a:t>N</a:t>
            </a:r>
            <a:r>
              <a:rPr lang="en-US" sz="2800" b="1" dirty="0" err="1" smtClean="0">
                <a:latin typeface="Vladimir Script" pitchFamily="66" charset="0"/>
                <a:cs typeface="IranNastaliq" pitchFamily="18" charset="0"/>
              </a:rPr>
              <a:t>asim</a:t>
            </a:r>
            <a:r>
              <a:rPr lang="en-US" sz="2800" b="1" dirty="0" smtClean="0">
                <a:latin typeface="Vladimir Script" pitchFamily="66" charset="0"/>
                <a:cs typeface="IranNastaliq" pitchFamily="18" charset="0"/>
              </a:rPr>
              <a:t> </a:t>
            </a:r>
            <a:r>
              <a:rPr lang="en-US" sz="2800" b="1" dirty="0" err="1">
                <a:latin typeface="Vladimir Script" pitchFamily="66" charset="0"/>
                <a:cs typeface="IranNastaliq" pitchFamily="18" charset="0"/>
              </a:rPr>
              <a:t>M</a:t>
            </a:r>
            <a:r>
              <a:rPr lang="en-US" sz="2800" b="1" dirty="0" err="1" smtClean="0">
                <a:latin typeface="Vladimir Script" pitchFamily="66" charset="0"/>
                <a:cs typeface="IranNastaliq" pitchFamily="18" charset="0"/>
              </a:rPr>
              <a:t>oradi</a:t>
            </a:r>
            <a:endParaRPr lang="en-US" sz="2800" b="1" dirty="0">
              <a:latin typeface="Vladimir Script" pitchFamily="66" charset="0"/>
              <a:cs typeface="IranNastaliq" pitchFamily="18" charset="0"/>
            </a:endParaRPr>
          </a:p>
        </p:txBody>
      </p:sp>
      <p:sp>
        <p:nvSpPr>
          <p:cNvPr id="15" name="Heptagon 14"/>
          <p:cNvSpPr/>
          <p:nvPr/>
        </p:nvSpPr>
        <p:spPr>
          <a:xfrm>
            <a:off x="8382000" y="6128266"/>
            <a:ext cx="609601" cy="348734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6591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48581518"/>
              </p:ext>
            </p:extLst>
          </p:nvPr>
        </p:nvGraphicFramePr>
        <p:xfrm>
          <a:off x="762000" y="1168400"/>
          <a:ext cx="7772400" cy="469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90600" y="2438400"/>
            <a:ext cx="1978427" cy="1143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chemeClr val="bg1"/>
                </a:solidFill>
              </a:rPr>
              <a:t>Cputime</a:t>
            </a:r>
            <a:r>
              <a:rPr lang="en-US" sz="2400" b="1" dirty="0" smtClean="0">
                <a:solidFill>
                  <a:schemeClr val="bg1"/>
                </a:solidFill>
              </a:rPr>
              <a:t>: 5.5h</a:t>
            </a:r>
          </a:p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chemeClr val="bg1"/>
                </a:solidFill>
              </a:rPr>
              <a:t>Mem</a:t>
            </a:r>
            <a:r>
              <a:rPr lang="en-US" sz="2400" b="1" dirty="0" smtClean="0">
                <a:solidFill>
                  <a:schemeClr val="bg1"/>
                </a:solidFill>
              </a:rPr>
              <a:t>: 1.5 GB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32911" y="2457271"/>
            <a:ext cx="2225289" cy="1143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chemeClr val="bg1"/>
                </a:solidFill>
              </a:rPr>
              <a:t>Cputime</a:t>
            </a:r>
            <a:r>
              <a:rPr lang="en-US" sz="2400" b="1" dirty="0" smtClean="0">
                <a:solidFill>
                  <a:schemeClr val="bg1"/>
                </a:solidFill>
              </a:rPr>
              <a:t>: </a:t>
            </a:r>
            <a:r>
              <a:rPr lang="en-US" sz="2000" b="1" dirty="0" smtClean="0">
                <a:solidFill>
                  <a:schemeClr val="bg1"/>
                </a:solidFill>
              </a:rPr>
              <a:t>1.5-15h</a:t>
            </a:r>
          </a:p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chemeClr val="bg1"/>
                </a:solidFill>
              </a:rPr>
              <a:t>Mem</a:t>
            </a:r>
            <a:r>
              <a:rPr lang="en-US" sz="2400" b="1" dirty="0" smtClean="0">
                <a:solidFill>
                  <a:schemeClr val="bg1"/>
                </a:solidFill>
              </a:rPr>
              <a:t>: </a:t>
            </a:r>
            <a:r>
              <a:rPr lang="en-US" sz="2000" b="1" dirty="0" smtClean="0">
                <a:solidFill>
                  <a:schemeClr val="bg1"/>
                </a:solidFill>
              </a:rPr>
              <a:t>4-12 GB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2438400"/>
            <a:ext cx="21210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chemeClr val="bg1"/>
                </a:solidFill>
              </a:rPr>
              <a:t>Cputime</a:t>
            </a:r>
            <a:r>
              <a:rPr lang="en-US" sz="2400" b="1" dirty="0" smtClean="0">
                <a:solidFill>
                  <a:schemeClr val="bg1"/>
                </a:solidFill>
              </a:rPr>
              <a:t>: 438h</a:t>
            </a:r>
          </a:p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chemeClr val="bg1"/>
                </a:solidFill>
              </a:rPr>
              <a:t>Mem</a:t>
            </a:r>
            <a:r>
              <a:rPr lang="en-US" sz="2400" b="1" dirty="0" smtClean="0">
                <a:solidFill>
                  <a:schemeClr val="bg1"/>
                </a:solidFill>
              </a:rPr>
              <a:t> &gt; 20 GB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Heptagon 8"/>
          <p:cNvSpPr/>
          <p:nvPr/>
        </p:nvSpPr>
        <p:spPr>
          <a:xfrm>
            <a:off x="8381999" y="6128266"/>
            <a:ext cx="609601" cy="348734"/>
          </a:xfrm>
          <a:prstGeom prst="heptagon">
            <a:avLst/>
          </a:prstGeom>
          <a:solidFill>
            <a:srgbClr val="F6BB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26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7425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5800" y="1752600"/>
            <a:ext cx="756995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chemeClr val="bg1"/>
                </a:solidFill>
                <a:latin typeface="Brush Script MT" pitchFamily="66" charset="0"/>
              </a:rPr>
              <a:t>Thanks  for</a:t>
            </a:r>
          </a:p>
          <a:p>
            <a:pPr algn="ctr"/>
            <a:r>
              <a:rPr lang="en-US" sz="8800" b="1" dirty="0" smtClean="0">
                <a:solidFill>
                  <a:schemeClr val="bg1"/>
                </a:solidFill>
                <a:latin typeface="Brush Script MT" pitchFamily="66" charset="0"/>
              </a:rPr>
              <a:t>your attention</a:t>
            </a:r>
            <a:endParaRPr lang="en-US" sz="8800" b="1" dirty="0">
              <a:solidFill>
                <a:schemeClr val="bg1"/>
              </a:solidFill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7529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6294111"/>
            <a:ext cx="7086600" cy="1066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08411" y="6412468"/>
            <a:ext cx="5549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B0F0"/>
                </a:solidFill>
                <a:latin typeface="Arial Rounded MT Bold" pitchFamily="34" charset="0"/>
              </a:rPr>
              <a:t>Excitons</a:t>
            </a:r>
            <a:r>
              <a:rPr lang="en-US" b="1" dirty="0" smtClean="0">
                <a:solidFill>
                  <a:srgbClr val="00B0F0"/>
                </a:solidFill>
                <a:latin typeface="Arial Rounded MT Bold" pitchFamily="34" charset="0"/>
              </a:rPr>
              <a:t>  In  Single – Walled  Carbon  Nanotubes</a:t>
            </a:r>
            <a:endParaRPr lang="en-US" b="1" dirty="0">
              <a:solidFill>
                <a:srgbClr val="00B0F0"/>
              </a:solidFill>
              <a:latin typeface="Arial Rounded MT Bol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8686800" y="5715000"/>
            <a:ext cx="76200" cy="1066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410200"/>
            <a:ext cx="2324100" cy="1422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86600" y="10180"/>
            <a:ext cx="1967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Vladimir Script" pitchFamily="66" charset="0"/>
                <a:cs typeface="IranNastaliq" pitchFamily="18" charset="0"/>
              </a:rPr>
              <a:t>N</a:t>
            </a:r>
            <a:r>
              <a:rPr lang="en-US" sz="2800" b="1" dirty="0" err="1" smtClean="0">
                <a:latin typeface="Vladimir Script" pitchFamily="66" charset="0"/>
                <a:cs typeface="IranNastaliq" pitchFamily="18" charset="0"/>
              </a:rPr>
              <a:t>asim</a:t>
            </a:r>
            <a:r>
              <a:rPr lang="en-US" sz="2800" b="1" dirty="0" smtClean="0">
                <a:latin typeface="Vladimir Script" pitchFamily="66" charset="0"/>
                <a:cs typeface="IranNastaliq" pitchFamily="18" charset="0"/>
              </a:rPr>
              <a:t> </a:t>
            </a:r>
            <a:r>
              <a:rPr lang="en-US" sz="2800" b="1" dirty="0" err="1">
                <a:latin typeface="Vladimir Script" pitchFamily="66" charset="0"/>
                <a:cs typeface="IranNastaliq" pitchFamily="18" charset="0"/>
              </a:rPr>
              <a:t>M</a:t>
            </a:r>
            <a:r>
              <a:rPr lang="en-US" sz="2800" b="1" dirty="0" err="1" smtClean="0">
                <a:latin typeface="Vladimir Script" pitchFamily="66" charset="0"/>
                <a:cs typeface="IranNastaliq" pitchFamily="18" charset="0"/>
              </a:rPr>
              <a:t>oradi</a:t>
            </a:r>
            <a:endParaRPr lang="en-US" sz="2800" b="1" dirty="0">
              <a:latin typeface="Vladimir Script" pitchFamily="66" charset="0"/>
              <a:cs typeface="IranNastaliq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757" y="87868"/>
            <a:ext cx="3074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ABINIT  </a:t>
            </a:r>
            <a:r>
              <a:rPr lang="en-US" b="1" dirty="0">
                <a:latin typeface="Book Antiqua" pitchFamily="18" charset="0"/>
              </a:rPr>
              <a:t>code   □□□□□□□□□</a:t>
            </a:r>
          </a:p>
          <a:p>
            <a:endParaRPr lang="en-US" b="1" dirty="0">
              <a:latin typeface="Book Antiqua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57200"/>
            <a:ext cx="7391400" cy="4953000"/>
          </a:xfrm>
          <a:prstGeom prst="rect">
            <a:avLst/>
          </a:prstGeom>
        </p:spPr>
      </p:pic>
      <p:sp>
        <p:nvSpPr>
          <p:cNvPr id="11" name="Curved Left Arrow 10"/>
          <p:cNvSpPr/>
          <p:nvPr/>
        </p:nvSpPr>
        <p:spPr>
          <a:xfrm>
            <a:off x="5791200" y="1143000"/>
            <a:ext cx="1219200" cy="3886200"/>
          </a:xfrm>
          <a:prstGeom prst="curved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00979" y="2590800"/>
            <a:ext cx="17620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Soenergy</a:t>
            </a:r>
            <a:endParaRPr lang="en-US" sz="32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95600" y="5638800"/>
            <a:ext cx="277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endParaRPr lang="en-US" sz="3200" b="1" dirty="0">
              <a:solidFill>
                <a:srgbClr val="0070C0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1494610"/>
              </p:ext>
            </p:extLst>
          </p:nvPr>
        </p:nvGraphicFramePr>
        <p:xfrm>
          <a:off x="3124200" y="5600700"/>
          <a:ext cx="351313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8" name="Equation" r:id="rId5" imgW="1460160" imgH="253800" progId="Equation.DSMT4">
                  <p:embed/>
                </p:oleObj>
              </mc:Choice>
              <mc:Fallback>
                <p:oleObj name="Equation" r:id="rId5" imgW="14601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24200" y="5600700"/>
                        <a:ext cx="3513138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1434819" y="572869"/>
            <a:ext cx="1765581" cy="646331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KSS file</a:t>
            </a:r>
          </a:p>
        </p:txBody>
      </p:sp>
      <p:sp>
        <p:nvSpPr>
          <p:cNvPr id="15" name="Rectangle 14"/>
          <p:cNvSpPr/>
          <p:nvPr/>
        </p:nvSpPr>
        <p:spPr>
          <a:xfrm rot="16200000">
            <a:off x="48492" y="2618509"/>
            <a:ext cx="1616148" cy="646331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SCR file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79733" y="4648200"/>
            <a:ext cx="2173068" cy="646331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MDF </a:t>
            </a:r>
            <a:r>
              <a:rPr lang="en-US" sz="3600" b="1" dirty="0">
                <a:solidFill>
                  <a:srgbClr val="0070C0"/>
                </a:solidFill>
              </a:rPr>
              <a:t>file</a:t>
            </a:r>
          </a:p>
        </p:txBody>
      </p:sp>
    </p:spTree>
    <p:extLst>
      <p:ext uri="{BB962C8B-B14F-4D97-AF65-F5344CB8AC3E}">
        <p14:creationId xmlns:p14="http://schemas.microsoft.com/office/powerpoint/2010/main" val="14627394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42962"/>
            <a:ext cx="7010400" cy="487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63047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C:\Users\ninja\Documents\Documents\abinit\abinit-6.12.1\doc\tutorial\theory_mbt\chi0_sc_t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80772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45624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22895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47625"/>
            <a:ext cx="5810250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38600"/>
            <a:ext cx="44958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78887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ninja\Documents\Documents\abinit\abinit-6.12.1\doc\tutorial\theory_mbt\self_x_m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381000"/>
            <a:ext cx="7616825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C:\Users\ninja\Documents\Documents\abinit\abinit-6.12.1\doc\tutorial\theory_mbt\self_c_me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3248024"/>
            <a:ext cx="8607425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9518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6302633"/>
            <a:ext cx="7315200" cy="9816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95600" y="6412468"/>
            <a:ext cx="5549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/>
                </a:solidFill>
                <a:latin typeface="Arial Rounded MT Bold" pitchFamily="34" charset="0"/>
              </a:rPr>
              <a:t>Excitons</a:t>
            </a:r>
            <a:r>
              <a:rPr lang="en-US" b="1" dirty="0" smtClean="0">
                <a:solidFill>
                  <a:schemeClr val="bg2"/>
                </a:solidFill>
                <a:latin typeface="Arial Rounded MT Bold" pitchFamily="34" charset="0"/>
              </a:rPr>
              <a:t>  In  Single – Walled  Carbon  Nanotubes</a:t>
            </a:r>
            <a:endParaRPr lang="en-US" b="1" dirty="0">
              <a:solidFill>
                <a:schemeClr val="bg2"/>
              </a:solidFill>
              <a:latin typeface="Arial Rounded MT Bol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410200"/>
            <a:ext cx="1600200" cy="1371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flipH="1">
            <a:off x="8686800" y="5715000"/>
            <a:ext cx="76200" cy="10668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7544" y="533400"/>
            <a:ext cx="8676456" cy="954107"/>
          </a:xfrm>
          <a:prstGeom prst="rect">
            <a:avLst/>
          </a:prstGeom>
          <a:ln>
            <a:noFill/>
          </a:ln>
          <a:effectLst>
            <a:softEdge rad="635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marL="285750" indent="-285750">
              <a:buClr>
                <a:srgbClr val="00B0F0"/>
              </a:buClr>
              <a:buSzPct val="200000"/>
              <a:buFont typeface="Wingdings" pitchFamily="2" charset="2"/>
              <a:buChar char="§"/>
            </a:pPr>
            <a:r>
              <a:rPr lang="en-GB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2800" b="1" smtClean="0">
                <a:solidFill>
                  <a:schemeClr val="bg1"/>
                </a:solidFill>
                <a:latin typeface="Sylfaen" pitchFamily="18" charset="0"/>
                <a:cs typeface="Times New Roman" pitchFamily="18" charset="0"/>
              </a:rPr>
              <a:t>a </a:t>
            </a:r>
            <a:r>
              <a:rPr lang="en-GB" sz="2800" b="1" smtClean="0">
                <a:solidFill>
                  <a:srgbClr val="0070C0"/>
                </a:solidFill>
                <a:latin typeface="Sylfaen" pitchFamily="18" charset="0"/>
                <a:cs typeface="Times New Roman" pitchFamily="18" charset="0"/>
              </a:rPr>
              <a:t>carbon nanotube  </a:t>
            </a:r>
            <a:r>
              <a:rPr lang="en-GB" sz="2800" b="1" dirty="0" smtClean="0">
                <a:solidFill>
                  <a:schemeClr val="bg1"/>
                </a:solidFill>
                <a:latin typeface="Sylfaen" pitchFamily="18" charset="0"/>
                <a:cs typeface="Times New Roman" pitchFamily="18" charset="0"/>
              </a:rPr>
              <a:t>made  of  </a:t>
            </a:r>
            <a:r>
              <a:rPr lang="en-GB" sz="2800" b="1" dirty="0">
                <a:solidFill>
                  <a:schemeClr val="bg1"/>
                </a:solidFill>
                <a:latin typeface="Sylfaen" pitchFamily="18" charset="0"/>
                <a:cs typeface="Times New Roman" pitchFamily="18" charset="0"/>
              </a:rPr>
              <a:t>a single </a:t>
            </a:r>
            <a:r>
              <a:rPr lang="en-GB" sz="2800" b="1" dirty="0" smtClean="0">
                <a:solidFill>
                  <a:schemeClr val="bg1"/>
                </a:solidFill>
                <a:latin typeface="Sylfaen" pitchFamily="18" charset="0"/>
                <a:cs typeface="Times New Roman" pitchFamily="18" charset="0"/>
              </a:rPr>
              <a:t> graphite </a:t>
            </a:r>
          </a:p>
          <a:p>
            <a:pPr>
              <a:buClr>
                <a:srgbClr val="00B0F0"/>
              </a:buClr>
              <a:buSzPct val="200000"/>
            </a:pPr>
            <a:r>
              <a:rPr lang="en-GB" sz="2800" b="1" dirty="0" smtClean="0">
                <a:solidFill>
                  <a:schemeClr val="bg1"/>
                </a:solidFill>
                <a:latin typeface="Sylfaen" pitchFamily="18" charset="0"/>
                <a:cs typeface="Times New Roman" pitchFamily="18" charset="0"/>
              </a:rPr>
              <a:t> </a:t>
            </a:r>
            <a:r>
              <a:rPr lang="en-GB" sz="2800" b="1" dirty="0">
                <a:solidFill>
                  <a:schemeClr val="bg1"/>
                </a:solidFill>
                <a:latin typeface="Sylfaen" pitchFamily="18" charset="0"/>
                <a:cs typeface="Times New Roman" pitchFamily="18" charset="0"/>
              </a:rPr>
              <a:t>layer </a:t>
            </a:r>
            <a:r>
              <a:rPr lang="en-GB" sz="2800" b="1" dirty="0" smtClean="0">
                <a:solidFill>
                  <a:schemeClr val="bg1"/>
                </a:solidFill>
                <a:latin typeface="Sylfaen" pitchFamily="18" charset="0"/>
                <a:cs typeface="Times New Roman" pitchFamily="18" charset="0"/>
              </a:rPr>
              <a:t> rolled  up  into  </a:t>
            </a:r>
            <a:r>
              <a:rPr lang="en-GB" sz="2800" b="1" dirty="0">
                <a:solidFill>
                  <a:schemeClr val="bg1"/>
                </a:solidFill>
                <a:latin typeface="Sylfaen" pitchFamily="18" charset="0"/>
                <a:cs typeface="Times New Roman" pitchFamily="18" charset="0"/>
              </a:rPr>
              <a:t>a </a:t>
            </a:r>
            <a:r>
              <a:rPr lang="en-GB" sz="2800" b="1" dirty="0" smtClean="0">
                <a:solidFill>
                  <a:schemeClr val="bg1"/>
                </a:solidFill>
                <a:latin typeface="Sylfaen" pitchFamily="18" charset="0"/>
                <a:cs typeface="Times New Roman" pitchFamily="18" charset="0"/>
              </a:rPr>
              <a:t> hollow  cylinder</a:t>
            </a:r>
            <a:endParaRPr lang="en-GB" sz="2800" b="1" dirty="0">
              <a:latin typeface="Sylfae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99834"/>
            <a:ext cx="7128792" cy="2819766"/>
          </a:xfrm>
          <a:prstGeom prst="rect">
            <a:avLst/>
          </a:prstGeom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363687" y="4433887"/>
            <a:ext cx="6016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FF0000"/>
                </a:solidFill>
                <a:latin typeface="Comic Sans MS" pitchFamily="66" charset="0"/>
              </a:rPr>
              <a:t>Animation from S. Maruyama’s carbon nanotube site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73896" y="4863405"/>
            <a:ext cx="6384304" cy="138499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B0F0"/>
              </a:buClr>
              <a:buSzPct val="200000"/>
              <a:buFont typeface="Wingdings" pitchFamily="2" charset="2"/>
              <a:buChar char="§"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cs typeface="Times New Roman" pitchFamily="18" charset="0"/>
              </a:rPr>
              <a:t>with  </a:t>
            </a:r>
            <a:r>
              <a:rPr lang="en-GB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cs typeface="Times New Roman" pitchFamily="18" charset="0"/>
              </a:rPr>
              <a:t>diameter  as  small  </a:t>
            </a:r>
            <a:r>
              <a:rPr lang="en-GB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cs typeface="Times New Roman" pitchFamily="18" charset="0"/>
              </a:rPr>
              <a:t>as </a:t>
            </a:r>
            <a:r>
              <a:rPr lang="en-GB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cs typeface="Times New Roman" pitchFamily="18" charset="0"/>
              </a:rPr>
              <a:t> nm </a:t>
            </a: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SzPct val="200000"/>
              <a:buFont typeface="Wingdings" pitchFamily="2" charset="2"/>
              <a:buChar char="§"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cs typeface="Times New Roman" pitchFamily="18" charset="0"/>
              </a:rPr>
              <a:t>  </a:t>
            </a:r>
            <a:r>
              <a:rPr lang="en-GB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cs typeface="Times New Roman" pitchFamily="18" charset="0"/>
              </a:rPr>
              <a:t>Length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cs typeface="Times New Roman" pitchFamily="18" charset="0"/>
              </a:rPr>
              <a:t>:  </a:t>
            </a:r>
            <a:r>
              <a:rPr lang="en-GB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cs typeface="Times New Roman" pitchFamily="18" charset="0"/>
              </a:rPr>
              <a:t>few </a:t>
            </a:r>
            <a:r>
              <a:rPr lang="en-GB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cs typeface="Times New Roman" pitchFamily="18" charset="0"/>
              </a:rPr>
              <a:t> nm  </a:t>
            </a:r>
            <a:r>
              <a:rPr lang="en-GB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cs typeface="Times New Roman" pitchFamily="18" charset="0"/>
              </a:rPr>
              <a:t>to </a:t>
            </a:r>
            <a:r>
              <a:rPr lang="en-GB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cs typeface="Times New Roman" pitchFamily="18" charset="0"/>
              </a:rPr>
              <a:t> microns</a:t>
            </a:r>
            <a:endParaRPr lang="en-GB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77061" y="11668"/>
            <a:ext cx="60475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introduction </a:t>
            </a:r>
            <a:r>
              <a:rPr lang="en-US" b="1" dirty="0" smtClean="0">
                <a:latin typeface="Book Antiqua" pitchFamily="18" charset="0"/>
              </a:rPr>
              <a:t> to </a:t>
            </a:r>
            <a:r>
              <a:rPr lang="en-US" b="1" dirty="0">
                <a:latin typeface="Book Antiqua" pitchFamily="18" charset="0"/>
              </a:rPr>
              <a:t>nanotubes   </a:t>
            </a:r>
            <a:r>
              <a:rPr lang="en-US" b="1" dirty="0" smtClean="0">
                <a:latin typeface="Book Antiqua" pitchFamily="18" charset="0"/>
              </a:rPr>
              <a:t>■□□□□□□□□□</a:t>
            </a:r>
            <a:endParaRPr lang="en-US" b="1" dirty="0">
              <a:latin typeface="Book Antiqua" pitchFamily="18" charset="0"/>
            </a:endParaRP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948195" y="-76200"/>
            <a:ext cx="1967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Vladimir Script" pitchFamily="66" charset="0"/>
                <a:cs typeface="IranNastaliq" pitchFamily="18" charset="0"/>
              </a:rPr>
              <a:t>N</a:t>
            </a:r>
            <a:r>
              <a:rPr lang="en-US" sz="2800" b="1" dirty="0" err="1" smtClean="0">
                <a:latin typeface="Vladimir Script" pitchFamily="66" charset="0"/>
                <a:cs typeface="IranNastaliq" pitchFamily="18" charset="0"/>
              </a:rPr>
              <a:t>asim</a:t>
            </a:r>
            <a:r>
              <a:rPr lang="en-US" sz="2800" b="1" dirty="0" smtClean="0">
                <a:latin typeface="Vladimir Script" pitchFamily="66" charset="0"/>
                <a:cs typeface="IranNastaliq" pitchFamily="18" charset="0"/>
              </a:rPr>
              <a:t> </a:t>
            </a:r>
            <a:r>
              <a:rPr lang="en-US" sz="2800" b="1" dirty="0" err="1">
                <a:latin typeface="Vladimir Script" pitchFamily="66" charset="0"/>
                <a:cs typeface="IranNastaliq" pitchFamily="18" charset="0"/>
              </a:rPr>
              <a:t>M</a:t>
            </a:r>
            <a:r>
              <a:rPr lang="en-US" sz="2800" b="1" dirty="0" err="1" smtClean="0">
                <a:latin typeface="Vladimir Script" pitchFamily="66" charset="0"/>
                <a:cs typeface="IranNastaliq" pitchFamily="18" charset="0"/>
              </a:rPr>
              <a:t>oradi</a:t>
            </a:r>
            <a:endParaRPr lang="en-US" sz="2800" b="1" dirty="0">
              <a:latin typeface="Vladimir Script" pitchFamily="66" charset="0"/>
              <a:cs typeface="IranNastaliq" pitchFamily="18" charset="0"/>
            </a:endParaRPr>
          </a:p>
        </p:txBody>
      </p:sp>
      <p:sp>
        <p:nvSpPr>
          <p:cNvPr id="17" name="Heptagon 16"/>
          <p:cNvSpPr/>
          <p:nvPr/>
        </p:nvSpPr>
        <p:spPr>
          <a:xfrm>
            <a:off x="8381999" y="6128266"/>
            <a:ext cx="609601" cy="348734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0541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1" y="6302633"/>
            <a:ext cx="7238999" cy="9816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95600" y="6412468"/>
            <a:ext cx="5549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/>
                </a:solidFill>
                <a:latin typeface="Arial Rounded MT Bold" pitchFamily="34" charset="0"/>
              </a:rPr>
              <a:t>Excitons</a:t>
            </a:r>
            <a:r>
              <a:rPr lang="en-US" b="1" dirty="0" smtClean="0">
                <a:solidFill>
                  <a:schemeClr val="bg2"/>
                </a:solidFill>
                <a:latin typeface="Arial Rounded MT Bold" pitchFamily="34" charset="0"/>
              </a:rPr>
              <a:t>  In  Single – Walled  Carbon  Nanotubes</a:t>
            </a:r>
            <a:endParaRPr lang="en-US" b="1" dirty="0">
              <a:solidFill>
                <a:schemeClr val="bg2"/>
              </a:solidFill>
              <a:latin typeface="Arial Rounded MT Bol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410200"/>
            <a:ext cx="1600200" cy="1371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flipH="1">
            <a:off x="8686800" y="5715000"/>
            <a:ext cx="76200" cy="10668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17132"/>
            <a:ext cx="8229600" cy="33644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0"/>
              </a:schemeClr>
            </a:outerShdw>
          </a:effectLst>
          <a:scene3d>
            <a:camera prst="orthographicFront"/>
            <a:lightRig rig="threePt" dir="t"/>
          </a:scene3d>
          <a:sp3d>
            <a:bevelB prst="relaxedInse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752601" y="5940623"/>
            <a:ext cx="68579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J. </a:t>
            </a:r>
            <a:r>
              <a:rPr lang="en-GB" sz="1400" dirty="0" err="1" smtClean="0">
                <a:solidFill>
                  <a:schemeClr val="bg1"/>
                </a:solidFill>
              </a:rPr>
              <a:t>Charlier</a:t>
            </a:r>
            <a:r>
              <a:rPr lang="en-GB" sz="1400" dirty="0" smtClean="0">
                <a:solidFill>
                  <a:schemeClr val="bg1"/>
                </a:solidFill>
              </a:rPr>
              <a:t>   et al. </a:t>
            </a:r>
            <a:r>
              <a:rPr lang="en-GB" sz="1400" b="1" dirty="0" smtClean="0">
                <a:solidFill>
                  <a:schemeClr val="bg1"/>
                </a:solidFill>
              </a:rPr>
              <a:t>, “</a:t>
            </a:r>
            <a:r>
              <a:rPr lang="en-GB" sz="1400" b="1" i="1" dirty="0" smtClean="0">
                <a:solidFill>
                  <a:schemeClr val="bg1"/>
                </a:solidFill>
              </a:rPr>
              <a:t>electronic  properties of  nanotubes</a:t>
            </a:r>
            <a:r>
              <a:rPr lang="en-GB" sz="1400" b="1" dirty="0" smtClean="0">
                <a:solidFill>
                  <a:schemeClr val="bg1"/>
                </a:solidFill>
              </a:rPr>
              <a:t>”, Rev. Mod. Phys. 79, </a:t>
            </a:r>
            <a:r>
              <a:rPr lang="en-GB" sz="1400" dirty="0" smtClean="0">
                <a:solidFill>
                  <a:schemeClr val="bg1"/>
                </a:solidFill>
              </a:rPr>
              <a:t>( 2007 )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11430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B0F0"/>
                </a:solidFill>
                <a:latin typeface="Comic Sans MS" pitchFamily="66" charset="0"/>
              </a:rPr>
              <a:t>multi-walled nanotube (</a:t>
            </a:r>
            <a:r>
              <a:rPr lang="en-GB" b="1" dirty="0" err="1" smtClean="0">
                <a:solidFill>
                  <a:srgbClr val="00B0F0"/>
                </a:solidFill>
                <a:latin typeface="Comic Sans MS" pitchFamily="66" charset="0"/>
              </a:rPr>
              <a:t>mwnt</a:t>
            </a:r>
            <a:r>
              <a:rPr lang="en-GB" b="1" dirty="0" smtClean="0">
                <a:solidFill>
                  <a:srgbClr val="00B0F0"/>
                </a:solidFill>
                <a:latin typeface="Comic Sans MS" pitchFamily="66" charset="0"/>
              </a:rPr>
              <a:t>)</a:t>
            </a:r>
          </a:p>
          <a:p>
            <a:r>
              <a:rPr lang="en-GB" b="1" dirty="0" smtClean="0">
                <a:solidFill>
                  <a:srgbClr val="00B0F0"/>
                </a:solidFill>
                <a:latin typeface="Comic Sans MS" pitchFamily="66" charset="0"/>
              </a:rPr>
              <a:t>Diameter ~ 10 – 50 nm</a:t>
            </a:r>
          </a:p>
          <a:p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en-GB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5800" y="1182469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GB" b="1" dirty="0" smtClean="0">
                <a:solidFill>
                  <a:srgbClr val="00B0F0"/>
                </a:solidFill>
                <a:latin typeface="Comic Sans MS" pitchFamily="66" charset="0"/>
              </a:rPr>
              <a:t>Single-walled nanotube (</a:t>
            </a:r>
            <a:r>
              <a:rPr lang="en-GB" b="1" dirty="0" err="1" smtClean="0">
                <a:solidFill>
                  <a:srgbClr val="00B0F0"/>
                </a:solidFill>
                <a:latin typeface="Comic Sans MS" pitchFamily="66" charset="0"/>
              </a:rPr>
              <a:t>swnt</a:t>
            </a:r>
            <a:r>
              <a:rPr lang="en-GB" b="1" dirty="0" smtClean="0">
                <a:solidFill>
                  <a:srgbClr val="00B0F0"/>
                </a:solidFill>
                <a:latin typeface="Comic Sans MS" pitchFamily="66" charset="0"/>
              </a:rPr>
              <a:t>)</a:t>
            </a:r>
          </a:p>
          <a:p>
            <a:r>
              <a:rPr lang="en-GB" b="1" dirty="0" smtClean="0">
                <a:solidFill>
                  <a:srgbClr val="00B0F0"/>
                </a:solidFill>
                <a:latin typeface="Comic Sans MS" pitchFamily="66" charset="0"/>
              </a:rPr>
              <a:t>    Diameter ~ 0.5 - 2nm</a:t>
            </a:r>
            <a:endParaRPr lang="en-GB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13" name="Title 11"/>
          <p:cNvSpPr txBox="1">
            <a:spLocks/>
          </p:cNvSpPr>
          <p:nvPr/>
        </p:nvSpPr>
        <p:spPr>
          <a:xfrm>
            <a:off x="611560" y="152400"/>
            <a:ext cx="7924800" cy="796950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ross"/>
          </a:sp3d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convex"/>
              <a:bevelB w="38100" h="38100" prst="convex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Images  of  nanotubes</a:t>
            </a:r>
            <a:endParaRPr lang="en-GB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Heptagon 14"/>
          <p:cNvSpPr/>
          <p:nvPr/>
        </p:nvSpPr>
        <p:spPr>
          <a:xfrm>
            <a:off x="8382000" y="6128266"/>
            <a:ext cx="609601" cy="348734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0541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quarter" idx="4294967295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4000" contrast="-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963" y="0"/>
            <a:ext cx="4491037" cy="3594100"/>
          </a:xfrm>
        </p:spPr>
      </p:pic>
      <p:sp>
        <p:nvSpPr>
          <p:cNvPr id="9" name="Oval 8"/>
          <p:cNvSpPr/>
          <p:nvPr/>
        </p:nvSpPr>
        <p:spPr>
          <a:xfrm rot="20413776">
            <a:off x="3996674" y="1402657"/>
            <a:ext cx="5339439" cy="1146193"/>
          </a:xfrm>
          <a:prstGeom prst="ellipse">
            <a:avLst/>
          </a:prstGeom>
          <a:noFill/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h="1651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6300192" y="1806352"/>
            <a:ext cx="864096" cy="223224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856320" y="4114800"/>
            <a:ext cx="27542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  <a:latin typeface="Comic Sans MS" pitchFamily="66" charset="0"/>
              </a:rPr>
              <a:t>Chiral vector</a:t>
            </a:r>
            <a:endParaRPr lang="en-GB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294144"/>
            <a:ext cx="4572000" cy="295465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SWNT’s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geometry </a:t>
            </a:r>
          </a:p>
          <a:p>
            <a:pPr marL="115888">
              <a:lnSpc>
                <a:spcPct val="150000"/>
              </a:lnSpc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specified by  a  pair  of       integers   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(n , </a:t>
            </a:r>
            <a:r>
              <a:rPr lang="en-GB" sz="3200" b="1" smtClean="0">
                <a:latin typeface="Times New Roman" pitchFamily="18" charset="0"/>
                <a:cs typeface="Times New Roman" pitchFamily="18" charset="0"/>
              </a:rPr>
              <a:t>m) :</a:t>
            </a:r>
            <a:endParaRPr lang="en-GB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15888">
              <a:lnSpc>
                <a:spcPct val="150000"/>
              </a:lnSpc>
            </a:pPr>
            <a:endParaRPr lang="en-GB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93679" y="4872769"/>
                <a:ext cx="7781489" cy="9946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 smtClean="0">
                    <a:latin typeface="Times New Roman" pitchFamily="18" charset="0"/>
                    <a:cs typeface="Times New Roman" pitchFamily="18" charset="0"/>
                  </a:rPr>
                  <a:t>a </a:t>
                </a:r>
                <a:r>
                  <a:rPr lang="en-GB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lattice  constant  of  the  honeycomb  network</a:t>
                </a:r>
              </a:p>
              <a:p>
                <a:r>
                  <a:rPr lang="en-GB" sz="2800" dirty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GB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GB" sz="280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e>
                    </m:rad>
                    <m:r>
                      <a:rPr lang="en-GB" sz="2800">
                        <a:solidFill>
                          <a:schemeClr val="tx1"/>
                        </a:solidFill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𝑐𝑐</m:t>
                        </m:r>
                      </m:sub>
                    </m:sSub>
                  </m:oMath>
                </a14:m>
                <a:r>
                  <a:rPr lang="en-GB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𝑐𝑐</m:t>
                        </m:r>
                      </m:sub>
                    </m:sSub>
                    <m:r>
                      <a:rPr lang="en-GB" sz="2800">
                        <a:solidFill>
                          <a:schemeClr val="tx1"/>
                        </a:solidFill>
                        <a:latin typeface="Cambria Math"/>
                      </a:rPr>
                      <m:t>≅</m:t>
                    </m:r>
                    <m:r>
                      <a:rPr lang="en-GB" sz="2800">
                        <a:solidFill>
                          <a:schemeClr val="tx1"/>
                        </a:solidFill>
                        <a:latin typeface="Cambria Math"/>
                      </a:rPr>
                      <m:t>1</m:t>
                    </m:r>
                    <m:r>
                      <a:rPr lang="en-GB" sz="280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GB" sz="2800">
                        <a:solidFill>
                          <a:schemeClr val="tx1"/>
                        </a:solidFill>
                        <a:latin typeface="Cambria Math"/>
                      </a:rPr>
                      <m:t>42</m:t>
                    </m:r>
                    <m:sSup>
                      <m:sSup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sz="280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GB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, the  C-C  bond  length)</a:t>
                </a:r>
                <a:endParaRPr lang="en-GB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79" y="4872769"/>
                <a:ext cx="7781489" cy="994631"/>
              </a:xfrm>
              <a:prstGeom prst="rect">
                <a:avLst/>
              </a:prstGeom>
              <a:blipFill rotWithShape="1">
                <a:blip r:embed="rId6"/>
                <a:stretch>
                  <a:fillRect l="-1646" t="-6098" r="-313" b="-15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>
            <a:off x="726399" y="4191000"/>
            <a:ext cx="721401" cy="4736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43303" y="4444425"/>
            <a:ext cx="19094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diameter</a:t>
            </a:r>
            <a:endParaRPr lang="en-GB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24468" y="3581400"/>
                <a:ext cx="5642140" cy="830292"/>
              </a:xfrm>
              <a:prstGeom prst="rect">
                <a:avLst/>
              </a:prstGeom>
              <a:ln w="381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sz="2800">
                          <a:latin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h</m:t>
                              </m:r>
                            </m:sub>
                          </m:sSub>
                          <m:r>
                            <a:rPr lang="en-US" sz="2800">
                              <a:latin typeface="Cambria Math"/>
                            </a:rPr>
                            <m:t>|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𝜋</m:t>
                          </m:r>
                        </m:den>
                      </m:f>
                      <m:r>
                        <a:rPr lang="en-US" sz="28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𝜋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80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>
                              <a:latin typeface="Cambria Math"/>
                            </a:rPr>
                            <m:t>+</m:t>
                          </m:r>
                          <m:r>
                            <a:rPr lang="en-US" sz="2800" i="1">
                              <a:latin typeface="Cambria Math"/>
                            </a:rPr>
                            <m:t>𝑛𝑚</m:t>
                          </m:r>
                          <m:r>
                            <a:rPr lang="en-US" sz="280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80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468" y="3581400"/>
                <a:ext cx="5642140" cy="83029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0577560"/>
              </p:ext>
            </p:extLst>
          </p:nvPr>
        </p:nvGraphicFramePr>
        <p:xfrm>
          <a:off x="381000" y="2569607"/>
          <a:ext cx="3697321" cy="859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0" name="Equation" r:id="rId8" imgW="939600" imgH="253800" progId="Equation.DSMT4">
                  <p:embed/>
                </p:oleObj>
              </mc:Choice>
              <mc:Fallback>
                <p:oleObj name="Equation" r:id="rId8" imgW="9396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1000" y="2569607"/>
                        <a:ext cx="3697321" cy="85939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Heptagon 14"/>
          <p:cNvSpPr/>
          <p:nvPr/>
        </p:nvSpPr>
        <p:spPr>
          <a:xfrm>
            <a:off x="8314974" y="6172200"/>
            <a:ext cx="609601" cy="348734"/>
          </a:xfrm>
          <a:prstGeom prst="heptago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0086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" grpId="0"/>
      <p:bldP spid="13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flipV="1">
            <a:off x="1609132" y="6302632"/>
            <a:ext cx="7458668" cy="10983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95600" y="6412468"/>
            <a:ext cx="5549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/>
                </a:solidFill>
                <a:latin typeface="Arial Rounded MT Bold" pitchFamily="34" charset="0"/>
              </a:rPr>
              <a:t>Excitons</a:t>
            </a:r>
            <a:r>
              <a:rPr lang="en-US" b="1" dirty="0" smtClean="0">
                <a:solidFill>
                  <a:schemeClr val="bg2"/>
                </a:solidFill>
                <a:latin typeface="Arial Rounded MT Bold" pitchFamily="34" charset="0"/>
              </a:rPr>
              <a:t>  In  Single – Walled  Carbon  Nanotubes</a:t>
            </a:r>
            <a:endParaRPr lang="en-US" b="1" dirty="0">
              <a:solidFill>
                <a:schemeClr val="bg2"/>
              </a:solidFill>
              <a:latin typeface="Arial Rounded MT Bol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410200"/>
            <a:ext cx="1371600" cy="1371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flipH="1">
            <a:off x="8686800" y="5715000"/>
            <a:ext cx="76200" cy="10668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tchiralities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3000" contrast="-3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76400" y="152400"/>
            <a:ext cx="6768989" cy="5943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16200000">
            <a:off x="-1329327" y="2346160"/>
            <a:ext cx="48011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SWNT’s </a:t>
            </a:r>
            <a:r>
              <a:rPr lang="en-GB" sz="4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geometry</a:t>
            </a:r>
            <a:r>
              <a:rPr lang="en-GB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Heptagon 11"/>
          <p:cNvSpPr/>
          <p:nvPr/>
        </p:nvSpPr>
        <p:spPr>
          <a:xfrm>
            <a:off x="8382000" y="6128266"/>
            <a:ext cx="609601" cy="348734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0541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6294111"/>
            <a:ext cx="7086600" cy="10668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95600" y="6412468"/>
            <a:ext cx="5549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2"/>
                </a:solidFill>
                <a:latin typeface="Arial Rounded MT Bold" pitchFamily="34" charset="0"/>
              </a:rPr>
              <a:t>Excitons</a:t>
            </a:r>
            <a:r>
              <a:rPr lang="en-US" b="1" dirty="0" smtClean="0">
                <a:solidFill>
                  <a:schemeClr val="accent2"/>
                </a:solidFill>
                <a:latin typeface="Arial Rounded MT Bold" pitchFamily="34" charset="0"/>
              </a:rPr>
              <a:t>  In  Single – Walled  Carbon  Nanotubes</a:t>
            </a:r>
            <a:endParaRPr lang="en-US" b="1" dirty="0">
              <a:solidFill>
                <a:schemeClr val="accent2"/>
              </a:solidFill>
              <a:latin typeface="Arial Rounded MT Bol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8686800" y="5715000"/>
            <a:ext cx="76200" cy="1066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983850" y="6019800"/>
            <a:ext cx="6520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ethan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minot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Tuning  the  band  structure  of  </a:t>
            </a:r>
            <a:r>
              <a:rPr lang="en-US" sz="1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cnt</a:t>
            </a: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”,  </a:t>
            </a:r>
            <a:r>
              <a:rPr lang="en-US" sz="1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PhD Thesis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cornell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univ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(2004 ),  page : 28</a:t>
            </a:r>
            <a:endParaRPr lang="en-US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4" y="2895600"/>
            <a:ext cx="4733926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419600" y="3334289"/>
                <a:ext cx="2131033" cy="12377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36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⊥</m:t>
                          </m:r>
                        </m:sub>
                      </m:sSub>
                      <m:r>
                        <a:rPr lang="en-US" sz="360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3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𝜋</m:t>
                          </m:r>
                          <m:r>
                            <a:rPr lang="en-US" sz="3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𝑙</m:t>
                          </m:r>
                        </m:num>
                        <m:den>
                          <m:r>
                            <a:rPr lang="en-US" sz="36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36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h</m:t>
                              </m:r>
                            </m:sub>
                          </m:sSub>
                          <m:r>
                            <a:rPr lang="en-US" sz="36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3334289"/>
                <a:ext cx="2131033" cy="123771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38800"/>
            <a:ext cx="1446294" cy="1021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05" y="609600"/>
            <a:ext cx="6997589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" name="Group 11"/>
          <p:cNvGrpSpPr>
            <a:grpSpLocks/>
          </p:cNvGrpSpPr>
          <p:nvPr/>
        </p:nvGrpSpPr>
        <p:grpSpPr bwMode="auto">
          <a:xfrm>
            <a:off x="558327" y="622458"/>
            <a:ext cx="8413608" cy="2501742"/>
            <a:chOff x="657" y="1661"/>
            <a:chExt cx="4151" cy="1864"/>
          </a:xfrm>
        </p:grpSpPr>
        <p:pic>
          <p:nvPicPr>
            <p:cNvPr id="30" name="Picture 7" descr="CNT_band7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1661"/>
              <a:ext cx="1996" cy="1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8" descr="CNT_band7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7" y="1661"/>
              <a:ext cx="2131" cy="1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 Box 9"/>
            <p:cNvSpPr txBox="1">
              <a:spLocks noChangeArrowheads="1"/>
            </p:cNvSpPr>
            <p:nvPr/>
          </p:nvSpPr>
          <p:spPr bwMode="auto">
            <a:xfrm>
              <a:off x="1429" y="3294"/>
              <a:ext cx="4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(7,7)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585712" y="2253519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(7,7)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83604" y="2209800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(7,0)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209800" y="4743271"/>
            <a:ext cx="2947574" cy="1261884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GB" sz="3200" b="1" dirty="0" smtClean="0">
                <a:solidFill>
                  <a:schemeClr val="accent2"/>
                </a:solidFill>
                <a:latin typeface="Vijaya" pitchFamily="34" charset="0"/>
                <a:cs typeface="Vijaya" pitchFamily="34" charset="0"/>
              </a:rPr>
              <a:t>Metallic:</a:t>
            </a:r>
            <a:r>
              <a:rPr lang="en-GB" sz="4400" b="1" dirty="0" smtClean="0">
                <a:solidFill>
                  <a:schemeClr val="accent2"/>
                </a:solidFill>
                <a:latin typeface="Vijaya" pitchFamily="34" charset="0"/>
                <a:cs typeface="Vijaya" pitchFamily="34" charset="0"/>
              </a:rPr>
              <a:t> </a:t>
            </a:r>
            <a:endParaRPr lang="en-GB" sz="3200" b="1" dirty="0" smtClean="0">
              <a:ln>
                <a:prstDash val="solid"/>
              </a:ln>
              <a:solidFill>
                <a:srgbClr val="0070C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Vijaya" pitchFamily="34" charset="0"/>
              <a:cs typeface="Vijaya" pitchFamily="34" charset="0"/>
            </a:endParaRPr>
          </a:p>
          <a:p>
            <a:r>
              <a:rPr lang="en-GB" sz="3200" b="1" dirty="0" smtClean="0">
                <a:solidFill>
                  <a:schemeClr val="accent2"/>
                </a:solidFill>
                <a:latin typeface="Vijaya" pitchFamily="34" charset="0"/>
                <a:cs typeface="Vijaya" pitchFamily="34" charset="0"/>
              </a:rPr>
              <a:t>Semiconducting</a:t>
            </a:r>
            <a:r>
              <a:rPr lang="en-GB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GB" sz="3200" b="1" dirty="0">
              <a:ln>
                <a:prstDash val="solid"/>
              </a:ln>
              <a:solidFill>
                <a:schemeClr val="accent2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3578555"/>
              </p:ext>
            </p:extLst>
          </p:nvPr>
        </p:nvGraphicFramePr>
        <p:xfrm>
          <a:off x="4953000" y="4876800"/>
          <a:ext cx="2558546" cy="380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81" name="Equation" r:id="rId10" imgW="634449" imgH="177646" progId="Equation.DSMT4">
                  <p:embed/>
                </p:oleObj>
              </mc:Choice>
              <mc:Fallback>
                <p:oleObj name="Equation" r:id="rId10" imgW="634449" imgH="177646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876800"/>
                        <a:ext cx="2558546" cy="38099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  <a:alpha val="47000"/>
                        </a:schemeClr>
                      </a:solidFill>
                      <a:ln w="9525">
                        <a:solidFill>
                          <a:srgbClr val="604A7B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1427741"/>
              </p:ext>
            </p:extLst>
          </p:nvPr>
        </p:nvGraphicFramePr>
        <p:xfrm>
          <a:off x="4953000" y="5475190"/>
          <a:ext cx="2568703" cy="392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82" name="Equation" r:id="rId12" imgW="825142" imgH="177723" progId="Equation.DSMT4">
                  <p:embed/>
                </p:oleObj>
              </mc:Choice>
              <mc:Fallback>
                <p:oleObj name="Equation" r:id="rId12" imgW="825142" imgH="177723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5475190"/>
                        <a:ext cx="2568703" cy="39221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  <a:alpha val="47000"/>
                        </a:schemeClr>
                      </a:solidFill>
                      <a:ln w="9525">
                        <a:solidFill>
                          <a:srgbClr val="604A7B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61430" y="0"/>
            <a:ext cx="3991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>
                <a:latin typeface="Book Antiqua" pitchFamily="18" charset="0"/>
              </a:rPr>
              <a:t>Electronic  </a:t>
            </a:r>
            <a:r>
              <a:rPr lang="en-US" b="1" dirty="0">
                <a:latin typeface="Book Antiqua" pitchFamily="18" charset="0"/>
              </a:rPr>
              <a:t>properties  </a:t>
            </a:r>
            <a:r>
              <a:rPr lang="en-US" b="1" dirty="0" smtClean="0">
                <a:latin typeface="Book Antiqua" pitchFamily="18" charset="0"/>
              </a:rPr>
              <a:t>□■□□□□□□□□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100595" y="-76200"/>
            <a:ext cx="1967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Vladimir Script" pitchFamily="66" charset="0"/>
                <a:cs typeface="IranNastaliq" pitchFamily="18" charset="0"/>
              </a:rPr>
              <a:t>N</a:t>
            </a:r>
            <a:r>
              <a:rPr lang="en-US" sz="2800" b="1" dirty="0" err="1" smtClean="0">
                <a:latin typeface="Vladimir Script" pitchFamily="66" charset="0"/>
                <a:cs typeface="IranNastaliq" pitchFamily="18" charset="0"/>
              </a:rPr>
              <a:t>asim</a:t>
            </a:r>
            <a:r>
              <a:rPr lang="en-US" sz="2800" b="1" dirty="0" smtClean="0">
                <a:latin typeface="Vladimir Script" pitchFamily="66" charset="0"/>
                <a:cs typeface="IranNastaliq" pitchFamily="18" charset="0"/>
              </a:rPr>
              <a:t> </a:t>
            </a:r>
            <a:r>
              <a:rPr lang="en-US" sz="2800" b="1" dirty="0" err="1">
                <a:latin typeface="Vladimir Script" pitchFamily="66" charset="0"/>
                <a:cs typeface="IranNastaliq" pitchFamily="18" charset="0"/>
              </a:rPr>
              <a:t>M</a:t>
            </a:r>
            <a:r>
              <a:rPr lang="en-US" sz="2800" b="1" dirty="0" err="1" smtClean="0">
                <a:latin typeface="Vladimir Script" pitchFamily="66" charset="0"/>
                <a:cs typeface="IranNastaliq" pitchFamily="18" charset="0"/>
              </a:rPr>
              <a:t>oradi</a:t>
            </a:r>
            <a:endParaRPr lang="en-US" sz="2800" b="1" dirty="0">
              <a:latin typeface="Vladimir Script" pitchFamily="66" charset="0"/>
              <a:cs typeface="IranNastaliq" pitchFamily="18" charset="0"/>
            </a:endParaRPr>
          </a:p>
        </p:txBody>
      </p:sp>
      <p:sp>
        <p:nvSpPr>
          <p:cNvPr id="23" name="Heptagon 22"/>
          <p:cNvSpPr/>
          <p:nvPr/>
        </p:nvSpPr>
        <p:spPr>
          <a:xfrm>
            <a:off x="8382000" y="6128266"/>
            <a:ext cx="609601" cy="348734"/>
          </a:xfrm>
          <a:prstGeom prst="heptag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7841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  <p:bldP spid="34" grpId="0"/>
      <p:bldP spid="35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609600"/>
            <a:ext cx="5750642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6356">
            <a:off x="192234" y="501591"/>
            <a:ext cx="2832100" cy="685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11753" y="6302632"/>
            <a:ext cx="7256047" cy="9816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H="1">
            <a:off x="8686800" y="5715000"/>
            <a:ext cx="76200" cy="10668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908411" y="6412468"/>
            <a:ext cx="5549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7030A0"/>
                </a:solidFill>
                <a:latin typeface="Arial Rounded MT Bold" pitchFamily="34" charset="0"/>
              </a:rPr>
              <a:t>Excitons</a:t>
            </a:r>
            <a:r>
              <a:rPr lang="en-US" b="1" dirty="0" smtClean="0">
                <a:solidFill>
                  <a:srgbClr val="7030A0"/>
                </a:solidFill>
                <a:latin typeface="Arial Rounded MT Bold" pitchFamily="34" charset="0"/>
              </a:rPr>
              <a:t>  In  Single – Walled  Carbon  Nanotubes</a:t>
            </a:r>
            <a:endParaRPr lang="en-US" b="1" dirty="0">
              <a:solidFill>
                <a:srgbClr val="7030A0"/>
              </a:solidFill>
              <a:latin typeface="Arial Rounded MT Bold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13855" y="87868"/>
            <a:ext cx="3658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>
                <a:latin typeface="Book Antiqua" pitchFamily="18" charset="0"/>
              </a:rPr>
              <a:t>optical  </a:t>
            </a:r>
            <a:r>
              <a:rPr lang="en-US" b="1" dirty="0">
                <a:latin typeface="Book Antiqua" pitchFamily="18" charset="0"/>
              </a:rPr>
              <a:t>properties  </a:t>
            </a:r>
            <a:r>
              <a:rPr lang="en-US" b="1" dirty="0" smtClean="0">
                <a:latin typeface="Book Antiqua" pitchFamily="18" charset="0"/>
              </a:rPr>
              <a:t>□□■□□□□□□□</a:t>
            </a:r>
            <a:endParaRPr lang="en-US" b="1" dirty="0">
              <a:latin typeface="Book Antiqua" pitchFamily="18" charset="0"/>
            </a:endParaRPr>
          </a:p>
          <a:p>
            <a:endParaRPr lang="en-US" b="1" dirty="0">
              <a:latin typeface="Book Antiqu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00595" y="10180"/>
            <a:ext cx="1967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Vladimir Script" pitchFamily="66" charset="0"/>
                <a:cs typeface="IranNastaliq" pitchFamily="18" charset="0"/>
              </a:rPr>
              <a:t>N</a:t>
            </a:r>
            <a:r>
              <a:rPr lang="en-US" sz="2800" b="1" dirty="0" err="1" smtClean="0">
                <a:latin typeface="Vladimir Script" pitchFamily="66" charset="0"/>
                <a:cs typeface="IranNastaliq" pitchFamily="18" charset="0"/>
              </a:rPr>
              <a:t>asim</a:t>
            </a:r>
            <a:r>
              <a:rPr lang="en-US" sz="2800" b="1" dirty="0" smtClean="0">
                <a:latin typeface="Vladimir Script" pitchFamily="66" charset="0"/>
                <a:cs typeface="IranNastaliq" pitchFamily="18" charset="0"/>
              </a:rPr>
              <a:t> </a:t>
            </a:r>
            <a:r>
              <a:rPr lang="en-US" sz="2800" b="1" dirty="0" err="1">
                <a:latin typeface="Vladimir Script" pitchFamily="66" charset="0"/>
                <a:cs typeface="IranNastaliq" pitchFamily="18" charset="0"/>
              </a:rPr>
              <a:t>M</a:t>
            </a:r>
            <a:r>
              <a:rPr lang="en-US" sz="2800" b="1" dirty="0" err="1" smtClean="0">
                <a:latin typeface="Vladimir Script" pitchFamily="66" charset="0"/>
                <a:cs typeface="IranNastaliq" pitchFamily="18" charset="0"/>
              </a:rPr>
              <a:t>oradi</a:t>
            </a:r>
            <a:endParaRPr lang="en-US" sz="2800" b="1" dirty="0">
              <a:latin typeface="Vladimir Script" pitchFamily="66" charset="0"/>
              <a:cs typeface="IranNastaliq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57200" y="4572000"/>
            <a:ext cx="55336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dirty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Ratio </a:t>
            </a:r>
            <a:r>
              <a:rPr lang="en-US" sz="44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problem :</a:t>
            </a:r>
            <a:endParaRPr lang="en-US" sz="4400" b="1" dirty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16" y="5670966"/>
            <a:ext cx="1608284" cy="11548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371599"/>
            <a:ext cx="2971800" cy="3276601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0254619"/>
              </p:ext>
            </p:extLst>
          </p:nvPr>
        </p:nvGraphicFramePr>
        <p:xfrm>
          <a:off x="4648200" y="4495800"/>
          <a:ext cx="18161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9" name="Equation" r:id="rId8" imgW="558720" imgH="431640" progId="Equation.DSMT4">
                  <p:embed/>
                </p:oleObj>
              </mc:Choice>
              <mc:Fallback>
                <p:oleObj name="Equation" r:id="rId8" imgW="5587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48200" y="4495800"/>
                        <a:ext cx="1816100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3505200" y="2971800"/>
            <a:ext cx="1752600" cy="0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429000" y="2433935"/>
            <a:ext cx="1756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</a:rPr>
              <a:t>Kataura</a:t>
            </a:r>
            <a:r>
              <a:rPr lang="en-US" sz="2400" b="1" dirty="0" smtClean="0">
                <a:solidFill>
                  <a:srgbClr val="7030A0"/>
                </a:solidFill>
              </a:rPr>
              <a:t> plot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11753" y="5867400"/>
            <a:ext cx="6417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‎ </a:t>
            </a:r>
            <a:r>
              <a:rPr lang="en-US" sz="1200" dirty="0" smtClean="0">
                <a:solidFill>
                  <a:schemeClr val="bg1"/>
                </a:solidFill>
              </a:rPr>
              <a:t>H</a:t>
            </a:r>
            <a:r>
              <a:rPr lang="en-US" sz="1200" dirty="0">
                <a:solidFill>
                  <a:schemeClr val="bg1"/>
                </a:solidFill>
              </a:rPr>
              <a:t>‎. ‎</a:t>
            </a:r>
            <a:r>
              <a:rPr lang="en-US" sz="1200" dirty="0" err="1">
                <a:solidFill>
                  <a:schemeClr val="bg1"/>
                </a:solidFill>
              </a:rPr>
              <a:t>Kataura</a:t>
            </a:r>
            <a:r>
              <a:rPr lang="en-US" sz="1200" dirty="0" smtClean="0">
                <a:solidFill>
                  <a:schemeClr val="bg1"/>
                </a:solidFill>
              </a:rPr>
              <a:t>‎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et al., “</a:t>
            </a:r>
            <a:r>
              <a:rPr lang="en-US" sz="1200" b="1" i="1" dirty="0">
                <a:solidFill>
                  <a:schemeClr val="bg1"/>
                </a:solidFill>
              </a:rPr>
              <a:t>Optical Properties of Single-Wall Carbon </a:t>
            </a:r>
            <a:r>
              <a:rPr lang="en-US" sz="1200" b="1" i="1" dirty="0" smtClean="0">
                <a:solidFill>
                  <a:schemeClr val="bg1"/>
                </a:solidFill>
              </a:rPr>
              <a:t>Nanotubes</a:t>
            </a:r>
            <a:r>
              <a:rPr lang="en-US" sz="1200" dirty="0" smtClean="0">
                <a:solidFill>
                  <a:schemeClr val="bg1"/>
                </a:solidFill>
              </a:rPr>
              <a:t>”, ‎</a:t>
            </a:r>
            <a:r>
              <a:rPr lang="en-US" sz="1200" b="1" dirty="0" smtClean="0">
                <a:solidFill>
                  <a:schemeClr val="bg1"/>
                </a:solidFill>
              </a:rPr>
              <a:t>Synth. Met. ‎103</a:t>
            </a:r>
            <a:r>
              <a:rPr lang="en-US" sz="1200" dirty="0" smtClean="0">
                <a:solidFill>
                  <a:schemeClr val="bg1"/>
                </a:solidFill>
              </a:rPr>
              <a:t>, </a:t>
            </a:r>
            <a:r>
              <a:rPr lang="en-US" sz="1200" dirty="0">
                <a:solidFill>
                  <a:schemeClr val="bg1"/>
                </a:solidFill>
              </a:rPr>
              <a:t>‎(</a:t>
            </a:r>
            <a:r>
              <a:rPr lang="en-US" sz="1200" dirty="0" smtClean="0">
                <a:solidFill>
                  <a:schemeClr val="bg1"/>
                </a:solidFill>
              </a:rPr>
              <a:t>1999)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95400" y="5638800"/>
            <a:ext cx="74229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‎C‎. ‎L‎. ‎</a:t>
            </a:r>
            <a:r>
              <a:rPr lang="en-US" sz="1200" dirty="0" smtClean="0">
                <a:solidFill>
                  <a:schemeClr val="bg1"/>
                </a:solidFill>
              </a:rPr>
              <a:t>Kane et </a:t>
            </a:r>
            <a:r>
              <a:rPr lang="en-US" sz="1200" dirty="0">
                <a:solidFill>
                  <a:schemeClr val="bg1"/>
                </a:solidFill>
              </a:rPr>
              <a:t>al., “ </a:t>
            </a:r>
            <a:r>
              <a:rPr lang="en-US" sz="1200" b="1" i="1" dirty="0" smtClean="0">
                <a:solidFill>
                  <a:schemeClr val="bg1"/>
                </a:solidFill>
              </a:rPr>
              <a:t>Ratio </a:t>
            </a:r>
            <a:r>
              <a:rPr lang="en-US" sz="1200" b="1" i="1" dirty="0">
                <a:solidFill>
                  <a:schemeClr val="bg1"/>
                </a:solidFill>
              </a:rPr>
              <a:t>Problem in Single Carbon Nanotube Fluorescence </a:t>
            </a:r>
            <a:r>
              <a:rPr lang="en-US" sz="1200" b="1" i="1" dirty="0" smtClean="0">
                <a:solidFill>
                  <a:schemeClr val="bg1"/>
                </a:solidFill>
              </a:rPr>
              <a:t>Spectroscopy</a:t>
            </a:r>
            <a:r>
              <a:rPr lang="en-US" sz="1200" dirty="0" smtClean="0">
                <a:solidFill>
                  <a:schemeClr val="bg1"/>
                </a:solidFill>
              </a:rPr>
              <a:t>”, ‎</a:t>
            </a:r>
            <a:r>
              <a:rPr lang="en-US" sz="1200" b="1" dirty="0" smtClean="0">
                <a:solidFill>
                  <a:schemeClr val="bg1"/>
                </a:solidFill>
              </a:rPr>
              <a:t>Phys. Rev. </a:t>
            </a:r>
            <a:r>
              <a:rPr lang="en-US" sz="1200" b="1" dirty="0" err="1" smtClean="0">
                <a:solidFill>
                  <a:schemeClr val="bg1"/>
                </a:solidFill>
              </a:rPr>
              <a:t>Lett</a:t>
            </a:r>
            <a:r>
              <a:rPr lang="en-US" sz="1200" b="1" dirty="0" smtClean="0">
                <a:solidFill>
                  <a:schemeClr val="bg1"/>
                </a:solidFill>
              </a:rPr>
              <a:t>. 90</a:t>
            </a:r>
            <a:r>
              <a:rPr lang="en-US" sz="1200" dirty="0" smtClean="0">
                <a:solidFill>
                  <a:schemeClr val="bg1"/>
                </a:solidFill>
              </a:rPr>
              <a:t>, (</a:t>
            </a:r>
            <a:r>
              <a:rPr lang="en-US" sz="1200" dirty="0">
                <a:solidFill>
                  <a:schemeClr val="bg1"/>
                </a:solidFill>
              </a:rPr>
              <a:t>2003)‎ </a:t>
            </a:r>
          </a:p>
        </p:txBody>
      </p:sp>
      <p:sp>
        <p:nvSpPr>
          <p:cNvPr id="17" name="Oval 16"/>
          <p:cNvSpPr/>
          <p:nvPr/>
        </p:nvSpPr>
        <p:spPr>
          <a:xfrm rot="1241955">
            <a:off x="6633175" y="3134358"/>
            <a:ext cx="525520" cy="98152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ptagon 20"/>
          <p:cNvSpPr/>
          <p:nvPr/>
        </p:nvSpPr>
        <p:spPr>
          <a:xfrm>
            <a:off x="8381998" y="6096000"/>
            <a:ext cx="609601" cy="348734"/>
          </a:xfrm>
          <a:prstGeom prst="heptagon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83" y="1219200"/>
            <a:ext cx="311611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352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8" grpId="0"/>
      <p:bldP spid="5" grpId="0"/>
      <p:bldP spid="11" grpId="0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6375</TotalTime>
  <Words>1277</Words>
  <Application>Microsoft Office PowerPoint</Application>
  <PresentationFormat>On-screen Show (4:3)</PresentationFormat>
  <Paragraphs>246</Paragraphs>
  <Slides>36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Office Theme</vt:lpstr>
      <vt:lpstr>Equation</vt:lpstr>
      <vt:lpstr>Équation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MRT</dc:creator>
  <cp:lastModifiedBy>MRT</cp:lastModifiedBy>
  <cp:revision>741</cp:revision>
  <dcterms:created xsi:type="dcterms:W3CDTF">2012-07-25T10:56:04Z</dcterms:created>
  <dcterms:modified xsi:type="dcterms:W3CDTF">2015-06-06T18:40:28Z</dcterms:modified>
</cp:coreProperties>
</file>