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1" r:id="rId15"/>
    <p:sldId id="269" r:id="rId16"/>
    <p:sldId id="280" r:id="rId17"/>
    <p:sldId id="282" r:id="rId18"/>
    <p:sldId id="283" r:id="rId19"/>
    <p:sldId id="284" r:id="rId20"/>
    <p:sldId id="285" r:id="rId21"/>
    <p:sldId id="286" r:id="rId22"/>
    <p:sldId id="287" r:id="rId23"/>
    <p:sldId id="288" r:id="rId24"/>
    <p:sldId id="289" r:id="rId25"/>
    <p:sldId id="275" r:id="rId26"/>
    <p:sldId id="276" r:id="rId27"/>
    <p:sldId id="277" r:id="rId28"/>
    <p:sldId id="290" r:id="rId29"/>
    <p:sldId id="291" r:id="rId30"/>
    <p:sldId id="292" r:id="rId3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6581C11-FC4B-4C6C-BF6D-1B17D176AF11}">
          <p14:sldIdLst>
            <p14:sldId id="256"/>
            <p14:sldId id="257"/>
            <p14:sldId id="258"/>
            <p14:sldId id="259"/>
            <p14:sldId id="260"/>
            <p14:sldId id="261"/>
            <p14:sldId id="262"/>
            <p14:sldId id="263"/>
            <p14:sldId id="264"/>
            <p14:sldId id="265"/>
            <p14:sldId id="266"/>
            <p14:sldId id="267"/>
            <p14:sldId id="268"/>
            <p14:sldId id="281"/>
            <p14:sldId id="269"/>
            <p14:sldId id="280"/>
            <p14:sldId id="282"/>
            <p14:sldId id="283"/>
            <p14:sldId id="284"/>
            <p14:sldId id="285"/>
            <p14:sldId id="286"/>
            <p14:sldId id="287"/>
            <p14:sldId id="288"/>
            <p14:sldId id="289"/>
            <p14:sldId id="275"/>
            <p14:sldId id="276"/>
            <p14:sldId id="277"/>
            <p14:sldId id="290"/>
            <p14:sldId id="291"/>
            <p14:sldId id="29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6" d="100"/>
          <a:sy n="86"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5DE60DE-5F93-44E7-B952-A307503ECA6E}" type="datetimeFigureOut">
              <a:rPr lang="fa-IR" smtClean="0"/>
              <a:t>01/08/1439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55EE0-E8C4-401D-BD76-0931ED5907E2}"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E60DE-5F93-44E7-B952-A307503ECA6E}" type="datetimeFigureOut">
              <a:rPr lang="fa-IR" smtClean="0"/>
              <a:t>01/08/1439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55EE0-E8C4-401D-BD76-0931ED5907E2}"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5DE60DE-5F93-44E7-B952-A307503ECA6E}" type="datetimeFigureOut">
              <a:rPr lang="fa-IR" smtClean="0"/>
              <a:t>01/08/1439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55EE0-E8C4-401D-BD76-0931ED5907E2}" type="slidenum">
              <a:rPr lang="fa-IR" smtClean="0"/>
              <a:t>‹#›</a:t>
            </a:fld>
            <a:endParaRPr lang="fa-I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E60DE-5F93-44E7-B952-A307503ECA6E}" type="datetimeFigureOut">
              <a:rPr lang="fa-IR" smtClean="0"/>
              <a:t>01/08/1439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55EE0-E8C4-401D-BD76-0931ED5907E2}" type="slidenum">
              <a:rPr lang="fa-IR" smtClean="0"/>
              <a:t>‹#›</a:t>
            </a:fld>
            <a:endParaRPr lang="fa-I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DE60DE-5F93-44E7-B952-A307503ECA6E}" type="datetimeFigureOut">
              <a:rPr lang="fa-IR" smtClean="0"/>
              <a:t>01/08/1439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6455EE0-E8C4-401D-BD76-0931ED5907E2}"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5DE60DE-5F93-44E7-B952-A307503ECA6E}" type="datetimeFigureOut">
              <a:rPr lang="fa-IR" smtClean="0"/>
              <a:t>01/08/1439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6455EE0-E8C4-401D-BD76-0931ED5907E2}" type="slidenum">
              <a:rPr lang="fa-IR" smtClean="0"/>
              <a:t>‹#›</a:t>
            </a:fld>
            <a:endParaRPr lang="fa-I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DE60DE-5F93-44E7-B952-A307503ECA6E}" type="datetimeFigureOut">
              <a:rPr lang="fa-IR" smtClean="0"/>
              <a:t>01/08/1439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6455EE0-E8C4-401D-BD76-0931ED5907E2}"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DE60DE-5F93-44E7-B952-A307503ECA6E}" type="datetimeFigureOut">
              <a:rPr lang="fa-IR" smtClean="0"/>
              <a:t>01/08/1439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6455EE0-E8C4-401D-BD76-0931ED5907E2}"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5DE60DE-5F93-44E7-B952-A307503ECA6E}" type="datetimeFigureOut">
              <a:rPr lang="fa-IR" smtClean="0"/>
              <a:t>01/08/1439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6455EE0-E8C4-401D-BD76-0931ED5907E2}"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DE60DE-5F93-44E7-B952-A307503ECA6E}" type="datetimeFigureOut">
              <a:rPr lang="fa-IR" smtClean="0"/>
              <a:t>01/08/1439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6455EE0-E8C4-401D-BD76-0931ED5907E2}" type="slidenum">
              <a:rPr lang="fa-IR" smtClean="0"/>
              <a:t>‹#›</a:t>
            </a:fld>
            <a:endParaRPr lang="fa-I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E60DE-5F93-44E7-B952-A307503ECA6E}" type="datetimeFigureOut">
              <a:rPr lang="fa-IR" smtClean="0"/>
              <a:t>01/08/1439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6455EE0-E8C4-401D-BD76-0931ED5907E2}" type="slidenum">
              <a:rPr lang="fa-IR" smtClean="0"/>
              <a:t>‹#›</a:t>
            </a:fld>
            <a:endParaRPr lang="fa-I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5DE60DE-5F93-44E7-B952-A307503ECA6E}" type="datetimeFigureOut">
              <a:rPr lang="fa-IR" smtClean="0"/>
              <a:t>01/08/1439</a:t>
            </a:fld>
            <a:endParaRPr lang="fa-I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a-I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6455EE0-E8C4-401D-BD76-0931ED5907E2}" type="slidenum">
              <a:rPr lang="fa-IR" smtClean="0"/>
              <a:t>‹#›</a:t>
            </a:fld>
            <a:endParaRPr lang="fa-I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1152127"/>
          </a:xfrm>
        </p:spPr>
        <p:txBody>
          <a:bodyPr/>
          <a:lstStyle/>
          <a:p>
            <a:r>
              <a:rPr lang="fa-IR" dirty="0" smtClean="0"/>
              <a:t>فصل دوم: واقع‌گرایی اخلاقی</a:t>
            </a:r>
            <a:endParaRPr lang="fa-IR" dirty="0"/>
          </a:p>
        </p:txBody>
      </p:sp>
      <p:sp>
        <p:nvSpPr>
          <p:cNvPr id="3" name="Subtitle 2"/>
          <p:cNvSpPr>
            <a:spLocks noGrp="1"/>
          </p:cNvSpPr>
          <p:nvPr>
            <p:ph type="subTitle" idx="1"/>
          </p:nvPr>
        </p:nvSpPr>
        <p:spPr>
          <a:xfrm>
            <a:off x="1371600" y="2780928"/>
            <a:ext cx="6400800" cy="2857872"/>
          </a:xfrm>
        </p:spPr>
        <p:txBody>
          <a:bodyPr>
            <a:noAutofit/>
          </a:bodyPr>
          <a:lstStyle/>
          <a:p>
            <a:r>
              <a:rPr lang="fa-IR" sz="3200" dirty="0" smtClean="0"/>
              <a:t>تعریف مفهوم و مصداق </a:t>
            </a:r>
          </a:p>
          <a:p>
            <a:r>
              <a:rPr lang="fa-IR" sz="3200" dirty="0" smtClean="0"/>
              <a:t>شناخت واقع‌گرایی</a:t>
            </a:r>
          </a:p>
          <a:p>
            <a:r>
              <a:rPr lang="fa-IR" sz="3200" dirty="0" smtClean="0"/>
              <a:t>پیامدهای غیر واقع‌گرایی در عرصه اخلاق</a:t>
            </a:r>
          </a:p>
          <a:p>
            <a:r>
              <a:rPr lang="fa-IR" sz="3200" dirty="0" smtClean="0"/>
              <a:t>واقع‌گرایی در عرصه مفاهیم</a:t>
            </a:r>
          </a:p>
          <a:p>
            <a:r>
              <a:rPr lang="fa-IR" sz="3200" dirty="0" smtClean="0"/>
              <a:t>واقع گرایی در عرصه جملات اخلاقی</a:t>
            </a:r>
            <a:endParaRPr lang="fa-IR" sz="3200" dirty="0"/>
          </a:p>
        </p:txBody>
      </p:sp>
    </p:spTree>
    <p:extLst>
      <p:ext uri="{BB962C8B-B14F-4D97-AF65-F5344CB8AC3E}">
        <p14:creationId xmlns:p14="http://schemas.microsoft.com/office/powerpoint/2010/main" val="2898398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496943" cy="4824536"/>
          </a:xfrm>
        </p:spPr>
        <p:txBody>
          <a:bodyPr>
            <a:normAutofit/>
          </a:bodyPr>
          <a:lstStyle/>
          <a:p>
            <a:pPr algn="just"/>
            <a:r>
              <a:rPr lang="fa-IR" dirty="0" smtClean="0">
                <a:cs typeface="B Homa" panose="00000400000000000000" pitchFamily="2" charset="-78"/>
              </a:rPr>
              <a:t>مفاهیمی </a:t>
            </a:r>
            <a:r>
              <a:rPr lang="fa-IR" dirty="0">
                <a:cs typeface="B Homa" panose="00000400000000000000" pitchFamily="2" charset="-78"/>
              </a:rPr>
              <a:t>مانند مفهوم </a:t>
            </a:r>
            <a:r>
              <a:rPr lang="fa-IR" dirty="0" smtClean="0">
                <a:cs typeface="B Homa" panose="00000400000000000000" pitchFamily="2" charset="-78"/>
              </a:rPr>
              <a:t>«جزئی</a:t>
            </a:r>
            <a:r>
              <a:rPr lang="fa-IR" dirty="0">
                <a:cs typeface="B Homa" panose="00000400000000000000" pitchFamily="2" charset="-78"/>
              </a:rPr>
              <a:t>» و </a:t>
            </a:r>
            <a:r>
              <a:rPr lang="fa-IR" dirty="0" smtClean="0">
                <a:cs typeface="B Homa" panose="00000400000000000000" pitchFamily="2" charset="-78"/>
              </a:rPr>
              <a:t>«کلی</a:t>
            </a:r>
            <a:r>
              <a:rPr lang="fa-IR" dirty="0">
                <a:cs typeface="B Homa" panose="00000400000000000000" pitchFamily="2" charset="-78"/>
              </a:rPr>
              <a:t>» در خارج از ذهن، مصداقی ندارند و هرگز </a:t>
            </a:r>
            <a:r>
              <a:rPr lang="fa-IR" dirty="0" smtClean="0">
                <a:cs typeface="B Homa" panose="00000400000000000000" pitchFamily="2" charset="-78"/>
              </a:rPr>
              <a:t>نمی‌توان </a:t>
            </a:r>
            <a:r>
              <a:rPr lang="fa-IR" dirty="0">
                <a:cs typeface="B Homa" panose="00000400000000000000" pitchFamily="2" charset="-78"/>
              </a:rPr>
              <a:t>در خارج به چیزی </a:t>
            </a:r>
            <a:r>
              <a:rPr lang="fa-IR" dirty="0" smtClean="0">
                <a:cs typeface="B Homa" panose="00000400000000000000" pitchFamily="2" charset="-78"/>
              </a:rPr>
              <a:t>اشاره </a:t>
            </a:r>
            <a:r>
              <a:rPr lang="fa-IR" dirty="0">
                <a:cs typeface="B Homa" panose="00000400000000000000" pitchFamily="2" charset="-78"/>
              </a:rPr>
              <a:t>کرد و گفت که این شئ خارجی، کلی </a:t>
            </a:r>
            <a:r>
              <a:rPr lang="fa-IR" dirty="0" smtClean="0">
                <a:cs typeface="B Homa" panose="00000400000000000000" pitchFamily="2" charset="-78"/>
              </a:rPr>
              <a:t>است. </a:t>
            </a:r>
          </a:p>
          <a:p>
            <a:pPr algn="just"/>
            <a:r>
              <a:rPr lang="fa-IR" dirty="0" smtClean="0">
                <a:cs typeface="B Homa" panose="00000400000000000000" pitchFamily="2" charset="-78"/>
              </a:rPr>
              <a:t>این </a:t>
            </a:r>
            <a:r>
              <a:rPr lang="fa-IR" dirty="0">
                <a:cs typeface="B Homa" panose="00000400000000000000" pitchFamily="2" charset="-78"/>
              </a:rPr>
              <a:t>مفاهیم همیشه در ذهن جای دارند و </a:t>
            </a:r>
            <a:r>
              <a:rPr lang="fa-IR" dirty="0" smtClean="0">
                <a:cs typeface="B Homa" panose="00000400000000000000" pitchFamily="2" charset="-78"/>
              </a:rPr>
              <a:t>هیچ‌گاه </a:t>
            </a:r>
            <a:r>
              <a:rPr lang="fa-IR" dirty="0">
                <a:cs typeface="B Homa" panose="00000400000000000000" pitchFamily="2" charset="-78"/>
              </a:rPr>
              <a:t>از ذهن پا فراتر </a:t>
            </a:r>
            <a:r>
              <a:rPr lang="fa-IR" dirty="0" smtClean="0">
                <a:cs typeface="B Homa" panose="00000400000000000000" pitchFamily="2" charset="-78"/>
              </a:rPr>
              <a:t>نمی‌گذارند </a:t>
            </a:r>
            <a:r>
              <a:rPr lang="fa-IR" dirty="0">
                <a:cs typeface="B Homa" panose="00000400000000000000" pitchFamily="2" charset="-78"/>
              </a:rPr>
              <a:t>و تمام مصادیق خود را در ذهن </a:t>
            </a:r>
            <a:r>
              <a:rPr lang="fa-IR" dirty="0" smtClean="0">
                <a:cs typeface="B Homa" panose="00000400000000000000" pitchFamily="2" charset="-78"/>
              </a:rPr>
              <a:t>می‌یابند</a:t>
            </a:r>
            <a:r>
              <a:rPr lang="fa-IR" dirty="0">
                <a:cs typeface="B Homa" panose="00000400000000000000" pitchFamily="2" charset="-78"/>
              </a:rPr>
              <a:t>. </a:t>
            </a:r>
            <a:endParaRPr lang="fa-IR" dirty="0" smtClean="0">
              <a:cs typeface="B Homa" panose="00000400000000000000" pitchFamily="2" charset="-78"/>
            </a:endParaRPr>
          </a:p>
          <a:p>
            <a:pPr algn="just"/>
            <a:r>
              <a:rPr lang="fa-IR" dirty="0" smtClean="0">
                <a:cs typeface="B Homa" panose="00000400000000000000" pitchFamily="2" charset="-78"/>
              </a:rPr>
              <a:t>این </a:t>
            </a:r>
            <a:r>
              <a:rPr lang="fa-IR" dirty="0">
                <a:cs typeface="B Homa" panose="00000400000000000000" pitchFamily="2" charset="-78"/>
              </a:rPr>
              <a:t>دسته از </a:t>
            </a:r>
            <a:r>
              <a:rPr lang="fa-IR" dirty="0" smtClean="0">
                <a:cs typeface="B Homa" panose="00000400000000000000" pitchFamily="2" charset="-78"/>
              </a:rPr>
              <a:t>مفاهیم، </a:t>
            </a:r>
            <a:r>
              <a:rPr lang="fa-IR" dirty="0">
                <a:cs typeface="B Homa" panose="00000400000000000000" pitchFamily="2" charset="-78"/>
              </a:rPr>
              <a:t>فقط وصف مفاهیم دیگری قرار </a:t>
            </a:r>
            <a:r>
              <a:rPr lang="fa-IR" dirty="0" smtClean="0">
                <a:cs typeface="B Homa" panose="00000400000000000000" pitchFamily="2" charset="-78"/>
              </a:rPr>
              <a:t>می‌گیرند </a:t>
            </a:r>
            <a:r>
              <a:rPr lang="fa-IR" dirty="0">
                <a:cs typeface="B Homa" panose="00000400000000000000" pitchFamily="2" charset="-78"/>
              </a:rPr>
              <a:t>که در ذهن جای دارند. </a:t>
            </a:r>
            <a:endParaRPr lang="fa-IR" dirty="0" smtClean="0">
              <a:cs typeface="B Homa" panose="00000400000000000000" pitchFamily="2" charset="-78"/>
            </a:endParaRPr>
          </a:p>
          <a:p>
            <a:pPr algn="just"/>
            <a:r>
              <a:rPr lang="fa-IR" dirty="0" smtClean="0">
                <a:cs typeface="B Homa" panose="00000400000000000000" pitchFamily="2" charset="-78"/>
              </a:rPr>
              <a:t>به </a:t>
            </a:r>
            <a:r>
              <a:rPr lang="fa-IR" dirty="0">
                <a:cs typeface="B Homa" panose="00000400000000000000" pitchFamily="2" charset="-78"/>
              </a:rPr>
              <a:t>آن </a:t>
            </a:r>
            <a:r>
              <a:rPr lang="fa-IR" dirty="0" smtClean="0">
                <a:cs typeface="B Homa" panose="00000400000000000000" pitchFamily="2" charset="-78"/>
              </a:rPr>
              <a:t>دسته </a:t>
            </a:r>
            <a:r>
              <a:rPr lang="fa-IR" dirty="0">
                <a:cs typeface="B Homa" panose="00000400000000000000" pitchFamily="2" charset="-78"/>
              </a:rPr>
              <a:t>از </a:t>
            </a:r>
            <a:r>
              <a:rPr lang="fa-IR" dirty="0" smtClean="0">
                <a:cs typeface="B Homa" panose="00000400000000000000" pitchFamily="2" charset="-78"/>
              </a:rPr>
              <a:t>مفاهیمی </a:t>
            </a:r>
            <a:r>
              <a:rPr lang="fa-IR" dirty="0">
                <a:cs typeface="B Homa" panose="00000400000000000000" pitchFamily="2" charset="-78"/>
              </a:rPr>
              <a:t>که مصادیق خود را فقط در ذهن </a:t>
            </a:r>
            <a:r>
              <a:rPr lang="fa-IR" dirty="0" smtClean="0">
                <a:cs typeface="B Homa" panose="00000400000000000000" pitchFamily="2" charset="-78"/>
              </a:rPr>
              <a:t>می‌یابند </a:t>
            </a:r>
            <a:r>
              <a:rPr lang="fa-IR" dirty="0">
                <a:cs typeface="B Homa" panose="00000400000000000000" pitchFamily="2" charset="-78"/>
              </a:rPr>
              <a:t>و بر امور خارج از ذهن حمل </a:t>
            </a:r>
            <a:r>
              <a:rPr lang="fa-IR" dirty="0" smtClean="0">
                <a:cs typeface="B Homa" panose="00000400000000000000" pitchFamily="2" charset="-78"/>
              </a:rPr>
              <a:t>نمی‌شوند</a:t>
            </a:r>
            <a:r>
              <a:rPr lang="fa-IR" dirty="0">
                <a:cs typeface="B Homa" panose="00000400000000000000" pitchFamily="2" charset="-78"/>
              </a:rPr>
              <a:t>، در </a:t>
            </a:r>
            <a:r>
              <a:rPr lang="fa-IR" dirty="0" smtClean="0">
                <a:cs typeface="B Homa" panose="00000400000000000000" pitchFamily="2" charset="-78"/>
              </a:rPr>
              <a:t>اصطلاح </a:t>
            </a:r>
            <a:r>
              <a:rPr lang="fa-IR" b="1" dirty="0" smtClean="0">
                <a:cs typeface="B Homa" panose="00000400000000000000" pitchFamily="2" charset="-78"/>
              </a:rPr>
              <a:t>«معقول </a:t>
            </a:r>
            <a:r>
              <a:rPr lang="fa-IR" b="1" dirty="0">
                <a:cs typeface="B Homa" panose="00000400000000000000" pitchFamily="2" charset="-78"/>
              </a:rPr>
              <a:t>ثانی منطقی» </a:t>
            </a:r>
            <a:r>
              <a:rPr lang="fa-IR" dirty="0" smtClean="0">
                <a:cs typeface="B Homa" panose="00000400000000000000" pitchFamily="2" charset="-78"/>
              </a:rPr>
              <a:t>می‌گویند.</a:t>
            </a:r>
          </a:p>
          <a:p>
            <a:pPr algn="just"/>
            <a:r>
              <a:rPr lang="fa-IR" dirty="0" smtClean="0">
                <a:cs typeface="B Homa" panose="00000400000000000000" pitchFamily="2" charset="-78"/>
              </a:rPr>
              <a:t>مفاهیمی </a:t>
            </a:r>
            <a:r>
              <a:rPr lang="fa-IR" dirty="0">
                <a:cs typeface="B Homa" panose="00000400000000000000" pitchFamily="2" charset="-78"/>
              </a:rPr>
              <a:t>همچون گزاره، جمله، قضیه، تصور و مفهوم، از این نمونه </a:t>
            </a:r>
            <a:r>
              <a:rPr lang="fa-IR" dirty="0" smtClean="0">
                <a:cs typeface="B Homa" panose="00000400000000000000" pitchFamily="2" charset="-78"/>
              </a:rPr>
              <a:t>مفاهیم‌اند </a:t>
            </a:r>
            <a:r>
              <a:rPr lang="fa-IR" dirty="0">
                <a:cs typeface="B Homa" panose="00000400000000000000" pitchFamily="2" charset="-78"/>
              </a:rPr>
              <a:t>زیرا وصف سایر مفاهیم ذهنی قرار </a:t>
            </a:r>
            <a:r>
              <a:rPr lang="fa-IR" dirty="0" smtClean="0">
                <a:cs typeface="B Homa" panose="00000400000000000000" pitchFamily="2" charset="-78"/>
              </a:rPr>
              <a:t>می‌گیرند</a:t>
            </a:r>
            <a:r>
              <a:rPr lang="fa-IR" dirty="0">
                <a:cs typeface="B Homa" panose="00000400000000000000" pitchFamily="2" charset="-78"/>
              </a:rPr>
              <a:t>.</a:t>
            </a:r>
          </a:p>
        </p:txBody>
      </p:sp>
      <p:sp>
        <p:nvSpPr>
          <p:cNvPr id="2" name="Title 1"/>
          <p:cNvSpPr>
            <a:spLocks noGrp="1"/>
          </p:cNvSpPr>
          <p:nvPr>
            <p:ph type="title"/>
          </p:nvPr>
        </p:nvSpPr>
        <p:spPr/>
        <p:txBody>
          <a:bodyPr/>
          <a:lstStyle/>
          <a:p>
            <a:r>
              <a:rPr lang="fa-IR" b="1" dirty="0"/>
              <a:t>اقسام مفاهیم</a:t>
            </a:r>
            <a:r>
              <a:rPr lang="fa-IR" dirty="0"/>
              <a:t> </a:t>
            </a:r>
          </a:p>
        </p:txBody>
      </p:sp>
    </p:spTree>
    <p:extLst>
      <p:ext uri="{BB962C8B-B14F-4D97-AF65-F5344CB8AC3E}">
        <p14:creationId xmlns:p14="http://schemas.microsoft.com/office/powerpoint/2010/main" val="2549381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7" y="1484784"/>
            <a:ext cx="8136903" cy="4968552"/>
          </a:xfrm>
        </p:spPr>
        <p:txBody>
          <a:bodyPr>
            <a:noAutofit/>
          </a:bodyPr>
          <a:lstStyle/>
          <a:p>
            <a:pPr algn="just"/>
            <a:r>
              <a:rPr lang="fa-IR" dirty="0" smtClean="0">
                <a:cs typeface="B Mitra" panose="00000400000000000000" pitchFamily="2" charset="-78"/>
              </a:rPr>
              <a:t>مفهوم «</a:t>
            </a:r>
            <a:r>
              <a:rPr lang="fa-IR" dirty="0">
                <a:cs typeface="B Mitra" panose="00000400000000000000" pitchFamily="2" charset="-78"/>
              </a:rPr>
              <a:t>علت</a:t>
            </a:r>
            <a:r>
              <a:rPr lang="fa-IR" dirty="0" smtClean="0">
                <a:cs typeface="B Mitra" panose="00000400000000000000" pitchFamily="2" charset="-78"/>
              </a:rPr>
              <a:t>»، </a:t>
            </a:r>
            <a:r>
              <a:rPr lang="fa-IR" dirty="0">
                <a:cs typeface="B Mitra" panose="00000400000000000000" pitchFamily="2" charset="-78"/>
              </a:rPr>
              <a:t>با دو قسم مفهوم </a:t>
            </a:r>
            <a:r>
              <a:rPr lang="fa-IR" dirty="0" smtClean="0">
                <a:cs typeface="B Mitra" panose="00000400000000000000" pitchFamily="2" charset="-78"/>
              </a:rPr>
              <a:t>قبلی، </a:t>
            </a:r>
            <a:r>
              <a:rPr lang="fa-IR" dirty="0">
                <a:cs typeface="B Mitra" panose="00000400000000000000" pitchFamily="2" charset="-78"/>
              </a:rPr>
              <a:t>از یک نظر شباهت دارد و از یک جنبه تفاوت. </a:t>
            </a:r>
            <a:endParaRPr lang="fa-IR" dirty="0" smtClean="0">
              <a:cs typeface="B Mitra" panose="00000400000000000000" pitchFamily="2" charset="-78"/>
            </a:endParaRPr>
          </a:p>
          <a:p>
            <a:pPr algn="just"/>
            <a:r>
              <a:rPr lang="fa-IR" dirty="0" smtClean="0">
                <a:cs typeface="B Mitra" panose="00000400000000000000" pitchFamily="2" charset="-78"/>
              </a:rPr>
              <a:t>از </a:t>
            </a:r>
            <a:r>
              <a:rPr lang="fa-IR" dirty="0">
                <a:cs typeface="B Mitra" panose="00000400000000000000" pitchFamily="2" charset="-78"/>
              </a:rPr>
              <a:t>آن نظر </a:t>
            </a:r>
            <a:r>
              <a:rPr lang="fa-IR" dirty="0" smtClean="0">
                <a:cs typeface="B Mitra" panose="00000400000000000000" pitchFamily="2" charset="-78"/>
              </a:rPr>
              <a:t>که </a:t>
            </a:r>
            <a:r>
              <a:rPr lang="fa-IR" dirty="0">
                <a:cs typeface="B Mitra" panose="00000400000000000000" pitchFamily="2" charset="-78"/>
              </a:rPr>
              <a:t>مصادیق و ما بازای </a:t>
            </a:r>
            <a:r>
              <a:rPr lang="fa-IR" dirty="0" smtClean="0">
                <a:cs typeface="B Mitra" panose="00000400000000000000" pitchFamily="2" charset="-78"/>
              </a:rPr>
              <a:t>آن‌ </a:t>
            </a:r>
            <a:r>
              <a:rPr lang="fa-IR" dirty="0">
                <a:cs typeface="B Mitra" panose="00000400000000000000" pitchFamily="2" charset="-78"/>
              </a:rPr>
              <a:t>در خارج یافت </a:t>
            </a:r>
            <a:r>
              <a:rPr lang="fa-IR" dirty="0" smtClean="0">
                <a:cs typeface="B Mitra" panose="00000400000000000000" pitchFamily="2" charset="-78"/>
              </a:rPr>
              <a:t>می‌شود </a:t>
            </a:r>
            <a:r>
              <a:rPr lang="fa-IR" dirty="0">
                <a:cs typeface="B Mitra" panose="00000400000000000000" pitchFamily="2" charset="-78"/>
              </a:rPr>
              <a:t>و این مفهوم فقط بر امور ذهنی حمل </a:t>
            </a:r>
            <a:r>
              <a:rPr lang="fa-IR" dirty="0" smtClean="0">
                <a:cs typeface="B Mitra" panose="00000400000000000000" pitchFamily="2" charset="-78"/>
              </a:rPr>
              <a:t>نمی‌شود</a:t>
            </a:r>
            <a:r>
              <a:rPr lang="fa-IR" dirty="0">
                <a:cs typeface="B Mitra" panose="00000400000000000000" pitchFamily="2" charset="-78"/>
              </a:rPr>
              <a:t>؛ </a:t>
            </a:r>
            <a:r>
              <a:rPr lang="fa-IR" dirty="0" smtClean="0">
                <a:cs typeface="B Mitra" panose="00000400000000000000" pitchFamily="2" charset="-78"/>
              </a:rPr>
              <a:t>شبیه </a:t>
            </a:r>
            <a:r>
              <a:rPr lang="fa-IR" dirty="0">
                <a:cs typeface="B Mitra" panose="00000400000000000000" pitchFamily="2" charset="-78"/>
              </a:rPr>
              <a:t>معقولات </a:t>
            </a:r>
            <a:r>
              <a:rPr lang="fa-IR" dirty="0" smtClean="0">
                <a:cs typeface="B Mitra" panose="00000400000000000000" pitchFamily="2" charset="-78"/>
              </a:rPr>
              <a:t>اُولی است. مثلاً </a:t>
            </a:r>
            <a:r>
              <a:rPr lang="fa-IR" dirty="0">
                <a:cs typeface="B Mitra" panose="00000400000000000000" pitchFamily="2" charset="-78"/>
              </a:rPr>
              <a:t>می‌توان به آتش اشاره کرد و گفت </a:t>
            </a:r>
            <a:r>
              <a:rPr lang="fa-IR" dirty="0" smtClean="0">
                <a:cs typeface="B Mitra" panose="00000400000000000000" pitchFamily="2" charset="-78"/>
              </a:rPr>
              <a:t>«آتش </a:t>
            </a:r>
            <a:r>
              <a:rPr lang="fa-IR" dirty="0">
                <a:cs typeface="B Mitra" panose="00000400000000000000" pitchFamily="2" charset="-78"/>
              </a:rPr>
              <a:t>علت حرارت </a:t>
            </a:r>
            <a:r>
              <a:rPr lang="fa-IR" dirty="0" smtClean="0">
                <a:cs typeface="B Mitra" panose="00000400000000000000" pitchFamily="2" charset="-78"/>
              </a:rPr>
              <a:t>است». از </a:t>
            </a:r>
            <a:r>
              <a:rPr lang="fa-IR" dirty="0">
                <a:cs typeface="B Mitra" panose="00000400000000000000" pitchFamily="2" charset="-78"/>
              </a:rPr>
              <a:t>این نظر با معقول ثانی منطقی تفاوت دارد. </a:t>
            </a:r>
            <a:endParaRPr lang="fa-IR" dirty="0" smtClean="0">
              <a:cs typeface="B Mitra" panose="00000400000000000000" pitchFamily="2" charset="-78"/>
            </a:endParaRPr>
          </a:p>
          <a:p>
            <a:pPr algn="just"/>
            <a:r>
              <a:rPr lang="fa-IR" dirty="0" smtClean="0">
                <a:cs typeface="B Mitra" panose="00000400000000000000" pitchFamily="2" charset="-78"/>
              </a:rPr>
              <a:t>اما خود </a:t>
            </a:r>
            <a:r>
              <a:rPr lang="fa-IR" dirty="0">
                <a:cs typeface="B Mitra" panose="00000400000000000000" pitchFamily="2" charset="-78"/>
              </a:rPr>
              <a:t>مفهوم علت در خارج پدید </a:t>
            </a:r>
            <a:r>
              <a:rPr lang="fa-IR" dirty="0" smtClean="0">
                <a:cs typeface="B Mitra" panose="00000400000000000000" pitchFamily="2" charset="-78"/>
              </a:rPr>
              <a:t>نمی‌آید </a:t>
            </a:r>
            <a:r>
              <a:rPr lang="fa-IR" dirty="0">
                <a:cs typeface="B Mitra" panose="00000400000000000000" pitchFamily="2" charset="-78"/>
              </a:rPr>
              <a:t>و </a:t>
            </a:r>
            <a:r>
              <a:rPr lang="fa-IR" dirty="0" smtClean="0">
                <a:cs typeface="B Mitra" panose="00000400000000000000" pitchFamily="2" charset="-78"/>
              </a:rPr>
              <a:t>نمی‌توان </a:t>
            </a:r>
            <a:r>
              <a:rPr lang="fa-IR" dirty="0">
                <a:cs typeface="B Mitra" panose="00000400000000000000" pitchFamily="2" charset="-78"/>
              </a:rPr>
              <a:t>به چیزی در خارج اشاره </a:t>
            </a:r>
            <a:r>
              <a:rPr lang="fa-IR" dirty="0" smtClean="0">
                <a:cs typeface="B Mitra" panose="00000400000000000000" pitchFamily="2" charset="-78"/>
              </a:rPr>
              <a:t>کرد </a:t>
            </a:r>
            <a:r>
              <a:rPr lang="fa-IR" dirty="0">
                <a:cs typeface="B Mitra" panose="00000400000000000000" pitchFamily="2" charset="-78"/>
              </a:rPr>
              <a:t>و </a:t>
            </a:r>
            <a:r>
              <a:rPr lang="fa-IR" dirty="0" smtClean="0">
                <a:cs typeface="B Mitra" panose="00000400000000000000" pitchFamily="2" charset="-78"/>
              </a:rPr>
              <a:t>گفت «این </a:t>
            </a:r>
            <a:r>
              <a:rPr lang="fa-IR" dirty="0">
                <a:cs typeface="B Mitra" panose="00000400000000000000" pitchFamily="2" charset="-78"/>
              </a:rPr>
              <a:t>علت است». </a:t>
            </a:r>
            <a:r>
              <a:rPr lang="fa-IR" dirty="0" smtClean="0">
                <a:cs typeface="B Mitra" panose="00000400000000000000" pitchFamily="2" charset="-78"/>
              </a:rPr>
              <a:t>به </a:t>
            </a:r>
            <a:r>
              <a:rPr lang="fa-IR" dirty="0">
                <a:cs typeface="B Mitra" panose="00000400000000000000" pitchFamily="2" charset="-78"/>
              </a:rPr>
              <a:t>بیان </a:t>
            </a:r>
            <a:r>
              <a:rPr lang="fa-IR" dirty="0" smtClean="0">
                <a:cs typeface="B Mitra" panose="00000400000000000000" pitchFamily="2" charset="-78"/>
              </a:rPr>
              <a:t>دیگر، </a:t>
            </a:r>
            <a:r>
              <a:rPr lang="fa-IR" dirty="0">
                <a:cs typeface="B Mitra" panose="00000400000000000000" pitchFamily="2" charset="-78"/>
              </a:rPr>
              <a:t>مفهوم </a:t>
            </a:r>
            <a:r>
              <a:rPr lang="fa-IR" dirty="0" smtClean="0">
                <a:cs typeface="B Mitra" panose="00000400000000000000" pitchFamily="2" charset="-78"/>
              </a:rPr>
              <a:t>علت، </a:t>
            </a:r>
            <a:r>
              <a:rPr lang="fa-IR" dirty="0">
                <a:cs typeface="B Mitra" panose="00000400000000000000" pitchFamily="2" charset="-78"/>
              </a:rPr>
              <a:t>در خارج معادل ندارد. </a:t>
            </a:r>
            <a:endParaRPr lang="fa-IR" dirty="0" smtClean="0">
              <a:cs typeface="B Mitra" panose="00000400000000000000" pitchFamily="2" charset="-78"/>
            </a:endParaRPr>
          </a:p>
          <a:p>
            <a:pPr algn="just"/>
            <a:r>
              <a:rPr lang="fa-IR" dirty="0" smtClean="0">
                <a:cs typeface="B Mitra" panose="00000400000000000000" pitchFamily="2" charset="-78"/>
              </a:rPr>
              <a:t>برای </a:t>
            </a:r>
            <a:r>
              <a:rPr lang="fa-IR" dirty="0">
                <a:cs typeface="B Mitra" panose="00000400000000000000" pitchFamily="2" charset="-78"/>
              </a:rPr>
              <a:t>انتزاع این مفهوم، فقط ادراک شئ خارجی کفایت </a:t>
            </a:r>
            <a:r>
              <a:rPr lang="fa-IR" dirty="0" smtClean="0">
                <a:cs typeface="B Mitra" panose="00000400000000000000" pitchFamily="2" charset="-78"/>
              </a:rPr>
              <a:t>نمی‌کند </a:t>
            </a:r>
            <a:r>
              <a:rPr lang="fa-IR" dirty="0">
                <a:cs typeface="B Mitra" panose="00000400000000000000" pitchFamily="2" charset="-78"/>
              </a:rPr>
              <a:t>و ضرورتاً باید ذهن وارد عمل شده، اقدام به انتزاع و ساخت این مفهوم </a:t>
            </a:r>
            <a:r>
              <a:rPr lang="fa-IR" dirty="0" smtClean="0">
                <a:cs typeface="B Mitra" panose="00000400000000000000" pitchFamily="2" charset="-78"/>
              </a:rPr>
              <a:t>نماید. یعنی </a:t>
            </a:r>
            <a:r>
              <a:rPr lang="fa-IR" dirty="0">
                <a:cs typeface="B Mitra" panose="00000400000000000000" pitchFamily="2" charset="-78"/>
              </a:rPr>
              <a:t>این مفهوم، با تلاش ذهن و از ملاحظه رابطه میان اشیای عالم ساخته </a:t>
            </a:r>
            <a:r>
              <a:rPr lang="fa-IR" dirty="0" smtClean="0">
                <a:cs typeface="B Mitra" panose="00000400000000000000" pitchFamily="2" charset="-78"/>
              </a:rPr>
              <a:t>می‌شود </a:t>
            </a:r>
            <a:r>
              <a:rPr lang="fa-IR" dirty="0">
                <a:cs typeface="B Mitra" panose="00000400000000000000" pitchFamily="2" charset="-78"/>
              </a:rPr>
              <a:t>و </a:t>
            </a:r>
            <a:r>
              <a:rPr lang="fa-IR" dirty="0" smtClean="0">
                <a:cs typeface="B Mitra" panose="00000400000000000000" pitchFamily="2" charset="-78"/>
              </a:rPr>
              <a:t>منشأ </a:t>
            </a:r>
            <a:r>
              <a:rPr lang="fa-IR" dirty="0">
                <a:cs typeface="B Mitra" panose="00000400000000000000" pitchFamily="2" charset="-78"/>
              </a:rPr>
              <a:t>انتزاع خارجی دارد. </a:t>
            </a:r>
            <a:endParaRPr lang="fa-IR" dirty="0" smtClean="0">
              <a:cs typeface="B Mitra" panose="00000400000000000000" pitchFamily="2" charset="-78"/>
            </a:endParaRPr>
          </a:p>
          <a:p>
            <a:pPr algn="just"/>
            <a:r>
              <a:rPr lang="fa-IR" dirty="0" smtClean="0">
                <a:cs typeface="B Mitra" panose="00000400000000000000" pitchFamily="2" charset="-78"/>
              </a:rPr>
              <a:t>این </a:t>
            </a:r>
            <a:r>
              <a:rPr lang="fa-IR" dirty="0">
                <a:cs typeface="B Mitra" panose="00000400000000000000" pitchFamily="2" charset="-78"/>
              </a:rPr>
              <a:t>دسته از مفاهیم </a:t>
            </a:r>
            <a:r>
              <a:rPr lang="fa-IR" dirty="0" smtClean="0">
                <a:cs typeface="B Mitra" panose="00000400000000000000" pitchFamily="2" charset="-78"/>
              </a:rPr>
              <a:t>کلی، </a:t>
            </a:r>
            <a:r>
              <a:rPr lang="fa-IR" dirty="0">
                <a:cs typeface="B Mitra" panose="00000400000000000000" pitchFamily="2" charset="-78"/>
              </a:rPr>
              <a:t>که به یک معنا بر اشیا و امور خارجی حمل </a:t>
            </a:r>
            <a:r>
              <a:rPr lang="fa-IR" dirty="0" smtClean="0">
                <a:cs typeface="B Mitra" panose="00000400000000000000" pitchFamily="2" charset="-78"/>
              </a:rPr>
              <a:t>می‌گردند</a:t>
            </a:r>
            <a:r>
              <a:rPr lang="fa-IR" dirty="0">
                <a:cs typeface="B Mitra" panose="00000400000000000000" pitchFamily="2" charset="-78"/>
              </a:rPr>
              <a:t>، ولی خود در خارج از ذهن وجود ندارند، با نام </a:t>
            </a:r>
            <a:r>
              <a:rPr lang="fa-IR" b="1" dirty="0" smtClean="0">
                <a:cs typeface="B Mitra" panose="00000400000000000000" pitchFamily="2" charset="-78"/>
              </a:rPr>
              <a:t>«معقول </a:t>
            </a:r>
            <a:r>
              <a:rPr lang="fa-IR" b="1" dirty="0">
                <a:cs typeface="B Mitra" panose="00000400000000000000" pitchFamily="2" charset="-78"/>
              </a:rPr>
              <a:t>ثانی فلسفی» </a:t>
            </a:r>
            <a:r>
              <a:rPr lang="fa-IR" dirty="0">
                <a:cs typeface="B Mitra" panose="00000400000000000000" pitchFamily="2" charset="-78"/>
              </a:rPr>
              <a:t>شناخته </a:t>
            </a:r>
            <a:r>
              <a:rPr lang="fa-IR" dirty="0" smtClean="0">
                <a:cs typeface="B Mitra" panose="00000400000000000000" pitchFamily="2" charset="-78"/>
              </a:rPr>
              <a:t>می‌شوند</a:t>
            </a:r>
            <a:r>
              <a:rPr lang="fa-IR" dirty="0">
                <a:cs typeface="B Mitra" panose="00000400000000000000" pitchFamily="2" charset="-78"/>
              </a:rPr>
              <a:t>.</a:t>
            </a:r>
          </a:p>
        </p:txBody>
      </p:sp>
      <p:sp>
        <p:nvSpPr>
          <p:cNvPr id="2" name="Title 1"/>
          <p:cNvSpPr>
            <a:spLocks noGrp="1"/>
          </p:cNvSpPr>
          <p:nvPr>
            <p:ph type="title"/>
          </p:nvPr>
        </p:nvSpPr>
        <p:spPr/>
        <p:txBody>
          <a:bodyPr/>
          <a:lstStyle/>
          <a:p>
            <a:r>
              <a:rPr lang="fa-IR" b="1" dirty="0"/>
              <a:t>اقسام مفاهیم</a:t>
            </a:r>
            <a:r>
              <a:rPr lang="fa-IR" dirty="0"/>
              <a:t> </a:t>
            </a:r>
          </a:p>
        </p:txBody>
      </p:sp>
    </p:spTree>
    <p:extLst>
      <p:ext uri="{BB962C8B-B14F-4D97-AF65-F5344CB8AC3E}">
        <p14:creationId xmlns:p14="http://schemas.microsoft.com/office/powerpoint/2010/main" val="401684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7" y="1412776"/>
            <a:ext cx="8424936" cy="5040560"/>
          </a:xfrm>
        </p:spPr>
        <p:txBody>
          <a:bodyPr>
            <a:noAutofit/>
          </a:bodyPr>
          <a:lstStyle/>
          <a:p>
            <a:pPr algn="just"/>
            <a:r>
              <a:rPr lang="fa-IR" sz="2800" dirty="0" smtClean="0">
                <a:cs typeface="B Zar" panose="00000400000000000000" pitchFamily="2" charset="-78"/>
              </a:rPr>
              <a:t>گزاره‌ها </a:t>
            </a:r>
            <a:r>
              <a:rPr lang="fa-IR" sz="2800" dirty="0">
                <a:cs typeface="B Zar" panose="00000400000000000000" pitchFamily="2" charset="-78"/>
              </a:rPr>
              <a:t>و </a:t>
            </a:r>
            <a:r>
              <a:rPr lang="fa-IR" sz="2800" dirty="0" smtClean="0">
                <a:cs typeface="B Zar" panose="00000400000000000000" pitchFamily="2" charset="-78"/>
              </a:rPr>
              <a:t>احکام، </a:t>
            </a:r>
            <a:r>
              <a:rPr lang="fa-IR" sz="2800" dirty="0">
                <a:cs typeface="B Zar" panose="00000400000000000000" pitchFamily="2" charset="-78"/>
              </a:rPr>
              <a:t>در </a:t>
            </a:r>
            <a:r>
              <a:rPr lang="fa-IR" sz="2800" dirty="0" smtClean="0">
                <a:cs typeface="B Zar" panose="00000400000000000000" pitchFamily="2" charset="-78"/>
              </a:rPr>
              <a:t>ساده‌ترین </a:t>
            </a:r>
            <a:r>
              <a:rPr lang="fa-IR" sz="2800" dirty="0">
                <a:cs typeface="B Zar" panose="00000400000000000000" pitchFamily="2" charset="-78"/>
              </a:rPr>
              <a:t>شکل خود، دست کم از دو بخش اصلی تشکیل </a:t>
            </a:r>
            <a:r>
              <a:rPr lang="fa-IR" sz="2800" dirty="0" smtClean="0">
                <a:cs typeface="B Zar" panose="00000400000000000000" pitchFamily="2" charset="-78"/>
              </a:rPr>
              <a:t>شده‌اند</a:t>
            </a:r>
            <a:r>
              <a:rPr lang="fa-IR" sz="2800" dirty="0">
                <a:cs typeface="B Zar" panose="00000400000000000000" pitchFamily="2" charset="-78"/>
              </a:rPr>
              <a:t>: موضوع </a:t>
            </a:r>
            <a:r>
              <a:rPr lang="fa-IR" sz="2800" dirty="0" smtClean="0">
                <a:cs typeface="B Zar" panose="00000400000000000000" pitchFamily="2" charset="-78"/>
              </a:rPr>
              <a:t>(مسند الیه) و محمول (مسند). </a:t>
            </a:r>
          </a:p>
          <a:p>
            <a:pPr algn="just"/>
            <a:r>
              <a:rPr lang="fa-IR" sz="2800" dirty="0" smtClean="0">
                <a:cs typeface="B Zar" panose="00000400000000000000" pitchFamily="2" charset="-78"/>
              </a:rPr>
              <a:t>موضوع</a:t>
            </a:r>
            <a:r>
              <a:rPr lang="fa-IR" sz="2800" dirty="0">
                <a:cs typeface="B Zar" panose="00000400000000000000" pitchFamily="2" charset="-78"/>
              </a:rPr>
              <a:t>، چیزی است که دربارۀ آن خبری داده </a:t>
            </a:r>
            <a:r>
              <a:rPr lang="fa-IR" sz="2800" dirty="0" smtClean="0">
                <a:cs typeface="B Zar" panose="00000400000000000000" pitchFamily="2" charset="-78"/>
              </a:rPr>
              <a:t>می‌شود </a:t>
            </a:r>
            <a:r>
              <a:rPr lang="fa-IR" sz="2800" dirty="0">
                <a:cs typeface="B Zar" panose="00000400000000000000" pitchFamily="2" charset="-78"/>
              </a:rPr>
              <a:t>یا گوینده، آن را به وصفی توصیف </a:t>
            </a:r>
            <a:r>
              <a:rPr lang="fa-IR" sz="2800" dirty="0" smtClean="0">
                <a:cs typeface="B Zar" panose="00000400000000000000" pitchFamily="2" charset="-78"/>
              </a:rPr>
              <a:t>می‌کند.</a:t>
            </a:r>
          </a:p>
          <a:p>
            <a:pPr algn="just"/>
            <a:r>
              <a:rPr lang="fa-IR" sz="2800" dirty="0" smtClean="0">
                <a:cs typeface="B Zar" panose="00000400000000000000" pitchFamily="2" charset="-78"/>
              </a:rPr>
              <a:t>محمول</a:t>
            </a:r>
            <a:r>
              <a:rPr lang="fa-IR" sz="2800" dirty="0">
                <a:cs typeface="B Zar" panose="00000400000000000000" pitchFamily="2" charset="-78"/>
              </a:rPr>
              <a:t>، رویداد یا صفتی است که بر موضوع حمل </a:t>
            </a:r>
            <a:r>
              <a:rPr lang="fa-IR" sz="2800" dirty="0" smtClean="0">
                <a:cs typeface="B Zar" panose="00000400000000000000" pitchFamily="2" charset="-78"/>
              </a:rPr>
              <a:t>می‌شود</a:t>
            </a:r>
            <a:r>
              <a:rPr lang="fa-IR" sz="2800" dirty="0">
                <a:cs typeface="B Zar" panose="00000400000000000000" pitchFamily="2" charset="-78"/>
              </a:rPr>
              <a:t>. </a:t>
            </a:r>
            <a:endParaRPr lang="fa-IR" sz="2800" dirty="0" smtClean="0">
              <a:cs typeface="B Zar" panose="00000400000000000000" pitchFamily="2" charset="-78"/>
            </a:endParaRPr>
          </a:p>
          <a:p>
            <a:pPr algn="just"/>
            <a:r>
              <a:rPr lang="fa-IR" sz="2800" dirty="0" smtClean="0">
                <a:cs typeface="B Zar" panose="00000400000000000000" pitchFamily="2" charset="-78"/>
              </a:rPr>
              <a:t>علاوه </a:t>
            </a:r>
            <a:r>
              <a:rPr lang="fa-IR" sz="2800" dirty="0">
                <a:cs typeface="B Zar" panose="00000400000000000000" pitchFamily="2" charset="-78"/>
              </a:rPr>
              <a:t>بر موضوع و محمول، در </a:t>
            </a:r>
            <a:r>
              <a:rPr lang="fa-IR" sz="2800" dirty="0" smtClean="0">
                <a:cs typeface="B Zar" panose="00000400000000000000" pitchFamily="2" charset="-78"/>
              </a:rPr>
              <a:t>بسیاری از گزاره‌ها </a:t>
            </a:r>
            <a:r>
              <a:rPr lang="fa-IR" sz="2800" dirty="0">
                <a:cs typeface="B Zar" panose="00000400000000000000" pitchFamily="2" charset="-78"/>
              </a:rPr>
              <a:t>مفاهیمی </a:t>
            </a:r>
            <a:r>
              <a:rPr lang="fa-IR" sz="2800" dirty="0" smtClean="0">
                <a:cs typeface="B Zar" panose="00000400000000000000" pitchFamily="2" charset="-78"/>
              </a:rPr>
              <a:t>(قیود </a:t>
            </a:r>
            <a:r>
              <a:rPr lang="fa-IR" sz="2800" dirty="0">
                <a:cs typeface="B Zar" panose="00000400000000000000" pitchFamily="2" charset="-78"/>
              </a:rPr>
              <a:t>موضوع و </a:t>
            </a:r>
            <a:r>
              <a:rPr lang="fa-IR" sz="2800" dirty="0" smtClean="0">
                <a:cs typeface="B Zar" panose="00000400000000000000" pitchFamily="2" charset="-78"/>
              </a:rPr>
              <a:t>محمول) برای </a:t>
            </a:r>
            <a:r>
              <a:rPr lang="fa-IR" sz="2800" dirty="0">
                <a:cs typeface="B Zar" panose="00000400000000000000" pitchFamily="2" charset="-78"/>
              </a:rPr>
              <a:t>توضیح بیشتر </a:t>
            </a:r>
            <a:r>
              <a:rPr lang="fa-IR" sz="2800" dirty="0" smtClean="0">
                <a:cs typeface="B Zar" panose="00000400000000000000" pitchFamily="2" charset="-78"/>
              </a:rPr>
              <a:t>افزوده </a:t>
            </a:r>
            <a:r>
              <a:rPr lang="fa-IR" sz="2800" dirty="0">
                <a:cs typeface="B Zar" panose="00000400000000000000" pitchFamily="2" charset="-78"/>
              </a:rPr>
              <a:t>می </a:t>
            </a:r>
            <a:r>
              <a:rPr lang="fa-IR" sz="2800" dirty="0" smtClean="0">
                <a:cs typeface="B Zar" panose="00000400000000000000" pitchFamily="2" charset="-78"/>
              </a:rPr>
              <a:t>شوند.</a:t>
            </a:r>
          </a:p>
          <a:p>
            <a:pPr algn="just"/>
            <a:r>
              <a:rPr lang="fa-IR" sz="2800" dirty="0" smtClean="0">
                <a:cs typeface="B Zar" panose="00000400000000000000" pitchFamily="2" charset="-78"/>
              </a:rPr>
              <a:t>در </a:t>
            </a:r>
            <a:r>
              <a:rPr lang="fa-IR" sz="2800" dirty="0">
                <a:cs typeface="B Zar" panose="00000400000000000000" pitchFamily="2" charset="-78"/>
              </a:rPr>
              <a:t>گزاره </a:t>
            </a:r>
            <a:r>
              <a:rPr lang="fa-IR" sz="2800" dirty="0" smtClean="0">
                <a:cs typeface="B Zar" panose="00000400000000000000" pitchFamily="2" charset="-78"/>
              </a:rPr>
              <a:t>«حسن </a:t>
            </a:r>
            <a:r>
              <a:rPr lang="fa-IR" sz="2800" dirty="0">
                <a:cs typeface="B Zar" panose="00000400000000000000" pitchFamily="2" charset="-78"/>
              </a:rPr>
              <a:t>معلم دبیرستان علوی است» حسن، موضوع ، معلم ، محمول، و دبیرستان علوی، قید محمول است. در حقیقت این قید، معلم بودن او را محدود به دبیرستان علوی </a:t>
            </a:r>
            <a:r>
              <a:rPr lang="fa-IR" sz="2800" dirty="0" smtClean="0">
                <a:cs typeface="B Zar" panose="00000400000000000000" pitchFamily="2" charset="-78"/>
              </a:rPr>
              <a:t>می‌کند </a:t>
            </a:r>
            <a:r>
              <a:rPr lang="fa-IR" sz="2800" dirty="0">
                <a:cs typeface="B Zar" panose="00000400000000000000" pitchFamily="2" charset="-78"/>
              </a:rPr>
              <a:t>و دیگر </a:t>
            </a:r>
            <a:r>
              <a:rPr lang="fa-IR" sz="2800" dirty="0" smtClean="0">
                <a:cs typeface="B Zar" panose="00000400000000000000" pitchFamily="2" charset="-78"/>
              </a:rPr>
              <a:t>دبیرستان‌ها </a:t>
            </a:r>
            <a:r>
              <a:rPr lang="fa-IR" sz="2800" dirty="0">
                <a:cs typeface="B Zar" panose="00000400000000000000" pitchFamily="2" charset="-78"/>
              </a:rPr>
              <a:t>را از دایره دبیری وی خارج </a:t>
            </a:r>
            <a:r>
              <a:rPr lang="fa-IR" sz="2800" dirty="0" smtClean="0">
                <a:cs typeface="B Zar" panose="00000400000000000000" pitchFamily="2" charset="-78"/>
              </a:rPr>
              <a:t>می‌سازد</a:t>
            </a:r>
            <a:r>
              <a:rPr lang="fa-IR" sz="2800" dirty="0">
                <a:cs typeface="B Zar" panose="00000400000000000000" pitchFamily="2" charset="-78"/>
              </a:rPr>
              <a:t>.</a:t>
            </a:r>
          </a:p>
        </p:txBody>
      </p:sp>
      <p:sp>
        <p:nvSpPr>
          <p:cNvPr id="2" name="Title 1"/>
          <p:cNvSpPr>
            <a:spLocks noGrp="1"/>
          </p:cNvSpPr>
          <p:nvPr>
            <p:ph type="title"/>
          </p:nvPr>
        </p:nvSpPr>
        <p:spPr/>
        <p:txBody>
          <a:bodyPr/>
          <a:lstStyle/>
          <a:p>
            <a:r>
              <a:rPr lang="fa-IR" dirty="0"/>
              <a:t>موضوع و محمول</a:t>
            </a:r>
          </a:p>
        </p:txBody>
      </p:sp>
    </p:spTree>
    <p:extLst>
      <p:ext uri="{BB962C8B-B14F-4D97-AF65-F5344CB8AC3E}">
        <p14:creationId xmlns:p14="http://schemas.microsoft.com/office/powerpoint/2010/main" val="172892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5" y="1556792"/>
            <a:ext cx="7560841" cy="4752528"/>
          </a:xfrm>
        </p:spPr>
        <p:txBody>
          <a:bodyPr>
            <a:noAutofit/>
          </a:bodyPr>
          <a:lstStyle/>
          <a:p>
            <a:pPr algn="just"/>
            <a:r>
              <a:rPr lang="fa-IR" sz="3600" dirty="0" smtClean="0">
                <a:cs typeface="B Nazanin" panose="00000400000000000000" pitchFamily="2" charset="-78"/>
              </a:rPr>
              <a:t>گزاره‌های </a:t>
            </a:r>
            <a:r>
              <a:rPr lang="fa-IR" sz="3600" dirty="0">
                <a:cs typeface="B Nazanin" panose="00000400000000000000" pitchFamily="2" charset="-78"/>
              </a:rPr>
              <a:t>اخلاقی نیز، دست کم از دو بخش موضوع و محمول تشکیل </a:t>
            </a:r>
            <a:r>
              <a:rPr lang="fa-IR" sz="3600" dirty="0" smtClean="0">
                <a:cs typeface="B Nazanin" panose="00000400000000000000" pitchFamily="2" charset="-78"/>
              </a:rPr>
              <a:t>می‌شوند</a:t>
            </a:r>
            <a:r>
              <a:rPr lang="fa-IR" sz="3600" dirty="0">
                <a:cs typeface="B Nazanin" panose="00000400000000000000" pitchFamily="2" charset="-78"/>
              </a:rPr>
              <a:t>. </a:t>
            </a:r>
            <a:endParaRPr lang="fa-IR" sz="3600" dirty="0" smtClean="0">
              <a:cs typeface="B Nazanin" panose="00000400000000000000" pitchFamily="2" charset="-78"/>
            </a:endParaRPr>
          </a:p>
          <a:p>
            <a:pPr algn="just"/>
            <a:r>
              <a:rPr lang="fa-IR" sz="3600" dirty="0" smtClean="0">
                <a:cs typeface="B Nazanin" panose="00000400000000000000" pitchFamily="2" charset="-78"/>
              </a:rPr>
              <a:t>موضوع </a:t>
            </a:r>
            <a:r>
              <a:rPr lang="fa-IR" sz="3600" dirty="0">
                <a:cs typeface="B Nazanin" panose="00000400000000000000" pitchFamily="2" charset="-78"/>
              </a:rPr>
              <a:t>احکام اخلاقی، معمولاً فعلی از افعال اختیاری </a:t>
            </a:r>
            <a:r>
              <a:rPr lang="fa-IR" sz="3600" dirty="0" smtClean="0">
                <a:cs typeface="B Nazanin" panose="00000400000000000000" pitchFamily="2" charset="-78"/>
              </a:rPr>
              <a:t>یا </a:t>
            </a:r>
            <a:r>
              <a:rPr lang="fa-IR" sz="3600" dirty="0">
                <a:cs typeface="B Nazanin" panose="00000400000000000000" pitchFamily="2" charset="-78"/>
              </a:rPr>
              <a:t>وصفی از اوصاف اختیاری </a:t>
            </a:r>
            <a:r>
              <a:rPr lang="fa-IR" sz="3600" dirty="0" smtClean="0">
                <a:cs typeface="B Nazanin" panose="00000400000000000000" pitchFamily="2" charset="-78"/>
              </a:rPr>
              <a:t>انسان است.</a:t>
            </a:r>
          </a:p>
          <a:p>
            <a:pPr algn="just"/>
            <a:r>
              <a:rPr lang="fa-IR" sz="3600" dirty="0" smtClean="0">
                <a:cs typeface="B Nazanin" panose="00000400000000000000" pitchFamily="2" charset="-78"/>
              </a:rPr>
              <a:t>محمول </a:t>
            </a:r>
            <a:r>
              <a:rPr lang="fa-IR" sz="3600" dirty="0">
                <a:cs typeface="B Nazanin" panose="00000400000000000000" pitchFamily="2" charset="-78"/>
              </a:rPr>
              <a:t>احکام اخلاقی، مفاهیمی مانند </a:t>
            </a:r>
            <a:r>
              <a:rPr lang="fa-IR" sz="3600" dirty="0" smtClean="0">
                <a:cs typeface="B Nazanin" panose="00000400000000000000" pitchFamily="2" charset="-78"/>
              </a:rPr>
              <a:t>«خوب، بد، بایسته، نبایسته، درست، خطا، وظیفه </a:t>
            </a:r>
            <a:r>
              <a:rPr lang="fa-IR" sz="3600" dirty="0">
                <a:cs typeface="B Nazanin" panose="00000400000000000000" pitchFamily="2" charset="-78"/>
              </a:rPr>
              <a:t>و </a:t>
            </a:r>
            <a:r>
              <a:rPr lang="fa-IR" sz="3600" dirty="0" smtClean="0">
                <a:cs typeface="B Nazanin" panose="00000400000000000000" pitchFamily="2" charset="-78"/>
              </a:rPr>
              <a:t>الزام» </a:t>
            </a:r>
            <a:r>
              <a:rPr lang="fa-IR" sz="3600" dirty="0">
                <a:cs typeface="B Nazanin" panose="00000400000000000000" pitchFamily="2" charset="-78"/>
              </a:rPr>
              <a:t>است. </a:t>
            </a:r>
            <a:endParaRPr lang="fa-IR" sz="3600" dirty="0" smtClean="0">
              <a:cs typeface="B Nazanin" panose="00000400000000000000" pitchFamily="2" charset="-78"/>
            </a:endParaRPr>
          </a:p>
        </p:txBody>
      </p:sp>
      <p:sp>
        <p:nvSpPr>
          <p:cNvPr id="2" name="Title 1"/>
          <p:cNvSpPr>
            <a:spLocks noGrp="1"/>
          </p:cNvSpPr>
          <p:nvPr>
            <p:ph type="title"/>
          </p:nvPr>
        </p:nvSpPr>
        <p:spPr>
          <a:xfrm>
            <a:off x="457200" y="116632"/>
            <a:ext cx="8229600" cy="1224136"/>
          </a:xfrm>
        </p:spPr>
        <p:txBody>
          <a:bodyPr/>
          <a:lstStyle/>
          <a:p>
            <a:r>
              <a:rPr lang="fa-IR" dirty="0" smtClean="0"/>
              <a:t>مفاهیم اخلاقی</a:t>
            </a:r>
            <a:endParaRPr lang="fa-IR" dirty="0"/>
          </a:p>
        </p:txBody>
      </p:sp>
    </p:spTree>
    <p:extLst>
      <p:ext uri="{BB962C8B-B14F-4D97-AF65-F5344CB8AC3E}">
        <p14:creationId xmlns:p14="http://schemas.microsoft.com/office/powerpoint/2010/main" val="146768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1484784"/>
            <a:ext cx="8280920" cy="5040560"/>
          </a:xfrm>
        </p:spPr>
        <p:txBody>
          <a:bodyPr>
            <a:noAutofit/>
          </a:bodyPr>
          <a:lstStyle/>
          <a:p>
            <a:pPr algn="just"/>
            <a:r>
              <a:rPr lang="fa-IR" sz="2800" dirty="0">
                <a:cs typeface="B Nazanin" panose="00000400000000000000" pitchFamily="2" charset="-78"/>
              </a:rPr>
              <a:t>اغلب صاحب نظران علم اخلاق می‌کوشند مفاهیم محمولی گزاره‌های اخلاقی را به یک یا دو مفهوم مبنایی‌تر ارجاع دهند.</a:t>
            </a:r>
          </a:p>
          <a:p>
            <a:pPr algn="just"/>
            <a:r>
              <a:rPr lang="fa-IR" sz="2800" dirty="0">
                <a:cs typeface="B Nazanin" panose="00000400000000000000" pitchFamily="2" charset="-78"/>
              </a:rPr>
              <a:t>یکی از این اقدامات، ارجاع این مفاهیم به دو بخش مفاهیم ارزشی و مفاهیم الزامی است. </a:t>
            </a:r>
          </a:p>
          <a:p>
            <a:pPr algn="just"/>
            <a:r>
              <a:rPr lang="fa-IR" sz="2800" dirty="0">
                <a:cs typeface="B Nazanin" panose="00000400000000000000" pitchFamily="2" charset="-78"/>
              </a:rPr>
              <a:t>مفاهیمی همچون «خوب، بد، درست و نادرست» در زمرۀ مفاهیم ارزشی و مفاهیمی مثل «باید، نباید، وظیفه و الزام» در زمرۀ مفاهیم الزامی قرار داده می‌شوند. </a:t>
            </a:r>
          </a:p>
          <a:p>
            <a:pPr algn="just"/>
            <a:r>
              <a:rPr lang="fa-IR" sz="2800" dirty="0">
                <a:cs typeface="B Nazanin" panose="00000400000000000000" pitchFamily="2" charset="-78"/>
              </a:rPr>
              <a:t>عده‌ای نیز بازگرداندن مفاهیم الزامی به مفاهیم ارزشی را بی وجه نمی‌دانند. </a:t>
            </a:r>
          </a:p>
          <a:p>
            <a:pPr algn="just"/>
            <a:r>
              <a:rPr lang="fa-IR" sz="2800" dirty="0">
                <a:cs typeface="B Nazanin" panose="00000400000000000000" pitchFamily="2" charset="-78"/>
              </a:rPr>
              <a:t>عده ای نیز تلاش کرده‌اند مفاهیم ارزشی را به مفاهیم الزامی برگردانند و قوام حکم اخلاقی را به الزام بدانند</a:t>
            </a:r>
            <a:r>
              <a:rPr lang="fa-IR" sz="2800" dirty="0" smtClean="0">
                <a:cs typeface="B Nazanin" panose="00000400000000000000" pitchFamily="2" charset="-78"/>
              </a:rPr>
              <a:t>.</a:t>
            </a:r>
            <a:endParaRPr lang="fa-IR" sz="2800" dirty="0">
              <a:cs typeface="B Nazanin" panose="00000400000000000000" pitchFamily="2" charset="-78"/>
            </a:endParaRPr>
          </a:p>
        </p:txBody>
      </p:sp>
      <p:sp>
        <p:nvSpPr>
          <p:cNvPr id="3" name="Title 2"/>
          <p:cNvSpPr>
            <a:spLocks noGrp="1"/>
          </p:cNvSpPr>
          <p:nvPr>
            <p:ph type="title"/>
          </p:nvPr>
        </p:nvSpPr>
        <p:spPr>
          <a:xfrm>
            <a:off x="457200" y="338328"/>
            <a:ext cx="8229600" cy="786416"/>
          </a:xfrm>
        </p:spPr>
        <p:txBody>
          <a:bodyPr/>
          <a:lstStyle/>
          <a:p>
            <a:r>
              <a:rPr lang="fa-IR" dirty="0"/>
              <a:t>مفاهیم اخلاقی</a:t>
            </a:r>
          </a:p>
        </p:txBody>
      </p:sp>
    </p:spTree>
    <p:extLst>
      <p:ext uri="{BB962C8B-B14F-4D97-AF65-F5344CB8AC3E}">
        <p14:creationId xmlns:p14="http://schemas.microsoft.com/office/powerpoint/2010/main" val="101843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2000"/>
                                        <p:tgtEl>
                                          <p:spTgt spid="2">
                                            <p:txEl>
                                              <p:pRg st="1" end="1"/>
                                            </p:txEl>
                                          </p:spTgt>
                                        </p:tgtEl>
                                      </p:cBhvr>
                                    </p:animEffect>
                                    <p:anim calcmode="lin" valueType="num">
                                      <p:cBhvr>
                                        <p:cTn id="15"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2000"/>
                                        <p:tgtEl>
                                          <p:spTgt spid="2">
                                            <p:txEl>
                                              <p:pRg st="2" end="2"/>
                                            </p:txEl>
                                          </p:spTgt>
                                        </p:tgtEl>
                                      </p:cBhvr>
                                    </p:animEffect>
                                    <p:anim calcmode="lin" valueType="num">
                                      <p:cBhvr>
                                        <p:cTn id="22" dur="2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2000"/>
                                        <p:tgtEl>
                                          <p:spTgt spid="2">
                                            <p:txEl>
                                              <p:pRg st="3" end="3"/>
                                            </p:txEl>
                                          </p:spTgt>
                                        </p:tgtEl>
                                      </p:cBhvr>
                                    </p:animEffect>
                                    <p:anim calcmode="lin" valueType="num">
                                      <p:cBhvr>
                                        <p:cTn id="29" dur="2000" fill="hold"/>
                                        <p:tgtEl>
                                          <p:spTgt spid="2">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2000"/>
                                        <p:tgtEl>
                                          <p:spTgt spid="2">
                                            <p:txEl>
                                              <p:pRg st="4" end="4"/>
                                            </p:txEl>
                                          </p:spTgt>
                                        </p:tgtEl>
                                      </p:cBhvr>
                                    </p:animEffect>
                                    <p:anim calcmode="lin" valueType="num">
                                      <p:cBhvr>
                                        <p:cTn id="36" dur="2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37" dur="2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200900" cy="736600"/>
          </a:xfrm>
        </p:spPr>
        <p:txBody>
          <a:bodyPr>
            <a:noAutofit/>
          </a:bodyPr>
          <a:lstStyle/>
          <a:p>
            <a:pPr rtl="1"/>
            <a:r>
              <a:rPr lang="fa-IR" sz="4800" b="0" dirty="0" smtClean="0">
                <a:effectLst>
                  <a:outerShdw blurRad="38100" dist="38100" dir="2700000" algn="tl">
                    <a:srgbClr val="000000">
                      <a:alpha val="43137"/>
                    </a:srgbClr>
                  </a:outerShdw>
                </a:effectLst>
                <a:cs typeface="+mn-cs"/>
              </a:rPr>
              <a:t>بررسی مفاهیم اخلاقی</a:t>
            </a:r>
            <a:endParaRPr lang="en-US" sz="4800" b="0" dirty="0">
              <a:effectLst>
                <a:outerShdw blurRad="38100" dist="38100" dir="2700000" algn="tl">
                  <a:srgbClr val="000000">
                    <a:alpha val="43137"/>
                  </a:srgbClr>
                </a:outerShdw>
              </a:effectLst>
              <a:cs typeface="+mn-cs"/>
            </a:endParaRPr>
          </a:p>
        </p:txBody>
      </p:sp>
      <p:sp>
        <p:nvSpPr>
          <p:cNvPr id="3" name="Content Placeholder 2"/>
          <p:cNvSpPr>
            <a:spLocks noGrp="1"/>
          </p:cNvSpPr>
          <p:nvPr>
            <p:ph idx="1"/>
          </p:nvPr>
        </p:nvSpPr>
        <p:spPr>
          <a:xfrm>
            <a:off x="228600" y="1484784"/>
            <a:ext cx="8715375" cy="4916016"/>
          </a:xfrm>
        </p:spPr>
        <p:txBody>
          <a:bodyPr>
            <a:noAutofit/>
          </a:bodyPr>
          <a:lstStyle/>
          <a:p>
            <a:pPr algn="just" rtl="1">
              <a:lnSpc>
                <a:spcPct val="100000"/>
              </a:lnSpc>
              <a:spcBef>
                <a:spcPts val="1200"/>
              </a:spcBef>
              <a:spcAft>
                <a:spcPts val="600"/>
              </a:spcAft>
              <a:buFont typeface="Wingdings" panose="05000000000000000000" pitchFamily="2" charset="2"/>
              <a:buChar char="v"/>
            </a:pPr>
            <a:r>
              <a:rPr lang="ar-SA" sz="2800" dirty="0" smtClean="0">
                <a:cs typeface="B Nazanin" panose="00000400000000000000" pitchFamily="2" charset="-78"/>
              </a:rPr>
              <a:t>مسئله </a:t>
            </a:r>
            <a:r>
              <a:rPr lang="ar-SA" sz="2800" dirty="0">
                <a:cs typeface="B Nazanin" panose="00000400000000000000" pitchFamily="2" charset="-78"/>
              </a:rPr>
              <a:t>اصلی در احکام </a:t>
            </a:r>
            <a:r>
              <a:rPr lang="ar-SA" sz="2800" dirty="0" smtClean="0">
                <a:cs typeface="B Nazanin" panose="00000400000000000000" pitchFamily="2" charset="-78"/>
              </a:rPr>
              <a:t>اخلاقی</a:t>
            </a:r>
            <a:r>
              <a:rPr lang="fa-IR" sz="2800" dirty="0" smtClean="0">
                <a:cs typeface="B Nazanin" panose="00000400000000000000" pitchFamily="2" charset="-78"/>
              </a:rPr>
              <a:t>:</a:t>
            </a:r>
            <a:r>
              <a:rPr lang="ar-SA" sz="2800" dirty="0" smtClean="0">
                <a:cs typeface="B Nazanin" panose="00000400000000000000" pitchFamily="2" charset="-78"/>
              </a:rPr>
              <a:t> </a:t>
            </a:r>
            <a:r>
              <a:rPr lang="ar-SA" sz="2800" b="1" dirty="0">
                <a:cs typeface="B Nazanin" panose="00000400000000000000" pitchFamily="2" charset="-78"/>
              </a:rPr>
              <a:t>آیا احکام اخلاقی نشان از واقعیتی دارند یا </a:t>
            </a:r>
            <a:r>
              <a:rPr lang="ar-SA" sz="2800" b="1" dirty="0" smtClean="0">
                <a:cs typeface="B Nazanin" panose="00000400000000000000" pitchFamily="2" charset="-78"/>
              </a:rPr>
              <a:t>خیر</a:t>
            </a:r>
            <a:r>
              <a:rPr lang="fa-IR" sz="2800" b="1" dirty="0" smtClean="0">
                <a:cs typeface="B Nazanin" panose="00000400000000000000" pitchFamily="2" charset="-78"/>
              </a:rPr>
              <a:t>؟</a:t>
            </a:r>
          </a:p>
          <a:p>
            <a:pPr algn="just">
              <a:spcBef>
                <a:spcPts val="1200"/>
              </a:spcBef>
              <a:spcAft>
                <a:spcPts val="600"/>
              </a:spcAft>
              <a:buFont typeface="Wingdings" panose="05000000000000000000" pitchFamily="2" charset="2"/>
              <a:buChar char="v"/>
            </a:pPr>
            <a:r>
              <a:rPr lang="ar-SA" sz="2800" dirty="0" smtClean="0">
                <a:cs typeface="B Nazanin" panose="00000400000000000000" pitchFamily="2" charset="-78"/>
              </a:rPr>
              <a:t> </a:t>
            </a:r>
            <a:r>
              <a:rPr lang="ar-SA" sz="2800" dirty="0">
                <a:cs typeface="B Nazanin" panose="00000400000000000000" pitchFamily="2" charset="-78"/>
              </a:rPr>
              <a:t>نخست </a:t>
            </a:r>
            <a:r>
              <a:rPr lang="fa-IR" sz="2800" dirty="0" smtClean="0">
                <a:cs typeface="B Nazanin" panose="00000400000000000000" pitchFamily="2" charset="-78"/>
              </a:rPr>
              <a:t>باید </a:t>
            </a:r>
            <a:r>
              <a:rPr lang="ar-SA" sz="2800" dirty="0" smtClean="0">
                <a:cs typeface="B Nazanin" panose="00000400000000000000" pitchFamily="2" charset="-78"/>
              </a:rPr>
              <a:t>واقعیت </a:t>
            </a:r>
            <a:r>
              <a:rPr lang="ar-SA" sz="2800" dirty="0">
                <a:cs typeface="B Nazanin" panose="00000400000000000000" pitchFamily="2" charset="-78"/>
              </a:rPr>
              <a:t>داشتن یا نداشتن مفاهیم اخلاقی </a:t>
            </a:r>
            <a:r>
              <a:rPr lang="ar-SA" sz="2800" dirty="0" smtClean="0">
                <a:cs typeface="B Nazanin" panose="00000400000000000000" pitchFamily="2" charset="-78"/>
              </a:rPr>
              <a:t>را </a:t>
            </a:r>
            <a:r>
              <a:rPr lang="ar-SA" sz="2800" dirty="0">
                <a:cs typeface="B Nazanin" panose="00000400000000000000" pitchFamily="2" charset="-78"/>
              </a:rPr>
              <a:t>بررسی </a:t>
            </a:r>
            <a:r>
              <a:rPr lang="fa-IR" sz="2800" dirty="0" smtClean="0">
                <a:cs typeface="B Nazanin" panose="00000400000000000000" pitchFamily="2" charset="-78"/>
              </a:rPr>
              <a:t>کرده،</a:t>
            </a:r>
            <a:r>
              <a:rPr lang="ar-SA" sz="2800" dirty="0" smtClean="0">
                <a:cs typeface="B Nazanin" panose="00000400000000000000" pitchFamily="2" charset="-78"/>
              </a:rPr>
              <a:t> </a:t>
            </a:r>
            <a:r>
              <a:rPr lang="ar-SA" sz="2800" dirty="0">
                <a:cs typeface="B Nazanin" panose="00000400000000000000" pitchFamily="2" charset="-78"/>
              </a:rPr>
              <a:t>سپس از </a:t>
            </a:r>
            <a:r>
              <a:rPr lang="ar-SA" sz="2800" dirty="0" smtClean="0">
                <a:cs typeface="B Nazanin" panose="00000400000000000000" pitchFamily="2" charset="-78"/>
              </a:rPr>
              <a:t>واقع</a:t>
            </a:r>
            <a:r>
              <a:rPr lang="fa-IR" sz="2800" dirty="0" smtClean="0">
                <a:cs typeface="B Nazanin" panose="00000400000000000000" pitchFamily="2" charset="-78"/>
              </a:rPr>
              <a:t> </a:t>
            </a:r>
            <a:r>
              <a:rPr lang="ar-SA" sz="2800" dirty="0" smtClean="0">
                <a:cs typeface="B Nazanin" panose="00000400000000000000" pitchFamily="2" charset="-78"/>
              </a:rPr>
              <a:t>گرایی </a:t>
            </a:r>
            <a:r>
              <a:rPr lang="ar-SA" sz="2800" dirty="0">
                <a:cs typeface="B Nazanin" panose="00000400000000000000" pitchFamily="2" charset="-78"/>
              </a:rPr>
              <a:t>احکام اخلاقی سخن </a:t>
            </a:r>
            <a:r>
              <a:rPr lang="fa-IR" sz="2800" dirty="0" smtClean="0">
                <a:cs typeface="B Nazanin" panose="00000400000000000000" pitchFamily="2" charset="-78"/>
              </a:rPr>
              <a:t>ب</a:t>
            </a:r>
            <a:r>
              <a:rPr lang="ar-SA" sz="2800" dirty="0" smtClean="0">
                <a:cs typeface="B Nazanin" panose="00000400000000000000" pitchFamily="2" charset="-78"/>
              </a:rPr>
              <a:t>گوییم</a:t>
            </a:r>
            <a:r>
              <a:rPr lang="ar-SA" sz="2800" dirty="0">
                <a:cs typeface="B Nazanin" panose="00000400000000000000" pitchFamily="2" charset="-78"/>
              </a:rPr>
              <a:t>. </a:t>
            </a:r>
            <a:endParaRPr lang="fa-IR" sz="2800" dirty="0" smtClean="0">
              <a:cs typeface="B Nazanin" panose="00000400000000000000" pitchFamily="2" charset="-78"/>
            </a:endParaRPr>
          </a:p>
          <a:p>
            <a:pPr algn="just">
              <a:spcBef>
                <a:spcPts val="1200"/>
              </a:spcBef>
              <a:spcAft>
                <a:spcPts val="600"/>
              </a:spcAft>
              <a:buFont typeface="Wingdings" panose="05000000000000000000" pitchFamily="2" charset="2"/>
              <a:buChar char="v"/>
            </a:pPr>
            <a:r>
              <a:rPr lang="ar-SA" sz="2800" dirty="0" smtClean="0">
                <a:cs typeface="B Nazanin" panose="00000400000000000000" pitchFamily="2" charset="-78"/>
              </a:rPr>
              <a:t>در </a:t>
            </a:r>
            <a:r>
              <a:rPr lang="ar-SA" sz="2800" dirty="0">
                <a:cs typeface="B Nazanin" panose="00000400000000000000" pitchFamily="2" charset="-78"/>
              </a:rPr>
              <a:t>بررسی مفاهیم اخلاقی </a:t>
            </a:r>
            <a:r>
              <a:rPr lang="fa-IR" sz="2800" dirty="0" smtClean="0">
                <a:cs typeface="B Nazanin" panose="00000400000000000000" pitchFamily="2" charset="-78"/>
              </a:rPr>
              <a:t>به دلیل </a:t>
            </a:r>
            <a:r>
              <a:rPr lang="ar-SA" sz="2800" dirty="0" smtClean="0">
                <a:cs typeface="B Nazanin" panose="00000400000000000000" pitchFamily="2" charset="-78"/>
              </a:rPr>
              <a:t>نقش </a:t>
            </a:r>
            <a:r>
              <a:rPr lang="ar-SA" sz="2800" dirty="0">
                <a:cs typeface="B Nazanin" panose="00000400000000000000" pitchFamily="2" charset="-78"/>
              </a:rPr>
              <a:t>اساسی </a:t>
            </a:r>
            <a:r>
              <a:rPr lang="ar-SA" sz="2800" dirty="0" smtClean="0">
                <a:cs typeface="B Nazanin" panose="00000400000000000000" pitchFamily="2" charset="-78"/>
              </a:rPr>
              <a:t>مفاهیم محمولی</a:t>
            </a:r>
            <a:r>
              <a:rPr lang="fa-IR" sz="2800" dirty="0" smtClean="0">
                <a:cs typeface="B Nazanin" panose="00000400000000000000" pitchFamily="2" charset="-78"/>
              </a:rPr>
              <a:t>،</a:t>
            </a:r>
            <a:r>
              <a:rPr lang="ar-SA" sz="2800" dirty="0" smtClean="0">
                <a:cs typeface="B Nazanin" panose="00000400000000000000" pitchFamily="2" charset="-78"/>
              </a:rPr>
              <a:t> واقع</a:t>
            </a:r>
            <a:r>
              <a:rPr lang="fa-IR" sz="2800" dirty="0" smtClean="0">
                <a:cs typeface="B Nazanin" panose="00000400000000000000" pitchFamily="2" charset="-78"/>
              </a:rPr>
              <a:t> </a:t>
            </a:r>
            <a:r>
              <a:rPr lang="ar-SA" sz="2800" dirty="0" smtClean="0">
                <a:cs typeface="B Nazanin" panose="00000400000000000000" pitchFamily="2" charset="-78"/>
              </a:rPr>
              <a:t>نمایی </a:t>
            </a:r>
            <a:r>
              <a:rPr lang="ar-SA" sz="2800" dirty="0">
                <a:cs typeface="B Nazanin" panose="00000400000000000000" pitchFamily="2" charset="-78"/>
              </a:rPr>
              <a:t>آنها را </a:t>
            </a:r>
            <a:r>
              <a:rPr lang="fa-IR" sz="2800" dirty="0" smtClean="0">
                <a:cs typeface="B Nazanin" panose="00000400000000000000" pitchFamily="2" charset="-78"/>
              </a:rPr>
              <a:t>مورد </a:t>
            </a:r>
            <a:r>
              <a:rPr lang="ar-SA" sz="2800" dirty="0" smtClean="0">
                <a:cs typeface="B Nazanin" panose="00000400000000000000" pitchFamily="2" charset="-78"/>
              </a:rPr>
              <a:t>بررسی</a:t>
            </a:r>
            <a:r>
              <a:rPr lang="fa-IR" sz="2800" dirty="0" smtClean="0">
                <a:cs typeface="B Nazanin" panose="00000400000000000000" pitchFamily="2" charset="-78"/>
              </a:rPr>
              <a:t> قرار</a:t>
            </a:r>
            <a:r>
              <a:rPr lang="ar-SA" sz="2800" dirty="0" smtClean="0">
                <a:cs typeface="B Nazanin" panose="00000400000000000000" pitchFamily="2" charset="-78"/>
              </a:rPr>
              <a:t> می‌</a:t>
            </a:r>
            <a:r>
              <a:rPr lang="fa-IR" sz="2800" dirty="0" smtClean="0">
                <a:cs typeface="B Nazanin" panose="00000400000000000000" pitchFamily="2" charset="-78"/>
              </a:rPr>
              <a:t>‌ده</a:t>
            </a:r>
            <a:r>
              <a:rPr lang="ar-SA" sz="2800" dirty="0" smtClean="0">
                <a:cs typeface="B Nazanin" panose="00000400000000000000" pitchFamily="2" charset="-78"/>
              </a:rPr>
              <a:t>یم</a:t>
            </a:r>
            <a:r>
              <a:rPr lang="fa-IR" sz="2800" dirty="0" smtClean="0">
                <a:cs typeface="B Nazanin" panose="00000400000000000000" pitchFamily="2" charset="-78"/>
              </a:rPr>
              <a:t>.</a:t>
            </a:r>
          </a:p>
          <a:p>
            <a:pPr algn="just">
              <a:spcBef>
                <a:spcPts val="1200"/>
              </a:spcBef>
              <a:spcAft>
                <a:spcPts val="600"/>
              </a:spcAft>
              <a:buFont typeface="Wingdings" panose="05000000000000000000" pitchFamily="2" charset="2"/>
              <a:buChar char="v"/>
            </a:pPr>
            <a:r>
              <a:rPr lang="ar-SA" sz="2800" dirty="0" smtClean="0">
                <a:cs typeface="B Nazanin" panose="00000400000000000000" pitchFamily="2" charset="-78"/>
              </a:rPr>
              <a:t>بی </a:t>
            </a:r>
            <a:r>
              <a:rPr lang="ar-SA" sz="2800" dirty="0">
                <a:cs typeface="B Nazanin" panose="00000400000000000000" pitchFamily="2" charset="-78"/>
              </a:rPr>
              <a:t>تردید، وقتی </a:t>
            </a:r>
            <a:r>
              <a:rPr lang="ar-SA" sz="2800" dirty="0" smtClean="0">
                <a:cs typeface="B Nazanin" panose="00000400000000000000" pitchFamily="2" charset="-78"/>
              </a:rPr>
              <a:t>به </a:t>
            </a:r>
            <a:r>
              <a:rPr lang="ar-SA" sz="2800" dirty="0">
                <a:cs typeface="B Nazanin" panose="00000400000000000000" pitchFamily="2" charset="-78"/>
              </a:rPr>
              <a:t>خوبی یا بدی عملی یا صفتی اختیاری حکم </a:t>
            </a:r>
            <a:r>
              <a:rPr lang="ar-SA" sz="2800" dirty="0" smtClean="0">
                <a:cs typeface="B Nazanin" panose="00000400000000000000" pitchFamily="2" charset="-78"/>
              </a:rPr>
              <a:t>می</a:t>
            </a:r>
            <a:r>
              <a:rPr lang="fa-IR" sz="2800" dirty="0" smtClean="0">
                <a:cs typeface="B Nazanin" panose="00000400000000000000" pitchFamily="2" charset="-78"/>
              </a:rPr>
              <a:t>‌</a:t>
            </a:r>
            <a:r>
              <a:rPr lang="ar-SA" sz="2800" dirty="0" smtClean="0">
                <a:cs typeface="B Nazanin" panose="00000400000000000000" pitchFamily="2" charset="-78"/>
              </a:rPr>
              <a:t>کنی</a:t>
            </a:r>
            <a:r>
              <a:rPr lang="fa-IR" sz="2800" dirty="0" smtClean="0">
                <a:cs typeface="B Nazanin" panose="00000400000000000000" pitchFamily="2" charset="-78"/>
              </a:rPr>
              <a:t>م</a:t>
            </a:r>
            <a:r>
              <a:rPr lang="ar-SA" sz="2800" dirty="0" smtClean="0">
                <a:cs typeface="B Nazanin" panose="00000400000000000000" pitchFamily="2" charset="-78"/>
              </a:rPr>
              <a:t>،</a:t>
            </a:r>
            <a:r>
              <a:rPr lang="fa-IR" sz="2800" dirty="0" smtClean="0">
                <a:cs typeface="B Nazanin" panose="00000400000000000000" pitchFamily="2" charset="-78"/>
              </a:rPr>
              <a:t> باید</a:t>
            </a:r>
            <a:r>
              <a:rPr lang="ar-SA" sz="2800" dirty="0" smtClean="0">
                <a:cs typeface="B Nazanin" panose="00000400000000000000" pitchFamily="2" charset="-78"/>
              </a:rPr>
              <a:t> </a:t>
            </a:r>
            <a:r>
              <a:rPr lang="ar-SA" sz="2800" dirty="0">
                <a:cs typeface="B Nazanin" panose="00000400000000000000" pitchFamily="2" charset="-78"/>
              </a:rPr>
              <a:t>فراتر از خواست و خوشنودی و یا ناخوشنودی و نارضایتی </a:t>
            </a:r>
            <a:r>
              <a:rPr lang="ar-SA" sz="2800" dirty="0" smtClean="0">
                <a:cs typeface="B Nazanin" panose="00000400000000000000" pitchFamily="2" charset="-78"/>
              </a:rPr>
              <a:t>ما </a:t>
            </a:r>
            <a:r>
              <a:rPr lang="ar-SA" sz="2800" dirty="0">
                <a:cs typeface="B Nazanin" panose="00000400000000000000" pitchFamily="2" charset="-78"/>
              </a:rPr>
              <a:t>حقیقتی وجود </a:t>
            </a:r>
            <a:r>
              <a:rPr lang="ar-SA" sz="2800" dirty="0" smtClean="0">
                <a:cs typeface="B Nazanin" panose="00000400000000000000" pitchFamily="2" charset="-78"/>
              </a:rPr>
              <a:t>دا</a:t>
            </a:r>
            <a:r>
              <a:rPr lang="fa-IR" sz="2800" dirty="0" smtClean="0">
                <a:cs typeface="B Nazanin" panose="00000400000000000000" pitchFamily="2" charset="-78"/>
              </a:rPr>
              <a:t>شته باشد</a:t>
            </a:r>
            <a:r>
              <a:rPr lang="ar-SA" sz="2800" dirty="0" smtClean="0">
                <a:cs typeface="B Nazanin" panose="00000400000000000000" pitchFamily="2" charset="-78"/>
              </a:rPr>
              <a:t> </a:t>
            </a:r>
            <a:r>
              <a:rPr lang="ar-SA" sz="2800" dirty="0">
                <a:cs typeface="B Nazanin" panose="00000400000000000000" pitchFamily="2" charset="-78"/>
              </a:rPr>
              <a:t>که </a:t>
            </a:r>
            <a:r>
              <a:rPr lang="ar-SA" sz="2800" dirty="0" smtClean="0">
                <a:cs typeface="B Nazanin" panose="00000400000000000000" pitchFamily="2" charset="-78"/>
              </a:rPr>
              <a:t>مفاهیم</a:t>
            </a:r>
            <a:r>
              <a:rPr lang="fa-IR" sz="2800" dirty="0" smtClean="0">
                <a:cs typeface="B Nazanin" panose="00000400000000000000" pitchFamily="2" charset="-78"/>
              </a:rPr>
              <a:t>ی</a:t>
            </a:r>
            <a:r>
              <a:rPr lang="ar-SA" sz="2800" dirty="0" smtClean="0">
                <a:cs typeface="B Nazanin" panose="00000400000000000000" pitchFamily="2" charset="-78"/>
              </a:rPr>
              <a:t> مث</a:t>
            </a:r>
            <a:r>
              <a:rPr lang="fa-IR" sz="2800" dirty="0" smtClean="0">
                <a:cs typeface="B Nazanin" panose="00000400000000000000" pitchFamily="2" charset="-78"/>
              </a:rPr>
              <a:t>ل</a:t>
            </a:r>
            <a:r>
              <a:rPr lang="ar-SA" sz="2800" dirty="0" smtClean="0">
                <a:cs typeface="B Nazanin" panose="00000400000000000000" pitchFamily="2" charset="-78"/>
              </a:rPr>
              <a:t> </a:t>
            </a:r>
            <a:r>
              <a:rPr lang="ar-SA" sz="2800" dirty="0">
                <a:cs typeface="B Nazanin" panose="00000400000000000000" pitchFamily="2" charset="-78"/>
              </a:rPr>
              <a:t>خوب و بد </a:t>
            </a:r>
            <a:r>
              <a:rPr lang="ar-SA" sz="2800" dirty="0" smtClean="0">
                <a:cs typeface="B Nazanin" panose="00000400000000000000" pitchFamily="2" charset="-78"/>
              </a:rPr>
              <a:t>یا </a:t>
            </a:r>
            <a:r>
              <a:rPr lang="ar-SA" sz="2800" dirty="0">
                <a:cs typeface="B Nazanin" panose="00000400000000000000" pitchFamily="2" charset="-78"/>
              </a:rPr>
              <a:t>باید و نباید حکایت از آن حقیقت دارند. این حقیقت چیست</a:t>
            </a:r>
            <a:r>
              <a:rPr lang="ar-SA" sz="2800" dirty="0" smtClean="0">
                <a:cs typeface="B Nazanin" panose="00000400000000000000" pitchFamily="2" charset="-78"/>
              </a:rPr>
              <a:t>؟</a:t>
            </a:r>
            <a:endParaRPr lang="fa-IR" sz="2800" dirty="0" smtClean="0">
              <a:cs typeface="B Nazanin" panose="00000400000000000000" pitchFamily="2" charset="-78"/>
            </a:endParaRPr>
          </a:p>
        </p:txBody>
      </p:sp>
    </p:spTree>
    <p:extLst>
      <p:ext uri="{BB962C8B-B14F-4D97-AF65-F5344CB8AC3E}">
        <p14:creationId xmlns:p14="http://schemas.microsoft.com/office/powerpoint/2010/main" val="411974285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1628800"/>
            <a:ext cx="8352928" cy="4824536"/>
          </a:xfrm>
        </p:spPr>
        <p:txBody>
          <a:bodyPr>
            <a:normAutofit lnSpcReduction="10000"/>
          </a:bodyPr>
          <a:lstStyle/>
          <a:p>
            <a:pPr lvl="1" algn="just">
              <a:buFont typeface="Wingdings" panose="05000000000000000000" pitchFamily="2" charset="2"/>
              <a:buChar char="v"/>
            </a:pPr>
            <a:r>
              <a:rPr lang="fa-IR" sz="2800" dirty="0" smtClean="0">
                <a:cs typeface="B Nazanin" panose="00000400000000000000" pitchFamily="2" charset="-78"/>
              </a:rPr>
              <a:t>چه موقع برای یک وسیله که </a:t>
            </a:r>
            <a:r>
              <a:rPr lang="fa-IR" sz="2800" dirty="0" smtClean="0">
                <a:cs typeface="B Nazanin" panose="00000400000000000000" pitchFamily="2" charset="-78"/>
              </a:rPr>
              <a:t>خریده‌اید </a:t>
            </a:r>
            <a:r>
              <a:rPr lang="fa-IR" sz="2800" dirty="0" smtClean="0">
                <a:cs typeface="B Nazanin" panose="00000400000000000000" pitchFamily="2" charset="-78"/>
              </a:rPr>
              <a:t>از مفهوم خوب و بد استفاده می کنید؟</a:t>
            </a:r>
            <a:endParaRPr lang="fa-IR" sz="2800" dirty="0">
              <a:cs typeface="B Nazanin" panose="00000400000000000000" pitchFamily="2" charset="-78"/>
            </a:endParaRPr>
          </a:p>
          <a:p>
            <a:pPr lvl="1" algn="just">
              <a:buFont typeface="Wingdings" panose="05000000000000000000" pitchFamily="2" charset="2"/>
              <a:buChar char="v"/>
            </a:pPr>
            <a:r>
              <a:rPr lang="fa-IR" sz="2800" dirty="0" smtClean="0">
                <a:cs typeface="B Nazanin" panose="00000400000000000000" pitchFamily="2" charset="-78"/>
              </a:rPr>
              <a:t>اگر </a:t>
            </a:r>
            <a:r>
              <a:rPr lang="fa-IR" sz="2800" dirty="0">
                <a:cs typeface="B Nazanin" panose="00000400000000000000" pitchFamily="2" charset="-78"/>
              </a:rPr>
              <a:t>این وسایل منظور </a:t>
            </a:r>
            <a:r>
              <a:rPr lang="fa-IR" sz="2800" dirty="0" smtClean="0">
                <a:cs typeface="B Nazanin" panose="00000400000000000000" pitchFamily="2" charset="-78"/>
              </a:rPr>
              <a:t>شما را </a:t>
            </a:r>
            <a:r>
              <a:rPr lang="fa-IR" sz="2800" dirty="0">
                <a:cs typeface="B Nazanin" panose="00000400000000000000" pitchFamily="2" charset="-78"/>
              </a:rPr>
              <a:t>برآورده سازند، بدون شک می‌گویید آنها وسایل خوب و مفیدی هستند. </a:t>
            </a:r>
            <a:endParaRPr lang="fa-IR" sz="2800" dirty="0" smtClean="0">
              <a:cs typeface="B Nazanin" panose="00000400000000000000" pitchFamily="2" charset="-78"/>
            </a:endParaRPr>
          </a:p>
          <a:p>
            <a:pPr lvl="1" algn="just">
              <a:buFont typeface="Wingdings" panose="05000000000000000000" pitchFamily="2" charset="2"/>
              <a:buChar char="v"/>
            </a:pPr>
            <a:r>
              <a:rPr lang="fa-IR" sz="2800" dirty="0" smtClean="0">
                <a:cs typeface="B Nazanin" panose="00000400000000000000" pitchFamily="2" charset="-78"/>
              </a:rPr>
              <a:t>اما </a:t>
            </a:r>
            <a:r>
              <a:rPr lang="fa-IR" sz="2800" dirty="0">
                <a:cs typeface="B Nazanin" panose="00000400000000000000" pitchFamily="2" charset="-78"/>
              </a:rPr>
              <a:t>اگر در تامین اهداف </a:t>
            </a:r>
            <a:r>
              <a:rPr lang="fa-IR" sz="2800" dirty="0" smtClean="0">
                <a:cs typeface="B Nazanin" panose="00000400000000000000" pitchFamily="2" charset="-78"/>
              </a:rPr>
              <a:t>شما </a:t>
            </a:r>
            <a:r>
              <a:rPr lang="fa-IR" sz="2800" dirty="0">
                <a:cs typeface="B Nazanin" panose="00000400000000000000" pitchFamily="2" charset="-78"/>
              </a:rPr>
              <a:t>ناکارامد باشند، قطعا صفتی جز </a:t>
            </a:r>
            <a:r>
              <a:rPr lang="fa-IR" sz="2800" dirty="0" smtClean="0">
                <a:cs typeface="B Nazanin" panose="00000400000000000000" pitchFamily="2" charset="-78"/>
              </a:rPr>
              <a:t>بد بودن درباره آن‌ها به کار نمی برید.</a:t>
            </a:r>
          </a:p>
          <a:p>
            <a:pPr lvl="1" algn="just">
              <a:buFont typeface="Wingdings" panose="05000000000000000000" pitchFamily="2" charset="2"/>
              <a:buChar char="v"/>
            </a:pPr>
            <a:r>
              <a:rPr lang="fa-IR" sz="2800" dirty="0" smtClean="0">
                <a:cs typeface="B Nazanin" panose="00000400000000000000" pitchFamily="2" charset="-78"/>
              </a:rPr>
              <a:t>خوب یا بد بودن </a:t>
            </a:r>
            <a:r>
              <a:rPr lang="fa-IR" sz="2800" dirty="0">
                <a:cs typeface="B Nazanin" panose="00000400000000000000" pitchFamily="2" charset="-78"/>
              </a:rPr>
              <a:t>ابزار و وسایل معمولی منوط به این است که آیا </a:t>
            </a:r>
            <a:r>
              <a:rPr lang="fa-IR" sz="2800" dirty="0" smtClean="0">
                <a:cs typeface="B Nazanin" panose="00000400000000000000" pitchFamily="2" charset="-78"/>
              </a:rPr>
              <a:t>هدف </a:t>
            </a:r>
            <a:r>
              <a:rPr lang="fa-IR" sz="2800" dirty="0">
                <a:cs typeface="B Nazanin" panose="00000400000000000000" pitchFamily="2" charset="-78"/>
              </a:rPr>
              <a:t>تولید یا هزینه </a:t>
            </a:r>
            <a:r>
              <a:rPr lang="fa-IR" sz="2800" dirty="0" smtClean="0">
                <a:cs typeface="B Nazanin" panose="00000400000000000000" pitchFamily="2" charset="-78"/>
              </a:rPr>
              <a:t>خود </a:t>
            </a:r>
            <a:r>
              <a:rPr lang="fa-IR" sz="2800" dirty="0">
                <a:cs typeface="B Nazanin" panose="00000400000000000000" pitchFamily="2" charset="-78"/>
              </a:rPr>
              <a:t>را تامین می‌کنند یا خیر</a:t>
            </a:r>
            <a:r>
              <a:rPr lang="fa-IR" sz="2800" dirty="0" smtClean="0">
                <a:cs typeface="B Nazanin" panose="00000400000000000000" pitchFamily="2" charset="-78"/>
              </a:rPr>
              <a:t>.</a:t>
            </a:r>
          </a:p>
          <a:p>
            <a:pPr lvl="1" algn="just">
              <a:buFont typeface="Wingdings" panose="05000000000000000000" pitchFamily="2" charset="2"/>
              <a:buChar char="v"/>
            </a:pPr>
            <a:r>
              <a:rPr lang="fa-IR" sz="2800" dirty="0" smtClean="0">
                <a:cs typeface="B Nazanin" panose="00000400000000000000" pitchFamily="2" charset="-78"/>
              </a:rPr>
              <a:t>البته </a:t>
            </a:r>
            <a:r>
              <a:rPr lang="fa-IR" sz="2800" dirty="0">
                <a:cs typeface="B Nazanin" panose="00000400000000000000" pitchFamily="2" charset="-78"/>
              </a:rPr>
              <a:t>گاهی این ابزار حالتی میانه دارند؛ یعنی تمام مقصود خریدار و تولیدکننده را برنمی‌آورند، ولی تا حدودی در رفع نیاز او موثرند. بنابراین، گفته می‌شود این ابزار متوسط‌اند؛ نه خوب‌اند و نه بد.</a:t>
            </a:r>
            <a:endParaRPr lang="en-US" sz="2800" dirty="0">
              <a:cs typeface="B Nazanin" panose="00000400000000000000" pitchFamily="2" charset="-78"/>
            </a:endParaRPr>
          </a:p>
          <a:p>
            <a:endParaRPr lang="fa-IR" dirty="0"/>
          </a:p>
        </p:txBody>
      </p:sp>
      <p:sp>
        <p:nvSpPr>
          <p:cNvPr id="3" name="Title 2"/>
          <p:cNvSpPr>
            <a:spLocks noGrp="1"/>
          </p:cNvSpPr>
          <p:nvPr>
            <p:ph type="title"/>
          </p:nvPr>
        </p:nvSpPr>
        <p:spPr>
          <a:xfrm>
            <a:off x="457200" y="338328"/>
            <a:ext cx="8229600" cy="930432"/>
          </a:xfrm>
        </p:spPr>
        <p:txBody>
          <a:bodyPr>
            <a:noAutofit/>
          </a:bodyPr>
          <a:lstStyle/>
          <a:p>
            <a:r>
              <a:rPr lang="fa-IR" sz="6600" dirty="0">
                <a:effectLst>
                  <a:outerShdw blurRad="38100" dist="38100" dir="2700000" algn="tl">
                    <a:srgbClr val="000000">
                      <a:alpha val="43137"/>
                    </a:srgbClr>
                  </a:outerShdw>
                </a:effectLst>
              </a:rPr>
              <a:t>بررسی مفاهیم اخلاقی</a:t>
            </a:r>
            <a:endParaRPr lang="fa-IR" sz="6600" dirty="0"/>
          </a:p>
        </p:txBody>
      </p:sp>
    </p:spTree>
    <p:extLst>
      <p:ext uri="{BB962C8B-B14F-4D97-AF65-F5344CB8AC3E}">
        <p14:creationId xmlns:p14="http://schemas.microsoft.com/office/powerpoint/2010/main" val="373244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136903" cy="4641379"/>
          </a:xfrm>
        </p:spPr>
        <p:txBody>
          <a:bodyPr>
            <a:noAutofit/>
          </a:bodyPr>
          <a:lstStyle/>
          <a:p>
            <a:pPr algn="just"/>
            <a:r>
              <a:rPr lang="fa-IR" sz="2800" dirty="0"/>
              <a:t>در حوزه اخلاق نیز می‌توان به چنین تحلیلی دست یافت؛ </a:t>
            </a:r>
            <a:endParaRPr lang="fa-IR" sz="2800" dirty="0" smtClean="0"/>
          </a:p>
          <a:p>
            <a:pPr algn="just"/>
            <a:r>
              <a:rPr lang="fa-IR" sz="2800" dirty="0" smtClean="0"/>
              <a:t>یعنی </a:t>
            </a:r>
            <a:r>
              <a:rPr lang="fa-IR" sz="2800" dirty="0"/>
              <a:t>برای اخلاق هدفی در نظرگرفت و افعال و اوصاف اختیاری آدمی را با آن هدف </a:t>
            </a:r>
            <a:r>
              <a:rPr lang="fa-IR" sz="2800" dirty="0" smtClean="0"/>
              <a:t>سنجید.</a:t>
            </a:r>
          </a:p>
          <a:p>
            <a:pPr algn="just"/>
            <a:r>
              <a:rPr lang="fa-IR" sz="2800" dirty="0" smtClean="0"/>
              <a:t> </a:t>
            </a:r>
            <a:r>
              <a:rPr lang="fa-IR" sz="2800" dirty="0"/>
              <a:t>اگر در این سنجش، فعل و صفت یادشده موفق و سربلند بیرون آید، وصف «خوبی» اخلاقی را آن به کار </a:t>
            </a:r>
            <a:r>
              <a:rPr lang="fa-IR" sz="2800" dirty="0" smtClean="0"/>
              <a:t>می‌بریم.</a:t>
            </a:r>
          </a:p>
          <a:p>
            <a:pPr algn="just"/>
            <a:r>
              <a:rPr lang="fa-IR" sz="2800" dirty="0" smtClean="0"/>
              <a:t>اگر </a:t>
            </a:r>
            <a:r>
              <a:rPr lang="fa-IR" sz="2800" dirty="0"/>
              <a:t>در تامین هدف اخلاقی نقشی ناروا ایفا کرد، وصف «بدی» را بر آن حمل </a:t>
            </a:r>
            <a:r>
              <a:rPr lang="fa-IR" sz="2800" dirty="0" smtClean="0"/>
              <a:t>می‌نماییم.</a:t>
            </a:r>
          </a:p>
          <a:p>
            <a:pPr algn="just"/>
            <a:r>
              <a:rPr lang="fa-IR" sz="2800" dirty="0" smtClean="0"/>
              <a:t>اگر </a:t>
            </a:r>
            <a:r>
              <a:rPr lang="fa-IR" sz="2800" dirty="0"/>
              <a:t>نسبت به هدف اخلاق بی تفاوت بود، </a:t>
            </a:r>
            <a:r>
              <a:rPr lang="fa-IR" sz="2800" dirty="0" smtClean="0"/>
              <a:t>یعنی </a:t>
            </a:r>
            <a:r>
              <a:rPr lang="fa-IR" sz="2800" dirty="0"/>
              <a:t>نه در تحصیل آن هدف به کار آمد و نه در جهت عکس آن موثر  افتاد، حکم به خنثی بودن آن </a:t>
            </a:r>
            <a:r>
              <a:rPr lang="fa-IR" sz="2800" dirty="0" smtClean="0"/>
              <a:t>می‌شود.</a:t>
            </a:r>
            <a:endParaRPr lang="fa-IR" sz="2800" dirty="0"/>
          </a:p>
        </p:txBody>
      </p:sp>
      <p:sp>
        <p:nvSpPr>
          <p:cNvPr id="3" name="Title 2"/>
          <p:cNvSpPr>
            <a:spLocks noGrp="1"/>
          </p:cNvSpPr>
          <p:nvPr>
            <p:ph type="title"/>
          </p:nvPr>
        </p:nvSpPr>
        <p:spPr>
          <a:xfrm>
            <a:off x="457200" y="338328"/>
            <a:ext cx="8229600" cy="1002440"/>
          </a:xfrm>
        </p:spPr>
        <p:txBody>
          <a:bodyPr>
            <a:normAutofit/>
          </a:bodyPr>
          <a:lstStyle/>
          <a:p>
            <a:r>
              <a:rPr lang="fa-IR" sz="5400" dirty="0">
                <a:effectLst>
                  <a:outerShdw blurRad="38100" dist="38100" dir="2700000" algn="tl">
                    <a:srgbClr val="000000">
                      <a:alpha val="43137"/>
                    </a:srgbClr>
                  </a:outerShdw>
                </a:effectLst>
              </a:rPr>
              <a:t>بررسی مفاهیم اخلاقی</a:t>
            </a:r>
            <a:endParaRPr lang="fa-IR" sz="5400" dirty="0"/>
          </a:p>
        </p:txBody>
      </p:sp>
    </p:spTree>
    <p:extLst>
      <p:ext uri="{BB962C8B-B14F-4D97-AF65-F5344CB8AC3E}">
        <p14:creationId xmlns:p14="http://schemas.microsoft.com/office/powerpoint/2010/main" val="286963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1484784"/>
            <a:ext cx="8280920" cy="4896544"/>
          </a:xfrm>
        </p:spPr>
        <p:txBody>
          <a:bodyPr>
            <a:normAutofit/>
          </a:bodyPr>
          <a:lstStyle/>
          <a:p>
            <a:pPr marL="45720" indent="0" algn="just">
              <a:lnSpc>
                <a:spcPct val="140000"/>
              </a:lnSpc>
              <a:spcBef>
                <a:spcPts val="600"/>
              </a:spcBef>
              <a:spcAft>
                <a:spcPts val="600"/>
              </a:spcAft>
              <a:buNone/>
            </a:pPr>
            <a:r>
              <a:rPr lang="fa-IR" dirty="0" smtClean="0">
                <a:cs typeface="B Nazanin" panose="00000400000000000000" pitchFamily="2" charset="-78"/>
              </a:rPr>
              <a:t>1) خوبی و بدیِ یک صفت و فعل اختیاری، چیزی مانند رنگ و شکل اجسام نیست که بی‌درنگ بعد از مشاهده آن فعل و صفت اختیاری به چشم می آید، بلکه این امور، حقایقی هستند که ادراک آنها نیازمند فعالیت ذهنی مضاعف است.</a:t>
            </a:r>
          </a:p>
          <a:p>
            <a:pPr marL="45720" indent="0" algn="just">
              <a:lnSpc>
                <a:spcPct val="140000"/>
              </a:lnSpc>
              <a:spcBef>
                <a:spcPts val="600"/>
              </a:spcBef>
              <a:spcAft>
                <a:spcPts val="600"/>
              </a:spcAft>
              <a:buNone/>
            </a:pPr>
            <a:r>
              <a:rPr lang="fa-IR" dirty="0" smtClean="0">
                <a:cs typeface="B Nazanin" panose="00000400000000000000" pitchFamily="2" charset="-78"/>
              </a:rPr>
              <a:t>2) این فعالیت </a:t>
            </a:r>
            <a:r>
              <a:rPr lang="fa-IR" dirty="0" smtClean="0">
                <a:cs typeface="B Nazanin" panose="00000400000000000000" pitchFamily="2" charset="-78"/>
              </a:rPr>
              <a:t>ذهنی مضاعف، </a:t>
            </a:r>
            <a:r>
              <a:rPr lang="fa-IR" dirty="0" smtClean="0">
                <a:cs typeface="B Nazanin" panose="00000400000000000000" pitchFamily="2" charset="-78"/>
              </a:rPr>
              <a:t>همان بررسی تاثیر فعل و صفت یادشده در رسیدن به هدف اخلاق است؛ به طوری که اگر این فعل یا صفت تامین کننده‌ی هدف اخلاق باشد، از رابطه ی میان این دو هدف، عنوان و مفهوم «خوب» انتزاع می شود و اگر این رابطه منفی باشد، یعنی این فعل یا صفت، نقشی منفی و دورکننده‌ی از هدف اخلاق داشته باشد، عنوان و مفهوم «بد»‌ از آن انتزاع می‌شود</a:t>
            </a:r>
            <a:r>
              <a:rPr lang="fa-IR" dirty="0" smtClean="0">
                <a:cs typeface="B Nazanin" panose="00000400000000000000" pitchFamily="2" charset="-78"/>
              </a:rPr>
              <a:t>.</a:t>
            </a:r>
            <a:endParaRPr lang="fa-IR" dirty="0" smtClean="0">
              <a:cs typeface="B Nazanin" panose="00000400000000000000" pitchFamily="2" charset="-78"/>
            </a:endParaRPr>
          </a:p>
        </p:txBody>
      </p:sp>
      <p:sp>
        <p:nvSpPr>
          <p:cNvPr id="3" name="Title 2"/>
          <p:cNvSpPr>
            <a:spLocks noGrp="1"/>
          </p:cNvSpPr>
          <p:nvPr>
            <p:ph type="title"/>
          </p:nvPr>
        </p:nvSpPr>
        <p:spPr>
          <a:xfrm>
            <a:off x="457200" y="338328"/>
            <a:ext cx="8229600" cy="1074448"/>
          </a:xfrm>
        </p:spPr>
        <p:txBody>
          <a:bodyPr/>
          <a:lstStyle/>
          <a:p>
            <a:r>
              <a:rPr lang="fa-IR" dirty="0" smtClean="0"/>
              <a:t>تحلیل واقع‌گرایی مفاهیم ارزشی اخلاقی</a:t>
            </a:r>
            <a:endParaRPr lang="fa-IR" dirty="0"/>
          </a:p>
        </p:txBody>
      </p:sp>
    </p:spTree>
    <p:extLst>
      <p:ext uri="{BB962C8B-B14F-4D97-AF65-F5344CB8AC3E}">
        <p14:creationId xmlns:p14="http://schemas.microsoft.com/office/powerpoint/2010/main" val="331599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84784"/>
            <a:ext cx="8352927" cy="5040560"/>
          </a:xfrm>
        </p:spPr>
        <p:txBody>
          <a:bodyPr>
            <a:normAutofit/>
          </a:bodyPr>
          <a:lstStyle/>
          <a:p>
            <a:pPr marL="45720" indent="0" algn="justLow">
              <a:lnSpc>
                <a:spcPct val="130000"/>
              </a:lnSpc>
              <a:buNone/>
            </a:pPr>
            <a:r>
              <a:rPr lang="fa-IR" dirty="0">
                <a:cs typeface="B Nazanin" panose="00000400000000000000" pitchFamily="2" charset="-78"/>
              </a:rPr>
              <a:t>3) از آنجا که این مفاهیم، با نوعی بررسی و تلاش و فعالیتِ ذهنی انتزاع و ساخته می‌شوند و بلافاصله بعد از مشاهده‌ی صفت و فعل اختیاری ادراک نمی‌شوند، می‌توان به آسانی دریافت که مفاهیم یادشده از سنخ </a:t>
            </a:r>
            <a:r>
              <a:rPr lang="fa-IR" b="1" dirty="0">
                <a:cs typeface="B Nazanin" panose="00000400000000000000" pitchFamily="2" charset="-78"/>
              </a:rPr>
              <a:t>معقولات ثانیه فلسفی</a:t>
            </a:r>
            <a:r>
              <a:rPr lang="fa-IR" dirty="0">
                <a:cs typeface="B Nazanin" panose="00000400000000000000" pitchFamily="2" charset="-78"/>
              </a:rPr>
              <a:t> هستند، نه معقولات اولی؛ و از آنجا که بر امور عینی و خارج از ذهن حمل می‌شوند، به راحتی می‌توان گفت که این مفاهیم از معقولات ثانیه منطقی به شمار نمی‌آیند.</a:t>
            </a:r>
          </a:p>
          <a:p>
            <a:pPr marL="45720" indent="0" algn="justLow">
              <a:lnSpc>
                <a:spcPct val="130000"/>
              </a:lnSpc>
              <a:buNone/>
            </a:pPr>
            <a:r>
              <a:rPr lang="fa-IR" dirty="0">
                <a:cs typeface="B Nazanin" panose="00000400000000000000" pitchFamily="2" charset="-78"/>
              </a:rPr>
              <a:t>4) نتیجه تحلیل: از آنجا که خوبی و بدی، همانند مفاهیم و معقولات ماهوی نیستند که در خارج به صورت مستقل موجود باشند، انتظار اینکه خوبی وبدی مثل رنگ اجسام، یا شکل ظاهری آنها قابل ادراک باشد، اساسا نابجا است؛ بلکه، این علت بودن، در واقع از رابطه‌ی میان آتش و حرارت انتزاع می‌شود و بدون فعالیت ذهنی، دستیابی به این مفهوم  امکان‌پذیر نیست.</a:t>
            </a:r>
          </a:p>
          <a:p>
            <a:endParaRPr lang="fa-IR" dirty="0"/>
          </a:p>
        </p:txBody>
      </p:sp>
      <p:sp>
        <p:nvSpPr>
          <p:cNvPr id="3" name="Title 2"/>
          <p:cNvSpPr>
            <a:spLocks noGrp="1"/>
          </p:cNvSpPr>
          <p:nvPr>
            <p:ph type="title"/>
          </p:nvPr>
        </p:nvSpPr>
        <p:spPr>
          <a:xfrm>
            <a:off x="457200" y="338328"/>
            <a:ext cx="8229600" cy="1002440"/>
          </a:xfrm>
        </p:spPr>
        <p:txBody>
          <a:bodyPr/>
          <a:lstStyle/>
          <a:p>
            <a:r>
              <a:rPr lang="fa-IR" dirty="0"/>
              <a:t>تحلیل واقع‌گرایی مفاهیم ارزشی اخلاقی</a:t>
            </a:r>
          </a:p>
        </p:txBody>
      </p:sp>
    </p:spTree>
    <p:extLst>
      <p:ext uri="{BB962C8B-B14F-4D97-AF65-F5344CB8AC3E}">
        <p14:creationId xmlns:p14="http://schemas.microsoft.com/office/powerpoint/2010/main" val="3383460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857403"/>
          </a:xfrm>
        </p:spPr>
        <p:txBody>
          <a:bodyPr>
            <a:noAutofit/>
          </a:bodyPr>
          <a:lstStyle/>
          <a:p>
            <a:pPr algn="just"/>
            <a:r>
              <a:rPr lang="fa-IR" sz="3200" dirty="0" smtClean="0"/>
              <a:t>آیا «سقط جنین» عملی صحیح و درست است یا خیر؟</a:t>
            </a:r>
          </a:p>
          <a:p>
            <a:pPr algn="just"/>
            <a:r>
              <a:rPr lang="fa-IR" sz="3200" dirty="0" smtClean="0"/>
              <a:t>«قتل ترحمی» کاری شایسته است یا نه؟</a:t>
            </a:r>
          </a:p>
          <a:p>
            <a:pPr algn="just"/>
            <a:r>
              <a:rPr lang="fa-IR" sz="3200" dirty="0"/>
              <a:t>«</a:t>
            </a:r>
            <a:r>
              <a:rPr lang="fa-IR" sz="3200" dirty="0" smtClean="0"/>
              <a:t>اعطای اعضای بیماران مرگ مغزی به بیماران نیازمند»، عملی درست است یا خطا؟</a:t>
            </a:r>
          </a:p>
          <a:p>
            <a:pPr algn="just"/>
            <a:r>
              <a:rPr lang="fa-IR" sz="3200" dirty="0" smtClean="0"/>
              <a:t>آیا «شبیه سازی» عملی بایسته و درست است یا خیر؟</a:t>
            </a:r>
          </a:p>
          <a:p>
            <a:pPr algn="just"/>
            <a:r>
              <a:rPr lang="fa-IR" sz="3200" dirty="0"/>
              <a:t>ارائه پاسخ معقول به این گونه </a:t>
            </a:r>
            <a:r>
              <a:rPr lang="fa-IR" sz="3200" dirty="0" smtClean="0"/>
              <a:t>پرسش‌ها </a:t>
            </a:r>
            <a:r>
              <a:rPr lang="fa-IR" sz="3200" dirty="0"/>
              <a:t>نیازمند داشتن مبنای عقلانی و منطقی است؛ مبنایی استوار بر پذیرش اصول عقلانی مختلف که یکی از مهمترین و </a:t>
            </a:r>
            <a:r>
              <a:rPr lang="fa-IR" sz="3200" dirty="0" smtClean="0"/>
              <a:t>اساسی‌ترین آن‌ها</a:t>
            </a:r>
            <a:r>
              <a:rPr lang="fa-IR" sz="3200" dirty="0"/>
              <a:t>، مسئله </a:t>
            </a:r>
            <a:r>
              <a:rPr lang="fa-IR" sz="3200" dirty="0" smtClean="0"/>
              <a:t>واقع‌گرایی </a:t>
            </a:r>
            <a:r>
              <a:rPr lang="fa-IR" sz="3200" dirty="0"/>
              <a:t>اخلاقی است. </a:t>
            </a:r>
          </a:p>
        </p:txBody>
      </p:sp>
      <p:sp>
        <p:nvSpPr>
          <p:cNvPr id="2" name="Title 1"/>
          <p:cNvSpPr>
            <a:spLocks noGrp="1"/>
          </p:cNvSpPr>
          <p:nvPr>
            <p:ph type="title"/>
          </p:nvPr>
        </p:nvSpPr>
        <p:spPr>
          <a:xfrm>
            <a:off x="457200" y="338328"/>
            <a:ext cx="8229600" cy="858424"/>
          </a:xfrm>
        </p:spPr>
        <p:txBody>
          <a:bodyPr/>
          <a:lstStyle/>
          <a:p>
            <a:endParaRPr lang="fa-IR" dirty="0"/>
          </a:p>
        </p:txBody>
      </p:sp>
    </p:spTree>
    <p:extLst>
      <p:ext uri="{BB962C8B-B14F-4D97-AF65-F5344CB8AC3E}">
        <p14:creationId xmlns:p14="http://schemas.microsoft.com/office/powerpoint/2010/main" val="31730715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1556792"/>
            <a:ext cx="8352928" cy="4896544"/>
          </a:xfrm>
        </p:spPr>
        <p:txBody>
          <a:bodyPr>
            <a:noAutofit/>
          </a:bodyPr>
          <a:lstStyle/>
          <a:p>
            <a:pPr marL="45720" indent="0" algn="justLow">
              <a:lnSpc>
                <a:spcPct val="130000"/>
              </a:lnSpc>
              <a:buNone/>
            </a:pPr>
            <a:r>
              <a:rPr lang="fa-IR" sz="2800" dirty="0" smtClean="0">
                <a:cs typeface="B Nazanin" panose="00000400000000000000" pitchFamily="2" charset="-78"/>
              </a:rPr>
              <a:t>5</a:t>
            </a:r>
            <a:r>
              <a:rPr lang="fa-IR" sz="2800" dirty="0">
                <a:cs typeface="B Nazanin" panose="00000400000000000000" pitchFamily="2" charset="-78"/>
              </a:rPr>
              <a:t>) واقعیت داشتن خوبی و بدی، همانند واقعیت داشتن مفهومی مانند مفهوم علت است، یعنی همان‌گونه که مفهوم علت به واسطه‌ی چیزی که از آن گرفته شده‌است (منشا انتزاع خود) در عالم عینی محقق می‌شود، خوبی نیز به واسطه‌ی چیزی که از آن گرفته شده‌است، درعالم محقق می‌شود و واقع‌گرایی در عرصه مفاهیم اخلاقی به چیزی بیش از این نیاز ندارد. به عبارت دیگر، واقعیت داشتن یک چیز، یا به سبب وجود ما بازای آن چیز است - همچنان که واقعیت داشتن انسان و حیوان از این نمونه است - یا به سبب وجود منشا انتزاع آن است؛ مثل واقعیت داشتن مفاهیمی علت، معلول، خوب، بد، درست، خطا و ... </a:t>
            </a:r>
            <a:r>
              <a:rPr lang="fa-IR" sz="2800" dirty="0" smtClean="0">
                <a:cs typeface="B Nazanin" panose="00000400000000000000" pitchFamily="2" charset="-78"/>
              </a:rPr>
              <a:t>.</a:t>
            </a:r>
            <a:endParaRPr lang="fa-IR" sz="2800" dirty="0">
              <a:cs typeface="B Nazanin" panose="00000400000000000000" pitchFamily="2" charset="-78"/>
            </a:endParaRPr>
          </a:p>
        </p:txBody>
      </p:sp>
      <p:sp>
        <p:nvSpPr>
          <p:cNvPr id="3" name="Title 2"/>
          <p:cNvSpPr>
            <a:spLocks noGrp="1"/>
          </p:cNvSpPr>
          <p:nvPr>
            <p:ph type="title"/>
          </p:nvPr>
        </p:nvSpPr>
        <p:spPr>
          <a:xfrm>
            <a:off x="457200" y="338328"/>
            <a:ext cx="8229600" cy="1074448"/>
          </a:xfrm>
        </p:spPr>
        <p:txBody>
          <a:bodyPr/>
          <a:lstStyle/>
          <a:p>
            <a:r>
              <a:rPr lang="fa-IR" dirty="0"/>
              <a:t>تحلیل واقع‌گرایی مفاهیم ارزشی اخلاقی</a:t>
            </a:r>
          </a:p>
        </p:txBody>
      </p:sp>
    </p:spTree>
    <p:extLst>
      <p:ext uri="{BB962C8B-B14F-4D97-AF65-F5344CB8AC3E}">
        <p14:creationId xmlns:p14="http://schemas.microsoft.com/office/powerpoint/2010/main" val="3221310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1484784"/>
            <a:ext cx="8208912" cy="4968552"/>
          </a:xfrm>
        </p:spPr>
        <p:txBody>
          <a:bodyPr>
            <a:noAutofit/>
          </a:bodyPr>
          <a:lstStyle/>
          <a:p>
            <a:pPr marL="388620" indent="-342900" algn="justLow">
              <a:lnSpc>
                <a:spcPct val="140000"/>
              </a:lnSpc>
              <a:spcBef>
                <a:spcPts val="300"/>
              </a:spcBef>
              <a:spcAft>
                <a:spcPts val="300"/>
              </a:spcAft>
              <a:buFont typeface="Courier New" panose="02070309020205020404" pitchFamily="49" charset="0"/>
              <a:buChar char="o"/>
            </a:pPr>
            <a:r>
              <a:rPr lang="fa-IR" sz="2800" dirty="0">
                <a:cs typeface="B Narm" panose="00000400000000000000" pitchFamily="2" charset="-78"/>
              </a:rPr>
              <a:t>واقعیت داشتن مفاهیم الزامی را به دو طریق می‌توان تحلیل و تبیین کرد:</a:t>
            </a:r>
          </a:p>
          <a:p>
            <a:pPr algn="justLow">
              <a:lnSpc>
                <a:spcPct val="140000"/>
              </a:lnSpc>
              <a:spcBef>
                <a:spcPts val="300"/>
              </a:spcBef>
              <a:spcAft>
                <a:spcPts val="300"/>
              </a:spcAft>
              <a:buFont typeface="Courier New" panose="02070309020205020404" pitchFamily="49" charset="0"/>
              <a:buChar char="o"/>
            </a:pPr>
            <a:r>
              <a:rPr lang="fa-IR" sz="2800" dirty="0">
                <a:cs typeface="B Narm" panose="00000400000000000000" pitchFamily="2" charset="-78"/>
              </a:rPr>
              <a:t>نخست آنکه این مفاهیم را به مفاهیم ارزشی </a:t>
            </a:r>
            <a:r>
              <a:rPr lang="fa-IR" sz="2800" dirty="0" smtClean="0">
                <a:cs typeface="B Narm" panose="00000400000000000000" pitchFamily="2" charset="-78"/>
              </a:rPr>
              <a:t>بازگردانده </a:t>
            </a:r>
            <a:r>
              <a:rPr lang="fa-IR" sz="2800" dirty="0">
                <a:cs typeface="B Narm" panose="00000400000000000000" pitchFamily="2" charset="-78"/>
              </a:rPr>
              <a:t>و بگوییم: از آنجاکه گزاره‌ی «باید صداقت داشت»‌ را می‌توان به گزاره‌ی </a:t>
            </a:r>
            <a:r>
              <a:rPr lang="fa-IR" sz="2800" dirty="0" smtClean="0">
                <a:cs typeface="B Narm" panose="00000400000000000000" pitchFamily="2" charset="-78"/>
              </a:rPr>
              <a:t>«صداقت </a:t>
            </a:r>
            <a:r>
              <a:rPr lang="fa-IR" sz="2800" dirty="0">
                <a:cs typeface="B Narm" panose="00000400000000000000" pitchFamily="2" charset="-78"/>
              </a:rPr>
              <a:t>خوب </a:t>
            </a:r>
            <a:r>
              <a:rPr lang="fa-IR" sz="2800" dirty="0" smtClean="0">
                <a:cs typeface="B Narm" panose="00000400000000000000" pitchFamily="2" charset="-78"/>
              </a:rPr>
              <a:t>است» </a:t>
            </a:r>
            <a:r>
              <a:rPr lang="fa-IR" sz="2800" dirty="0">
                <a:cs typeface="B Narm" panose="00000400000000000000" pitchFamily="2" charset="-78"/>
              </a:rPr>
              <a:t>ارجاع داد، در بررسی مفهوم «باید»، به همان تحلیل گذشته اکتفا </a:t>
            </a:r>
            <a:r>
              <a:rPr lang="fa-IR" sz="2800" dirty="0" smtClean="0">
                <a:cs typeface="B Narm" panose="00000400000000000000" pitchFamily="2" charset="-78"/>
              </a:rPr>
              <a:t>کنیم</a:t>
            </a:r>
            <a:r>
              <a:rPr lang="fa-IR" sz="2800" dirty="0">
                <a:cs typeface="B Narm" panose="00000400000000000000" pitchFamily="2" charset="-78"/>
              </a:rPr>
              <a:t>. </a:t>
            </a:r>
          </a:p>
          <a:p>
            <a:pPr algn="justLow">
              <a:lnSpc>
                <a:spcPct val="140000"/>
              </a:lnSpc>
              <a:spcBef>
                <a:spcPts val="300"/>
              </a:spcBef>
              <a:spcAft>
                <a:spcPts val="300"/>
              </a:spcAft>
              <a:buFont typeface="Courier New" panose="02070309020205020404" pitchFamily="49" charset="0"/>
              <a:buChar char="o"/>
            </a:pPr>
            <a:r>
              <a:rPr lang="fa-IR" sz="2800" dirty="0">
                <a:cs typeface="B Narm" panose="00000400000000000000" pitchFamily="2" charset="-78"/>
              </a:rPr>
              <a:t>راه دوم نیز این است که این مفهوم </a:t>
            </a:r>
            <a:r>
              <a:rPr lang="fa-IR" sz="2800" dirty="0" smtClean="0">
                <a:cs typeface="B Narm" panose="00000400000000000000" pitchFamily="2" charset="-78"/>
              </a:rPr>
              <a:t>را به ‌طور </a:t>
            </a:r>
            <a:r>
              <a:rPr lang="fa-IR" sz="2800" dirty="0">
                <a:cs typeface="B Narm" panose="00000400000000000000" pitchFamily="2" charset="-78"/>
              </a:rPr>
              <a:t>مستقل </a:t>
            </a:r>
            <a:r>
              <a:rPr lang="fa-IR" sz="2800" dirty="0" smtClean="0">
                <a:cs typeface="B Narm" panose="00000400000000000000" pitchFamily="2" charset="-78"/>
              </a:rPr>
              <a:t>تحلیل </a:t>
            </a:r>
            <a:r>
              <a:rPr lang="fa-IR" sz="2800" dirty="0">
                <a:cs typeface="B Narm" panose="00000400000000000000" pitchFamily="2" charset="-78"/>
              </a:rPr>
              <a:t>کرده، واقعیت داشتن آن را نشان دهیم. </a:t>
            </a:r>
          </a:p>
        </p:txBody>
      </p:sp>
      <p:sp>
        <p:nvSpPr>
          <p:cNvPr id="3" name="Title 2"/>
          <p:cNvSpPr>
            <a:spLocks noGrp="1"/>
          </p:cNvSpPr>
          <p:nvPr>
            <p:ph type="title"/>
          </p:nvPr>
        </p:nvSpPr>
        <p:spPr>
          <a:xfrm>
            <a:off x="457200" y="338328"/>
            <a:ext cx="8229600" cy="1002440"/>
          </a:xfrm>
        </p:spPr>
        <p:txBody>
          <a:bodyPr/>
          <a:lstStyle/>
          <a:p>
            <a:r>
              <a:rPr lang="fa-IR" dirty="0"/>
              <a:t>تحلیل واقع‌گرایی مفاهیم </a:t>
            </a:r>
            <a:r>
              <a:rPr lang="fa-IR" dirty="0" smtClean="0"/>
              <a:t>الزامی </a:t>
            </a:r>
            <a:r>
              <a:rPr lang="fa-IR" dirty="0"/>
              <a:t>اخلاقی</a:t>
            </a:r>
          </a:p>
        </p:txBody>
      </p:sp>
    </p:spTree>
    <p:extLst>
      <p:ext uri="{BB962C8B-B14F-4D97-AF65-F5344CB8AC3E}">
        <p14:creationId xmlns:p14="http://schemas.microsoft.com/office/powerpoint/2010/main" val="195946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3" y="1484784"/>
            <a:ext cx="8208912" cy="4968552"/>
          </a:xfrm>
        </p:spPr>
        <p:txBody>
          <a:bodyPr>
            <a:normAutofit fontScale="85000" lnSpcReduction="20000"/>
          </a:bodyPr>
          <a:lstStyle/>
          <a:p>
            <a:pPr marL="388620" indent="-342900" algn="justLow">
              <a:lnSpc>
                <a:spcPct val="140000"/>
              </a:lnSpc>
              <a:spcBef>
                <a:spcPts val="300"/>
              </a:spcBef>
              <a:spcAft>
                <a:spcPts val="300"/>
              </a:spcAft>
              <a:buFont typeface="Wingdings" panose="05000000000000000000" pitchFamily="2" charset="2"/>
              <a:buChar char="v"/>
            </a:pPr>
            <a:r>
              <a:rPr lang="fa-IR" dirty="0">
                <a:cs typeface="B Roya" panose="00000400000000000000" pitchFamily="2" charset="-78"/>
              </a:rPr>
              <a:t>مفاهیم الزامی، همانند مفاهیم ارزشی، معقول ثانی </a:t>
            </a:r>
            <a:r>
              <a:rPr lang="fa-IR" dirty="0" smtClean="0">
                <a:cs typeface="B Roya" panose="00000400000000000000" pitchFamily="2" charset="-78"/>
              </a:rPr>
              <a:t>فلسفی‌اند؛ یعنی </a:t>
            </a:r>
            <a:r>
              <a:rPr lang="fa-IR" dirty="0">
                <a:cs typeface="B Roya" panose="00000400000000000000" pitchFamily="2" charset="-78"/>
              </a:rPr>
              <a:t>با تحلیل ذهن از حقایق عینی انتزاع </a:t>
            </a:r>
            <a:r>
              <a:rPr lang="fa-IR" dirty="0" smtClean="0">
                <a:cs typeface="B Roya" panose="00000400000000000000" pitchFamily="2" charset="-78"/>
              </a:rPr>
              <a:t>می‌شوند.</a:t>
            </a:r>
          </a:p>
          <a:p>
            <a:pPr marL="388620" indent="-342900" algn="justLow">
              <a:lnSpc>
                <a:spcPct val="140000"/>
              </a:lnSpc>
              <a:spcBef>
                <a:spcPts val="300"/>
              </a:spcBef>
              <a:spcAft>
                <a:spcPts val="300"/>
              </a:spcAft>
              <a:buFont typeface="Wingdings" panose="05000000000000000000" pitchFamily="2" charset="2"/>
              <a:buChar char="v"/>
            </a:pPr>
            <a:r>
              <a:rPr lang="fa-IR" dirty="0" smtClean="0">
                <a:cs typeface="B Roya" panose="00000400000000000000" pitchFamily="2" charset="-78"/>
              </a:rPr>
              <a:t>وقتی </a:t>
            </a:r>
            <a:r>
              <a:rPr lang="fa-IR" dirty="0">
                <a:cs typeface="B Roya" panose="00000400000000000000" pitchFamily="2" charset="-78"/>
              </a:rPr>
              <a:t>کسی </a:t>
            </a:r>
            <a:r>
              <a:rPr lang="fa-IR" dirty="0" smtClean="0">
                <a:cs typeface="B Roya" panose="00000400000000000000" pitchFamily="2" charset="-78"/>
              </a:rPr>
              <a:t>بگوید: </a:t>
            </a:r>
            <a:r>
              <a:rPr lang="fa-IR" dirty="0">
                <a:cs typeface="B Roya" panose="00000400000000000000" pitchFamily="2" charset="-78"/>
              </a:rPr>
              <a:t>«برای اینکه یک ورزشکار موفق باشید، باید تمرینات منظم و مسابقات تدارکاتی مناسبی انجام دهید»، این «باید» چه معنایی را </a:t>
            </a:r>
            <a:r>
              <a:rPr lang="fa-IR" dirty="0" smtClean="0">
                <a:cs typeface="B Roya" panose="00000400000000000000" pitchFamily="2" charset="-78"/>
              </a:rPr>
              <a:t>می‌فهماند</a:t>
            </a:r>
            <a:r>
              <a:rPr lang="fa-IR" dirty="0">
                <a:cs typeface="B Roya" panose="00000400000000000000" pitchFamily="2" charset="-78"/>
              </a:rPr>
              <a:t>؟ </a:t>
            </a:r>
            <a:endParaRPr lang="fa-IR" dirty="0" smtClean="0">
              <a:cs typeface="B Roya" panose="00000400000000000000" pitchFamily="2" charset="-78"/>
            </a:endParaRPr>
          </a:p>
          <a:p>
            <a:pPr marL="388620" indent="-342900" algn="justLow">
              <a:lnSpc>
                <a:spcPct val="140000"/>
              </a:lnSpc>
              <a:spcBef>
                <a:spcPts val="300"/>
              </a:spcBef>
              <a:spcAft>
                <a:spcPts val="300"/>
              </a:spcAft>
              <a:buFont typeface="Wingdings" panose="05000000000000000000" pitchFamily="2" charset="2"/>
              <a:buChar char="v"/>
            </a:pPr>
            <a:r>
              <a:rPr lang="fa-IR" dirty="0" smtClean="0">
                <a:cs typeface="B Roya" panose="00000400000000000000" pitchFamily="2" charset="-78"/>
              </a:rPr>
              <a:t>بدون </a:t>
            </a:r>
            <a:r>
              <a:rPr lang="fa-IR" dirty="0">
                <a:cs typeface="B Roya" panose="00000400000000000000" pitchFamily="2" charset="-78"/>
              </a:rPr>
              <a:t>شک، محتوای این حکم این است: برای ورزشکار موفق‌بودن، انجام تمرینات و مسابقات مناسب ضرورت دارد؛ یعنی، بدون این تمرینات و مسابقات، ورزشکار موفق شدن، خیالی بیش نیست. </a:t>
            </a:r>
            <a:endParaRPr lang="fa-IR" dirty="0" smtClean="0">
              <a:cs typeface="B Roya" panose="00000400000000000000" pitchFamily="2" charset="-78"/>
            </a:endParaRPr>
          </a:p>
          <a:p>
            <a:pPr marL="388620" indent="-342900" algn="justLow">
              <a:lnSpc>
                <a:spcPct val="140000"/>
              </a:lnSpc>
              <a:spcBef>
                <a:spcPts val="300"/>
              </a:spcBef>
              <a:spcAft>
                <a:spcPts val="300"/>
              </a:spcAft>
              <a:buFont typeface="Wingdings" panose="05000000000000000000" pitchFamily="2" charset="2"/>
              <a:buChar char="v"/>
            </a:pPr>
            <a:r>
              <a:rPr lang="fa-IR" dirty="0" smtClean="0">
                <a:cs typeface="B Roya" panose="00000400000000000000" pitchFamily="2" charset="-78"/>
              </a:rPr>
              <a:t>اگر </a:t>
            </a:r>
            <a:r>
              <a:rPr lang="fa-IR" dirty="0">
                <a:cs typeface="B Roya" panose="00000400000000000000" pitchFamily="2" charset="-78"/>
              </a:rPr>
              <a:t>پدر و مادر  و یا </a:t>
            </a:r>
            <a:r>
              <a:rPr lang="fa-IR" dirty="0" smtClean="0">
                <a:cs typeface="B Roya" panose="00000400000000000000" pitchFamily="2" charset="-78"/>
              </a:rPr>
              <a:t>مشاور تحصیلی دانش آموزی به او بگویند</a:t>
            </a:r>
            <a:r>
              <a:rPr lang="fa-IR" dirty="0">
                <a:cs typeface="B Roya" panose="00000400000000000000" pitchFamily="2" charset="-78"/>
              </a:rPr>
              <a:t>: </a:t>
            </a:r>
            <a:r>
              <a:rPr lang="fa-IR" dirty="0" smtClean="0">
                <a:cs typeface="B Roya" panose="00000400000000000000" pitchFamily="2" charset="-78"/>
              </a:rPr>
              <a:t>«برای </a:t>
            </a:r>
            <a:r>
              <a:rPr lang="fa-IR" dirty="0">
                <a:cs typeface="B Roya" panose="00000400000000000000" pitchFamily="2" charset="-78"/>
              </a:rPr>
              <a:t>آنکه در آینده دانشمند گرانقدری شوید، </a:t>
            </a:r>
            <a:r>
              <a:rPr lang="fa-IR" dirty="0" smtClean="0">
                <a:cs typeface="B Roya" panose="00000400000000000000" pitchFamily="2" charset="-78"/>
              </a:rPr>
              <a:t>لازم </a:t>
            </a:r>
            <a:r>
              <a:rPr lang="fa-IR" dirty="0">
                <a:cs typeface="B Roya" panose="00000400000000000000" pitchFamily="2" charset="-78"/>
              </a:rPr>
              <a:t>است از هم‌اکنون مراتب تحصیلی و علمی را با تلاش طی </a:t>
            </a:r>
            <a:r>
              <a:rPr lang="fa-IR" dirty="0" smtClean="0">
                <a:cs typeface="B Roya" panose="00000400000000000000" pitchFamily="2" charset="-78"/>
              </a:rPr>
              <a:t>کنید»، </a:t>
            </a:r>
            <a:r>
              <a:rPr lang="fa-IR" dirty="0">
                <a:cs typeface="B Roya" panose="00000400000000000000" pitchFamily="2" charset="-78"/>
              </a:rPr>
              <a:t>از عبارت «لازم است» چه </a:t>
            </a:r>
            <a:r>
              <a:rPr lang="fa-IR" dirty="0" smtClean="0">
                <a:cs typeface="B Roya" panose="00000400000000000000" pitchFamily="2" charset="-78"/>
              </a:rPr>
              <a:t>چیزی ‌فهمیده می‌شود؟</a:t>
            </a:r>
            <a:endParaRPr lang="fa-IR" dirty="0">
              <a:cs typeface="B Roya" panose="00000400000000000000" pitchFamily="2" charset="-78"/>
            </a:endParaRPr>
          </a:p>
          <a:p>
            <a:pPr marL="388620" indent="-342900" algn="justLow">
              <a:lnSpc>
                <a:spcPct val="140000"/>
              </a:lnSpc>
              <a:spcBef>
                <a:spcPts val="300"/>
              </a:spcBef>
              <a:spcAft>
                <a:spcPts val="300"/>
              </a:spcAft>
              <a:buFont typeface="Wingdings" panose="05000000000000000000" pitchFamily="2" charset="2"/>
              <a:buChar char="v"/>
            </a:pPr>
            <a:r>
              <a:rPr lang="fa-IR" dirty="0">
                <a:cs typeface="B Roya" panose="00000400000000000000" pitchFamily="2" charset="-78"/>
              </a:rPr>
              <a:t>بی‌تردید، معنای این جمله آن است که برای دانشمندی گرانقدر شدن، تلاش پی‌گیر ضرورت دارد</a:t>
            </a:r>
            <a:r>
              <a:rPr lang="fa-IR" dirty="0" smtClean="0">
                <a:cs typeface="B Roya" panose="00000400000000000000" pitchFamily="2" charset="-78"/>
              </a:rPr>
              <a:t>.</a:t>
            </a:r>
            <a:endParaRPr lang="fa-IR" dirty="0">
              <a:cs typeface="B Roya" panose="00000400000000000000" pitchFamily="2" charset="-78"/>
            </a:endParaRPr>
          </a:p>
        </p:txBody>
      </p:sp>
      <p:sp>
        <p:nvSpPr>
          <p:cNvPr id="3" name="Title 2"/>
          <p:cNvSpPr>
            <a:spLocks noGrp="1"/>
          </p:cNvSpPr>
          <p:nvPr>
            <p:ph type="title"/>
          </p:nvPr>
        </p:nvSpPr>
        <p:spPr>
          <a:xfrm>
            <a:off x="457200" y="338328"/>
            <a:ext cx="8229600" cy="1074448"/>
          </a:xfrm>
        </p:spPr>
        <p:txBody>
          <a:bodyPr/>
          <a:lstStyle/>
          <a:p>
            <a:r>
              <a:rPr lang="fa-IR" dirty="0"/>
              <a:t>تحلیل واقع‌گرایی مفاهیم </a:t>
            </a:r>
            <a:r>
              <a:rPr lang="fa-IR" dirty="0" smtClean="0"/>
              <a:t>الزامی </a:t>
            </a:r>
            <a:r>
              <a:rPr lang="fa-IR" dirty="0"/>
              <a:t>اخلاقی</a:t>
            </a:r>
          </a:p>
        </p:txBody>
      </p:sp>
    </p:spTree>
    <p:extLst>
      <p:ext uri="{BB962C8B-B14F-4D97-AF65-F5344CB8AC3E}">
        <p14:creationId xmlns:p14="http://schemas.microsoft.com/office/powerpoint/2010/main" val="35232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1484784"/>
            <a:ext cx="8352928" cy="4968552"/>
          </a:xfrm>
        </p:spPr>
        <p:txBody>
          <a:bodyPr/>
          <a:lstStyle/>
          <a:p>
            <a:pPr marL="388620" indent="-342900" algn="just">
              <a:lnSpc>
                <a:spcPct val="130000"/>
              </a:lnSpc>
              <a:spcBef>
                <a:spcPts val="300"/>
              </a:spcBef>
              <a:spcAft>
                <a:spcPts val="300"/>
              </a:spcAft>
              <a:buFont typeface="Wingdings" panose="05000000000000000000" pitchFamily="2" charset="2"/>
              <a:buChar char="v"/>
            </a:pPr>
            <a:r>
              <a:rPr lang="fa-IR" b="1" dirty="0">
                <a:cs typeface="B Roya" panose="00000400000000000000" pitchFamily="2" charset="-78"/>
              </a:rPr>
              <a:t>مفاهیم اخلاقی الزامی نیز همین‌گونه‌اند؛ یعنی </a:t>
            </a:r>
            <a:r>
              <a:rPr lang="fa-IR" b="1" dirty="0" smtClean="0">
                <a:cs typeface="B Roya" panose="00000400000000000000" pitchFamily="2" charset="-78"/>
              </a:rPr>
              <a:t>نشانگر </a:t>
            </a:r>
            <a:r>
              <a:rPr lang="fa-IR" b="1" dirty="0">
                <a:cs typeface="B Roya" panose="00000400000000000000" pitchFamily="2" charset="-78"/>
              </a:rPr>
              <a:t>همین ضرورت‌اند. </a:t>
            </a:r>
          </a:p>
          <a:p>
            <a:pPr marL="388620" indent="-342900" algn="just">
              <a:lnSpc>
                <a:spcPct val="130000"/>
              </a:lnSpc>
              <a:spcBef>
                <a:spcPts val="300"/>
              </a:spcBef>
              <a:spcAft>
                <a:spcPts val="300"/>
              </a:spcAft>
              <a:buFont typeface="Wingdings" panose="05000000000000000000" pitchFamily="2" charset="2"/>
              <a:buChar char="v"/>
            </a:pPr>
            <a:r>
              <a:rPr lang="fa-IR" dirty="0" smtClean="0">
                <a:cs typeface="B Roya" panose="00000400000000000000" pitchFamily="2" charset="-78"/>
              </a:rPr>
              <a:t>گزاره‌های «باید </a:t>
            </a:r>
            <a:r>
              <a:rPr lang="fa-IR" dirty="0">
                <a:cs typeface="B Roya" panose="00000400000000000000" pitchFamily="2" charset="-78"/>
              </a:rPr>
              <a:t>عدالت اجتماعی سرلوحه فعالیت همه ارکان حکومت باشد</a:t>
            </a:r>
            <a:r>
              <a:rPr lang="fa-IR" dirty="0" smtClean="0">
                <a:cs typeface="B Roya" panose="00000400000000000000" pitchFamily="2" charset="-78"/>
              </a:rPr>
              <a:t>»، </a:t>
            </a:r>
            <a:r>
              <a:rPr lang="fa-IR" dirty="0">
                <a:cs typeface="B Roya" panose="00000400000000000000" pitchFamily="2" charset="-78"/>
              </a:rPr>
              <a:t>«باید به سالمندان احترام گزارد» یا «باید به پدر و مادر نیکی نمود و آنها را مورد تکریم و احترام قرار داد»، </a:t>
            </a:r>
            <a:r>
              <a:rPr lang="fa-IR" dirty="0" smtClean="0">
                <a:cs typeface="B Roya" panose="00000400000000000000" pitchFamily="2" charset="-78"/>
              </a:rPr>
              <a:t>به </a:t>
            </a:r>
            <a:r>
              <a:rPr lang="fa-IR" dirty="0">
                <a:cs typeface="B Roya" panose="00000400000000000000" pitchFamily="2" charset="-78"/>
              </a:rPr>
              <a:t>این حقیقت اشاره </a:t>
            </a:r>
            <a:r>
              <a:rPr lang="fa-IR" dirty="0" smtClean="0">
                <a:cs typeface="B Roya" panose="00000400000000000000" pitchFamily="2" charset="-78"/>
              </a:rPr>
              <a:t>دارند که: </a:t>
            </a:r>
          </a:p>
          <a:p>
            <a:pPr marL="388620" indent="-342900" algn="just">
              <a:lnSpc>
                <a:spcPct val="130000"/>
              </a:lnSpc>
              <a:spcBef>
                <a:spcPts val="300"/>
              </a:spcBef>
              <a:spcAft>
                <a:spcPts val="300"/>
              </a:spcAft>
              <a:buFont typeface="Wingdings" panose="05000000000000000000" pitchFamily="2" charset="2"/>
              <a:buChar char="v"/>
            </a:pPr>
            <a:r>
              <a:rPr lang="fa-IR" b="1" dirty="0" smtClean="0">
                <a:cs typeface="B Roya" panose="00000400000000000000" pitchFamily="2" charset="-78"/>
              </a:rPr>
              <a:t>برای </a:t>
            </a:r>
            <a:r>
              <a:rPr lang="fa-IR" b="1" dirty="0">
                <a:cs typeface="B Roya" panose="00000400000000000000" pitchFamily="2" charset="-78"/>
              </a:rPr>
              <a:t>تحصیل هدف اخلاق، رعایت این امور ضرورت دارد و بدون رعایت این امور، تحصیل هدف اخلاقی ناممکن است. </a:t>
            </a:r>
            <a:endParaRPr lang="fa-IR" b="1" dirty="0" smtClean="0">
              <a:cs typeface="B Roya" panose="00000400000000000000" pitchFamily="2" charset="-78"/>
            </a:endParaRPr>
          </a:p>
          <a:p>
            <a:pPr marL="388620" indent="-342900" algn="just">
              <a:lnSpc>
                <a:spcPct val="130000"/>
              </a:lnSpc>
              <a:spcBef>
                <a:spcPts val="300"/>
              </a:spcBef>
              <a:spcAft>
                <a:spcPts val="300"/>
              </a:spcAft>
              <a:buFont typeface="Wingdings" panose="05000000000000000000" pitchFamily="2" charset="2"/>
              <a:buChar char="v"/>
            </a:pPr>
            <a:r>
              <a:rPr lang="fa-IR" dirty="0" smtClean="0">
                <a:cs typeface="B Roya" panose="00000400000000000000" pitchFamily="2" charset="-78"/>
              </a:rPr>
              <a:t>در </a:t>
            </a:r>
            <a:r>
              <a:rPr lang="fa-IR" dirty="0">
                <a:cs typeface="B Roya" panose="00000400000000000000" pitchFamily="2" charset="-78"/>
              </a:rPr>
              <a:t>طرف مقابل، </a:t>
            </a:r>
            <a:r>
              <a:rPr lang="fa-IR" dirty="0" smtClean="0">
                <a:cs typeface="B Roya" panose="00000400000000000000" pitchFamily="2" charset="-78"/>
              </a:rPr>
              <a:t>گزاره‌های «نباید </a:t>
            </a:r>
            <a:r>
              <a:rPr lang="fa-IR" dirty="0">
                <a:cs typeface="B Roya" panose="00000400000000000000" pitchFamily="2" charset="-78"/>
              </a:rPr>
              <a:t>دزدی کرد»، «نباید بی عفتی نمود»، «نباید در رفتار با دوستان بی‌صداقتی کرد»، </a:t>
            </a:r>
            <a:r>
              <a:rPr lang="fa-IR" b="1" dirty="0">
                <a:cs typeface="B Roya" panose="00000400000000000000" pitchFamily="2" charset="-78"/>
              </a:rPr>
              <a:t>یعنی نبودن این امور، برای تحصیل هدف اخلاق ضرورت دارد</a:t>
            </a:r>
            <a:r>
              <a:rPr lang="fa-IR" b="1" dirty="0" smtClean="0">
                <a:cs typeface="B Roya" panose="00000400000000000000" pitchFamily="2" charset="-78"/>
              </a:rPr>
              <a:t>.</a:t>
            </a:r>
            <a:endParaRPr lang="fa-IR" b="1" dirty="0">
              <a:cs typeface="B Roya" panose="00000400000000000000" pitchFamily="2" charset="-78"/>
            </a:endParaRPr>
          </a:p>
        </p:txBody>
      </p:sp>
      <p:sp>
        <p:nvSpPr>
          <p:cNvPr id="3" name="Title 2"/>
          <p:cNvSpPr>
            <a:spLocks noGrp="1"/>
          </p:cNvSpPr>
          <p:nvPr>
            <p:ph type="title"/>
          </p:nvPr>
        </p:nvSpPr>
        <p:spPr>
          <a:xfrm>
            <a:off x="457200" y="338328"/>
            <a:ext cx="8229600" cy="1146456"/>
          </a:xfrm>
        </p:spPr>
        <p:txBody>
          <a:bodyPr/>
          <a:lstStyle/>
          <a:p>
            <a:r>
              <a:rPr lang="fa-IR" dirty="0"/>
              <a:t>تحلیل واقع‌گرایی مفاهیم </a:t>
            </a:r>
            <a:r>
              <a:rPr lang="fa-IR" dirty="0" smtClean="0"/>
              <a:t>الزامی </a:t>
            </a:r>
            <a:r>
              <a:rPr lang="fa-IR" dirty="0"/>
              <a:t>اخلاقی</a:t>
            </a:r>
          </a:p>
        </p:txBody>
      </p:sp>
    </p:spTree>
    <p:extLst>
      <p:ext uri="{BB962C8B-B14F-4D97-AF65-F5344CB8AC3E}">
        <p14:creationId xmlns:p14="http://schemas.microsoft.com/office/powerpoint/2010/main" val="36203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268760"/>
            <a:ext cx="8424935" cy="5112568"/>
          </a:xfrm>
        </p:spPr>
        <p:txBody>
          <a:bodyPr>
            <a:normAutofit fontScale="92500" lnSpcReduction="10000"/>
          </a:bodyPr>
          <a:lstStyle/>
          <a:p>
            <a:pPr marL="45720" indent="0" algn="just">
              <a:lnSpc>
                <a:spcPct val="130000"/>
              </a:lnSpc>
              <a:spcBef>
                <a:spcPts val="300"/>
              </a:spcBef>
              <a:spcAft>
                <a:spcPts val="300"/>
              </a:spcAft>
              <a:buNone/>
            </a:pPr>
            <a:r>
              <a:rPr lang="fa-IR" dirty="0" smtClean="0">
                <a:cs typeface="B Nazanin" panose="00000400000000000000" pitchFamily="2" charset="-78"/>
              </a:rPr>
              <a:t>نکات مورد توجه در </a:t>
            </a:r>
            <a:r>
              <a:rPr lang="fa-IR" dirty="0">
                <a:cs typeface="B Nazanin" panose="00000400000000000000" pitchFamily="2" charset="-78"/>
              </a:rPr>
              <a:t>تحلیل </a:t>
            </a:r>
            <a:r>
              <a:rPr lang="fa-IR" dirty="0" smtClean="0">
                <a:cs typeface="B Nazanin" panose="00000400000000000000" pitchFamily="2" charset="-78"/>
              </a:rPr>
              <a:t>مفاهیم الزامی:</a:t>
            </a:r>
            <a:endParaRPr lang="fa-IR" dirty="0">
              <a:cs typeface="B Nazanin" panose="00000400000000000000" pitchFamily="2" charset="-78"/>
            </a:endParaRPr>
          </a:p>
          <a:p>
            <a:pPr marL="502920" indent="-457200" algn="just">
              <a:lnSpc>
                <a:spcPct val="130000"/>
              </a:lnSpc>
              <a:spcBef>
                <a:spcPts val="300"/>
              </a:spcBef>
              <a:spcAft>
                <a:spcPts val="300"/>
              </a:spcAft>
              <a:buFont typeface="+mj-lt"/>
              <a:buAutoNum type="arabicPeriod"/>
            </a:pPr>
            <a:r>
              <a:rPr lang="fa-IR" b="1" dirty="0">
                <a:cs typeface="B Nazanin" panose="00000400000000000000" pitchFamily="2" charset="-78"/>
              </a:rPr>
              <a:t>مفاهیم الزامی نیز مثل مفاهیم ارزشی، در زمره‌ی معقولات ثانی فلسفی قرار می‌گیرند؛ یعنی این مفاهیم، با فعالیت ذهن و مقایسه رابطه میان فعل و صفت اختیاری </a:t>
            </a:r>
            <a:r>
              <a:rPr lang="fa-IR" b="1" dirty="0" smtClean="0">
                <a:cs typeface="B Nazanin" panose="00000400000000000000" pitchFamily="2" charset="-78"/>
              </a:rPr>
              <a:t>آدمی </a:t>
            </a:r>
            <a:r>
              <a:rPr lang="fa-IR" b="1" dirty="0">
                <a:cs typeface="B Nazanin" panose="00000400000000000000" pitchFamily="2" charset="-78"/>
              </a:rPr>
              <a:t>(فعل و صفت اخلاقی) و هدف اخلاق انتزاع می‌شود. </a:t>
            </a:r>
            <a:r>
              <a:rPr lang="fa-IR" dirty="0" smtClean="0">
                <a:cs typeface="B Nazanin" panose="00000400000000000000" pitchFamily="2" charset="-78"/>
              </a:rPr>
              <a:t>به </a:t>
            </a:r>
            <a:r>
              <a:rPr lang="fa-IR" dirty="0">
                <a:cs typeface="B Nazanin" panose="00000400000000000000" pitchFamily="2" charset="-78"/>
              </a:rPr>
              <a:t>عبارت دیگر، اگر چیزی برای تامین این هدف لازم و ضروری بود، مفهوم «باید» پدیدآمده، بایسته‌بودن بر آن فعل و صفت حمل می‌شود، و اگر امری در تامین هدف اخلاق، نقش نداشته باشد، نبودن آن فعل و صفت ضرورت پیدا می‌کند و </a:t>
            </a:r>
            <a:r>
              <a:rPr lang="fa-IR" dirty="0" smtClean="0">
                <a:cs typeface="B Nazanin" panose="00000400000000000000" pitchFamily="2" charset="-78"/>
              </a:rPr>
              <a:t>به ‌اصطلاح</a:t>
            </a:r>
            <a:r>
              <a:rPr lang="fa-IR" dirty="0">
                <a:cs typeface="B Nazanin" panose="00000400000000000000" pitchFamily="2" charset="-78"/>
              </a:rPr>
              <a:t>، نبودن آن بایسته می‌گردد؛ که با عبارت «نباید» نشان داده می‌شود.</a:t>
            </a:r>
          </a:p>
          <a:p>
            <a:pPr marL="502920" indent="-457200" algn="just">
              <a:lnSpc>
                <a:spcPct val="130000"/>
              </a:lnSpc>
              <a:spcBef>
                <a:spcPts val="300"/>
              </a:spcBef>
              <a:spcAft>
                <a:spcPts val="300"/>
              </a:spcAft>
              <a:buFont typeface="+mj-lt"/>
              <a:buAutoNum type="arabicPeriod"/>
            </a:pPr>
            <a:r>
              <a:rPr lang="fa-IR" b="1" dirty="0">
                <a:cs typeface="B Nazanin" panose="00000400000000000000" pitchFamily="2" charset="-78"/>
              </a:rPr>
              <a:t>وجود این مفاهیم و انتزاع آنها از رابطه وجودی و عدمی یادشده، نشان از واقعیت داشتن آنها به واسطه منشا انتزاعشان دارد. </a:t>
            </a:r>
            <a:r>
              <a:rPr lang="fa-IR" dirty="0">
                <a:cs typeface="B Nazanin" panose="00000400000000000000" pitchFamily="2" charset="-78"/>
              </a:rPr>
              <a:t>به بیان دیگر، این مفاهیم اموری واقعی و محقق در عالم‌اند و واقعیت داشتن آنها، گرچه مانند واقعیت داشتن انسان و حیوان نیست، همانند مفهوم «علت» و مفهوم «معلول» با اتکا به منشا انتزاع خود دارای حقیقت‌اند.</a:t>
            </a:r>
          </a:p>
          <a:p>
            <a:endParaRPr lang="fa-IR" dirty="0"/>
          </a:p>
        </p:txBody>
      </p:sp>
      <p:sp>
        <p:nvSpPr>
          <p:cNvPr id="3" name="Title 2"/>
          <p:cNvSpPr>
            <a:spLocks noGrp="1"/>
          </p:cNvSpPr>
          <p:nvPr>
            <p:ph type="title"/>
          </p:nvPr>
        </p:nvSpPr>
        <p:spPr>
          <a:xfrm>
            <a:off x="457200" y="338328"/>
            <a:ext cx="8229600" cy="1002440"/>
          </a:xfrm>
        </p:spPr>
        <p:txBody>
          <a:bodyPr/>
          <a:lstStyle/>
          <a:p>
            <a:r>
              <a:rPr lang="fa-IR" dirty="0"/>
              <a:t>تحلیل واقع‌گرایی مفاهیم الزامی اخلاقی</a:t>
            </a:r>
          </a:p>
        </p:txBody>
      </p:sp>
    </p:spTree>
    <p:extLst>
      <p:ext uri="{BB962C8B-B14F-4D97-AF65-F5344CB8AC3E}">
        <p14:creationId xmlns:p14="http://schemas.microsoft.com/office/powerpoint/2010/main" val="723739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91075" y="368300"/>
            <a:ext cx="3867150" cy="675640"/>
          </a:xfrm>
        </p:spPr>
        <p:txBody>
          <a:bodyPr>
            <a:normAutofit fontScale="90000"/>
          </a:bodyPr>
          <a:lstStyle/>
          <a:p>
            <a:pPr algn="r"/>
            <a:r>
              <a:rPr lang="fa-IR" sz="4400" dirty="0" smtClean="0">
                <a:solidFill>
                  <a:schemeClr val="accent1">
                    <a:lumMod val="75000"/>
                  </a:schemeClr>
                </a:solidFill>
                <a:cs typeface="B Nazanin" panose="00000400000000000000" pitchFamily="2" charset="-78"/>
              </a:rPr>
              <a:t>جمع بندی</a:t>
            </a:r>
            <a:endParaRPr lang="en-US" sz="4400" dirty="0">
              <a:solidFill>
                <a:schemeClr val="accent1">
                  <a:lumMod val="75000"/>
                </a:schemeClr>
              </a:solidFill>
              <a:cs typeface="B Nazanin" panose="00000400000000000000" pitchFamily="2" charset="-78"/>
            </a:endParaRPr>
          </a:p>
        </p:txBody>
      </p:sp>
      <p:sp>
        <p:nvSpPr>
          <p:cNvPr id="3" name="Subtitle 2"/>
          <p:cNvSpPr>
            <a:spLocks noGrp="1"/>
          </p:cNvSpPr>
          <p:nvPr>
            <p:ph type="subTitle" idx="1"/>
          </p:nvPr>
        </p:nvSpPr>
        <p:spPr>
          <a:xfrm>
            <a:off x="251521" y="260648"/>
            <a:ext cx="8640960" cy="6408712"/>
          </a:xfrm>
        </p:spPr>
        <p:txBody>
          <a:bodyPr>
            <a:normAutofit fontScale="77500" lnSpcReduction="20000"/>
          </a:bodyPr>
          <a:lstStyle/>
          <a:p>
            <a:pPr rtl="1">
              <a:lnSpc>
                <a:spcPct val="210000"/>
              </a:lnSpc>
            </a:pPr>
            <a:r>
              <a:rPr lang="fa-IR" sz="2800" b="1" dirty="0" smtClean="0">
                <a:solidFill>
                  <a:schemeClr val="tx2"/>
                </a:solidFill>
                <a:cs typeface="B Nazanin" panose="00000400000000000000" pitchFamily="2" charset="-78"/>
              </a:rPr>
              <a:t>جمع‌بندی:</a:t>
            </a:r>
          </a:p>
          <a:p>
            <a:pPr algn="justLow" rtl="1">
              <a:lnSpc>
                <a:spcPct val="210000"/>
              </a:lnSpc>
            </a:pPr>
            <a:r>
              <a:rPr lang="ar-SA" sz="2800" b="0" dirty="0" smtClean="0">
                <a:solidFill>
                  <a:schemeClr val="tx2"/>
                </a:solidFill>
                <a:cs typeface="B Nazanin" panose="00000400000000000000" pitchFamily="2" charset="-78"/>
              </a:rPr>
              <a:t>مفاهیم </a:t>
            </a:r>
            <a:r>
              <a:rPr lang="ar-SA" sz="2800" b="0" dirty="0">
                <a:solidFill>
                  <a:schemeClr val="tx2"/>
                </a:solidFill>
                <a:cs typeface="B Nazanin" panose="00000400000000000000" pitchFamily="2" charset="-78"/>
              </a:rPr>
              <a:t>اخلاقی، در ناحیه موضوع معمولا فعل یا صفت اختیاری </a:t>
            </a:r>
            <a:r>
              <a:rPr lang="fa-IR" sz="2800" b="0" dirty="0" smtClean="0">
                <a:solidFill>
                  <a:schemeClr val="tx2"/>
                </a:solidFill>
                <a:cs typeface="B Nazanin" panose="00000400000000000000" pitchFamily="2" charset="-78"/>
              </a:rPr>
              <a:t>آ</a:t>
            </a:r>
            <a:r>
              <a:rPr lang="ar-SA" sz="2800" b="0" dirty="0" smtClean="0">
                <a:solidFill>
                  <a:schemeClr val="tx2"/>
                </a:solidFill>
                <a:cs typeface="B Nazanin" panose="00000400000000000000" pitchFamily="2" charset="-78"/>
              </a:rPr>
              <a:t>دمی</a:t>
            </a:r>
            <a:r>
              <a:rPr lang="ar-SA" sz="2800" b="0" dirty="0">
                <a:solidFill>
                  <a:schemeClr val="tx2"/>
                </a:solidFill>
                <a:cs typeface="B Nazanin" panose="00000400000000000000" pitchFamily="2" charset="-78"/>
              </a:rPr>
              <a:t>، و در ناحیه محمول از </a:t>
            </a:r>
            <a:r>
              <a:rPr lang="ar-SA" sz="2800" b="1" dirty="0">
                <a:solidFill>
                  <a:schemeClr val="tx2"/>
                </a:solidFill>
                <a:cs typeface="B Nazanin" panose="00000400000000000000" pitchFamily="2" charset="-78"/>
              </a:rPr>
              <a:t>سنخ معقولات ثانی فلسفی‌اند </a:t>
            </a:r>
            <a:r>
              <a:rPr lang="ar-SA" sz="2800" b="0" dirty="0">
                <a:solidFill>
                  <a:schemeClr val="tx2"/>
                </a:solidFill>
                <a:cs typeface="B Nazanin" panose="00000400000000000000" pitchFamily="2" charset="-78"/>
              </a:rPr>
              <a:t>که اگر از </a:t>
            </a:r>
            <a:r>
              <a:rPr lang="ar-SA" sz="2800" b="1" dirty="0">
                <a:solidFill>
                  <a:schemeClr val="tx2"/>
                </a:solidFill>
                <a:cs typeface="B Nazanin" panose="00000400000000000000" pitchFamily="2" charset="-78"/>
              </a:rPr>
              <a:t>مفاهیم ارزشی </a:t>
            </a:r>
            <a:r>
              <a:rPr lang="ar-SA" sz="2800" b="0" dirty="0">
                <a:solidFill>
                  <a:schemeClr val="tx2"/>
                </a:solidFill>
                <a:cs typeface="B Nazanin" panose="00000400000000000000" pitchFamily="2" charset="-78"/>
              </a:rPr>
              <a:t>باشند، حکایت از </a:t>
            </a:r>
            <a:r>
              <a:rPr lang="ar-SA" sz="2800" b="1" dirty="0">
                <a:solidFill>
                  <a:schemeClr val="tx2"/>
                </a:solidFill>
                <a:cs typeface="B Nazanin" panose="00000400000000000000" pitchFamily="2" charset="-78"/>
              </a:rPr>
              <a:t>نقش وجودی یا عدمی این افعال و اوصاف در رسیدن به هدف اخلاق </a:t>
            </a:r>
            <a:r>
              <a:rPr lang="ar-SA" sz="2800" b="0" dirty="0">
                <a:solidFill>
                  <a:schemeClr val="tx2"/>
                </a:solidFill>
                <a:cs typeface="B Nazanin" panose="00000400000000000000" pitchFamily="2" charset="-78"/>
              </a:rPr>
              <a:t>دارند و اگر از </a:t>
            </a:r>
            <a:r>
              <a:rPr lang="ar-SA" sz="2800" b="1" dirty="0">
                <a:solidFill>
                  <a:schemeClr val="tx2"/>
                </a:solidFill>
                <a:cs typeface="B Nazanin" panose="00000400000000000000" pitchFamily="2" charset="-78"/>
              </a:rPr>
              <a:t>مفاهیم الزامی </a:t>
            </a:r>
            <a:r>
              <a:rPr lang="ar-SA" sz="2800" b="0" dirty="0">
                <a:solidFill>
                  <a:schemeClr val="tx2"/>
                </a:solidFill>
                <a:cs typeface="B Nazanin" panose="00000400000000000000" pitchFamily="2" charset="-78"/>
              </a:rPr>
              <a:t>باشند، بیانگر </a:t>
            </a:r>
            <a:r>
              <a:rPr lang="ar-SA" sz="2800" b="1" dirty="0">
                <a:solidFill>
                  <a:schemeClr val="tx2"/>
                </a:solidFill>
                <a:cs typeface="B Nazanin" panose="00000400000000000000" pitchFamily="2" charset="-78"/>
              </a:rPr>
              <a:t>ضروری‌بودن یا نبودن این اوصاف و افعال برای نیل به هدف اخلاق</a:t>
            </a:r>
            <a:r>
              <a:rPr lang="ar-SA" sz="2800" b="0" dirty="0">
                <a:solidFill>
                  <a:schemeClr val="tx2"/>
                </a:solidFill>
                <a:cs typeface="B Nazanin" panose="00000400000000000000" pitchFamily="2" charset="-78"/>
              </a:rPr>
              <a:t> هستند. </a:t>
            </a:r>
            <a:endParaRPr lang="fa-IR" sz="2800" b="0" dirty="0" smtClean="0">
              <a:solidFill>
                <a:schemeClr val="tx2"/>
              </a:solidFill>
              <a:cs typeface="B Nazanin" panose="00000400000000000000" pitchFamily="2" charset="-78"/>
            </a:endParaRPr>
          </a:p>
          <a:p>
            <a:pPr algn="justLow" rtl="1">
              <a:lnSpc>
                <a:spcPct val="210000"/>
              </a:lnSpc>
            </a:pPr>
            <a:r>
              <a:rPr lang="ar-SA" sz="2800" b="0" dirty="0" smtClean="0">
                <a:solidFill>
                  <a:schemeClr val="tx2"/>
                </a:solidFill>
                <a:cs typeface="B Nazanin" panose="00000400000000000000" pitchFamily="2" charset="-78"/>
              </a:rPr>
              <a:t>بنابراین</a:t>
            </a:r>
            <a:r>
              <a:rPr lang="ar-SA" sz="2800" b="0" dirty="0">
                <a:solidFill>
                  <a:schemeClr val="tx2"/>
                </a:solidFill>
                <a:cs typeface="B Nazanin" panose="00000400000000000000" pitchFamily="2" charset="-78"/>
              </a:rPr>
              <a:t>، </a:t>
            </a:r>
            <a:r>
              <a:rPr lang="ar-SA" sz="2800" b="1" i="1" dirty="0">
                <a:solidFill>
                  <a:schemeClr val="tx2"/>
                </a:solidFill>
                <a:cs typeface="B Nazanin" panose="00000400000000000000" pitchFamily="2" charset="-78"/>
              </a:rPr>
              <a:t>کار خوب اخلاقی، کاری است که در رسیدن به هدف اخلاق موثر است و کار بد اخلاقی عملی است که در نیل به مقصود اخلاق، مانع ایجاد می‌کند و انسان را از تحصیل هدف اخلاق دور </a:t>
            </a:r>
            <a:r>
              <a:rPr lang="ar-SA" sz="2800" b="1" i="1" dirty="0" smtClean="0">
                <a:solidFill>
                  <a:schemeClr val="tx2"/>
                </a:solidFill>
                <a:cs typeface="B Nazanin" panose="00000400000000000000" pitchFamily="2" charset="-78"/>
              </a:rPr>
              <a:t>می</a:t>
            </a:r>
            <a:r>
              <a:rPr lang="fa-IR" sz="2800" b="1" i="1" dirty="0" smtClean="0">
                <a:solidFill>
                  <a:schemeClr val="tx2"/>
                </a:solidFill>
                <a:cs typeface="B Nazanin" panose="00000400000000000000" pitchFamily="2" charset="-78"/>
              </a:rPr>
              <a:t>‌</a:t>
            </a:r>
            <a:r>
              <a:rPr lang="ar-SA" sz="2800" b="1" i="1" dirty="0" smtClean="0">
                <a:solidFill>
                  <a:schemeClr val="tx2"/>
                </a:solidFill>
                <a:cs typeface="B Nazanin" panose="00000400000000000000" pitchFamily="2" charset="-78"/>
              </a:rPr>
              <a:t>کند</a:t>
            </a:r>
            <a:r>
              <a:rPr lang="ar-SA" sz="2800" b="1" i="1" dirty="0">
                <a:solidFill>
                  <a:schemeClr val="tx2"/>
                </a:solidFill>
                <a:cs typeface="B Nazanin" panose="00000400000000000000" pitchFamily="2" charset="-78"/>
              </a:rPr>
              <a:t>.</a:t>
            </a:r>
            <a:endParaRPr lang="en-US" sz="2800" b="1" i="1" dirty="0">
              <a:solidFill>
                <a:schemeClr val="tx2"/>
              </a:solidFill>
              <a:cs typeface="B Nazanin" panose="00000400000000000000" pitchFamily="2" charset="-78"/>
            </a:endParaRPr>
          </a:p>
          <a:p>
            <a:pPr algn="justLow">
              <a:lnSpc>
                <a:spcPct val="210000"/>
              </a:lnSpc>
            </a:pPr>
            <a:endParaRPr lang="en-US" sz="2800" b="0" dirty="0">
              <a:solidFill>
                <a:schemeClr val="tx2"/>
              </a:solidFill>
              <a:cs typeface="B Nazanin" panose="00000400000000000000" pitchFamily="2" charset="-78"/>
            </a:endParaRPr>
          </a:p>
        </p:txBody>
      </p:sp>
    </p:spTree>
    <p:extLst>
      <p:ext uri="{BB962C8B-B14F-4D97-AF65-F5344CB8AC3E}">
        <p14:creationId xmlns:p14="http://schemas.microsoft.com/office/powerpoint/2010/main" val="1747237887"/>
      </p:ext>
    </p:extLst>
  </p:cSld>
  <p:clrMapOvr>
    <a:masterClrMapping/>
  </p:clrMapOvr>
  <mc:AlternateContent xmlns:mc="http://schemas.openxmlformats.org/markup-compatibility/2006" xmlns:p14="http://schemas.microsoft.com/office/powerpoint/2010/main">
    <mc:Choice Requires="p14">
      <p:transition spd="slow" p14:dur="2000">
        <p14:vortex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77800"/>
            <a:ext cx="8032948" cy="800100"/>
          </a:xfrm>
        </p:spPr>
        <p:txBody>
          <a:bodyPr>
            <a:normAutofit/>
          </a:bodyPr>
          <a:lstStyle/>
          <a:p>
            <a:pPr rtl="1"/>
            <a:r>
              <a:rPr lang="fa-IR" sz="4000" dirty="0" smtClean="0"/>
              <a:t>واقع‌گرایی </a:t>
            </a:r>
            <a:r>
              <a:rPr lang="fa-IR" sz="4000" dirty="0"/>
              <a:t>در </a:t>
            </a:r>
            <a:r>
              <a:rPr lang="fa-IR" sz="4000" dirty="0" smtClean="0"/>
              <a:t>گزاره‌های </a:t>
            </a:r>
            <a:r>
              <a:rPr lang="fa-IR" sz="4000" dirty="0"/>
              <a:t>اخلاقی </a:t>
            </a:r>
            <a:endParaRPr lang="en-US" sz="4000" dirty="0"/>
          </a:p>
        </p:txBody>
      </p:sp>
      <p:sp>
        <p:nvSpPr>
          <p:cNvPr id="3" name="Content Placeholder 2"/>
          <p:cNvSpPr>
            <a:spLocks noGrp="1"/>
          </p:cNvSpPr>
          <p:nvPr>
            <p:ph idx="1"/>
          </p:nvPr>
        </p:nvSpPr>
        <p:spPr>
          <a:xfrm>
            <a:off x="251520" y="980728"/>
            <a:ext cx="8784976" cy="5688632"/>
          </a:xfrm>
        </p:spPr>
        <p:txBody>
          <a:bodyPr>
            <a:noAutofit/>
          </a:bodyPr>
          <a:lstStyle/>
          <a:p>
            <a:pPr marL="388620" indent="-342900" algn="justLow">
              <a:lnSpc>
                <a:spcPct val="170000"/>
              </a:lnSpc>
              <a:buFont typeface="Arial" panose="020B0604020202020204" pitchFamily="34" charset="0"/>
              <a:buChar char="•"/>
            </a:pPr>
            <a:r>
              <a:rPr lang="fa-IR" dirty="0" smtClean="0">
                <a:cs typeface="B Zar" panose="00000400000000000000" pitchFamily="2" charset="-78"/>
              </a:rPr>
              <a:t>واقع‌گرایی </a:t>
            </a:r>
            <a:r>
              <a:rPr lang="fa-IR" dirty="0">
                <a:cs typeface="B Zar" panose="00000400000000000000" pitchFamily="2" charset="-78"/>
              </a:rPr>
              <a:t>در </a:t>
            </a:r>
            <a:r>
              <a:rPr lang="fa-IR" dirty="0" smtClean="0">
                <a:cs typeface="B Zar" panose="00000400000000000000" pitchFamily="2" charset="-78"/>
              </a:rPr>
              <a:t>گزاره‌ها</a:t>
            </a:r>
            <a:r>
              <a:rPr lang="fa-IR" dirty="0">
                <a:cs typeface="B Zar" panose="00000400000000000000" pitchFamily="2" charset="-78"/>
              </a:rPr>
              <a:t>، تابعی از </a:t>
            </a:r>
            <a:r>
              <a:rPr lang="fa-IR" dirty="0" smtClean="0">
                <a:cs typeface="B Zar" panose="00000400000000000000" pitchFamily="2" charset="-78"/>
              </a:rPr>
              <a:t>واقع‌گرایی </a:t>
            </a:r>
            <a:r>
              <a:rPr lang="fa-IR" dirty="0">
                <a:cs typeface="B Zar" panose="00000400000000000000" pitchFamily="2" charset="-78"/>
              </a:rPr>
              <a:t>در مفاهیم است؛ به طوری که دیدگاه ما در </a:t>
            </a:r>
            <a:r>
              <a:rPr lang="fa-IR" dirty="0" smtClean="0">
                <a:cs typeface="B Zar" panose="00000400000000000000" pitchFamily="2" charset="-78"/>
              </a:rPr>
              <a:t>گزاره‌ها </a:t>
            </a:r>
            <a:r>
              <a:rPr lang="fa-IR" dirty="0">
                <a:cs typeface="B Zar" panose="00000400000000000000" pitchFamily="2" charset="-78"/>
              </a:rPr>
              <a:t>و جملات اخلاقی، برگرفته از دیدگاه ما در مفاهیم اخلاقی است. </a:t>
            </a:r>
            <a:endParaRPr lang="fa-IR" dirty="0" smtClean="0">
              <a:cs typeface="B Zar" panose="00000400000000000000" pitchFamily="2" charset="-78"/>
            </a:endParaRPr>
          </a:p>
          <a:p>
            <a:pPr marL="388620" indent="-342900" algn="justLow">
              <a:lnSpc>
                <a:spcPct val="170000"/>
              </a:lnSpc>
              <a:buFont typeface="Arial" panose="020B0604020202020204" pitchFamily="34" charset="0"/>
              <a:buChar char="•"/>
            </a:pPr>
            <a:r>
              <a:rPr lang="fa-IR" dirty="0" smtClean="0">
                <a:cs typeface="B Zar" panose="00000400000000000000" pitchFamily="2" charset="-78"/>
              </a:rPr>
              <a:t>احکام </a:t>
            </a:r>
            <a:r>
              <a:rPr lang="fa-IR" sz="2400" dirty="0">
                <a:cs typeface="B Zar" panose="00000400000000000000" pitchFamily="2" charset="-78"/>
              </a:rPr>
              <a:t>و </a:t>
            </a:r>
            <a:r>
              <a:rPr lang="fa-IR" sz="2400" dirty="0" smtClean="0">
                <a:cs typeface="B Zar" panose="00000400000000000000" pitchFamily="2" charset="-78"/>
              </a:rPr>
              <a:t>گزاره‌های </a:t>
            </a:r>
            <a:r>
              <a:rPr lang="fa-IR" sz="2400" dirty="0">
                <a:cs typeface="B Zar" panose="00000400000000000000" pitchFamily="2" charset="-78"/>
              </a:rPr>
              <a:t>اخلاقی نقشی بیش از بیانگری رابطه میان فعل یا صفت اخلاقی و هدف اخلاق ندارند. </a:t>
            </a:r>
            <a:endParaRPr lang="fa-IR" sz="2400" dirty="0" smtClean="0">
              <a:cs typeface="B Zar" panose="00000400000000000000" pitchFamily="2" charset="-78"/>
            </a:endParaRPr>
          </a:p>
          <a:p>
            <a:pPr marL="388620" indent="-342900" algn="justLow" rtl="1">
              <a:lnSpc>
                <a:spcPct val="170000"/>
              </a:lnSpc>
              <a:buFont typeface="Arial" panose="020B0604020202020204" pitchFamily="34" charset="0"/>
              <a:buChar char="•"/>
            </a:pPr>
            <a:r>
              <a:rPr lang="fa-IR" sz="2400" dirty="0" smtClean="0">
                <a:cs typeface="B Zar" panose="00000400000000000000" pitchFamily="2" charset="-78"/>
              </a:rPr>
              <a:t>بنابراین </a:t>
            </a:r>
            <a:r>
              <a:rPr lang="fa-IR" sz="2400" dirty="0">
                <a:cs typeface="B Zar" panose="00000400000000000000" pitchFamily="2" charset="-78"/>
              </a:rPr>
              <a:t>در صورتی که فعلی نقشی وجودی یا عدمی در تامین هدف اخلاق داشته باشد، این نقش وقتی در قالب </a:t>
            </a:r>
            <a:r>
              <a:rPr lang="fa-IR" sz="2400" dirty="0" smtClean="0">
                <a:cs typeface="B Zar" panose="00000400000000000000" pitchFamily="2" charset="-78"/>
              </a:rPr>
              <a:t>گزاره‌ای </a:t>
            </a:r>
            <a:r>
              <a:rPr lang="fa-IR" sz="2400" dirty="0">
                <a:cs typeface="B Zar" panose="00000400000000000000" pitchFamily="2" charset="-78"/>
              </a:rPr>
              <a:t>مستقل بیان شود، گزاره ای اخلاقی می شود. </a:t>
            </a:r>
            <a:endParaRPr lang="fa-IR" sz="2400" dirty="0" smtClean="0">
              <a:cs typeface="B Zar" panose="00000400000000000000" pitchFamily="2" charset="-78"/>
            </a:endParaRPr>
          </a:p>
          <a:p>
            <a:pPr marL="388620" indent="-342900" algn="justLow" rtl="1">
              <a:lnSpc>
                <a:spcPct val="170000"/>
              </a:lnSpc>
              <a:buFont typeface="Arial" panose="020B0604020202020204" pitchFamily="34" charset="0"/>
              <a:buChar char="•"/>
            </a:pPr>
            <a:r>
              <a:rPr lang="fa-IR" sz="2400" dirty="0" smtClean="0">
                <a:cs typeface="B Zar" panose="00000400000000000000" pitchFamily="2" charset="-78"/>
              </a:rPr>
              <a:t>واقعیت </a:t>
            </a:r>
            <a:r>
              <a:rPr lang="fa-IR" sz="2400" dirty="0">
                <a:cs typeface="B Zar" panose="00000400000000000000" pitchFamily="2" charset="-78"/>
              </a:rPr>
              <a:t>داشتن این گزاره ها نیز در حقیقت به واقعیت داشتن آن نقش و رابطه وجودی و عدمی باز می گردد و حکایت گری این جملات از آن نقش ها موجب حقیقی و واقعی بودن </a:t>
            </a:r>
            <a:r>
              <a:rPr lang="fa-IR" sz="2400" dirty="0" smtClean="0">
                <a:cs typeface="B Zar" panose="00000400000000000000" pitchFamily="2" charset="-78"/>
              </a:rPr>
              <a:t>آن‌ها </a:t>
            </a:r>
            <a:r>
              <a:rPr lang="fa-IR" sz="2400" dirty="0">
                <a:cs typeface="B Zar" panose="00000400000000000000" pitchFamily="2" charset="-78"/>
              </a:rPr>
              <a:t>می شود و مقصود از واقع گرایی در گزاره های اخلاقی نیز همین است. </a:t>
            </a:r>
            <a:endParaRPr lang="en-US" sz="2400" dirty="0">
              <a:cs typeface="B Zar" panose="00000400000000000000" pitchFamily="2" charset="-78"/>
            </a:endParaRPr>
          </a:p>
        </p:txBody>
      </p:sp>
    </p:spTree>
    <p:extLst>
      <p:ext uri="{BB962C8B-B14F-4D97-AF65-F5344CB8AC3E}">
        <p14:creationId xmlns:p14="http://schemas.microsoft.com/office/powerpoint/2010/main" val="43268296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88900"/>
            <a:ext cx="8429947" cy="603796"/>
          </a:xfrm>
        </p:spPr>
        <p:txBody>
          <a:bodyPr>
            <a:noAutofit/>
          </a:bodyPr>
          <a:lstStyle/>
          <a:p>
            <a:pPr rtl="1"/>
            <a:r>
              <a:rPr lang="fa-IR" sz="4000" dirty="0" smtClean="0"/>
              <a:t>پیامد‌های </a:t>
            </a:r>
            <a:r>
              <a:rPr lang="fa-IR" sz="4000" dirty="0"/>
              <a:t>غیر </a:t>
            </a:r>
            <a:r>
              <a:rPr lang="fa-IR" sz="4000" dirty="0" smtClean="0"/>
              <a:t>واقع‌گرایی </a:t>
            </a:r>
            <a:r>
              <a:rPr lang="fa-IR" sz="4000" dirty="0"/>
              <a:t>در عرصه اخلاق</a:t>
            </a:r>
            <a:endParaRPr lang="en-US" sz="4000" dirty="0"/>
          </a:p>
        </p:txBody>
      </p:sp>
      <p:sp>
        <p:nvSpPr>
          <p:cNvPr id="3" name="Content Placeholder 2"/>
          <p:cNvSpPr>
            <a:spLocks noGrp="1"/>
          </p:cNvSpPr>
          <p:nvPr>
            <p:ph idx="1"/>
          </p:nvPr>
        </p:nvSpPr>
        <p:spPr>
          <a:xfrm>
            <a:off x="755576" y="1772816"/>
            <a:ext cx="7920880" cy="4752528"/>
          </a:xfrm>
        </p:spPr>
        <p:txBody>
          <a:bodyPr>
            <a:noAutofit/>
          </a:bodyPr>
          <a:lstStyle/>
          <a:p>
            <a:pPr marL="388620" indent="-342900" algn="just" rtl="1">
              <a:buFont typeface="Wingdings" panose="05000000000000000000" pitchFamily="2" charset="2"/>
              <a:buChar char="Ø"/>
            </a:pPr>
            <a:r>
              <a:rPr lang="fa-IR" sz="2200" dirty="0" smtClean="0">
                <a:cs typeface="B Titr" panose="00000700000000000000" pitchFamily="2" charset="-78"/>
              </a:rPr>
              <a:t>اولین پیامد غیرواقع‌گرایی اخلاقی نسبی‌گرایی است.</a:t>
            </a:r>
          </a:p>
          <a:p>
            <a:pPr marL="388620" indent="-342900" algn="just" rtl="1">
              <a:buFont typeface="Wingdings" panose="05000000000000000000" pitchFamily="2" charset="2"/>
              <a:buChar char="Ø"/>
            </a:pPr>
            <a:endParaRPr lang="fa-IR" sz="2200" dirty="0" smtClean="0">
              <a:cs typeface="B Titr" panose="00000700000000000000" pitchFamily="2" charset="-78"/>
            </a:endParaRPr>
          </a:p>
          <a:p>
            <a:pPr marL="388620" indent="-342900" algn="just" rtl="1">
              <a:buFont typeface="Wingdings" panose="05000000000000000000" pitchFamily="2" charset="2"/>
              <a:buChar char="Ø"/>
            </a:pPr>
            <a:r>
              <a:rPr lang="fa-IR" sz="2200" dirty="0" smtClean="0">
                <a:cs typeface="B Titr" panose="00000700000000000000" pitchFamily="2" charset="-78"/>
              </a:rPr>
              <a:t>از </a:t>
            </a:r>
            <a:r>
              <a:rPr lang="fa-IR" sz="2200" dirty="0">
                <a:cs typeface="B Titr" panose="00000700000000000000" pitchFamily="2" charset="-78"/>
              </a:rPr>
              <a:t>آنجا که غیر </a:t>
            </a:r>
            <a:r>
              <a:rPr lang="fa-IR" sz="2200" dirty="0" smtClean="0">
                <a:cs typeface="B Titr" panose="00000700000000000000" pitchFamily="2" charset="-78"/>
              </a:rPr>
              <a:t>واقع‌گرا</a:t>
            </a:r>
            <a:r>
              <a:rPr lang="fa-IR" sz="2200" dirty="0">
                <a:cs typeface="B Titr" panose="00000700000000000000" pitchFamily="2" charset="-78"/>
              </a:rPr>
              <a:t>، برای جملات اخلاقی مبنا و پایگاهی عینی و واقعی در نظر </a:t>
            </a:r>
            <a:r>
              <a:rPr lang="fa-IR" sz="2200" dirty="0" smtClean="0">
                <a:cs typeface="B Titr" panose="00000700000000000000" pitchFamily="2" charset="-78"/>
              </a:rPr>
              <a:t>نمی‌گیرد</a:t>
            </a:r>
            <a:r>
              <a:rPr lang="fa-IR" sz="2200" dirty="0">
                <a:cs typeface="B Titr" panose="00000700000000000000" pitchFamily="2" charset="-78"/>
              </a:rPr>
              <a:t>، در نخستین گام، به </a:t>
            </a:r>
            <a:r>
              <a:rPr lang="fa-IR" sz="2200" dirty="0" smtClean="0">
                <a:cs typeface="B Titr" panose="00000700000000000000" pitchFamily="2" charset="-78"/>
              </a:rPr>
              <a:t>نسبی‌گرایی </a:t>
            </a:r>
            <a:r>
              <a:rPr lang="fa-IR" sz="2200" dirty="0">
                <a:cs typeface="B Titr" panose="00000700000000000000" pitchFamily="2" charset="-78"/>
              </a:rPr>
              <a:t>بی حد و حصر در عرصه اخلاق معتقد می گردد. </a:t>
            </a:r>
            <a:endParaRPr lang="fa-IR" sz="2200" dirty="0" smtClean="0">
              <a:cs typeface="B Titr" panose="00000700000000000000" pitchFamily="2" charset="-78"/>
            </a:endParaRPr>
          </a:p>
          <a:p>
            <a:pPr marL="388620" indent="-342900" algn="just" rtl="1">
              <a:buFont typeface="Wingdings" panose="05000000000000000000" pitchFamily="2" charset="2"/>
              <a:buChar char="Ø"/>
            </a:pPr>
            <a:r>
              <a:rPr lang="fa-IR" sz="2200" dirty="0" smtClean="0">
                <a:cs typeface="B Titr" panose="00000700000000000000" pitchFamily="2" charset="-78"/>
              </a:rPr>
              <a:t>در </a:t>
            </a:r>
            <a:r>
              <a:rPr lang="fa-IR" sz="2200" dirty="0">
                <a:cs typeface="B Titr" panose="00000700000000000000" pitchFamily="2" charset="-78"/>
              </a:rPr>
              <a:t>دیدگاه او هر رفتاری </a:t>
            </a:r>
            <a:r>
              <a:rPr lang="fa-IR" sz="2200" dirty="0" smtClean="0">
                <a:cs typeface="B Titr" panose="00000700000000000000" pitchFamily="2" charset="-78"/>
              </a:rPr>
              <a:t>می‌تواند </a:t>
            </a:r>
            <a:r>
              <a:rPr lang="fa-IR" sz="2200" dirty="0">
                <a:cs typeface="B Titr" panose="00000700000000000000" pitchFamily="2" charset="-78"/>
              </a:rPr>
              <a:t>به </a:t>
            </a:r>
            <a:r>
              <a:rPr lang="fa-IR" sz="2200" dirty="0" smtClean="0">
                <a:cs typeface="B Titr" panose="00000700000000000000" pitchFamily="2" charset="-78"/>
              </a:rPr>
              <a:t>کوچک‌ترین </a:t>
            </a:r>
            <a:r>
              <a:rPr lang="fa-IR" sz="2200" dirty="0">
                <a:cs typeface="B Titr" panose="00000700000000000000" pitchFamily="2" charset="-78"/>
              </a:rPr>
              <a:t>مناسبتی - مثل مورد رضایت و خوشایند کسی بودن - خوب گردد، یا به سبب ناخوشایندی شخصی دیگر از آن، بد تلقی </a:t>
            </a:r>
            <a:r>
              <a:rPr lang="fa-IR" sz="2200" dirty="0" smtClean="0">
                <a:cs typeface="B Titr" panose="00000700000000000000" pitchFamily="2" charset="-78"/>
              </a:rPr>
              <a:t>گردد</a:t>
            </a:r>
            <a:r>
              <a:rPr lang="fa-IR" sz="2200" dirty="0">
                <a:cs typeface="B Titr" panose="00000700000000000000" pitchFamily="2" charset="-78"/>
              </a:rPr>
              <a:t>. (دیدگاهی که احساس گرایان در عرصه اخلاق مدعی آن اند</a:t>
            </a:r>
            <a:r>
              <a:rPr lang="fa-IR" sz="2200" dirty="0" smtClean="0">
                <a:cs typeface="B Titr" panose="00000700000000000000" pitchFamily="2" charset="-78"/>
              </a:rPr>
              <a:t>.)</a:t>
            </a:r>
            <a:endParaRPr lang="en-US" sz="2200" dirty="0">
              <a:cs typeface="B Titr" panose="00000700000000000000" pitchFamily="2" charset="-78"/>
            </a:endParaRPr>
          </a:p>
        </p:txBody>
      </p:sp>
    </p:spTree>
    <p:extLst>
      <p:ext uri="{BB962C8B-B14F-4D97-AF65-F5344CB8AC3E}">
        <p14:creationId xmlns:p14="http://schemas.microsoft.com/office/powerpoint/2010/main" val="4290891379"/>
      </p:ext>
    </p:extLst>
  </p:cSld>
  <p:clrMapOvr>
    <a:masterClrMapping/>
  </p:clrMapOvr>
  <mc:AlternateContent xmlns:mc="http://schemas.openxmlformats.org/markup-compatibility/2006" xmlns:p14="http://schemas.microsoft.com/office/powerpoint/2010/main">
    <mc:Choice Requires="p14">
      <p:transition spd="slow" p14:dur="1600">
        <p14:prism dir="d" isContent="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1196752"/>
            <a:ext cx="8424936" cy="5184576"/>
          </a:xfrm>
        </p:spPr>
        <p:txBody>
          <a:bodyPr>
            <a:normAutofit fontScale="85000" lnSpcReduction="20000"/>
          </a:bodyPr>
          <a:lstStyle/>
          <a:p>
            <a:pPr marL="388620" indent="-342900" algn="just">
              <a:buFont typeface="Wingdings" panose="05000000000000000000" pitchFamily="2" charset="2"/>
              <a:buChar char="ü"/>
            </a:pPr>
            <a:r>
              <a:rPr lang="fa-IR" dirty="0" smtClean="0">
                <a:cs typeface="B Lotus" panose="00000400000000000000" pitchFamily="2" charset="-78"/>
              </a:rPr>
              <a:t>برخی از مشکلات نسبی‌گرایی: </a:t>
            </a:r>
          </a:p>
          <a:p>
            <a:pPr marL="388620" indent="-342900" algn="just">
              <a:buFont typeface="Wingdings" panose="05000000000000000000" pitchFamily="2" charset="2"/>
              <a:buChar char="ü"/>
            </a:pPr>
            <a:r>
              <a:rPr lang="fa-IR" b="1" dirty="0" smtClean="0">
                <a:solidFill>
                  <a:srgbClr val="C00000"/>
                </a:solidFill>
                <a:cs typeface="B Lotus" panose="00000400000000000000" pitchFamily="2" charset="-78"/>
              </a:rPr>
              <a:t>یک</a:t>
            </a:r>
            <a:r>
              <a:rPr lang="fa-IR" b="1" dirty="0">
                <a:solidFill>
                  <a:srgbClr val="C00000"/>
                </a:solidFill>
                <a:cs typeface="B Lotus" panose="00000400000000000000" pitchFamily="2" charset="-78"/>
              </a:rPr>
              <a:t>. </a:t>
            </a:r>
            <a:r>
              <a:rPr lang="fa-IR" b="1" dirty="0">
                <a:cs typeface="B Lotus" panose="00000400000000000000" pitchFamily="2" charset="-78"/>
              </a:rPr>
              <a:t>نقد رفتار اخلاقی و غیر اخلاقی دیگران </a:t>
            </a:r>
            <a:r>
              <a:rPr lang="fa-IR" b="1" dirty="0" smtClean="0">
                <a:cs typeface="B Lotus" panose="00000400000000000000" pitchFamily="2" charset="-78"/>
              </a:rPr>
              <a:t>بی‌معنا می‌شود</a:t>
            </a:r>
            <a:r>
              <a:rPr lang="fa-IR" b="1" dirty="0">
                <a:cs typeface="B Lotus" panose="00000400000000000000" pitchFamily="2" charset="-78"/>
              </a:rPr>
              <a:t>. </a:t>
            </a:r>
            <a:endParaRPr lang="fa-IR" b="1" dirty="0" smtClean="0">
              <a:cs typeface="B Lotus" panose="00000400000000000000" pitchFamily="2" charset="-78"/>
            </a:endParaRPr>
          </a:p>
          <a:p>
            <a:pPr marL="388620" indent="-342900" algn="just">
              <a:buFont typeface="Wingdings" panose="05000000000000000000" pitchFamily="2" charset="2"/>
              <a:buChar char="ü"/>
            </a:pPr>
            <a:r>
              <a:rPr lang="fa-IR" dirty="0" smtClean="0">
                <a:cs typeface="B Lotus" panose="00000400000000000000" pitchFamily="2" charset="-78"/>
              </a:rPr>
              <a:t>زیرا </a:t>
            </a:r>
            <a:r>
              <a:rPr lang="fa-IR" dirty="0">
                <a:cs typeface="B Lotus" panose="00000400000000000000" pitchFamily="2" charset="-78"/>
              </a:rPr>
              <a:t>در صورت پذیرش نسبیت اخلاقی، خوبی و بدی این </a:t>
            </a:r>
            <a:r>
              <a:rPr lang="fa-IR" dirty="0" smtClean="0">
                <a:cs typeface="B Lotus" panose="00000400000000000000" pitchFamily="2" charset="-78"/>
              </a:rPr>
              <a:t>رفتارها</a:t>
            </a:r>
            <a:r>
              <a:rPr lang="fa-IR" dirty="0">
                <a:cs typeface="B Lotus" panose="00000400000000000000" pitchFamily="2" charset="-78"/>
              </a:rPr>
              <a:t>، حقیقتی </a:t>
            </a:r>
            <a:r>
              <a:rPr lang="fa-IR" dirty="0" smtClean="0">
                <a:cs typeface="B Lotus" panose="00000400000000000000" pitchFamily="2" charset="-78"/>
              </a:rPr>
              <a:t>در عالم </a:t>
            </a:r>
            <a:r>
              <a:rPr lang="fa-IR" dirty="0">
                <a:cs typeface="B Lotus" panose="00000400000000000000" pitchFamily="2" charset="-78"/>
              </a:rPr>
              <a:t>واقع نخواهد داشت و هر کسی بنا به </a:t>
            </a:r>
            <a:r>
              <a:rPr lang="fa-IR" dirty="0" smtClean="0">
                <a:cs typeface="B Lotus" panose="00000400000000000000" pitchFamily="2" charset="-78"/>
              </a:rPr>
              <a:t>سلیقه‌ی </a:t>
            </a:r>
            <a:r>
              <a:rPr lang="fa-IR" dirty="0">
                <a:cs typeface="B Lotus" panose="00000400000000000000" pitchFamily="2" charset="-78"/>
              </a:rPr>
              <a:t>خود کاری را پسندیده یا ناپسندیده خواهد شمرد. </a:t>
            </a:r>
            <a:endParaRPr lang="fa-IR" dirty="0" smtClean="0">
              <a:cs typeface="B Lotus" panose="00000400000000000000" pitchFamily="2" charset="-78"/>
            </a:endParaRPr>
          </a:p>
          <a:p>
            <a:pPr marL="388620" indent="-342900" algn="just">
              <a:buFont typeface="Wingdings" panose="05000000000000000000" pitchFamily="2" charset="2"/>
              <a:buChar char="ü"/>
            </a:pPr>
            <a:r>
              <a:rPr lang="fa-IR" dirty="0" smtClean="0">
                <a:cs typeface="B Lotus" panose="00000400000000000000" pitchFamily="2" charset="-78"/>
              </a:rPr>
              <a:t>در </a:t>
            </a:r>
            <a:r>
              <a:rPr lang="fa-IR" dirty="0">
                <a:cs typeface="B Lotus" panose="00000400000000000000" pitchFamily="2" charset="-78"/>
              </a:rPr>
              <a:t>این هنگام اگر شما </a:t>
            </a:r>
            <a:r>
              <a:rPr lang="fa-IR" dirty="0" smtClean="0">
                <a:cs typeface="B Lotus" panose="00000400000000000000" pitchFamily="2" charset="-78"/>
              </a:rPr>
              <a:t>کسی را در </a:t>
            </a:r>
            <a:r>
              <a:rPr lang="fa-IR" dirty="0">
                <a:cs typeface="B Lotus" panose="00000400000000000000" pitchFamily="2" charset="-78"/>
              </a:rPr>
              <a:t>حال </a:t>
            </a:r>
            <a:r>
              <a:rPr lang="fa-IR" dirty="0" smtClean="0">
                <a:cs typeface="B Lotus" panose="00000400000000000000" pitchFamily="2" charset="-78"/>
              </a:rPr>
              <a:t>دزدی </a:t>
            </a:r>
            <a:r>
              <a:rPr lang="fa-IR" dirty="0">
                <a:cs typeface="B Lotus" panose="00000400000000000000" pitchFamily="2" charset="-78"/>
              </a:rPr>
              <a:t>یا شخصی </a:t>
            </a:r>
            <a:r>
              <a:rPr lang="fa-IR" dirty="0" smtClean="0">
                <a:cs typeface="B Lotus" panose="00000400000000000000" pitchFamily="2" charset="-78"/>
              </a:rPr>
              <a:t>را در </a:t>
            </a:r>
            <a:r>
              <a:rPr lang="fa-IR" dirty="0">
                <a:cs typeface="B Lotus" panose="00000400000000000000" pitchFamily="2" charset="-78"/>
              </a:rPr>
              <a:t>حال خیانت </a:t>
            </a:r>
            <a:r>
              <a:rPr lang="fa-IR" dirty="0" smtClean="0">
                <a:cs typeface="B Lotus" panose="00000400000000000000" pitchFamily="2" charset="-78"/>
              </a:rPr>
              <a:t>یا فردی را </a:t>
            </a:r>
            <a:r>
              <a:rPr lang="fa-IR" dirty="0">
                <a:cs typeface="B Lotus" panose="00000400000000000000" pitchFamily="2" charset="-78"/>
              </a:rPr>
              <a:t>در حال ارتکاب </a:t>
            </a:r>
            <a:r>
              <a:rPr lang="fa-IR" dirty="0" smtClean="0">
                <a:cs typeface="B Lotus" panose="00000400000000000000" pitchFamily="2" charset="-78"/>
              </a:rPr>
              <a:t>عمل </a:t>
            </a:r>
            <a:r>
              <a:rPr lang="fa-IR" dirty="0">
                <a:cs typeface="B Lotus" panose="00000400000000000000" pitchFamily="2" charset="-78"/>
              </a:rPr>
              <a:t>زشت </a:t>
            </a:r>
            <a:r>
              <a:rPr lang="fa-IR" dirty="0" smtClean="0">
                <a:cs typeface="B Lotus" panose="00000400000000000000" pitchFamily="2" charset="-78"/>
              </a:rPr>
              <a:t>دیدید، </a:t>
            </a:r>
            <a:r>
              <a:rPr lang="fa-IR" dirty="0">
                <a:cs typeface="B Lotus" panose="00000400000000000000" pitchFamily="2" charset="-78"/>
              </a:rPr>
              <a:t>از لحاظ اخلاقی حق ندارید عمل او را به نقد بکشید.</a:t>
            </a:r>
          </a:p>
          <a:p>
            <a:pPr marL="388620" indent="-342900" algn="just">
              <a:buFont typeface="Wingdings" panose="05000000000000000000" pitchFamily="2" charset="2"/>
              <a:buChar char="ü"/>
            </a:pPr>
            <a:r>
              <a:rPr lang="fa-IR" b="1" dirty="0">
                <a:solidFill>
                  <a:srgbClr val="C00000"/>
                </a:solidFill>
                <a:cs typeface="B Lotus" panose="00000400000000000000" pitchFamily="2" charset="-78"/>
              </a:rPr>
              <a:t>دو. </a:t>
            </a:r>
            <a:r>
              <a:rPr lang="fa-IR" b="1" dirty="0">
                <a:cs typeface="B Lotus" panose="00000400000000000000" pitchFamily="2" charset="-78"/>
              </a:rPr>
              <a:t>تلاش برای بدست آوردن احکام اخلاقی </a:t>
            </a:r>
            <a:r>
              <a:rPr lang="fa-IR" b="1" dirty="0" smtClean="0">
                <a:cs typeface="B Lotus" panose="00000400000000000000" pitchFamily="2" charset="-78"/>
              </a:rPr>
              <a:t>بی‌معنا </a:t>
            </a:r>
            <a:r>
              <a:rPr lang="fa-IR" b="1" dirty="0">
                <a:cs typeface="B Lotus" panose="00000400000000000000" pitchFamily="2" charset="-78"/>
              </a:rPr>
              <a:t>خواهد بود، </a:t>
            </a:r>
            <a:endParaRPr lang="fa-IR" b="1" dirty="0" smtClean="0">
              <a:cs typeface="B Lotus" panose="00000400000000000000" pitchFamily="2" charset="-78"/>
            </a:endParaRPr>
          </a:p>
          <a:p>
            <a:pPr marL="388620" indent="-342900" algn="just">
              <a:buFont typeface="Wingdings" panose="05000000000000000000" pitchFamily="2" charset="2"/>
              <a:buChar char="ü"/>
            </a:pPr>
            <a:r>
              <a:rPr lang="fa-IR" dirty="0" smtClean="0">
                <a:cs typeface="B Lotus" panose="00000400000000000000" pitchFamily="2" charset="-78"/>
              </a:rPr>
              <a:t>زیرا </a:t>
            </a:r>
            <a:r>
              <a:rPr lang="fa-IR" dirty="0">
                <a:cs typeface="B Lotus" panose="00000400000000000000" pitchFamily="2" charset="-78"/>
              </a:rPr>
              <a:t>این تلاش در واقع برای کشف حکم اخلاقی واقعی است و اگر اساسا واقعیتی برای احکام اخلاقی وجود نداشته باشد، چنین تلاشی </a:t>
            </a:r>
            <a:r>
              <a:rPr lang="fa-IR">
                <a:cs typeface="B Lotus" panose="00000400000000000000" pitchFamily="2" charset="-78"/>
              </a:rPr>
              <a:t>نیز </a:t>
            </a:r>
            <a:r>
              <a:rPr lang="fa-IR" smtClean="0">
                <a:cs typeface="B Lotus" panose="00000400000000000000" pitchFamily="2" charset="-78"/>
              </a:rPr>
              <a:t>بی‌حاصل </a:t>
            </a:r>
            <a:r>
              <a:rPr lang="fa-IR" dirty="0">
                <a:cs typeface="B Lotus" panose="00000400000000000000" pitchFamily="2" charset="-78"/>
              </a:rPr>
              <a:t>خواهد بود. </a:t>
            </a:r>
            <a:endParaRPr lang="fa-IR" dirty="0" smtClean="0">
              <a:cs typeface="B Lotus" panose="00000400000000000000" pitchFamily="2" charset="-78"/>
            </a:endParaRPr>
          </a:p>
          <a:p>
            <a:pPr marL="388620" indent="-342900" algn="just">
              <a:buFont typeface="Wingdings" panose="05000000000000000000" pitchFamily="2" charset="2"/>
              <a:buChar char="ü"/>
            </a:pPr>
            <a:r>
              <a:rPr lang="fa-IR" dirty="0" smtClean="0">
                <a:cs typeface="B Lotus" panose="00000400000000000000" pitchFamily="2" charset="-78"/>
              </a:rPr>
              <a:t>براین </a:t>
            </a:r>
            <a:r>
              <a:rPr lang="fa-IR" dirty="0">
                <a:cs typeface="B Lotus" panose="00000400000000000000" pitchFamily="2" charset="-78"/>
              </a:rPr>
              <a:t>اساس بحث در این باره که آیا سقط جنین درست است یا خیر، «آسان مرگی» عملی شایسته است یا نه، قتل هزاران انسان بی گناه با بمب های شیمیایی و اتمی خوب است یا نه، همه تلاشی بیهوده و </a:t>
            </a:r>
            <a:r>
              <a:rPr lang="fa-IR" dirty="0" smtClean="0">
                <a:cs typeface="B Lotus" panose="00000400000000000000" pitchFamily="2" charset="-78"/>
              </a:rPr>
              <a:t>بی‌فایده </a:t>
            </a:r>
            <a:r>
              <a:rPr lang="fa-IR" dirty="0">
                <a:cs typeface="B Lotus" panose="00000400000000000000" pitchFamily="2" charset="-78"/>
              </a:rPr>
              <a:t>خواهد بود.</a:t>
            </a:r>
          </a:p>
          <a:p>
            <a:pPr marL="388620" indent="-342900" algn="just">
              <a:buFont typeface="Wingdings" panose="05000000000000000000" pitchFamily="2" charset="2"/>
              <a:buChar char="ü"/>
            </a:pPr>
            <a:r>
              <a:rPr lang="fa-IR" b="1" dirty="0">
                <a:solidFill>
                  <a:srgbClr val="C00000"/>
                </a:solidFill>
                <a:cs typeface="B Lotus" panose="00000400000000000000" pitchFamily="2" charset="-78"/>
              </a:rPr>
              <a:t>سه. </a:t>
            </a:r>
            <a:r>
              <a:rPr lang="fa-IR" b="1" dirty="0">
                <a:cs typeface="B Lotus" panose="00000400000000000000" pitchFamily="2" charset="-78"/>
              </a:rPr>
              <a:t>اخلاق </a:t>
            </a:r>
            <a:r>
              <a:rPr lang="fa-IR" b="1" dirty="0" smtClean="0">
                <a:cs typeface="B Lotus" panose="00000400000000000000" pitchFamily="2" charset="-78"/>
              </a:rPr>
              <a:t>بی‌محتوا </a:t>
            </a:r>
            <a:r>
              <a:rPr lang="fa-IR" b="1" dirty="0">
                <a:cs typeface="B Lotus" panose="00000400000000000000" pitchFamily="2" charset="-78"/>
              </a:rPr>
              <a:t>گردیده، این رکن عظیم </a:t>
            </a:r>
            <a:r>
              <a:rPr lang="fa-IR" b="1" dirty="0" smtClean="0">
                <a:cs typeface="B Lotus" panose="00000400000000000000" pitchFamily="2" charset="-78"/>
              </a:rPr>
              <a:t>فرهنگ‌ها </a:t>
            </a:r>
            <a:r>
              <a:rPr lang="fa-IR" b="1" dirty="0">
                <a:cs typeface="B Lotus" panose="00000400000000000000" pitchFamily="2" charset="-78"/>
              </a:rPr>
              <a:t>به طبلی تو خالی مبدل </a:t>
            </a:r>
            <a:r>
              <a:rPr lang="fa-IR" b="1" dirty="0" smtClean="0">
                <a:cs typeface="B Lotus" panose="00000400000000000000" pitchFamily="2" charset="-78"/>
              </a:rPr>
              <a:t>می‌شود  </a:t>
            </a:r>
            <a:r>
              <a:rPr lang="fa-IR" b="1" dirty="0">
                <a:cs typeface="B Lotus" panose="00000400000000000000" pitchFamily="2" charset="-78"/>
              </a:rPr>
              <a:t>که از هیچ واقعیتی برخوردار نیست. </a:t>
            </a:r>
            <a:endParaRPr lang="fa-IR" b="1" dirty="0" smtClean="0">
              <a:cs typeface="B Lotus" panose="00000400000000000000" pitchFamily="2" charset="-78"/>
            </a:endParaRPr>
          </a:p>
          <a:p>
            <a:pPr marL="388620" indent="-342900" algn="just">
              <a:buFont typeface="Wingdings" panose="05000000000000000000" pitchFamily="2" charset="2"/>
              <a:buChar char="ü"/>
            </a:pPr>
            <a:r>
              <a:rPr lang="fa-IR" dirty="0" smtClean="0">
                <a:cs typeface="B Lotus" panose="00000400000000000000" pitchFamily="2" charset="-78"/>
              </a:rPr>
              <a:t>زیرا </a:t>
            </a:r>
            <a:r>
              <a:rPr lang="fa-IR" dirty="0">
                <a:cs typeface="B Lotus" panose="00000400000000000000" pitchFamily="2" charset="-78"/>
              </a:rPr>
              <a:t>از هیچ حقیقتی خبر </a:t>
            </a:r>
            <a:r>
              <a:rPr lang="fa-IR" dirty="0" smtClean="0">
                <a:cs typeface="B Lotus" panose="00000400000000000000" pitchFamily="2" charset="-78"/>
              </a:rPr>
              <a:t>نمی‌دهد</a:t>
            </a:r>
            <a:r>
              <a:rPr lang="fa-IR" dirty="0">
                <a:cs typeface="B Lotus" panose="00000400000000000000" pitchFamily="2" charset="-78"/>
              </a:rPr>
              <a:t>. نظام اخلاقی هر </a:t>
            </a:r>
            <a:r>
              <a:rPr lang="fa-IR" dirty="0" smtClean="0">
                <a:cs typeface="B Lotus" panose="00000400000000000000" pitchFamily="2" charset="-78"/>
              </a:rPr>
              <a:t>جامعه‌ای </a:t>
            </a:r>
            <a:r>
              <a:rPr lang="fa-IR" dirty="0">
                <a:cs typeface="B Lotus" panose="00000400000000000000" pitchFamily="2" charset="-78"/>
              </a:rPr>
              <a:t>مانند حبابی </a:t>
            </a:r>
            <a:r>
              <a:rPr lang="fa-IR" dirty="0" smtClean="0">
                <a:cs typeface="B Lotus" panose="00000400000000000000" pitchFamily="2" charset="-78"/>
              </a:rPr>
              <a:t>می‌شود </a:t>
            </a:r>
            <a:r>
              <a:rPr lang="fa-IR" dirty="0">
                <a:cs typeface="B Lotus" panose="00000400000000000000" pitchFamily="2" charset="-78"/>
              </a:rPr>
              <a:t>که با کوچکترین ضربه متلاشی شده، </a:t>
            </a:r>
            <a:r>
              <a:rPr lang="fa-IR" dirty="0" smtClean="0">
                <a:cs typeface="B Lotus" panose="00000400000000000000" pitchFamily="2" charset="-78"/>
              </a:rPr>
              <a:t>پایه‌های </a:t>
            </a:r>
            <a:r>
              <a:rPr lang="fa-IR" dirty="0">
                <a:cs typeface="B Lotus" panose="00000400000000000000" pitchFamily="2" charset="-78"/>
              </a:rPr>
              <a:t>لرزان آن در هم فرو </a:t>
            </a:r>
            <a:r>
              <a:rPr lang="fa-IR" dirty="0" smtClean="0">
                <a:cs typeface="B Lotus" panose="00000400000000000000" pitchFamily="2" charset="-78"/>
              </a:rPr>
              <a:t>می‌ریزد </a:t>
            </a:r>
            <a:r>
              <a:rPr lang="fa-IR" dirty="0">
                <a:cs typeface="B Lotus" panose="00000400000000000000" pitchFamily="2" charset="-78"/>
              </a:rPr>
              <a:t>و اساسا کسی </a:t>
            </a:r>
            <a:r>
              <a:rPr lang="fa-IR" dirty="0" smtClean="0">
                <a:cs typeface="B Lotus" panose="00000400000000000000" pitchFamily="2" charset="-78"/>
              </a:rPr>
              <a:t>نمی‌تواند </a:t>
            </a:r>
            <a:r>
              <a:rPr lang="fa-IR" dirty="0">
                <a:cs typeface="B Lotus" panose="00000400000000000000" pitchFamily="2" charset="-78"/>
              </a:rPr>
              <a:t>در زندگی خود به این نظام اخلاقی پوچ تکیه کند و بر اساس آن روابط خود را با دیگران تعریف نماید</a:t>
            </a:r>
            <a:r>
              <a:rPr lang="fa-IR" dirty="0" smtClean="0">
                <a:cs typeface="B Lotus" panose="00000400000000000000" pitchFamily="2" charset="-78"/>
              </a:rPr>
              <a:t>.</a:t>
            </a:r>
            <a:endParaRPr lang="fa-IR" dirty="0">
              <a:cs typeface="B Lotus" panose="00000400000000000000" pitchFamily="2" charset="-78"/>
            </a:endParaRPr>
          </a:p>
        </p:txBody>
      </p:sp>
      <p:sp>
        <p:nvSpPr>
          <p:cNvPr id="3" name="Title 2"/>
          <p:cNvSpPr>
            <a:spLocks noGrp="1"/>
          </p:cNvSpPr>
          <p:nvPr>
            <p:ph type="title"/>
          </p:nvPr>
        </p:nvSpPr>
        <p:spPr>
          <a:xfrm>
            <a:off x="457200" y="338328"/>
            <a:ext cx="8229600" cy="714408"/>
          </a:xfrm>
        </p:spPr>
        <p:txBody>
          <a:bodyPr>
            <a:normAutofit fontScale="90000"/>
          </a:bodyPr>
          <a:lstStyle/>
          <a:p>
            <a:r>
              <a:rPr lang="fa-IR" dirty="0"/>
              <a:t>پیامد‌های غیر واقع‌گرایی در عرصه اخلاق</a:t>
            </a:r>
          </a:p>
        </p:txBody>
      </p:sp>
    </p:spTree>
    <p:extLst>
      <p:ext uri="{BB962C8B-B14F-4D97-AF65-F5344CB8AC3E}">
        <p14:creationId xmlns:p14="http://schemas.microsoft.com/office/powerpoint/2010/main" val="14702137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1196752"/>
            <a:ext cx="8424936" cy="5184576"/>
          </a:xfrm>
        </p:spPr>
        <p:txBody>
          <a:bodyPr>
            <a:normAutofit fontScale="92500"/>
          </a:bodyPr>
          <a:lstStyle/>
          <a:p>
            <a:pPr marL="388620" indent="-342900" algn="just">
              <a:buFont typeface="Wingdings" panose="05000000000000000000" pitchFamily="2" charset="2"/>
              <a:buChar char="ü"/>
            </a:pPr>
            <a:r>
              <a:rPr lang="fa-IR" b="1" dirty="0" smtClean="0">
                <a:cs typeface="B Titr" panose="00000700000000000000" pitchFamily="2" charset="-78"/>
              </a:rPr>
              <a:t>دومین پیامد غیر واقع‌گرایی عدم محدودیت اخلاقی در تمام عرصه های زندگی است.</a:t>
            </a:r>
          </a:p>
          <a:p>
            <a:pPr marL="388620" indent="-342900" algn="just">
              <a:buFont typeface="Wingdings" panose="05000000000000000000" pitchFamily="2" charset="2"/>
              <a:buChar char="ü"/>
            </a:pPr>
            <a:r>
              <a:rPr lang="fa-IR" dirty="0" smtClean="0">
                <a:cs typeface="B Titr" panose="00000700000000000000" pitchFamily="2" charset="-78"/>
              </a:rPr>
              <a:t>بی </a:t>
            </a:r>
            <a:r>
              <a:rPr lang="fa-IR" dirty="0">
                <a:cs typeface="B Titr" panose="00000700000000000000" pitchFamily="2" charset="-78"/>
              </a:rPr>
              <a:t>گمان، دیدگاه </a:t>
            </a:r>
            <a:r>
              <a:rPr lang="fa-IR" dirty="0" smtClean="0">
                <a:cs typeface="B Titr" panose="00000700000000000000" pitchFamily="2" charset="-78"/>
              </a:rPr>
              <a:t>واقع‌گرایانه </a:t>
            </a:r>
            <a:r>
              <a:rPr lang="fa-IR" dirty="0">
                <a:cs typeface="B Titr" panose="00000700000000000000" pitchFamily="2" charset="-78"/>
              </a:rPr>
              <a:t>در عرصه اخلاق، به صورت مستقیم یا غیر مستقیم در تعیین حد و مرزهای دیگر </a:t>
            </a:r>
            <a:r>
              <a:rPr lang="fa-IR" dirty="0" smtClean="0">
                <a:cs typeface="B Titr" panose="00000700000000000000" pitchFamily="2" charset="-78"/>
              </a:rPr>
              <a:t>عرصه‌های </a:t>
            </a:r>
            <a:r>
              <a:rPr lang="fa-IR" dirty="0">
                <a:cs typeface="B Titr" panose="00000700000000000000" pitchFamily="2" charset="-78"/>
              </a:rPr>
              <a:t>زندگی انسان اثر </a:t>
            </a:r>
            <a:r>
              <a:rPr lang="fa-IR" dirty="0" smtClean="0">
                <a:cs typeface="B Titr" panose="00000700000000000000" pitchFamily="2" charset="-78"/>
              </a:rPr>
              <a:t>می‌گذارد </a:t>
            </a:r>
            <a:r>
              <a:rPr lang="fa-IR" dirty="0">
                <a:cs typeface="B Titr" panose="00000700000000000000" pitchFamily="2" charset="-78"/>
              </a:rPr>
              <a:t>و دیدگاه </a:t>
            </a:r>
            <a:r>
              <a:rPr lang="fa-IR" dirty="0" smtClean="0">
                <a:cs typeface="B Titr" panose="00000700000000000000" pitchFamily="2" charset="-78"/>
              </a:rPr>
              <a:t>او در </a:t>
            </a:r>
            <a:r>
              <a:rPr lang="fa-IR" dirty="0">
                <a:cs typeface="B Titr" panose="00000700000000000000" pitchFamily="2" charset="-78"/>
              </a:rPr>
              <a:t>حوزه هایی چون سیاست، اقتصاد، فرهنگ و... را متاثر </a:t>
            </a:r>
            <a:r>
              <a:rPr lang="fa-IR" dirty="0" smtClean="0">
                <a:cs typeface="B Titr" panose="00000700000000000000" pitchFamily="2" charset="-78"/>
              </a:rPr>
              <a:t>می‌سازد</a:t>
            </a:r>
            <a:r>
              <a:rPr lang="fa-IR" dirty="0">
                <a:cs typeface="B Titr" panose="00000700000000000000" pitchFamily="2" charset="-78"/>
              </a:rPr>
              <a:t>. </a:t>
            </a:r>
            <a:endParaRPr lang="fa-IR" dirty="0" smtClean="0">
              <a:cs typeface="B Titr" panose="00000700000000000000" pitchFamily="2" charset="-78"/>
            </a:endParaRPr>
          </a:p>
          <a:p>
            <a:pPr marL="388620" indent="-342900" algn="just">
              <a:buFont typeface="Wingdings" panose="05000000000000000000" pitchFamily="2" charset="2"/>
              <a:buChar char="ü"/>
            </a:pPr>
            <a:r>
              <a:rPr lang="fa-IR" dirty="0" smtClean="0">
                <a:cs typeface="B Titr" panose="00000700000000000000" pitchFamily="2" charset="-78"/>
              </a:rPr>
              <a:t>به </a:t>
            </a:r>
            <a:r>
              <a:rPr lang="fa-IR" dirty="0">
                <a:cs typeface="B Titr" panose="00000700000000000000" pitchFamily="2" charset="-78"/>
              </a:rPr>
              <a:t>بیان </a:t>
            </a:r>
            <a:r>
              <a:rPr lang="fa-IR" dirty="0" smtClean="0">
                <a:cs typeface="B Titr" panose="00000700000000000000" pitchFamily="2" charset="-78"/>
              </a:rPr>
              <a:t>ساده‌تر</a:t>
            </a:r>
            <a:r>
              <a:rPr lang="fa-IR" dirty="0">
                <a:cs typeface="B Titr" panose="00000700000000000000" pitchFamily="2" charset="-78"/>
              </a:rPr>
              <a:t>، اخلاق و </a:t>
            </a:r>
            <a:r>
              <a:rPr lang="fa-IR" dirty="0" smtClean="0">
                <a:cs typeface="B Titr" panose="00000700000000000000" pitchFamily="2" charset="-78"/>
              </a:rPr>
              <a:t>آموزه‌های </a:t>
            </a:r>
            <a:r>
              <a:rPr lang="fa-IR" dirty="0">
                <a:cs typeface="B Titr" panose="00000700000000000000" pitchFamily="2" charset="-78"/>
              </a:rPr>
              <a:t>اخلاقی مبنای اتخاذ دیدگاه در سایر </a:t>
            </a:r>
            <a:r>
              <a:rPr lang="fa-IR" dirty="0" smtClean="0">
                <a:cs typeface="B Titr" panose="00000700000000000000" pitchFamily="2" charset="-78"/>
              </a:rPr>
              <a:t>عرصه‌های زندگی می‌شود</a:t>
            </a:r>
            <a:r>
              <a:rPr lang="fa-IR" dirty="0">
                <a:cs typeface="B Titr" panose="00000700000000000000" pitchFamily="2" charset="-78"/>
              </a:rPr>
              <a:t>. </a:t>
            </a:r>
            <a:endParaRPr lang="fa-IR" dirty="0" smtClean="0">
              <a:cs typeface="B Titr" panose="00000700000000000000" pitchFamily="2" charset="-78"/>
            </a:endParaRPr>
          </a:p>
          <a:p>
            <a:pPr marL="388620" indent="-342900" algn="just">
              <a:buFont typeface="Wingdings" panose="05000000000000000000" pitchFamily="2" charset="2"/>
              <a:buChar char="ü"/>
            </a:pPr>
            <a:r>
              <a:rPr lang="fa-IR" dirty="0" smtClean="0">
                <a:cs typeface="B Titr" panose="00000700000000000000" pitchFamily="2" charset="-78"/>
              </a:rPr>
              <a:t>بدین </a:t>
            </a:r>
            <a:r>
              <a:rPr lang="fa-IR" dirty="0">
                <a:cs typeface="B Titr" panose="00000700000000000000" pitchFamily="2" charset="-78"/>
              </a:rPr>
              <a:t>روی، در صورتی که بر این اخلاق، واقعیتی عینی در نظر گرفته نشود، دیگر فرد صاحب رای و نظر برای اتخاذ تصمیم در </a:t>
            </a:r>
            <a:r>
              <a:rPr lang="fa-IR" dirty="0" smtClean="0">
                <a:cs typeface="B Titr" panose="00000700000000000000" pitchFamily="2" charset="-78"/>
              </a:rPr>
              <a:t>عرصه‌های </a:t>
            </a:r>
            <a:r>
              <a:rPr lang="fa-IR" dirty="0">
                <a:cs typeface="B Titr" panose="00000700000000000000" pitchFamily="2" charset="-78"/>
              </a:rPr>
              <a:t>گوناگون مثل سیاست، فرهنگ، اقتصاد و... خود را محدود </a:t>
            </a:r>
            <a:r>
              <a:rPr lang="fa-IR" dirty="0" smtClean="0">
                <a:cs typeface="B Titr" panose="00000700000000000000" pitchFamily="2" charset="-78"/>
              </a:rPr>
              <a:t>نمی‌بیند </a:t>
            </a:r>
            <a:r>
              <a:rPr lang="fa-IR" dirty="0">
                <a:cs typeface="B Titr" panose="00000700000000000000" pitchFamily="2" charset="-78"/>
              </a:rPr>
              <a:t>و از این روی ممکن است اصول اساسی انسانی را زیر پا گذاشته، بدون توجه به </a:t>
            </a:r>
            <a:r>
              <a:rPr lang="fa-IR" dirty="0" smtClean="0">
                <a:cs typeface="B Titr" panose="00000700000000000000" pitchFamily="2" charset="-78"/>
              </a:rPr>
              <a:t>مرزهای </a:t>
            </a:r>
            <a:r>
              <a:rPr lang="fa-IR" dirty="0">
                <a:cs typeface="B Titr" panose="00000700000000000000" pitchFamily="2" charset="-78"/>
              </a:rPr>
              <a:t>اخلاقی، هر کاری را در جهت تامین منافع خود و گروه تابع خود روا شمارد. </a:t>
            </a:r>
            <a:endParaRPr lang="fa-IR" dirty="0" smtClean="0">
              <a:cs typeface="B Titr" panose="00000700000000000000" pitchFamily="2" charset="-78"/>
            </a:endParaRPr>
          </a:p>
          <a:p>
            <a:pPr marL="388620" indent="-342900" algn="just">
              <a:buFont typeface="Wingdings" panose="05000000000000000000" pitchFamily="2" charset="2"/>
              <a:buChar char="ü"/>
            </a:pPr>
            <a:r>
              <a:rPr lang="fa-IR" dirty="0" smtClean="0">
                <a:cs typeface="B Titr" panose="00000700000000000000" pitchFamily="2" charset="-78"/>
              </a:rPr>
              <a:t>بی‌مبالاتی‌های </a:t>
            </a:r>
            <a:r>
              <a:rPr lang="fa-IR" dirty="0">
                <a:cs typeface="B Titr" panose="00000700000000000000" pitchFamily="2" charset="-78"/>
              </a:rPr>
              <a:t>موجود در عرصه سیاست جهانی و اقتصاد و فرهنگ جهان از همین نقطه </a:t>
            </a:r>
            <a:r>
              <a:rPr lang="fa-IR" dirty="0" smtClean="0">
                <a:cs typeface="B Titr" panose="00000700000000000000" pitchFamily="2" charset="-78"/>
              </a:rPr>
              <a:t>می‌آغازد</a:t>
            </a:r>
            <a:r>
              <a:rPr lang="fa-IR" dirty="0">
                <a:cs typeface="B Titr" panose="00000700000000000000" pitchFamily="2" charset="-78"/>
              </a:rPr>
              <a:t>.</a:t>
            </a:r>
          </a:p>
          <a:p>
            <a:pPr marL="388620" indent="-342900" algn="just">
              <a:buFont typeface="Wingdings" panose="05000000000000000000" pitchFamily="2" charset="2"/>
              <a:buChar char="ü"/>
            </a:pPr>
            <a:endParaRPr lang="fa-IR" dirty="0">
              <a:cs typeface="B Lotus" panose="00000400000000000000" pitchFamily="2" charset="-78"/>
            </a:endParaRPr>
          </a:p>
        </p:txBody>
      </p:sp>
      <p:sp>
        <p:nvSpPr>
          <p:cNvPr id="3" name="Title 2"/>
          <p:cNvSpPr>
            <a:spLocks noGrp="1"/>
          </p:cNvSpPr>
          <p:nvPr>
            <p:ph type="title"/>
          </p:nvPr>
        </p:nvSpPr>
        <p:spPr>
          <a:xfrm>
            <a:off x="457200" y="338328"/>
            <a:ext cx="8229600" cy="714408"/>
          </a:xfrm>
        </p:spPr>
        <p:txBody>
          <a:bodyPr>
            <a:normAutofit fontScale="90000"/>
          </a:bodyPr>
          <a:lstStyle/>
          <a:p>
            <a:r>
              <a:rPr lang="fa-IR" dirty="0"/>
              <a:t>پیامد‌های غیر واقع‌گرایی در عرصه اخلاق</a:t>
            </a:r>
          </a:p>
        </p:txBody>
      </p:sp>
    </p:spTree>
    <p:extLst>
      <p:ext uri="{BB962C8B-B14F-4D97-AF65-F5344CB8AC3E}">
        <p14:creationId xmlns:p14="http://schemas.microsoft.com/office/powerpoint/2010/main" val="3782219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268760"/>
            <a:ext cx="7992887" cy="5112568"/>
          </a:xfrm>
        </p:spPr>
        <p:txBody>
          <a:bodyPr>
            <a:noAutofit/>
          </a:bodyPr>
          <a:lstStyle/>
          <a:p>
            <a:pPr algn="just"/>
            <a:r>
              <a:rPr lang="fa-IR" sz="2800" dirty="0"/>
              <a:t>هنگامی که محققی در پی کشف حکم </a:t>
            </a:r>
            <a:r>
              <a:rPr lang="fa-IR" sz="2800" dirty="0" smtClean="0"/>
              <a:t>«سقط جنین» </a:t>
            </a:r>
            <a:r>
              <a:rPr lang="fa-IR" sz="2800" dirty="0"/>
              <a:t>است، در حقیقت </a:t>
            </a:r>
            <a:r>
              <a:rPr lang="fa-IR" sz="2800" dirty="0" smtClean="0"/>
              <a:t>می‌کوشد </a:t>
            </a:r>
            <a:r>
              <a:rPr lang="fa-IR" sz="2800" dirty="0"/>
              <a:t>از واقعیتی ناشناخته </a:t>
            </a:r>
            <a:r>
              <a:rPr lang="fa-IR" sz="2800" dirty="0" smtClean="0"/>
              <a:t>پرده </a:t>
            </a:r>
            <a:r>
              <a:rPr lang="fa-IR" sz="2800" dirty="0"/>
              <a:t>بردارد. </a:t>
            </a:r>
            <a:endParaRPr lang="fa-IR" sz="2800" dirty="0" smtClean="0"/>
          </a:p>
          <a:p>
            <a:pPr algn="just"/>
            <a:r>
              <a:rPr lang="fa-IR" sz="2800" dirty="0" smtClean="0"/>
              <a:t>همچینین </a:t>
            </a:r>
            <a:r>
              <a:rPr lang="fa-IR" sz="2800" dirty="0"/>
              <a:t>وقتی شما رفتار دوست خود را </a:t>
            </a:r>
            <a:r>
              <a:rPr lang="fa-IR" sz="2800" dirty="0" smtClean="0"/>
              <a:t>نمی‌پسندید </a:t>
            </a:r>
            <a:r>
              <a:rPr lang="fa-IR" sz="2800" dirty="0"/>
              <a:t>و آن را به نقد </a:t>
            </a:r>
            <a:r>
              <a:rPr lang="fa-IR" sz="2800" dirty="0" smtClean="0"/>
              <a:t>می‌کشید در </a:t>
            </a:r>
            <a:r>
              <a:rPr lang="fa-IR" sz="2800" dirty="0"/>
              <a:t>واقع انجام آن را برای او نامناسب </a:t>
            </a:r>
            <a:r>
              <a:rPr lang="fa-IR" sz="2800" dirty="0" smtClean="0"/>
              <a:t>می‌دانید </a:t>
            </a:r>
            <a:r>
              <a:rPr lang="fa-IR" sz="2800" dirty="0"/>
              <a:t>و به </a:t>
            </a:r>
            <a:r>
              <a:rPr lang="fa-IR" sz="2800" dirty="0" smtClean="0"/>
              <a:t>گونه‌ای </a:t>
            </a:r>
            <a:r>
              <a:rPr lang="fa-IR" sz="2800" dirty="0"/>
              <a:t>از واقعیت ناهمگونی آن رفتار با حقیقت وجودی او خبر </a:t>
            </a:r>
            <a:r>
              <a:rPr lang="fa-IR" sz="2800" dirty="0" smtClean="0"/>
              <a:t>می‌دهید</a:t>
            </a:r>
            <a:r>
              <a:rPr lang="fa-IR" sz="2800" dirty="0"/>
              <a:t>. </a:t>
            </a:r>
            <a:endParaRPr lang="fa-IR" sz="2800" dirty="0" smtClean="0"/>
          </a:p>
          <a:p>
            <a:pPr algn="just"/>
            <a:r>
              <a:rPr lang="fa-IR" sz="2800" dirty="0" smtClean="0"/>
              <a:t>زمانی </a:t>
            </a:r>
            <a:r>
              <a:rPr lang="fa-IR" sz="2800" dirty="0"/>
              <a:t>که برای خود الگویی انتخاب </a:t>
            </a:r>
            <a:r>
              <a:rPr lang="fa-IR" sz="2800" dirty="0" smtClean="0"/>
              <a:t>می‌کنید</a:t>
            </a:r>
            <a:r>
              <a:rPr lang="fa-IR" sz="2800" dirty="0"/>
              <a:t>، گویا آن الگو را برخوردار از </a:t>
            </a:r>
            <a:r>
              <a:rPr lang="fa-IR" sz="2800" dirty="0" smtClean="0"/>
              <a:t>ویژگی‌هایی می‌دانید </a:t>
            </a:r>
            <a:r>
              <a:rPr lang="fa-IR" sz="2800" dirty="0"/>
              <a:t>که شایسته الگو </a:t>
            </a:r>
            <a:r>
              <a:rPr lang="fa-IR" sz="2800" dirty="0" smtClean="0"/>
              <a:t>برداری </a:t>
            </a:r>
            <a:r>
              <a:rPr lang="fa-IR" sz="2800" dirty="0"/>
              <a:t>و پیروی عملی است. </a:t>
            </a:r>
            <a:endParaRPr lang="fa-IR" sz="2800" dirty="0" smtClean="0"/>
          </a:p>
          <a:p>
            <a:pPr algn="just"/>
            <a:r>
              <a:rPr lang="fa-IR" sz="2800" dirty="0" smtClean="0"/>
              <a:t>ورود </a:t>
            </a:r>
            <a:r>
              <a:rPr lang="fa-IR" sz="2800" dirty="0"/>
              <a:t>به اینگونه </a:t>
            </a:r>
            <a:r>
              <a:rPr lang="fa-IR" sz="2800" dirty="0" smtClean="0"/>
              <a:t>مباحث، </a:t>
            </a:r>
            <a:r>
              <a:rPr lang="fa-IR" sz="2800" dirty="0"/>
              <a:t>وابسته به اثبات واقعیت داشتن احکام اخلاقی است. </a:t>
            </a:r>
          </a:p>
        </p:txBody>
      </p:sp>
      <p:sp>
        <p:nvSpPr>
          <p:cNvPr id="2" name="Title 1"/>
          <p:cNvSpPr>
            <a:spLocks noGrp="1"/>
          </p:cNvSpPr>
          <p:nvPr>
            <p:ph type="title"/>
          </p:nvPr>
        </p:nvSpPr>
        <p:spPr>
          <a:xfrm>
            <a:off x="457200" y="338328"/>
            <a:ext cx="8229600" cy="858424"/>
          </a:xfrm>
        </p:spPr>
        <p:txBody>
          <a:bodyPr/>
          <a:lstStyle/>
          <a:p>
            <a:endParaRPr lang="fa-IR" dirty="0"/>
          </a:p>
        </p:txBody>
      </p:sp>
    </p:spTree>
    <p:extLst>
      <p:ext uri="{BB962C8B-B14F-4D97-AF65-F5344CB8AC3E}">
        <p14:creationId xmlns:p14="http://schemas.microsoft.com/office/powerpoint/2010/main" val="339753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1772816"/>
            <a:ext cx="8424935" cy="4608512"/>
          </a:xfrm>
        </p:spPr>
        <p:txBody>
          <a:bodyPr>
            <a:normAutofit/>
          </a:bodyPr>
          <a:lstStyle/>
          <a:p>
            <a:pPr marL="388620" indent="-342900" algn="just">
              <a:buFont typeface="Wingdings" panose="05000000000000000000" pitchFamily="2" charset="2"/>
              <a:buChar char="ü"/>
            </a:pPr>
            <a:r>
              <a:rPr lang="fa-IR" b="1" dirty="0" smtClean="0">
                <a:cs typeface="B Titr" panose="00000700000000000000" pitchFamily="2" charset="-78"/>
              </a:rPr>
              <a:t>سومین پیامد بی‌معنا شدن تلاش اخلاق‌مداران عالم است.</a:t>
            </a:r>
          </a:p>
          <a:p>
            <a:pPr marL="388620" indent="-342900" algn="just">
              <a:buFont typeface="Wingdings" panose="05000000000000000000" pitchFamily="2" charset="2"/>
              <a:buChar char="ü"/>
            </a:pPr>
            <a:endParaRPr lang="fa-IR" b="1" dirty="0" smtClean="0">
              <a:cs typeface="B Titr" panose="00000700000000000000" pitchFamily="2" charset="-78"/>
            </a:endParaRPr>
          </a:p>
          <a:p>
            <a:pPr marL="388620" indent="-342900" algn="just">
              <a:buFont typeface="Wingdings" panose="05000000000000000000" pitchFamily="2" charset="2"/>
              <a:buChar char="ü"/>
            </a:pPr>
            <a:r>
              <a:rPr lang="fa-IR" dirty="0" smtClean="0">
                <a:cs typeface="B Titr" panose="00000700000000000000" pitchFamily="2" charset="-78"/>
              </a:rPr>
              <a:t>عمده </a:t>
            </a:r>
            <a:r>
              <a:rPr lang="fa-IR" dirty="0">
                <a:cs typeface="B Titr" panose="00000700000000000000" pitchFamily="2" charset="-78"/>
              </a:rPr>
              <a:t>تلاش انبیا، مصلحان و خیراندیشان عالم برای تکمیل </a:t>
            </a:r>
            <a:r>
              <a:rPr lang="fa-IR" dirty="0" smtClean="0">
                <a:cs typeface="B Titr" panose="00000700000000000000" pitchFamily="2" charset="-78"/>
              </a:rPr>
              <a:t>ارزش‌های </a:t>
            </a:r>
            <a:r>
              <a:rPr lang="fa-IR" dirty="0">
                <a:cs typeface="B Titr" panose="00000700000000000000" pitchFamily="2" charset="-78"/>
              </a:rPr>
              <a:t>اخلاقی بوده است. حال اگر این </a:t>
            </a:r>
            <a:r>
              <a:rPr lang="fa-IR" dirty="0" smtClean="0">
                <a:cs typeface="B Titr" panose="00000700000000000000" pitchFamily="2" charset="-78"/>
              </a:rPr>
              <a:t>ارزش‌ها </a:t>
            </a:r>
            <a:r>
              <a:rPr lang="fa-IR" dirty="0">
                <a:cs typeface="B Titr" panose="00000700000000000000" pitchFamily="2" charset="-78"/>
              </a:rPr>
              <a:t>از واقعیتی برخوردار نباشند، این </a:t>
            </a:r>
            <a:r>
              <a:rPr lang="fa-IR" dirty="0" smtClean="0">
                <a:cs typeface="B Titr" panose="00000700000000000000" pitchFamily="2" charset="-78"/>
              </a:rPr>
              <a:t>تلاش‌ها بی‌معنا </a:t>
            </a:r>
            <a:r>
              <a:rPr lang="fa-IR" dirty="0">
                <a:cs typeface="B Titr" panose="00000700000000000000" pitchFamily="2" charset="-78"/>
              </a:rPr>
              <a:t>بوده، </a:t>
            </a:r>
            <a:r>
              <a:rPr lang="fa-IR" dirty="0" smtClean="0">
                <a:cs typeface="B Titr" panose="00000700000000000000" pitchFamily="2" charset="-78"/>
              </a:rPr>
              <a:t>فعالیت‌های </a:t>
            </a:r>
            <a:r>
              <a:rPr lang="fa-IR" dirty="0">
                <a:cs typeface="B Titr" panose="00000700000000000000" pitchFamily="2" charset="-78"/>
              </a:rPr>
              <a:t>آنان از اساس لغو و عبث معرفی می گردد. زیرا اخلاقی وجود ندارد که این مصلحان به دنبال رواج آن باشند.</a:t>
            </a:r>
          </a:p>
          <a:p>
            <a:pPr marL="388620" indent="-342900" algn="just">
              <a:buFont typeface="Wingdings" panose="05000000000000000000" pitchFamily="2" charset="2"/>
              <a:buChar char="ü"/>
            </a:pPr>
            <a:endParaRPr lang="fa-IR" dirty="0">
              <a:cs typeface="B Titr" panose="00000700000000000000" pitchFamily="2" charset="-78"/>
            </a:endParaRPr>
          </a:p>
        </p:txBody>
      </p:sp>
      <p:sp>
        <p:nvSpPr>
          <p:cNvPr id="3" name="Title 2"/>
          <p:cNvSpPr>
            <a:spLocks noGrp="1"/>
          </p:cNvSpPr>
          <p:nvPr>
            <p:ph type="title"/>
          </p:nvPr>
        </p:nvSpPr>
        <p:spPr>
          <a:xfrm>
            <a:off x="457200" y="338328"/>
            <a:ext cx="8229600" cy="714408"/>
          </a:xfrm>
        </p:spPr>
        <p:txBody>
          <a:bodyPr>
            <a:normAutofit fontScale="90000"/>
          </a:bodyPr>
          <a:lstStyle/>
          <a:p>
            <a:r>
              <a:rPr lang="fa-IR" dirty="0"/>
              <a:t>پیامد‌های غیر واقع‌گرایی در عرصه اخلاق</a:t>
            </a:r>
          </a:p>
        </p:txBody>
      </p:sp>
    </p:spTree>
    <p:extLst>
      <p:ext uri="{BB962C8B-B14F-4D97-AF65-F5344CB8AC3E}">
        <p14:creationId xmlns:p14="http://schemas.microsoft.com/office/powerpoint/2010/main" val="3782219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1" y="1412776"/>
            <a:ext cx="7920880" cy="4968552"/>
          </a:xfrm>
        </p:spPr>
        <p:txBody>
          <a:bodyPr>
            <a:noAutofit/>
          </a:bodyPr>
          <a:lstStyle/>
          <a:p>
            <a:pPr algn="just"/>
            <a:r>
              <a:rPr lang="fa-IR" sz="2800" dirty="0"/>
              <a:t>بحث درباره واقعیت و حقیقت داشتن احکام اخلاقی </a:t>
            </a:r>
            <a:r>
              <a:rPr lang="fa-IR" sz="2800" dirty="0" smtClean="0"/>
              <a:t>در </a:t>
            </a:r>
            <a:r>
              <a:rPr lang="fa-IR" sz="2800" dirty="0"/>
              <a:t>دو محور مطرح </a:t>
            </a:r>
            <a:r>
              <a:rPr lang="fa-IR" sz="2800" dirty="0" smtClean="0"/>
              <a:t>می‌شود:</a:t>
            </a:r>
          </a:p>
          <a:p>
            <a:pPr algn="just"/>
            <a:r>
              <a:rPr lang="fa-IR" sz="2800" b="1" dirty="0" smtClean="0"/>
              <a:t>اول</a:t>
            </a:r>
            <a:r>
              <a:rPr lang="fa-IR" sz="2800" b="1" dirty="0"/>
              <a:t>: </a:t>
            </a:r>
            <a:r>
              <a:rPr lang="fa-IR" sz="2800" b="1" dirty="0" smtClean="0"/>
              <a:t>مفاهیم </a:t>
            </a:r>
            <a:r>
              <a:rPr lang="fa-IR" sz="2800" b="1" dirty="0"/>
              <a:t>این </a:t>
            </a:r>
            <a:r>
              <a:rPr lang="fa-IR" sz="2800" b="1" dirty="0" smtClean="0"/>
              <a:t>احکام؛ </a:t>
            </a:r>
            <a:r>
              <a:rPr lang="fa-IR" sz="2800" dirty="0"/>
              <a:t>مثلاً مفهوم قتل ترحمی، سقط جنین، ظلم، عدل یا مفاهیمی مانند خوب، بد، باید ، </a:t>
            </a:r>
            <a:r>
              <a:rPr lang="fa-IR" sz="2800" dirty="0" smtClean="0"/>
              <a:t>نباید. </a:t>
            </a:r>
          </a:p>
          <a:p>
            <a:pPr algn="just"/>
            <a:r>
              <a:rPr lang="fa-IR" sz="2800" b="1" dirty="0" smtClean="0"/>
              <a:t>دوم</a:t>
            </a:r>
            <a:r>
              <a:rPr lang="fa-IR" sz="2800" b="1" dirty="0"/>
              <a:t>: اصل آن احکام و </a:t>
            </a:r>
            <a:r>
              <a:rPr lang="fa-IR" sz="2800" b="1" dirty="0" smtClean="0"/>
              <a:t>گزاره‌ها</a:t>
            </a:r>
            <a:r>
              <a:rPr lang="fa-IR" sz="2800" b="1" dirty="0"/>
              <a:t>؛ </a:t>
            </a:r>
            <a:r>
              <a:rPr lang="fa-IR" sz="2800" dirty="0"/>
              <a:t>به این معنا که آیا این </a:t>
            </a:r>
            <a:r>
              <a:rPr lang="fa-IR" sz="2800" dirty="0" smtClean="0"/>
              <a:t>گزاره‌ها </a:t>
            </a:r>
            <a:r>
              <a:rPr lang="fa-IR" sz="2800" dirty="0"/>
              <a:t>و احکام، از واقعیتی در ورای خود خبر </a:t>
            </a:r>
            <a:r>
              <a:rPr lang="fa-IR" sz="2800" dirty="0" smtClean="0"/>
              <a:t>می‌دهد </a:t>
            </a:r>
            <a:r>
              <a:rPr lang="fa-IR" sz="2800" dirty="0"/>
              <a:t>یا نه. </a:t>
            </a:r>
            <a:endParaRPr lang="fa-IR" sz="2800" dirty="0" smtClean="0"/>
          </a:p>
          <a:p>
            <a:pPr algn="just"/>
            <a:r>
              <a:rPr lang="fa-IR" sz="2800" dirty="0" smtClean="0"/>
              <a:t>قطعا </a:t>
            </a:r>
            <a:r>
              <a:rPr lang="fa-IR" sz="2800" dirty="0"/>
              <a:t>بحث از مفاهیم، بر بحث از </a:t>
            </a:r>
            <a:r>
              <a:rPr lang="fa-IR" sz="2800" dirty="0" smtClean="0"/>
              <a:t>گزاره‌ها </a:t>
            </a:r>
            <a:r>
              <a:rPr lang="fa-IR" sz="2800" dirty="0"/>
              <a:t>تاثیر مستقیم دارد و دیدگاه پذیرفته در آن بخش، در این بخش نیز دخالت </a:t>
            </a:r>
            <a:r>
              <a:rPr lang="fa-IR" sz="2800" dirty="0" smtClean="0"/>
              <a:t>می‌کند </a:t>
            </a:r>
            <a:r>
              <a:rPr lang="fa-IR" sz="2800" dirty="0"/>
              <a:t>و واقعیت داشتن احکام اخلاقی به واقعیت داشتن مفاهیم اخلاقی ارجاع داد </a:t>
            </a:r>
            <a:r>
              <a:rPr lang="fa-IR" sz="2800" dirty="0" smtClean="0"/>
              <a:t>می‌شود.</a:t>
            </a:r>
            <a:endParaRPr lang="fa-IR" sz="2800" dirty="0"/>
          </a:p>
        </p:txBody>
      </p:sp>
      <p:sp>
        <p:nvSpPr>
          <p:cNvPr id="2" name="Title 1"/>
          <p:cNvSpPr>
            <a:spLocks noGrp="1"/>
          </p:cNvSpPr>
          <p:nvPr>
            <p:ph type="title"/>
          </p:nvPr>
        </p:nvSpPr>
        <p:spPr>
          <a:xfrm>
            <a:off x="457200" y="338328"/>
            <a:ext cx="8229600" cy="858424"/>
          </a:xfrm>
        </p:spPr>
        <p:txBody>
          <a:bodyPr/>
          <a:lstStyle/>
          <a:p>
            <a:endParaRPr lang="fa-IR" dirty="0"/>
          </a:p>
        </p:txBody>
      </p:sp>
    </p:spTree>
    <p:extLst>
      <p:ext uri="{BB962C8B-B14F-4D97-AF65-F5344CB8AC3E}">
        <p14:creationId xmlns:p14="http://schemas.microsoft.com/office/powerpoint/2010/main" val="1016794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700808"/>
            <a:ext cx="8568951" cy="4680520"/>
          </a:xfrm>
        </p:spPr>
        <p:txBody>
          <a:bodyPr>
            <a:normAutofit/>
          </a:bodyPr>
          <a:lstStyle/>
          <a:p>
            <a:pPr algn="just"/>
            <a:r>
              <a:rPr lang="fa-IR" sz="2800" dirty="0"/>
              <a:t>احکام </a:t>
            </a:r>
            <a:r>
              <a:rPr lang="fa-IR" sz="2800" dirty="0" smtClean="0"/>
              <a:t>اخلاقی، گزاره‌ها </a:t>
            </a:r>
            <a:r>
              <a:rPr lang="fa-IR" sz="2800" dirty="0"/>
              <a:t>و جملاتی هستند که </a:t>
            </a:r>
            <a:r>
              <a:rPr lang="fa-IR" sz="2800" dirty="0" smtClean="0"/>
              <a:t>رفتار </a:t>
            </a:r>
            <a:r>
              <a:rPr lang="fa-IR" sz="2800" dirty="0"/>
              <a:t>یا صفت اختیاری آدمی را خوب، بد، درست، خطا، بایسته، نبایسته و وظیفه قلمداد </a:t>
            </a:r>
            <a:r>
              <a:rPr lang="fa-IR" sz="2800" dirty="0" smtClean="0"/>
              <a:t>می‌کنند.</a:t>
            </a:r>
          </a:p>
          <a:p>
            <a:pPr algn="just"/>
            <a:r>
              <a:rPr lang="fa-IR" sz="2800" dirty="0" smtClean="0"/>
              <a:t>برای </a:t>
            </a:r>
            <a:r>
              <a:rPr lang="fa-IR" sz="2800" dirty="0"/>
              <a:t>مثال درباره </a:t>
            </a:r>
            <a:r>
              <a:rPr lang="fa-IR" sz="2800" dirty="0" smtClean="0"/>
              <a:t>بی‌وفایی </a:t>
            </a:r>
            <a:r>
              <a:rPr lang="fa-IR" sz="2800" dirty="0"/>
              <a:t>و نقض عهد و پیمان، این حکم اخلاقی بیان </a:t>
            </a:r>
            <a:r>
              <a:rPr lang="fa-IR" sz="2800" dirty="0" smtClean="0"/>
              <a:t>می‌شود </a:t>
            </a:r>
            <a:r>
              <a:rPr lang="fa-IR" sz="2800" dirty="0"/>
              <a:t>که </a:t>
            </a:r>
            <a:r>
              <a:rPr lang="fa-IR" sz="2800" dirty="0" smtClean="0"/>
              <a:t>«نقض </a:t>
            </a:r>
            <a:r>
              <a:rPr lang="fa-IR" sz="2800" dirty="0"/>
              <a:t>عهد کاری ناشایست </a:t>
            </a:r>
            <a:r>
              <a:rPr lang="fa-IR" sz="2800" dirty="0" smtClean="0"/>
              <a:t>است» </a:t>
            </a:r>
            <a:r>
              <a:rPr lang="fa-IR" sz="2800" dirty="0"/>
              <a:t>یا درباره صداقت این حکم توصیفی اخلاقی صادر </a:t>
            </a:r>
            <a:r>
              <a:rPr lang="fa-IR" sz="2800" dirty="0" smtClean="0"/>
              <a:t>می‌شود </a:t>
            </a:r>
            <a:r>
              <a:rPr lang="fa-IR" sz="2800" dirty="0"/>
              <a:t>که </a:t>
            </a:r>
            <a:r>
              <a:rPr lang="fa-IR" sz="2800" dirty="0" smtClean="0"/>
              <a:t>«صداقت </a:t>
            </a:r>
            <a:r>
              <a:rPr lang="fa-IR" sz="2800" dirty="0"/>
              <a:t>خوب </a:t>
            </a:r>
            <a:r>
              <a:rPr lang="fa-IR" sz="2800" dirty="0" smtClean="0"/>
              <a:t>است». </a:t>
            </a:r>
          </a:p>
          <a:p>
            <a:pPr algn="just"/>
            <a:r>
              <a:rPr lang="fa-IR" sz="2800" dirty="0" smtClean="0"/>
              <a:t>این احکام  </a:t>
            </a:r>
            <a:r>
              <a:rPr lang="fa-IR" sz="2800" dirty="0"/>
              <a:t>از اجزا و عناصری تشکیل </a:t>
            </a:r>
            <a:r>
              <a:rPr lang="fa-IR" sz="2800" dirty="0" smtClean="0"/>
              <a:t>شده‌اند </a:t>
            </a:r>
            <a:r>
              <a:rPr lang="fa-IR" sz="2800" dirty="0"/>
              <a:t>که در جمله نخست </a:t>
            </a:r>
            <a:r>
              <a:rPr lang="fa-IR" sz="2800" dirty="0" smtClean="0"/>
              <a:t>«نقض عهد» </a:t>
            </a:r>
            <a:r>
              <a:rPr lang="fa-IR" sz="2800" dirty="0"/>
              <a:t>و </a:t>
            </a:r>
            <a:r>
              <a:rPr lang="fa-IR" sz="2800" dirty="0" smtClean="0"/>
              <a:t>«کاری </a:t>
            </a:r>
            <a:r>
              <a:rPr lang="fa-IR" sz="2800" dirty="0"/>
              <a:t>ناشایست </a:t>
            </a:r>
            <a:r>
              <a:rPr lang="fa-IR" sz="2800" dirty="0" smtClean="0"/>
              <a:t>بودن» </a:t>
            </a:r>
            <a:r>
              <a:rPr lang="fa-IR" sz="2800" dirty="0"/>
              <a:t>و در جمله دوم </a:t>
            </a:r>
            <a:r>
              <a:rPr lang="fa-IR" sz="2800" dirty="0" smtClean="0"/>
              <a:t>«صداقت» </a:t>
            </a:r>
            <a:r>
              <a:rPr lang="fa-IR" sz="2800" dirty="0"/>
              <a:t>و </a:t>
            </a:r>
            <a:r>
              <a:rPr lang="fa-IR" sz="2800" dirty="0" smtClean="0"/>
              <a:t>«خوب بودن» است. </a:t>
            </a:r>
            <a:endParaRPr lang="fa-IR" sz="2800" dirty="0"/>
          </a:p>
        </p:txBody>
      </p:sp>
      <p:sp>
        <p:nvSpPr>
          <p:cNvPr id="2" name="Title 1"/>
          <p:cNvSpPr>
            <a:spLocks noGrp="1"/>
          </p:cNvSpPr>
          <p:nvPr>
            <p:ph type="title"/>
          </p:nvPr>
        </p:nvSpPr>
        <p:spPr>
          <a:xfrm>
            <a:off x="457200" y="338328"/>
            <a:ext cx="8229600" cy="1146456"/>
          </a:xfrm>
        </p:spPr>
        <p:txBody>
          <a:bodyPr/>
          <a:lstStyle/>
          <a:p>
            <a:r>
              <a:rPr lang="fa-IR" b="1" dirty="0"/>
              <a:t>واقع گرایی در مفاهیم اخلاقی</a:t>
            </a:r>
            <a:endParaRPr lang="fa-IR" dirty="0"/>
          </a:p>
        </p:txBody>
      </p:sp>
    </p:spTree>
    <p:extLst>
      <p:ext uri="{BB962C8B-B14F-4D97-AF65-F5344CB8AC3E}">
        <p14:creationId xmlns:p14="http://schemas.microsoft.com/office/powerpoint/2010/main" val="2840773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7" y="1628800"/>
            <a:ext cx="8424936" cy="4824536"/>
          </a:xfrm>
        </p:spPr>
        <p:txBody>
          <a:bodyPr>
            <a:noAutofit/>
          </a:bodyPr>
          <a:lstStyle/>
          <a:p>
            <a:pPr algn="just"/>
            <a:r>
              <a:rPr lang="fa-IR" dirty="0">
                <a:cs typeface="B Compset" panose="00000400000000000000" pitchFamily="2" charset="-78"/>
              </a:rPr>
              <a:t>آینه به سبب </a:t>
            </a:r>
            <a:r>
              <a:rPr lang="fa-IR" dirty="0" smtClean="0">
                <a:cs typeface="B Compset" panose="00000400000000000000" pitchFamily="2" charset="-78"/>
              </a:rPr>
              <a:t>خصوصیت «حکایت‌گری» </a:t>
            </a:r>
            <a:r>
              <a:rPr lang="fa-IR" dirty="0">
                <a:cs typeface="B Compset" panose="00000400000000000000" pitchFamily="2" charset="-78"/>
              </a:rPr>
              <a:t>و </a:t>
            </a:r>
            <a:r>
              <a:rPr lang="fa-IR" dirty="0" smtClean="0">
                <a:cs typeface="B Compset" panose="00000400000000000000" pitchFamily="2" charset="-78"/>
              </a:rPr>
              <a:t>نمایش‌گری مورد استفاده همگان قرار گرفته و اهمّیت </a:t>
            </a:r>
            <a:r>
              <a:rPr lang="fa-IR" dirty="0">
                <a:cs typeface="B Compset" panose="00000400000000000000" pitchFamily="2" charset="-78"/>
              </a:rPr>
              <a:t>یافته است</a:t>
            </a:r>
            <a:r>
              <a:rPr lang="fa-IR" dirty="0" smtClean="0">
                <a:cs typeface="B Compset" panose="00000400000000000000" pitchFamily="2" charset="-78"/>
              </a:rPr>
              <a:t>.</a:t>
            </a:r>
          </a:p>
          <a:p>
            <a:pPr algn="just"/>
            <a:r>
              <a:rPr lang="fa-IR" dirty="0" smtClean="0">
                <a:cs typeface="B Compset" panose="00000400000000000000" pitchFamily="2" charset="-78"/>
              </a:rPr>
              <a:t>تابلو نیز حکایت‌گر است.</a:t>
            </a:r>
          </a:p>
          <a:p>
            <a:pPr algn="just"/>
            <a:r>
              <a:rPr lang="fa-IR" dirty="0">
                <a:cs typeface="B Compset" panose="00000400000000000000" pitchFamily="2" charset="-78"/>
              </a:rPr>
              <a:t>مفاهیم نیز نقش حکایت گری </a:t>
            </a:r>
            <a:r>
              <a:rPr lang="fa-IR" dirty="0" smtClean="0">
                <a:cs typeface="B Compset" panose="00000400000000000000" pitchFamily="2" charset="-78"/>
              </a:rPr>
              <a:t>دارند.</a:t>
            </a:r>
          </a:p>
          <a:p>
            <a:pPr algn="just"/>
            <a:r>
              <a:rPr lang="fa-IR" dirty="0">
                <a:cs typeface="B Compset" panose="00000400000000000000" pitchFamily="2" charset="-78"/>
              </a:rPr>
              <a:t>مفهوم </a:t>
            </a:r>
            <a:r>
              <a:rPr lang="fa-IR" dirty="0" smtClean="0">
                <a:cs typeface="B Compset" panose="00000400000000000000" pitchFamily="2" charset="-78"/>
              </a:rPr>
              <a:t>«کتاب» </a:t>
            </a:r>
            <a:r>
              <a:rPr lang="fa-IR" dirty="0">
                <a:cs typeface="B Compset" panose="00000400000000000000" pitchFamily="2" charset="-78"/>
              </a:rPr>
              <a:t>از چیزی </a:t>
            </a:r>
            <a:r>
              <a:rPr lang="fa-IR" dirty="0" smtClean="0">
                <a:cs typeface="B Compset" panose="00000400000000000000" pitchFamily="2" charset="-78"/>
              </a:rPr>
              <a:t>خبر می‌دهد </a:t>
            </a:r>
            <a:r>
              <a:rPr lang="fa-IR" dirty="0">
                <a:cs typeface="B Compset" panose="00000400000000000000" pitchFamily="2" charset="-78"/>
              </a:rPr>
              <a:t>که معمولاً به شکل مکعب مستطیل است و در آن مطالبی نوشته شده و ممکن است تصاویری در بر داشته </a:t>
            </a:r>
            <a:r>
              <a:rPr lang="fa-IR" dirty="0" smtClean="0">
                <a:cs typeface="B Compset" panose="00000400000000000000" pitchFamily="2" charset="-78"/>
              </a:rPr>
              <a:t>باشد.</a:t>
            </a:r>
          </a:p>
          <a:p>
            <a:pPr algn="just"/>
            <a:r>
              <a:rPr lang="fa-IR" dirty="0" smtClean="0">
                <a:cs typeface="B Compset" panose="00000400000000000000" pitchFamily="2" charset="-78"/>
              </a:rPr>
              <a:t> </a:t>
            </a:r>
            <a:r>
              <a:rPr lang="fa-IR" dirty="0">
                <a:cs typeface="B Compset" panose="00000400000000000000" pitchFamily="2" charset="-78"/>
              </a:rPr>
              <a:t>یا هنگامی که کسی </a:t>
            </a:r>
            <a:r>
              <a:rPr lang="fa-IR" dirty="0" smtClean="0">
                <a:cs typeface="B Compset" panose="00000400000000000000" pitchFamily="2" charset="-78"/>
              </a:rPr>
              <a:t>می‌گوید «دندانم </a:t>
            </a:r>
            <a:r>
              <a:rPr lang="fa-IR" dirty="0">
                <a:cs typeface="B Compset" panose="00000400000000000000" pitchFamily="2" charset="-78"/>
              </a:rPr>
              <a:t>درد </a:t>
            </a:r>
            <a:r>
              <a:rPr lang="fa-IR" dirty="0" smtClean="0">
                <a:cs typeface="B Compset" panose="00000400000000000000" pitchFamily="2" charset="-78"/>
              </a:rPr>
              <a:t>می‌کند» </a:t>
            </a:r>
            <a:r>
              <a:rPr lang="fa-IR" dirty="0">
                <a:cs typeface="B Compset" panose="00000400000000000000" pitchFamily="2" charset="-78"/>
              </a:rPr>
              <a:t>نخست تصویر و معنایی از دندان و سپس معنای درد در ذهن ما نقش  </a:t>
            </a:r>
            <a:r>
              <a:rPr lang="fa-IR" dirty="0" smtClean="0">
                <a:cs typeface="B Compset" panose="00000400000000000000" pitchFamily="2" charset="-78"/>
              </a:rPr>
              <a:t>می‌بندد</a:t>
            </a:r>
            <a:r>
              <a:rPr lang="fa-IR" dirty="0">
                <a:cs typeface="B Compset" panose="00000400000000000000" pitchFamily="2" charset="-78"/>
              </a:rPr>
              <a:t>. در این فرآیند، ذهن ما نقشی مانند آینه پیدا </a:t>
            </a:r>
            <a:r>
              <a:rPr lang="fa-IR" dirty="0" smtClean="0">
                <a:cs typeface="B Compset" panose="00000400000000000000" pitchFamily="2" charset="-78"/>
              </a:rPr>
              <a:t>می‌کند </a:t>
            </a:r>
            <a:r>
              <a:rPr lang="fa-IR" dirty="0">
                <a:cs typeface="B Compset" panose="00000400000000000000" pitchFamily="2" charset="-78"/>
              </a:rPr>
              <a:t>و کتاب ، دندان و درد در آن منعکس </a:t>
            </a:r>
            <a:r>
              <a:rPr lang="fa-IR" dirty="0" smtClean="0">
                <a:cs typeface="B Compset" panose="00000400000000000000" pitchFamily="2" charset="-78"/>
              </a:rPr>
              <a:t>می‌گردد</a:t>
            </a:r>
            <a:r>
              <a:rPr lang="fa-IR" dirty="0">
                <a:cs typeface="B Compset" panose="00000400000000000000" pitchFamily="2" charset="-78"/>
              </a:rPr>
              <a:t>. </a:t>
            </a:r>
            <a:endParaRPr lang="fa-IR" dirty="0" smtClean="0">
              <a:cs typeface="B Compset" panose="00000400000000000000" pitchFamily="2" charset="-78"/>
            </a:endParaRPr>
          </a:p>
          <a:p>
            <a:pPr algn="just"/>
            <a:r>
              <a:rPr lang="fa-IR" dirty="0" smtClean="0">
                <a:cs typeface="B Compset" panose="00000400000000000000" pitchFamily="2" charset="-78"/>
              </a:rPr>
              <a:t>در </a:t>
            </a:r>
            <a:r>
              <a:rPr lang="fa-IR" dirty="0">
                <a:cs typeface="B Compset" panose="00000400000000000000" pitchFamily="2" charset="-78"/>
              </a:rPr>
              <a:t>این حالت، امور یاد شده </a:t>
            </a:r>
            <a:r>
              <a:rPr lang="fa-IR" dirty="0" smtClean="0">
                <a:cs typeface="B Compset" panose="00000400000000000000" pitchFamily="2" charset="-78"/>
              </a:rPr>
              <a:t>(کتاب، دندان، </a:t>
            </a:r>
            <a:r>
              <a:rPr lang="fa-IR" dirty="0">
                <a:cs typeface="B Compset" panose="00000400000000000000" pitchFamily="2" charset="-78"/>
              </a:rPr>
              <a:t>درد و مانند </a:t>
            </a:r>
            <a:r>
              <a:rPr lang="fa-IR" dirty="0" smtClean="0">
                <a:cs typeface="B Compset" panose="00000400000000000000" pitchFamily="2" charset="-78"/>
              </a:rPr>
              <a:t>آن‌ها) </a:t>
            </a:r>
            <a:r>
              <a:rPr lang="fa-IR">
                <a:cs typeface="B Compset" panose="00000400000000000000" pitchFamily="2" charset="-78"/>
              </a:rPr>
              <a:t>چونان </a:t>
            </a:r>
            <a:r>
              <a:rPr lang="fa-IR" smtClean="0">
                <a:cs typeface="B Compset" panose="00000400000000000000" pitchFamily="2" charset="-78"/>
              </a:rPr>
              <a:t>اشیایی </a:t>
            </a:r>
            <a:r>
              <a:rPr lang="fa-IR" dirty="0">
                <a:cs typeface="B Compset" panose="00000400000000000000" pitchFamily="2" charset="-78"/>
              </a:rPr>
              <a:t>هستند که در برابر آینه قرار </a:t>
            </a:r>
            <a:r>
              <a:rPr lang="fa-IR" dirty="0" smtClean="0">
                <a:cs typeface="B Compset" panose="00000400000000000000" pitchFamily="2" charset="-78"/>
              </a:rPr>
              <a:t>گرفته‌اند </a:t>
            </a:r>
            <a:r>
              <a:rPr lang="fa-IR" dirty="0">
                <a:cs typeface="B Compset" panose="00000400000000000000" pitchFamily="2" charset="-78"/>
              </a:rPr>
              <a:t>و تصویری که از این امور در ذهن ما پدید آمده </a:t>
            </a:r>
            <a:r>
              <a:rPr lang="fa-IR" dirty="0" smtClean="0">
                <a:cs typeface="B Compset" panose="00000400000000000000" pitchFamily="2" charset="-78"/>
              </a:rPr>
              <a:t>است، </a:t>
            </a:r>
            <a:r>
              <a:rPr lang="fa-IR" dirty="0">
                <a:cs typeface="B Compset" panose="00000400000000000000" pitchFamily="2" charset="-78"/>
              </a:rPr>
              <a:t>حالتی مثل تصویر در آینه پیدا </a:t>
            </a:r>
            <a:r>
              <a:rPr lang="fa-IR" dirty="0" smtClean="0">
                <a:cs typeface="B Compset" panose="00000400000000000000" pitchFamily="2" charset="-78"/>
              </a:rPr>
              <a:t>می‌کند</a:t>
            </a:r>
            <a:r>
              <a:rPr lang="fa-IR" dirty="0">
                <a:cs typeface="B Compset" panose="00000400000000000000" pitchFamily="2" charset="-78"/>
              </a:rPr>
              <a:t>. </a:t>
            </a:r>
          </a:p>
        </p:txBody>
      </p:sp>
      <p:sp>
        <p:nvSpPr>
          <p:cNvPr id="2" name="Title 1"/>
          <p:cNvSpPr>
            <a:spLocks noGrp="1"/>
          </p:cNvSpPr>
          <p:nvPr>
            <p:ph type="title"/>
          </p:nvPr>
        </p:nvSpPr>
        <p:spPr/>
        <p:txBody>
          <a:bodyPr/>
          <a:lstStyle/>
          <a:p>
            <a:r>
              <a:rPr lang="fa-IR" b="1" dirty="0"/>
              <a:t>تعریف </a:t>
            </a:r>
            <a:r>
              <a:rPr lang="fa-IR" b="1" dirty="0" smtClean="0"/>
              <a:t>مفهوم </a:t>
            </a:r>
            <a:r>
              <a:rPr lang="fa-IR" b="1" dirty="0"/>
              <a:t>و </a:t>
            </a:r>
            <a:r>
              <a:rPr lang="fa-IR" b="1" dirty="0" smtClean="0"/>
              <a:t>مصداق</a:t>
            </a:r>
            <a:endParaRPr lang="fa-IR" dirty="0"/>
          </a:p>
        </p:txBody>
      </p:sp>
    </p:spTree>
    <p:extLst>
      <p:ext uri="{BB962C8B-B14F-4D97-AF65-F5344CB8AC3E}">
        <p14:creationId xmlns:p14="http://schemas.microsoft.com/office/powerpoint/2010/main" val="1416575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7" y="1484784"/>
            <a:ext cx="8352928" cy="4896544"/>
          </a:xfrm>
        </p:spPr>
        <p:txBody>
          <a:bodyPr>
            <a:noAutofit/>
          </a:bodyPr>
          <a:lstStyle/>
          <a:p>
            <a:pPr algn="just"/>
            <a:r>
              <a:rPr lang="fa-IR" sz="3200" dirty="0">
                <a:cs typeface="B Compset" panose="00000400000000000000" pitchFamily="2" charset="-78"/>
              </a:rPr>
              <a:t>به </a:t>
            </a:r>
            <a:r>
              <a:rPr lang="fa-IR" sz="3200" dirty="0" smtClean="0">
                <a:cs typeface="B Compset" panose="00000400000000000000" pitchFamily="2" charset="-78"/>
              </a:rPr>
              <a:t>تصویر ذهنی، </a:t>
            </a:r>
            <a:r>
              <a:rPr lang="fa-IR" sz="3200" dirty="0">
                <a:cs typeface="B Compset" panose="00000400000000000000" pitchFamily="2" charset="-78"/>
              </a:rPr>
              <a:t>مفهوم گفته </a:t>
            </a:r>
            <a:r>
              <a:rPr lang="fa-IR" sz="3200" dirty="0" smtClean="0">
                <a:cs typeface="B Compset" panose="00000400000000000000" pitchFamily="2" charset="-78"/>
              </a:rPr>
              <a:t>می‌شود </a:t>
            </a:r>
            <a:r>
              <a:rPr lang="fa-IR" sz="3200" dirty="0">
                <a:cs typeface="B Compset" panose="00000400000000000000" pitchFamily="2" charset="-78"/>
              </a:rPr>
              <a:t>و به چیزی که در برابر آینۀ ذهن قرار گرفته است </a:t>
            </a:r>
            <a:r>
              <a:rPr lang="fa-IR" sz="3200" dirty="0" smtClean="0">
                <a:cs typeface="B Compset" panose="00000400000000000000" pitchFamily="2" charset="-78"/>
              </a:rPr>
              <a:t>(مفهوم </a:t>
            </a:r>
            <a:r>
              <a:rPr lang="fa-IR" sz="3200" dirty="0">
                <a:cs typeface="B Compset" panose="00000400000000000000" pitchFamily="2" charset="-78"/>
              </a:rPr>
              <a:t>بر آن صدق </a:t>
            </a:r>
            <a:r>
              <a:rPr lang="fa-IR" sz="3200" dirty="0" smtClean="0">
                <a:cs typeface="B Compset" panose="00000400000000000000" pitchFamily="2" charset="-78"/>
              </a:rPr>
              <a:t>می‌کند </a:t>
            </a:r>
            <a:r>
              <a:rPr lang="fa-IR" sz="3200" dirty="0">
                <a:cs typeface="B Compset" panose="00000400000000000000" pitchFamily="2" charset="-78"/>
              </a:rPr>
              <a:t>و مطابق با آن </a:t>
            </a:r>
            <a:r>
              <a:rPr lang="fa-IR" sz="3200" dirty="0" smtClean="0">
                <a:cs typeface="B Compset" panose="00000400000000000000" pitchFamily="2" charset="-78"/>
              </a:rPr>
              <a:t>است) </a:t>
            </a:r>
            <a:r>
              <a:rPr lang="fa-IR" sz="3200" dirty="0">
                <a:cs typeface="B Compset" panose="00000400000000000000" pitchFamily="2" charset="-78"/>
              </a:rPr>
              <a:t>مصداق. </a:t>
            </a:r>
            <a:endParaRPr lang="fa-IR" sz="3200" dirty="0" smtClean="0">
              <a:cs typeface="B Compset" panose="00000400000000000000" pitchFamily="2" charset="-78"/>
            </a:endParaRPr>
          </a:p>
          <a:p>
            <a:pPr algn="just"/>
            <a:r>
              <a:rPr lang="fa-IR" sz="3200" dirty="0" smtClean="0">
                <a:cs typeface="B Compset" panose="00000400000000000000" pitchFamily="2" charset="-78"/>
              </a:rPr>
              <a:t>مفاهیم</a:t>
            </a:r>
            <a:r>
              <a:rPr lang="fa-IR" sz="3200" dirty="0">
                <a:cs typeface="B Compset" panose="00000400000000000000" pitchFamily="2" charset="-78"/>
              </a:rPr>
              <a:t>، </a:t>
            </a:r>
            <a:r>
              <a:rPr lang="fa-IR" sz="3200" dirty="0" smtClean="0">
                <a:cs typeface="B Compset" panose="00000400000000000000" pitchFamily="2" charset="-78"/>
              </a:rPr>
              <a:t>صورت‌هایی </a:t>
            </a:r>
            <a:r>
              <a:rPr lang="fa-IR" sz="3200" dirty="0">
                <a:cs typeface="B Compset" panose="00000400000000000000" pitchFamily="2" charset="-78"/>
              </a:rPr>
              <a:t>هستند که در ذهن انسان نقش </a:t>
            </a:r>
            <a:r>
              <a:rPr lang="fa-IR" sz="3200" dirty="0" smtClean="0">
                <a:cs typeface="B Compset" panose="00000400000000000000" pitchFamily="2" charset="-78"/>
              </a:rPr>
              <a:t>می‌بندند </a:t>
            </a:r>
            <a:r>
              <a:rPr lang="fa-IR" sz="3200" dirty="0">
                <a:cs typeface="B Compset" panose="00000400000000000000" pitchFamily="2" charset="-78"/>
              </a:rPr>
              <a:t>و </a:t>
            </a:r>
            <a:r>
              <a:rPr lang="fa-IR" sz="3200" dirty="0" smtClean="0">
                <a:cs typeface="B Compset" panose="00000400000000000000" pitchFamily="2" charset="-78"/>
              </a:rPr>
              <a:t>حکایت‌گر </a:t>
            </a:r>
            <a:r>
              <a:rPr lang="fa-IR" sz="3200" dirty="0">
                <a:cs typeface="B Compset" panose="00000400000000000000" pitchFamily="2" charset="-78"/>
              </a:rPr>
              <a:t>اموری </a:t>
            </a:r>
            <a:r>
              <a:rPr lang="fa-IR" sz="3200" dirty="0" smtClean="0">
                <a:cs typeface="B Compset" panose="00000400000000000000" pitchFamily="2" charset="-78"/>
              </a:rPr>
              <a:t>خارجی‌اند </a:t>
            </a:r>
            <a:r>
              <a:rPr lang="fa-IR" sz="3200" dirty="0">
                <a:cs typeface="B Compset" panose="00000400000000000000" pitchFamily="2" charset="-78"/>
              </a:rPr>
              <a:t>و مصادیق این </a:t>
            </a:r>
            <a:r>
              <a:rPr lang="fa-IR" sz="3200" dirty="0" smtClean="0">
                <a:cs typeface="B Compset" panose="00000400000000000000" pitchFamily="2" charset="-78"/>
              </a:rPr>
              <a:t>مفاهیم، </a:t>
            </a:r>
            <a:r>
              <a:rPr lang="fa-IR" sz="3200" dirty="0">
                <a:cs typeface="B Compset" panose="00000400000000000000" pitchFamily="2" charset="-78"/>
              </a:rPr>
              <a:t>همان اموری هستند</a:t>
            </a:r>
            <a:r>
              <a:rPr lang="fa-IR" sz="2800" dirty="0">
                <a:cs typeface="B Compset" panose="00000400000000000000" pitchFamily="2" charset="-78"/>
              </a:rPr>
              <a:t> </a:t>
            </a:r>
            <a:r>
              <a:rPr lang="fa-IR" sz="3200" dirty="0">
                <a:cs typeface="B Compset" panose="00000400000000000000" pitchFamily="2" charset="-78"/>
              </a:rPr>
              <a:t>که</a:t>
            </a:r>
            <a:r>
              <a:rPr lang="fa-IR" sz="2800" dirty="0">
                <a:cs typeface="B Compset" panose="00000400000000000000" pitchFamily="2" charset="-78"/>
              </a:rPr>
              <a:t> </a:t>
            </a:r>
            <a:r>
              <a:rPr lang="fa-IR" sz="3200" dirty="0">
                <a:cs typeface="B Compset" panose="00000400000000000000" pitchFamily="2" charset="-78"/>
              </a:rPr>
              <a:t>خارج</a:t>
            </a:r>
            <a:r>
              <a:rPr lang="fa-IR" sz="2800" dirty="0">
                <a:cs typeface="B Compset" panose="00000400000000000000" pitchFamily="2" charset="-78"/>
              </a:rPr>
              <a:t> </a:t>
            </a:r>
            <a:r>
              <a:rPr lang="fa-IR" sz="3200" dirty="0">
                <a:cs typeface="B Compset" panose="00000400000000000000" pitchFamily="2" charset="-78"/>
              </a:rPr>
              <a:t>از</a:t>
            </a:r>
            <a:r>
              <a:rPr lang="fa-IR" sz="2800" dirty="0">
                <a:cs typeface="B Compset" panose="00000400000000000000" pitchFamily="2" charset="-78"/>
              </a:rPr>
              <a:t> </a:t>
            </a:r>
            <a:r>
              <a:rPr lang="fa-IR" sz="3200" dirty="0" smtClean="0">
                <a:cs typeface="B Compset" panose="00000400000000000000" pitchFamily="2" charset="-78"/>
              </a:rPr>
              <a:t>ذهن‌‌‌اند</a:t>
            </a:r>
            <a:r>
              <a:rPr lang="fa-IR" sz="2800" dirty="0" smtClean="0">
                <a:cs typeface="B Compset" panose="00000400000000000000" pitchFamily="2" charset="-78"/>
              </a:rPr>
              <a:t> </a:t>
            </a:r>
            <a:r>
              <a:rPr lang="fa-IR" sz="3200" dirty="0">
                <a:cs typeface="B Compset" panose="00000400000000000000" pitchFamily="2" charset="-78"/>
              </a:rPr>
              <a:t>و</a:t>
            </a:r>
            <a:r>
              <a:rPr lang="fa-IR" sz="2800" dirty="0">
                <a:cs typeface="B Compset" panose="00000400000000000000" pitchFamily="2" charset="-78"/>
              </a:rPr>
              <a:t> </a:t>
            </a:r>
            <a:r>
              <a:rPr lang="fa-IR" sz="3200" dirty="0">
                <a:cs typeface="B Compset" panose="00000400000000000000" pitchFamily="2" charset="-78"/>
              </a:rPr>
              <a:t>این</a:t>
            </a:r>
            <a:r>
              <a:rPr lang="fa-IR" sz="2800" dirty="0">
                <a:cs typeface="B Compset" panose="00000400000000000000" pitchFamily="2" charset="-78"/>
              </a:rPr>
              <a:t> </a:t>
            </a:r>
            <a:r>
              <a:rPr lang="fa-IR" sz="3200" dirty="0">
                <a:cs typeface="B Compset" panose="00000400000000000000" pitchFamily="2" charset="-78"/>
              </a:rPr>
              <a:t>مفاهیم</a:t>
            </a:r>
            <a:r>
              <a:rPr lang="fa-IR" sz="2800" dirty="0">
                <a:cs typeface="B Compset" panose="00000400000000000000" pitchFamily="2" charset="-78"/>
              </a:rPr>
              <a:t> </a:t>
            </a:r>
            <a:r>
              <a:rPr lang="fa-IR" sz="3200" dirty="0">
                <a:cs typeface="B Compset" panose="00000400000000000000" pitchFamily="2" charset="-78"/>
              </a:rPr>
              <a:t>از</a:t>
            </a:r>
            <a:r>
              <a:rPr lang="fa-IR" sz="2800" dirty="0">
                <a:cs typeface="B Compset" panose="00000400000000000000" pitchFamily="2" charset="-78"/>
              </a:rPr>
              <a:t> </a:t>
            </a:r>
            <a:r>
              <a:rPr lang="fa-IR" sz="3200" dirty="0" smtClean="0">
                <a:cs typeface="B Compset" panose="00000400000000000000" pitchFamily="2" charset="-78"/>
              </a:rPr>
              <a:t>آن‌ها</a:t>
            </a:r>
            <a:r>
              <a:rPr lang="fa-IR" sz="2800" dirty="0" smtClean="0">
                <a:cs typeface="B Compset" panose="00000400000000000000" pitchFamily="2" charset="-78"/>
              </a:rPr>
              <a:t> </a:t>
            </a:r>
            <a:r>
              <a:rPr lang="fa-IR" sz="3200" dirty="0">
                <a:cs typeface="B Compset" panose="00000400000000000000" pitchFamily="2" charset="-78"/>
              </a:rPr>
              <a:t>حکایت </a:t>
            </a:r>
            <a:r>
              <a:rPr lang="fa-IR" sz="3200" dirty="0" smtClean="0">
                <a:cs typeface="B Compset" panose="00000400000000000000" pitchFamily="2" charset="-78"/>
              </a:rPr>
              <a:t>می‌کنند</a:t>
            </a:r>
            <a:r>
              <a:rPr lang="fa-IR" sz="3200" dirty="0">
                <a:cs typeface="B Compset" panose="00000400000000000000" pitchFamily="2" charset="-78"/>
              </a:rPr>
              <a:t>. </a:t>
            </a:r>
            <a:endParaRPr lang="fa-IR" sz="3200" dirty="0" smtClean="0">
              <a:cs typeface="B Compset" panose="00000400000000000000" pitchFamily="2" charset="-78"/>
            </a:endParaRPr>
          </a:p>
          <a:p>
            <a:pPr algn="just"/>
            <a:r>
              <a:rPr lang="fa-IR" sz="3200" dirty="0" smtClean="0">
                <a:cs typeface="B Compset" panose="00000400000000000000" pitchFamily="2" charset="-78"/>
              </a:rPr>
              <a:t>در منطق، </a:t>
            </a:r>
            <a:r>
              <a:rPr lang="fa-IR" sz="3200" dirty="0">
                <a:cs typeface="B Compset" panose="00000400000000000000" pitchFamily="2" charset="-78"/>
              </a:rPr>
              <a:t>به مفهوم، </a:t>
            </a:r>
            <a:r>
              <a:rPr lang="fa-IR" sz="3200" dirty="0" smtClean="0">
                <a:cs typeface="B Compset" panose="00000400000000000000" pitchFamily="2" charset="-78"/>
              </a:rPr>
              <a:t>«تصور» </a:t>
            </a:r>
            <a:r>
              <a:rPr lang="fa-IR" sz="3200" dirty="0">
                <a:cs typeface="B Compset" panose="00000400000000000000" pitchFamily="2" charset="-78"/>
              </a:rPr>
              <a:t>نیز </a:t>
            </a:r>
            <a:r>
              <a:rPr lang="fa-IR" sz="3200" dirty="0" smtClean="0">
                <a:cs typeface="B Compset" panose="00000400000000000000" pitchFamily="2" charset="-78"/>
              </a:rPr>
              <a:t>می‌گویند</a:t>
            </a:r>
            <a:r>
              <a:rPr lang="fa-IR" sz="3200" dirty="0">
                <a:cs typeface="B Compset" panose="00000400000000000000" pitchFamily="2" charset="-78"/>
              </a:rPr>
              <a:t>. </a:t>
            </a:r>
            <a:endParaRPr lang="fa-IR" sz="3200" dirty="0" smtClean="0">
              <a:cs typeface="B Compset" panose="00000400000000000000" pitchFamily="2" charset="-78"/>
            </a:endParaRPr>
          </a:p>
          <a:p>
            <a:pPr algn="just"/>
            <a:r>
              <a:rPr lang="fa-IR" sz="3200" dirty="0" smtClean="0">
                <a:cs typeface="B Compset" panose="00000400000000000000" pitchFamily="2" charset="-78"/>
              </a:rPr>
              <a:t>وقتی </a:t>
            </a:r>
            <a:r>
              <a:rPr lang="fa-IR" sz="3200" dirty="0">
                <a:cs typeface="B Compset" panose="00000400000000000000" pitchFamily="2" charset="-78"/>
              </a:rPr>
              <a:t>این مفاهیم در قالب الفاظ در </a:t>
            </a:r>
            <a:r>
              <a:rPr lang="fa-IR" sz="3200" dirty="0" smtClean="0">
                <a:cs typeface="B Compset" panose="00000400000000000000" pitchFamily="2" charset="-78"/>
              </a:rPr>
              <a:t>می‌آیند </a:t>
            </a:r>
            <a:r>
              <a:rPr lang="fa-IR" sz="3200" dirty="0">
                <a:cs typeface="B Compset" panose="00000400000000000000" pitchFamily="2" charset="-78"/>
              </a:rPr>
              <a:t>، جملات و </a:t>
            </a:r>
            <a:r>
              <a:rPr lang="fa-IR" sz="3200" dirty="0" smtClean="0">
                <a:cs typeface="B Compset" panose="00000400000000000000" pitchFamily="2" charset="-78"/>
              </a:rPr>
              <a:t>گزاره‌ها </a:t>
            </a:r>
            <a:r>
              <a:rPr lang="fa-IR" sz="3200" dirty="0">
                <a:cs typeface="B Compset" panose="00000400000000000000" pitchFamily="2" charset="-78"/>
              </a:rPr>
              <a:t>را تشکیل </a:t>
            </a:r>
            <a:r>
              <a:rPr lang="fa-IR" sz="3200" dirty="0" smtClean="0">
                <a:cs typeface="B Compset" panose="00000400000000000000" pitchFamily="2" charset="-78"/>
              </a:rPr>
              <a:t>می‌دهند</a:t>
            </a:r>
            <a:r>
              <a:rPr lang="fa-IR" sz="3200" dirty="0">
                <a:cs typeface="B Compset" panose="00000400000000000000" pitchFamily="2" charset="-78"/>
              </a:rPr>
              <a:t>.</a:t>
            </a:r>
          </a:p>
        </p:txBody>
      </p:sp>
      <p:sp>
        <p:nvSpPr>
          <p:cNvPr id="2" name="Title 1"/>
          <p:cNvSpPr>
            <a:spLocks noGrp="1"/>
          </p:cNvSpPr>
          <p:nvPr>
            <p:ph type="title"/>
          </p:nvPr>
        </p:nvSpPr>
        <p:spPr/>
        <p:txBody>
          <a:bodyPr/>
          <a:lstStyle/>
          <a:p>
            <a:r>
              <a:rPr lang="fa-IR" b="1" dirty="0"/>
              <a:t>تعریف مفهوم و مصداق</a:t>
            </a:r>
            <a:endParaRPr lang="fa-IR" dirty="0"/>
          </a:p>
        </p:txBody>
      </p:sp>
    </p:spTree>
    <p:extLst>
      <p:ext uri="{BB962C8B-B14F-4D97-AF65-F5344CB8AC3E}">
        <p14:creationId xmlns:p14="http://schemas.microsoft.com/office/powerpoint/2010/main" val="3350198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3" y="1844824"/>
            <a:ext cx="7848872" cy="4464496"/>
          </a:xfrm>
        </p:spPr>
        <p:txBody>
          <a:bodyPr>
            <a:normAutofit/>
          </a:bodyPr>
          <a:lstStyle/>
          <a:p>
            <a:pPr algn="just"/>
            <a:r>
              <a:rPr lang="fa-IR" sz="3200" dirty="0">
                <a:cs typeface="B Davat" panose="00000400000000000000" pitchFamily="2" charset="-78"/>
              </a:rPr>
              <a:t>مفاهیم  و </a:t>
            </a:r>
            <a:r>
              <a:rPr lang="fa-IR" sz="3200" dirty="0" smtClean="0">
                <a:cs typeface="B Davat" panose="00000400000000000000" pitchFamily="2" charset="-78"/>
              </a:rPr>
              <a:t>صورت‌هایی </a:t>
            </a:r>
            <a:r>
              <a:rPr lang="fa-IR" sz="3200" dirty="0">
                <a:cs typeface="B Davat" panose="00000400000000000000" pitchFamily="2" charset="-78"/>
              </a:rPr>
              <a:t>که در ذهن انسان ایجاد </a:t>
            </a:r>
            <a:r>
              <a:rPr lang="fa-IR" sz="3200" dirty="0" smtClean="0">
                <a:cs typeface="B Davat" panose="00000400000000000000" pitchFamily="2" charset="-78"/>
              </a:rPr>
              <a:t>می‌شوند</a:t>
            </a:r>
            <a:r>
              <a:rPr lang="fa-IR" sz="3200" dirty="0">
                <a:cs typeface="B Davat" panose="00000400000000000000" pitchFamily="2" charset="-78"/>
              </a:rPr>
              <a:t>، </a:t>
            </a:r>
            <a:r>
              <a:rPr lang="fa-IR" sz="3200" dirty="0" smtClean="0">
                <a:cs typeface="B Davat" panose="00000400000000000000" pitchFamily="2" charset="-78"/>
              </a:rPr>
              <a:t>همه </a:t>
            </a:r>
            <a:r>
              <a:rPr lang="fa-IR" sz="3200" dirty="0">
                <a:cs typeface="B Davat" panose="00000400000000000000" pitchFamily="2" charset="-78"/>
              </a:rPr>
              <a:t>یک نمونه </a:t>
            </a:r>
            <a:r>
              <a:rPr lang="fa-IR" sz="3200" dirty="0" smtClean="0">
                <a:cs typeface="B Davat" panose="00000400000000000000" pitchFamily="2" charset="-78"/>
              </a:rPr>
              <a:t>نیستند.</a:t>
            </a:r>
          </a:p>
          <a:p>
            <a:pPr algn="just"/>
            <a:r>
              <a:rPr lang="fa-IR" sz="3200" dirty="0" smtClean="0">
                <a:cs typeface="B Davat" panose="00000400000000000000" pitchFamily="2" charset="-78"/>
              </a:rPr>
              <a:t>صورت و </a:t>
            </a:r>
            <a:r>
              <a:rPr lang="fa-IR" sz="3200" dirty="0">
                <a:cs typeface="B Davat" panose="00000400000000000000" pitchFamily="2" charset="-78"/>
              </a:rPr>
              <a:t>مفهوم ذهنی ما از یک فرد با صورت و مفهوم «</a:t>
            </a:r>
            <a:r>
              <a:rPr lang="fa-IR" sz="3200" dirty="0" smtClean="0">
                <a:cs typeface="B Davat" panose="00000400000000000000" pitchFamily="2" charset="-78"/>
              </a:rPr>
              <a:t>گل» </a:t>
            </a:r>
            <a:r>
              <a:rPr lang="fa-IR" sz="3200" dirty="0">
                <a:cs typeface="B Davat" panose="00000400000000000000" pitchFamily="2" charset="-78"/>
              </a:rPr>
              <a:t>متفاوت است. یکی تنها بر یک فرد صادق است، و دیگری بر </a:t>
            </a:r>
            <a:r>
              <a:rPr lang="fa-IR" sz="3200" dirty="0" smtClean="0">
                <a:cs typeface="B Davat" panose="00000400000000000000" pitchFamily="2" charset="-78"/>
              </a:rPr>
              <a:t>مصادیق </a:t>
            </a:r>
            <a:r>
              <a:rPr lang="fa-IR" sz="3200" dirty="0">
                <a:cs typeface="B Davat" panose="00000400000000000000" pitchFamily="2" charset="-78"/>
              </a:rPr>
              <a:t>فراوان </a:t>
            </a:r>
            <a:r>
              <a:rPr lang="fa-IR" sz="3200" dirty="0" smtClean="0">
                <a:cs typeface="B Davat" panose="00000400000000000000" pitchFamily="2" charset="-78"/>
              </a:rPr>
              <a:t>(همه گل‌های عالم). </a:t>
            </a:r>
          </a:p>
          <a:p>
            <a:pPr algn="just"/>
            <a:r>
              <a:rPr lang="fa-IR" sz="3200" dirty="0" smtClean="0">
                <a:cs typeface="B Davat" panose="00000400000000000000" pitchFamily="2" charset="-78"/>
              </a:rPr>
              <a:t>بر </a:t>
            </a:r>
            <a:r>
              <a:rPr lang="fa-IR" sz="3200" dirty="0">
                <a:cs typeface="B Davat" panose="00000400000000000000" pitchFamily="2" charset="-78"/>
              </a:rPr>
              <a:t>این اساس، مفاهیم را به دو دسته تقسیم </a:t>
            </a:r>
            <a:r>
              <a:rPr lang="fa-IR" sz="3200" dirty="0" smtClean="0">
                <a:cs typeface="B Davat" panose="00000400000000000000" pitchFamily="2" charset="-78"/>
              </a:rPr>
              <a:t>می‌کنند</a:t>
            </a:r>
            <a:r>
              <a:rPr lang="fa-IR" sz="3200" dirty="0">
                <a:cs typeface="B Davat" panose="00000400000000000000" pitchFamily="2" charset="-78"/>
              </a:rPr>
              <a:t>: </a:t>
            </a:r>
            <a:endParaRPr lang="fa-IR" sz="3200" dirty="0" smtClean="0">
              <a:cs typeface="B Davat" panose="00000400000000000000" pitchFamily="2" charset="-78"/>
            </a:endParaRPr>
          </a:p>
          <a:p>
            <a:pPr algn="just"/>
            <a:r>
              <a:rPr lang="fa-IR" sz="3200" dirty="0" smtClean="0">
                <a:cs typeface="B Davat" panose="00000400000000000000" pitchFamily="2" charset="-78"/>
              </a:rPr>
              <a:t>مفاهیم </a:t>
            </a:r>
            <a:r>
              <a:rPr lang="fa-IR" sz="3200" dirty="0">
                <a:cs typeface="B Davat" panose="00000400000000000000" pitchFamily="2" charset="-78"/>
              </a:rPr>
              <a:t>کلی، که حکایت از مصادیق متعدد </a:t>
            </a:r>
            <a:r>
              <a:rPr lang="fa-IR" sz="3200" dirty="0" smtClean="0">
                <a:cs typeface="B Davat" panose="00000400000000000000" pitchFamily="2" charset="-78"/>
              </a:rPr>
              <a:t>می‌کنند</a:t>
            </a:r>
            <a:r>
              <a:rPr lang="fa-IR" sz="3200" dirty="0">
                <a:cs typeface="B Davat" panose="00000400000000000000" pitchFamily="2" charset="-78"/>
              </a:rPr>
              <a:t>، </a:t>
            </a:r>
            <a:endParaRPr lang="fa-IR" sz="3200" dirty="0" smtClean="0">
              <a:cs typeface="B Davat" panose="00000400000000000000" pitchFamily="2" charset="-78"/>
            </a:endParaRPr>
          </a:p>
          <a:p>
            <a:pPr algn="just"/>
            <a:r>
              <a:rPr lang="fa-IR" sz="3200" dirty="0" smtClean="0">
                <a:cs typeface="B Davat" panose="00000400000000000000" pitchFamily="2" charset="-78"/>
              </a:rPr>
              <a:t>و </a:t>
            </a:r>
            <a:r>
              <a:rPr lang="fa-IR" sz="3200" dirty="0">
                <a:cs typeface="B Davat" panose="00000400000000000000" pitchFamily="2" charset="-78"/>
              </a:rPr>
              <a:t>مفاهیم جزئی، که فقط حکایت از یک مصداق </a:t>
            </a:r>
            <a:r>
              <a:rPr lang="fa-IR" sz="3200" dirty="0" smtClean="0">
                <a:cs typeface="B Davat" panose="00000400000000000000" pitchFamily="2" charset="-78"/>
              </a:rPr>
              <a:t>می‌کند</a:t>
            </a:r>
            <a:r>
              <a:rPr lang="fa-IR" sz="3200" dirty="0">
                <a:cs typeface="B Davat" panose="00000400000000000000" pitchFamily="2" charset="-78"/>
              </a:rPr>
              <a:t>.</a:t>
            </a:r>
          </a:p>
        </p:txBody>
      </p:sp>
      <p:sp>
        <p:nvSpPr>
          <p:cNvPr id="2" name="Title 1"/>
          <p:cNvSpPr>
            <a:spLocks noGrp="1"/>
          </p:cNvSpPr>
          <p:nvPr>
            <p:ph type="title"/>
          </p:nvPr>
        </p:nvSpPr>
        <p:spPr/>
        <p:txBody>
          <a:bodyPr/>
          <a:lstStyle/>
          <a:p>
            <a:r>
              <a:rPr lang="fa-IR" b="1" dirty="0"/>
              <a:t>اقسام مفاهیم</a:t>
            </a:r>
            <a:r>
              <a:rPr lang="fa-IR" dirty="0"/>
              <a:t> </a:t>
            </a:r>
          </a:p>
        </p:txBody>
      </p:sp>
    </p:spTree>
    <p:extLst>
      <p:ext uri="{BB962C8B-B14F-4D97-AF65-F5344CB8AC3E}">
        <p14:creationId xmlns:p14="http://schemas.microsoft.com/office/powerpoint/2010/main" val="107968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1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1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1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1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1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1" y="1268760"/>
            <a:ext cx="7848872" cy="5184576"/>
          </a:xfrm>
        </p:spPr>
        <p:txBody>
          <a:bodyPr>
            <a:noAutofit/>
          </a:bodyPr>
          <a:lstStyle/>
          <a:p>
            <a:pPr algn="just"/>
            <a:r>
              <a:rPr lang="fa-IR" sz="2800" dirty="0">
                <a:cs typeface="B Ferdosi" panose="00000400000000000000" pitchFamily="2" charset="-78"/>
              </a:rPr>
              <a:t>مفاهیم کلی </a:t>
            </a:r>
            <a:r>
              <a:rPr lang="fa-IR" sz="2800" dirty="0" smtClean="0">
                <a:cs typeface="B Ferdosi" panose="00000400000000000000" pitchFamily="2" charset="-78"/>
              </a:rPr>
              <a:t>اقسامی </a:t>
            </a:r>
            <a:r>
              <a:rPr lang="fa-IR" sz="2800" dirty="0">
                <a:cs typeface="B Ferdosi" panose="00000400000000000000" pitchFamily="2" charset="-78"/>
              </a:rPr>
              <a:t>دارند و همه </a:t>
            </a:r>
            <a:r>
              <a:rPr lang="fa-IR" sz="2800" dirty="0" smtClean="0">
                <a:cs typeface="B Ferdosi" panose="00000400000000000000" pitchFamily="2" charset="-78"/>
              </a:rPr>
              <a:t>به </a:t>
            </a:r>
            <a:r>
              <a:rPr lang="fa-IR" sz="2800" dirty="0">
                <a:cs typeface="B Ferdosi" panose="00000400000000000000" pitchFamily="2" charset="-78"/>
              </a:rPr>
              <a:t>یک شکل نیستند. </a:t>
            </a:r>
            <a:endParaRPr lang="fa-IR" sz="2800" dirty="0" smtClean="0">
              <a:cs typeface="B Ferdosi" panose="00000400000000000000" pitchFamily="2" charset="-78"/>
            </a:endParaRPr>
          </a:p>
          <a:p>
            <a:pPr algn="just"/>
            <a:r>
              <a:rPr lang="fa-IR" sz="2800" dirty="0" smtClean="0">
                <a:cs typeface="B Ferdosi" panose="00000400000000000000" pitchFamily="2" charset="-78"/>
              </a:rPr>
              <a:t>مفاهیم «کوه»، «کلی بودن» (در </a:t>
            </a:r>
            <a:r>
              <a:rPr lang="fa-IR" sz="2800" dirty="0">
                <a:cs typeface="B Ferdosi" panose="00000400000000000000" pitchFamily="2" charset="-78"/>
              </a:rPr>
              <a:t>جمله </a:t>
            </a:r>
            <a:r>
              <a:rPr lang="fa-IR" sz="2800" dirty="0" smtClean="0">
                <a:cs typeface="B Ferdosi" panose="00000400000000000000" pitchFamily="2" charset="-78"/>
              </a:rPr>
              <a:t>«مفهوم </a:t>
            </a:r>
            <a:r>
              <a:rPr lang="fa-IR" sz="2800" dirty="0">
                <a:cs typeface="B Ferdosi" panose="00000400000000000000" pitchFamily="2" charset="-78"/>
              </a:rPr>
              <a:t>کوه مفهومی کلی است») و </a:t>
            </a:r>
            <a:r>
              <a:rPr lang="fa-IR" sz="2800" dirty="0" smtClean="0">
                <a:cs typeface="B Ferdosi" panose="00000400000000000000" pitchFamily="2" charset="-78"/>
              </a:rPr>
              <a:t>«علت بودن» </a:t>
            </a:r>
            <a:r>
              <a:rPr lang="fa-IR" sz="2800" dirty="0">
                <a:cs typeface="B Ferdosi" panose="00000400000000000000" pitchFamily="2" charset="-78"/>
              </a:rPr>
              <a:t>هر سه مفاهیمی </a:t>
            </a:r>
            <a:r>
              <a:rPr lang="fa-IR" sz="2800" dirty="0" smtClean="0">
                <a:cs typeface="B Ferdosi" panose="00000400000000000000" pitchFamily="2" charset="-78"/>
              </a:rPr>
              <a:t>کلی‌اند</a:t>
            </a:r>
            <a:r>
              <a:rPr lang="fa-IR" sz="2800" dirty="0">
                <a:cs typeface="B Ferdosi" panose="00000400000000000000" pitchFamily="2" charset="-78"/>
              </a:rPr>
              <a:t>، ولی با یکدیگر تفاوت دارند. </a:t>
            </a:r>
            <a:endParaRPr lang="fa-IR" sz="2800" dirty="0" smtClean="0">
              <a:cs typeface="B Ferdosi" panose="00000400000000000000" pitchFamily="2" charset="-78"/>
            </a:endParaRPr>
          </a:p>
          <a:p>
            <a:pPr algn="just"/>
            <a:r>
              <a:rPr lang="fa-IR" sz="2800" dirty="0" smtClean="0">
                <a:cs typeface="B Ferdosi" panose="00000400000000000000" pitchFamily="2" charset="-78"/>
              </a:rPr>
              <a:t>مفهوم </a:t>
            </a:r>
            <a:r>
              <a:rPr lang="fa-IR" sz="2800" dirty="0">
                <a:cs typeface="B Ferdosi" panose="00000400000000000000" pitchFamily="2" charset="-78"/>
              </a:rPr>
              <a:t>کوه با مواجۀ انسان با یک پدیده خاص </a:t>
            </a:r>
            <a:r>
              <a:rPr lang="fa-IR" sz="2800" dirty="0" smtClean="0">
                <a:cs typeface="B Ferdosi" panose="00000400000000000000" pitchFamily="2" charset="-78"/>
              </a:rPr>
              <a:t>(کوه</a:t>
            </a:r>
            <a:r>
              <a:rPr lang="fa-IR" sz="2800" dirty="0">
                <a:cs typeface="B Ferdosi" panose="00000400000000000000" pitchFamily="2" charset="-78"/>
              </a:rPr>
              <a:t>) در ذهن ایجاد </a:t>
            </a:r>
            <a:r>
              <a:rPr lang="fa-IR" sz="2800" dirty="0" smtClean="0">
                <a:cs typeface="B Ferdosi" panose="00000400000000000000" pitchFamily="2" charset="-78"/>
              </a:rPr>
              <a:t>می‌شود </a:t>
            </a:r>
            <a:r>
              <a:rPr lang="fa-IR" sz="2800" dirty="0">
                <a:cs typeface="B Ferdosi" panose="00000400000000000000" pitchFamily="2" charset="-78"/>
              </a:rPr>
              <a:t>و مصداقش نیز در عالم وجود دارد؛ به طوری که </a:t>
            </a:r>
            <a:r>
              <a:rPr lang="fa-IR" sz="2800" dirty="0" smtClean="0">
                <a:cs typeface="B Ferdosi" panose="00000400000000000000" pitchFamily="2" charset="-78"/>
              </a:rPr>
              <a:t>می‌توانیم </a:t>
            </a:r>
            <a:r>
              <a:rPr lang="fa-IR" sz="2800" dirty="0">
                <a:cs typeface="B Ferdosi" panose="00000400000000000000" pitchFamily="2" charset="-78"/>
              </a:rPr>
              <a:t>در خارج ذهن به چیزی اشاره کنیم و بگوییم: این، مصداق کوه است. </a:t>
            </a:r>
            <a:endParaRPr lang="fa-IR" sz="2800" dirty="0" smtClean="0">
              <a:cs typeface="B Ferdosi" panose="00000400000000000000" pitchFamily="2" charset="-78"/>
            </a:endParaRPr>
          </a:p>
          <a:p>
            <a:pPr algn="just"/>
            <a:r>
              <a:rPr lang="fa-IR" sz="2800" dirty="0" smtClean="0">
                <a:cs typeface="B Ferdosi" panose="00000400000000000000" pitchFamily="2" charset="-78"/>
              </a:rPr>
              <a:t>به مفاهیمی </a:t>
            </a:r>
            <a:r>
              <a:rPr lang="fa-IR" sz="2800" dirty="0">
                <a:cs typeface="B Ferdosi" panose="00000400000000000000" pitchFamily="2" charset="-78"/>
              </a:rPr>
              <a:t>که مصادیق آنها در خارج یافت </a:t>
            </a:r>
            <a:r>
              <a:rPr lang="fa-IR" sz="2800" dirty="0" smtClean="0">
                <a:cs typeface="B Ferdosi" panose="00000400000000000000" pitchFamily="2" charset="-78"/>
              </a:rPr>
              <a:t>می‌شود </a:t>
            </a:r>
            <a:r>
              <a:rPr lang="fa-IR" sz="2800" dirty="0">
                <a:cs typeface="B Ferdosi" panose="00000400000000000000" pitchFamily="2" charset="-78"/>
              </a:rPr>
              <a:t>و به </a:t>
            </a:r>
            <a:r>
              <a:rPr lang="fa-IR" sz="2800" dirty="0" smtClean="0">
                <a:cs typeface="B Ferdosi" panose="00000400000000000000" pitchFamily="2" charset="-78"/>
              </a:rPr>
              <a:t>اصطلاح، «ما بازا»ی </a:t>
            </a:r>
            <a:r>
              <a:rPr lang="fa-IR" sz="2800" dirty="0">
                <a:cs typeface="B Ferdosi" panose="00000400000000000000" pitchFamily="2" charset="-78"/>
              </a:rPr>
              <a:t>خارجی دارند و بر اموری ورای ذهن منطبق و حمل </a:t>
            </a:r>
            <a:r>
              <a:rPr lang="fa-IR" sz="2800" dirty="0" smtClean="0">
                <a:cs typeface="B Ferdosi" panose="00000400000000000000" pitchFamily="2" charset="-78"/>
              </a:rPr>
              <a:t>می‌شوند</a:t>
            </a:r>
            <a:r>
              <a:rPr lang="fa-IR" sz="2800" dirty="0">
                <a:cs typeface="B Ferdosi" panose="00000400000000000000" pitchFamily="2" charset="-78"/>
              </a:rPr>
              <a:t>، مفاهیم </a:t>
            </a:r>
            <a:r>
              <a:rPr lang="fa-IR" sz="2800" u="sng" dirty="0">
                <a:cs typeface="B Ferdosi" panose="00000400000000000000" pitchFamily="2" charset="-78"/>
              </a:rPr>
              <a:t>ماهوی</a:t>
            </a:r>
            <a:r>
              <a:rPr lang="fa-IR" sz="2800" dirty="0">
                <a:cs typeface="B Ferdosi" panose="00000400000000000000" pitchFamily="2" charset="-78"/>
              </a:rPr>
              <a:t> یا </a:t>
            </a:r>
            <a:r>
              <a:rPr lang="fa-IR" sz="2800" u="sng" dirty="0">
                <a:cs typeface="B Ferdosi" panose="00000400000000000000" pitchFamily="2" charset="-78"/>
              </a:rPr>
              <a:t>معقولات </a:t>
            </a:r>
            <a:r>
              <a:rPr lang="fa-IR" sz="2800" u="sng" dirty="0" smtClean="0">
                <a:cs typeface="B Ferdosi" panose="00000400000000000000" pitchFamily="2" charset="-78"/>
              </a:rPr>
              <a:t>اُولی</a:t>
            </a:r>
            <a:r>
              <a:rPr lang="fa-IR" sz="2800" dirty="0" smtClean="0">
                <a:cs typeface="B Ferdosi" panose="00000400000000000000" pitchFamily="2" charset="-78"/>
              </a:rPr>
              <a:t> می‌گویند</a:t>
            </a:r>
            <a:r>
              <a:rPr lang="fa-IR" sz="2800" dirty="0">
                <a:cs typeface="B Ferdosi" panose="00000400000000000000" pitchFamily="2" charset="-78"/>
              </a:rPr>
              <a:t>. </a:t>
            </a:r>
            <a:endParaRPr lang="fa-IR" sz="2800" dirty="0" smtClean="0">
              <a:cs typeface="B Ferdosi" panose="00000400000000000000" pitchFamily="2" charset="-78"/>
            </a:endParaRPr>
          </a:p>
          <a:p>
            <a:pPr algn="just"/>
            <a:r>
              <a:rPr lang="fa-IR" sz="2800" dirty="0" smtClean="0">
                <a:cs typeface="B Ferdosi" panose="00000400000000000000" pitchFamily="2" charset="-78"/>
              </a:rPr>
              <a:t>مفاهیم کلی‌ای </a:t>
            </a:r>
            <a:r>
              <a:rPr lang="fa-IR" sz="2800" dirty="0">
                <a:cs typeface="B Ferdosi" panose="00000400000000000000" pitchFamily="2" charset="-78"/>
              </a:rPr>
              <a:t>مثل درخت، کارخانه، دفتر، </a:t>
            </a:r>
            <a:r>
              <a:rPr lang="fa-IR" sz="2800" dirty="0" smtClean="0">
                <a:cs typeface="B Ferdosi" panose="00000400000000000000" pitchFamily="2" charset="-78"/>
              </a:rPr>
              <a:t>قلم، </a:t>
            </a:r>
            <a:r>
              <a:rPr lang="fa-IR" sz="2800" dirty="0">
                <a:cs typeface="B Ferdosi" panose="00000400000000000000" pitchFamily="2" charset="-78"/>
              </a:rPr>
              <a:t>میوه و سیب مفاهیم ماهوی خوانده </a:t>
            </a:r>
            <a:r>
              <a:rPr lang="fa-IR" sz="2800" dirty="0" smtClean="0">
                <a:cs typeface="B Ferdosi" panose="00000400000000000000" pitchFamily="2" charset="-78"/>
              </a:rPr>
              <a:t>می‌شوند.</a:t>
            </a:r>
            <a:endParaRPr lang="fa-IR" sz="2800" dirty="0">
              <a:cs typeface="B Ferdosi" panose="00000400000000000000" pitchFamily="2" charset="-78"/>
            </a:endParaRPr>
          </a:p>
        </p:txBody>
      </p:sp>
      <p:sp>
        <p:nvSpPr>
          <p:cNvPr id="2" name="Title 1"/>
          <p:cNvSpPr>
            <a:spLocks noGrp="1"/>
          </p:cNvSpPr>
          <p:nvPr>
            <p:ph type="title"/>
          </p:nvPr>
        </p:nvSpPr>
        <p:spPr/>
        <p:txBody>
          <a:bodyPr/>
          <a:lstStyle/>
          <a:p>
            <a:r>
              <a:rPr lang="fa-IR" b="1" dirty="0"/>
              <a:t>اقسام مفاهیم</a:t>
            </a:r>
            <a:r>
              <a:rPr lang="fa-IR" dirty="0"/>
              <a:t> </a:t>
            </a:r>
          </a:p>
        </p:txBody>
      </p:sp>
    </p:spTree>
    <p:extLst>
      <p:ext uri="{BB962C8B-B14F-4D97-AF65-F5344CB8AC3E}">
        <p14:creationId xmlns:p14="http://schemas.microsoft.com/office/powerpoint/2010/main" val="2510652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562</TotalTime>
  <Words>3754</Words>
  <Application>Microsoft Office PowerPoint</Application>
  <PresentationFormat>On-screen Show (4:3)</PresentationFormat>
  <Paragraphs>153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Waveform</vt:lpstr>
      <vt:lpstr>فصل دوم: واقع‌گرایی اخلاقی</vt:lpstr>
      <vt:lpstr>PowerPoint Presentation</vt:lpstr>
      <vt:lpstr>PowerPoint Presentation</vt:lpstr>
      <vt:lpstr>PowerPoint Presentation</vt:lpstr>
      <vt:lpstr>واقع گرایی در مفاهیم اخلاقی</vt:lpstr>
      <vt:lpstr>تعریف مفهوم و مصداق</vt:lpstr>
      <vt:lpstr>تعریف مفهوم و مصداق</vt:lpstr>
      <vt:lpstr>اقسام مفاهیم </vt:lpstr>
      <vt:lpstr>اقسام مفاهیم </vt:lpstr>
      <vt:lpstr>اقسام مفاهیم </vt:lpstr>
      <vt:lpstr>اقسام مفاهیم </vt:lpstr>
      <vt:lpstr>موضوع و محمول</vt:lpstr>
      <vt:lpstr>مفاهیم اخلاقی</vt:lpstr>
      <vt:lpstr>مفاهیم اخلاقی</vt:lpstr>
      <vt:lpstr>بررسی مفاهیم اخلاقی</vt:lpstr>
      <vt:lpstr>بررسی مفاهیم اخلاقی</vt:lpstr>
      <vt:lpstr>بررسی مفاهیم اخلاقی</vt:lpstr>
      <vt:lpstr>تحلیل واقع‌گرایی مفاهیم ارزشی اخلاقی</vt:lpstr>
      <vt:lpstr>تحلیل واقع‌گرایی مفاهیم ارزشی اخلاقی</vt:lpstr>
      <vt:lpstr>تحلیل واقع‌گرایی مفاهیم ارزشی اخلاقی</vt:lpstr>
      <vt:lpstr>تحلیل واقع‌گرایی مفاهیم الزامی اخلاقی</vt:lpstr>
      <vt:lpstr>تحلیل واقع‌گرایی مفاهیم الزامی اخلاقی</vt:lpstr>
      <vt:lpstr>تحلیل واقع‌گرایی مفاهیم الزامی اخلاقی</vt:lpstr>
      <vt:lpstr>تحلیل واقع‌گرایی مفاهیم الزامی اخلاقی</vt:lpstr>
      <vt:lpstr>جمع بندی</vt:lpstr>
      <vt:lpstr>واقع‌گرایی در گزاره‌های اخلاقی </vt:lpstr>
      <vt:lpstr>پیامد‌های غیر واقع‌گرایی در عرصه اخلاق</vt:lpstr>
      <vt:lpstr>پیامد‌های غیر واقع‌گرایی در عرصه اخلاق</vt:lpstr>
      <vt:lpstr>پیامد‌های غیر واقع‌گرایی در عرصه اخلاق</vt:lpstr>
      <vt:lpstr>پیامد‌های غیر واقع‌گرایی در عرصه اخلاق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دوم: واقع‌گرایی اخلاقی</dc:title>
  <dc:creator>mahda</dc:creator>
  <cp:lastModifiedBy>mahda</cp:lastModifiedBy>
  <cp:revision>37</cp:revision>
  <dcterms:created xsi:type="dcterms:W3CDTF">2018-03-05T19:33:58Z</dcterms:created>
  <dcterms:modified xsi:type="dcterms:W3CDTF">2018-04-16T15:03:12Z</dcterms:modified>
</cp:coreProperties>
</file>