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mahdikeikha@gmail.com" TargetMode="External"/><Relationship Id="rId7" Type="http://schemas.openxmlformats.org/officeDocument/2006/relationships/image" Target="../media/image16.svg"/><Relationship Id="rId2" Type="http://schemas.openxmlformats.org/officeDocument/2006/relationships/hyperlink" Target="http://www.mahdikeikha.blog.ir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s://www.remix3d.com/details/G009SXQ936KT" TargetMode="External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A75ED-1F2F-4F21-AB1C-6D5280644C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AABA2-C523-4CB3-B285-6417F756E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A90D2-DFDA-4C18-8BC8-C637E9DD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7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6921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D213-E579-4537-B344-D06A32270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331" y="225705"/>
            <a:ext cx="5556364" cy="1064569"/>
          </a:xfrm>
        </p:spPr>
        <p:txBody>
          <a:bodyPr/>
          <a:lstStyle/>
          <a:p>
            <a:r>
              <a:rPr lang="fa-IR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فعالیت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AC713-7580-4B50-BCBF-6377EE966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517" y="1588165"/>
            <a:ext cx="8184594" cy="3429004"/>
          </a:xfrm>
        </p:spPr>
        <p:txBody>
          <a:bodyPr/>
          <a:lstStyle/>
          <a:p>
            <a:pPr algn="r"/>
            <a:r>
              <a:rPr lang="fa-IR" dirty="0"/>
              <a:t> 1- موضوع، محمول و رابطه قضایای زیر را مشخص کنید:</a:t>
            </a:r>
          </a:p>
          <a:p>
            <a:pPr algn="r"/>
            <a:r>
              <a:rPr lang="fa-IR" dirty="0"/>
              <a:t>         سیل غمت خانه دل را ببرد                                     او تکالیفش را تحویل داد.</a:t>
            </a:r>
          </a:p>
          <a:p>
            <a:pPr algn="r"/>
            <a:r>
              <a:rPr lang="fa-IR" dirty="0"/>
              <a:t>            ...........................                                           ...........................</a:t>
            </a:r>
          </a:p>
          <a:p>
            <a:pPr algn="r"/>
            <a:r>
              <a:rPr lang="fa-IR" dirty="0"/>
              <a:t>          دانش آموزان مریض شدند.                                  کتاب ها ارزشمند هستند.</a:t>
            </a:r>
          </a:p>
          <a:p>
            <a:pPr algn="r"/>
            <a:r>
              <a:rPr lang="fa-IR" dirty="0"/>
              <a:t>            ...........................                                          ...........................</a:t>
            </a:r>
          </a:p>
          <a:p>
            <a:pPr algn="r"/>
            <a:r>
              <a:rPr lang="fa-IR" dirty="0"/>
              <a:t>2- قضایای سالبه و موجبه را مشخص کنید.</a:t>
            </a:r>
          </a:p>
          <a:p>
            <a:pPr algn="r"/>
            <a:r>
              <a:rPr lang="fa-IR" dirty="0"/>
              <a:t>دشمن نادان است(        )      نادان دانا نیست (         )      نادان توانا است. (          )</a:t>
            </a:r>
          </a:p>
          <a:p>
            <a:pPr algn="r"/>
            <a:endParaRPr lang="fa-IR" dirty="0"/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C5C5EE47-5A48-4239-A188-AC4E5DAFB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631" y="300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9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87673-5637-4034-9EC3-DC43798C9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187" y="457648"/>
            <a:ext cx="4983749" cy="829732"/>
          </a:xfrm>
        </p:spPr>
        <p:txBody>
          <a:bodyPr/>
          <a:lstStyle/>
          <a:p>
            <a:r>
              <a:rPr lang="fa-IR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فعالیت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694EC-F561-47CE-B6F4-2A3BF3C61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1660359"/>
            <a:ext cx="6815669" cy="3585410"/>
          </a:xfrm>
        </p:spPr>
        <p:txBody>
          <a:bodyPr>
            <a:normAutofit lnSpcReduction="10000"/>
          </a:bodyPr>
          <a:lstStyle/>
          <a:p>
            <a:r>
              <a:rPr lang="fa-IR" dirty="0"/>
              <a:t>اقسام قضایای حملی زیر زیر و موضوع و محمول و رابطه آنها را تعیین کنید:</a:t>
            </a:r>
          </a:p>
          <a:p>
            <a:pPr algn="r"/>
            <a:r>
              <a:rPr lang="fa-IR" dirty="0"/>
              <a:t>الف)بعضی درخت ها همیشه سبز هستند.    </a:t>
            </a:r>
            <a:endParaRPr lang="fa-IR" sz="1100" dirty="0"/>
          </a:p>
          <a:p>
            <a:pPr algn="r"/>
            <a:endParaRPr lang="fa-IR" dirty="0"/>
          </a:p>
          <a:p>
            <a:pPr algn="r"/>
            <a:r>
              <a:rPr lang="fa-IR" dirty="0"/>
              <a:t>ب)بینالود بزرگترین کوه خراسان است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ج)همه دشمنان نابود شدند.</a:t>
            </a:r>
          </a:p>
          <a:p>
            <a:pPr algn="r"/>
            <a:endParaRPr lang="fa-IR" dirty="0"/>
          </a:p>
          <a:p>
            <a:pPr algn="r"/>
            <a:r>
              <a:rPr lang="fa-IR" dirty="0"/>
              <a:t>د)بعضی فرش ها دستبافت نیستند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9E7CA8F2-A2F8-499F-97DE-A59ADA0E7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631" y="300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3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99DE-0341-480D-8BDA-95D39FC31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8000" dirty="0">
                <a:cs typeface="A Amine" panose="00000400000000000000" pitchFamily="2" charset="-78"/>
              </a:rPr>
              <a:t>پایان</a:t>
            </a:r>
            <a:endParaRPr lang="fa-IR" dirty="0">
              <a:cs typeface="A Amine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81BCB-4E13-46BE-9970-83E6D39A5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2715" y="3802310"/>
            <a:ext cx="6815669" cy="163963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www.mahdikeikha.blog.ir</a:t>
            </a:r>
            <a:endParaRPr lang="en-US" dirty="0"/>
          </a:p>
          <a:p>
            <a:r>
              <a:rPr lang="en-US" dirty="0">
                <a:hlinkClick r:id="rId3"/>
              </a:rPr>
              <a:t>www.mahdikeikha@gmail.com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operan</a:t>
            </a:r>
            <a:endParaRPr lang="en-US" dirty="0"/>
          </a:p>
        </p:txBody>
      </p:sp>
      <p:pic>
        <p:nvPicPr>
          <p:cNvPr id="5" name="Graphic 4" descr="Envelope">
            <a:extLst>
              <a:ext uri="{FF2B5EF4-FFF2-40B4-BE49-F238E27FC236}">
                <a16:creationId xmlns:a16="http://schemas.microsoft.com/office/drawing/2014/main" id="{1EC3531D-C89F-4A11-8106-3EA720C5C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9279" y="4194950"/>
            <a:ext cx="548888" cy="548888"/>
          </a:xfrm>
          <a:prstGeom prst="rect">
            <a:avLst/>
          </a:prstGeom>
        </p:spPr>
      </p:pic>
      <p:pic>
        <p:nvPicPr>
          <p:cNvPr id="7" name="Graphic 6" descr="Call center">
            <a:extLst>
              <a:ext uri="{FF2B5EF4-FFF2-40B4-BE49-F238E27FC236}">
                <a16:creationId xmlns:a16="http://schemas.microsoft.com/office/drawing/2014/main" id="{F77A1083-F1E5-4C3C-B8C9-4B69CE610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9279" y="3646063"/>
            <a:ext cx="548887" cy="548887"/>
          </a:xfrm>
          <a:prstGeom prst="rect">
            <a:avLst/>
          </a:prstGeom>
        </p:spPr>
      </p:pic>
      <p:pic>
        <p:nvPicPr>
          <p:cNvPr id="11" name="Graphic 10" descr="Send">
            <a:extLst>
              <a:ext uri="{FF2B5EF4-FFF2-40B4-BE49-F238E27FC236}">
                <a16:creationId xmlns:a16="http://schemas.microsoft.com/office/drawing/2014/main" id="{A8C74A56-16E6-4A3F-BED3-82A11CCB09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57884" y="4743838"/>
            <a:ext cx="548888" cy="54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22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0E73-618C-4B27-AF60-2FCE9C190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2713" y="1311965"/>
            <a:ext cx="6221527" cy="2085933"/>
          </a:xfrm>
        </p:spPr>
        <p:txBody>
          <a:bodyPr/>
          <a:lstStyle/>
          <a:p>
            <a:r>
              <a:rPr lang="fa-IR" dirty="0">
                <a:cs typeface="A Ali" panose="00000400000000000000" pitchFamily="2" charset="-78"/>
              </a:rPr>
              <a:t>درس ششم منطق دهم</a:t>
            </a:r>
            <a:br>
              <a:rPr lang="fa-IR" dirty="0">
                <a:cs typeface="A Ali" panose="00000400000000000000" pitchFamily="2" charset="-78"/>
              </a:rPr>
            </a:br>
            <a:endParaRPr lang="fa-IR" dirty="0">
              <a:cs typeface="A Ali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EB6657-DA7B-40D8-9733-FAAC20041F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مدرس :مهدی کیـخا</a:t>
            </a:r>
          </a:p>
        </p:txBody>
      </p:sp>
    </p:spTree>
    <p:extLst>
      <p:ext uri="{BB962C8B-B14F-4D97-AF65-F5344CB8AC3E}">
        <p14:creationId xmlns:p14="http://schemas.microsoft.com/office/powerpoint/2010/main" val="8672104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0C352-66CF-4796-AAEB-62FCC459A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097" y="622851"/>
            <a:ext cx="7752522" cy="3776869"/>
          </a:xfrm>
        </p:spPr>
        <p:txBody>
          <a:bodyPr/>
          <a:lstStyle/>
          <a:p>
            <a:pPr algn="r"/>
            <a: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به جملات زیر دقــــت کنید.*</a:t>
            </a:r>
            <a:b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</a:br>
            <a: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1-آب از ترکیب هیدروژن و اکسیژن با یکدیگر پدید می آید. </a:t>
            </a:r>
            <a:b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</a:br>
            <a: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2-امروز بعد از ظهر به من زنگ بزن.</a:t>
            </a:r>
            <a:b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</a:br>
            <a: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3-اجسام فلزی گرما را منتقل نمی کنند. </a:t>
            </a:r>
            <a:b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</a:br>
            <a: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 4-آیا تاکنون از موزه دیدن کرده اید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8AC6D-7BE8-4420-A7AF-6703299DA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1337" y="6608416"/>
            <a:ext cx="6815669" cy="1320802"/>
          </a:xfrm>
        </p:spPr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62979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C58E1-D902-42F3-8F7E-FA47B1F0F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5268" y="254554"/>
            <a:ext cx="6815669" cy="1094038"/>
          </a:xfrm>
        </p:spPr>
        <p:txBody>
          <a:bodyPr/>
          <a:lstStyle/>
          <a:p>
            <a:r>
              <a:rPr lang="fa-IR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 قضیه چیست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198857-D5A4-44F1-BE18-8AA77CAAB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4499" y="1569183"/>
            <a:ext cx="7463000" cy="2235753"/>
          </a:xfrm>
        </p:spPr>
        <p:txBody>
          <a:bodyPr>
            <a:normAutofit/>
          </a:bodyPr>
          <a:lstStyle/>
          <a:p>
            <a:r>
              <a:rPr lang="fa-IR" sz="3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1-قضیه چیست : جملات خبری که در ان امر ونهی ،آرزو،تمنا،پرسشی نباشد و از جملاتی باشد که به ما خبری را می رساند و قابلیت صدق و کذب ان جمله وجود داشته باشد.</a:t>
            </a:r>
          </a:p>
          <a:p>
            <a:endParaRPr lang="fa-IR" sz="3600" dirty="0">
              <a:latin typeface="A Hayat" panose="020B0800040000020004" pitchFamily="34" charset="-78"/>
              <a:ea typeface="A Hayat" panose="020B0800040000020004" pitchFamily="34" charset="-78"/>
              <a:cs typeface="A Hayat" panose="020B0800040000020004" pitchFamily="34" charset="-78"/>
            </a:endParaRPr>
          </a:p>
          <a:p>
            <a:endParaRPr lang="fa-IR" sz="3600" dirty="0">
              <a:latin typeface="A Hayat" panose="020B0800040000020004" pitchFamily="34" charset="-78"/>
              <a:ea typeface="A Hayat" panose="020B0800040000020004" pitchFamily="34" charset="-78"/>
              <a:cs typeface="A Hayat" panose="020B0800040000020004" pitchFamily="34" charset="-78"/>
            </a:endParaRPr>
          </a:p>
          <a:p>
            <a:endParaRPr lang="fa-IR" dirty="0"/>
          </a:p>
          <a:p>
            <a:endParaRPr lang="fa-IR" dirty="0"/>
          </a:p>
          <a:p>
            <a:endParaRPr lang="fa-I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8BC23A0-6C5F-4409-97AB-1E309322B0FB}"/>
              </a:ext>
            </a:extLst>
          </p:cNvPr>
          <p:cNvSpPr txBox="1">
            <a:spLocks/>
          </p:cNvSpPr>
          <p:nvPr/>
        </p:nvSpPr>
        <p:spPr>
          <a:xfrm>
            <a:off x="2807434" y="3741821"/>
            <a:ext cx="6815669" cy="176758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مثال:</a:t>
            </a:r>
          </a:p>
          <a:p>
            <a: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آب از ترکیب هیدروژن واکسیژن پدید می آید</a:t>
            </a:r>
          </a:p>
          <a:p>
            <a:r>
              <a:rPr lang="fa-IR" sz="36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اجسام فلزی گرما را منتقل نمی کنند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23FEB0-9C9E-45A6-B87C-7F0CD72D7BCA}"/>
              </a:ext>
            </a:extLst>
          </p:cNvPr>
          <p:cNvSpPr txBox="1">
            <a:spLocks/>
          </p:cNvSpPr>
          <p:nvPr/>
        </p:nvSpPr>
        <p:spPr>
          <a:xfrm>
            <a:off x="2688164" y="3460989"/>
            <a:ext cx="6815669" cy="212767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پس : </a:t>
            </a:r>
          </a:p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امروز بعدازظهر به من زنگ بزن </a:t>
            </a:r>
          </a:p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آیا تا کنون از موزه دیدن کردید ؟</a:t>
            </a:r>
          </a:p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ای کاش  امروز باران ببارد.</a:t>
            </a:r>
          </a:p>
          <a:p>
            <a:r>
              <a:rPr lang="fa-IR" sz="2800" b="1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قضیه نیستند.</a:t>
            </a:r>
          </a:p>
        </p:txBody>
      </p:sp>
      <p:pic>
        <p:nvPicPr>
          <p:cNvPr id="6" name="Graphic 5" descr="Teacher">
            <a:extLst>
              <a:ext uri="{FF2B5EF4-FFF2-40B4-BE49-F238E27FC236}">
                <a16:creationId xmlns:a16="http://schemas.microsoft.com/office/drawing/2014/main" id="{C4143E3A-3A4B-48C2-BF57-3569D87FF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631" y="300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74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DC24-AA8C-42CA-ADAE-3D4EBF7B1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3284621"/>
            <a:ext cx="7026442" cy="2129589"/>
          </a:xfrm>
        </p:spPr>
        <p:txBody>
          <a:bodyPr/>
          <a:lstStyle/>
          <a:p>
            <a:pPr algn="r"/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قضیه به دو قسمت تقسیم می شود</a:t>
            </a:r>
            <a:b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</a:br>
            <a:b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</a:br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1-قضیه ی حملی :به قضیه ایی که در آن ثبوت یا نفی چیزی برای چیزی حکم می شود،((قضیه حملی))می گویند . مانند:هر تلاشگری موفق می شود))</a:t>
            </a:r>
            <a:b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</a:br>
            <a:b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</a:br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2-قضیه ی شرطی:به قضیه ایی که در ان به اتصال یا انفصال میان دو نسبت حکم می شود،((قضیه شرطی)) می گویند. مانند((اگر تلاش کنی موفق می شوی))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8F21E-5690-4D5C-8444-C9ACEF633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8197" y="421103"/>
            <a:ext cx="6815669" cy="1320802"/>
          </a:xfrm>
        </p:spPr>
        <p:txBody>
          <a:bodyPr>
            <a:normAutofit/>
          </a:bodyPr>
          <a:lstStyle/>
          <a:p>
            <a:r>
              <a:rPr lang="fa-IR" sz="40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قضیه ی حملی و شرطی 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6112A79-1BD9-4B3E-BEC7-AD36E5D0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631" y="300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4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1015D-4D46-4FF0-8194-6540401D9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6581" y="264695"/>
            <a:ext cx="4599182" cy="986589"/>
          </a:xfrm>
        </p:spPr>
        <p:txBody>
          <a:bodyPr/>
          <a:lstStyle/>
          <a:p>
            <a:r>
              <a:rPr lang="fa-IR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اقسام قضیه ی حملی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6D324-E2FF-42FF-92CB-8CC6D0D86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1540042"/>
            <a:ext cx="6815669" cy="3438357"/>
          </a:xfrm>
        </p:spPr>
        <p:txBody>
          <a:bodyPr>
            <a:normAutofit fontScale="92500" lnSpcReduction="20000"/>
          </a:bodyPr>
          <a:lstStyle/>
          <a:p>
            <a:r>
              <a:rPr lang="fa-IR" sz="3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قضیه ی حملی به دو قسمت تقسیم می شود.</a:t>
            </a:r>
          </a:p>
          <a:p>
            <a:endParaRPr lang="fa-IR" sz="3200" dirty="0">
              <a:latin typeface="A Hayat" panose="020B0800040000020004" pitchFamily="34" charset="-78"/>
              <a:ea typeface="A Hayat" panose="020B0800040000020004" pitchFamily="34" charset="-78"/>
              <a:cs typeface="A Hayat" panose="020B0800040000020004" pitchFamily="34" charset="-78"/>
            </a:endParaRPr>
          </a:p>
          <a:p>
            <a:r>
              <a:rPr lang="fa-IR" sz="3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1-شخصیه : (این درخت بزرگ است )) در شخصیه مفهوم جزیی است و فقط بر یک چیز دلالت دارد.</a:t>
            </a:r>
          </a:p>
          <a:p>
            <a:endParaRPr lang="fa-IR" sz="3200" dirty="0">
              <a:latin typeface="A Hayat" panose="020B0800040000020004" pitchFamily="34" charset="-78"/>
              <a:ea typeface="A Hayat" panose="020B0800040000020004" pitchFamily="34" charset="-78"/>
              <a:cs typeface="A Hayat" panose="020B0800040000020004" pitchFamily="34" charset="-78"/>
            </a:endParaRPr>
          </a:p>
          <a:p>
            <a:r>
              <a:rPr lang="fa-IR" sz="3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2-محصوره:(درخت بزرگ است)دراین قسمت مفهوم کلی است و برای چند چیز دلالت میکند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5FDB0C4E-5876-4143-805B-5E9E3C086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631" y="300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56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9BC-9F21-4111-89ED-D059C9318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660807"/>
            <a:ext cx="6815669" cy="1768193"/>
          </a:xfrm>
        </p:spPr>
        <p:txBody>
          <a:bodyPr/>
          <a:lstStyle/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قضیه ی محصوره حالاتی مانند کلی و جزیی و همچنین سالبه و موجبه دارد و از بخش هایی مانند سور ،موضوع ،محمول،رابطه ویا نسبت تشکیل می شود</a:t>
            </a: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D7BEAF7B-D238-4B9A-A1BC-A1F9F65C6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631" y="30079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Male icon">
                <a:extLst>
                  <a:ext uri="{FF2B5EF4-FFF2-40B4-BE49-F238E27FC236}">
                    <a16:creationId xmlns:a16="http://schemas.microsoft.com/office/drawing/2014/main" id="{5E482661-3BB8-4C75-8C67-0CFC00AE06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6601637"/>
                  </p:ext>
                </p:extLst>
              </p:nvPr>
            </p:nvGraphicFramePr>
            <p:xfrm>
              <a:off x="11365831" y="1215190"/>
              <a:ext cx="243275" cy="1036190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43275" cy="1036190"/>
                    </a:xfrm>
                    <a:prstGeom prst="rect">
                      <a:avLst/>
                    </a:prstGeom>
                  </am3d:spPr>
                  <am3d:camera>
                    <am3d:pos x="0" y="0" z="5031666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029133" d="1000000"/>
                    <am3d:preTrans dx="0" dy="-18000000" dz="2458"/>
                    <am3d:scale>
                      <am3d:sx n="1000000" d="1000000"/>
                      <am3d:sy n="1000000" d="1000000"/>
                      <am3d:sz n="1000000" d="1000000"/>
                    </am3d:scale>
                    <am3d:rot ax="1029924" ay="-3759233" az="-920536"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105520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Male icon">
                <a:extLst>
                  <a:ext uri="{FF2B5EF4-FFF2-40B4-BE49-F238E27FC236}">
                    <a16:creationId xmlns:a16="http://schemas.microsoft.com/office/drawing/2014/main" id="{5E482661-3BB8-4C75-8C67-0CFC00AE06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65831" y="1215190"/>
                <a:ext cx="243275" cy="103619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A0C142F-AA3A-4FAF-8A9C-756668B5D8BE}"/>
              </a:ext>
            </a:extLst>
          </p:cNvPr>
          <p:cNvSpPr/>
          <p:nvPr/>
        </p:nvSpPr>
        <p:spPr>
          <a:xfrm>
            <a:off x="2692398" y="3645568"/>
            <a:ext cx="6815669" cy="1551625"/>
          </a:xfrm>
          <a:prstGeom prst="rect">
            <a:avLst/>
          </a:prstGeom>
          <a:scene3d>
            <a:camera prst="obliqueTopLeft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3F72264-A82D-4D1A-90D9-D5BC10F2EF30}"/>
              </a:ext>
            </a:extLst>
          </p:cNvPr>
          <p:cNvSpPr txBox="1">
            <a:spLocks/>
          </p:cNvSpPr>
          <p:nvPr/>
        </p:nvSpPr>
        <p:spPr>
          <a:xfrm>
            <a:off x="7840294" y="4591596"/>
            <a:ext cx="1544052" cy="44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سور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63CCE-9E27-412F-B503-AE24B31279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7362" y="3645568"/>
            <a:ext cx="6815669" cy="818147"/>
          </a:xfrm>
        </p:spPr>
        <p:txBody>
          <a:bodyPr/>
          <a:lstStyle/>
          <a:p>
            <a:r>
              <a:rPr lang="fa-IR" dirty="0"/>
              <a:t>اجزای قضیه محصوره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8EA81-1444-4364-96B4-3EFF6901A47E}"/>
              </a:ext>
            </a:extLst>
          </p:cNvPr>
          <p:cNvSpPr/>
          <p:nvPr/>
        </p:nvSpPr>
        <p:spPr>
          <a:xfrm>
            <a:off x="3000450" y="4066674"/>
            <a:ext cx="1294735" cy="5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است/نیست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957F72-8105-4B42-8FD9-33D474B54CAC}"/>
              </a:ext>
            </a:extLst>
          </p:cNvPr>
          <p:cNvSpPr/>
          <p:nvPr/>
        </p:nvSpPr>
        <p:spPr>
          <a:xfrm>
            <a:off x="7964953" y="4069570"/>
            <a:ext cx="1294735" cy="5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هر/هیچ/بعضی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F4DB58-C816-4EE4-8D8D-0C637935BC7C}"/>
              </a:ext>
            </a:extLst>
          </p:cNvPr>
          <p:cNvSpPr/>
          <p:nvPr/>
        </p:nvSpPr>
        <p:spPr>
          <a:xfrm>
            <a:off x="6284095" y="4066674"/>
            <a:ext cx="1294735" cy="5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الف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2F7F78D-DC90-47C1-982D-3C8887E1BD41}"/>
              </a:ext>
            </a:extLst>
          </p:cNvPr>
          <p:cNvSpPr/>
          <p:nvPr/>
        </p:nvSpPr>
        <p:spPr>
          <a:xfrm>
            <a:off x="4603237" y="4066674"/>
            <a:ext cx="1294735" cy="5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ب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D77E30B6-4145-4F5C-A388-823427A7177C}"/>
              </a:ext>
            </a:extLst>
          </p:cNvPr>
          <p:cNvSpPr txBox="1">
            <a:spLocks/>
          </p:cNvSpPr>
          <p:nvPr/>
        </p:nvSpPr>
        <p:spPr>
          <a:xfrm>
            <a:off x="6159436" y="4600328"/>
            <a:ext cx="1544052" cy="44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موضوع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C4B98C1-C61A-4BFB-BA1E-28C8C385BAFA}"/>
              </a:ext>
            </a:extLst>
          </p:cNvPr>
          <p:cNvSpPr txBox="1">
            <a:spLocks/>
          </p:cNvSpPr>
          <p:nvPr/>
        </p:nvSpPr>
        <p:spPr>
          <a:xfrm>
            <a:off x="4473534" y="4585811"/>
            <a:ext cx="1544052" cy="44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محمول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C0AECC0-82AB-4719-B046-77389BAEB95F}"/>
              </a:ext>
            </a:extLst>
          </p:cNvPr>
          <p:cNvSpPr txBox="1">
            <a:spLocks/>
          </p:cNvSpPr>
          <p:nvPr/>
        </p:nvSpPr>
        <p:spPr>
          <a:xfrm>
            <a:off x="2875791" y="4600328"/>
            <a:ext cx="1544052" cy="445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/>
              <a:t>رابطه یانسبت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5F4F092D-9F1F-4B8C-ACB5-0EDA9ABFF6EC}"/>
              </a:ext>
            </a:extLst>
          </p:cNvPr>
          <p:cNvSpPr txBox="1">
            <a:spLocks/>
          </p:cNvSpPr>
          <p:nvPr/>
        </p:nvSpPr>
        <p:spPr>
          <a:xfrm>
            <a:off x="6700077" y="417717"/>
            <a:ext cx="4437154" cy="798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44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اقسام قضیه ی محصوره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FEA41DD-5D2F-4B85-8E5E-494BA9DD6310}"/>
              </a:ext>
            </a:extLst>
          </p:cNvPr>
          <p:cNvSpPr txBox="1">
            <a:spLocks/>
          </p:cNvSpPr>
          <p:nvPr/>
        </p:nvSpPr>
        <p:spPr>
          <a:xfrm>
            <a:off x="4603237" y="5413761"/>
            <a:ext cx="5551415" cy="723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fa-IR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E01A3F4-4B37-4451-9A8C-DA259711A2EB}"/>
              </a:ext>
            </a:extLst>
          </p:cNvPr>
          <p:cNvSpPr txBox="1">
            <a:spLocks/>
          </p:cNvSpPr>
          <p:nvPr/>
        </p:nvSpPr>
        <p:spPr>
          <a:xfrm>
            <a:off x="4002061" y="1439438"/>
            <a:ext cx="4564067" cy="246147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مثال </a:t>
            </a:r>
          </a:p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هر الف ب است    هر درختی سبز است</a:t>
            </a:r>
          </a:p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هیچ الف ب نیست    هیچ گلی بدبو نیست</a:t>
            </a:r>
          </a:p>
          <a:p>
            <a:r>
              <a:rPr lang="fa-IR" sz="28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بعضی الف ب است    بعضی درختها بلند است</a:t>
            </a:r>
          </a:p>
          <a:p>
            <a:endParaRPr lang="fa-IR" sz="1400" dirty="0">
              <a:latin typeface="A Hayat" panose="020B0800040000020004" pitchFamily="34" charset="-78"/>
              <a:ea typeface="A Hayat" panose="020B0800040000020004" pitchFamily="34" charset="-78"/>
              <a:cs typeface="A Hayat" panose="020B08000400000200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0480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6DF74-C15C-4BCA-BEE2-6B63B769E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4829" y="-276280"/>
            <a:ext cx="6815669" cy="1515533"/>
          </a:xfrm>
        </p:spPr>
        <p:txBody>
          <a:bodyPr/>
          <a:lstStyle/>
          <a:p>
            <a:r>
              <a:rPr lang="fa-IR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موجبه و سالبه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87F51-B5D5-4D2F-96F5-92DB596CC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7093" y="1636295"/>
            <a:ext cx="6815669" cy="3597442"/>
          </a:xfrm>
        </p:spPr>
        <p:txBody>
          <a:bodyPr>
            <a:normAutofit/>
          </a:bodyPr>
          <a:lstStyle/>
          <a:p>
            <a:r>
              <a:rPr lang="fa-IR" dirty="0"/>
              <a:t>موجبه = است </a:t>
            </a:r>
          </a:p>
          <a:p>
            <a:r>
              <a:rPr lang="fa-IR" dirty="0"/>
              <a:t>سالبه = نیست</a:t>
            </a:r>
          </a:p>
          <a:p>
            <a:endParaRPr lang="fa-IR" dirty="0"/>
          </a:p>
          <a:p>
            <a:pPr algn="r"/>
            <a:r>
              <a:rPr lang="fa-IR" dirty="0"/>
              <a:t>هر الف ب </a:t>
            </a:r>
            <a:r>
              <a:rPr lang="fa-IR" u="sng" dirty="0"/>
              <a:t>است</a:t>
            </a:r>
            <a:r>
              <a:rPr lang="fa-IR" dirty="0"/>
              <a:t>              موجبه </a:t>
            </a:r>
          </a:p>
          <a:p>
            <a:pPr algn="r"/>
            <a:r>
              <a:rPr lang="fa-IR" dirty="0"/>
              <a:t>بعضی الف ب </a:t>
            </a:r>
            <a:r>
              <a:rPr lang="fa-IR" u="sng" dirty="0"/>
              <a:t>نیست</a:t>
            </a:r>
            <a:r>
              <a:rPr lang="fa-IR" dirty="0"/>
              <a:t>            سالبه  </a:t>
            </a:r>
          </a:p>
          <a:p>
            <a:pPr algn="r"/>
            <a:r>
              <a:rPr lang="fa-IR" dirty="0"/>
              <a:t>قضایایی که رابطه/نسبت آن ها (است)باشد موجبه و قضایایی که </a:t>
            </a:r>
          </a:p>
          <a:p>
            <a:pPr algn="r"/>
            <a:r>
              <a:rPr lang="fa-IR" dirty="0"/>
              <a:t>رابطه ی آن ها (نیست)باشد سالبه هستند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17361678-96B4-428F-96E3-E2EBA7F5F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631" y="300790"/>
            <a:ext cx="914400" cy="914400"/>
          </a:xfrm>
          <a:prstGeom prst="rect">
            <a:avLst/>
          </a:prstGeom>
        </p:spPr>
      </p:pic>
      <p:pic>
        <p:nvPicPr>
          <p:cNvPr id="6" name="Graphic 5" descr="Line Arrow: Straight">
            <a:extLst>
              <a:ext uri="{FF2B5EF4-FFF2-40B4-BE49-F238E27FC236}">
                <a16:creationId xmlns:a16="http://schemas.microsoft.com/office/drawing/2014/main" id="{D2BB2DB5-92C7-4454-8891-8D1B90316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9979" y="3230479"/>
            <a:ext cx="705631" cy="914400"/>
          </a:xfrm>
          <a:prstGeom prst="rect">
            <a:avLst/>
          </a:prstGeom>
        </p:spPr>
      </p:pic>
      <p:pic>
        <p:nvPicPr>
          <p:cNvPr id="7" name="Graphic 6" descr="Line Arrow: Straight">
            <a:extLst>
              <a:ext uri="{FF2B5EF4-FFF2-40B4-BE49-F238E27FC236}">
                <a16:creationId xmlns:a16="http://schemas.microsoft.com/office/drawing/2014/main" id="{92431A46-7E9F-497A-B97E-EF7A25C1F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6589" y="2773279"/>
            <a:ext cx="7780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86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38178-C900-4413-AB7F-C6DCE1326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5975" y="3754303"/>
            <a:ext cx="7213824" cy="1515533"/>
          </a:xfrm>
        </p:spPr>
        <p:txBody>
          <a:bodyPr/>
          <a:lstStyle/>
          <a:p>
            <a:r>
              <a:rPr lang="fa-IR" sz="3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قضیه ی محصوره به دو حالت جزیی و کلی تقسیم می شود که حالت جزیی به قضیه ایی گفته می شود که سور آن (بعضی)   و حالت کلی قضیه ایی است که سور  آن (هر / هیج) باشد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B1AEDD-196F-4868-8620-0EF50DA86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675" y="1803177"/>
            <a:ext cx="7474730" cy="1830360"/>
          </a:xfrm>
        </p:spPr>
        <p:txBody>
          <a:bodyPr>
            <a:normAutofit fontScale="70000" lnSpcReduction="20000"/>
          </a:bodyPr>
          <a:lstStyle/>
          <a:p>
            <a:r>
              <a:rPr lang="fa-IR" sz="24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به جملات پایین دقت کنید</a:t>
            </a:r>
          </a:p>
          <a:p>
            <a:r>
              <a:rPr lang="fa-IR" sz="24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هر الف ب است    هر درختی سبز است</a:t>
            </a:r>
          </a:p>
          <a:p>
            <a:r>
              <a:rPr lang="fa-IR" sz="24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هیچ الف ب نیست    هیچ گلی بدبو نیست</a:t>
            </a:r>
          </a:p>
          <a:p>
            <a:r>
              <a:rPr lang="fa-IR" sz="24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بعضی الف ب است    بعضی درختها بلند است</a:t>
            </a:r>
          </a:p>
          <a:p>
            <a:r>
              <a:rPr lang="fa-IR" sz="24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بعضی الف ب نیست     بعضی رنگها روشن نیست</a:t>
            </a:r>
          </a:p>
          <a:p>
            <a:endParaRPr lang="fa-IR" sz="2400" dirty="0">
              <a:latin typeface="A Hayat" panose="020B0800040000020004" pitchFamily="34" charset="-78"/>
              <a:ea typeface="A Hayat" panose="020B0800040000020004" pitchFamily="34" charset="-78"/>
              <a:cs typeface="A Hayat" panose="020B0800040000020004" pitchFamily="34" charset="-78"/>
            </a:endParaRPr>
          </a:p>
          <a:p>
            <a:endParaRPr lang="fa-IR" dirty="0"/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E2699D5D-5BA8-4275-8AC3-19798DF0E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8631" y="300790"/>
            <a:ext cx="914400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3C9F9F-B92F-4923-A7A3-1DAA437990F1}"/>
              </a:ext>
            </a:extLst>
          </p:cNvPr>
          <p:cNvSpPr txBox="1">
            <a:spLocks/>
          </p:cNvSpPr>
          <p:nvPr/>
        </p:nvSpPr>
        <p:spPr>
          <a:xfrm>
            <a:off x="5215020" y="-300343"/>
            <a:ext cx="6815669" cy="15155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a-IR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محصوره ی جزیی و کلی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F4021C-8FA9-4414-94E3-233B36AE13D3}"/>
              </a:ext>
            </a:extLst>
          </p:cNvPr>
          <p:cNvSpPr txBox="1">
            <a:spLocks/>
          </p:cNvSpPr>
          <p:nvPr/>
        </p:nvSpPr>
        <p:spPr>
          <a:xfrm>
            <a:off x="921528" y="1803177"/>
            <a:ext cx="6815669" cy="162582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a-IR" dirty="0">
              <a:latin typeface="A Hayat" panose="020B0800040000020004" pitchFamily="34" charset="-78"/>
              <a:ea typeface="A Hayat" panose="020B0800040000020004" pitchFamily="34" charset="-78"/>
              <a:cs typeface="A Hayat" panose="020B0800040000020004" pitchFamily="34" charset="-78"/>
            </a:endParaRPr>
          </a:p>
          <a:p>
            <a:r>
              <a:rPr lang="fa-IR" sz="2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موجبه کلی </a:t>
            </a:r>
          </a:p>
          <a:p>
            <a:r>
              <a:rPr lang="fa-IR" sz="2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سالبه ی کلی</a:t>
            </a:r>
          </a:p>
          <a:p>
            <a:r>
              <a:rPr lang="fa-IR" sz="2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موجبه جزیی </a:t>
            </a:r>
          </a:p>
          <a:p>
            <a:r>
              <a:rPr lang="fa-IR" sz="2200" dirty="0">
                <a:latin typeface="A Hayat" panose="020B0800040000020004" pitchFamily="34" charset="-78"/>
                <a:ea typeface="A Hayat" panose="020B0800040000020004" pitchFamily="34" charset="-78"/>
                <a:cs typeface="A Hayat" panose="020B0800040000020004" pitchFamily="34" charset="-78"/>
              </a:rPr>
              <a:t>سالبه ی جزیی</a:t>
            </a:r>
          </a:p>
        </p:txBody>
      </p:sp>
      <p:pic>
        <p:nvPicPr>
          <p:cNvPr id="9" name="Graphic 8" descr="Line Arrow: Straight">
            <a:extLst>
              <a:ext uri="{FF2B5EF4-FFF2-40B4-BE49-F238E27FC236}">
                <a16:creationId xmlns:a16="http://schemas.microsoft.com/office/drawing/2014/main" id="{0755F055-20FB-40DB-B5CD-E0F54B323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4845" y="1803957"/>
            <a:ext cx="778042" cy="914400"/>
          </a:xfrm>
          <a:prstGeom prst="rect">
            <a:avLst/>
          </a:prstGeom>
        </p:spPr>
      </p:pic>
      <p:pic>
        <p:nvPicPr>
          <p:cNvPr id="10" name="Graphic 9" descr="Line Arrow: Straight">
            <a:extLst>
              <a:ext uri="{FF2B5EF4-FFF2-40B4-BE49-F238E27FC236}">
                <a16:creationId xmlns:a16="http://schemas.microsoft.com/office/drawing/2014/main" id="{2C239DD1-4A3E-46F9-8583-C8E38E188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4845" y="2129260"/>
            <a:ext cx="778042" cy="914400"/>
          </a:xfrm>
          <a:prstGeom prst="rect">
            <a:avLst/>
          </a:prstGeom>
        </p:spPr>
      </p:pic>
      <p:pic>
        <p:nvPicPr>
          <p:cNvPr id="11" name="Graphic 10" descr="Line Arrow: Straight">
            <a:extLst>
              <a:ext uri="{FF2B5EF4-FFF2-40B4-BE49-F238E27FC236}">
                <a16:creationId xmlns:a16="http://schemas.microsoft.com/office/drawing/2014/main" id="{EEA6EDB8-8774-413A-80D8-17EA0D945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4845" y="2454563"/>
            <a:ext cx="778042" cy="914400"/>
          </a:xfrm>
          <a:prstGeom prst="rect">
            <a:avLst/>
          </a:prstGeom>
        </p:spPr>
      </p:pic>
      <p:pic>
        <p:nvPicPr>
          <p:cNvPr id="12" name="Graphic 11" descr="Line Arrow: Straight">
            <a:extLst>
              <a:ext uri="{FF2B5EF4-FFF2-40B4-BE49-F238E27FC236}">
                <a16:creationId xmlns:a16="http://schemas.microsoft.com/office/drawing/2014/main" id="{DA08965A-EB8F-498C-A3E3-ABA006946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44845" y="2797689"/>
            <a:ext cx="77804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0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511</Words>
  <Application>Microsoft Office PowerPoint</Application>
  <PresentationFormat>Widescreen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 Ali</vt:lpstr>
      <vt:lpstr>A Amine</vt:lpstr>
      <vt:lpstr>A Hayat</vt:lpstr>
      <vt:lpstr>Arial</vt:lpstr>
      <vt:lpstr>Garamond</vt:lpstr>
      <vt:lpstr>Times New Roman</vt:lpstr>
      <vt:lpstr>Organic</vt:lpstr>
      <vt:lpstr>PowerPoint Presentation</vt:lpstr>
      <vt:lpstr>درس ششم منطق دهم </vt:lpstr>
      <vt:lpstr>به جملات زیر دقــــت کنید.* 1-آب از ترکیب هیدروژن و اکسیژن با یکدیگر پدید می آید.  2-امروز بعد از ظهر به من زنگ بزن. 3-اجسام فلزی گرما را منتقل نمی کنند.   4-آیا تاکنون از موزه دیدن کرده اید</vt:lpstr>
      <vt:lpstr> قضیه چیست </vt:lpstr>
      <vt:lpstr>قضیه به دو قسمت تقسیم می شود  1-قضیه ی حملی :به قضیه ایی که در آن ثبوت یا نفی چیزی برای چیزی حکم می شود،((قضیه حملی))می گویند . مانند:هر تلاشگری موفق می شود))  2-قضیه ی شرطی:به قضیه ایی که در ان به اتصال یا انفصال میان دو نسبت حکم می شود،((قضیه شرطی)) می گویند. مانند((اگر تلاش کنی موفق می شوی))</vt:lpstr>
      <vt:lpstr>اقسام قضیه ی حملی </vt:lpstr>
      <vt:lpstr>قضیه ی محصوره حالاتی مانند کلی و جزیی و همچنین سالبه و موجبه دارد و از بخش هایی مانند سور ،موضوع ،محمول،رابطه ویا نسبت تشکیل می شود</vt:lpstr>
      <vt:lpstr>موجبه و سالبه</vt:lpstr>
      <vt:lpstr>قضیه ی محصوره به دو حالت جزیی و کلی تقسیم می شود که حالت جزیی به قضیه ایی گفته می شود که سور آن (بعضی)   و حالت کلی قضیه ایی است که سور  آن (هر / هیج) باشد</vt:lpstr>
      <vt:lpstr>فعالیت</vt:lpstr>
      <vt:lpstr>فعالیت</vt:lpstr>
      <vt:lpstr>پایان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 Home</dc:creator>
  <cp:lastModifiedBy>We Home</cp:lastModifiedBy>
  <cp:revision>22</cp:revision>
  <dcterms:created xsi:type="dcterms:W3CDTF">2018-11-01T13:54:23Z</dcterms:created>
  <dcterms:modified xsi:type="dcterms:W3CDTF">2018-11-01T17:52:44Z</dcterms:modified>
</cp:coreProperties>
</file>