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notesMasterIdLst>
    <p:notesMasterId r:id="rId16"/>
  </p:notesMasterIdLst>
  <p:sldIdLst>
    <p:sldId id="269"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7015" autoAdjust="0"/>
    <p:restoredTop sz="94660"/>
  </p:normalViewPr>
  <p:slideViewPr>
    <p:cSldViewPr snapToGrid="0">
      <p:cViewPr varScale="1">
        <p:scale>
          <a:sx n="73" d="100"/>
          <a:sy n="73" d="100"/>
        </p:scale>
        <p:origin x="-54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8C937-2863-4750-825A-740D7107064D}" type="datetimeFigureOut">
              <a:rPr lang="en-US" smtClean="0"/>
              <a:pPr/>
              <a:t>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E84146B-2C0E-40B2-819C-F11EC30F03C6}" type="slidenum">
              <a:rPr lang="en-US" smtClean="0"/>
              <a:pPr/>
              <a:t>‹#›</a:t>
            </a:fld>
            <a:endParaRPr lang="en-US"/>
          </a:p>
        </p:txBody>
      </p:sp>
    </p:spTree>
    <p:extLst>
      <p:ext uri="{BB962C8B-B14F-4D97-AF65-F5344CB8AC3E}">
        <p14:creationId xmlns:p14="http://schemas.microsoft.com/office/powerpoint/2010/main" xmlns="" val="1939166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578FAE7C-2361-478D-AFE2-8F9381BCA05F}" type="datetime1">
              <a:rPr lang="en-US" smtClean="0"/>
              <a:pPr/>
              <a:t>2/1/2018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620902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03BAC20-C9EB-4F1C-899B-0F4BADE569F9}" type="datetime1">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8052590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8D1BADF-3307-46D3-9BC4-24967B6769FA}"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309728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A693A88-0E10-4CAF-8A39-8B9C1041D623}"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945811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6E3AC44-E506-4BA0-953F-03BFD715173B}"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12870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34B9CD3-1DBC-4EC3-8266-954B02675698}"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500925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50C2870-0021-4EB3-8C74-B0E830BE9AC7}"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7860924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66B3D6F-43A9-42B7-A32D-A5C80BAB1027}"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380859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1A45B17-70CD-4086-ACA9-1BA21A83159B}"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260715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A4D5F23-93C7-4226-9A36-9D610463D5B4}"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1081606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DD55B39-B50F-42BC-B040-29B0B22E00AA}" type="datetime1">
              <a:rPr lang="en-US" smtClean="0"/>
              <a:pPr/>
              <a:t>2/1/2018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245661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347C7DA-1CFE-42EF-B669-1F12B517A943}" type="datetime1">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3732513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E28BDDCB-F37B-4D3B-8AA6-2811D3DBEDE3}" type="datetime1">
              <a:rPr lang="en-US" smtClean="0"/>
              <a:pPr/>
              <a:t>2/1/2018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94418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2175A5D6-D4A6-4AC1-A1CB-71EBA1B01376}" type="datetime1">
              <a:rPr lang="en-US" smtClean="0"/>
              <a:pPr/>
              <a:t>2/1/2018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287883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55EBCB-E098-4430-AF27-37D8493AE0B1}" type="datetime1">
              <a:rPr lang="en-US" smtClean="0"/>
              <a:pPr/>
              <a:t>2/1/2018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3485236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CA326B23-F97D-4800-B80E-DB69CE735409}" type="datetime1">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4548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F55402E4-2B6D-4121-936D-E4865BDA7BA6}" type="datetime1">
              <a:rPr lang="en-US" smtClean="0"/>
              <a:pPr/>
              <a:t>2/1/2018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2226474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ECD612B-A0DF-41D3-9121-FC11E58FD4A3}" type="datetime1">
              <a:rPr lang="en-US" smtClean="0"/>
              <a:pPr/>
              <a:t>2/1/2018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xmlns="" val="405462134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a:t>
            </a:fld>
            <a:endParaRPr lang="en-US" dirty="0"/>
          </a:p>
        </p:txBody>
      </p:sp>
      <p:sp>
        <p:nvSpPr>
          <p:cNvPr id="3" name="TextBox 2"/>
          <p:cNvSpPr txBox="1"/>
          <p:nvPr/>
        </p:nvSpPr>
        <p:spPr>
          <a:xfrm>
            <a:off x="2086984" y="1140311"/>
            <a:ext cx="8809614" cy="3785652"/>
          </a:xfrm>
          <a:prstGeom prst="rect">
            <a:avLst/>
          </a:prstGeom>
          <a:noFill/>
        </p:spPr>
        <p:txBody>
          <a:bodyPr wrap="square" rtlCol="0">
            <a:spAutoFit/>
          </a:bodyPr>
          <a:lstStyle/>
          <a:p>
            <a:pPr algn="ctr"/>
            <a:r>
              <a:rPr lang="fa-IR" sz="2400" i="1" dirty="0"/>
              <a:t>دسته بندی </a:t>
            </a:r>
            <a:r>
              <a:rPr lang="fa-IR" sz="2400" i="1" u="sng" dirty="0"/>
              <a:t>ارزشیابی های </a:t>
            </a:r>
            <a:r>
              <a:rPr lang="fa-IR" sz="2400" i="1" dirty="0"/>
              <a:t>آموزشی در قالب الگوهای </a:t>
            </a:r>
            <a:r>
              <a:rPr lang="fa-IR" sz="2400" i="1" dirty="0" smtClean="0"/>
              <a:t>مختلف</a:t>
            </a:r>
          </a:p>
          <a:p>
            <a:endParaRPr lang="fa-IR" i="1" dirty="0"/>
          </a:p>
          <a:p>
            <a:endParaRPr lang="fa-IR" i="1" dirty="0" smtClean="0"/>
          </a:p>
          <a:p>
            <a:pPr algn="r">
              <a:lnSpc>
                <a:spcPct val="150000"/>
              </a:lnSpc>
            </a:pPr>
            <a:r>
              <a:rPr lang="fa-IR" dirty="0"/>
              <a:t>الگوهای </a:t>
            </a:r>
            <a:r>
              <a:rPr lang="fa-IR" u="sng" dirty="0"/>
              <a:t>ارزشیابی</a:t>
            </a:r>
            <a:r>
              <a:rPr lang="fa-IR" dirty="0"/>
              <a:t> برخاسته از رویکرد مبتنی بر هدف</a:t>
            </a:r>
          </a:p>
          <a:p>
            <a:pPr algn="r">
              <a:lnSpc>
                <a:spcPct val="150000"/>
              </a:lnSpc>
            </a:pPr>
            <a:r>
              <a:rPr lang="fa-IR" dirty="0"/>
              <a:t>الگوهای </a:t>
            </a:r>
            <a:r>
              <a:rPr lang="fa-IR" u="sng" dirty="0"/>
              <a:t>ارزشیابی</a:t>
            </a:r>
            <a:r>
              <a:rPr lang="fa-IR" dirty="0"/>
              <a:t> برخاسته از رویکرد مبتنی بر مدیریت</a:t>
            </a:r>
          </a:p>
          <a:p>
            <a:pPr algn="r">
              <a:lnSpc>
                <a:spcPct val="150000"/>
              </a:lnSpc>
            </a:pPr>
            <a:r>
              <a:rPr lang="fa-IR" dirty="0"/>
              <a:t>الگوهای </a:t>
            </a:r>
            <a:r>
              <a:rPr lang="fa-IR" u="sng" dirty="0"/>
              <a:t>ارزشیابی</a:t>
            </a:r>
            <a:r>
              <a:rPr lang="fa-IR" dirty="0"/>
              <a:t> برخاسته از رویکرد مبتنی برمصرف کننده</a:t>
            </a:r>
          </a:p>
          <a:p>
            <a:pPr algn="r">
              <a:lnSpc>
                <a:spcPct val="150000"/>
              </a:lnSpc>
            </a:pPr>
            <a:r>
              <a:rPr lang="fa-IR" dirty="0"/>
              <a:t>الگوهای </a:t>
            </a:r>
            <a:r>
              <a:rPr lang="fa-IR" u="sng" dirty="0"/>
              <a:t>ارزشیابی</a:t>
            </a:r>
            <a:r>
              <a:rPr lang="fa-IR" dirty="0"/>
              <a:t> برخاسته از رویکرد مبتنی بر نظر متخصصان </a:t>
            </a:r>
          </a:p>
          <a:p>
            <a:pPr algn="r">
              <a:lnSpc>
                <a:spcPct val="150000"/>
              </a:lnSpc>
            </a:pPr>
            <a:r>
              <a:rPr lang="fa-IR" dirty="0"/>
              <a:t>الگوهای</a:t>
            </a:r>
            <a:r>
              <a:rPr lang="fa-IR" u="sng" dirty="0"/>
              <a:t> ارزشیابی </a:t>
            </a:r>
            <a:r>
              <a:rPr lang="fa-IR" dirty="0"/>
              <a:t>برخاسته از رویکرد مبتنی براختلاف نظرهای متخصصان</a:t>
            </a:r>
          </a:p>
          <a:p>
            <a:pPr algn="r">
              <a:lnSpc>
                <a:spcPct val="150000"/>
              </a:lnSpc>
            </a:pPr>
            <a:r>
              <a:rPr lang="fa-IR" dirty="0"/>
              <a:t>الگوهای</a:t>
            </a:r>
            <a:r>
              <a:rPr lang="fa-IR" u="sng" dirty="0"/>
              <a:t> ارزشیابی </a:t>
            </a:r>
            <a:r>
              <a:rPr lang="fa-IR" dirty="0"/>
              <a:t>برخاسته از رویکرد طبیعت گرایانه و مبتنی بر مشارکت کنندگان</a:t>
            </a:r>
            <a:endParaRPr lang="en-US" dirty="0"/>
          </a:p>
          <a:p>
            <a:pPr algn="r"/>
            <a:endParaRPr lang="en-US" dirty="0"/>
          </a:p>
        </p:txBody>
      </p:sp>
    </p:spTree>
    <p:extLst>
      <p:ext uri="{BB962C8B-B14F-4D97-AF65-F5344CB8AC3E}">
        <p14:creationId xmlns:p14="http://schemas.microsoft.com/office/powerpoint/2010/main" xmlns="" val="308669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xmlns="" val="2452366689"/>
              </p:ext>
            </p:extLst>
          </p:nvPr>
        </p:nvGraphicFramePr>
        <p:xfrm>
          <a:off x="5776856" y="925158"/>
          <a:ext cx="1624405" cy="516367"/>
        </p:xfrm>
        <a:graphic>
          <a:graphicData uri="http://schemas.openxmlformats.org/drawingml/2006/table">
            <a:tbl>
              <a:tblPr/>
              <a:tblGrid>
                <a:gridCol w="1624405">
                  <a:extLst>
                    <a:ext uri="{9D8B030D-6E8A-4147-A177-3AD203B41FA5}">
                      <a16:colId xmlns="" xmlns:a16="http://schemas.microsoft.com/office/drawing/2014/main" val="2489551173"/>
                    </a:ext>
                  </a:extLst>
                </a:gridCol>
              </a:tblGrid>
              <a:tr h="516367">
                <a:tc>
                  <a:txBody>
                    <a:bodyPr/>
                    <a:lstStyle/>
                    <a:p>
                      <a:pPr algn="ctr"/>
                      <a:r>
                        <a:rPr lang="fa-IR" u="sng" dirty="0" smtClean="0"/>
                        <a:t>ارزشیابی</a:t>
                      </a:r>
                      <a:r>
                        <a:rPr lang="fa-IR" dirty="0" smtClean="0"/>
                        <a:t> آغازین</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1058785431"/>
                  </a:ext>
                </a:extLst>
              </a:tr>
            </a:tbl>
          </a:graphicData>
        </a:graphic>
      </p:graphicFrame>
      <p:cxnSp>
        <p:nvCxnSpPr>
          <p:cNvPr id="5" name="Straight Arrow Connector 4"/>
          <p:cNvCxnSpPr/>
          <p:nvPr/>
        </p:nvCxnSpPr>
        <p:spPr>
          <a:xfrm flipH="1">
            <a:off x="5206700" y="1473800"/>
            <a:ext cx="806824" cy="828338"/>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8" name="Table 7"/>
          <p:cNvGraphicFramePr>
            <a:graphicFrameLocks noGrp="1"/>
          </p:cNvGraphicFramePr>
          <p:nvPr>
            <p:extLst>
              <p:ext uri="{D42A27DB-BD31-4B8C-83A1-F6EECF244321}">
                <p14:modId xmlns:p14="http://schemas.microsoft.com/office/powerpoint/2010/main" xmlns="" val="2488232046"/>
              </p:ext>
            </p:extLst>
          </p:nvPr>
        </p:nvGraphicFramePr>
        <p:xfrm>
          <a:off x="3281082" y="2302138"/>
          <a:ext cx="2732441" cy="763791"/>
        </p:xfrm>
        <a:graphic>
          <a:graphicData uri="http://schemas.openxmlformats.org/drawingml/2006/table">
            <a:tbl>
              <a:tblPr/>
              <a:tblGrid>
                <a:gridCol w="2732441">
                  <a:extLst>
                    <a:ext uri="{9D8B030D-6E8A-4147-A177-3AD203B41FA5}">
                      <a16:colId xmlns="" xmlns:a16="http://schemas.microsoft.com/office/drawing/2014/main" val="4174299388"/>
                    </a:ext>
                  </a:extLst>
                </a:gridCol>
              </a:tblGrid>
              <a:tr h="763791">
                <a:tc>
                  <a:txBody>
                    <a:bodyPr/>
                    <a:lstStyle/>
                    <a:p>
                      <a:pPr algn="r"/>
                      <a:r>
                        <a:rPr lang="fa-IR" sz="1400" dirty="0" smtClean="0"/>
                        <a:t>آزمون جایابی یا پیش آزمون.</a:t>
                      </a:r>
                    </a:p>
                    <a:p>
                      <a:pPr algn="r"/>
                      <a:r>
                        <a:rPr lang="fa-IR" sz="1400" dirty="0" smtClean="0"/>
                        <a:t>آیا بعضی از یادگیرندگان مطالبی از درس تازه را از پیش می دانند؟</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2904616862"/>
                  </a:ext>
                </a:extLst>
              </a:tr>
            </a:tbl>
          </a:graphicData>
        </a:graphic>
      </p:graphicFrame>
      <p:cxnSp>
        <p:nvCxnSpPr>
          <p:cNvPr id="12" name="Straight Arrow Connector 11"/>
          <p:cNvCxnSpPr/>
          <p:nvPr/>
        </p:nvCxnSpPr>
        <p:spPr>
          <a:xfrm>
            <a:off x="7078532" y="1457663"/>
            <a:ext cx="871370" cy="8606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3" name="Table 12"/>
          <p:cNvGraphicFramePr>
            <a:graphicFrameLocks noGrp="1"/>
          </p:cNvGraphicFramePr>
          <p:nvPr>
            <p:extLst>
              <p:ext uri="{D42A27DB-BD31-4B8C-83A1-F6EECF244321}">
                <p14:modId xmlns:p14="http://schemas.microsoft.com/office/powerpoint/2010/main" xmlns="" val="2043628016"/>
              </p:ext>
            </p:extLst>
          </p:nvPr>
        </p:nvGraphicFramePr>
        <p:xfrm>
          <a:off x="7078533" y="2312895"/>
          <a:ext cx="2603350" cy="731520"/>
        </p:xfrm>
        <a:graphic>
          <a:graphicData uri="http://schemas.openxmlformats.org/drawingml/2006/table">
            <a:tbl>
              <a:tblPr/>
              <a:tblGrid>
                <a:gridCol w="2603350">
                  <a:extLst>
                    <a:ext uri="{9D8B030D-6E8A-4147-A177-3AD203B41FA5}">
                      <a16:colId xmlns="" xmlns:a16="http://schemas.microsoft.com/office/drawing/2014/main" val="2581879046"/>
                    </a:ext>
                  </a:extLst>
                </a:gridCol>
              </a:tblGrid>
              <a:tr h="710001">
                <a:tc>
                  <a:txBody>
                    <a:bodyPr/>
                    <a:lstStyle/>
                    <a:p>
                      <a:pPr algn="r"/>
                      <a:r>
                        <a:rPr lang="fa-IR" sz="1400" dirty="0" smtClean="0"/>
                        <a:t>آزمون آمادگی یا آزمون رفتارهای ورودی.</a:t>
                      </a:r>
                      <a:r>
                        <a:rPr lang="fa-IR" sz="1400" baseline="0" dirty="0" smtClean="0"/>
                        <a:t> آیا یادگیرندگان پیش نیازهای درس را آموخته اند؟</a:t>
                      </a:r>
                      <a:endParaRPr lang="en-US"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550900916"/>
                  </a:ext>
                </a:extLst>
              </a:tr>
            </a:tbl>
          </a:graphicData>
        </a:graphic>
      </p:graphicFrame>
      <p:graphicFrame>
        <p:nvGraphicFramePr>
          <p:cNvPr id="14" name="Table 13"/>
          <p:cNvGraphicFramePr>
            <a:graphicFrameLocks noGrp="1"/>
          </p:cNvGraphicFramePr>
          <p:nvPr>
            <p:extLst>
              <p:ext uri="{D42A27DB-BD31-4B8C-83A1-F6EECF244321}">
                <p14:modId xmlns:p14="http://schemas.microsoft.com/office/powerpoint/2010/main" xmlns="" val="2194843914"/>
              </p:ext>
            </p:extLst>
          </p:nvPr>
        </p:nvGraphicFramePr>
        <p:xfrm>
          <a:off x="2280621" y="4001845"/>
          <a:ext cx="2926079" cy="822960"/>
        </p:xfrm>
        <a:graphic>
          <a:graphicData uri="http://schemas.openxmlformats.org/drawingml/2006/table">
            <a:tbl>
              <a:tblPr/>
              <a:tblGrid>
                <a:gridCol w="2926079">
                  <a:extLst>
                    <a:ext uri="{9D8B030D-6E8A-4147-A177-3AD203B41FA5}">
                      <a16:colId xmlns="" xmlns:a16="http://schemas.microsoft.com/office/drawing/2014/main" val="2858453293"/>
                    </a:ext>
                  </a:extLst>
                </a:gridCol>
              </a:tblGrid>
              <a:tr h="796066">
                <a:tc>
                  <a:txBody>
                    <a:bodyPr/>
                    <a:lstStyle/>
                    <a:p>
                      <a:pPr algn="r"/>
                      <a:r>
                        <a:rPr lang="fa-IR" sz="1600" dirty="0" smtClean="0"/>
                        <a:t>یادگیرندگان را به سطح بالاتری ارتقا دهید یا آنان را با توجه به میزان اطلاعاتشان گروهبندی نمایید.</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90923955"/>
                  </a:ext>
                </a:extLst>
              </a:tr>
            </a:tbl>
          </a:graphicData>
        </a:graphic>
      </p:graphicFrame>
      <p:graphicFrame>
        <p:nvGraphicFramePr>
          <p:cNvPr id="15" name="Table 14"/>
          <p:cNvGraphicFramePr>
            <a:graphicFrameLocks noGrp="1"/>
          </p:cNvGraphicFramePr>
          <p:nvPr>
            <p:extLst>
              <p:ext uri="{D42A27DB-BD31-4B8C-83A1-F6EECF244321}">
                <p14:modId xmlns:p14="http://schemas.microsoft.com/office/powerpoint/2010/main" xmlns="" val="1051261971"/>
              </p:ext>
            </p:extLst>
          </p:nvPr>
        </p:nvGraphicFramePr>
        <p:xfrm>
          <a:off x="5637008" y="4023360"/>
          <a:ext cx="2312894" cy="720763"/>
        </p:xfrm>
        <a:graphic>
          <a:graphicData uri="http://schemas.openxmlformats.org/drawingml/2006/table">
            <a:tbl>
              <a:tblPr/>
              <a:tblGrid>
                <a:gridCol w="2312894">
                  <a:extLst>
                    <a:ext uri="{9D8B030D-6E8A-4147-A177-3AD203B41FA5}">
                      <a16:colId xmlns="" xmlns:a16="http://schemas.microsoft.com/office/drawing/2014/main" val="2259200922"/>
                    </a:ext>
                  </a:extLst>
                </a:gridCol>
              </a:tblGrid>
              <a:tr h="720763">
                <a:tc>
                  <a:txBody>
                    <a:bodyPr/>
                    <a:lstStyle/>
                    <a:p>
                      <a:pPr algn="r"/>
                      <a:r>
                        <a:rPr lang="fa-IR" sz="1600" dirty="0" smtClean="0"/>
                        <a:t>آموزش خود را آغاز کنید.</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3003108154"/>
                  </a:ext>
                </a:extLst>
              </a:tr>
            </a:tbl>
          </a:graphicData>
        </a:graphic>
      </p:graphicFrame>
      <p:graphicFrame>
        <p:nvGraphicFramePr>
          <p:cNvPr id="16" name="Table 15"/>
          <p:cNvGraphicFramePr>
            <a:graphicFrameLocks noGrp="1"/>
          </p:cNvGraphicFramePr>
          <p:nvPr>
            <p:extLst>
              <p:ext uri="{D42A27DB-BD31-4B8C-83A1-F6EECF244321}">
                <p14:modId xmlns:p14="http://schemas.microsoft.com/office/powerpoint/2010/main" xmlns="" val="3411992158"/>
              </p:ext>
            </p:extLst>
          </p:nvPr>
        </p:nvGraphicFramePr>
        <p:xfrm>
          <a:off x="8380210" y="4023360"/>
          <a:ext cx="2130011" cy="720762"/>
        </p:xfrm>
        <a:graphic>
          <a:graphicData uri="http://schemas.openxmlformats.org/drawingml/2006/table">
            <a:tbl>
              <a:tblPr/>
              <a:tblGrid>
                <a:gridCol w="2130011">
                  <a:extLst>
                    <a:ext uri="{9D8B030D-6E8A-4147-A177-3AD203B41FA5}">
                      <a16:colId xmlns="" xmlns:a16="http://schemas.microsoft.com/office/drawing/2014/main" val="2746993236"/>
                    </a:ext>
                  </a:extLst>
                </a:gridCol>
              </a:tblGrid>
              <a:tr h="720762">
                <a:tc>
                  <a:txBody>
                    <a:bodyPr/>
                    <a:lstStyle/>
                    <a:p>
                      <a:pPr algn="r"/>
                      <a:r>
                        <a:rPr lang="fa-IR" sz="1600" dirty="0" smtClean="0"/>
                        <a:t>برای افزایش آمادگی آموزش و تمرین بدهید.</a:t>
                      </a:r>
                      <a:endParaRPr lang="en-US" sz="16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 xmlns:a16="http://schemas.microsoft.com/office/drawing/2014/main" val="159230002"/>
                  </a:ext>
                </a:extLst>
              </a:tr>
            </a:tbl>
          </a:graphicData>
        </a:graphic>
      </p:graphicFrame>
      <p:cxnSp>
        <p:nvCxnSpPr>
          <p:cNvPr id="22" name="Straight Arrow Connector 21"/>
          <p:cNvCxnSpPr>
            <a:endCxn id="16" idx="0"/>
          </p:cNvCxnSpPr>
          <p:nvPr/>
        </p:nvCxnSpPr>
        <p:spPr>
          <a:xfrm>
            <a:off x="8380210" y="3044414"/>
            <a:ext cx="1065005" cy="978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4" name="Straight Arrow Connector 23"/>
          <p:cNvCxnSpPr/>
          <p:nvPr/>
        </p:nvCxnSpPr>
        <p:spPr>
          <a:xfrm flipH="1">
            <a:off x="7078532" y="3044414"/>
            <a:ext cx="1301678" cy="9789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p:nvPr/>
        </p:nvCxnSpPr>
        <p:spPr>
          <a:xfrm>
            <a:off x="4840941" y="3065933"/>
            <a:ext cx="1570617" cy="935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0" name="Straight Arrow Connector 29"/>
          <p:cNvCxnSpPr>
            <a:endCxn id="14" idx="0"/>
          </p:cNvCxnSpPr>
          <p:nvPr/>
        </p:nvCxnSpPr>
        <p:spPr>
          <a:xfrm flipH="1">
            <a:off x="3743660" y="3065933"/>
            <a:ext cx="1097281" cy="93591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2" name="TextBox 31"/>
          <p:cNvSpPr txBox="1"/>
          <p:nvPr/>
        </p:nvSpPr>
        <p:spPr>
          <a:xfrm>
            <a:off x="3969572" y="5260488"/>
            <a:ext cx="4410637" cy="369332"/>
          </a:xfrm>
          <a:prstGeom prst="rect">
            <a:avLst/>
          </a:prstGeom>
          <a:noFill/>
        </p:spPr>
        <p:txBody>
          <a:bodyPr wrap="square" rtlCol="0">
            <a:spAutoFit/>
          </a:bodyPr>
          <a:lstStyle/>
          <a:p>
            <a:pPr algn="ctr"/>
            <a:r>
              <a:rPr lang="fa-IR" dirty="0" smtClean="0"/>
              <a:t>نقش </a:t>
            </a:r>
            <a:r>
              <a:rPr lang="fa-IR" u="sng" dirty="0" smtClean="0"/>
              <a:t>ارزشیابی</a:t>
            </a:r>
            <a:r>
              <a:rPr lang="fa-IR" dirty="0" smtClean="0"/>
              <a:t> آغازین در تصمیمات آموزشی</a:t>
            </a:r>
            <a:endParaRPr lang="en-US" dirty="0"/>
          </a:p>
        </p:txBody>
      </p:sp>
      <p:sp>
        <p:nvSpPr>
          <p:cNvPr id="33" name="Slide Number Placeholder 32"/>
          <p:cNvSpPr>
            <a:spLocks noGrp="1"/>
          </p:cNvSpPr>
          <p:nvPr>
            <p:ph type="sldNum" sz="quarter" idx="12"/>
          </p:nvPr>
        </p:nvSpPr>
        <p:spPr/>
        <p:txBody>
          <a:bodyPr/>
          <a:lstStyle/>
          <a:p>
            <a:fld id="{D57F1E4F-1CFF-5643-939E-217C01CDF565}" type="slidenum">
              <a:rPr lang="en-US" smtClean="0"/>
              <a:pPr/>
              <a:t>10</a:t>
            </a:fld>
            <a:endParaRPr lang="en-US" dirty="0"/>
          </a:p>
        </p:txBody>
      </p:sp>
    </p:spTree>
    <p:extLst>
      <p:ext uri="{BB962C8B-B14F-4D97-AF65-F5344CB8AC3E}">
        <p14:creationId xmlns:p14="http://schemas.microsoft.com/office/powerpoint/2010/main" xmlns="" val="13308537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barn(inVertic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barn(inVertical)">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barn(inVertical)">
                                      <p:cBhvr>
                                        <p:cTn id="37"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1742738" y="1258644"/>
            <a:ext cx="8530812" cy="3370153"/>
          </a:xfrm>
          <a:prstGeom prst="rect">
            <a:avLst/>
          </a:prstGeom>
          <a:noFill/>
        </p:spPr>
        <p:txBody>
          <a:bodyPr wrap="square" rtlCol="0">
            <a:spAutoFit/>
          </a:bodyPr>
          <a:lstStyle/>
          <a:p>
            <a:pPr algn="ctr"/>
            <a:r>
              <a:rPr lang="fa-IR" sz="2400" i="1" u="sng" dirty="0" smtClean="0"/>
              <a:t>ارزشیابی</a:t>
            </a:r>
            <a:r>
              <a:rPr lang="fa-IR" sz="2400" i="1" dirty="0" smtClean="0"/>
              <a:t> تکوینی</a:t>
            </a:r>
          </a:p>
          <a:p>
            <a:pPr algn="r">
              <a:lnSpc>
                <a:spcPct val="150000"/>
              </a:lnSpc>
            </a:pPr>
            <a:endParaRPr lang="fa-IR" dirty="0"/>
          </a:p>
          <a:p>
            <a:pPr algn="just" rtl="1">
              <a:lnSpc>
                <a:spcPct val="150000"/>
              </a:lnSpc>
            </a:pPr>
            <a:r>
              <a:rPr lang="fa-IR" dirty="0" smtClean="0"/>
              <a:t>آنچه عمدتا به منظور کمک به اصلاح موضوع مورد </a:t>
            </a:r>
            <a:r>
              <a:rPr lang="fa-IR" u="sng" dirty="0" smtClean="0"/>
              <a:t>ارزشیابی</a:t>
            </a:r>
            <a:r>
              <a:rPr lang="fa-IR" dirty="0" smtClean="0"/>
              <a:t>، یعنی برنامه یا روش آموزشی، مورد استفاده قرار می گیرد </a:t>
            </a:r>
            <a:r>
              <a:rPr lang="fa-IR" u="sng" dirty="0" smtClean="0"/>
              <a:t>ارزشیابی</a:t>
            </a:r>
            <a:r>
              <a:rPr lang="fa-IR" dirty="0" smtClean="0"/>
              <a:t> تکوینی نام دارد.</a:t>
            </a:r>
          </a:p>
          <a:p>
            <a:pPr algn="just" rtl="1">
              <a:lnSpc>
                <a:spcPct val="150000"/>
              </a:lnSpc>
            </a:pPr>
            <a:r>
              <a:rPr lang="fa-IR" dirty="0"/>
              <a:t> </a:t>
            </a:r>
            <a:r>
              <a:rPr lang="fa-IR" dirty="0" smtClean="0"/>
              <a:t>هدف از کاربرد </a:t>
            </a:r>
            <a:r>
              <a:rPr lang="fa-IR" u="sng" dirty="0" smtClean="0"/>
              <a:t>ارزشیابی</a:t>
            </a:r>
            <a:r>
              <a:rPr lang="fa-IR" dirty="0" smtClean="0"/>
              <a:t> تکوینی در رابطه با پیشرفت تحصیلی دانش آموزان آگاهی یافتن از میزان ونحوه یادگیری آنان برای تعیین نقاط قوت و ضعف یادگیری و نیز تشخیص مشکلات روش آموزشی معلم در رابطه با هدفهای آموزشی است. این </a:t>
            </a:r>
            <a:r>
              <a:rPr lang="fa-IR" u="sng" dirty="0" smtClean="0"/>
              <a:t>ارزشیابی</a:t>
            </a:r>
            <a:r>
              <a:rPr lang="fa-IR" dirty="0" smtClean="0"/>
              <a:t> در طول دوره آموزشی، یعنی زمانی که فعالیت آموزشی معلم هنوز در جریان است و یادگیری دانش آموزان در حال تکوین یا شکل گیری است انجام می شود.</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11</a:t>
            </a:fld>
            <a:endParaRPr lang="en-US" dirty="0"/>
          </a:p>
        </p:txBody>
      </p:sp>
    </p:spTree>
    <p:extLst>
      <p:ext uri="{BB962C8B-B14F-4D97-AF65-F5344CB8AC3E}">
        <p14:creationId xmlns:p14="http://schemas.microsoft.com/office/powerpoint/2010/main" xmlns="" val="12605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25619" y="1333948"/>
            <a:ext cx="8767483" cy="2954655"/>
          </a:xfrm>
          <a:prstGeom prst="rect">
            <a:avLst/>
          </a:prstGeom>
          <a:noFill/>
        </p:spPr>
        <p:txBody>
          <a:bodyPr wrap="square" rtlCol="0">
            <a:spAutoFit/>
          </a:bodyPr>
          <a:lstStyle/>
          <a:p>
            <a:pPr algn="ctr"/>
            <a:r>
              <a:rPr lang="fa-IR" sz="2400" i="1" u="sng" dirty="0" smtClean="0"/>
              <a:t>ارزشیابی</a:t>
            </a:r>
            <a:r>
              <a:rPr lang="fa-IR" sz="2400" i="1" dirty="0" smtClean="0"/>
              <a:t> تشخیصی</a:t>
            </a:r>
          </a:p>
          <a:p>
            <a:pPr algn="ctr"/>
            <a:endParaRPr lang="fa-IR" dirty="0"/>
          </a:p>
          <a:p>
            <a:pPr algn="r">
              <a:lnSpc>
                <a:spcPct val="200000"/>
              </a:lnSpc>
            </a:pPr>
            <a:r>
              <a:rPr lang="fa-IR" dirty="0" smtClean="0"/>
              <a:t>نوع دیگر </a:t>
            </a:r>
            <a:r>
              <a:rPr lang="fa-IR" u="sng" dirty="0" smtClean="0"/>
              <a:t>ارزشیابی</a:t>
            </a:r>
            <a:r>
              <a:rPr lang="fa-IR" dirty="0" smtClean="0"/>
              <a:t> که آن نیز در جریان آموزش انجام می گیرد </a:t>
            </a:r>
            <a:r>
              <a:rPr lang="fa-IR" u="sng" dirty="0" smtClean="0"/>
              <a:t>ارزشیابی</a:t>
            </a:r>
            <a:r>
              <a:rPr lang="fa-IR" dirty="0" smtClean="0"/>
              <a:t> تشخیصی نام دارد.</a:t>
            </a:r>
          </a:p>
          <a:p>
            <a:pPr algn="r">
              <a:lnSpc>
                <a:spcPct val="200000"/>
              </a:lnSpc>
            </a:pPr>
            <a:r>
              <a:rPr lang="fa-IR" dirty="0" smtClean="0"/>
              <a:t>دلیل این نام گذاری آن است که این </a:t>
            </a:r>
            <a:r>
              <a:rPr lang="fa-IR" u="sng" dirty="0" smtClean="0"/>
              <a:t>ارزشیابی</a:t>
            </a:r>
            <a:r>
              <a:rPr lang="fa-IR" dirty="0" smtClean="0"/>
              <a:t> با هدف تشخیص مشکلات یادگیری دانش آموزان به کار می رود.</a:t>
            </a:r>
          </a:p>
          <a:p>
            <a:pPr algn="just" rtl="1">
              <a:lnSpc>
                <a:spcPct val="200000"/>
              </a:lnSpc>
            </a:pPr>
            <a:r>
              <a:rPr lang="fa-IR" u="sng" dirty="0" smtClean="0"/>
              <a:t>ارزشیابی</a:t>
            </a:r>
            <a:r>
              <a:rPr lang="fa-IR" dirty="0" smtClean="0"/>
              <a:t> تشخیصی زمانی مورد استفاده قرار می گیرد که معلم با مشکلات مبرم و مکرری در مورد یک یا چند دانش آموز روبرو می شود که با روشهای اصلاحی معمول</a:t>
            </a:r>
            <a:r>
              <a:rPr lang="fa-IR" u="sng" dirty="0" smtClean="0"/>
              <a:t> ارزشیابی </a:t>
            </a:r>
            <a:r>
              <a:rPr lang="fa-IR" dirty="0" smtClean="0"/>
              <a:t>تکوینی قابل رفع شدن نیستند.</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12</a:t>
            </a:fld>
            <a:endParaRPr lang="en-US" dirty="0"/>
          </a:p>
        </p:txBody>
      </p:sp>
    </p:spTree>
    <p:extLst>
      <p:ext uri="{BB962C8B-B14F-4D97-AF65-F5344CB8AC3E}">
        <p14:creationId xmlns:p14="http://schemas.microsoft.com/office/powerpoint/2010/main" xmlns="" val="1124490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34409" y="1312434"/>
            <a:ext cx="7121563" cy="3785652"/>
          </a:xfrm>
          <a:prstGeom prst="rect">
            <a:avLst/>
          </a:prstGeom>
          <a:noFill/>
        </p:spPr>
        <p:txBody>
          <a:bodyPr wrap="square" rtlCol="0">
            <a:spAutoFit/>
          </a:bodyPr>
          <a:lstStyle/>
          <a:p>
            <a:pPr algn="ctr"/>
            <a:r>
              <a:rPr lang="fa-IR" sz="2400" i="1" u="sng" dirty="0" smtClean="0"/>
              <a:t>ارزشیابی</a:t>
            </a:r>
            <a:r>
              <a:rPr lang="fa-IR" sz="2400" i="1" dirty="0" smtClean="0"/>
              <a:t> تراکمی</a:t>
            </a:r>
          </a:p>
          <a:p>
            <a:pPr algn="ctr">
              <a:lnSpc>
                <a:spcPct val="150000"/>
              </a:lnSpc>
            </a:pPr>
            <a:endParaRPr lang="fa-IR" dirty="0"/>
          </a:p>
          <a:p>
            <a:pPr algn="just" rtl="1">
              <a:lnSpc>
                <a:spcPct val="150000"/>
              </a:lnSpc>
            </a:pPr>
            <a:r>
              <a:rPr lang="fa-IR" dirty="0" smtClean="0"/>
              <a:t>در </a:t>
            </a:r>
            <a:r>
              <a:rPr lang="fa-IR" u="sng" dirty="0" smtClean="0"/>
              <a:t>ارزشیابی</a:t>
            </a:r>
            <a:r>
              <a:rPr lang="fa-IR" dirty="0" smtClean="0"/>
              <a:t> تراکمی، تمامی آموخته های دانش آموزان در طول یک دوره آموزشی تعیین می شوند و هدف آن نمره دادن به دانش آموزان و قضاوت درباره اثربخشی کار معلم و برنامه درسی یا مقایسه برنامه های مختلف درسی با یکدیگر است.</a:t>
            </a:r>
          </a:p>
          <a:p>
            <a:pPr algn="just" rtl="1">
              <a:lnSpc>
                <a:spcPct val="150000"/>
              </a:lnSpc>
            </a:pPr>
            <a:r>
              <a:rPr lang="fa-IR" dirty="0" smtClean="0"/>
              <a:t>از آنجا به این نوع</a:t>
            </a:r>
            <a:r>
              <a:rPr lang="fa-IR" u="sng" dirty="0" smtClean="0"/>
              <a:t> ارزشیابی </a:t>
            </a:r>
            <a:r>
              <a:rPr lang="fa-IR" dirty="0" smtClean="0"/>
              <a:t>تراکمی یا مجموعی می گویند که به وسیله آن می توان یادگیریهای متراکم یا مجموع یادگیریهای دانش آموزان را در طول یک دوره آموزشی اندازه گیری کرد. این نوع </a:t>
            </a:r>
            <a:r>
              <a:rPr lang="fa-IR" u="sng" dirty="0" smtClean="0"/>
              <a:t>ارزشیابی</a:t>
            </a:r>
            <a:r>
              <a:rPr lang="fa-IR" dirty="0" smtClean="0"/>
              <a:t> معمولا در پایان دوره آموزشی به عمل می آید و به همین سبب به آن</a:t>
            </a:r>
            <a:r>
              <a:rPr lang="fa-IR" u="sng" dirty="0" smtClean="0"/>
              <a:t> ارزشیابی </a:t>
            </a:r>
            <a:r>
              <a:rPr lang="fa-IR" dirty="0" smtClean="0"/>
              <a:t>پایانی نیز می گویند. </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13</a:t>
            </a:fld>
            <a:endParaRPr lang="en-US" dirty="0"/>
          </a:p>
        </p:txBody>
      </p:sp>
    </p:spTree>
    <p:extLst>
      <p:ext uri="{BB962C8B-B14F-4D97-AF65-F5344CB8AC3E}">
        <p14:creationId xmlns:p14="http://schemas.microsoft.com/office/powerpoint/2010/main" xmlns="" val="2953958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D57F1E4F-1CFF-5643-939E-217C01CDF565}" type="slidenum">
              <a:rPr lang="en-US" smtClean="0"/>
              <a:pPr/>
              <a:t>14</a:t>
            </a:fld>
            <a:endParaRPr lang="en-US" dirty="0"/>
          </a:p>
        </p:txBody>
      </p:sp>
      <p:sp>
        <p:nvSpPr>
          <p:cNvPr id="6" name="TextBox 5"/>
          <p:cNvSpPr txBox="1"/>
          <p:nvPr/>
        </p:nvSpPr>
        <p:spPr>
          <a:xfrm>
            <a:off x="2241755" y="1961535"/>
            <a:ext cx="8863780" cy="2535566"/>
          </a:xfrm>
          <a:prstGeom prst="rect">
            <a:avLst/>
          </a:prstGeom>
          <a:noFill/>
        </p:spPr>
        <p:txBody>
          <a:bodyPr wrap="square" rtlCol="1">
            <a:spAutoFit/>
          </a:bodyPr>
          <a:lstStyle/>
          <a:p>
            <a:pPr algn="just" rtl="1">
              <a:lnSpc>
                <a:spcPct val="150000"/>
              </a:lnSpc>
            </a:pPr>
            <a:r>
              <a:rPr lang="fa-IR" dirty="0" smtClean="0"/>
              <a:t>ارزیابی تکوینی، باید در مواردی مورد توجه قرار بگیرد که معلمان بر اساس اطلاعات حاصل از ارزیابی دانش آموزان، شیوه ی تدریس خود را تغییر می دهند و آن را به گونه ای تنظیم می کنند که با سطح کنونی شاگردان و اشتباهات آنان مناسب تر باشد.ارزیابی </a:t>
            </a:r>
            <a:r>
              <a:rPr lang="fa-IR" dirty="0"/>
              <a:t>تکوینی اساسا فعالیتی جاری و غیر رسمی در جریان تدریس است که در واکنش به پاسخ دهی دانش آموزان کلاس انجام می شود. درک و فهم دانش آموزان را از درس به روشهای گوناگونی می توان ارزیابی کرد. از طریق مشاهده حالات چهره، بررسی تکالیف و کارهای نوشتاری، پرسش، شنیدن نظرات و عقاید، بحث های جمعی، مشاهده فعالیت ها و فراهم آوری حمایت و کمک کافی برای پیشرفت.</a:t>
            </a:r>
          </a:p>
        </p:txBody>
      </p:sp>
    </p:spTree>
    <p:extLst>
      <p:ext uri="{BB962C8B-B14F-4D97-AF65-F5344CB8AC3E}">
        <p14:creationId xmlns:p14="http://schemas.microsoft.com/office/powerpoint/2010/main" xmlns="" val="3908441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9863" y="1333949"/>
            <a:ext cx="7433534" cy="3785652"/>
          </a:xfrm>
          <a:prstGeom prst="rect">
            <a:avLst/>
          </a:prstGeom>
          <a:noFill/>
        </p:spPr>
        <p:txBody>
          <a:bodyPr wrap="square" rtlCol="0">
            <a:spAutoFit/>
          </a:bodyPr>
          <a:lstStyle/>
          <a:p>
            <a:pPr algn="ctr"/>
            <a:r>
              <a:rPr lang="fa-IR" sz="2400" i="1" dirty="0"/>
              <a:t>دسته بندی </a:t>
            </a:r>
            <a:r>
              <a:rPr lang="fa-IR" sz="2400" i="1" u="sng" dirty="0"/>
              <a:t>ارزشیابی های </a:t>
            </a:r>
            <a:r>
              <a:rPr lang="fa-IR" sz="2400" i="1" dirty="0" smtClean="0"/>
              <a:t>آموزشی با توجه به موضوع </a:t>
            </a:r>
            <a:r>
              <a:rPr lang="fa-IR" sz="2400" i="1" u="sng" dirty="0" smtClean="0"/>
              <a:t>ارزشیابی</a:t>
            </a:r>
          </a:p>
          <a:p>
            <a:pPr algn="ctr"/>
            <a:endParaRPr lang="fa-IR" dirty="0"/>
          </a:p>
          <a:p>
            <a:pPr algn="ctr"/>
            <a:endParaRPr lang="fa-IR" dirty="0" smtClean="0"/>
          </a:p>
          <a:p>
            <a:pPr algn="r"/>
            <a:endParaRPr lang="fa-IR" dirty="0"/>
          </a:p>
          <a:p>
            <a:pPr algn="r"/>
            <a:r>
              <a:rPr lang="fa-IR" u="sng" dirty="0" smtClean="0"/>
              <a:t>ارزشیابی</a:t>
            </a:r>
            <a:r>
              <a:rPr lang="fa-IR" dirty="0" smtClean="0"/>
              <a:t> از دانشجویان و دانش آموزان</a:t>
            </a:r>
          </a:p>
          <a:p>
            <a:pPr algn="r"/>
            <a:endParaRPr lang="fa-IR" dirty="0"/>
          </a:p>
          <a:p>
            <a:pPr algn="r"/>
            <a:r>
              <a:rPr lang="fa-IR" u="sng" dirty="0"/>
              <a:t>ارزشیابی</a:t>
            </a:r>
            <a:r>
              <a:rPr lang="fa-IR" dirty="0"/>
              <a:t> </a:t>
            </a:r>
            <a:r>
              <a:rPr lang="fa-IR" dirty="0" smtClean="0"/>
              <a:t>از برنامه های درسی و مواد آموزشی</a:t>
            </a:r>
          </a:p>
          <a:p>
            <a:pPr algn="r"/>
            <a:endParaRPr lang="fa-IR" dirty="0"/>
          </a:p>
          <a:p>
            <a:pPr algn="r"/>
            <a:r>
              <a:rPr lang="fa-IR" u="sng" dirty="0"/>
              <a:t>ارزشیابی</a:t>
            </a:r>
            <a:r>
              <a:rPr lang="fa-IR" dirty="0"/>
              <a:t> </a:t>
            </a:r>
            <a:r>
              <a:rPr lang="fa-IR" dirty="0" smtClean="0"/>
              <a:t>از پروژه ها و برنامه های آموزشی</a:t>
            </a:r>
          </a:p>
          <a:p>
            <a:pPr algn="r"/>
            <a:endParaRPr lang="fa-IR" dirty="0"/>
          </a:p>
          <a:p>
            <a:pPr algn="r"/>
            <a:r>
              <a:rPr lang="fa-IR" u="sng" dirty="0"/>
              <a:t>ارزشیابی</a:t>
            </a:r>
            <a:r>
              <a:rPr lang="fa-IR" dirty="0"/>
              <a:t> </a:t>
            </a:r>
            <a:r>
              <a:rPr lang="fa-IR" dirty="0" smtClean="0"/>
              <a:t>از آموزشگاه</a:t>
            </a:r>
          </a:p>
          <a:p>
            <a:pPr algn="r"/>
            <a:endParaRPr lang="fa-IR" dirty="0"/>
          </a:p>
          <a:p>
            <a:pPr algn="r"/>
            <a:r>
              <a:rPr lang="fa-IR" u="sng" dirty="0"/>
              <a:t>ارزشیابی</a:t>
            </a:r>
            <a:r>
              <a:rPr lang="fa-IR" dirty="0"/>
              <a:t> </a:t>
            </a:r>
            <a:r>
              <a:rPr lang="fa-IR" dirty="0" smtClean="0"/>
              <a:t>از کارکنان آموزشگاه</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xmlns="" val="2772667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83050" y="1602891"/>
            <a:ext cx="6680498" cy="1846659"/>
          </a:xfrm>
          <a:prstGeom prst="rect">
            <a:avLst/>
          </a:prstGeom>
          <a:noFill/>
        </p:spPr>
        <p:txBody>
          <a:bodyPr wrap="square" rtlCol="0">
            <a:spAutoFit/>
          </a:bodyPr>
          <a:lstStyle/>
          <a:p>
            <a:pPr algn="ctr"/>
            <a:r>
              <a:rPr lang="fa-IR" sz="2400" i="1" dirty="0" smtClean="0"/>
              <a:t>دسته بندی </a:t>
            </a:r>
            <a:r>
              <a:rPr lang="fa-IR" sz="2400" i="1" u="sng" dirty="0" smtClean="0"/>
              <a:t>ارزشیابی های </a:t>
            </a:r>
            <a:r>
              <a:rPr lang="fa-IR" sz="2400" i="1" dirty="0" smtClean="0"/>
              <a:t>آموزشی با توجه به ملاک مورد استفاده</a:t>
            </a:r>
          </a:p>
          <a:p>
            <a:pPr algn="ctr"/>
            <a:endParaRPr lang="fa-IR" dirty="0" smtClean="0"/>
          </a:p>
          <a:p>
            <a:pPr algn="r"/>
            <a:endParaRPr lang="fa-IR" dirty="0" smtClean="0"/>
          </a:p>
          <a:p>
            <a:pPr algn="r"/>
            <a:r>
              <a:rPr lang="fa-IR" u="sng" dirty="0" smtClean="0"/>
              <a:t>۞- ارزشیابی</a:t>
            </a:r>
            <a:r>
              <a:rPr lang="fa-IR" dirty="0" smtClean="0"/>
              <a:t> وابسته به ملاک</a:t>
            </a:r>
          </a:p>
          <a:p>
            <a:pPr algn="r"/>
            <a:endParaRPr lang="fa-IR" dirty="0"/>
          </a:p>
          <a:p>
            <a:pPr algn="r"/>
            <a:r>
              <a:rPr lang="fa-IR" u="sng" dirty="0" smtClean="0"/>
              <a:t>۞- ارزشیابی</a:t>
            </a:r>
            <a:r>
              <a:rPr lang="fa-IR" dirty="0" smtClean="0"/>
              <a:t> وابسته به هنجار</a:t>
            </a:r>
            <a:endParaRPr lang="fa-IR"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3</a:t>
            </a:fld>
            <a:endParaRPr lang="en-US" dirty="0"/>
          </a:p>
        </p:txBody>
      </p:sp>
    </p:spTree>
    <p:extLst>
      <p:ext uri="{BB962C8B-B14F-4D97-AF65-F5344CB8AC3E}">
        <p14:creationId xmlns:p14="http://schemas.microsoft.com/office/powerpoint/2010/main" xmlns="" val="120895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39558" y="1688950"/>
            <a:ext cx="8756725" cy="2308324"/>
          </a:xfrm>
          <a:prstGeom prst="rect">
            <a:avLst/>
          </a:prstGeom>
          <a:noFill/>
        </p:spPr>
        <p:txBody>
          <a:bodyPr wrap="square" rtlCol="0">
            <a:spAutoFit/>
          </a:bodyPr>
          <a:lstStyle/>
          <a:p>
            <a:pPr algn="r">
              <a:lnSpc>
                <a:spcPct val="150000"/>
              </a:lnSpc>
            </a:pPr>
            <a:r>
              <a:rPr lang="fa-IR" u="sng" dirty="0" smtClean="0"/>
              <a:t>ارزشیابی های </a:t>
            </a:r>
            <a:r>
              <a:rPr lang="fa-IR" dirty="0" smtClean="0"/>
              <a:t>آموزشی را، علاوه بر موضوع </a:t>
            </a:r>
            <a:r>
              <a:rPr lang="fa-IR" u="sng" dirty="0" smtClean="0"/>
              <a:t>ارزشیابی</a:t>
            </a:r>
            <a:r>
              <a:rPr lang="fa-IR" dirty="0" smtClean="0"/>
              <a:t>، از لحاظ ملاک مورد استفاده نیز می توان تقسیم بندی کرد.</a:t>
            </a:r>
          </a:p>
          <a:p>
            <a:pPr algn="r">
              <a:lnSpc>
                <a:spcPct val="150000"/>
              </a:lnSpc>
            </a:pPr>
            <a:endParaRPr lang="fa-IR" dirty="0"/>
          </a:p>
          <a:p>
            <a:pPr algn="just" rtl="1">
              <a:lnSpc>
                <a:spcPct val="150000"/>
              </a:lnSpc>
            </a:pPr>
            <a:r>
              <a:rPr lang="fa-IR" dirty="0" smtClean="0"/>
              <a:t>معروف </a:t>
            </a:r>
            <a:r>
              <a:rPr lang="fa-IR" dirty="0"/>
              <a:t>ترین تقسیم بندی یرای </a:t>
            </a:r>
            <a:r>
              <a:rPr lang="fa-IR" u="sng" dirty="0"/>
              <a:t>ارزشیابی های </a:t>
            </a:r>
            <a:r>
              <a:rPr lang="fa-IR" dirty="0"/>
              <a:t>آموزشی تقسیم بندی آنها </a:t>
            </a:r>
            <a:r>
              <a:rPr lang="fa-IR" dirty="0" smtClean="0"/>
              <a:t>به </a:t>
            </a:r>
            <a:r>
              <a:rPr lang="fa-IR" u="sng" dirty="0" smtClean="0"/>
              <a:t>ارزشیابی</a:t>
            </a:r>
            <a:r>
              <a:rPr lang="fa-IR" dirty="0" smtClean="0"/>
              <a:t> </a:t>
            </a:r>
            <a:r>
              <a:rPr lang="fa-IR" i="1" dirty="0"/>
              <a:t>وابسته به ملاک </a:t>
            </a:r>
            <a:r>
              <a:rPr lang="fa-IR" dirty="0"/>
              <a:t>و </a:t>
            </a:r>
            <a:r>
              <a:rPr lang="fa-IR" u="sng" dirty="0"/>
              <a:t>ارزشیابی</a:t>
            </a:r>
            <a:r>
              <a:rPr lang="fa-IR" dirty="0"/>
              <a:t> </a:t>
            </a:r>
            <a:r>
              <a:rPr lang="fa-IR" i="1" dirty="0"/>
              <a:t>وابسته به هنجار </a:t>
            </a:r>
            <a:r>
              <a:rPr lang="fa-IR" dirty="0"/>
              <a:t>است</a:t>
            </a:r>
            <a:r>
              <a:rPr lang="fa-IR" dirty="0" smtClean="0"/>
              <a:t>.</a:t>
            </a:r>
          </a:p>
          <a:p>
            <a:pPr algn="r"/>
            <a:endParaRPr lang="fa-IR" dirty="0"/>
          </a:p>
          <a:p>
            <a:pPr algn="r"/>
            <a:endParaRPr lang="fa-IR"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4</a:t>
            </a:fld>
            <a:endParaRPr lang="en-US" dirty="0"/>
          </a:p>
        </p:txBody>
      </p:sp>
    </p:spTree>
    <p:extLst>
      <p:ext uri="{BB962C8B-B14F-4D97-AF65-F5344CB8AC3E}">
        <p14:creationId xmlns:p14="http://schemas.microsoft.com/office/powerpoint/2010/main" xmlns="" val="343577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549563" y="1376979"/>
            <a:ext cx="7057016" cy="2954655"/>
          </a:xfrm>
          <a:prstGeom prst="rect">
            <a:avLst/>
          </a:prstGeom>
          <a:noFill/>
        </p:spPr>
        <p:txBody>
          <a:bodyPr wrap="square" rtlCol="0">
            <a:spAutoFit/>
          </a:bodyPr>
          <a:lstStyle/>
          <a:p>
            <a:pPr algn="ctr"/>
            <a:r>
              <a:rPr lang="fa-IR" sz="2400" i="1" u="sng" dirty="0" smtClean="0"/>
              <a:t>ارزشیابی</a:t>
            </a:r>
            <a:r>
              <a:rPr lang="fa-IR" sz="2400" i="1" dirty="0" smtClean="0"/>
              <a:t> وابسته به ملاک</a:t>
            </a:r>
          </a:p>
          <a:p>
            <a:pPr algn="ctr">
              <a:lnSpc>
                <a:spcPct val="150000"/>
              </a:lnSpc>
            </a:pPr>
            <a:endParaRPr lang="fa-IR" dirty="0"/>
          </a:p>
          <a:p>
            <a:pPr algn="just" rtl="1">
              <a:lnSpc>
                <a:spcPct val="150000"/>
              </a:lnSpc>
            </a:pPr>
            <a:r>
              <a:rPr lang="fa-IR" dirty="0" smtClean="0"/>
              <a:t>در </a:t>
            </a:r>
            <a:r>
              <a:rPr lang="fa-IR" u="sng" dirty="0" smtClean="0"/>
              <a:t>ارزشیابی</a:t>
            </a:r>
            <a:r>
              <a:rPr lang="fa-IR" dirty="0" smtClean="0"/>
              <a:t> وابسته به ملاک یا </a:t>
            </a:r>
            <a:r>
              <a:rPr lang="fa-IR" u="sng" dirty="0" smtClean="0"/>
              <a:t>ارزشیابی</a:t>
            </a:r>
            <a:r>
              <a:rPr lang="fa-IR" dirty="0" smtClean="0"/>
              <a:t> ملاکی، معیار یا ملاک </a:t>
            </a:r>
            <a:r>
              <a:rPr lang="fa-IR" u="sng" dirty="0" smtClean="0"/>
              <a:t>ارزشیابی</a:t>
            </a:r>
            <a:r>
              <a:rPr lang="fa-IR" dirty="0" smtClean="0"/>
              <a:t> از پیش تعیین می شود.و عملکرد یادگیرنده با توجه به آن ملاک مورد قضاوت قرار می گیرد. در این نوع </a:t>
            </a:r>
            <a:r>
              <a:rPr lang="fa-IR" u="sng" dirty="0" smtClean="0"/>
              <a:t>ارزشیابی</a:t>
            </a:r>
            <a:r>
              <a:rPr lang="fa-IR" dirty="0" smtClean="0"/>
              <a:t>، نوعی ملاک مطلق که همان هدف های آموزشی از پیش تعیین شده هستند مورد استفاده قرار می گیرد. این نوع </a:t>
            </a:r>
            <a:r>
              <a:rPr lang="fa-IR" u="sng" dirty="0" smtClean="0"/>
              <a:t>ارزشیابی</a:t>
            </a:r>
            <a:r>
              <a:rPr lang="fa-IR" dirty="0" smtClean="0"/>
              <a:t> تعیین می کند که آیا دانش آموزان مطالب و هدف هایی را که قرار بوده است بیاموزند به میزان دلخواه آموخته اند یا نه.</a:t>
            </a:r>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5</a:t>
            </a:fld>
            <a:endParaRPr lang="en-US" dirty="0"/>
          </a:p>
        </p:txBody>
      </p:sp>
    </p:spTree>
    <p:extLst>
      <p:ext uri="{BB962C8B-B14F-4D97-AF65-F5344CB8AC3E}">
        <p14:creationId xmlns:p14="http://schemas.microsoft.com/office/powerpoint/2010/main" xmlns="" val="518190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3501" y="1075765"/>
            <a:ext cx="7487323" cy="3508653"/>
          </a:xfrm>
          <a:prstGeom prst="rect">
            <a:avLst/>
          </a:prstGeom>
          <a:noFill/>
        </p:spPr>
        <p:txBody>
          <a:bodyPr wrap="square" rtlCol="0">
            <a:spAutoFit/>
          </a:bodyPr>
          <a:lstStyle/>
          <a:p>
            <a:pPr algn="ctr"/>
            <a:r>
              <a:rPr lang="fa-IR" sz="2400" i="1" u="sng" dirty="0" smtClean="0"/>
              <a:t>ارزشیابی</a:t>
            </a:r>
            <a:r>
              <a:rPr lang="fa-IR" sz="2400" i="1" dirty="0" smtClean="0"/>
              <a:t> وابسته به هنجار</a:t>
            </a:r>
          </a:p>
          <a:p>
            <a:pPr algn="r">
              <a:lnSpc>
                <a:spcPct val="150000"/>
              </a:lnSpc>
            </a:pPr>
            <a:endParaRPr lang="fa-IR" sz="2400" i="1" dirty="0"/>
          </a:p>
          <a:p>
            <a:pPr algn="just" rtl="1">
              <a:lnSpc>
                <a:spcPct val="150000"/>
              </a:lnSpc>
            </a:pPr>
            <a:r>
              <a:rPr lang="fa-IR" dirty="0" smtClean="0"/>
              <a:t>منظور از </a:t>
            </a:r>
            <a:r>
              <a:rPr lang="fa-IR" u="sng" dirty="0" smtClean="0"/>
              <a:t>ارزشیابی</a:t>
            </a:r>
            <a:r>
              <a:rPr lang="fa-IR" dirty="0" smtClean="0"/>
              <a:t> وابسته به هنجار یا </a:t>
            </a:r>
            <a:r>
              <a:rPr lang="fa-IR" u="sng" dirty="0" smtClean="0"/>
              <a:t>ارزشیابی</a:t>
            </a:r>
            <a:r>
              <a:rPr lang="fa-IR" dirty="0" smtClean="0"/>
              <a:t> هنجاری آن نوع </a:t>
            </a:r>
            <a:r>
              <a:rPr lang="fa-IR" u="sng" dirty="0" smtClean="0"/>
              <a:t>ارزشیابی</a:t>
            </a:r>
            <a:r>
              <a:rPr lang="fa-IR" dirty="0" smtClean="0"/>
              <a:t> است که به جای یک ملاک مطلق از پیش تعیین شده بر نوعی ملاک نسبی وابسته است. در این نوع </a:t>
            </a:r>
            <a:r>
              <a:rPr lang="fa-IR" u="sng" dirty="0" smtClean="0"/>
              <a:t>ارزشیابی</a:t>
            </a:r>
            <a:r>
              <a:rPr lang="fa-IR" dirty="0" smtClean="0"/>
              <a:t>، اگر بخواهیم پیشرفت تحصیلی گروهی دانش آموز را </a:t>
            </a:r>
            <a:r>
              <a:rPr lang="fa-IR" u="sng" dirty="0" smtClean="0"/>
              <a:t>ارزشیابی</a:t>
            </a:r>
            <a:r>
              <a:rPr lang="fa-IR" dirty="0" smtClean="0"/>
              <a:t> کنیم،عملکرد دانش آموزان را با یکدیگر مقایسه می کنیم، نه با یک ملاک مشخص از پیش تعیین شده. بنابراین، در این نوع</a:t>
            </a:r>
            <a:r>
              <a:rPr lang="fa-IR" u="sng" dirty="0" smtClean="0"/>
              <a:t> ارزشیابی </a:t>
            </a:r>
            <a:r>
              <a:rPr lang="fa-IR" dirty="0" smtClean="0"/>
              <a:t>می توان تعیین کرد یک دانش آموز نسبت به دانش آموزان دیگر چه وضعی دارد، اما نمی توان مشخص کرد که پیشرفت یک دانش آموز نسبت به هدف های آموزشی چگونه است. </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6</a:t>
            </a:fld>
            <a:endParaRPr lang="en-US" dirty="0"/>
          </a:p>
        </p:txBody>
      </p:sp>
    </p:spTree>
    <p:extLst>
      <p:ext uri="{BB962C8B-B14F-4D97-AF65-F5344CB8AC3E}">
        <p14:creationId xmlns:p14="http://schemas.microsoft.com/office/powerpoint/2010/main" xmlns="" val="70864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26833" y="1194099"/>
            <a:ext cx="8444753" cy="4616648"/>
          </a:xfrm>
          <a:prstGeom prst="rect">
            <a:avLst/>
          </a:prstGeom>
          <a:noFill/>
        </p:spPr>
        <p:txBody>
          <a:bodyPr wrap="square" rtlCol="0">
            <a:spAutoFit/>
          </a:bodyPr>
          <a:lstStyle/>
          <a:p>
            <a:pPr algn="ctr"/>
            <a:r>
              <a:rPr lang="fa-IR" sz="2400" i="1" dirty="0" smtClean="0"/>
              <a:t>مقایسه</a:t>
            </a:r>
            <a:r>
              <a:rPr lang="fa-IR" sz="2400" i="1" u="sng" dirty="0" smtClean="0"/>
              <a:t> ارزشیابی </a:t>
            </a:r>
            <a:r>
              <a:rPr lang="fa-IR" sz="2400" i="1" dirty="0" smtClean="0"/>
              <a:t>وابسته به ملاک با</a:t>
            </a:r>
            <a:r>
              <a:rPr lang="fa-IR" sz="2400" i="1" u="sng" dirty="0" smtClean="0"/>
              <a:t> ارزشیابی </a:t>
            </a:r>
            <a:r>
              <a:rPr lang="fa-IR" sz="2400" i="1" dirty="0" smtClean="0"/>
              <a:t>وابسته به هنجار</a:t>
            </a:r>
          </a:p>
          <a:p>
            <a:pPr algn="ctr">
              <a:lnSpc>
                <a:spcPct val="150000"/>
              </a:lnSpc>
            </a:pPr>
            <a:endParaRPr lang="fa-IR" dirty="0"/>
          </a:p>
          <a:p>
            <a:pPr algn="just" rtl="1">
              <a:lnSpc>
                <a:spcPct val="150000"/>
              </a:lnSpc>
            </a:pPr>
            <a:r>
              <a:rPr lang="fa-IR" dirty="0" smtClean="0"/>
              <a:t> </a:t>
            </a:r>
            <a:r>
              <a:rPr lang="fa-IR" u="sng" dirty="0" smtClean="0"/>
              <a:t>ارزشیابی</a:t>
            </a:r>
            <a:r>
              <a:rPr lang="fa-IR" dirty="0" smtClean="0"/>
              <a:t> هنجاری و آزمونهای مبتنی بر ملاک نسبی در سنجش هوش و استعداد و نیزدر سنجش شخصیت و سایر جنبه های عاطفی به کار می روند. در مقابل، </a:t>
            </a:r>
            <a:r>
              <a:rPr lang="fa-IR" u="sng" dirty="0" smtClean="0"/>
              <a:t>ارزشیابی</a:t>
            </a:r>
            <a:r>
              <a:rPr lang="fa-IR" dirty="0" smtClean="0"/>
              <a:t> ملاکی و آزمونهای مبتنی بر ملاک مطلق به طور عمده در سنجش پیشرفت تحصیلی که به منظور تعیین میزان موفقیت یادگیرندگان در رسیدن به هدفهای آموزشی اجرا می شوند مورد استفاده قرار می گیرند.</a:t>
            </a:r>
          </a:p>
          <a:p>
            <a:pPr algn="just" rtl="1">
              <a:lnSpc>
                <a:spcPct val="150000"/>
              </a:lnSpc>
            </a:pPr>
            <a:r>
              <a:rPr lang="fa-IR" dirty="0" smtClean="0"/>
              <a:t>به عنوان نمونه ای از </a:t>
            </a:r>
            <a:r>
              <a:rPr lang="fa-IR" u="sng" dirty="0" smtClean="0"/>
              <a:t>ارزشیابی</a:t>
            </a:r>
            <a:r>
              <a:rPr lang="fa-IR" dirty="0" smtClean="0"/>
              <a:t> هنجاری می توان کنکور سراسری را موردی از</a:t>
            </a:r>
            <a:r>
              <a:rPr lang="fa-IR" u="sng" dirty="0" smtClean="0"/>
              <a:t> ارزشیابی </a:t>
            </a:r>
            <a:r>
              <a:rPr lang="fa-IR" dirty="0" smtClean="0"/>
              <a:t>هنجاری نام برد. در این آزمونها، عملکرد هر داوطلب با توجه به عملکرد سایر داوطلبان مورد قضاوت قرار می گیرد.</a:t>
            </a:r>
          </a:p>
          <a:p>
            <a:pPr algn="just" rtl="1">
              <a:lnSpc>
                <a:spcPct val="150000"/>
              </a:lnSpc>
            </a:pPr>
            <a:r>
              <a:rPr lang="fa-IR" dirty="0" smtClean="0"/>
              <a:t>در مقابل، امتحانات نهایی مقاطع تحصیلی مختلف، بر نوعی ملاک مطلق که محتوای درسی و هدفهای آموزشی هستند متکی اند، و قبولی یا عدم قبولی شرکت کنندگان، صرفا با توجه به این ملاک نسبتا مطلق و مستقل تعیین می شود.</a:t>
            </a:r>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7</a:t>
            </a:fld>
            <a:endParaRPr lang="en-US" dirty="0"/>
          </a:p>
        </p:txBody>
      </p:sp>
    </p:spTree>
    <p:extLst>
      <p:ext uri="{BB962C8B-B14F-4D97-AF65-F5344CB8AC3E}">
        <p14:creationId xmlns:p14="http://schemas.microsoft.com/office/powerpoint/2010/main" xmlns="" val="3725736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74720" y="1516828"/>
            <a:ext cx="5434464" cy="2677656"/>
          </a:xfrm>
          <a:prstGeom prst="rect">
            <a:avLst/>
          </a:prstGeom>
          <a:noFill/>
        </p:spPr>
        <p:txBody>
          <a:bodyPr wrap="square" rtlCol="0">
            <a:spAutoFit/>
          </a:bodyPr>
          <a:lstStyle/>
          <a:p>
            <a:pPr algn="ctr"/>
            <a:r>
              <a:rPr lang="fa-IR" sz="2400" i="1" dirty="0" smtClean="0"/>
              <a:t>دسته بندی</a:t>
            </a:r>
            <a:r>
              <a:rPr lang="fa-IR" sz="2400" i="1" u="sng" dirty="0" smtClean="0"/>
              <a:t> ارزشیابی </a:t>
            </a:r>
            <a:r>
              <a:rPr lang="fa-IR" sz="2400" i="1" dirty="0" smtClean="0"/>
              <a:t>آموزشی با توجه به زمان </a:t>
            </a:r>
          </a:p>
          <a:p>
            <a:pPr algn="ctr"/>
            <a:endParaRPr lang="fa-IR" dirty="0"/>
          </a:p>
          <a:p>
            <a:pPr algn="r"/>
            <a:r>
              <a:rPr lang="fa-IR" u="sng" dirty="0" smtClean="0"/>
              <a:t>۞- ارزشیابی</a:t>
            </a:r>
            <a:r>
              <a:rPr lang="fa-IR" dirty="0" smtClean="0"/>
              <a:t> آغازین یا سنجش آغازین </a:t>
            </a:r>
          </a:p>
          <a:p>
            <a:pPr algn="r"/>
            <a:endParaRPr lang="fa-IR" dirty="0"/>
          </a:p>
          <a:p>
            <a:pPr algn="r"/>
            <a:r>
              <a:rPr lang="fa-IR" u="sng" dirty="0" smtClean="0"/>
              <a:t>۞- ارزشیابی</a:t>
            </a:r>
            <a:r>
              <a:rPr lang="fa-IR" dirty="0" smtClean="0"/>
              <a:t> تکوینی</a:t>
            </a:r>
          </a:p>
          <a:p>
            <a:pPr algn="r"/>
            <a:endParaRPr lang="fa-IR" dirty="0"/>
          </a:p>
          <a:p>
            <a:pPr algn="r"/>
            <a:r>
              <a:rPr lang="fa-IR" u="sng" dirty="0" smtClean="0"/>
              <a:t>۞- ارزشیابی</a:t>
            </a:r>
            <a:r>
              <a:rPr lang="fa-IR" dirty="0" smtClean="0"/>
              <a:t> تشخیصی</a:t>
            </a:r>
          </a:p>
          <a:p>
            <a:pPr algn="r"/>
            <a:endParaRPr lang="fa-IR" dirty="0"/>
          </a:p>
          <a:p>
            <a:pPr algn="r"/>
            <a:r>
              <a:rPr lang="fa-IR" u="sng" dirty="0" smtClean="0"/>
              <a:t>۞- ارزشیابی</a:t>
            </a:r>
            <a:r>
              <a:rPr lang="fa-IR" dirty="0" smtClean="0"/>
              <a:t> تراکمی</a:t>
            </a:r>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8</a:t>
            </a:fld>
            <a:endParaRPr lang="en-US" dirty="0"/>
          </a:p>
        </p:txBody>
      </p:sp>
    </p:spTree>
    <p:extLst>
      <p:ext uri="{BB962C8B-B14F-4D97-AF65-F5344CB8AC3E}">
        <p14:creationId xmlns:p14="http://schemas.microsoft.com/office/powerpoint/2010/main" xmlns="" val="264806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94560" y="1301676"/>
            <a:ext cx="8552329" cy="4524315"/>
          </a:xfrm>
          <a:prstGeom prst="rect">
            <a:avLst/>
          </a:prstGeom>
          <a:noFill/>
        </p:spPr>
        <p:txBody>
          <a:bodyPr wrap="square" rtlCol="0">
            <a:spAutoFit/>
          </a:bodyPr>
          <a:lstStyle/>
          <a:p>
            <a:pPr algn="ctr">
              <a:lnSpc>
                <a:spcPct val="150000"/>
              </a:lnSpc>
            </a:pPr>
            <a:r>
              <a:rPr lang="fa-IR" sz="2400" i="1" u="sng" dirty="0" smtClean="0"/>
              <a:t>ارزشیابی</a:t>
            </a:r>
            <a:r>
              <a:rPr lang="fa-IR" sz="2400" i="1" dirty="0" smtClean="0"/>
              <a:t> یا سنجش آغازین</a:t>
            </a:r>
          </a:p>
          <a:p>
            <a:pPr algn="ctr">
              <a:lnSpc>
                <a:spcPct val="150000"/>
              </a:lnSpc>
            </a:pPr>
            <a:endParaRPr lang="fa-IR" dirty="0"/>
          </a:p>
          <a:p>
            <a:pPr algn="just" rtl="1">
              <a:lnSpc>
                <a:spcPct val="150000"/>
              </a:lnSpc>
            </a:pPr>
            <a:r>
              <a:rPr lang="fa-IR" dirty="0" smtClean="0"/>
              <a:t>نخستین </a:t>
            </a:r>
            <a:r>
              <a:rPr lang="fa-IR" u="sng" dirty="0" smtClean="0"/>
              <a:t>ارزشیابی</a:t>
            </a:r>
            <a:r>
              <a:rPr lang="fa-IR" dirty="0" smtClean="0"/>
              <a:t> معلم که پیش از انجام فعالیتهای آموزشی او به اجرا در می آید، </a:t>
            </a:r>
            <a:r>
              <a:rPr lang="fa-IR" u="sng" dirty="0" smtClean="0"/>
              <a:t>ارزشیابی</a:t>
            </a:r>
            <a:r>
              <a:rPr lang="fa-IR" dirty="0" smtClean="0"/>
              <a:t> آغازین یا سنجش آغازین نامیده می شود.</a:t>
            </a:r>
          </a:p>
          <a:p>
            <a:pPr algn="r">
              <a:lnSpc>
                <a:spcPct val="150000"/>
              </a:lnSpc>
            </a:pPr>
            <a:endParaRPr lang="fa-IR" dirty="0"/>
          </a:p>
          <a:p>
            <a:pPr algn="r">
              <a:lnSpc>
                <a:spcPct val="150000"/>
              </a:lnSpc>
            </a:pPr>
            <a:r>
              <a:rPr lang="fa-IR" dirty="0" smtClean="0"/>
              <a:t>این نوع </a:t>
            </a:r>
            <a:r>
              <a:rPr lang="fa-IR" u="sng" dirty="0" smtClean="0"/>
              <a:t>ارزشیابی</a:t>
            </a:r>
            <a:r>
              <a:rPr lang="fa-IR" dirty="0" smtClean="0"/>
              <a:t> به دو منظور یعنی برای پاسخ دادن به دو پرسش زیر مورد استفاده قرار می گیرد: </a:t>
            </a:r>
          </a:p>
          <a:p>
            <a:pPr algn="r">
              <a:lnSpc>
                <a:spcPct val="150000"/>
              </a:lnSpc>
            </a:pPr>
            <a:endParaRPr lang="fa-IR" dirty="0"/>
          </a:p>
          <a:p>
            <a:pPr algn="r">
              <a:lnSpc>
                <a:spcPct val="150000"/>
              </a:lnSpc>
            </a:pPr>
            <a:r>
              <a:rPr lang="fa-IR" dirty="0" smtClean="0"/>
              <a:t>1- آیا یادگیرندگان بر دانش ها و مهارتهای پیش نیاز درس تازه از قبل تسلط یافته اند؟</a:t>
            </a:r>
          </a:p>
          <a:p>
            <a:pPr algn="r">
              <a:lnSpc>
                <a:spcPct val="150000"/>
              </a:lnSpc>
            </a:pPr>
            <a:r>
              <a:rPr lang="fa-IR" dirty="0" smtClean="0"/>
              <a:t>2- یادگیرندگان چه مقدار از هدفها و محتوای درس تازه را قبلا یاد گرفته اند؟</a:t>
            </a:r>
          </a:p>
          <a:p>
            <a:endParaRPr lang="fa-IR" dirty="0"/>
          </a:p>
          <a:p>
            <a:endParaRPr lang="en-US" dirty="0"/>
          </a:p>
        </p:txBody>
      </p:sp>
      <p:sp>
        <p:nvSpPr>
          <p:cNvPr id="3" name="Slide Number Placeholder 2"/>
          <p:cNvSpPr>
            <a:spLocks noGrp="1"/>
          </p:cNvSpPr>
          <p:nvPr>
            <p:ph type="sldNum" sz="quarter" idx="12"/>
          </p:nvPr>
        </p:nvSpPr>
        <p:spPr/>
        <p:txBody>
          <a:bodyPr/>
          <a:lstStyle/>
          <a:p>
            <a:fld id="{D57F1E4F-1CFF-5643-939E-217C01CDF565}" type="slidenum">
              <a:rPr lang="en-US" smtClean="0"/>
              <a:pPr/>
              <a:t>9</a:t>
            </a:fld>
            <a:endParaRPr lang="en-US" dirty="0"/>
          </a:p>
        </p:txBody>
      </p:sp>
    </p:spTree>
    <p:extLst>
      <p:ext uri="{BB962C8B-B14F-4D97-AF65-F5344CB8AC3E}">
        <p14:creationId xmlns:p14="http://schemas.microsoft.com/office/powerpoint/2010/main" xmlns="" val="218821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254</TotalTime>
  <Words>1127</Words>
  <Application>Microsoft Office PowerPoint</Application>
  <PresentationFormat>Custom</PresentationFormat>
  <Paragraphs>95</Paragraphs>
  <Slides>14</Slides>
  <Notes>0</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Organic</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دسته بندی ارزشیابی های آموزشی در قالب الگوهای مختلف</dc:title>
  <dc:creator>intel</dc:creator>
  <cp:lastModifiedBy>55809479</cp:lastModifiedBy>
  <cp:revision>38</cp:revision>
  <dcterms:created xsi:type="dcterms:W3CDTF">2017-12-21T08:08:46Z</dcterms:created>
  <dcterms:modified xsi:type="dcterms:W3CDTF">2018-02-01T06:26:53Z</dcterms:modified>
</cp:coreProperties>
</file>