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52" r:id="rId1"/>
  </p:sldMasterIdLst>
  <p:sldIdLst>
    <p:sldId id="256" r:id="rId2"/>
    <p:sldId id="281" r:id="rId3"/>
    <p:sldId id="257" r:id="rId4"/>
    <p:sldId id="258" r:id="rId5"/>
    <p:sldId id="259" r:id="rId6"/>
    <p:sldId id="260" r:id="rId7"/>
    <p:sldId id="282" r:id="rId8"/>
    <p:sldId id="283" r:id="rId9"/>
    <p:sldId id="284" r:id="rId10"/>
    <p:sldId id="285" r:id="rId11"/>
    <p:sldId id="261" r:id="rId12"/>
    <p:sldId id="262" r:id="rId13"/>
    <p:sldId id="263" r:id="rId14"/>
    <p:sldId id="264" r:id="rId15"/>
    <p:sldId id="265" r:id="rId16"/>
    <p:sldId id="280" r:id="rId17"/>
    <p:sldId id="269" r:id="rId18"/>
    <p:sldId id="270" r:id="rId19"/>
    <p:sldId id="286" r:id="rId20"/>
    <p:sldId id="271" r:id="rId21"/>
    <p:sldId id="272" r:id="rId22"/>
    <p:sldId id="287" r:id="rId23"/>
    <p:sldId id="273" r:id="rId24"/>
    <p:sldId id="288" r:id="rId25"/>
    <p:sldId id="274" r:id="rId26"/>
    <p:sldId id="275" r:id="rId27"/>
    <p:sldId id="276" r:id="rId28"/>
    <p:sldId id="277" r:id="rId29"/>
    <p:sldId id="289" r:id="rId30"/>
    <p:sldId id="278" r:id="rId3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88" autoAdjust="0"/>
    <p:restoredTop sz="94718" autoAdjust="0"/>
  </p:normalViewPr>
  <p:slideViewPr>
    <p:cSldViewPr>
      <p:cViewPr>
        <p:scale>
          <a:sx n="77" d="100"/>
          <a:sy n="77" d="100"/>
        </p:scale>
        <p:origin x="-1176" y="234"/>
      </p:cViewPr>
      <p:guideLst>
        <p:guide orient="horz" pos="2160"/>
        <p:guide pos="2880"/>
      </p:guideLst>
    </p:cSldViewPr>
  </p:slideViewPr>
  <p:outlineViewPr>
    <p:cViewPr>
      <p:scale>
        <a:sx n="33" d="100"/>
        <a:sy n="33" d="100"/>
      </p:scale>
      <p:origin x="126" y="20406"/>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extLst/>
          </a:lstStyle>
          <a:p>
            <a:r>
              <a:rPr kumimoji="0" lang="en-US" smtClean="0"/>
              <a:t>Click to edit Master title style</a:t>
            </a:r>
            <a:endParaRPr kumimoji="0" lang="en-US"/>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7" name="Date Placeholder 6"/>
          <p:cNvSpPr>
            <a:spLocks noGrp="1"/>
          </p:cNvSpPr>
          <p:nvPr>
            <p:ph type="dt" sz="half" idx="10"/>
          </p:nvPr>
        </p:nvSpPr>
        <p:spPr/>
        <p:txBody>
          <a:bodyPr/>
          <a:lstStyle>
            <a:extLst/>
          </a:lstStyle>
          <a:p>
            <a:fld id="{2638484C-4DAB-4BD4-BEE0-F856967E404B}" type="datetimeFigureOut">
              <a:rPr lang="en-US" smtClean="0"/>
              <a:t>11/8/2015</a:t>
            </a:fld>
            <a:endParaRPr lang="en-US"/>
          </a:p>
        </p:txBody>
      </p:sp>
      <p:sp>
        <p:nvSpPr>
          <p:cNvPr id="20" name="Footer Placeholder 19"/>
          <p:cNvSpPr>
            <a:spLocks noGrp="1"/>
          </p:cNvSpPr>
          <p:nvPr>
            <p:ph type="ftr" sz="quarter" idx="11"/>
          </p:nvPr>
        </p:nvSpPr>
        <p:spPr/>
        <p:txBody>
          <a:bodyPr/>
          <a:lstStyle>
            <a:extLst/>
          </a:lstStyle>
          <a:p>
            <a:endParaRPr lang="en-US"/>
          </a:p>
        </p:txBody>
      </p:sp>
      <p:sp>
        <p:nvSpPr>
          <p:cNvPr id="10" name="Slide Number Placeholder 9"/>
          <p:cNvSpPr>
            <a:spLocks noGrp="1"/>
          </p:cNvSpPr>
          <p:nvPr>
            <p:ph type="sldNum" sz="quarter" idx="12"/>
          </p:nvPr>
        </p:nvSpPr>
        <p:spPr/>
        <p:txBody>
          <a:bodyPr/>
          <a:lstStyle>
            <a:extLst/>
          </a:lstStyle>
          <a:p>
            <a:fld id="{D58D053C-8F4B-4415-BE67-F6783C98DFF3}" type="slidenum">
              <a:rPr lang="en-US" smtClean="0"/>
              <a:t>‹#›</a:t>
            </a:fld>
            <a:endParaRPr lang="en-US"/>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2638484C-4DAB-4BD4-BEE0-F856967E404B}" type="datetimeFigureOut">
              <a:rPr lang="en-US" smtClean="0"/>
              <a:t>11/8/2015</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D58D053C-8F4B-4415-BE67-F6783C98DFF3}"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143000" y="274640"/>
            <a:ext cx="55626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2638484C-4DAB-4BD4-BEE0-F856967E404B}" type="datetimeFigureOut">
              <a:rPr lang="en-US" smtClean="0"/>
              <a:t>11/8/2015</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D58D053C-8F4B-4415-BE67-F6783C98DFF3}"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2638484C-4DAB-4BD4-BEE0-F856967E404B}" type="datetimeFigureOut">
              <a:rPr lang="en-US" smtClean="0"/>
              <a:t>11/8/2015</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D58D053C-8F4B-4415-BE67-F6783C98DFF3}"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2638484C-4DAB-4BD4-BEE0-F856967E404B}" type="datetimeFigureOut">
              <a:rPr lang="en-US" smtClean="0"/>
              <a:t>11/8/2015</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D58D053C-8F4B-4415-BE67-F6783C98DFF3}" type="slidenum">
              <a:rPr lang="en-US" smtClean="0"/>
              <a:t>‹#›</a:t>
            </a:fld>
            <a:endParaRPr lang="en-US"/>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2638484C-4DAB-4BD4-BEE0-F856967E404B}" type="datetimeFigureOut">
              <a:rPr lang="en-US" smtClean="0"/>
              <a:t>11/8/2015</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D58D053C-8F4B-4415-BE67-F6783C98DFF3}"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2638484C-4DAB-4BD4-BEE0-F856967E404B}" type="datetimeFigureOut">
              <a:rPr lang="en-US" smtClean="0"/>
              <a:t>11/8/2015</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D58D053C-8F4B-4415-BE67-F6783C98DFF3}"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2638484C-4DAB-4BD4-BEE0-F856967E404B}" type="datetimeFigureOut">
              <a:rPr lang="en-US" smtClean="0"/>
              <a:t>11/8/2015</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D58D053C-8F4B-4415-BE67-F6783C98DFF3}"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2638484C-4DAB-4BD4-BEE0-F856967E404B}" type="datetimeFigureOut">
              <a:rPr lang="en-US" smtClean="0"/>
              <a:t>11/8/2015</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D58D053C-8F4B-4415-BE67-F6783C98DFF3}" type="slidenum">
              <a:rPr lang="en-US" smtClean="0"/>
              <a:t>‹#›</a:t>
            </a:fld>
            <a:endParaRPr lang="en-US"/>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2638484C-4DAB-4BD4-BEE0-F856967E404B}" type="datetimeFigureOut">
              <a:rPr lang="en-US" smtClean="0"/>
              <a:t>11/8/2015</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D58D053C-8F4B-4415-BE67-F6783C98DFF3}"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extLst/>
          </a:lstStyle>
          <a:p>
            <a:fld id="{2638484C-4DAB-4BD4-BEE0-F856967E404B}" type="datetimeFigureOut">
              <a:rPr lang="en-US" smtClean="0"/>
              <a:t>11/8/2015</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D58D053C-8F4B-4415-BE67-F6783C98DFF3}" type="slidenum">
              <a:rPr lang="en-US" smtClean="0"/>
              <a:t>‹#›</a:t>
            </a:fld>
            <a:endParaRPr lang="en-US"/>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smtClean="0"/>
              <a:t>Click icon to add picture</a:t>
            </a:r>
            <a:endParaRPr kumimoji="0" lang="en-US" dirty="0"/>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extLst/>
          </a:lstStyle>
          <a:p>
            <a:r>
              <a:rPr kumimoji="0" lang="en-US" smtClean="0"/>
              <a:t>Click to edit Master title style</a:t>
            </a:r>
            <a:endParaRPr kumimoji="0" lang="en-US"/>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2638484C-4DAB-4BD4-BEE0-F856967E404B}" type="datetimeFigureOut">
              <a:rPr lang="en-US" smtClean="0"/>
              <a:t>11/8/2015</a:t>
            </a:fld>
            <a:endParaRPr lang="en-US"/>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n-US"/>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D58D053C-8F4B-4415-BE67-F6783C98DFF3}" type="slidenum">
              <a:rPr lang="en-US" smtClean="0"/>
              <a:t>‹#›</a:t>
            </a:fld>
            <a:endParaRPr lang="en-US"/>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853" r:id="rId1"/>
    <p:sldLayoutId id="2147483854" r:id="rId2"/>
    <p:sldLayoutId id="2147483855" r:id="rId3"/>
    <p:sldLayoutId id="2147483856" r:id="rId4"/>
    <p:sldLayoutId id="2147483857" r:id="rId5"/>
    <p:sldLayoutId id="2147483858" r:id="rId6"/>
    <p:sldLayoutId id="2147483859" r:id="rId7"/>
    <p:sldLayoutId id="2147483860" r:id="rId8"/>
    <p:sldLayoutId id="2147483861" r:id="rId9"/>
    <p:sldLayoutId id="2147483862" r:id="rId10"/>
    <p:sldLayoutId id="2147483863"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32657"/>
            <a:ext cx="7772400" cy="1872208"/>
          </a:xfrm>
        </p:spPr>
        <p:txBody>
          <a:bodyPr>
            <a:normAutofit/>
          </a:bodyPr>
          <a:lstStyle/>
          <a:p>
            <a:pPr algn="ctr"/>
            <a:r>
              <a:rPr lang="en-US" sz="3000" b="1" dirty="0" smtClean="0">
                <a:solidFill>
                  <a:schemeClr val="accent1"/>
                </a:solidFill>
                <a:effectLst/>
                <a:latin typeface="Times New Roman" pitchFamily="18" charset="0"/>
                <a:cs typeface="Times New Roman" pitchFamily="18" charset="0"/>
              </a:rPr>
              <a:t>Syllabus design and materials development </a:t>
            </a:r>
            <a:r>
              <a:rPr lang="en-US" sz="3200" dirty="0" smtClean="0"/>
              <a:t/>
            </a:r>
            <a:br>
              <a:rPr lang="en-US" sz="3200" dirty="0" smtClean="0"/>
            </a:br>
            <a:endParaRPr lang="en-US" sz="3200" dirty="0"/>
          </a:p>
        </p:txBody>
      </p:sp>
      <p:sp>
        <p:nvSpPr>
          <p:cNvPr id="3" name="Subtitle 2"/>
          <p:cNvSpPr>
            <a:spLocks noGrp="1"/>
          </p:cNvSpPr>
          <p:nvPr>
            <p:ph type="subTitle" idx="1"/>
          </p:nvPr>
        </p:nvSpPr>
        <p:spPr>
          <a:xfrm>
            <a:off x="503040" y="2132856"/>
            <a:ext cx="8640960" cy="3577952"/>
          </a:xfrm>
        </p:spPr>
        <p:txBody>
          <a:bodyPr>
            <a:normAutofit/>
          </a:bodyPr>
          <a:lstStyle/>
          <a:p>
            <a:pPr algn="just">
              <a:lnSpc>
                <a:spcPct val="150000"/>
              </a:lnSpc>
            </a:pPr>
            <a:r>
              <a:rPr lang="en-US" sz="2000" dirty="0" smtClean="0">
                <a:solidFill>
                  <a:schemeClr val="tx1"/>
                </a:solidFill>
                <a:latin typeface="Times New Roman" pitchFamily="18" charset="0"/>
                <a:cs typeface="Times New Roman" pitchFamily="18" charset="0"/>
              </a:rPr>
              <a:t>With regard </a:t>
            </a:r>
            <a:r>
              <a:rPr lang="en-US" sz="2000" dirty="0">
                <a:solidFill>
                  <a:schemeClr val="tx1"/>
                </a:solidFill>
                <a:latin typeface="Times New Roman" pitchFamily="18" charset="0"/>
                <a:cs typeface="Times New Roman" pitchFamily="18" charset="0"/>
              </a:rPr>
              <a:t>to teaching, curricula development was sunken in oblivion </a:t>
            </a:r>
            <a:r>
              <a:rPr lang="en-US" sz="2000" dirty="0" smtClean="0">
                <a:solidFill>
                  <a:schemeClr val="tx1"/>
                </a:solidFill>
                <a:latin typeface="Times New Roman" pitchFamily="18" charset="0"/>
                <a:cs typeface="Times New Roman" pitchFamily="18" charset="0"/>
              </a:rPr>
              <a:t>and </a:t>
            </a:r>
            <a:r>
              <a:rPr lang="en-US" sz="2000" dirty="0">
                <a:solidFill>
                  <a:schemeClr val="tx1"/>
                </a:solidFill>
                <a:latin typeface="Times New Roman" pitchFamily="18" charset="0"/>
                <a:cs typeface="Times New Roman" pitchFamily="18" charset="0"/>
              </a:rPr>
              <a:t>there was a fragmented picture of planning, evaluation, </a:t>
            </a:r>
            <a:r>
              <a:rPr lang="en-US" sz="2000" dirty="0" smtClean="0">
                <a:solidFill>
                  <a:schemeClr val="tx1"/>
                </a:solidFill>
                <a:latin typeface="Times New Roman" pitchFamily="18" charset="0"/>
                <a:cs typeface="Times New Roman" pitchFamily="18" charset="0"/>
              </a:rPr>
              <a:t>and implementation </a:t>
            </a:r>
            <a:r>
              <a:rPr lang="en-US" sz="2000" dirty="0">
                <a:solidFill>
                  <a:schemeClr val="tx1"/>
                </a:solidFill>
                <a:latin typeface="Times New Roman" pitchFamily="18" charset="0"/>
                <a:cs typeface="Times New Roman" pitchFamily="18" charset="0"/>
              </a:rPr>
              <a:t>of language programs due to the fact that specialists just focused on only </a:t>
            </a:r>
            <a:r>
              <a:rPr lang="en-US" sz="2000" dirty="0" smtClean="0">
                <a:solidFill>
                  <a:schemeClr val="tx1"/>
                </a:solidFill>
                <a:latin typeface="Times New Roman" pitchFamily="18" charset="0"/>
                <a:cs typeface="Times New Roman" pitchFamily="18" charset="0"/>
              </a:rPr>
              <a:t>parts </a:t>
            </a:r>
            <a:r>
              <a:rPr lang="en-US" sz="2000" dirty="0">
                <a:solidFill>
                  <a:schemeClr val="tx1"/>
                </a:solidFill>
                <a:latin typeface="Times New Roman" pitchFamily="18" charset="0"/>
                <a:cs typeface="Times New Roman" pitchFamily="18" charset="0"/>
              </a:rPr>
              <a:t>of the picture.</a:t>
            </a:r>
          </a:p>
          <a:p>
            <a:pPr algn="just"/>
            <a:endParaRPr lang="en-US" dirty="0">
              <a:solidFill>
                <a:schemeClr val="tx1"/>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pPr marL="82296" indent="0" algn="just">
              <a:lnSpc>
                <a:spcPct val="150000"/>
              </a:lnSpc>
              <a:buNone/>
            </a:pPr>
            <a:r>
              <a:rPr lang="en-US" sz="2000" dirty="0">
                <a:latin typeface="Times New Roman" pitchFamily="18" charset="0"/>
                <a:cs typeface="Times New Roman" pitchFamily="18" charset="0"/>
              </a:rPr>
              <a:t>Which particular uses or tasks selected? </a:t>
            </a:r>
          </a:p>
          <a:p>
            <a:pPr marL="82296" indent="0" algn="just">
              <a:lnSpc>
                <a:spcPct val="150000"/>
              </a:lnSpc>
              <a:buNone/>
            </a:pPr>
            <a:r>
              <a:rPr lang="en-US" sz="2000" dirty="0">
                <a:latin typeface="Times New Roman" pitchFamily="18" charset="0"/>
                <a:cs typeface="Times New Roman" pitchFamily="18" charset="0"/>
              </a:rPr>
              <a:t>How should the content be subdivided so that it can be dealt with in </a:t>
            </a:r>
            <a:r>
              <a:rPr lang="en-US" sz="2000" dirty="0" err="1" smtClean="0">
                <a:latin typeface="Times New Roman" pitchFamily="18" charset="0"/>
                <a:cs typeface="Times New Roman" pitchFamily="18" charset="0"/>
              </a:rPr>
              <a:t>arrangeable</a:t>
            </a:r>
            <a:r>
              <a:rPr lang="en-US" sz="2000" dirty="0" smtClean="0">
                <a:latin typeface="Times New Roman" pitchFamily="18" charset="0"/>
                <a:cs typeface="Times New Roman" pitchFamily="18" charset="0"/>
              </a:rPr>
              <a:t> </a:t>
            </a:r>
            <a:r>
              <a:rPr lang="en-US" sz="2000" dirty="0">
                <a:latin typeface="Times New Roman" pitchFamily="18" charset="0"/>
                <a:cs typeface="Times New Roman" pitchFamily="18" charset="0"/>
              </a:rPr>
              <a:t>units for ease of teaching and learning in real time?</a:t>
            </a:r>
          </a:p>
          <a:p>
            <a:pPr marL="82296" indent="0" algn="just">
              <a:lnSpc>
                <a:spcPct val="150000"/>
              </a:lnSpc>
              <a:buNone/>
            </a:pPr>
            <a:r>
              <a:rPr lang="en-US" sz="2000" dirty="0">
                <a:latin typeface="Times New Roman" pitchFamily="18" charset="0"/>
                <a:cs typeface="Times New Roman" pitchFamily="18" charset="0"/>
              </a:rPr>
              <a:t>How should content be sequenced along the path of development? Step-by-step or cyclic progression? </a:t>
            </a:r>
          </a:p>
          <a:p>
            <a:endParaRPr lang="en-GB" dirty="0"/>
          </a:p>
        </p:txBody>
      </p:sp>
    </p:spTree>
    <p:extLst>
      <p:ext uri="{BB962C8B-B14F-4D97-AF65-F5344CB8AC3E}">
        <p14:creationId xmlns:p14="http://schemas.microsoft.com/office/powerpoint/2010/main" val="411441154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000" b="1" dirty="0" smtClean="0">
                <a:solidFill>
                  <a:schemeClr val="accent1"/>
                </a:solidFill>
                <a:effectLst/>
                <a:latin typeface="Times New Roman" pitchFamily="18" charset="0"/>
                <a:cs typeface="Times New Roman" pitchFamily="18" charset="0"/>
              </a:rPr>
              <a:t>An integrated process</a:t>
            </a:r>
            <a:endParaRPr lang="en-US" sz="3000" b="1" dirty="0">
              <a:solidFill>
                <a:schemeClr val="accent1"/>
              </a:solidFill>
              <a:effectLst/>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pPr marL="82296" indent="0" algn="just">
              <a:lnSpc>
                <a:spcPct val="150000"/>
              </a:lnSpc>
              <a:buNone/>
            </a:pPr>
            <a:r>
              <a:rPr lang="en-US" sz="2000" dirty="0" smtClean="0">
                <a:latin typeface="Times New Roman" pitchFamily="18" charset="0"/>
                <a:cs typeface="Times New Roman" pitchFamily="18" charset="0"/>
              </a:rPr>
              <a:t>Why we need an integrated curriculum? </a:t>
            </a:r>
            <a:endParaRPr lang="en-US" sz="2000" dirty="0" smtClean="0">
              <a:latin typeface="Times New Roman" pitchFamily="18" charset="0"/>
              <a:cs typeface="Times New Roman" pitchFamily="18" charset="0"/>
            </a:endParaRPr>
          </a:p>
          <a:p>
            <a:pPr marL="82296" indent="0" algn="just">
              <a:lnSpc>
                <a:spcPct val="150000"/>
              </a:lnSpc>
              <a:buNone/>
            </a:pPr>
            <a:r>
              <a:rPr lang="en-US" sz="2000" dirty="0" smtClean="0">
                <a:latin typeface="Times New Roman" pitchFamily="18" charset="0"/>
                <a:cs typeface="Times New Roman" pitchFamily="18" charset="0"/>
              </a:rPr>
              <a:t>In </a:t>
            </a:r>
            <a:r>
              <a:rPr lang="en-US" sz="2000" dirty="0" smtClean="0">
                <a:latin typeface="Times New Roman" pitchFamily="18" charset="0"/>
                <a:cs typeface="Times New Roman" pitchFamily="18" charset="0"/>
              </a:rPr>
              <a:t>the planning, implementation, and evaluation of a given curriculum, all elements must be integrated so that decisions made at one level are not in conflict with those made at another</a:t>
            </a:r>
            <a:r>
              <a:rPr lang="en-US" sz="2000" dirty="0" smtClean="0">
                <a:latin typeface="Times New Roman" pitchFamily="18" charset="0"/>
                <a:cs typeface="Times New Roman" pitchFamily="18" charset="0"/>
              </a:rPr>
              <a:t>.</a:t>
            </a:r>
          </a:p>
          <a:p>
            <a:pPr marL="82296" indent="0" algn="just">
              <a:lnSpc>
                <a:spcPct val="150000"/>
              </a:lnSpc>
              <a:buNone/>
            </a:pPr>
            <a:r>
              <a:rPr lang="en-US" sz="2000" dirty="0" smtClean="0">
                <a:latin typeface="Times New Roman" pitchFamily="18" charset="0"/>
                <a:cs typeface="Times New Roman" pitchFamily="18" charset="0"/>
              </a:rPr>
              <a:t>It must be a bottom-up and cyclic process rather than a top-down and linear process.</a:t>
            </a:r>
            <a:endParaRPr lang="en-US" sz="2000" dirty="0" smtClean="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000" b="1" dirty="0">
                <a:solidFill>
                  <a:schemeClr val="accent1"/>
                </a:solidFill>
                <a:effectLst/>
                <a:latin typeface="Times New Roman" pitchFamily="18" charset="0"/>
                <a:cs typeface="Times New Roman" pitchFamily="18" charset="0"/>
              </a:rPr>
              <a:t>Broad vs. narrow </a:t>
            </a:r>
            <a:r>
              <a:rPr lang="en-US" sz="3000" b="1" dirty="0" smtClean="0">
                <a:solidFill>
                  <a:schemeClr val="accent1"/>
                </a:solidFill>
                <a:effectLst/>
                <a:latin typeface="Times New Roman" pitchFamily="18" charset="0"/>
                <a:cs typeface="Times New Roman" pitchFamily="18" charset="0"/>
              </a:rPr>
              <a:t>approach</a:t>
            </a:r>
            <a:endParaRPr lang="en-US" sz="3000" b="1" dirty="0">
              <a:solidFill>
                <a:schemeClr val="accent1"/>
              </a:solidFill>
              <a:effectLst/>
            </a:endParaRPr>
          </a:p>
        </p:txBody>
      </p:sp>
      <p:sp>
        <p:nvSpPr>
          <p:cNvPr id="3" name="Content Placeholder 2"/>
          <p:cNvSpPr>
            <a:spLocks noGrp="1"/>
          </p:cNvSpPr>
          <p:nvPr>
            <p:ph idx="1"/>
          </p:nvPr>
        </p:nvSpPr>
        <p:spPr>
          <a:xfrm>
            <a:off x="1115616" y="1529408"/>
            <a:ext cx="7498080" cy="5328592"/>
          </a:xfrm>
        </p:spPr>
        <p:txBody>
          <a:bodyPr>
            <a:normAutofit fontScale="77500" lnSpcReduction="20000"/>
          </a:bodyPr>
          <a:lstStyle/>
          <a:p>
            <a:pPr algn="just">
              <a:lnSpc>
                <a:spcPct val="170000"/>
              </a:lnSpc>
              <a:buNone/>
            </a:pPr>
            <a:r>
              <a:rPr lang="en-US" sz="2900" dirty="0">
                <a:latin typeface="Times New Roman" pitchFamily="18" charset="0"/>
                <a:cs typeface="Times New Roman" pitchFamily="18" charset="0"/>
              </a:rPr>
              <a:t>T</a:t>
            </a:r>
            <a:r>
              <a:rPr lang="en-US" sz="2900" dirty="0" smtClean="0">
                <a:latin typeface="Times New Roman" pitchFamily="18" charset="0"/>
                <a:cs typeface="Times New Roman" pitchFamily="18" charset="0"/>
              </a:rPr>
              <a:t>he narrow view draws distinction between S.D. and methodology. </a:t>
            </a:r>
            <a:endParaRPr lang="en-US" sz="2900" dirty="0" smtClean="0">
              <a:latin typeface="Times New Roman" pitchFamily="18" charset="0"/>
              <a:cs typeface="Times New Roman" pitchFamily="18" charset="0"/>
            </a:endParaRPr>
          </a:p>
          <a:p>
            <a:pPr algn="just">
              <a:lnSpc>
                <a:spcPct val="170000"/>
              </a:lnSpc>
              <a:buNone/>
            </a:pPr>
            <a:r>
              <a:rPr lang="en-US" sz="2900" dirty="0" smtClean="0">
                <a:latin typeface="Times New Roman" pitchFamily="18" charset="0"/>
                <a:cs typeface="Times New Roman" pitchFamily="18" charset="0"/>
              </a:rPr>
              <a:t>S.D</a:t>
            </a:r>
            <a:r>
              <a:rPr lang="en-US" sz="2900" dirty="0" smtClean="0">
                <a:latin typeface="Times New Roman" pitchFamily="18" charset="0"/>
                <a:cs typeface="Times New Roman" pitchFamily="18" charset="0"/>
              </a:rPr>
              <a:t>. is seen as being concerned with the selection and gradation of the content while methodology is concerned with selection of learning tasks and activities. </a:t>
            </a:r>
            <a:endParaRPr lang="en-US" sz="2900" dirty="0">
              <a:latin typeface="Times New Roman" pitchFamily="18" charset="0"/>
              <a:cs typeface="Times New Roman" pitchFamily="18" charset="0"/>
            </a:endParaRPr>
          </a:p>
          <a:p>
            <a:pPr algn="just">
              <a:lnSpc>
                <a:spcPct val="170000"/>
              </a:lnSpc>
              <a:buNone/>
            </a:pPr>
            <a:r>
              <a:rPr lang="en-US" sz="2900" dirty="0" smtClean="0">
                <a:latin typeface="Times New Roman" pitchFamily="18" charset="0"/>
                <a:cs typeface="Times New Roman" pitchFamily="18" charset="0"/>
              </a:rPr>
              <a:t>The broader </a:t>
            </a:r>
            <a:r>
              <a:rPr lang="en-US" sz="2900" dirty="0" smtClean="0">
                <a:latin typeface="Times New Roman" pitchFamily="18" charset="0"/>
                <a:cs typeface="Times New Roman" pitchFamily="18" charset="0"/>
              </a:rPr>
              <a:t>view questions </a:t>
            </a:r>
            <a:r>
              <a:rPr lang="en-US" sz="2900" dirty="0" smtClean="0">
                <a:latin typeface="Times New Roman" pitchFamily="18" charset="0"/>
                <a:cs typeface="Times New Roman" pitchFamily="18" charset="0"/>
              </a:rPr>
              <a:t>this strict separation and claims that with </a:t>
            </a:r>
            <a:r>
              <a:rPr lang="en-US" sz="2900" dirty="0" smtClean="0">
                <a:latin typeface="Times New Roman" pitchFamily="18" charset="0"/>
                <a:cs typeface="Times New Roman" pitchFamily="18" charset="0"/>
              </a:rPr>
              <a:t>the advent </a:t>
            </a:r>
            <a:r>
              <a:rPr lang="en-US" sz="2900" dirty="0" smtClean="0">
                <a:latin typeface="Times New Roman" pitchFamily="18" charset="0"/>
                <a:cs typeface="Times New Roman" pitchFamily="18" charset="0"/>
              </a:rPr>
              <a:t>of CLT, the distinction between content and tasks is difficult to sustain.</a:t>
            </a:r>
          </a:p>
          <a:p>
            <a:pPr algn="just"/>
            <a:endParaRPr lang="en-US" dirty="0" smtClean="0"/>
          </a:p>
          <a:p>
            <a:pPr algn="just"/>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sz="3300" b="1" dirty="0" smtClean="0">
                <a:solidFill>
                  <a:schemeClr val="accent1"/>
                </a:solidFill>
                <a:effectLst/>
                <a:latin typeface="Times New Roman" pitchFamily="18" charset="0"/>
                <a:cs typeface="Times New Roman" pitchFamily="18" charset="0"/>
              </a:rPr>
              <a:t>Syllabus vs. methodology</a:t>
            </a:r>
            <a:r>
              <a:rPr lang="en-US" dirty="0" smtClean="0"/>
              <a:t/>
            </a:r>
            <a:br>
              <a:rPr lang="en-US" dirty="0" smtClean="0"/>
            </a:br>
            <a:endParaRPr lang="en-US" dirty="0"/>
          </a:p>
        </p:txBody>
      </p:sp>
      <p:sp>
        <p:nvSpPr>
          <p:cNvPr id="3" name="Content Placeholder 2"/>
          <p:cNvSpPr>
            <a:spLocks noGrp="1"/>
          </p:cNvSpPr>
          <p:nvPr>
            <p:ph idx="1"/>
          </p:nvPr>
        </p:nvSpPr>
        <p:spPr>
          <a:xfrm>
            <a:off x="1187624" y="1484784"/>
            <a:ext cx="7498080" cy="4800600"/>
          </a:xfrm>
        </p:spPr>
        <p:txBody>
          <a:bodyPr>
            <a:normAutofit/>
          </a:bodyPr>
          <a:lstStyle/>
          <a:p>
            <a:pPr marL="82296" indent="0" algn="just">
              <a:lnSpc>
                <a:spcPct val="150000"/>
              </a:lnSpc>
              <a:buNone/>
            </a:pPr>
            <a:r>
              <a:rPr lang="en-US" sz="2000" dirty="0" smtClean="0">
                <a:latin typeface="Times New Roman" pitchFamily="18" charset="0"/>
                <a:cs typeface="Times New Roman" pitchFamily="18" charset="0"/>
              </a:rPr>
              <a:t>Some </a:t>
            </a:r>
            <a:r>
              <a:rPr lang="en-US" sz="2000" dirty="0">
                <a:latin typeface="Times New Roman" pitchFamily="18" charset="0"/>
                <a:cs typeface="Times New Roman" pitchFamily="18" charset="0"/>
              </a:rPr>
              <a:t>language specialists believe that syllabus and methodology should be kept </a:t>
            </a:r>
            <a:r>
              <a:rPr lang="en-US" sz="2000" dirty="0" smtClean="0">
                <a:latin typeface="Times New Roman" pitchFamily="18" charset="0"/>
                <a:cs typeface="Times New Roman" pitchFamily="18" charset="0"/>
              </a:rPr>
              <a:t>apart; </a:t>
            </a:r>
            <a:r>
              <a:rPr lang="en-US" sz="2000" dirty="0">
                <a:latin typeface="Times New Roman" pitchFamily="18" charset="0"/>
                <a:cs typeface="Times New Roman" pitchFamily="18" charset="0"/>
              </a:rPr>
              <a:t>others think </a:t>
            </a:r>
            <a:r>
              <a:rPr lang="en-US" sz="2000" dirty="0" smtClean="0">
                <a:latin typeface="Times New Roman" pitchFamily="18" charset="0"/>
                <a:cs typeface="Times New Roman" pitchFamily="18" charset="0"/>
              </a:rPr>
              <a:t>otherwise</a:t>
            </a:r>
            <a:r>
              <a:rPr lang="en-US" sz="2000" dirty="0">
                <a:latin typeface="Times New Roman" pitchFamily="18" charset="0"/>
                <a:cs typeface="Times New Roman" pitchFamily="18" charset="0"/>
              </a:rPr>
              <a:t>.</a:t>
            </a:r>
            <a:endParaRPr lang="en-US" sz="2000" dirty="0" smtClean="0">
              <a:latin typeface="Times New Roman" pitchFamily="18" charset="0"/>
              <a:cs typeface="Times New Roman" pitchFamily="18" charset="0"/>
            </a:endParaRPr>
          </a:p>
          <a:p>
            <a:pPr marL="82296" indent="0" algn="just">
              <a:lnSpc>
                <a:spcPct val="150000"/>
              </a:lnSpc>
              <a:buNone/>
            </a:pPr>
            <a:r>
              <a:rPr lang="en-US" sz="2000" dirty="0">
                <a:latin typeface="Times New Roman" pitchFamily="18" charset="0"/>
                <a:cs typeface="Times New Roman" pitchFamily="18" charset="0"/>
              </a:rPr>
              <a:t>A</a:t>
            </a:r>
            <a:r>
              <a:rPr lang="en-US" sz="2000" dirty="0" smtClean="0">
                <a:latin typeface="Times New Roman" pitchFamily="18" charset="0"/>
                <a:cs typeface="Times New Roman" pitchFamily="18" charset="0"/>
              </a:rPr>
              <a:t> </a:t>
            </a:r>
            <a:r>
              <a:rPr lang="en-US" sz="2000" dirty="0">
                <a:latin typeface="Times New Roman" pitchFamily="18" charset="0"/>
                <a:cs typeface="Times New Roman" pitchFamily="18" charset="0"/>
              </a:rPr>
              <a:t>syllabus is the statement of content which is used as the basis for planning courses and the task of </a:t>
            </a:r>
            <a:r>
              <a:rPr lang="en-US" sz="2000" dirty="0" smtClean="0">
                <a:latin typeface="Times New Roman" pitchFamily="18" charset="0"/>
                <a:cs typeface="Times New Roman" pitchFamily="18" charset="0"/>
              </a:rPr>
              <a:t>a syllabus </a:t>
            </a:r>
            <a:r>
              <a:rPr lang="en-US" sz="2000" dirty="0">
                <a:latin typeface="Times New Roman" pitchFamily="18" charset="0"/>
                <a:cs typeface="Times New Roman" pitchFamily="18" charset="0"/>
              </a:rPr>
              <a:t>designer is to select and grade this content</a:t>
            </a:r>
            <a:r>
              <a:rPr lang="en-US" sz="2000" dirty="0" smtClean="0">
                <a:latin typeface="Times New Roman" pitchFamily="18" charset="0"/>
                <a:cs typeface="Times New Roman" pitchFamily="18" charset="0"/>
              </a:rPr>
              <a:t>.</a:t>
            </a:r>
          </a:p>
          <a:p>
            <a:pPr marL="82296" indent="0" algn="just">
              <a:lnSpc>
                <a:spcPct val="150000"/>
              </a:lnSpc>
              <a:buNone/>
            </a:pPr>
            <a:r>
              <a:rPr lang="en-US" sz="2000" dirty="0" smtClean="0">
                <a:latin typeface="Times New Roman" pitchFamily="18" charset="0"/>
                <a:cs typeface="Times New Roman" pitchFamily="18" charset="0"/>
              </a:rPr>
              <a:t>S.D</a:t>
            </a:r>
            <a:r>
              <a:rPr lang="en-US" sz="2000" dirty="0">
                <a:latin typeface="Times New Roman" pitchFamily="18" charset="0"/>
                <a:cs typeface="Times New Roman" pitchFamily="18" charset="0"/>
              </a:rPr>
              <a:t>. is concerned with WHAT of teaching and language program and methodology with the HOW.</a:t>
            </a:r>
          </a:p>
          <a:p>
            <a:pPr algn="just"/>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sz="3300" b="1" dirty="0" smtClean="0">
                <a:solidFill>
                  <a:schemeClr val="accent1"/>
                </a:solidFill>
                <a:effectLst/>
                <a:latin typeface="Times New Roman" pitchFamily="18" charset="0"/>
                <a:cs typeface="Times New Roman" pitchFamily="18" charset="0"/>
              </a:rPr>
              <a:t>Role of classroom </a:t>
            </a:r>
            <a:r>
              <a:rPr lang="en-US" sz="3300" b="1" dirty="0" smtClean="0">
                <a:solidFill>
                  <a:schemeClr val="accent1"/>
                </a:solidFill>
                <a:effectLst/>
                <a:latin typeface="Times New Roman" pitchFamily="18" charset="0"/>
                <a:cs typeface="Times New Roman" pitchFamily="18" charset="0"/>
              </a:rPr>
              <a:t>teachers</a:t>
            </a:r>
            <a:r>
              <a:rPr lang="en-US" dirty="0" smtClean="0"/>
              <a:t/>
            </a:r>
            <a:br>
              <a:rPr lang="en-US" dirty="0" smtClean="0"/>
            </a:br>
            <a:endParaRPr lang="en-US" dirty="0"/>
          </a:p>
        </p:txBody>
      </p:sp>
      <p:sp>
        <p:nvSpPr>
          <p:cNvPr id="3" name="Content Placeholder 2"/>
          <p:cNvSpPr>
            <a:spLocks noGrp="1"/>
          </p:cNvSpPr>
          <p:nvPr>
            <p:ph idx="1"/>
          </p:nvPr>
        </p:nvSpPr>
        <p:spPr>
          <a:xfrm>
            <a:off x="1187624" y="1484784"/>
            <a:ext cx="7498080" cy="4800600"/>
          </a:xfrm>
        </p:spPr>
        <p:txBody>
          <a:bodyPr/>
          <a:lstStyle/>
          <a:p>
            <a:pPr marL="82296" indent="0" algn="just">
              <a:lnSpc>
                <a:spcPct val="150000"/>
              </a:lnSpc>
              <a:buNone/>
            </a:pPr>
            <a:r>
              <a:rPr lang="en-US" sz="2000" dirty="0" smtClean="0">
                <a:latin typeface="Times New Roman" pitchFamily="18" charset="0"/>
                <a:cs typeface="Times New Roman" pitchFamily="18" charset="0"/>
              </a:rPr>
              <a:t>It has </a:t>
            </a:r>
            <a:r>
              <a:rPr lang="en-US" sz="2000" dirty="0">
                <a:latin typeface="Times New Roman" pitchFamily="18" charset="0"/>
                <a:cs typeface="Times New Roman" pitchFamily="18" charset="0"/>
              </a:rPr>
              <a:t>been claimed that teachers are mainly consumers of other people’s syllabuses and their role is to implement the plans of applied linguists. However, the teachers have a free hand in designing their own syllabuses</a:t>
            </a:r>
            <a:r>
              <a:rPr lang="en-US" sz="2000" dirty="0" smtClean="0">
                <a:latin typeface="Times New Roman" pitchFamily="18" charset="0"/>
                <a:cs typeface="Times New Roman" pitchFamily="18" charset="0"/>
              </a:rPr>
              <a:t>.</a:t>
            </a:r>
          </a:p>
          <a:p>
            <a:pPr marL="82296" indent="0" algn="just">
              <a:lnSpc>
                <a:spcPct val="150000"/>
              </a:lnSpc>
              <a:buNone/>
            </a:pPr>
            <a:r>
              <a:rPr lang="en-US" sz="2000" dirty="0" smtClean="0">
                <a:latin typeface="Times New Roman" pitchFamily="18" charset="0"/>
                <a:cs typeface="Times New Roman" pitchFamily="18" charset="0"/>
              </a:rPr>
              <a:t>The Conduit metaphor</a:t>
            </a:r>
            <a:endParaRPr lang="en-US" sz="2000" dirty="0">
              <a:latin typeface="Times New Roman" pitchFamily="18" charset="0"/>
              <a:cs typeface="Times New Roman" pitchFamily="18" charset="0"/>
            </a:endParaRPr>
          </a:p>
          <a:p>
            <a:pPr algn="just"/>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sz="3300" b="1" dirty="0" smtClean="0">
                <a:solidFill>
                  <a:schemeClr val="accent1"/>
                </a:solidFill>
                <a:effectLst/>
                <a:latin typeface="Times New Roman" pitchFamily="18" charset="0"/>
                <a:cs typeface="Times New Roman" pitchFamily="18" charset="0"/>
              </a:rPr>
              <a:t>Content selection criteria</a:t>
            </a:r>
            <a:r>
              <a:rPr lang="en-US" dirty="0" smtClean="0"/>
              <a:t/>
            </a:r>
            <a:br>
              <a:rPr lang="en-US" dirty="0" smtClean="0"/>
            </a:br>
            <a:endParaRPr lang="en-US" dirty="0"/>
          </a:p>
        </p:txBody>
      </p:sp>
      <p:sp>
        <p:nvSpPr>
          <p:cNvPr id="3" name="Content Placeholder 2"/>
          <p:cNvSpPr>
            <a:spLocks noGrp="1"/>
          </p:cNvSpPr>
          <p:nvPr>
            <p:ph idx="1"/>
          </p:nvPr>
        </p:nvSpPr>
        <p:spPr>
          <a:xfrm>
            <a:off x="1187624" y="1412776"/>
            <a:ext cx="7498080" cy="4800600"/>
          </a:xfrm>
        </p:spPr>
        <p:txBody>
          <a:bodyPr>
            <a:normAutofit fontScale="32500" lnSpcReduction="20000"/>
          </a:bodyPr>
          <a:lstStyle/>
          <a:p>
            <a:pPr marL="82296" indent="0" algn="just">
              <a:lnSpc>
                <a:spcPct val="170000"/>
              </a:lnSpc>
              <a:buNone/>
            </a:pPr>
            <a:r>
              <a:rPr lang="en-US" sz="6200" dirty="0" smtClean="0">
                <a:latin typeface="Times New Roman" pitchFamily="18" charset="0"/>
                <a:cs typeface="Times New Roman" pitchFamily="18" charset="0"/>
              </a:rPr>
              <a:t>S.D</a:t>
            </a:r>
            <a:r>
              <a:rPr lang="en-US" sz="6200" dirty="0">
                <a:latin typeface="Times New Roman" pitchFamily="18" charset="0"/>
                <a:cs typeface="Times New Roman" pitchFamily="18" charset="0"/>
              </a:rPr>
              <a:t>. is about the selection and grading of items to be learned and this selection should be based on a number of criteria. Syllabus designer has to balance such competing criteria</a:t>
            </a:r>
            <a:r>
              <a:rPr lang="en-US" sz="6200" dirty="0" smtClean="0">
                <a:latin typeface="Times New Roman" pitchFamily="18" charset="0"/>
                <a:cs typeface="Times New Roman" pitchFamily="18" charset="0"/>
              </a:rPr>
              <a:t>.</a:t>
            </a:r>
            <a:endParaRPr lang="en-US" sz="6200" dirty="0">
              <a:latin typeface="Times New Roman" pitchFamily="18" charset="0"/>
              <a:cs typeface="Times New Roman" pitchFamily="18" charset="0"/>
            </a:endParaRPr>
          </a:p>
          <a:p>
            <a:pPr marL="82296" indent="0" algn="just">
              <a:lnSpc>
                <a:spcPct val="170000"/>
              </a:lnSpc>
              <a:buNone/>
            </a:pPr>
            <a:r>
              <a:rPr lang="en-US" sz="6200" dirty="0" smtClean="0">
                <a:latin typeface="Times New Roman" pitchFamily="18" charset="0"/>
                <a:cs typeface="Times New Roman" pitchFamily="18" charset="0"/>
              </a:rPr>
              <a:t>Learn ability: </a:t>
            </a:r>
            <a:r>
              <a:rPr lang="en-US" sz="6200" dirty="0">
                <a:latin typeface="Times New Roman" pitchFamily="18" charset="0"/>
                <a:cs typeface="Times New Roman" pitchFamily="18" charset="0"/>
              </a:rPr>
              <a:t>some structural or lexical items are easier to learn. Easier items come first, e.g. was and were after is and are</a:t>
            </a:r>
            <a:r>
              <a:rPr lang="en-US" sz="6200" dirty="0" smtClean="0">
                <a:latin typeface="Times New Roman" pitchFamily="18" charset="0"/>
                <a:cs typeface="Times New Roman" pitchFamily="18" charset="0"/>
              </a:rPr>
              <a:t>.</a:t>
            </a:r>
            <a:endParaRPr lang="en-US" sz="6200" dirty="0">
              <a:latin typeface="Times New Roman" pitchFamily="18" charset="0"/>
              <a:cs typeface="Times New Roman" pitchFamily="18" charset="0"/>
            </a:endParaRPr>
          </a:p>
          <a:p>
            <a:pPr marL="82296" indent="0" algn="just">
              <a:lnSpc>
                <a:spcPct val="170000"/>
              </a:lnSpc>
              <a:buNone/>
            </a:pPr>
            <a:r>
              <a:rPr lang="en-US" sz="6200" dirty="0" smtClean="0">
                <a:latin typeface="Times New Roman" pitchFamily="18" charset="0"/>
                <a:cs typeface="Times New Roman" pitchFamily="18" charset="0"/>
              </a:rPr>
              <a:t>Frequency: </a:t>
            </a:r>
            <a:r>
              <a:rPr lang="en-US" sz="6200" dirty="0">
                <a:latin typeface="Times New Roman" pitchFamily="18" charset="0"/>
                <a:cs typeface="Times New Roman" pitchFamily="18" charset="0"/>
              </a:rPr>
              <a:t>specially at the beginning levels, it’s better to include mere frequent items in the language than those that are only used occasionally. </a:t>
            </a:r>
            <a:endParaRPr lang="en-US" sz="6200" dirty="0" smtClean="0">
              <a:latin typeface="Times New Roman" pitchFamily="18" charset="0"/>
              <a:cs typeface="Times New Roman" pitchFamily="18" charset="0"/>
            </a:endParaRPr>
          </a:p>
          <a:p>
            <a:pPr algn="just">
              <a:lnSpc>
                <a:spcPct val="170000"/>
              </a:lnSpc>
            </a:pPr>
            <a:endParaRPr lang="en-US" sz="5000" dirty="0">
              <a:latin typeface="Times New Roman" pitchFamily="18" charset="0"/>
              <a:cs typeface="Times New Roman" pitchFamily="18" charset="0"/>
            </a:endParaRPr>
          </a:p>
          <a:p>
            <a:pPr algn="just"/>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a:xfrm>
            <a:off x="1187624" y="1484784"/>
            <a:ext cx="7498080" cy="4800600"/>
          </a:xfrm>
        </p:spPr>
        <p:txBody>
          <a:bodyPr>
            <a:normAutofit/>
          </a:bodyPr>
          <a:lstStyle/>
          <a:p>
            <a:pPr marL="82296" indent="0" algn="just">
              <a:lnSpc>
                <a:spcPct val="150000"/>
              </a:lnSpc>
              <a:buNone/>
            </a:pPr>
            <a:r>
              <a:rPr lang="en-US" sz="2000" dirty="0">
                <a:latin typeface="Times New Roman" pitchFamily="18" charset="0"/>
                <a:cs typeface="Times New Roman" pitchFamily="18" charset="0"/>
              </a:rPr>
              <a:t>Coverage: some words and structures have greater coverage (going to as future, ….)</a:t>
            </a:r>
          </a:p>
          <a:p>
            <a:pPr algn="just">
              <a:lnSpc>
                <a:spcPct val="150000"/>
              </a:lnSpc>
            </a:pPr>
            <a:endParaRPr lang="en-US" sz="2000" dirty="0">
              <a:latin typeface="Times New Roman" pitchFamily="18" charset="0"/>
              <a:cs typeface="Times New Roman" pitchFamily="18" charset="0"/>
            </a:endParaRPr>
          </a:p>
          <a:p>
            <a:pPr marL="82296" indent="0" algn="just">
              <a:lnSpc>
                <a:spcPct val="150000"/>
              </a:lnSpc>
              <a:buNone/>
            </a:pPr>
            <a:r>
              <a:rPr lang="en-US" sz="2000" dirty="0">
                <a:latin typeface="Times New Roman" pitchFamily="18" charset="0"/>
                <a:cs typeface="Times New Roman" pitchFamily="18" charset="0"/>
              </a:rPr>
              <a:t>Usefulness: some words are useful in the context of what students are linguistically able to talk about, e.g. family words.</a:t>
            </a:r>
          </a:p>
          <a:p>
            <a:endParaRPr lang="en-GB" dirty="0"/>
          </a:p>
        </p:txBody>
      </p:sp>
    </p:spTree>
    <p:extLst>
      <p:ext uri="{BB962C8B-B14F-4D97-AF65-F5344CB8AC3E}">
        <p14:creationId xmlns:p14="http://schemas.microsoft.com/office/powerpoint/2010/main" val="425379418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en-US" dirty="0"/>
          </a:p>
        </p:txBody>
      </p:sp>
      <p:sp>
        <p:nvSpPr>
          <p:cNvPr id="3" name="Content Placeholder 2"/>
          <p:cNvSpPr>
            <a:spLocks noGrp="1"/>
          </p:cNvSpPr>
          <p:nvPr>
            <p:ph idx="1"/>
          </p:nvPr>
        </p:nvSpPr>
        <p:spPr/>
        <p:txBody>
          <a:bodyPr/>
          <a:lstStyle/>
          <a:p>
            <a:pPr marL="82296" indent="0" algn="ctr">
              <a:buNone/>
            </a:pPr>
            <a:r>
              <a:rPr lang="en-US" dirty="0"/>
              <a:t>	</a:t>
            </a:r>
            <a:endParaRPr lang="en-US" dirty="0" smtClean="0"/>
          </a:p>
          <a:p>
            <a:pPr algn="ctr"/>
            <a:endParaRPr lang="en-US" dirty="0">
              <a:solidFill>
                <a:schemeClr val="accent1"/>
              </a:solidFill>
              <a:latin typeface="Times New Roman" pitchFamily="18" charset="0"/>
              <a:cs typeface="Times New Roman" pitchFamily="18" charset="0"/>
            </a:endParaRPr>
          </a:p>
          <a:p>
            <a:pPr algn="ctr"/>
            <a:endParaRPr lang="en-US" dirty="0" smtClean="0">
              <a:solidFill>
                <a:schemeClr val="accent1"/>
              </a:solidFill>
              <a:latin typeface="Times New Roman" pitchFamily="18" charset="0"/>
              <a:cs typeface="Times New Roman" pitchFamily="18" charset="0"/>
            </a:endParaRPr>
          </a:p>
          <a:p>
            <a:pPr marL="82296" indent="0" algn="ctr">
              <a:buNone/>
            </a:pPr>
            <a:r>
              <a:rPr lang="en-US" dirty="0" smtClean="0">
                <a:solidFill>
                  <a:schemeClr val="accent1"/>
                </a:solidFill>
                <a:latin typeface="Times New Roman" pitchFamily="18" charset="0"/>
                <a:cs typeface="Times New Roman" pitchFamily="18" charset="0"/>
              </a:rPr>
              <a:t>Three </a:t>
            </a:r>
            <a:r>
              <a:rPr lang="en-US" dirty="0">
                <a:solidFill>
                  <a:schemeClr val="accent1"/>
                </a:solidFill>
                <a:latin typeface="Times New Roman" pitchFamily="18" charset="0"/>
                <a:cs typeface="Times New Roman" pitchFamily="18" charset="0"/>
              </a:rPr>
              <a:t>main traditions in curricula theory (Finney 2002)</a:t>
            </a:r>
          </a:p>
          <a:p>
            <a:pPr algn="just"/>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000" b="1" dirty="0" smtClean="0">
                <a:solidFill>
                  <a:schemeClr val="accent1"/>
                </a:solidFill>
                <a:effectLst/>
                <a:latin typeface="Times New Roman" pitchFamily="18" charset="0"/>
                <a:cs typeface="Times New Roman" pitchFamily="18" charset="0"/>
              </a:rPr>
              <a:t>1. The content model: Classical humanism</a:t>
            </a:r>
            <a:endParaRPr lang="en-US" sz="3000" b="1" dirty="0">
              <a:solidFill>
                <a:schemeClr val="accent1"/>
              </a:solidFill>
              <a:effectLst/>
              <a:latin typeface="Times New Roman" pitchFamily="18" charset="0"/>
              <a:cs typeface="Times New Roman" pitchFamily="18" charset="0"/>
            </a:endParaRPr>
          </a:p>
        </p:txBody>
      </p:sp>
      <p:sp>
        <p:nvSpPr>
          <p:cNvPr id="3" name="Content Placeholder 2"/>
          <p:cNvSpPr>
            <a:spLocks noGrp="1"/>
          </p:cNvSpPr>
          <p:nvPr>
            <p:ph idx="1"/>
          </p:nvPr>
        </p:nvSpPr>
        <p:spPr>
          <a:xfrm>
            <a:off x="1043608" y="1484784"/>
            <a:ext cx="7498080" cy="4800600"/>
          </a:xfrm>
        </p:spPr>
        <p:txBody>
          <a:bodyPr>
            <a:normAutofit fontScale="70000" lnSpcReduction="20000"/>
          </a:bodyPr>
          <a:lstStyle/>
          <a:p>
            <a:pPr marL="82296" indent="0" algn="just">
              <a:lnSpc>
                <a:spcPct val="170000"/>
              </a:lnSpc>
              <a:buNone/>
            </a:pPr>
            <a:r>
              <a:rPr lang="en-US" sz="2900" dirty="0" smtClean="0">
                <a:latin typeface="Times New Roman" pitchFamily="18" charset="0"/>
                <a:cs typeface="Times New Roman" pitchFamily="18" charset="0"/>
              </a:rPr>
              <a:t>The </a:t>
            </a:r>
            <a:r>
              <a:rPr lang="en-US" sz="2900" dirty="0">
                <a:latin typeface="Times New Roman" pitchFamily="18" charset="0"/>
                <a:cs typeface="Times New Roman" pitchFamily="18" charset="0"/>
              </a:rPr>
              <a:t>central focus of curriculum is the content of what is to be learned or transmitted. </a:t>
            </a:r>
            <a:endParaRPr lang="en-US" sz="2900" dirty="0" smtClean="0">
              <a:latin typeface="Times New Roman" pitchFamily="18" charset="0"/>
              <a:cs typeface="Times New Roman" pitchFamily="18" charset="0"/>
            </a:endParaRPr>
          </a:p>
          <a:p>
            <a:pPr algn="just">
              <a:lnSpc>
                <a:spcPct val="170000"/>
              </a:lnSpc>
              <a:buNone/>
            </a:pPr>
            <a:endParaRPr lang="en-US" sz="2900" dirty="0">
              <a:latin typeface="Times New Roman" pitchFamily="18" charset="0"/>
              <a:cs typeface="Times New Roman" pitchFamily="18" charset="0"/>
            </a:endParaRPr>
          </a:p>
          <a:p>
            <a:pPr algn="just">
              <a:lnSpc>
                <a:spcPct val="170000"/>
              </a:lnSpc>
              <a:buNone/>
            </a:pPr>
            <a:r>
              <a:rPr lang="en-US" sz="2900" dirty="0" smtClean="0">
                <a:latin typeface="Times New Roman" pitchFamily="18" charset="0"/>
                <a:cs typeface="Times New Roman" pitchFamily="18" charset="0"/>
              </a:rPr>
              <a:t>Content </a:t>
            </a:r>
            <a:r>
              <a:rPr lang="en-US" sz="2900" dirty="0">
                <a:latin typeface="Times New Roman" pitchFamily="18" charset="0"/>
                <a:cs typeface="Times New Roman" pitchFamily="18" charset="0"/>
              </a:rPr>
              <a:t>is valued cultural heritage and its understanding contributes to learners’ overall intellectual development</a:t>
            </a:r>
            <a:r>
              <a:rPr lang="en-US" sz="2900" dirty="0" smtClean="0">
                <a:latin typeface="Times New Roman" pitchFamily="18" charset="0"/>
                <a:cs typeface="Times New Roman" pitchFamily="18" charset="0"/>
              </a:rPr>
              <a:t>.</a:t>
            </a:r>
          </a:p>
          <a:p>
            <a:pPr algn="just">
              <a:lnSpc>
                <a:spcPct val="170000"/>
              </a:lnSpc>
              <a:buNone/>
            </a:pPr>
            <a:endParaRPr lang="en-US" sz="2900" dirty="0">
              <a:latin typeface="Times New Roman" pitchFamily="18" charset="0"/>
              <a:cs typeface="Times New Roman" pitchFamily="18" charset="0"/>
            </a:endParaRPr>
          </a:p>
          <a:p>
            <a:pPr algn="just">
              <a:lnSpc>
                <a:spcPct val="170000"/>
              </a:lnSpc>
              <a:buNone/>
            </a:pPr>
            <a:r>
              <a:rPr lang="en-US" sz="2900" dirty="0" smtClean="0">
                <a:latin typeface="Times New Roman" pitchFamily="18" charset="0"/>
                <a:cs typeface="Times New Roman" pitchFamily="18" charset="0"/>
              </a:rPr>
              <a:t> </a:t>
            </a:r>
            <a:r>
              <a:rPr lang="en-US" sz="2900" dirty="0">
                <a:latin typeface="Times New Roman" pitchFamily="18" charset="0"/>
                <a:cs typeface="Times New Roman" pitchFamily="18" charset="0"/>
              </a:rPr>
              <a:t>Knowledge is universal, unchanging, and absolute. </a:t>
            </a:r>
            <a:endParaRPr lang="en-US" sz="2900" dirty="0" smtClean="0">
              <a:latin typeface="Times New Roman" pitchFamily="18" charset="0"/>
              <a:cs typeface="Times New Roman" pitchFamily="18" charset="0"/>
            </a:endParaRPr>
          </a:p>
          <a:p>
            <a:pPr algn="just">
              <a:lnSpc>
                <a:spcPct val="170000"/>
              </a:lnSpc>
              <a:buNone/>
            </a:pPr>
            <a:endParaRPr lang="en-US" sz="2900" dirty="0">
              <a:latin typeface="Times New Roman" pitchFamily="18" charset="0"/>
              <a:cs typeface="Times New Roman" pitchFamily="18" charset="0"/>
            </a:endParaRPr>
          </a:p>
          <a:p>
            <a:pPr algn="just">
              <a:buNone/>
            </a:pPr>
            <a:r>
              <a:rPr lang="en-US" dirty="0"/>
              <a:t>	</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a:xfrm>
            <a:off x="1115616" y="1484784"/>
            <a:ext cx="7498080" cy="4800600"/>
          </a:xfrm>
        </p:spPr>
        <p:txBody>
          <a:bodyPr>
            <a:normAutofit/>
          </a:bodyPr>
          <a:lstStyle/>
          <a:p>
            <a:pPr algn="just">
              <a:lnSpc>
                <a:spcPct val="170000"/>
              </a:lnSpc>
              <a:buNone/>
            </a:pPr>
            <a:r>
              <a:rPr lang="en-US" sz="2000" dirty="0">
                <a:latin typeface="Times New Roman" pitchFamily="18" charset="0"/>
                <a:cs typeface="Times New Roman" pitchFamily="18" charset="0"/>
              </a:rPr>
              <a:t>The model goes back to Aristotle and Plato and dominated the history of western instructional system for centuries.</a:t>
            </a:r>
          </a:p>
          <a:p>
            <a:pPr algn="just">
              <a:lnSpc>
                <a:spcPct val="170000"/>
              </a:lnSpc>
              <a:buNone/>
            </a:pPr>
            <a:endParaRPr lang="en-US" sz="2000" dirty="0">
              <a:latin typeface="Times New Roman" pitchFamily="18" charset="0"/>
              <a:cs typeface="Times New Roman" pitchFamily="18" charset="0"/>
            </a:endParaRPr>
          </a:p>
          <a:p>
            <a:pPr algn="just">
              <a:lnSpc>
                <a:spcPct val="170000"/>
              </a:lnSpc>
              <a:buNone/>
            </a:pPr>
            <a:r>
              <a:rPr lang="en-US" sz="2000" dirty="0">
                <a:latin typeface="Times New Roman" pitchFamily="18" charset="0"/>
                <a:cs typeface="Times New Roman" pitchFamily="18" charset="0"/>
              </a:rPr>
              <a:t> Its premise is that most people have fairly indefinite ideas of what they consider as essential to a good education. </a:t>
            </a:r>
            <a:r>
              <a:rPr lang="en-US" sz="2000" dirty="0" smtClean="0">
                <a:latin typeface="Times New Roman" pitchFamily="18" charset="0"/>
                <a:cs typeface="Times New Roman" pitchFamily="18" charset="0"/>
              </a:rPr>
              <a:t>That is </a:t>
            </a:r>
            <a:r>
              <a:rPr lang="en-US" sz="2000" dirty="0">
                <a:latin typeface="Times New Roman" pitchFamily="18" charset="0"/>
                <a:cs typeface="Times New Roman" pitchFamily="18" charset="0"/>
              </a:rPr>
              <a:t>why educational systems are rather similar.</a:t>
            </a:r>
          </a:p>
          <a:p>
            <a:endParaRPr lang="en-GB" dirty="0"/>
          </a:p>
        </p:txBody>
      </p:sp>
    </p:spTree>
    <p:extLst>
      <p:ext uri="{BB962C8B-B14F-4D97-AF65-F5344CB8AC3E}">
        <p14:creationId xmlns:p14="http://schemas.microsoft.com/office/powerpoint/2010/main" val="36054282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sz="3300" b="1" dirty="0" smtClean="0">
                <a:solidFill>
                  <a:schemeClr val="accent1"/>
                </a:solidFill>
                <a:effectLst/>
                <a:latin typeface="Times New Roman" pitchFamily="18" charset="0"/>
                <a:cs typeface="Times New Roman" pitchFamily="18" charset="0"/>
              </a:rPr>
              <a:t>Syllabus and curriculum</a:t>
            </a:r>
            <a:r>
              <a:rPr lang="en-US" b="1" dirty="0" smtClean="0"/>
              <a:t> </a:t>
            </a:r>
            <a:r>
              <a:rPr lang="en-US" dirty="0" smtClean="0"/>
              <a:t/>
            </a:r>
            <a:br>
              <a:rPr lang="en-US" dirty="0" smtClean="0"/>
            </a:br>
            <a:endParaRPr lang="en-US" dirty="0"/>
          </a:p>
        </p:txBody>
      </p:sp>
      <p:sp>
        <p:nvSpPr>
          <p:cNvPr id="3" name="Content Placeholder 2"/>
          <p:cNvSpPr>
            <a:spLocks noGrp="1"/>
          </p:cNvSpPr>
          <p:nvPr>
            <p:ph idx="1"/>
          </p:nvPr>
        </p:nvSpPr>
        <p:spPr>
          <a:xfrm>
            <a:off x="1115616" y="1412776"/>
            <a:ext cx="7498080" cy="4800600"/>
          </a:xfrm>
        </p:spPr>
        <p:txBody>
          <a:bodyPr>
            <a:normAutofit/>
          </a:bodyPr>
          <a:lstStyle/>
          <a:p>
            <a:pPr marL="82296" indent="0" algn="just">
              <a:lnSpc>
                <a:spcPct val="150000"/>
              </a:lnSpc>
              <a:buNone/>
            </a:pPr>
            <a:r>
              <a:rPr lang="en-US" sz="2000" dirty="0" smtClean="0">
                <a:latin typeface="Times New Roman" pitchFamily="18" charset="0"/>
                <a:cs typeface="Times New Roman" pitchFamily="18" charset="0"/>
              </a:rPr>
              <a:t>Syllabus </a:t>
            </a:r>
            <a:r>
              <a:rPr lang="en-US" sz="2000" dirty="0">
                <a:latin typeface="Times New Roman" pitchFamily="18" charset="0"/>
                <a:cs typeface="Times New Roman" pitchFamily="18" charset="0"/>
              </a:rPr>
              <a:t>is a plan of what is to be achieved through teaching and learning. It is a part of an overall language curriculum or course which is made up of four </a:t>
            </a:r>
            <a:r>
              <a:rPr lang="en-US" sz="2000" dirty="0" smtClean="0">
                <a:latin typeface="Times New Roman" pitchFamily="18" charset="0"/>
                <a:cs typeface="Times New Roman" pitchFamily="18" charset="0"/>
              </a:rPr>
              <a:t>elements:</a:t>
            </a:r>
          </a:p>
          <a:p>
            <a:pPr algn="just">
              <a:lnSpc>
                <a:spcPct val="150000"/>
              </a:lnSpc>
              <a:buNone/>
            </a:pPr>
            <a:r>
              <a:rPr lang="en-US" sz="2000" dirty="0" smtClean="0">
                <a:latin typeface="Times New Roman" pitchFamily="18" charset="0"/>
                <a:cs typeface="Times New Roman" pitchFamily="18" charset="0"/>
              </a:rPr>
              <a:t>1.aim </a:t>
            </a:r>
            <a:r>
              <a:rPr lang="en-US" sz="2000" dirty="0">
                <a:latin typeface="Times New Roman" pitchFamily="18" charset="0"/>
                <a:cs typeface="Times New Roman" pitchFamily="18" charset="0"/>
              </a:rPr>
              <a:t>2.content 3.methodology 4.evaluation</a:t>
            </a:r>
            <a:r>
              <a:rPr lang="en-US" sz="2000" dirty="0" smtClean="0">
                <a:latin typeface="Times New Roman" pitchFamily="18" charset="0"/>
                <a:cs typeface="Times New Roman" pitchFamily="18" charset="0"/>
              </a:rPr>
              <a:t>.</a:t>
            </a:r>
          </a:p>
          <a:p>
            <a:pPr algn="just">
              <a:lnSpc>
                <a:spcPct val="150000"/>
              </a:lnSpc>
              <a:buNone/>
            </a:pPr>
            <a:endParaRPr lang="en-US" sz="2000" dirty="0">
              <a:latin typeface="Times New Roman" pitchFamily="18" charset="0"/>
              <a:cs typeface="Times New Roman" pitchFamily="18" charset="0"/>
            </a:endParaRPr>
          </a:p>
          <a:p>
            <a:pPr marL="82296" indent="0" algn="just">
              <a:lnSpc>
                <a:spcPct val="150000"/>
              </a:lnSpc>
              <a:buNone/>
            </a:pPr>
            <a:r>
              <a:rPr lang="en-US" sz="2000" dirty="0" smtClean="0">
                <a:latin typeface="Times New Roman" pitchFamily="18" charset="0"/>
                <a:cs typeface="Times New Roman" pitchFamily="18" charset="0"/>
              </a:rPr>
              <a:t>Syllabus </a:t>
            </a:r>
            <a:r>
              <a:rPr lang="en-US" sz="2000" dirty="0">
                <a:latin typeface="Times New Roman" pitchFamily="18" charset="0"/>
                <a:cs typeface="Times New Roman" pitchFamily="18" charset="0"/>
              </a:rPr>
              <a:t>may be formally documented, as in the aims and content of a national or institutional syllabus for particular groups of learners</a:t>
            </a:r>
          </a:p>
        </p:txBody>
      </p:sp>
    </p:spTree>
    <p:extLst>
      <p:ext uri="{BB962C8B-B14F-4D97-AF65-F5344CB8AC3E}">
        <p14:creationId xmlns:p14="http://schemas.microsoft.com/office/powerpoint/2010/main" val="235975682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en-US"/>
          </a:p>
        </p:txBody>
      </p:sp>
      <p:sp>
        <p:nvSpPr>
          <p:cNvPr id="3" name="Content Placeholder 2"/>
          <p:cNvSpPr>
            <a:spLocks noGrp="1"/>
          </p:cNvSpPr>
          <p:nvPr>
            <p:ph idx="1"/>
          </p:nvPr>
        </p:nvSpPr>
        <p:spPr>
          <a:xfrm>
            <a:off x="1115616" y="1484784"/>
            <a:ext cx="7498080" cy="4800600"/>
          </a:xfrm>
        </p:spPr>
        <p:txBody>
          <a:bodyPr>
            <a:normAutofit fontScale="92500" lnSpcReduction="20000"/>
          </a:bodyPr>
          <a:lstStyle/>
          <a:p>
            <a:pPr marL="82296" indent="0" algn="just">
              <a:lnSpc>
                <a:spcPct val="160000"/>
              </a:lnSpc>
              <a:buNone/>
            </a:pPr>
            <a:r>
              <a:rPr lang="en-US" sz="2200" dirty="0" smtClean="0">
                <a:latin typeface="Times New Roman" pitchFamily="18" charset="0"/>
                <a:cs typeface="Times New Roman" pitchFamily="18" charset="0"/>
              </a:rPr>
              <a:t>However, according to </a:t>
            </a:r>
            <a:r>
              <a:rPr lang="en-US" sz="2200" dirty="0" err="1" smtClean="0">
                <a:latin typeface="Times New Roman" pitchFamily="18" charset="0"/>
                <a:cs typeface="Times New Roman" pitchFamily="18" charset="0"/>
              </a:rPr>
              <a:t>kely</a:t>
            </a:r>
            <a:r>
              <a:rPr lang="en-US" sz="2200" dirty="0" smtClean="0">
                <a:latin typeface="Times New Roman" pitchFamily="18" charset="0"/>
                <a:cs typeface="Times New Roman" pitchFamily="18" charset="0"/>
              </a:rPr>
              <a:t>, the model is inadequate because it cannot cope with wider purposes of education and does not consider abilities or problems of the individual learner or complexities of the learning process itself. </a:t>
            </a:r>
            <a:endParaRPr lang="en-US" sz="2200" dirty="0" smtClean="0">
              <a:latin typeface="Times New Roman" pitchFamily="18" charset="0"/>
              <a:cs typeface="Times New Roman" pitchFamily="18" charset="0"/>
            </a:endParaRPr>
          </a:p>
          <a:p>
            <a:pPr marL="82296" indent="0" algn="just">
              <a:lnSpc>
                <a:spcPct val="160000"/>
              </a:lnSpc>
              <a:buNone/>
            </a:pPr>
            <a:endParaRPr lang="en-US" sz="2200" dirty="0">
              <a:latin typeface="Times New Roman" pitchFamily="18" charset="0"/>
              <a:cs typeface="Times New Roman" pitchFamily="18" charset="0"/>
            </a:endParaRPr>
          </a:p>
          <a:p>
            <a:pPr marL="82296" indent="0" algn="just">
              <a:lnSpc>
                <a:spcPct val="160000"/>
              </a:lnSpc>
              <a:buNone/>
            </a:pPr>
            <a:r>
              <a:rPr lang="en-US" sz="2200" dirty="0" smtClean="0">
                <a:latin typeface="Times New Roman" pitchFamily="18" charset="0"/>
                <a:cs typeface="Times New Roman" pitchFamily="18" charset="0"/>
              </a:rPr>
              <a:t>It does not count for multiculturalism and the widely differing needs of a massive student population where the educated are no longer an elite trained to rule the next generation of workers. This is not to say content has no role in curricula </a:t>
            </a:r>
            <a:r>
              <a:rPr lang="en-US" sz="2200" dirty="0" smtClean="0">
                <a:latin typeface="Times New Roman" pitchFamily="18" charset="0"/>
                <a:cs typeface="Times New Roman" pitchFamily="18" charset="0"/>
              </a:rPr>
              <a:t>design. </a:t>
            </a:r>
            <a:endParaRPr lang="en-US" sz="2200" dirty="0" smtClean="0">
              <a:latin typeface="Times New Roman" pitchFamily="18" charset="0"/>
              <a:cs typeface="Times New Roman" pitchFamily="18" charset="0"/>
            </a:endParaRPr>
          </a:p>
          <a:p>
            <a:pPr algn="just">
              <a:buNone/>
            </a:pPr>
            <a:r>
              <a:rPr lang="en-US" dirty="0" smtClean="0"/>
              <a:t>	</a:t>
            </a:r>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en-US"/>
          </a:p>
        </p:txBody>
      </p:sp>
      <p:sp>
        <p:nvSpPr>
          <p:cNvPr id="3" name="Content Placeholder 2"/>
          <p:cNvSpPr>
            <a:spLocks noGrp="1"/>
          </p:cNvSpPr>
          <p:nvPr>
            <p:ph idx="1"/>
          </p:nvPr>
        </p:nvSpPr>
        <p:spPr>
          <a:xfrm>
            <a:off x="1115616" y="1412776"/>
            <a:ext cx="7498080" cy="4800600"/>
          </a:xfrm>
        </p:spPr>
        <p:txBody>
          <a:bodyPr>
            <a:normAutofit/>
          </a:bodyPr>
          <a:lstStyle/>
          <a:p>
            <a:pPr marL="82296" indent="0" algn="just">
              <a:lnSpc>
                <a:spcPct val="150000"/>
              </a:lnSpc>
              <a:buNone/>
            </a:pPr>
            <a:r>
              <a:rPr lang="en-US" sz="2000" dirty="0" smtClean="0">
                <a:latin typeface="Times New Roman" pitchFamily="18" charset="0"/>
                <a:cs typeface="Times New Roman" pitchFamily="18" charset="0"/>
              </a:rPr>
              <a:t>In the field of language teaching, this model underpins the grammar-based curriculum which is concerned with grammar and vocabulary. </a:t>
            </a:r>
          </a:p>
          <a:p>
            <a:pPr algn="just">
              <a:lnSpc>
                <a:spcPct val="150000"/>
              </a:lnSpc>
            </a:pPr>
            <a:endParaRPr lang="en-US" sz="2000" dirty="0">
              <a:latin typeface="Times New Roman" pitchFamily="18" charset="0"/>
              <a:cs typeface="Times New Roman" pitchFamily="18" charset="0"/>
            </a:endParaRPr>
          </a:p>
          <a:p>
            <a:pPr marL="82296" indent="0" algn="just">
              <a:lnSpc>
                <a:spcPct val="150000"/>
              </a:lnSpc>
              <a:buNone/>
            </a:pPr>
            <a:r>
              <a:rPr lang="en-US" sz="2000" dirty="0" smtClean="0">
                <a:latin typeface="Times New Roman" pitchFamily="18" charset="0"/>
                <a:cs typeface="Times New Roman" pitchFamily="18" charset="0"/>
              </a:rPr>
              <a:t>The purpose is to transmit knowledge of the language system and to ensure that they master rules and </a:t>
            </a:r>
            <a:r>
              <a:rPr lang="en-US" sz="2000" dirty="0" smtClean="0">
                <a:latin typeface="Times New Roman" pitchFamily="18" charset="0"/>
                <a:cs typeface="Times New Roman" pitchFamily="18" charset="0"/>
              </a:rPr>
              <a:t>vocabulary.</a:t>
            </a:r>
          </a:p>
          <a:p>
            <a:pPr marL="82296" indent="0" algn="just">
              <a:lnSpc>
                <a:spcPct val="150000"/>
              </a:lnSpc>
              <a:buNone/>
            </a:pPr>
            <a:r>
              <a:rPr lang="en-US" sz="2000" dirty="0">
                <a:latin typeface="Times New Roman" pitchFamily="18" charset="0"/>
                <a:cs typeface="Times New Roman" pitchFamily="18" charset="0"/>
              </a:rPr>
              <a:t>T</a:t>
            </a:r>
            <a:r>
              <a:rPr lang="en-US" sz="2000" dirty="0" smtClean="0">
                <a:latin typeface="Times New Roman" pitchFamily="18" charset="0"/>
                <a:cs typeface="Times New Roman" pitchFamily="18" charset="0"/>
              </a:rPr>
              <a:t>he </a:t>
            </a:r>
            <a:r>
              <a:rPr lang="en-US" sz="2000" dirty="0" smtClean="0">
                <a:latin typeface="Times New Roman" pitchFamily="18" charset="0"/>
                <a:cs typeface="Times New Roman" pitchFamily="18" charset="0"/>
              </a:rPr>
              <a:t>content or syllabus is selecting and sequencing of grammar points and </a:t>
            </a:r>
            <a:r>
              <a:rPr lang="en-US" sz="2000" dirty="0" smtClean="0">
                <a:latin typeface="Times New Roman" pitchFamily="18" charset="0"/>
                <a:cs typeface="Times New Roman" pitchFamily="18" charset="0"/>
              </a:rPr>
              <a:t>lexis. </a:t>
            </a:r>
          </a:p>
          <a:p>
            <a:pPr marL="82296" indent="0" algn="just">
              <a:lnSpc>
                <a:spcPct val="150000"/>
              </a:lnSpc>
              <a:buNone/>
            </a:pPr>
            <a:endParaRPr lang="en-US" sz="2000" dirty="0">
              <a:latin typeface="Times New Roman" pitchFamily="18" charset="0"/>
              <a:cs typeface="Times New Roman" pitchFamily="18" charset="0"/>
            </a:endParaRPr>
          </a:p>
          <a:p>
            <a:pPr algn="just"/>
            <a:endParaRPr 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a:xfrm>
            <a:off x="1187624" y="1484784"/>
            <a:ext cx="7498080" cy="4800600"/>
          </a:xfrm>
        </p:spPr>
        <p:txBody>
          <a:bodyPr>
            <a:normAutofit/>
          </a:bodyPr>
          <a:lstStyle/>
          <a:p>
            <a:pPr marL="82296" indent="0" algn="just">
              <a:lnSpc>
                <a:spcPct val="150000"/>
              </a:lnSpc>
              <a:buNone/>
            </a:pPr>
            <a:r>
              <a:rPr lang="en-US" sz="2000" dirty="0">
                <a:latin typeface="Times New Roman" pitchFamily="18" charset="0"/>
                <a:cs typeface="Times New Roman" pitchFamily="18" charset="0"/>
              </a:rPr>
              <a:t>Teaching and learning procedures include drilling of grammatically correct sentences, explanations, and memorization of lists of </a:t>
            </a:r>
            <a:r>
              <a:rPr lang="en-US" sz="2000" dirty="0" smtClean="0">
                <a:latin typeface="Times New Roman" pitchFamily="18" charset="0"/>
                <a:cs typeface="Times New Roman" pitchFamily="18" charset="0"/>
              </a:rPr>
              <a:t>vocabulary.</a:t>
            </a:r>
          </a:p>
          <a:p>
            <a:pPr marL="82296" indent="0" algn="just">
              <a:lnSpc>
                <a:spcPct val="150000"/>
              </a:lnSpc>
              <a:buNone/>
            </a:pPr>
            <a:r>
              <a:rPr lang="en-US" sz="2000" dirty="0" smtClean="0">
                <a:latin typeface="Times New Roman" pitchFamily="18" charset="0"/>
                <a:cs typeface="Times New Roman" pitchFamily="18" charset="0"/>
              </a:rPr>
              <a:t> Assessment </a:t>
            </a:r>
            <a:r>
              <a:rPr lang="en-US" sz="2000" dirty="0">
                <a:latin typeface="Times New Roman" pitchFamily="18" charset="0"/>
                <a:cs typeface="Times New Roman" pitchFamily="18" charset="0"/>
              </a:rPr>
              <a:t>is based on learners’ ability to produce accurate language</a:t>
            </a:r>
            <a:r>
              <a:rPr lang="en-US" sz="2000" dirty="0" smtClean="0">
                <a:latin typeface="Times New Roman" pitchFamily="18" charset="0"/>
                <a:cs typeface="Times New Roman" pitchFamily="18" charset="0"/>
              </a:rPr>
              <a:t>.</a:t>
            </a:r>
          </a:p>
          <a:p>
            <a:pPr marL="82296" indent="0" algn="just">
              <a:lnSpc>
                <a:spcPct val="150000"/>
              </a:lnSpc>
              <a:buNone/>
            </a:pPr>
            <a:r>
              <a:rPr lang="en-US" sz="2000" dirty="0" smtClean="0">
                <a:latin typeface="Times New Roman" pitchFamily="18" charset="0"/>
                <a:cs typeface="Times New Roman" pitchFamily="18" charset="0"/>
              </a:rPr>
              <a:t> </a:t>
            </a:r>
            <a:endParaRPr lang="en-US" sz="2000" dirty="0">
              <a:latin typeface="Times New Roman" pitchFamily="18" charset="0"/>
              <a:cs typeface="Times New Roman" pitchFamily="18" charset="0"/>
            </a:endParaRPr>
          </a:p>
          <a:p>
            <a:pPr marL="82296" indent="0" algn="just">
              <a:lnSpc>
                <a:spcPct val="150000"/>
              </a:lnSpc>
              <a:buNone/>
            </a:pPr>
            <a:r>
              <a:rPr lang="en-US" sz="2000" dirty="0">
                <a:latin typeface="Times New Roman" pitchFamily="18" charset="0"/>
                <a:cs typeface="Times New Roman" pitchFamily="18" charset="0"/>
              </a:rPr>
              <a:t>It ignores factors such as context, appropriateness of use, modes of discourse and individual learner needs. </a:t>
            </a:r>
          </a:p>
          <a:p>
            <a:endParaRPr lang="en-GB" dirty="0"/>
          </a:p>
        </p:txBody>
      </p:sp>
    </p:spTree>
    <p:extLst>
      <p:ext uri="{BB962C8B-B14F-4D97-AF65-F5344CB8AC3E}">
        <p14:creationId xmlns:p14="http://schemas.microsoft.com/office/powerpoint/2010/main" val="154879420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sz="3300" b="1" dirty="0" smtClean="0">
                <a:solidFill>
                  <a:schemeClr val="accent1"/>
                </a:solidFill>
                <a:effectLst/>
                <a:latin typeface="Times New Roman" pitchFamily="18" charset="0"/>
                <a:cs typeface="Times New Roman" pitchFamily="18" charset="0"/>
              </a:rPr>
              <a:t>2. The objective model: </a:t>
            </a:r>
            <a:r>
              <a:rPr lang="en-US" sz="3300" b="1" dirty="0" err="1">
                <a:solidFill>
                  <a:schemeClr val="accent1"/>
                </a:solidFill>
                <a:effectLst/>
                <a:latin typeface="Times New Roman" pitchFamily="18" charset="0"/>
                <a:cs typeface="Times New Roman" pitchFamily="18" charset="0"/>
              </a:rPr>
              <a:t>R</a:t>
            </a:r>
            <a:r>
              <a:rPr lang="en-US" sz="3300" b="1" dirty="0" err="1" smtClean="0">
                <a:solidFill>
                  <a:schemeClr val="accent1"/>
                </a:solidFill>
                <a:effectLst/>
                <a:latin typeface="Times New Roman" pitchFamily="18" charset="0"/>
                <a:cs typeface="Times New Roman" pitchFamily="18" charset="0"/>
              </a:rPr>
              <a:t>econstructionism</a:t>
            </a:r>
            <a:r>
              <a:rPr lang="en-US" sz="3300" b="1" dirty="0" smtClean="0">
                <a:solidFill>
                  <a:schemeClr val="accent1"/>
                </a:solidFill>
                <a:effectLst/>
                <a:latin typeface="Times New Roman" pitchFamily="18" charset="0"/>
                <a:cs typeface="Times New Roman" pitchFamily="18" charset="0"/>
              </a:rPr>
              <a:t> </a:t>
            </a:r>
            <a:r>
              <a:rPr lang="en-US" dirty="0" smtClean="0"/>
              <a:t/>
            </a:r>
            <a:br>
              <a:rPr lang="en-US" dirty="0" smtClean="0"/>
            </a:br>
            <a:endParaRPr lang="en-US" dirty="0"/>
          </a:p>
        </p:txBody>
      </p:sp>
      <p:sp>
        <p:nvSpPr>
          <p:cNvPr id="3" name="Content Placeholder 2"/>
          <p:cNvSpPr>
            <a:spLocks noGrp="1"/>
          </p:cNvSpPr>
          <p:nvPr>
            <p:ph idx="1"/>
          </p:nvPr>
        </p:nvSpPr>
        <p:spPr>
          <a:xfrm>
            <a:off x="1115616" y="1412776"/>
            <a:ext cx="7498080" cy="4800600"/>
          </a:xfrm>
        </p:spPr>
        <p:txBody>
          <a:bodyPr>
            <a:normAutofit/>
          </a:bodyPr>
          <a:lstStyle/>
          <a:p>
            <a:pPr marL="82296" indent="0" algn="just">
              <a:lnSpc>
                <a:spcPct val="150000"/>
              </a:lnSpc>
              <a:buNone/>
            </a:pPr>
            <a:r>
              <a:rPr lang="en-US" sz="2000" dirty="0" smtClean="0">
                <a:latin typeface="Times New Roman" pitchFamily="18" charset="0"/>
                <a:cs typeface="Times New Roman" pitchFamily="18" charset="0"/>
              </a:rPr>
              <a:t>The </a:t>
            </a:r>
            <a:r>
              <a:rPr lang="en-US" sz="2000" dirty="0">
                <a:latin typeface="Times New Roman" pitchFamily="18" charset="0"/>
                <a:cs typeface="Times New Roman" pitchFamily="18" charset="0"/>
              </a:rPr>
              <a:t>starting point for this model is no longer the content, but the objectives of teaching-learning program. In </a:t>
            </a:r>
            <a:r>
              <a:rPr lang="en-US" sz="2000" dirty="0" err="1">
                <a:latin typeface="Times New Roman" pitchFamily="18" charset="0"/>
                <a:cs typeface="Times New Roman" pitchFamily="18" charset="0"/>
              </a:rPr>
              <a:t>reconstructionism</a:t>
            </a:r>
            <a:r>
              <a:rPr lang="en-US" sz="2000" dirty="0">
                <a:latin typeface="Times New Roman" pitchFamily="18" charset="0"/>
                <a:cs typeface="Times New Roman" pitchFamily="18" charset="0"/>
              </a:rPr>
              <a:t>, the main purpose of education is to bring about some kind of social </a:t>
            </a:r>
            <a:r>
              <a:rPr lang="en-US" sz="2000" dirty="0" smtClean="0">
                <a:latin typeface="Times New Roman" pitchFamily="18" charset="0"/>
                <a:cs typeface="Times New Roman" pitchFamily="18" charset="0"/>
              </a:rPr>
              <a:t>change.</a:t>
            </a:r>
          </a:p>
          <a:p>
            <a:pPr marL="82296" indent="0" algn="just">
              <a:lnSpc>
                <a:spcPct val="150000"/>
              </a:lnSpc>
              <a:buNone/>
            </a:pPr>
            <a:endParaRPr lang="en-US" sz="2000" dirty="0">
              <a:latin typeface="Times New Roman" pitchFamily="18" charset="0"/>
              <a:cs typeface="Times New Roman" pitchFamily="18" charset="0"/>
            </a:endParaRPr>
          </a:p>
          <a:p>
            <a:pPr marL="82296" indent="0" algn="just">
              <a:lnSpc>
                <a:spcPct val="150000"/>
              </a:lnSpc>
              <a:buNone/>
            </a:pPr>
            <a:r>
              <a:rPr lang="en-US" sz="2000" dirty="0" smtClean="0">
                <a:latin typeface="Times New Roman" pitchFamily="18" charset="0"/>
                <a:cs typeface="Times New Roman" pitchFamily="18" charset="0"/>
              </a:rPr>
              <a:t>Its </a:t>
            </a:r>
            <a:r>
              <a:rPr lang="en-US" sz="2000" dirty="0">
                <a:latin typeface="Times New Roman" pitchFamily="18" charset="0"/>
                <a:cs typeface="Times New Roman" pitchFamily="18" charset="0"/>
              </a:rPr>
              <a:t>origins lie in the elements for scientific management of education and work of behavioral psychologists in the first half of the 20</a:t>
            </a:r>
            <a:r>
              <a:rPr lang="en-US" sz="2000" baseline="30000" dirty="0">
                <a:latin typeface="Times New Roman" pitchFamily="18" charset="0"/>
                <a:cs typeface="Times New Roman" pitchFamily="18" charset="0"/>
              </a:rPr>
              <a:t>th</a:t>
            </a:r>
            <a:r>
              <a:rPr lang="en-US" sz="2000" dirty="0">
                <a:latin typeface="Times New Roman" pitchFamily="18" charset="0"/>
                <a:cs typeface="Times New Roman" pitchFamily="18" charset="0"/>
              </a:rPr>
              <a:t> century, who defined learning as a process of observable changes in behavior which could be measured</a:t>
            </a:r>
            <a:r>
              <a:rPr lang="en-US" sz="2000" dirty="0" smtClean="0">
                <a:latin typeface="Times New Roman" pitchFamily="18" charset="0"/>
                <a:cs typeface="Times New Roman" pitchFamily="18" charset="0"/>
              </a:rPr>
              <a:t>.</a:t>
            </a:r>
          </a:p>
          <a:p>
            <a:pPr marL="82296" indent="0" algn="just">
              <a:buNone/>
            </a:pPr>
            <a:r>
              <a:rPr lang="en-US" sz="2000" dirty="0" smtClean="0">
                <a:latin typeface="Times New Roman" pitchFamily="18" charset="0"/>
                <a:cs typeface="Times New Roman" pitchFamily="18" charset="0"/>
              </a:rPr>
              <a:t> </a:t>
            </a:r>
            <a:endParaRPr 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pPr marL="82296" indent="0" algn="just">
              <a:buNone/>
            </a:pPr>
            <a:r>
              <a:rPr lang="en-US" sz="2000" dirty="0">
                <a:latin typeface="Times New Roman" pitchFamily="18" charset="0"/>
                <a:cs typeface="Times New Roman" pitchFamily="18" charset="0"/>
              </a:rPr>
              <a:t>Behavioral objectives have three essential characteristics</a:t>
            </a:r>
            <a:r>
              <a:rPr lang="en-US" sz="2000" dirty="0" smtClean="0">
                <a:latin typeface="Times New Roman" pitchFamily="18" charset="0"/>
                <a:cs typeface="Times New Roman" pitchFamily="18" charset="0"/>
              </a:rPr>
              <a:t>:</a:t>
            </a:r>
          </a:p>
          <a:p>
            <a:pPr marL="82296" indent="0" algn="just">
              <a:buNone/>
            </a:pPr>
            <a:endParaRPr lang="en-US" sz="2000" dirty="0">
              <a:latin typeface="Times New Roman" pitchFamily="18" charset="0"/>
              <a:cs typeface="Times New Roman" pitchFamily="18" charset="0"/>
            </a:endParaRPr>
          </a:p>
          <a:p>
            <a:pPr marL="82296" lvl="0" indent="0" algn="just">
              <a:buNone/>
            </a:pPr>
            <a:r>
              <a:rPr lang="en-US" sz="2000" dirty="0">
                <a:latin typeface="Times New Roman" pitchFamily="18" charset="0"/>
                <a:cs typeface="Times New Roman" pitchFamily="18" charset="0"/>
              </a:rPr>
              <a:t>They must unambiguously describe the behavior to be </a:t>
            </a:r>
            <a:r>
              <a:rPr lang="en-US" sz="2000" dirty="0" smtClean="0">
                <a:latin typeface="Times New Roman" pitchFamily="18" charset="0"/>
                <a:cs typeface="Times New Roman" pitchFamily="18" charset="0"/>
              </a:rPr>
              <a:t>performed.</a:t>
            </a:r>
          </a:p>
          <a:p>
            <a:pPr marL="82296" lvl="0" indent="0" algn="just">
              <a:buNone/>
            </a:pPr>
            <a:endParaRPr lang="en-US" sz="2000" dirty="0">
              <a:latin typeface="Times New Roman" pitchFamily="18" charset="0"/>
              <a:cs typeface="Times New Roman" pitchFamily="18" charset="0"/>
            </a:endParaRPr>
          </a:p>
          <a:p>
            <a:pPr marL="82296" lvl="0" indent="0" algn="just">
              <a:buNone/>
            </a:pPr>
            <a:r>
              <a:rPr lang="en-US" sz="2000" dirty="0">
                <a:latin typeface="Times New Roman" pitchFamily="18" charset="0"/>
                <a:cs typeface="Times New Roman" pitchFamily="18" charset="0"/>
              </a:rPr>
              <a:t>They must describe conditions under which performance will be expected to </a:t>
            </a:r>
            <a:r>
              <a:rPr lang="en-US" sz="2000" dirty="0" smtClean="0">
                <a:latin typeface="Times New Roman" pitchFamily="18" charset="0"/>
                <a:cs typeface="Times New Roman" pitchFamily="18" charset="0"/>
              </a:rPr>
              <a:t>occur.</a:t>
            </a:r>
          </a:p>
          <a:p>
            <a:pPr marL="82296" lvl="0" indent="0" algn="just">
              <a:buNone/>
            </a:pPr>
            <a:endParaRPr lang="en-US" sz="2000" dirty="0">
              <a:latin typeface="Times New Roman" pitchFamily="18" charset="0"/>
              <a:cs typeface="Times New Roman" pitchFamily="18" charset="0"/>
            </a:endParaRPr>
          </a:p>
          <a:p>
            <a:pPr marL="82296" lvl="0" indent="0" algn="just">
              <a:buNone/>
            </a:pPr>
            <a:r>
              <a:rPr lang="en-US" sz="2000" dirty="0">
                <a:latin typeface="Times New Roman" pitchFamily="18" charset="0"/>
                <a:cs typeface="Times New Roman" pitchFamily="18" charset="0"/>
              </a:rPr>
              <a:t>They must state a standard of acceptable </a:t>
            </a:r>
            <a:r>
              <a:rPr lang="en-US" sz="2000" dirty="0" smtClean="0">
                <a:latin typeface="Times New Roman" pitchFamily="18" charset="0"/>
                <a:cs typeface="Times New Roman" pitchFamily="18" charset="0"/>
              </a:rPr>
              <a:t>performance.</a:t>
            </a:r>
            <a:endParaRPr lang="en-US" sz="2000" dirty="0">
              <a:latin typeface="Times New Roman" pitchFamily="18" charset="0"/>
              <a:cs typeface="Times New Roman" pitchFamily="18" charset="0"/>
            </a:endParaRPr>
          </a:p>
          <a:p>
            <a:endParaRPr lang="en-GB" dirty="0"/>
          </a:p>
        </p:txBody>
      </p:sp>
    </p:spTree>
    <p:extLst>
      <p:ext uri="{BB962C8B-B14F-4D97-AF65-F5344CB8AC3E}">
        <p14:creationId xmlns:p14="http://schemas.microsoft.com/office/powerpoint/2010/main" val="42823547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just"/>
            <a:endParaRPr lang="en-US" sz="3200" dirty="0"/>
          </a:p>
        </p:txBody>
      </p:sp>
      <p:sp>
        <p:nvSpPr>
          <p:cNvPr id="3" name="Content Placeholder 2"/>
          <p:cNvSpPr>
            <a:spLocks noGrp="1"/>
          </p:cNvSpPr>
          <p:nvPr>
            <p:ph idx="1"/>
          </p:nvPr>
        </p:nvSpPr>
        <p:spPr>
          <a:xfrm>
            <a:off x="1115616" y="1412776"/>
            <a:ext cx="7498080" cy="4800600"/>
          </a:xfrm>
        </p:spPr>
        <p:txBody>
          <a:bodyPr>
            <a:normAutofit fontScale="92500" lnSpcReduction="10000"/>
          </a:bodyPr>
          <a:lstStyle/>
          <a:p>
            <a:pPr marL="82296" lvl="0" indent="0" algn="just">
              <a:lnSpc>
                <a:spcPct val="150000"/>
              </a:lnSpc>
              <a:buNone/>
            </a:pPr>
            <a:endParaRPr lang="en-US" sz="2200" dirty="0">
              <a:latin typeface="Times New Roman" pitchFamily="18" charset="0"/>
              <a:cs typeface="Times New Roman" pitchFamily="18" charset="0"/>
            </a:endParaRPr>
          </a:p>
          <a:p>
            <a:pPr marL="82296" lvl="0" indent="0" algn="just">
              <a:lnSpc>
                <a:spcPct val="150000"/>
              </a:lnSpc>
              <a:buNone/>
            </a:pPr>
            <a:r>
              <a:rPr lang="en-US" sz="2200" dirty="0" smtClean="0">
                <a:latin typeface="Times New Roman" pitchFamily="18" charset="0"/>
                <a:cs typeface="Times New Roman" pitchFamily="18" charset="0"/>
              </a:rPr>
              <a:t>The </a:t>
            </a:r>
            <a:r>
              <a:rPr lang="en-US" sz="2200" dirty="0">
                <a:latin typeface="Times New Roman" pitchFamily="18" charset="0"/>
                <a:cs typeface="Times New Roman" pitchFamily="18" charset="0"/>
              </a:rPr>
              <a:t>attraction of the model is that it </a:t>
            </a:r>
            <a:r>
              <a:rPr lang="en-US" sz="2200" dirty="0" smtClean="0">
                <a:latin typeface="Times New Roman" pitchFamily="18" charset="0"/>
                <a:cs typeface="Times New Roman" pitchFamily="18" charset="0"/>
              </a:rPr>
              <a:t>provides: </a:t>
            </a:r>
          </a:p>
          <a:p>
            <a:pPr marL="82296" lvl="0" indent="0" algn="just">
              <a:lnSpc>
                <a:spcPct val="150000"/>
              </a:lnSpc>
              <a:buNone/>
            </a:pPr>
            <a:r>
              <a:rPr lang="en-US" sz="2200" dirty="0" smtClean="0">
                <a:latin typeface="Times New Roman" pitchFamily="18" charset="0"/>
                <a:cs typeface="Times New Roman" pitchFamily="18" charset="0"/>
              </a:rPr>
              <a:t>Clarity </a:t>
            </a:r>
            <a:r>
              <a:rPr lang="en-US" sz="2200" dirty="0">
                <a:latin typeface="Times New Roman" pitchFamily="18" charset="0"/>
                <a:cs typeface="Times New Roman" pitchFamily="18" charset="0"/>
              </a:rPr>
              <a:t>of </a:t>
            </a:r>
            <a:r>
              <a:rPr lang="en-US" sz="2200" dirty="0" smtClean="0">
                <a:latin typeface="Times New Roman" pitchFamily="18" charset="0"/>
                <a:cs typeface="Times New Roman" pitchFamily="18" charset="0"/>
              </a:rPr>
              <a:t>goals: </a:t>
            </a:r>
            <a:r>
              <a:rPr lang="en-US" sz="2200" dirty="0">
                <a:latin typeface="Times New Roman" pitchFamily="18" charset="0"/>
                <a:cs typeface="Times New Roman" pitchFamily="18" charset="0"/>
              </a:rPr>
              <a:t>objectives are clear to both teachers and learners</a:t>
            </a:r>
            <a:r>
              <a:rPr lang="en-US" sz="2200" dirty="0" smtClean="0">
                <a:latin typeface="Times New Roman" pitchFamily="18" charset="0"/>
                <a:cs typeface="Times New Roman" pitchFamily="18" charset="0"/>
              </a:rPr>
              <a:t>.</a:t>
            </a:r>
          </a:p>
          <a:p>
            <a:pPr marL="82296" lvl="0" indent="0" algn="just">
              <a:lnSpc>
                <a:spcPct val="150000"/>
              </a:lnSpc>
              <a:buNone/>
            </a:pPr>
            <a:r>
              <a:rPr lang="en-US" sz="2200" dirty="0" smtClean="0">
                <a:latin typeface="Times New Roman" pitchFamily="18" charset="0"/>
                <a:cs typeface="Times New Roman" pitchFamily="18" charset="0"/>
              </a:rPr>
              <a:t>Facilitation of </a:t>
            </a:r>
            <a:r>
              <a:rPr lang="en-US" sz="2200" dirty="0">
                <a:latin typeface="Times New Roman" pitchFamily="18" charset="0"/>
                <a:cs typeface="Times New Roman" pitchFamily="18" charset="0"/>
              </a:rPr>
              <a:t>the </a:t>
            </a:r>
            <a:r>
              <a:rPr lang="en-US" sz="2200" dirty="0" smtClean="0">
                <a:latin typeface="Times New Roman" pitchFamily="18" charset="0"/>
                <a:cs typeface="Times New Roman" pitchFamily="18" charset="0"/>
              </a:rPr>
              <a:t>materials selection.</a:t>
            </a:r>
            <a:endParaRPr lang="en-US" sz="2200" dirty="0">
              <a:latin typeface="Times New Roman" pitchFamily="18" charset="0"/>
              <a:cs typeface="Times New Roman" pitchFamily="18" charset="0"/>
            </a:endParaRPr>
          </a:p>
          <a:p>
            <a:pPr marL="82296" lvl="0" indent="0" algn="just">
              <a:lnSpc>
                <a:spcPct val="150000"/>
              </a:lnSpc>
              <a:buNone/>
            </a:pPr>
            <a:r>
              <a:rPr lang="en-US" sz="2200" dirty="0">
                <a:latin typeface="Times New Roman" pitchFamily="18" charset="0"/>
                <a:cs typeface="Times New Roman" pitchFamily="18" charset="0"/>
              </a:rPr>
              <a:t>Ease of </a:t>
            </a:r>
            <a:r>
              <a:rPr lang="en-US" sz="2200" dirty="0" smtClean="0">
                <a:latin typeface="Times New Roman" pitchFamily="18" charset="0"/>
                <a:cs typeface="Times New Roman" pitchFamily="18" charset="0"/>
              </a:rPr>
              <a:t>evaluation: </a:t>
            </a:r>
            <a:r>
              <a:rPr lang="en-US" sz="2200" dirty="0">
                <a:latin typeface="Times New Roman" pitchFamily="18" charset="0"/>
                <a:cs typeface="Times New Roman" pitchFamily="18" charset="0"/>
              </a:rPr>
              <a:t>success of learners and program can easily and completely be evaluated to the context that objectives have been fulfilled</a:t>
            </a:r>
            <a:r>
              <a:rPr lang="en-US" sz="2200" dirty="0" smtClean="0">
                <a:latin typeface="Times New Roman" pitchFamily="18" charset="0"/>
                <a:cs typeface="Times New Roman" pitchFamily="18" charset="0"/>
              </a:rPr>
              <a:t>.</a:t>
            </a:r>
            <a:endParaRPr lang="en-US" sz="2200" dirty="0">
              <a:latin typeface="Times New Roman" pitchFamily="18" charset="0"/>
              <a:cs typeface="Times New Roman" pitchFamily="18" charset="0"/>
            </a:endParaRPr>
          </a:p>
          <a:p>
            <a:pPr marL="82296" lvl="0" indent="0" algn="just">
              <a:lnSpc>
                <a:spcPct val="150000"/>
              </a:lnSpc>
              <a:buNone/>
            </a:pPr>
            <a:r>
              <a:rPr lang="en-US" sz="2200" dirty="0" smtClean="0">
                <a:latin typeface="Times New Roman" pitchFamily="18" charset="0"/>
                <a:cs typeface="Times New Roman" pitchFamily="18" charset="0"/>
              </a:rPr>
              <a:t>Accountability: </a:t>
            </a:r>
            <a:r>
              <a:rPr lang="en-US" sz="2200" dirty="0">
                <a:latin typeface="Times New Roman" pitchFamily="18" charset="0"/>
                <a:cs typeface="Times New Roman" pitchFamily="18" charset="0"/>
              </a:rPr>
              <a:t>in both formal and business </a:t>
            </a:r>
            <a:r>
              <a:rPr lang="en-US" sz="2200" dirty="0" smtClean="0">
                <a:latin typeface="Times New Roman" pitchFamily="18" charset="0"/>
                <a:cs typeface="Times New Roman" pitchFamily="18" charset="0"/>
              </a:rPr>
              <a:t>sectors. </a:t>
            </a:r>
            <a:r>
              <a:rPr lang="en-US" sz="2200" dirty="0">
                <a:latin typeface="Times New Roman" pitchFamily="18" charset="0"/>
                <a:cs typeface="Times New Roman" pitchFamily="18" charset="0"/>
              </a:rPr>
              <a:t>T</a:t>
            </a:r>
            <a:r>
              <a:rPr lang="en-US" sz="2200" dirty="0" smtClean="0">
                <a:latin typeface="Times New Roman" pitchFamily="18" charset="0"/>
                <a:cs typeface="Times New Roman" pitchFamily="18" charset="0"/>
              </a:rPr>
              <a:t>he </a:t>
            </a:r>
            <a:r>
              <a:rPr lang="en-US" sz="2200" dirty="0">
                <a:latin typeface="Times New Roman" pitchFamily="18" charset="0"/>
                <a:cs typeface="Times New Roman" pitchFamily="18" charset="0"/>
              </a:rPr>
              <a:t>model provides clear methods for needs identification, establishing learning purpose and providing measurable products of educational program.</a:t>
            </a:r>
          </a:p>
          <a:p>
            <a:pPr algn="just"/>
            <a:endParaRPr lang="en-US"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en-US"/>
          </a:p>
        </p:txBody>
      </p:sp>
      <p:sp>
        <p:nvSpPr>
          <p:cNvPr id="3" name="Content Placeholder 2"/>
          <p:cNvSpPr>
            <a:spLocks noGrp="1"/>
          </p:cNvSpPr>
          <p:nvPr>
            <p:ph idx="1"/>
          </p:nvPr>
        </p:nvSpPr>
        <p:spPr>
          <a:xfrm>
            <a:off x="1115616" y="1484784"/>
            <a:ext cx="7498080" cy="4800600"/>
          </a:xfrm>
        </p:spPr>
        <p:txBody>
          <a:bodyPr>
            <a:normAutofit/>
          </a:bodyPr>
          <a:lstStyle/>
          <a:p>
            <a:pPr marL="82296" indent="0" algn="just">
              <a:lnSpc>
                <a:spcPct val="150000"/>
              </a:lnSpc>
              <a:buNone/>
            </a:pPr>
            <a:r>
              <a:rPr lang="en-US" sz="2000" dirty="0">
                <a:latin typeface="Times New Roman" pitchFamily="18" charset="0"/>
                <a:cs typeface="Times New Roman" pitchFamily="18" charset="0"/>
              </a:rPr>
              <a:t>The most fundamental criticism is that the philosophy reduces people to the level of automatons </a:t>
            </a:r>
            <a:r>
              <a:rPr lang="en-US" sz="2000" dirty="0" smtClean="0">
                <a:latin typeface="Times New Roman" pitchFamily="18" charset="0"/>
                <a:cs typeface="Times New Roman" pitchFamily="18" charset="0"/>
              </a:rPr>
              <a:t>which </a:t>
            </a:r>
            <a:r>
              <a:rPr lang="en-US" sz="2000" dirty="0">
                <a:latin typeface="Times New Roman" pitchFamily="18" charset="0"/>
                <a:cs typeface="Times New Roman" pitchFamily="18" charset="0"/>
              </a:rPr>
              <a:t>can be trained to behave in particular ways and precludes such concepts as autonomy, self-fulfillment, and personal development. </a:t>
            </a:r>
            <a:endParaRPr lang="en-US" sz="2000" dirty="0" smtClean="0">
              <a:latin typeface="Times New Roman" pitchFamily="18" charset="0"/>
              <a:cs typeface="Times New Roman" pitchFamily="18" charset="0"/>
            </a:endParaRPr>
          </a:p>
          <a:p>
            <a:pPr algn="just">
              <a:lnSpc>
                <a:spcPct val="150000"/>
              </a:lnSpc>
            </a:pPr>
            <a:endParaRPr lang="en-US" sz="2000" dirty="0">
              <a:latin typeface="Times New Roman" pitchFamily="18" charset="0"/>
              <a:cs typeface="Times New Roman" pitchFamily="18" charset="0"/>
            </a:endParaRPr>
          </a:p>
          <a:p>
            <a:pPr marL="82296" indent="0" algn="just">
              <a:lnSpc>
                <a:spcPct val="150000"/>
              </a:lnSpc>
              <a:buNone/>
            </a:pPr>
            <a:r>
              <a:rPr lang="en-US" sz="2000" dirty="0" smtClean="0">
                <a:latin typeface="Times New Roman" pitchFamily="18" charset="0"/>
                <a:cs typeface="Times New Roman" pitchFamily="18" charset="0"/>
              </a:rPr>
              <a:t>As </a:t>
            </a:r>
            <a:r>
              <a:rPr lang="en-US" sz="2000" dirty="0">
                <a:latin typeface="Times New Roman" pitchFamily="18" charset="0"/>
                <a:cs typeface="Times New Roman" pitchFamily="18" charset="0"/>
              </a:rPr>
              <a:t>such, it is too unsophisticated and attempts to impose a linear process </a:t>
            </a:r>
            <a:r>
              <a:rPr lang="en-US" sz="2000" dirty="0" smtClean="0">
                <a:latin typeface="Times New Roman" pitchFamily="18" charset="0"/>
                <a:cs typeface="Times New Roman" pitchFamily="18" charset="0"/>
              </a:rPr>
              <a:t>on something </a:t>
            </a:r>
            <a:r>
              <a:rPr lang="en-US" sz="2000" dirty="0">
                <a:latin typeface="Times New Roman" pitchFamily="18" charset="0"/>
                <a:cs typeface="Times New Roman" pitchFamily="18" charset="0"/>
              </a:rPr>
              <a:t>that is spiraling and cyclic. This model is more suitable for areas of vocational training and skills.</a:t>
            </a:r>
          </a:p>
          <a:p>
            <a:pPr algn="just">
              <a:lnSpc>
                <a:spcPct val="150000"/>
              </a:lnSpc>
              <a:buNone/>
            </a:pPr>
            <a:r>
              <a:rPr lang="en-US" sz="2000" dirty="0"/>
              <a:t>	</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en-US"/>
          </a:p>
        </p:txBody>
      </p:sp>
      <p:sp>
        <p:nvSpPr>
          <p:cNvPr id="3" name="Content Placeholder 2"/>
          <p:cNvSpPr>
            <a:spLocks noGrp="1"/>
          </p:cNvSpPr>
          <p:nvPr>
            <p:ph idx="1"/>
          </p:nvPr>
        </p:nvSpPr>
        <p:spPr>
          <a:xfrm>
            <a:off x="971600" y="1484784"/>
            <a:ext cx="7498080" cy="4800600"/>
          </a:xfrm>
        </p:spPr>
        <p:txBody>
          <a:bodyPr>
            <a:normAutofit fontScale="92500" lnSpcReduction="20000"/>
          </a:bodyPr>
          <a:lstStyle/>
          <a:p>
            <a:pPr marL="82296" indent="0" algn="just">
              <a:lnSpc>
                <a:spcPct val="150000"/>
              </a:lnSpc>
              <a:buNone/>
            </a:pPr>
            <a:r>
              <a:rPr lang="en-US" sz="2200" dirty="0" smtClean="0">
                <a:latin typeface="Times New Roman" pitchFamily="18" charset="0"/>
                <a:cs typeface="Times New Roman" pitchFamily="18" charset="0"/>
              </a:rPr>
              <a:t>There has been a mixed but largely negative reaction to behavioral objectives from teachers of foreign languages, criticizing the limits such objectives place on creativity and cognitive-affective aspects of learning. </a:t>
            </a:r>
          </a:p>
          <a:p>
            <a:pPr algn="just">
              <a:lnSpc>
                <a:spcPct val="150000"/>
              </a:lnSpc>
            </a:pPr>
            <a:endParaRPr lang="en-US" sz="2200" dirty="0">
              <a:latin typeface="Times New Roman" pitchFamily="18" charset="0"/>
              <a:cs typeface="Times New Roman" pitchFamily="18" charset="0"/>
            </a:endParaRPr>
          </a:p>
          <a:p>
            <a:pPr marL="82296" indent="0" algn="just">
              <a:lnSpc>
                <a:spcPct val="150000"/>
              </a:lnSpc>
              <a:buNone/>
            </a:pPr>
            <a:r>
              <a:rPr lang="en-US" sz="2200" dirty="0" smtClean="0">
                <a:latin typeface="Times New Roman" pitchFamily="18" charset="0"/>
                <a:cs typeface="Times New Roman" pitchFamily="18" charset="0"/>
              </a:rPr>
              <a:t>However, the objective model is the basis of the Council of Europe Threshold level </a:t>
            </a:r>
            <a:r>
              <a:rPr lang="en-US" sz="2200" dirty="0" smtClean="0">
                <a:latin typeface="Times New Roman" pitchFamily="18" charset="0"/>
                <a:cs typeface="Times New Roman" pitchFamily="18" charset="0"/>
              </a:rPr>
              <a:t>in </a:t>
            </a:r>
            <a:r>
              <a:rPr lang="en-US" sz="2200" dirty="0" smtClean="0">
                <a:latin typeface="Times New Roman" pitchFamily="18" charset="0"/>
                <a:cs typeface="Times New Roman" pitchFamily="18" charset="0"/>
              </a:rPr>
              <a:t>1970s, an important movement in the transition of the grammar-based approach to a communicative approach which insulted in notional-functional </a:t>
            </a:r>
            <a:r>
              <a:rPr lang="en-US" sz="2200" dirty="0" smtClean="0">
                <a:latin typeface="Times New Roman" pitchFamily="18" charset="0"/>
                <a:cs typeface="Times New Roman" pitchFamily="18" charset="0"/>
              </a:rPr>
              <a:t>syllabuses in which the emphasis </a:t>
            </a:r>
            <a:r>
              <a:rPr lang="en-US" sz="2200" dirty="0" smtClean="0">
                <a:latin typeface="Times New Roman" pitchFamily="18" charset="0"/>
                <a:cs typeface="Times New Roman" pitchFamily="18" charset="0"/>
              </a:rPr>
              <a:t>is on needs analysis and the eventual ends of language learning other than a narrow linguistic focus. </a:t>
            </a:r>
          </a:p>
          <a:p>
            <a:pPr algn="just"/>
            <a:endParaRPr lang="en-US"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sz="3300" b="1" dirty="0" smtClean="0">
                <a:solidFill>
                  <a:schemeClr val="accent1"/>
                </a:solidFill>
                <a:effectLst/>
                <a:latin typeface="Times New Roman" pitchFamily="18" charset="0"/>
                <a:cs typeface="Times New Roman" pitchFamily="18" charset="0"/>
              </a:rPr>
              <a:t>3. The process model: </a:t>
            </a:r>
            <a:r>
              <a:rPr lang="en-US" sz="3300" b="1" dirty="0">
                <a:solidFill>
                  <a:schemeClr val="accent1"/>
                </a:solidFill>
                <a:effectLst/>
                <a:latin typeface="Times New Roman" pitchFamily="18" charset="0"/>
                <a:cs typeface="Times New Roman" pitchFamily="18" charset="0"/>
              </a:rPr>
              <a:t>P</a:t>
            </a:r>
            <a:r>
              <a:rPr lang="en-US" sz="3300" b="1" dirty="0" smtClean="0">
                <a:solidFill>
                  <a:schemeClr val="accent1"/>
                </a:solidFill>
                <a:effectLst/>
                <a:latin typeface="Times New Roman" pitchFamily="18" charset="0"/>
                <a:cs typeface="Times New Roman" pitchFamily="18" charset="0"/>
              </a:rPr>
              <a:t>rogressivism</a:t>
            </a:r>
            <a:r>
              <a:rPr lang="en-US" dirty="0" smtClean="0"/>
              <a:t/>
            </a:r>
            <a:br>
              <a:rPr lang="en-US" dirty="0" smtClean="0"/>
            </a:br>
            <a:endParaRPr lang="en-US" dirty="0"/>
          </a:p>
        </p:txBody>
      </p:sp>
      <p:sp>
        <p:nvSpPr>
          <p:cNvPr id="3" name="Content Placeholder 2"/>
          <p:cNvSpPr>
            <a:spLocks noGrp="1"/>
          </p:cNvSpPr>
          <p:nvPr>
            <p:ph idx="1"/>
          </p:nvPr>
        </p:nvSpPr>
        <p:spPr>
          <a:xfrm>
            <a:off x="1043608" y="1412776"/>
            <a:ext cx="7498080" cy="4800600"/>
          </a:xfrm>
        </p:spPr>
        <p:txBody>
          <a:bodyPr>
            <a:normAutofit fontScale="40000" lnSpcReduction="20000"/>
          </a:bodyPr>
          <a:lstStyle/>
          <a:p>
            <a:pPr marL="82296" indent="0" algn="just">
              <a:lnSpc>
                <a:spcPct val="170000"/>
              </a:lnSpc>
              <a:buNone/>
            </a:pPr>
            <a:r>
              <a:rPr lang="en-US" sz="5000" dirty="0" smtClean="0">
                <a:latin typeface="Times New Roman" pitchFamily="18" charset="0"/>
                <a:cs typeface="Times New Roman" pitchFamily="18" charset="0"/>
              </a:rPr>
              <a:t>The </a:t>
            </a:r>
            <a:r>
              <a:rPr lang="en-US" sz="5000" dirty="0">
                <a:latin typeface="Times New Roman" pitchFamily="18" charset="0"/>
                <a:cs typeface="Times New Roman" pitchFamily="18" charset="0"/>
              </a:rPr>
              <a:t>prime concern of the process model in education planning is the value </a:t>
            </a:r>
            <a:r>
              <a:rPr lang="en-US" sz="5000" dirty="0" smtClean="0">
                <a:latin typeface="Times New Roman" pitchFamily="18" charset="0"/>
                <a:cs typeface="Times New Roman" pitchFamily="18" charset="0"/>
              </a:rPr>
              <a:t>change.</a:t>
            </a:r>
          </a:p>
          <a:p>
            <a:pPr marL="82296" indent="0" algn="just">
              <a:lnSpc>
                <a:spcPct val="170000"/>
              </a:lnSpc>
              <a:buNone/>
            </a:pPr>
            <a:endParaRPr lang="en-US" sz="5000" dirty="0">
              <a:latin typeface="Times New Roman" pitchFamily="18" charset="0"/>
              <a:cs typeface="Times New Roman" pitchFamily="18" charset="0"/>
            </a:endParaRPr>
          </a:p>
          <a:p>
            <a:pPr marL="82296" indent="0" algn="just">
              <a:lnSpc>
                <a:spcPct val="170000"/>
              </a:lnSpc>
              <a:buNone/>
            </a:pPr>
            <a:r>
              <a:rPr lang="en-US" sz="5000" dirty="0" smtClean="0">
                <a:latin typeface="Times New Roman" pitchFamily="18" charset="0"/>
                <a:cs typeface="Times New Roman" pitchFamily="18" charset="0"/>
              </a:rPr>
              <a:t>The </a:t>
            </a:r>
            <a:r>
              <a:rPr lang="en-US" sz="5000" dirty="0">
                <a:latin typeface="Times New Roman" pitchFamily="18" charset="0"/>
                <a:cs typeface="Times New Roman" pitchFamily="18" charset="0"/>
              </a:rPr>
              <a:t>purpose of education is to enable the individual to progress </a:t>
            </a:r>
            <a:r>
              <a:rPr lang="en-US" sz="5000" dirty="0" smtClean="0">
                <a:latin typeface="Times New Roman" pitchFamily="18" charset="0"/>
                <a:cs typeface="Times New Roman" pitchFamily="18" charset="0"/>
              </a:rPr>
              <a:t>toward self-fulfillment</a:t>
            </a:r>
            <a:r>
              <a:rPr lang="en-US" sz="5000" dirty="0">
                <a:latin typeface="Times New Roman" pitchFamily="18" charset="0"/>
                <a:cs typeface="Times New Roman" pitchFamily="18" charset="0"/>
              </a:rPr>
              <a:t>. </a:t>
            </a:r>
            <a:endParaRPr lang="en-US" sz="5000" dirty="0" smtClean="0">
              <a:latin typeface="Times New Roman" pitchFamily="18" charset="0"/>
              <a:cs typeface="Times New Roman" pitchFamily="18" charset="0"/>
            </a:endParaRPr>
          </a:p>
          <a:p>
            <a:pPr marL="82296" indent="0" algn="just">
              <a:lnSpc>
                <a:spcPct val="170000"/>
              </a:lnSpc>
              <a:buNone/>
            </a:pPr>
            <a:endParaRPr lang="en-US" sz="5000" dirty="0">
              <a:latin typeface="Times New Roman" pitchFamily="18" charset="0"/>
              <a:cs typeface="Times New Roman" pitchFamily="18" charset="0"/>
            </a:endParaRPr>
          </a:p>
          <a:p>
            <a:pPr marL="82296" indent="0" algn="just">
              <a:lnSpc>
                <a:spcPct val="170000"/>
              </a:lnSpc>
              <a:buNone/>
            </a:pPr>
            <a:r>
              <a:rPr lang="en-US" sz="5000" dirty="0" smtClean="0">
                <a:latin typeface="Times New Roman" pitchFamily="18" charset="0"/>
                <a:cs typeface="Times New Roman" pitchFamily="18" charset="0"/>
              </a:rPr>
              <a:t>It </a:t>
            </a:r>
            <a:r>
              <a:rPr lang="en-US" sz="5000" dirty="0">
                <a:latin typeface="Times New Roman" pitchFamily="18" charset="0"/>
                <a:cs typeface="Times New Roman" pitchFamily="18" charset="0"/>
              </a:rPr>
              <a:t>is concerned with development of understanding, not just the passive reception of knowledge or acquisition of special skills. </a:t>
            </a:r>
          </a:p>
          <a:p>
            <a:pPr algn="just">
              <a:buNone/>
            </a:pPr>
            <a:r>
              <a:rPr lang="en-US" dirty="0"/>
              <a:t>	</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a:xfrm>
            <a:off x="1187624" y="1484784"/>
            <a:ext cx="7498080" cy="4800600"/>
          </a:xfrm>
        </p:spPr>
        <p:txBody>
          <a:bodyPr>
            <a:normAutofit/>
          </a:bodyPr>
          <a:lstStyle/>
          <a:p>
            <a:pPr marL="82296" indent="0" algn="just">
              <a:lnSpc>
                <a:spcPct val="170000"/>
              </a:lnSpc>
              <a:buNone/>
            </a:pPr>
            <a:r>
              <a:rPr lang="en-US" sz="2000" dirty="0">
                <a:latin typeface="Times New Roman" pitchFamily="18" charset="0"/>
                <a:cs typeface="Times New Roman" pitchFamily="18" charset="0"/>
              </a:rPr>
              <a:t>The goals are not specified in terms of particular ends or products, but in terms of the processes and procedures by which the individual develops understanding and awareness and creates possibilities for future learning. </a:t>
            </a:r>
            <a:endParaRPr lang="en-US" sz="2000" dirty="0" smtClean="0">
              <a:latin typeface="Times New Roman" pitchFamily="18" charset="0"/>
              <a:cs typeface="Times New Roman" pitchFamily="18" charset="0"/>
            </a:endParaRPr>
          </a:p>
          <a:p>
            <a:pPr marL="82296" indent="0" algn="just">
              <a:lnSpc>
                <a:spcPct val="170000"/>
              </a:lnSpc>
              <a:buNone/>
            </a:pPr>
            <a:endParaRPr lang="en-US" sz="2000" dirty="0">
              <a:latin typeface="Times New Roman" pitchFamily="18" charset="0"/>
              <a:cs typeface="Times New Roman" pitchFamily="18" charset="0"/>
            </a:endParaRPr>
          </a:p>
          <a:p>
            <a:pPr marL="82296" indent="0" algn="just">
              <a:lnSpc>
                <a:spcPct val="170000"/>
              </a:lnSpc>
              <a:buNone/>
            </a:pPr>
            <a:r>
              <a:rPr lang="en-US" sz="2000" dirty="0">
                <a:latin typeface="Times New Roman" pitchFamily="18" charset="0"/>
                <a:cs typeface="Times New Roman" pitchFamily="18" charset="0"/>
              </a:rPr>
              <a:t>Then, content is based on principles derived from research into learning </a:t>
            </a:r>
            <a:r>
              <a:rPr lang="en-US" sz="2000" dirty="0" smtClean="0">
                <a:latin typeface="Times New Roman" pitchFamily="18" charset="0"/>
                <a:cs typeface="Times New Roman" pitchFamily="18" charset="0"/>
              </a:rPr>
              <a:t>development and </a:t>
            </a:r>
            <a:r>
              <a:rPr lang="en-US" sz="2000" dirty="0">
                <a:latin typeface="Times New Roman" pitchFamily="18" charset="0"/>
                <a:cs typeface="Times New Roman" pitchFamily="18" charset="0"/>
              </a:rPr>
              <a:t>overall </a:t>
            </a:r>
            <a:r>
              <a:rPr lang="en-US" sz="2000" dirty="0" smtClean="0">
                <a:latin typeface="Times New Roman" pitchFamily="18" charset="0"/>
                <a:cs typeface="Times New Roman" pitchFamily="18" charset="0"/>
              </a:rPr>
              <a:t>purposes </a:t>
            </a:r>
            <a:r>
              <a:rPr lang="en-US" sz="2000" dirty="0">
                <a:latin typeface="Times New Roman" pitchFamily="18" charset="0"/>
                <a:cs typeface="Times New Roman" pitchFamily="18" charset="0"/>
              </a:rPr>
              <a:t>of the educational process.</a:t>
            </a:r>
          </a:p>
          <a:p>
            <a:endParaRPr lang="en-GB" dirty="0"/>
          </a:p>
        </p:txBody>
      </p:sp>
    </p:spTree>
    <p:extLst>
      <p:ext uri="{BB962C8B-B14F-4D97-AF65-F5344CB8AC3E}">
        <p14:creationId xmlns:p14="http://schemas.microsoft.com/office/powerpoint/2010/main" val="7613221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5576" y="332656"/>
            <a:ext cx="8229600" cy="1084982"/>
          </a:xfrm>
        </p:spPr>
        <p:txBody>
          <a:bodyPr>
            <a:normAutofit fontScale="90000"/>
          </a:bodyPr>
          <a:lstStyle/>
          <a:p>
            <a:pPr algn="ctr"/>
            <a:r>
              <a:rPr lang="en-US" sz="3300" b="1" dirty="0">
                <a:solidFill>
                  <a:schemeClr val="accent1"/>
                </a:solidFill>
                <a:effectLst/>
                <a:latin typeface="Times New Roman" pitchFamily="18" charset="0"/>
                <a:cs typeface="Times New Roman" pitchFamily="18" charset="0"/>
              </a:rPr>
              <a:t>Curriculum from different perspectives</a:t>
            </a:r>
            <a:r>
              <a:rPr lang="en-US" dirty="0"/>
              <a:t/>
            </a:r>
            <a:br>
              <a:rPr lang="en-US" dirty="0"/>
            </a:br>
            <a:endParaRPr lang="en-US" dirty="0"/>
          </a:p>
        </p:txBody>
      </p:sp>
      <p:sp>
        <p:nvSpPr>
          <p:cNvPr id="3" name="Content Placeholder 2"/>
          <p:cNvSpPr>
            <a:spLocks noGrp="1"/>
          </p:cNvSpPr>
          <p:nvPr>
            <p:ph idx="1"/>
          </p:nvPr>
        </p:nvSpPr>
        <p:spPr>
          <a:xfrm>
            <a:off x="1043608" y="1412776"/>
            <a:ext cx="7498080" cy="4800600"/>
          </a:xfrm>
        </p:spPr>
        <p:txBody>
          <a:bodyPr>
            <a:normAutofit/>
          </a:bodyPr>
          <a:lstStyle/>
          <a:p>
            <a:pPr marL="82296" indent="0" algn="just">
              <a:lnSpc>
                <a:spcPct val="150000"/>
              </a:lnSpc>
              <a:buNone/>
            </a:pPr>
            <a:r>
              <a:rPr lang="en-US" sz="2000" dirty="0" smtClean="0">
                <a:latin typeface="Times New Roman" pitchFamily="18" charset="0"/>
                <a:cs typeface="Times New Roman" pitchFamily="18" charset="0"/>
              </a:rPr>
              <a:t>1. Decision making: </a:t>
            </a:r>
          </a:p>
          <a:p>
            <a:pPr marL="82296" indent="0" algn="just">
              <a:lnSpc>
                <a:spcPct val="150000"/>
              </a:lnSpc>
              <a:buNone/>
            </a:pPr>
            <a:r>
              <a:rPr lang="en-US" sz="2000" dirty="0" smtClean="0">
                <a:latin typeface="Times New Roman" pitchFamily="18" charset="0"/>
                <a:cs typeface="Times New Roman" pitchFamily="18" charset="0"/>
              </a:rPr>
              <a:t>It is in </a:t>
            </a:r>
            <a:r>
              <a:rPr lang="en-US" sz="2000" dirty="0">
                <a:latin typeface="Times New Roman" pitchFamily="18" charset="0"/>
                <a:cs typeface="Times New Roman" pitchFamily="18" charset="0"/>
              </a:rPr>
              <a:t>relation to identifying learners’ needs and purposes, establishing goals and objectives, selecting and grading </a:t>
            </a:r>
            <a:r>
              <a:rPr lang="en-US" sz="2000" dirty="0" smtClean="0">
                <a:latin typeface="Times New Roman" pitchFamily="18" charset="0"/>
                <a:cs typeface="Times New Roman" pitchFamily="18" charset="0"/>
              </a:rPr>
              <a:t>the content</a:t>
            </a:r>
            <a:r>
              <a:rPr lang="en-US" sz="2000" dirty="0">
                <a:latin typeface="Times New Roman" pitchFamily="18" charset="0"/>
                <a:cs typeface="Times New Roman" pitchFamily="18" charset="0"/>
              </a:rPr>
              <a:t>, organizing appropriate learning arrangements and learners’ groupings, selecting, adapting, or developing appropriate learning materials, </a:t>
            </a:r>
            <a:r>
              <a:rPr lang="en-US" sz="2000" dirty="0" smtClean="0">
                <a:latin typeface="Times New Roman" pitchFamily="18" charset="0"/>
                <a:cs typeface="Times New Roman" pitchFamily="18" charset="0"/>
              </a:rPr>
              <a:t>assessment, </a:t>
            </a:r>
            <a:r>
              <a:rPr lang="en-US" sz="2000" dirty="0">
                <a:latin typeface="Times New Roman" pitchFamily="18" charset="0"/>
                <a:cs typeface="Times New Roman" pitchFamily="18" charset="0"/>
              </a:rPr>
              <a:t>and evaluation tools.</a:t>
            </a:r>
          </a:p>
          <a:p>
            <a:pPr algn="just"/>
            <a:endParaRPr lang="en-US"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en-US"/>
          </a:p>
        </p:txBody>
      </p:sp>
      <p:sp>
        <p:nvSpPr>
          <p:cNvPr id="3" name="Content Placeholder 2"/>
          <p:cNvSpPr>
            <a:spLocks noGrp="1"/>
          </p:cNvSpPr>
          <p:nvPr>
            <p:ph idx="1"/>
          </p:nvPr>
        </p:nvSpPr>
        <p:spPr>
          <a:xfrm>
            <a:off x="1043608" y="1484784"/>
            <a:ext cx="7498080" cy="4800600"/>
          </a:xfrm>
        </p:spPr>
        <p:txBody>
          <a:bodyPr>
            <a:normAutofit/>
          </a:bodyPr>
          <a:lstStyle/>
          <a:p>
            <a:pPr marL="82296" indent="0" algn="just">
              <a:lnSpc>
                <a:spcPct val="150000"/>
              </a:lnSpc>
              <a:buNone/>
            </a:pPr>
            <a:r>
              <a:rPr lang="en-US" sz="2000" dirty="0" smtClean="0">
                <a:latin typeface="Times New Roman" pitchFamily="18" charset="0"/>
                <a:cs typeface="Times New Roman" pitchFamily="18" charset="0"/>
              </a:rPr>
              <a:t>The model rests on the concepts of learners’ needs, interests, and development process and is thus open to criticism of subjectivity in definition of these concepts. </a:t>
            </a:r>
          </a:p>
          <a:p>
            <a:pPr algn="just">
              <a:lnSpc>
                <a:spcPct val="150000"/>
              </a:lnSpc>
            </a:pPr>
            <a:endParaRPr lang="en-US" sz="2000" dirty="0">
              <a:latin typeface="Times New Roman" pitchFamily="18" charset="0"/>
              <a:cs typeface="Times New Roman" pitchFamily="18" charset="0"/>
            </a:endParaRPr>
          </a:p>
          <a:p>
            <a:pPr algn="just">
              <a:lnSpc>
                <a:spcPct val="150000"/>
              </a:lnSpc>
            </a:pPr>
            <a:endParaRPr lang="en-US" sz="2000" dirty="0" smtClean="0">
              <a:latin typeface="Times New Roman" pitchFamily="18" charset="0"/>
              <a:cs typeface="Times New Roman" pitchFamily="18" charset="0"/>
            </a:endParaRPr>
          </a:p>
          <a:p>
            <a:pPr marL="82296" indent="0" algn="just">
              <a:lnSpc>
                <a:spcPct val="150000"/>
              </a:lnSpc>
              <a:buNone/>
            </a:pPr>
            <a:r>
              <a:rPr lang="en-US" sz="2000" dirty="0" smtClean="0">
                <a:latin typeface="Times New Roman" pitchFamily="18" charset="0"/>
                <a:cs typeface="Times New Roman" pitchFamily="18" charset="0"/>
              </a:rPr>
              <a:t>In language teaching  world, there has been </a:t>
            </a:r>
            <a:r>
              <a:rPr lang="en-US" sz="2000" dirty="0" smtClean="0">
                <a:latin typeface="Times New Roman" pitchFamily="18" charset="0"/>
                <a:cs typeface="Times New Roman" pitchFamily="18" charset="0"/>
              </a:rPr>
              <a:t>a shift toward </a:t>
            </a:r>
            <a:r>
              <a:rPr lang="en-US" sz="2000" dirty="0" smtClean="0">
                <a:latin typeface="Times New Roman" pitchFamily="18" charset="0"/>
                <a:cs typeface="Times New Roman" pitchFamily="18" charset="0"/>
              </a:rPr>
              <a:t>the learner-centered curricula. The </a:t>
            </a:r>
            <a:r>
              <a:rPr lang="en-US" sz="2000" dirty="0" smtClean="0">
                <a:latin typeface="Times New Roman" pitchFamily="18" charset="0"/>
                <a:cs typeface="Times New Roman" pitchFamily="18" charset="0"/>
              </a:rPr>
              <a:t>move </a:t>
            </a:r>
            <a:r>
              <a:rPr lang="en-US" sz="2000" dirty="0" smtClean="0">
                <a:latin typeface="Times New Roman" pitchFamily="18" charset="0"/>
                <a:cs typeface="Times New Roman" pitchFamily="18" charset="0"/>
              </a:rPr>
              <a:t>away from structural grammar-systems approach began in </a:t>
            </a:r>
            <a:r>
              <a:rPr lang="en-US" sz="2000" dirty="0" smtClean="0">
                <a:latin typeface="Times New Roman" pitchFamily="18" charset="0"/>
                <a:cs typeface="Times New Roman" pitchFamily="18" charset="0"/>
              </a:rPr>
              <a:t>the 1960s </a:t>
            </a:r>
            <a:r>
              <a:rPr lang="en-US" sz="2000" dirty="0" smtClean="0">
                <a:latin typeface="Times New Roman" pitchFamily="18" charset="0"/>
                <a:cs typeface="Times New Roman" pitchFamily="18" charset="0"/>
              </a:rPr>
              <a:t>and 70s and growing interest in curricula design than teaching methodology</a:t>
            </a:r>
          </a:p>
          <a:p>
            <a:pPr algn="just"/>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en-US" dirty="0"/>
          </a:p>
        </p:txBody>
      </p:sp>
      <p:sp>
        <p:nvSpPr>
          <p:cNvPr id="3" name="Content Placeholder 2"/>
          <p:cNvSpPr>
            <a:spLocks noGrp="1"/>
          </p:cNvSpPr>
          <p:nvPr>
            <p:ph idx="1"/>
          </p:nvPr>
        </p:nvSpPr>
        <p:spPr>
          <a:xfrm>
            <a:off x="1115616" y="1412776"/>
            <a:ext cx="7498080" cy="4800600"/>
          </a:xfrm>
        </p:spPr>
        <p:txBody>
          <a:bodyPr>
            <a:normAutofit/>
          </a:bodyPr>
          <a:lstStyle/>
          <a:p>
            <a:pPr marL="82296" indent="0" algn="just">
              <a:lnSpc>
                <a:spcPct val="150000"/>
              </a:lnSpc>
              <a:buNone/>
            </a:pPr>
            <a:r>
              <a:rPr lang="en-US" sz="2000" dirty="0" smtClean="0">
                <a:latin typeface="Times New Roman" pitchFamily="18" charset="0"/>
                <a:cs typeface="Times New Roman" pitchFamily="18" charset="0"/>
              </a:rPr>
              <a:t>2. Curricula in action: </a:t>
            </a:r>
          </a:p>
          <a:p>
            <a:pPr marL="82296" indent="0" algn="just">
              <a:lnSpc>
                <a:spcPct val="150000"/>
              </a:lnSpc>
              <a:buNone/>
            </a:pPr>
            <a:r>
              <a:rPr lang="en-US" sz="2000" dirty="0" smtClean="0">
                <a:latin typeface="Times New Roman" pitchFamily="18" charset="0"/>
                <a:cs typeface="Times New Roman" pitchFamily="18" charset="0"/>
              </a:rPr>
              <a:t>It takes us into classroom. We can observe the teaching-learning process and see haw intentions of curricula planners are translated.</a:t>
            </a:r>
          </a:p>
          <a:p>
            <a:pPr algn="just">
              <a:buNone/>
            </a:pPr>
            <a:endParaRPr lang="en-US" dirty="0" smtClean="0"/>
          </a:p>
          <a:p>
            <a:pPr algn="just"/>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en-US"/>
          </a:p>
        </p:txBody>
      </p:sp>
      <p:sp>
        <p:nvSpPr>
          <p:cNvPr id="3" name="Content Placeholder 2"/>
          <p:cNvSpPr>
            <a:spLocks noGrp="1"/>
          </p:cNvSpPr>
          <p:nvPr>
            <p:ph idx="1"/>
          </p:nvPr>
        </p:nvSpPr>
        <p:spPr/>
        <p:txBody>
          <a:bodyPr>
            <a:normAutofit/>
          </a:bodyPr>
          <a:lstStyle/>
          <a:p>
            <a:pPr marL="82296" indent="0" algn="just">
              <a:lnSpc>
                <a:spcPct val="160000"/>
              </a:lnSpc>
              <a:buNone/>
            </a:pPr>
            <a:r>
              <a:rPr lang="en-US" sz="2000" dirty="0" smtClean="0">
                <a:latin typeface="Times New Roman" pitchFamily="18" charset="0"/>
                <a:cs typeface="Times New Roman" pitchFamily="18" charset="0"/>
              </a:rPr>
              <a:t>3. Assessment and evaluation:</a:t>
            </a:r>
          </a:p>
          <a:p>
            <a:pPr algn="just">
              <a:lnSpc>
                <a:spcPct val="160000"/>
              </a:lnSpc>
              <a:buNone/>
            </a:pPr>
            <a:r>
              <a:rPr lang="en-US" sz="2000" dirty="0" smtClean="0">
                <a:latin typeface="Times New Roman" pitchFamily="18" charset="0"/>
                <a:cs typeface="Times New Roman" pitchFamily="18" charset="0"/>
              </a:rPr>
              <a:t> we try to find out what students have learned or failed to learn in relation to what had been planned and whether they could learn anything which had not been planned. </a:t>
            </a:r>
          </a:p>
          <a:p>
            <a:pPr algn="just">
              <a:lnSpc>
                <a:spcPct val="160000"/>
              </a:lnSpc>
              <a:buNone/>
            </a:pPr>
            <a:endParaRPr lang="en-US" sz="2000" dirty="0">
              <a:latin typeface="Times New Roman" pitchFamily="18" charset="0"/>
              <a:cs typeface="Times New Roman" pitchFamily="18" charset="0"/>
            </a:endParaRPr>
          </a:p>
          <a:p>
            <a:pPr algn="just">
              <a:lnSpc>
                <a:spcPct val="160000"/>
              </a:lnSpc>
              <a:buNone/>
            </a:pPr>
            <a:r>
              <a:rPr lang="en-US" sz="2000" dirty="0" smtClean="0">
                <a:latin typeface="Times New Roman" pitchFamily="18" charset="0"/>
                <a:cs typeface="Times New Roman" pitchFamily="18" charset="0"/>
              </a:rPr>
              <a:t>Also, we try to make judgments why some things succeeded and others </a:t>
            </a:r>
            <a:r>
              <a:rPr lang="en-US" sz="2000" dirty="0" smtClean="0">
                <a:latin typeface="Times New Roman" pitchFamily="18" charset="0"/>
                <a:cs typeface="Times New Roman" pitchFamily="18" charset="0"/>
              </a:rPr>
              <a:t>failed </a:t>
            </a:r>
            <a:r>
              <a:rPr lang="en-US" sz="2000" dirty="0" smtClean="0">
                <a:latin typeface="Times New Roman" pitchFamily="18" charset="0"/>
                <a:cs typeface="Times New Roman" pitchFamily="18" charset="0"/>
              </a:rPr>
              <a:t>and make recommendations about necessary changes and improvements.</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en-US"/>
          </a:p>
        </p:txBody>
      </p:sp>
      <p:sp>
        <p:nvSpPr>
          <p:cNvPr id="3" name="Content Placeholder 2"/>
          <p:cNvSpPr>
            <a:spLocks noGrp="1"/>
          </p:cNvSpPr>
          <p:nvPr>
            <p:ph idx="1"/>
          </p:nvPr>
        </p:nvSpPr>
        <p:spPr>
          <a:xfrm>
            <a:off x="1187624" y="1484784"/>
            <a:ext cx="7498080" cy="4800600"/>
          </a:xfrm>
        </p:spPr>
        <p:txBody>
          <a:bodyPr>
            <a:normAutofit/>
          </a:bodyPr>
          <a:lstStyle/>
          <a:p>
            <a:pPr marL="82296" indent="0" algn="just">
              <a:lnSpc>
                <a:spcPct val="150000"/>
              </a:lnSpc>
              <a:buNone/>
            </a:pPr>
            <a:r>
              <a:rPr lang="en-US" sz="2000" dirty="0" smtClean="0">
                <a:latin typeface="Times New Roman" pitchFamily="18" charset="0"/>
                <a:cs typeface="Times New Roman" pitchFamily="18" charset="0"/>
              </a:rPr>
              <a:t>4. Management of the </a:t>
            </a:r>
            <a:r>
              <a:rPr lang="en-US" sz="2000" dirty="0" smtClean="0">
                <a:latin typeface="Times New Roman" pitchFamily="18" charset="0"/>
                <a:cs typeface="Times New Roman" pitchFamily="18" charset="0"/>
              </a:rPr>
              <a:t>institution: </a:t>
            </a:r>
          </a:p>
          <a:p>
            <a:pPr marL="82296" indent="0" algn="just">
              <a:lnSpc>
                <a:spcPct val="150000"/>
              </a:lnSpc>
              <a:buNone/>
            </a:pPr>
            <a:r>
              <a:rPr lang="en-US" sz="2000" dirty="0" smtClean="0">
                <a:latin typeface="Times New Roman" pitchFamily="18" charset="0"/>
                <a:cs typeface="Times New Roman" pitchFamily="18" charset="0"/>
              </a:rPr>
              <a:t>We look </a:t>
            </a:r>
            <a:r>
              <a:rPr lang="en-US" sz="2000" dirty="0" smtClean="0">
                <a:latin typeface="Times New Roman" pitchFamily="18" charset="0"/>
                <a:cs typeface="Times New Roman" pitchFamily="18" charset="0"/>
              </a:rPr>
              <a:t>at the resources, how they are used, how we can relate to and respond to the wider community, </a:t>
            </a:r>
            <a:r>
              <a:rPr lang="en-US" sz="2000" dirty="0" smtClean="0">
                <a:latin typeface="Times New Roman" pitchFamily="18" charset="0"/>
                <a:cs typeface="Times New Roman" pitchFamily="18" charset="0"/>
              </a:rPr>
              <a:t>and how </a:t>
            </a:r>
            <a:r>
              <a:rPr lang="en-US" sz="2000" dirty="0" smtClean="0">
                <a:latin typeface="Times New Roman" pitchFamily="18" charset="0"/>
                <a:cs typeface="Times New Roman" pitchFamily="18" charset="0"/>
              </a:rPr>
              <a:t>constrains of limitation and decisions of administrators affect what happens in the classroom.</a:t>
            </a:r>
          </a:p>
          <a:p>
            <a:pPr algn="just"/>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sz="3300" b="1" dirty="0" smtClean="0">
                <a:solidFill>
                  <a:schemeClr val="accent1"/>
                </a:solidFill>
                <a:effectLst/>
                <a:latin typeface="Times New Roman" pitchFamily="18" charset="0"/>
                <a:cs typeface="Times New Roman" pitchFamily="18" charset="0"/>
              </a:rPr>
              <a:t>Requirements of syllabuses</a:t>
            </a:r>
            <a:r>
              <a:rPr lang="en-US" dirty="0" smtClean="0"/>
              <a:t/>
            </a:r>
            <a:br>
              <a:rPr lang="en-US" dirty="0" smtClean="0"/>
            </a:br>
            <a:endParaRPr lang="en-US" dirty="0"/>
          </a:p>
        </p:txBody>
      </p:sp>
      <p:sp>
        <p:nvSpPr>
          <p:cNvPr id="3" name="Content Placeholder 2"/>
          <p:cNvSpPr>
            <a:spLocks noGrp="1"/>
          </p:cNvSpPr>
          <p:nvPr>
            <p:ph idx="1"/>
          </p:nvPr>
        </p:nvSpPr>
        <p:spPr>
          <a:xfrm>
            <a:off x="1043608" y="1340768"/>
            <a:ext cx="7498080" cy="4800600"/>
          </a:xfrm>
        </p:spPr>
        <p:txBody>
          <a:bodyPr>
            <a:normAutofit/>
          </a:bodyPr>
          <a:lstStyle/>
          <a:p>
            <a:pPr marL="82296" indent="0" algn="just">
              <a:lnSpc>
                <a:spcPct val="150000"/>
              </a:lnSpc>
              <a:buNone/>
            </a:pPr>
            <a:r>
              <a:rPr lang="en-US" sz="2000" dirty="0" smtClean="0">
                <a:latin typeface="Times New Roman" pitchFamily="18" charset="0"/>
                <a:cs typeface="Times New Roman" pitchFamily="18" charset="0"/>
              </a:rPr>
              <a:t>Any </a:t>
            </a:r>
            <a:r>
              <a:rPr lang="en-US" sz="2000" dirty="0">
                <a:latin typeface="Times New Roman" pitchFamily="18" charset="0"/>
                <a:cs typeface="Times New Roman" pitchFamily="18" charset="0"/>
              </a:rPr>
              <a:t>syllabus should ideally </a:t>
            </a:r>
            <a:r>
              <a:rPr lang="en-US" sz="2000" dirty="0" smtClean="0">
                <a:latin typeface="Times New Roman" pitchFamily="18" charset="0"/>
                <a:cs typeface="Times New Roman" pitchFamily="18" charset="0"/>
              </a:rPr>
              <a:t>provide:</a:t>
            </a:r>
            <a:endParaRPr lang="en-US" sz="2000" dirty="0">
              <a:latin typeface="Times New Roman" pitchFamily="18" charset="0"/>
              <a:cs typeface="Times New Roman" pitchFamily="18" charset="0"/>
            </a:endParaRPr>
          </a:p>
          <a:p>
            <a:pPr marL="82296" indent="0" algn="just">
              <a:lnSpc>
                <a:spcPct val="150000"/>
              </a:lnSpc>
              <a:buNone/>
            </a:pPr>
            <a:r>
              <a:rPr lang="en-US" sz="2000" dirty="0" smtClean="0">
                <a:latin typeface="Times New Roman" pitchFamily="18" charset="0"/>
                <a:cs typeface="Times New Roman" pitchFamily="18" charset="0"/>
              </a:rPr>
              <a:t>1. A </a:t>
            </a:r>
            <a:r>
              <a:rPr lang="en-US" sz="2000" dirty="0">
                <a:latin typeface="Times New Roman" pitchFamily="18" charset="0"/>
                <a:cs typeface="Times New Roman" pitchFamily="18" charset="0"/>
              </a:rPr>
              <a:t>clear framework of knowledge and capabilities selected to be appropriate to overall </a:t>
            </a:r>
            <a:r>
              <a:rPr lang="en-US" sz="2000" dirty="0" smtClean="0">
                <a:latin typeface="Times New Roman" pitchFamily="18" charset="0"/>
                <a:cs typeface="Times New Roman" pitchFamily="18" charset="0"/>
              </a:rPr>
              <a:t>aims.  </a:t>
            </a:r>
          </a:p>
          <a:p>
            <a:pPr marL="82296" indent="0" algn="just">
              <a:lnSpc>
                <a:spcPct val="150000"/>
              </a:lnSpc>
              <a:buNone/>
            </a:pPr>
            <a:r>
              <a:rPr lang="en-US" sz="2000" dirty="0" smtClean="0">
                <a:latin typeface="Times New Roman" pitchFamily="18" charset="0"/>
                <a:cs typeface="Times New Roman" pitchFamily="18" charset="0"/>
              </a:rPr>
              <a:t>   </a:t>
            </a:r>
            <a:endParaRPr lang="en-US" sz="2000" dirty="0">
              <a:latin typeface="Times New Roman" pitchFamily="18" charset="0"/>
              <a:cs typeface="Times New Roman" pitchFamily="18" charset="0"/>
            </a:endParaRPr>
          </a:p>
          <a:p>
            <a:pPr marL="82296" indent="0" algn="just">
              <a:lnSpc>
                <a:spcPct val="150000"/>
              </a:lnSpc>
              <a:buNone/>
            </a:pPr>
            <a:r>
              <a:rPr lang="en-US" sz="2000" dirty="0" smtClean="0">
                <a:latin typeface="Times New Roman" pitchFamily="18" charset="0"/>
                <a:cs typeface="Times New Roman" pitchFamily="18" charset="0"/>
              </a:rPr>
              <a:t>2. Continuity </a:t>
            </a:r>
            <a:r>
              <a:rPr lang="en-US" sz="2000" dirty="0">
                <a:latin typeface="Times New Roman" pitchFamily="18" charset="0"/>
                <a:cs typeface="Times New Roman" pitchFamily="18" charset="0"/>
              </a:rPr>
              <a:t>and a sense of direction in classroom work for teachers and </a:t>
            </a:r>
            <a:r>
              <a:rPr lang="en-US" sz="2000" dirty="0" smtClean="0">
                <a:latin typeface="Times New Roman" pitchFamily="18" charset="0"/>
                <a:cs typeface="Times New Roman" pitchFamily="18" charset="0"/>
              </a:rPr>
              <a:t>students. </a:t>
            </a:r>
            <a:endParaRPr lang="en-US" sz="2000" dirty="0">
              <a:latin typeface="Times New Roman" pitchFamily="18" charset="0"/>
              <a:cs typeface="Times New Roman" pitchFamily="18" charset="0"/>
            </a:endParaRPr>
          </a:p>
          <a:p>
            <a:pPr marL="82296" indent="0" algn="just">
              <a:lnSpc>
                <a:spcPct val="150000"/>
              </a:lnSpc>
              <a:buNone/>
            </a:pPr>
            <a:endParaRPr lang="en-US" sz="2000" dirty="0" smtClean="0">
              <a:latin typeface="Times New Roman" pitchFamily="18" charset="0"/>
              <a:cs typeface="Times New Roman" pitchFamily="18" charset="0"/>
            </a:endParaRPr>
          </a:p>
          <a:p>
            <a:pPr marL="82296" indent="0" algn="just">
              <a:lnSpc>
                <a:spcPct val="150000"/>
              </a:lnSpc>
              <a:buNone/>
            </a:pPr>
            <a:r>
              <a:rPr lang="en-US" sz="2000" dirty="0" smtClean="0">
                <a:latin typeface="Times New Roman" pitchFamily="18" charset="0"/>
                <a:cs typeface="Times New Roman" pitchFamily="18" charset="0"/>
              </a:rPr>
              <a:t>3. A </a:t>
            </a:r>
            <a:r>
              <a:rPr lang="en-US" sz="2000" dirty="0">
                <a:latin typeface="Times New Roman" pitchFamily="18" charset="0"/>
                <a:cs typeface="Times New Roman" pitchFamily="18" charset="0"/>
              </a:rPr>
              <a:t>record for other teachers of what has been covered </a:t>
            </a:r>
            <a:r>
              <a:rPr lang="en-US" sz="2000" dirty="0" smtClean="0">
                <a:latin typeface="Times New Roman" pitchFamily="18" charset="0"/>
                <a:cs typeface="Times New Roman" pitchFamily="18" charset="0"/>
              </a:rPr>
              <a:t>in the course.                                           </a:t>
            </a:r>
            <a:endParaRPr lang="en-US" sz="2000" dirty="0" smtClean="0">
              <a:latin typeface="Times New Roman" pitchFamily="18" charset="0"/>
              <a:cs typeface="Times New Roman" pitchFamily="18" charset="0"/>
            </a:endParaRPr>
          </a:p>
          <a:p>
            <a:pPr algn="just">
              <a:buNone/>
            </a:pPr>
            <a:r>
              <a:rPr lang="en-US" sz="2900" dirty="0">
                <a:latin typeface="Times New Roman" pitchFamily="18" charset="0"/>
                <a:cs typeface="Times New Roman" pitchFamily="18" charset="0"/>
              </a:rPr>
              <a:t> </a:t>
            </a:r>
            <a:endParaRPr lang="en-US" dirty="0"/>
          </a:p>
        </p:txBody>
      </p:sp>
    </p:spTree>
    <p:extLst>
      <p:ext uri="{BB962C8B-B14F-4D97-AF65-F5344CB8AC3E}">
        <p14:creationId xmlns:p14="http://schemas.microsoft.com/office/powerpoint/2010/main" val="35165302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a:xfrm>
            <a:off x="1187624" y="1412776"/>
            <a:ext cx="7498080" cy="4800600"/>
          </a:xfrm>
        </p:spPr>
        <p:txBody>
          <a:bodyPr>
            <a:normAutofit/>
          </a:bodyPr>
          <a:lstStyle/>
          <a:p>
            <a:pPr algn="just">
              <a:lnSpc>
                <a:spcPct val="150000"/>
              </a:lnSpc>
              <a:buNone/>
            </a:pPr>
            <a:r>
              <a:rPr lang="en-US" sz="2000" dirty="0">
                <a:latin typeface="Times New Roman" pitchFamily="18" charset="0"/>
                <a:cs typeface="Times New Roman" pitchFamily="18" charset="0"/>
              </a:rPr>
              <a:t>4</a:t>
            </a:r>
            <a:r>
              <a:rPr lang="en-US" sz="2000" dirty="0" smtClean="0">
                <a:latin typeface="Times New Roman" pitchFamily="18" charset="0"/>
                <a:cs typeface="Times New Roman" pitchFamily="18" charset="0"/>
              </a:rPr>
              <a:t>. A </a:t>
            </a:r>
            <a:r>
              <a:rPr lang="en-US" sz="2000" dirty="0">
                <a:latin typeface="Times New Roman" pitchFamily="18" charset="0"/>
                <a:cs typeface="Times New Roman" pitchFamily="18" charset="0"/>
              </a:rPr>
              <a:t>basis for evaluating students’ </a:t>
            </a:r>
            <a:r>
              <a:rPr lang="en-US" sz="2000" dirty="0" smtClean="0">
                <a:latin typeface="Times New Roman" pitchFamily="18" charset="0"/>
                <a:cs typeface="Times New Roman" pitchFamily="18" charset="0"/>
              </a:rPr>
              <a:t>progress.</a:t>
            </a:r>
          </a:p>
          <a:p>
            <a:pPr algn="just">
              <a:lnSpc>
                <a:spcPct val="150000"/>
              </a:lnSpc>
              <a:buNone/>
            </a:pPr>
            <a:r>
              <a:rPr lang="en-US" sz="2000" dirty="0" smtClean="0">
                <a:latin typeface="Times New Roman" pitchFamily="18" charset="0"/>
                <a:cs typeface="Times New Roman" pitchFamily="18" charset="0"/>
              </a:rPr>
              <a:t>5. A </a:t>
            </a:r>
            <a:r>
              <a:rPr lang="en-US" sz="2000" dirty="0">
                <a:latin typeface="Times New Roman" pitchFamily="18" charset="0"/>
                <a:cs typeface="Times New Roman" pitchFamily="18" charset="0"/>
              </a:rPr>
              <a:t>basis for evaluating the appropriateness of the course in relation to overall aims and students’ needs identified both before and during the </a:t>
            </a:r>
            <a:r>
              <a:rPr lang="en-US" sz="2000" dirty="0" smtClean="0">
                <a:latin typeface="Times New Roman" pitchFamily="18" charset="0"/>
                <a:cs typeface="Times New Roman" pitchFamily="18" charset="0"/>
              </a:rPr>
              <a:t>course</a:t>
            </a:r>
            <a:endParaRPr lang="en-US" sz="2000" dirty="0">
              <a:latin typeface="Times New Roman" pitchFamily="18" charset="0"/>
              <a:cs typeface="Times New Roman" pitchFamily="18" charset="0"/>
            </a:endParaRPr>
          </a:p>
          <a:p>
            <a:pPr marL="82296" indent="0" algn="just">
              <a:lnSpc>
                <a:spcPct val="150000"/>
              </a:lnSpc>
              <a:buNone/>
            </a:pPr>
            <a:endParaRPr lang="en-US" sz="2000" dirty="0" smtClean="0">
              <a:latin typeface="Times New Roman" pitchFamily="18" charset="0"/>
              <a:cs typeface="Times New Roman" pitchFamily="18" charset="0"/>
            </a:endParaRPr>
          </a:p>
          <a:p>
            <a:pPr marL="82296" indent="0" algn="just">
              <a:lnSpc>
                <a:spcPct val="150000"/>
              </a:lnSpc>
              <a:buNone/>
            </a:pPr>
            <a:r>
              <a:rPr lang="en-US" sz="2000" dirty="0" smtClean="0">
                <a:latin typeface="Times New Roman" pitchFamily="18" charset="0"/>
                <a:cs typeface="Times New Roman" pitchFamily="18" charset="0"/>
              </a:rPr>
              <a:t>The </a:t>
            </a:r>
            <a:r>
              <a:rPr lang="en-US" sz="2000" dirty="0">
                <a:latin typeface="Times New Roman" pitchFamily="18" charset="0"/>
                <a:cs typeface="Times New Roman" pitchFamily="18" charset="0"/>
              </a:rPr>
              <a:t>content should be appropriate to the broader language curriculum and particular class of learners, and wider variety in which the course is located.</a:t>
            </a:r>
          </a:p>
          <a:p>
            <a:endParaRPr lang="en-GB" dirty="0"/>
          </a:p>
        </p:txBody>
      </p:sp>
    </p:spTree>
    <p:extLst>
      <p:ext uri="{BB962C8B-B14F-4D97-AF65-F5344CB8AC3E}">
        <p14:creationId xmlns:p14="http://schemas.microsoft.com/office/powerpoint/2010/main" val="7906412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sz="2800" b="1" dirty="0" smtClean="0">
                <a:solidFill>
                  <a:schemeClr val="accent1"/>
                </a:solidFill>
                <a:effectLst/>
                <a:latin typeface="Times New Roman" pitchFamily="18" charset="0"/>
                <a:cs typeface="Times New Roman" pitchFamily="18" charset="0"/>
              </a:rPr>
              <a:t>Principles applied to the organization of the content of syllabuses</a:t>
            </a:r>
            <a:r>
              <a:rPr lang="en-US" sz="2000" dirty="0" smtClean="0"/>
              <a:t/>
            </a:r>
            <a:br>
              <a:rPr lang="en-US" sz="2000" dirty="0" smtClean="0"/>
            </a:br>
            <a:endParaRPr lang="en-US" sz="2000" dirty="0"/>
          </a:p>
        </p:txBody>
      </p:sp>
      <p:sp>
        <p:nvSpPr>
          <p:cNvPr id="3" name="Content Placeholder 2"/>
          <p:cNvSpPr>
            <a:spLocks noGrp="1"/>
          </p:cNvSpPr>
          <p:nvPr>
            <p:ph idx="1"/>
          </p:nvPr>
        </p:nvSpPr>
        <p:spPr>
          <a:xfrm>
            <a:off x="1043608" y="1412776"/>
            <a:ext cx="7498080" cy="4800600"/>
          </a:xfrm>
        </p:spPr>
        <p:txBody>
          <a:bodyPr>
            <a:normAutofit/>
          </a:bodyPr>
          <a:lstStyle/>
          <a:p>
            <a:pPr marL="82296" indent="0" algn="just">
              <a:lnSpc>
                <a:spcPct val="150000"/>
              </a:lnSpc>
              <a:buNone/>
            </a:pPr>
            <a:r>
              <a:rPr lang="en-US" sz="2000" dirty="0" smtClean="0">
                <a:latin typeface="Times New Roman" pitchFamily="18" charset="0"/>
                <a:cs typeface="Times New Roman" pitchFamily="18" charset="0"/>
              </a:rPr>
              <a:t>The following questions must be asked about a syllabus:</a:t>
            </a:r>
          </a:p>
          <a:p>
            <a:pPr marL="82296" indent="0" algn="just">
              <a:lnSpc>
                <a:spcPct val="150000"/>
              </a:lnSpc>
              <a:buNone/>
            </a:pPr>
            <a:r>
              <a:rPr lang="en-US" sz="2000" dirty="0" smtClean="0">
                <a:latin typeface="Times New Roman" pitchFamily="18" charset="0"/>
                <a:cs typeface="Times New Roman" pitchFamily="18" charset="0"/>
              </a:rPr>
              <a:t>What </a:t>
            </a:r>
            <a:r>
              <a:rPr lang="en-US" sz="2000" dirty="0">
                <a:latin typeface="Times New Roman" pitchFamily="18" charset="0"/>
                <a:cs typeface="Times New Roman" pitchFamily="18" charset="0"/>
              </a:rPr>
              <a:t>knowledge and capabilities should be </a:t>
            </a:r>
            <a:r>
              <a:rPr lang="en-US" sz="2000" dirty="0" smtClean="0">
                <a:latin typeface="Times New Roman" pitchFamily="18" charset="0"/>
                <a:cs typeface="Times New Roman" pitchFamily="18" charset="0"/>
              </a:rPr>
              <a:t>focused on? </a:t>
            </a:r>
          </a:p>
          <a:p>
            <a:pPr marL="82296" indent="0" algn="just">
              <a:lnSpc>
                <a:spcPct val="150000"/>
              </a:lnSpc>
              <a:buNone/>
            </a:pPr>
            <a:r>
              <a:rPr lang="en-US" sz="2000" dirty="0" smtClean="0">
                <a:latin typeface="Times New Roman" pitchFamily="18" charset="0"/>
                <a:cs typeface="Times New Roman" pitchFamily="18" charset="0"/>
              </a:rPr>
              <a:t>Linguistic </a:t>
            </a:r>
            <a:r>
              <a:rPr lang="en-US" sz="2000" dirty="0">
                <a:latin typeface="Times New Roman" pitchFamily="18" charset="0"/>
                <a:cs typeface="Times New Roman" pitchFamily="18" charset="0"/>
              </a:rPr>
              <a:t>or broader communicative knowledge? </a:t>
            </a:r>
            <a:endParaRPr lang="en-US" sz="2000" dirty="0" smtClean="0">
              <a:latin typeface="Times New Roman" pitchFamily="18" charset="0"/>
              <a:cs typeface="Times New Roman" pitchFamily="18" charset="0"/>
            </a:endParaRPr>
          </a:p>
          <a:p>
            <a:pPr marL="82296" indent="0" algn="just">
              <a:lnSpc>
                <a:spcPct val="150000"/>
              </a:lnSpc>
              <a:buNone/>
            </a:pPr>
            <a:r>
              <a:rPr lang="en-US" sz="2000" dirty="0" smtClean="0">
                <a:latin typeface="Times New Roman" pitchFamily="18" charset="0"/>
                <a:cs typeface="Times New Roman" pitchFamily="18" charset="0"/>
              </a:rPr>
              <a:t>One </a:t>
            </a:r>
            <a:r>
              <a:rPr lang="en-US" sz="2000" dirty="0">
                <a:latin typeface="Times New Roman" pitchFamily="18" charset="0"/>
                <a:cs typeface="Times New Roman" pitchFamily="18" charset="0"/>
              </a:rPr>
              <a:t>or all four skills</a:t>
            </a:r>
            <a:r>
              <a:rPr lang="en-US" sz="2000" dirty="0" smtClean="0">
                <a:latin typeface="Times New Roman" pitchFamily="18" charset="0"/>
                <a:cs typeface="Times New Roman" pitchFamily="18" charset="0"/>
              </a:rPr>
              <a:t>?</a:t>
            </a:r>
            <a:endParaRPr lang="en-US" sz="2000" dirty="0">
              <a:latin typeface="Times New Roman" pitchFamily="18" charset="0"/>
              <a:cs typeface="Times New Roman" pitchFamily="18" charset="0"/>
            </a:endParaRPr>
          </a:p>
          <a:p>
            <a:pPr marL="82296" indent="0" algn="just">
              <a:lnSpc>
                <a:spcPct val="150000"/>
              </a:lnSpc>
              <a:buNone/>
            </a:pPr>
            <a:r>
              <a:rPr lang="en-US" sz="2000" dirty="0" smtClean="0">
                <a:latin typeface="Times New Roman" pitchFamily="18" charset="0"/>
                <a:cs typeface="Times New Roman" pitchFamily="18" charset="0"/>
              </a:rPr>
              <a:t>What </a:t>
            </a:r>
            <a:r>
              <a:rPr lang="en-US" sz="2000" dirty="0">
                <a:latin typeface="Times New Roman" pitchFamily="18" charset="0"/>
                <a:cs typeface="Times New Roman" pitchFamily="18" charset="0"/>
              </a:rPr>
              <a:t>should be selected as appropriate content? </a:t>
            </a:r>
            <a:endParaRPr lang="en-US" sz="2000" dirty="0" smtClean="0">
              <a:latin typeface="Times New Roman" pitchFamily="18" charset="0"/>
              <a:cs typeface="Times New Roman" pitchFamily="18" charset="0"/>
            </a:endParaRPr>
          </a:p>
          <a:p>
            <a:pPr marL="82296" indent="0" algn="just">
              <a:lnSpc>
                <a:spcPct val="150000"/>
              </a:lnSpc>
              <a:buNone/>
            </a:pPr>
            <a:r>
              <a:rPr lang="en-US" sz="2000" dirty="0" smtClean="0">
                <a:latin typeface="Times New Roman" pitchFamily="18" charset="0"/>
                <a:cs typeface="Times New Roman" pitchFamily="18" charset="0"/>
              </a:rPr>
              <a:t>Which </a:t>
            </a:r>
            <a:r>
              <a:rPr lang="en-US" sz="2000" dirty="0">
                <a:latin typeface="Times New Roman" pitchFamily="18" charset="0"/>
                <a:cs typeface="Times New Roman" pitchFamily="18" charset="0"/>
              </a:rPr>
              <a:t>particular structures and vocabulary should be covered</a:t>
            </a:r>
            <a:r>
              <a:rPr lang="en-US" sz="2000" dirty="0" smtClean="0">
                <a:latin typeface="Times New Roman" pitchFamily="18" charset="0"/>
                <a:cs typeface="Times New Roman" pitchFamily="18" charset="0"/>
              </a:rPr>
              <a:t>?</a:t>
            </a:r>
          </a:p>
          <a:p>
            <a:pPr algn="just"/>
            <a:endParaRPr lang="en-US" dirty="0"/>
          </a:p>
        </p:txBody>
      </p:sp>
    </p:spTree>
    <p:extLst>
      <p:ext uri="{BB962C8B-B14F-4D97-AF65-F5344CB8AC3E}">
        <p14:creationId xmlns:p14="http://schemas.microsoft.com/office/powerpoint/2010/main" val="2293043418"/>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168</TotalTime>
  <Words>1756</Words>
  <Application>Microsoft Office PowerPoint</Application>
  <PresentationFormat>On-screen Show (4:3)</PresentationFormat>
  <Paragraphs>128</Paragraphs>
  <Slides>30</Slides>
  <Notes>0</Notes>
  <HiddenSlides>0</HiddenSlides>
  <MMClips>0</MMClips>
  <ScaleCrop>false</ScaleCrop>
  <HeadingPairs>
    <vt:vector size="4" baseType="variant">
      <vt:variant>
        <vt:lpstr>Theme</vt:lpstr>
      </vt:variant>
      <vt:variant>
        <vt:i4>1</vt:i4>
      </vt:variant>
      <vt:variant>
        <vt:lpstr>Slide Titles</vt:lpstr>
      </vt:variant>
      <vt:variant>
        <vt:i4>30</vt:i4>
      </vt:variant>
    </vt:vector>
  </HeadingPairs>
  <TitlesOfParts>
    <vt:vector size="31" baseType="lpstr">
      <vt:lpstr>Solstice</vt:lpstr>
      <vt:lpstr>Syllabus design and materials development  </vt:lpstr>
      <vt:lpstr>Syllabus and curriculum  </vt:lpstr>
      <vt:lpstr>Curriculum from different perspectives </vt:lpstr>
      <vt:lpstr>PowerPoint Presentation</vt:lpstr>
      <vt:lpstr>PowerPoint Presentation</vt:lpstr>
      <vt:lpstr>PowerPoint Presentation</vt:lpstr>
      <vt:lpstr>Requirements of syllabuses </vt:lpstr>
      <vt:lpstr>PowerPoint Presentation</vt:lpstr>
      <vt:lpstr>Principles applied to the organization of the content of syllabuses </vt:lpstr>
      <vt:lpstr>PowerPoint Presentation</vt:lpstr>
      <vt:lpstr>An integrated process</vt:lpstr>
      <vt:lpstr>Broad vs. narrow approach</vt:lpstr>
      <vt:lpstr>Syllabus vs. methodology </vt:lpstr>
      <vt:lpstr>Role of classroom teachers </vt:lpstr>
      <vt:lpstr>Content selection criteria </vt:lpstr>
      <vt:lpstr>PowerPoint Presentation</vt:lpstr>
      <vt:lpstr>PowerPoint Presentation</vt:lpstr>
      <vt:lpstr>1. The content model: Classical humanism</vt:lpstr>
      <vt:lpstr>PowerPoint Presentation</vt:lpstr>
      <vt:lpstr>PowerPoint Presentation</vt:lpstr>
      <vt:lpstr>PowerPoint Presentation</vt:lpstr>
      <vt:lpstr>PowerPoint Presentation</vt:lpstr>
      <vt:lpstr>2. The objective model: Reconstructionism  </vt:lpstr>
      <vt:lpstr>PowerPoint Presentation</vt:lpstr>
      <vt:lpstr>PowerPoint Presentation</vt:lpstr>
      <vt:lpstr>PowerPoint Presentation</vt:lpstr>
      <vt:lpstr>PowerPoint Presentation</vt:lpstr>
      <vt:lpstr>3. The process model: Progressivism </vt:lpstr>
      <vt:lpstr>PowerPoint Presentation</vt:lpstr>
      <vt:lpstr>PowerPoint Presentation</vt:lpstr>
    </vt:vector>
  </TitlesOfParts>
  <Company>Home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mehdi</dc:creator>
  <cp:lastModifiedBy>Asus Pc</cp:lastModifiedBy>
  <cp:revision>74</cp:revision>
  <dcterms:created xsi:type="dcterms:W3CDTF">2015-11-04T21:17:51Z</dcterms:created>
  <dcterms:modified xsi:type="dcterms:W3CDTF">2015-11-08T12:30:40Z</dcterms:modified>
</cp:coreProperties>
</file>