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4" r:id="rId1"/>
  </p:sldMasterIdLst>
  <p:sldIdLst>
    <p:sldId id="256" r:id="rId2"/>
    <p:sldId id="257" r:id="rId3"/>
    <p:sldId id="258" r:id="rId4"/>
    <p:sldId id="280" r:id="rId5"/>
    <p:sldId id="260" r:id="rId6"/>
    <p:sldId id="259" r:id="rId7"/>
    <p:sldId id="282" r:id="rId8"/>
    <p:sldId id="284" r:id="rId9"/>
    <p:sldId id="283" r:id="rId10"/>
    <p:sldId id="261" r:id="rId11"/>
    <p:sldId id="279" r:id="rId12"/>
    <p:sldId id="262" r:id="rId13"/>
    <p:sldId id="263" r:id="rId14"/>
    <p:sldId id="264" r:id="rId15"/>
    <p:sldId id="266" r:id="rId16"/>
    <p:sldId id="265" r:id="rId17"/>
    <p:sldId id="267" r:id="rId18"/>
    <p:sldId id="281" r:id="rId19"/>
    <p:sldId id="268" r:id="rId20"/>
    <p:sldId id="269" r:id="rId21"/>
    <p:sldId id="270" r:id="rId22"/>
    <p:sldId id="271" r:id="rId23"/>
    <p:sldId id="276" r:id="rId24"/>
    <p:sldId id="277" r:id="rId25"/>
    <p:sldId id="278" r:id="rId26"/>
    <p:sldId id="272" r:id="rId27"/>
    <p:sldId id="273" r:id="rId28"/>
    <p:sldId id="274" r:id="rId29"/>
    <p:sldId id="275" r:id="rId30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48" d="100"/>
          <a:sy n="48" d="100"/>
        </p:scale>
        <p:origin x="8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949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323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9062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3166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2290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8213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67615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66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9896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7240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423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65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9103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838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369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3564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CD069-4E6A-4CC1-A0A6-C20A69DCE9C9}" type="datetimeFigureOut">
              <a:rPr lang="fa-IR" smtClean="0"/>
              <a:t>19/07/1437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934A452-A43A-4A72-AE2C-0FD0E2E6D14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903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2459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rgbClr val="00B0F0"/>
                </a:solidFill>
              </a:rPr>
              <a:t>فصل 15 – با هم زیستن </a:t>
            </a:r>
            <a:endParaRPr lang="fa-IR" sz="4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30837"/>
            <a:ext cx="8915400" cy="4280385"/>
          </a:xfrm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FF0000"/>
                </a:solidFill>
              </a:rPr>
              <a:t>بوم سازگان :</a:t>
            </a:r>
          </a:p>
          <a:p>
            <a:r>
              <a:rPr lang="fa-IR" sz="2800" dirty="0" smtClean="0"/>
              <a:t>عوامل </a:t>
            </a:r>
            <a:r>
              <a:rPr lang="fa-IR" sz="2800" dirty="0" smtClean="0">
                <a:solidFill>
                  <a:srgbClr val="FF0000"/>
                </a:solidFill>
              </a:rPr>
              <a:t>زنده</a:t>
            </a:r>
            <a:r>
              <a:rPr lang="fa-IR" sz="2800" dirty="0" smtClean="0"/>
              <a:t> و </a:t>
            </a:r>
            <a:r>
              <a:rPr lang="fa-IR" sz="2800" dirty="0" smtClean="0">
                <a:solidFill>
                  <a:srgbClr val="FF0000"/>
                </a:solidFill>
              </a:rPr>
              <a:t>غیر زنده </a:t>
            </a:r>
            <a:r>
              <a:rPr lang="fa-IR" sz="2800" dirty="0" smtClean="0">
                <a:solidFill>
                  <a:srgbClr val="C00000"/>
                </a:solidFill>
              </a:rPr>
              <a:t>محیط</a:t>
            </a:r>
            <a:r>
              <a:rPr lang="fa-IR" sz="2800" dirty="0" smtClean="0"/>
              <a:t> و </a:t>
            </a:r>
            <a:r>
              <a:rPr lang="fa-IR" sz="2800" dirty="0" smtClean="0">
                <a:solidFill>
                  <a:srgbClr val="C00000"/>
                </a:solidFill>
              </a:rPr>
              <a:t>تاثیرهایی</a:t>
            </a:r>
            <a:r>
              <a:rPr lang="fa-IR" sz="2800" dirty="0" smtClean="0"/>
              <a:t> که برهم می گذارند </a:t>
            </a:r>
          </a:p>
          <a:p>
            <a:r>
              <a:rPr lang="fa-IR" sz="2800" dirty="0" smtClean="0"/>
              <a:t>سیستمی به نام بوم سازگان می سازند .</a:t>
            </a:r>
          </a:p>
          <a:p>
            <a:r>
              <a:rPr lang="fa-IR" sz="2800" dirty="0" smtClean="0">
                <a:solidFill>
                  <a:srgbClr val="00B050"/>
                </a:solidFill>
              </a:rPr>
              <a:t>عوامل زنده :</a:t>
            </a:r>
          </a:p>
          <a:p>
            <a:r>
              <a:rPr lang="fa-IR" sz="2800" dirty="0" smtClean="0"/>
              <a:t>کلیه جانداران در ارتباط با هم</a:t>
            </a:r>
          </a:p>
          <a:p>
            <a:r>
              <a:rPr lang="fa-IR" sz="2800" dirty="0" smtClean="0">
                <a:solidFill>
                  <a:srgbClr val="00B050"/>
                </a:solidFill>
              </a:rPr>
              <a:t>عوامل غیر زنده :</a:t>
            </a:r>
          </a:p>
          <a:p>
            <a:r>
              <a:rPr lang="fa-IR" sz="2800" dirty="0" smtClean="0"/>
              <a:t>مانند آب و هوا و دما </a:t>
            </a:r>
          </a:p>
        </p:txBody>
      </p:sp>
    </p:spTree>
    <p:extLst>
      <p:ext uri="{BB962C8B-B14F-4D97-AF65-F5344CB8AC3E}">
        <p14:creationId xmlns:p14="http://schemas.microsoft.com/office/powerpoint/2010/main" val="177430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1313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تجزیه کنندگان :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9435"/>
            <a:ext cx="8915400" cy="4421787"/>
          </a:xfrm>
        </p:spPr>
        <p:txBody>
          <a:bodyPr>
            <a:normAutofit/>
          </a:bodyPr>
          <a:lstStyle/>
          <a:p>
            <a:r>
              <a:rPr lang="fa-IR" sz="2400" dirty="0" smtClean="0"/>
              <a:t>بعضی از مصرف کنندگان اند که :</a:t>
            </a:r>
          </a:p>
          <a:p>
            <a:r>
              <a:rPr lang="fa-IR" sz="2400" dirty="0" smtClean="0"/>
              <a:t>انرژی مورد نیاز خود را از بقایای جانداران دیگر به دست می آورند </a:t>
            </a:r>
          </a:p>
          <a:p>
            <a:r>
              <a:rPr lang="fa-IR" sz="2400" dirty="0" smtClean="0">
                <a:solidFill>
                  <a:srgbClr val="00B050"/>
                </a:solidFill>
              </a:rPr>
              <a:t>مثال :</a:t>
            </a:r>
          </a:p>
          <a:p>
            <a:r>
              <a:rPr lang="fa-IR" sz="2400" dirty="0" smtClean="0"/>
              <a:t>انواعی از قارچ ها و باکتری ها :</a:t>
            </a:r>
          </a:p>
          <a:p>
            <a:r>
              <a:rPr lang="fa-IR" sz="2400" dirty="0" smtClean="0"/>
              <a:t>وظیفه قارچ ها و باکتری ها :</a:t>
            </a:r>
          </a:p>
          <a:p>
            <a:r>
              <a:rPr lang="fa-IR" sz="2400" dirty="0" smtClean="0"/>
              <a:t>در تجزیه بقایای جانداران ، ملکول های آلی را تا حد تشکیل ملکول های سازنده آنها </a:t>
            </a:r>
          </a:p>
          <a:p>
            <a:r>
              <a:rPr lang="fa-IR" sz="2400" dirty="0" smtClean="0"/>
              <a:t>مانند </a:t>
            </a:r>
            <a:r>
              <a:rPr lang="en-US" sz="2400" dirty="0" smtClean="0"/>
              <a:t>CO2</a:t>
            </a:r>
            <a:r>
              <a:rPr lang="fa-IR" sz="2400" dirty="0" smtClean="0"/>
              <a:t> و گازهای گوگرددار و نیتروژن دار تجزیه می کنند </a:t>
            </a:r>
          </a:p>
          <a:p>
            <a:r>
              <a:rPr lang="fa-IR" sz="2400" dirty="0" smtClean="0"/>
              <a:t>و سبب برگشت آنها به خاک و آب و هوا می شوند 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29986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3032"/>
          </a:xfrm>
        </p:spPr>
        <p:txBody>
          <a:bodyPr/>
          <a:lstStyle/>
          <a:p>
            <a:pPr algn="ctr"/>
            <a:r>
              <a:rPr lang="fa-IR" dirty="0" smtClean="0"/>
              <a:t>نقش تجزیه کنندگان 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598" y="1627038"/>
            <a:ext cx="6302339" cy="4877455"/>
          </a:xfrm>
        </p:spPr>
      </p:pic>
    </p:spTree>
    <p:extLst>
      <p:ext uri="{BB962C8B-B14F-4D97-AF65-F5344CB8AC3E}">
        <p14:creationId xmlns:p14="http://schemas.microsoft.com/office/powerpoint/2010/main" val="210951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97300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70C0"/>
                </a:solidFill>
              </a:rPr>
              <a:t>روابط بین جانداران :</a:t>
            </a:r>
            <a:endParaRPr lang="fa-IR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1410"/>
            <a:ext cx="8915400" cy="4289812"/>
          </a:xfrm>
        </p:spPr>
        <p:txBody>
          <a:bodyPr>
            <a:normAutofit/>
          </a:bodyPr>
          <a:lstStyle/>
          <a:p>
            <a:r>
              <a:rPr lang="fa-IR" sz="3200" dirty="0" smtClean="0"/>
              <a:t>1 – همزیستی :</a:t>
            </a:r>
          </a:p>
          <a:p>
            <a:r>
              <a:rPr lang="fa-IR" sz="3200" dirty="0" smtClean="0">
                <a:solidFill>
                  <a:srgbClr val="0070C0"/>
                </a:solidFill>
              </a:rPr>
              <a:t>الف ) همسفرگی</a:t>
            </a:r>
          </a:p>
          <a:p>
            <a:r>
              <a:rPr lang="fa-IR" sz="3200" dirty="0" smtClean="0">
                <a:solidFill>
                  <a:srgbClr val="0070C0"/>
                </a:solidFill>
              </a:rPr>
              <a:t>ب ) همیاری </a:t>
            </a:r>
          </a:p>
          <a:p>
            <a:r>
              <a:rPr lang="fa-IR" sz="3200" dirty="0" smtClean="0">
                <a:solidFill>
                  <a:srgbClr val="0070C0"/>
                </a:solidFill>
              </a:rPr>
              <a:t>ج ) انگلی </a:t>
            </a:r>
          </a:p>
          <a:p>
            <a:r>
              <a:rPr lang="fa-IR" sz="3200" dirty="0" smtClean="0"/>
              <a:t>2 – شکار و شکارچی</a:t>
            </a:r>
          </a:p>
          <a:p>
            <a:r>
              <a:rPr lang="fa-IR" sz="3200" dirty="0" smtClean="0"/>
              <a:t>3 – رقابت 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64165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163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0070C0"/>
                </a:solidFill>
              </a:rPr>
              <a:t>1 – همزیستی :</a:t>
            </a:r>
            <a:endParaRPr lang="fa-IR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93129"/>
            <a:ext cx="8915400" cy="4776139"/>
          </a:xfrm>
        </p:spPr>
        <p:txBody>
          <a:bodyPr>
            <a:noAutofit/>
          </a:bodyPr>
          <a:lstStyle/>
          <a:p>
            <a:r>
              <a:rPr lang="fa-IR" sz="2200" dirty="0" smtClean="0">
                <a:solidFill>
                  <a:srgbClr val="0070C0"/>
                </a:solidFill>
              </a:rPr>
              <a:t>الف ) همسفرگی :</a:t>
            </a:r>
          </a:p>
          <a:p>
            <a:r>
              <a:rPr lang="fa-IR" sz="2200" dirty="0" smtClean="0"/>
              <a:t>یک جاندار سود می برد ، در حالی که جاندار دیگر سود نمی برد و یا زیانی نمی بیند</a:t>
            </a:r>
          </a:p>
          <a:p>
            <a:r>
              <a:rPr lang="fa-IR" sz="2200" dirty="0" smtClean="0"/>
              <a:t>مانند : ماهی های کوچک که همراه کوسه شنا می کنند .</a:t>
            </a:r>
          </a:p>
          <a:p>
            <a:r>
              <a:rPr lang="fa-IR" sz="2200" dirty="0" smtClean="0">
                <a:solidFill>
                  <a:srgbClr val="0070C0"/>
                </a:solidFill>
              </a:rPr>
              <a:t>ب ) همیاری :</a:t>
            </a:r>
          </a:p>
          <a:p>
            <a:r>
              <a:rPr lang="fa-IR" sz="2200" dirty="0" smtClean="0"/>
              <a:t>هر دو جاندار سود می برند .</a:t>
            </a:r>
          </a:p>
          <a:p>
            <a:r>
              <a:rPr lang="fa-IR" sz="2200" dirty="0" smtClean="0"/>
              <a:t>مانند : مورچه و شته / میگو و مارماهی </a:t>
            </a:r>
            <a:r>
              <a:rPr lang="fa-IR" sz="2200" dirty="0" smtClean="0"/>
              <a:t>/ </a:t>
            </a:r>
            <a:r>
              <a:rPr lang="fa-IR" sz="2200" dirty="0" smtClean="0">
                <a:solidFill>
                  <a:srgbClr val="FF0000"/>
                </a:solidFill>
              </a:rPr>
              <a:t>گلسنگ</a:t>
            </a:r>
            <a:r>
              <a:rPr lang="fa-IR" sz="2200" dirty="0" smtClean="0"/>
              <a:t> : ( قارچ و جلبک )</a:t>
            </a:r>
            <a:endParaRPr lang="fa-IR" sz="2200" dirty="0" smtClean="0"/>
          </a:p>
          <a:p>
            <a:r>
              <a:rPr lang="fa-IR" sz="2200" dirty="0" smtClean="0">
                <a:solidFill>
                  <a:srgbClr val="0070C0"/>
                </a:solidFill>
              </a:rPr>
              <a:t>ج ) انگلی :</a:t>
            </a:r>
          </a:p>
          <a:p>
            <a:r>
              <a:rPr lang="fa-IR" sz="2200" dirty="0" smtClean="0"/>
              <a:t>میزبان زیان می بیند ولی جانداری که درون یا روی بدن میزبان زندگی می کند ( انگل ) سود می برد .</a:t>
            </a:r>
          </a:p>
          <a:p>
            <a:r>
              <a:rPr lang="fa-IR" sz="2200" dirty="0" smtClean="0"/>
              <a:t>مانند : کنه و پشه که از خون جانوران استفاده می کنند .</a:t>
            </a:r>
          </a:p>
        </p:txBody>
      </p:sp>
    </p:spTree>
    <p:extLst>
      <p:ext uri="{BB962C8B-B14F-4D97-AF65-F5344CB8AC3E}">
        <p14:creationId xmlns:p14="http://schemas.microsoft.com/office/powerpoint/2010/main" val="396516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1630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rgbClr val="00B050"/>
                </a:solidFill>
              </a:rPr>
              <a:t>گلسنگ :</a:t>
            </a:r>
            <a:endParaRPr lang="fa-IR" sz="4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80008"/>
            <a:ext cx="8915400" cy="4431214"/>
          </a:xfrm>
        </p:spPr>
        <p:txBody>
          <a:bodyPr>
            <a:noAutofit/>
          </a:bodyPr>
          <a:lstStyle/>
          <a:p>
            <a:r>
              <a:rPr lang="fa-IR" sz="2800" dirty="0" smtClean="0">
                <a:solidFill>
                  <a:srgbClr val="00B050"/>
                </a:solidFill>
              </a:rPr>
              <a:t>تعریف :</a:t>
            </a:r>
          </a:p>
          <a:p>
            <a:r>
              <a:rPr lang="fa-IR" sz="2800" dirty="0" smtClean="0"/>
              <a:t>گاهی رابطه همزیستی دو جاندار به تشکیل موجود جدیدی می انجامد</a:t>
            </a:r>
          </a:p>
          <a:p>
            <a:r>
              <a:rPr lang="fa-IR" sz="2800" dirty="0" smtClean="0">
                <a:solidFill>
                  <a:srgbClr val="00B050"/>
                </a:solidFill>
              </a:rPr>
              <a:t>مثال :</a:t>
            </a:r>
          </a:p>
          <a:p>
            <a:r>
              <a:rPr lang="fa-IR" sz="2800" dirty="0" smtClean="0"/>
              <a:t>همزیستی قارچ و جلبک </a:t>
            </a:r>
          </a:p>
          <a:p>
            <a:r>
              <a:rPr lang="fa-IR" sz="2800" dirty="0" smtClean="0">
                <a:solidFill>
                  <a:srgbClr val="00B050"/>
                </a:solidFill>
              </a:rPr>
              <a:t>قارچ</a:t>
            </a:r>
            <a:r>
              <a:rPr lang="fa-IR" sz="2800" dirty="0" smtClean="0"/>
              <a:t> : مواد معدنی را برای جلبک فراهم می آورد </a:t>
            </a:r>
          </a:p>
          <a:p>
            <a:r>
              <a:rPr lang="fa-IR" sz="2800" dirty="0" smtClean="0">
                <a:solidFill>
                  <a:srgbClr val="00B050"/>
                </a:solidFill>
              </a:rPr>
              <a:t>جلبک</a:t>
            </a:r>
            <a:r>
              <a:rPr lang="fa-IR" sz="2800" dirty="0" smtClean="0"/>
              <a:t> : با انجام فتوسنتز ، کربوهیدرات های مورد نیاز خود و قارچ را تامین می کند .</a:t>
            </a:r>
          </a:p>
        </p:txBody>
      </p:sp>
    </p:spTree>
    <p:extLst>
      <p:ext uri="{BB962C8B-B14F-4D97-AF65-F5344CB8AC3E}">
        <p14:creationId xmlns:p14="http://schemas.microsoft.com/office/powerpoint/2010/main" val="242265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9593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تصویر گلسنگ :</a:t>
            </a:r>
            <a:endParaRPr lang="fa-IR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162" y="1781667"/>
            <a:ext cx="7431211" cy="4421188"/>
          </a:xfrm>
        </p:spPr>
      </p:pic>
    </p:spTree>
    <p:extLst>
      <p:ext uri="{BB962C8B-B14F-4D97-AF65-F5344CB8AC3E}">
        <p14:creationId xmlns:p14="http://schemas.microsoft.com/office/powerpoint/2010/main" val="384544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9020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/>
              <a:t>فواید گلسنگ :</a:t>
            </a:r>
            <a:endParaRPr lang="fa-I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19373"/>
            <a:ext cx="8915400" cy="4091849"/>
          </a:xfrm>
        </p:spPr>
        <p:txBody>
          <a:bodyPr>
            <a:normAutofit/>
          </a:bodyPr>
          <a:lstStyle/>
          <a:p>
            <a:r>
              <a:rPr lang="fa-IR" sz="4000" dirty="0" smtClean="0"/>
              <a:t>1 – سبب تشکیل خاک از سنگ می شود </a:t>
            </a:r>
          </a:p>
          <a:p>
            <a:r>
              <a:rPr lang="fa-IR" sz="4000" dirty="0" smtClean="0"/>
              <a:t>2 – استخراج مواد رنگی و دارویی از آنها</a:t>
            </a:r>
          </a:p>
          <a:p>
            <a:r>
              <a:rPr lang="fa-IR" sz="4000" dirty="0" smtClean="0"/>
              <a:t>3 – بخشی غذای گوزن ها را تشکیل می دهند</a:t>
            </a:r>
          </a:p>
          <a:p>
            <a:r>
              <a:rPr lang="fa-IR" sz="4000" dirty="0" smtClean="0"/>
              <a:t>4 – مرگ گلسنگ ها بر اثر آلودگی هواست </a:t>
            </a:r>
          </a:p>
        </p:txBody>
      </p:sp>
    </p:spTree>
    <p:extLst>
      <p:ext uri="{BB962C8B-B14F-4D97-AF65-F5344CB8AC3E}">
        <p14:creationId xmlns:p14="http://schemas.microsoft.com/office/powerpoint/2010/main" val="297993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dirty="0" smtClean="0"/>
              <a:t>تصویر همسفرگی :</a:t>
            </a:r>
            <a:endParaRPr lang="fa-IR" sz="4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058" y="2175856"/>
            <a:ext cx="6733419" cy="4356918"/>
          </a:xfrm>
        </p:spPr>
      </p:pic>
    </p:spTree>
    <p:extLst>
      <p:ext uri="{BB962C8B-B14F-4D97-AF65-F5344CB8AC3E}">
        <p14:creationId xmlns:p14="http://schemas.microsoft.com/office/powerpoint/2010/main" val="315052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6471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/>
              <a:t>همسفرگی :</a:t>
            </a:r>
            <a:endParaRPr lang="fa-IR" sz="4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026" y="1953983"/>
            <a:ext cx="7243484" cy="4079172"/>
          </a:xfrm>
        </p:spPr>
      </p:pic>
    </p:spTree>
    <p:extLst>
      <p:ext uri="{BB962C8B-B14F-4D97-AF65-F5344CB8AC3E}">
        <p14:creationId xmlns:p14="http://schemas.microsoft.com/office/powerpoint/2010/main" val="425379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03032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تصویر همیاری :</a:t>
            </a:r>
            <a:endParaRPr lang="fa-IR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1905000"/>
            <a:ext cx="8915400" cy="3883058"/>
          </a:xfrm>
        </p:spPr>
      </p:pic>
    </p:spTree>
    <p:extLst>
      <p:ext uri="{BB962C8B-B14F-4D97-AF65-F5344CB8AC3E}">
        <p14:creationId xmlns:p14="http://schemas.microsoft.com/office/powerpoint/2010/main" val="390922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3350"/>
          </a:xfrm>
        </p:spPr>
        <p:txBody>
          <a:bodyPr/>
          <a:lstStyle/>
          <a:p>
            <a:pPr algn="ctr"/>
            <a:r>
              <a:rPr lang="fa-IR" dirty="0" smtClean="0"/>
              <a:t>بوم سازگان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27141"/>
            <a:ext cx="8915400" cy="4716003"/>
          </a:xfrm>
        </p:spPr>
        <p:txBody>
          <a:bodyPr>
            <a:noAutofit/>
          </a:bodyPr>
          <a:lstStyle/>
          <a:p>
            <a:r>
              <a:rPr lang="fa-IR" sz="2200" dirty="0" smtClean="0">
                <a:solidFill>
                  <a:srgbClr val="00B050"/>
                </a:solidFill>
              </a:rPr>
              <a:t>انواع :</a:t>
            </a:r>
          </a:p>
          <a:p>
            <a:r>
              <a:rPr lang="fa-IR" sz="2200" dirty="0">
                <a:solidFill>
                  <a:srgbClr val="FFC000"/>
                </a:solidFill>
              </a:rPr>
              <a:t>1</a:t>
            </a:r>
            <a:r>
              <a:rPr lang="fa-IR" sz="2200" dirty="0" smtClean="0">
                <a:solidFill>
                  <a:srgbClr val="FFC000"/>
                </a:solidFill>
              </a:rPr>
              <a:t>  – خشکی :</a:t>
            </a:r>
          </a:p>
          <a:p>
            <a:r>
              <a:rPr lang="fa-IR" sz="2200" dirty="0" smtClean="0"/>
              <a:t>مانند جنگل گلستان</a:t>
            </a:r>
          </a:p>
          <a:p>
            <a:r>
              <a:rPr lang="fa-IR" sz="2200" dirty="0" smtClean="0">
                <a:solidFill>
                  <a:srgbClr val="FFC000"/>
                </a:solidFill>
              </a:rPr>
              <a:t>2 – آبی :</a:t>
            </a:r>
          </a:p>
          <a:p>
            <a:r>
              <a:rPr lang="fa-IR" sz="2200" dirty="0" smtClean="0"/>
              <a:t>مانند دریاچه زریوار</a:t>
            </a:r>
          </a:p>
          <a:p>
            <a:r>
              <a:rPr lang="fa-IR" sz="2200" dirty="0" smtClean="0">
                <a:solidFill>
                  <a:srgbClr val="FFC000"/>
                </a:solidFill>
              </a:rPr>
              <a:t>3 – خشکی – آبی :</a:t>
            </a:r>
          </a:p>
          <a:p>
            <a:r>
              <a:rPr lang="fa-IR" sz="2200" dirty="0" smtClean="0"/>
              <a:t>مانند تالاب شادگان</a:t>
            </a:r>
          </a:p>
          <a:p>
            <a:r>
              <a:rPr lang="fa-IR" sz="2200" dirty="0" smtClean="0">
                <a:solidFill>
                  <a:srgbClr val="0070C0"/>
                </a:solidFill>
              </a:rPr>
              <a:t>دو فرآیند مهم :</a:t>
            </a:r>
          </a:p>
          <a:p>
            <a:r>
              <a:rPr lang="fa-IR" sz="2200" dirty="0" smtClean="0"/>
              <a:t>1 – انتقال انرژی : در زنجیره های غذایی و شبکه های غذایی انجام می شود .</a:t>
            </a:r>
          </a:p>
          <a:p>
            <a:r>
              <a:rPr lang="fa-IR" sz="2200" dirty="0" smtClean="0"/>
              <a:t>2 – چرخه مواد </a:t>
            </a:r>
            <a:r>
              <a:rPr lang="fa-IR" sz="2200" dirty="0" smtClean="0"/>
              <a:t> ( چرخه آب / چرخه کربن و .... )</a:t>
            </a:r>
            <a:endParaRPr lang="fa-IR" sz="2200" dirty="0" smtClean="0"/>
          </a:p>
        </p:txBody>
      </p:sp>
    </p:spTree>
    <p:extLst>
      <p:ext uri="{BB962C8B-B14F-4D97-AF65-F5344CB8AC3E}">
        <p14:creationId xmlns:p14="http://schemas.microsoft.com/office/powerpoint/2010/main" val="264703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21886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تصویر زندگی انگلی :</a:t>
            </a:r>
            <a:endParaRPr lang="fa-IR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719" y="1833007"/>
            <a:ext cx="7542098" cy="4578217"/>
          </a:xfrm>
        </p:spPr>
      </p:pic>
    </p:spTree>
    <p:extLst>
      <p:ext uri="{BB962C8B-B14F-4D97-AF65-F5344CB8AC3E}">
        <p14:creationId xmlns:p14="http://schemas.microsoft.com/office/powerpoint/2010/main" val="51357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4752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rgbClr val="0070C0"/>
                </a:solidFill>
              </a:rPr>
              <a:t>2 – شکار و شکارچی :</a:t>
            </a:r>
            <a:endParaRPr lang="fa-IR" sz="4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5105"/>
            <a:ext cx="8915400" cy="4186117"/>
          </a:xfrm>
        </p:spPr>
        <p:txBody>
          <a:bodyPr>
            <a:normAutofit fontScale="92500" lnSpcReduction="10000"/>
          </a:bodyPr>
          <a:lstStyle/>
          <a:p>
            <a:r>
              <a:rPr lang="fa-IR" sz="2200" dirty="0" smtClean="0"/>
              <a:t>شکار کردن از راه های تامین غذا در جانوران گوشتخوار است .</a:t>
            </a:r>
          </a:p>
          <a:p>
            <a:r>
              <a:rPr lang="fa-IR" sz="2800" dirty="0" smtClean="0">
                <a:solidFill>
                  <a:srgbClr val="00B050"/>
                </a:solidFill>
                <a:cs typeface="B Jadid" panose="00000700000000000000" pitchFamily="2" charset="-78"/>
              </a:rPr>
              <a:t>نکته :</a:t>
            </a:r>
          </a:p>
          <a:p>
            <a:r>
              <a:rPr lang="fa-IR" sz="2400" dirty="0" smtClean="0"/>
              <a:t>بعضی شکارچی ها به دنبال طعمه خود می دوند : مانند شیر و پلنگ</a:t>
            </a:r>
          </a:p>
          <a:p>
            <a:r>
              <a:rPr lang="fa-IR" sz="2400" dirty="0" smtClean="0"/>
              <a:t>بعضی شکارچی ها در جای خود ثابتند : مانند شقایق دریایی</a:t>
            </a:r>
          </a:p>
          <a:p>
            <a:r>
              <a:rPr lang="fa-IR" sz="2400" dirty="0" smtClean="0">
                <a:solidFill>
                  <a:srgbClr val="FFC000"/>
                </a:solidFill>
              </a:rPr>
              <a:t>راه های فرار از شکار شدن :</a:t>
            </a:r>
          </a:p>
          <a:p>
            <a:r>
              <a:rPr lang="fa-IR" sz="2400" dirty="0" smtClean="0"/>
              <a:t>1 – هم شکل کردن خود با جانداران پر خطر :</a:t>
            </a:r>
          </a:p>
          <a:p>
            <a:r>
              <a:rPr lang="fa-IR" sz="2400" dirty="0" smtClean="0"/>
              <a:t>نوازد کرمی شکل بعضی حشرات ، لکه های رنگی چشم مانندی در انتهای بدن دارند ، که آن را شکل مار می نماید</a:t>
            </a:r>
          </a:p>
          <a:p>
            <a:r>
              <a:rPr lang="fa-IR" sz="2400" dirty="0" smtClean="0"/>
              <a:t>2 – استتار : </a:t>
            </a:r>
          </a:p>
          <a:p>
            <a:r>
              <a:rPr lang="fa-IR" sz="2400" dirty="0" smtClean="0"/>
              <a:t>بعضی جانوران در جایی قرار می گیرند که تشخیص آن ها از زمینه دشوار است 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96483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1313"/>
          </a:xfrm>
        </p:spPr>
        <p:txBody>
          <a:bodyPr/>
          <a:lstStyle/>
          <a:p>
            <a:pPr algn="ctr"/>
            <a:r>
              <a:rPr lang="fa-IR" dirty="0" smtClean="0"/>
              <a:t>استتار در حیوانات 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563" y="1677971"/>
            <a:ext cx="8273532" cy="4421171"/>
          </a:xfrm>
        </p:spPr>
      </p:pic>
    </p:spTree>
    <p:extLst>
      <p:ext uri="{BB962C8B-B14F-4D97-AF65-F5344CB8AC3E}">
        <p14:creationId xmlns:p14="http://schemas.microsoft.com/office/powerpoint/2010/main" val="99658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8191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استتار نظامی :</a:t>
            </a:r>
            <a:endParaRPr lang="fa-IR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154" y="1926210"/>
            <a:ext cx="8785228" cy="3778250"/>
          </a:xfrm>
        </p:spPr>
      </p:pic>
    </p:spTree>
    <p:extLst>
      <p:ext uri="{BB962C8B-B14F-4D97-AF65-F5344CB8AC3E}">
        <p14:creationId xmlns:p14="http://schemas.microsoft.com/office/powerpoint/2010/main" val="11791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417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استتار خرگوش :</a:t>
            </a:r>
            <a:endParaRPr lang="fa-IR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235" y="1715678"/>
            <a:ext cx="7325066" cy="4158465"/>
          </a:xfrm>
        </p:spPr>
      </p:pic>
    </p:spTree>
    <p:extLst>
      <p:ext uri="{BB962C8B-B14F-4D97-AF65-F5344CB8AC3E}">
        <p14:creationId xmlns:p14="http://schemas.microsoft.com/office/powerpoint/2010/main" val="340911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6471"/>
          </a:xfrm>
        </p:spPr>
        <p:txBody>
          <a:bodyPr/>
          <a:lstStyle/>
          <a:p>
            <a:pPr algn="ctr"/>
            <a:r>
              <a:rPr lang="fa-IR" dirty="0" smtClean="0"/>
              <a:t>شکار و شکارچی 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340" y="1800519"/>
            <a:ext cx="7628856" cy="4553146"/>
          </a:xfrm>
        </p:spPr>
      </p:pic>
    </p:spTree>
    <p:extLst>
      <p:ext uri="{BB962C8B-B14F-4D97-AF65-F5344CB8AC3E}">
        <p14:creationId xmlns:p14="http://schemas.microsoft.com/office/powerpoint/2010/main" val="116397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2203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>
                <a:solidFill>
                  <a:schemeClr val="bg2">
                    <a:lumMod val="50000"/>
                  </a:schemeClr>
                </a:solidFill>
              </a:rPr>
              <a:t>3 – رقابت :</a:t>
            </a:r>
            <a:endParaRPr lang="fa-IR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313" y="1574275"/>
            <a:ext cx="10128299" cy="4675695"/>
          </a:xfrm>
        </p:spPr>
        <p:txBody>
          <a:bodyPr>
            <a:noAutofit/>
          </a:bodyPr>
          <a:lstStyle/>
          <a:p>
            <a:r>
              <a:rPr lang="fa-IR" sz="2000" dirty="0" smtClean="0"/>
              <a:t>رقابت هنگامی ایجاد می شود که جانداران </a:t>
            </a:r>
            <a:r>
              <a:rPr lang="fa-IR" sz="2000" dirty="0" smtClean="0">
                <a:solidFill>
                  <a:schemeClr val="bg2">
                    <a:lumMod val="50000"/>
                  </a:schemeClr>
                </a:solidFill>
              </a:rPr>
              <a:t>نیازهای مشابه</a:t>
            </a:r>
            <a:r>
              <a:rPr lang="fa-IR" sz="2000" dirty="0" smtClean="0"/>
              <a:t>ی داشته باشند و نیازهای خود را از منابع مشترکی تامین کنند .</a:t>
            </a:r>
          </a:p>
          <a:p>
            <a:r>
              <a:rPr lang="fa-IR" sz="2000" dirty="0" smtClean="0">
                <a:solidFill>
                  <a:srgbClr val="FFC000"/>
                </a:solidFill>
              </a:rPr>
              <a:t>منابع رقابت :</a:t>
            </a:r>
          </a:p>
          <a:p>
            <a:r>
              <a:rPr lang="fa-IR" sz="2000" dirty="0" smtClean="0"/>
              <a:t>1 – غذا </a:t>
            </a:r>
          </a:p>
          <a:p>
            <a:r>
              <a:rPr lang="fa-IR" sz="2000" dirty="0" smtClean="0"/>
              <a:t>2 – آب </a:t>
            </a:r>
          </a:p>
          <a:p>
            <a:r>
              <a:rPr lang="fa-IR" sz="2000" dirty="0" smtClean="0"/>
              <a:t>3 – محل زندگی </a:t>
            </a:r>
          </a:p>
          <a:p>
            <a:r>
              <a:rPr lang="fa-IR" sz="2000" dirty="0" smtClean="0">
                <a:solidFill>
                  <a:srgbClr val="FFC000"/>
                </a:solidFill>
              </a:rPr>
              <a:t>انواع رقابت :</a:t>
            </a:r>
          </a:p>
          <a:p>
            <a:r>
              <a:rPr lang="fa-IR" sz="2000" dirty="0" smtClean="0"/>
              <a:t>1 – بین افراد یک گونه </a:t>
            </a:r>
          </a:p>
          <a:p>
            <a:r>
              <a:rPr lang="fa-IR" sz="2000" dirty="0" smtClean="0"/>
              <a:t>2 – بین افراد گونه های متفاوت </a:t>
            </a:r>
          </a:p>
          <a:p>
            <a:r>
              <a:rPr lang="fa-IR" sz="2000" dirty="0" smtClean="0">
                <a:solidFill>
                  <a:srgbClr val="7030A0"/>
                </a:solidFill>
              </a:rPr>
              <a:t>یک راه کاهش رقابت : </a:t>
            </a:r>
          </a:p>
          <a:p>
            <a:r>
              <a:rPr lang="fa-IR" sz="2000" dirty="0" smtClean="0"/>
              <a:t>تقسیم بندی زمان شکار ( در روز یا شب )</a:t>
            </a:r>
          </a:p>
        </p:txBody>
      </p:sp>
    </p:spTree>
    <p:extLst>
      <p:ext uri="{BB962C8B-B14F-4D97-AF65-F5344CB8AC3E}">
        <p14:creationId xmlns:p14="http://schemas.microsoft.com/office/powerpoint/2010/main" val="178737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4752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92D050"/>
                </a:solidFill>
              </a:rPr>
              <a:t>تنوع زیستی :</a:t>
            </a:r>
            <a:endParaRPr lang="fa-IR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65457"/>
            <a:ext cx="8915400" cy="4719578"/>
          </a:xfrm>
        </p:spPr>
        <p:txBody>
          <a:bodyPr>
            <a:noAutofit/>
          </a:bodyPr>
          <a:lstStyle/>
          <a:p>
            <a:r>
              <a:rPr lang="fa-IR" sz="2400" dirty="0" smtClean="0"/>
              <a:t>تعریف :</a:t>
            </a:r>
          </a:p>
          <a:p>
            <a:r>
              <a:rPr lang="fa-IR" sz="2400" dirty="0" smtClean="0"/>
              <a:t>تنوع زیستی به معنای تنوع گونه های جانداران  و محیطی است که این جانداران در آن زندگی می کنند .</a:t>
            </a:r>
          </a:p>
          <a:p>
            <a:r>
              <a:rPr lang="fa-IR" sz="2800" dirty="0" smtClean="0">
                <a:solidFill>
                  <a:srgbClr val="00B050"/>
                </a:solidFill>
                <a:cs typeface="B Nikoo" panose="00000400000000000000" pitchFamily="2" charset="-78"/>
              </a:rPr>
              <a:t>نکته :</a:t>
            </a:r>
          </a:p>
          <a:p>
            <a:r>
              <a:rPr lang="fa-IR" sz="2400" dirty="0" smtClean="0"/>
              <a:t>1 – هر چه تعداد گونه های جانداران در محیط بیشتر باشد ، تنوع زیستی هم بیشتر است </a:t>
            </a:r>
          </a:p>
          <a:p>
            <a:r>
              <a:rPr lang="fa-IR" sz="2400" dirty="0" smtClean="0"/>
              <a:t>2 – کشور ما با توجه به داشتن محیط های متنوع ، دارای تنوع زیستی بسیاری می باشد </a:t>
            </a:r>
          </a:p>
          <a:p>
            <a:r>
              <a:rPr lang="fa-IR" sz="2400" dirty="0" smtClean="0"/>
              <a:t>3 – فعالیت های انسانی مهمترین خطر برای کاهش تنوع زیستی و عامل انقراض گونه های جانوری و گیاهی است ( مانند ببر مازندران )</a:t>
            </a:r>
          </a:p>
        </p:txBody>
      </p:sp>
    </p:spTree>
    <p:extLst>
      <p:ext uri="{BB962C8B-B14F-4D97-AF65-F5344CB8AC3E}">
        <p14:creationId xmlns:p14="http://schemas.microsoft.com/office/powerpoint/2010/main" val="77813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7045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اهمیت تنوع زیستی :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77971"/>
            <a:ext cx="8915400" cy="4233251"/>
          </a:xfrm>
        </p:spPr>
        <p:txBody>
          <a:bodyPr>
            <a:noAutofit/>
          </a:bodyPr>
          <a:lstStyle/>
          <a:p>
            <a:r>
              <a:rPr lang="fa-IR" sz="2300" dirty="0" smtClean="0"/>
              <a:t>1 – استخراج دارو از جانداران :</a:t>
            </a:r>
          </a:p>
          <a:p>
            <a:r>
              <a:rPr lang="fa-IR" sz="2300" dirty="0" smtClean="0"/>
              <a:t>داروهای گیاهی </a:t>
            </a:r>
          </a:p>
          <a:p>
            <a:r>
              <a:rPr lang="fa-IR" sz="2300" dirty="0" smtClean="0"/>
              <a:t>استفاده دارویی از حیوانات : مار </a:t>
            </a:r>
          </a:p>
          <a:p>
            <a:r>
              <a:rPr lang="fa-IR" sz="2300" dirty="0" smtClean="0"/>
              <a:t>2 – خوردن آفت ها توسط کفش دوزک ها</a:t>
            </a:r>
          </a:p>
          <a:p>
            <a:r>
              <a:rPr lang="fa-IR" sz="2300" dirty="0" smtClean="0"/>
              <a:t>3 – گرده افشانی به وسیله حشرات</a:t>
            </a:r>
          </a:p>
          <a:p>
            <a:r>
              <a:rPr lang="fa-IR" sz="2300" dirty="0" smtClean="0"/>
              <a:t>4 – علایق خاص مهندسان :</a:t>
            </a:r>
          </a:p>
          <a:p>
            <a:r>
              <a:rPr lang="fa-IR" sz="2300" dirty="0" smtClean="0"/>
              <a:t>مثال تار عنکبوت :</a:t>
            </a:r>
          </a:p>
          <a:p>
            <a:r>
              <a:rPr lang="fa-IR" sz="2300" dirty="0" smtClean="0"/>
              <a:t>استقامت / سبکی / انعطاف پذیری </a:t>
            </a:r>
          </a:p>
          <a:p>
            <a:r>
              <a:rPr lang="fa-IR" sz="2300" dirty="0" smtClean="0"/>
              <a:t>جنس پروتئینی دارد / مقاومتش چند برابر فولاد است </a:t>
            </a:r>
            <a:endParaRPr lang="fa-IR" sz="2300" dirty="0"/>
          </a:p>
        </p:txBody>
      </p:sp>
    </p:spTree>
    <p:extLst>
      <p:ext uri="{BB962C8B-B14F-4D97-AF65-F5344CB8AC3E}">
        <p14:creationId xmlns:p14="http://schemas.microsoft.com/office/powerpoint/2010/main" val="319395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245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تار عنکبوت :</a:t>
            </a:r>
            <a:endParaRPr lang="fa-IR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820" y="1782451"/>
            <a:ext cx="8197895" cy="4693616"/>
          </a:xfrm>
        </p:spPr>
      </p:pic>
    </p:spTree>
    <p:extLst>
      <p:ext uri="{BB962C8B-B14F-4D97-AF65-F5344CB8AC3E}">
        <p14:creationId xmlns:p14="http://schemas.microsoft.com/office/powerpoint/2010/main" val="371162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6318"/>
          </a:xfrm>
        </p:spPr>
        <p:txBody>
          <a:bodyPr/>
          <a:lstStyle/>
          <a:p>
            <a:pPr algn="ctr"/>
            <a:r>
              <a:rPr lang="fa-IR" dirty="0" smtClean="0"/>
              <a:t>از تولید کننده تا مصرف کننده 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50428"/>
            <a:ext cx="8915400" cy="4460794"/>
          </a:xfrm>
        </p:spPr>
        <p:txBody>
          <a:bodyPr>
            <a:noAutofit/>
          </a:bodyPr>
          <a:lstStyle/>
          <a:p>
            <a:r>
              <a:rPr lang="fa-IR" sz="2200" dirty="0" smtClean="0">
                <a:solidFill>
                  <a:srgbClr val="FF0000"/>
                </a:solidFill>
              </a:rPr>
              <a:t>زنجیره غذایی :</a:t>
            </a:r>
          </a:p>
          <a:p>
            <a:r>
              <a:rPr lang="fa-IR" sz="2200" dirty="0" smtClean="0"/>
              <a:t>هر زنجیره غذایی از تعدادی جاندار تشکیل می شود که با هم ارتباط غذایی دارند </a:t>
            </a:r>
          </a:p>
          <a:p>
            <a:r>
              <a:rPr lang="fa-IR" sz="2200" dirty="0" smtClean="0"/>
              <a:t>و </a:t>
            </a:r>
            <a:r>
              <a:rPr lang="fa-IR" sz="2200" dirty="0" smtClean="0">
                <a:solidFill>
                  <a:srgbClr val="FFC000"/>
                </a:solidFill>
              </a:rPr>
              <a:t>اولین حلقه </a:t>
            </a:r>
            <a:r>
              <a:rPr lang="fa-IR" sz="2200" dirty="0" smtClean="0"/>
              <a:t>آن ، </a:t>
            </a:r>
            <a:r>
              <a:rPr lang="fa-IR" sz="2200" dirty="0" smtClean="0">
                <a:solidFill>
                  <a:srgbClr val="FFC000"/>
                </a:solidFill>
              </a:rPr>
              <a:t>جاندار تولید کننده </a:t>
            </a:r>
            <a:r>
              <a:rPr lang="fa-IR" sz="2200" dirty="0" smtClean="0"/>
              <a:t>است </a:t>
            </a:r>
          </a:p>
          <a:p>
            <a:r>
              <a:rPr lang="fa-IR" sz="2200" dirty="0" smtClean="0">
                <a:solidFill>
                  <a:srgbClr val="00B050"/>
                </a:solidFill>
              </a:rPr>
              <a:t>تولید کننده :</a:t>
            </a:r>
          </a:p>
          <a:p>
            <a:r>
              <a:rPr lang="fa-IR" sz="2200" dirty="0" smtClean="0"/>
              <a:t>جانداری است که از مواد معدنی ، مواد آلی می سازد .</a:t>
            </a:r>
          </a:p>
          <a:p>
            <a:r>
              <a:rPr lang="fa-IR" sz="2200" dirty="0" smtClean="0"/>
              <a:t>مانند : </a:t>
            </a:r>
            <a:r>
              <a:rPr lang="fa-IR" sz="2200" dirty="0" smtClean="0"/>
              <a:t>گیاهان ( جلبک ها و فیتوپلانکتون ها هم این توانایی را دارند )</a:t>
            </a:r>
            <a:endParaRPr lang="fa-IR" sz="2200" dirty="0" smtClean="0"/>
          </a:p>
          <a:p>
            <a:r>
              <a:rPr lang="fa-IR" sz="2200" dirty="0" smtClean="0">
                <a:solidFill>
                  <a:srgbClr val="0070C0"/>
                </a:solidFill>
              </a:rPr>
              <a:t>مصرف کننده :</a:t>
            </a:r>
          </a:p>
          <a:p>
            <a:r>
              <a:rPr lang="fa-IR" sz="2200" dirty="0" smtClean="0"/>
              <a:t>جاندارانی که توانایی ساخت مواد آلی را ندارند و به جانداران تولید کننده وابسته اند .</a:t>
            </a:r>
          </a:p>
          <a:p>
            <a:r>
              <a:rPr lang="fa-IR" sz="2200" dirty="0" smtClean="0"/>
              <a:t>مواد مورد نیاز تولید کنندگان </a:t>
            </a:r>
            <a:r>
              <a:rPr lang="fa-IR" sz="2200" dirty="0" smtClean="0"/>
              <a:t>:</a:t>
            </a:r>
          </a:p>
          <a:p>
            <a:r>
              <a:rPr lang="fa-IR" sz="2200" dirty="0" smtClean="0"/>
              <a:t>آب </a:t>
            </a:r>
            <a:r>
              <a:rPr lang="fa-IR" sz="2200" dirty="0" smtClean="0"/>
              <a:t>/ مواد معدنی / نور خورشید</a:t>
            </a:r>
            <a:endParaRPr lang="fa-IR" sz="2200" dirty="0"/>
          </a:p>
        </p:txBody>
      </p:sp>
    </p:spTree>
    <p:extLst>
      <p:ext uri="{BB962C8B-B14F-4D97-AF65-F5344CB8AC3E}">
        <p14:creationId xmlns:p14="http://schemas.microsoft.com/office/powerpoint/2010/main" val="380906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59593"/>
          </a:xfrm>
        </p:spPr>
        <p:txBody>
          <a:bodyPr/>
          <a:lstStyle/>
          <a:p>
            <a:pPr algn="ctr"/>
            <a:r>
              <a:rPr lang="fa-IR" dirty="0" smtClean="0"/>
              <a:t>زنجیره غذایی 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357" y="1930759"/>
            <a:ext cx="7590821" cy="4292529"/>
          </a:xfrm>
        </p:spPr>
      </p:pic>
    </p:spTree>
    <p:extLst>
      <p:ext uri="{BB962C8B-B14F-4D97-AF65-F5344CB8AC3E}">
        <p14:creationId xmlns:p14="http://schemas.microsoft.com/office/powerpoint/2010/main" val="131850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2203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0070C0"/>
                </a:solidFill>
              </a:rPr>
              <a:t>شبکه غذایی :</a:t>
            </a:r>
            <a:endParaRPr lang="fa-IR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07" y="1555423"/>
            <a:ext cx="9770405" cy="4876908"/>
          </a:xfrm>
        </p:spPr>
        <p:txBody>
          <a:bodyPr>
            <a:noAutofit/>
          </a:bodyPr>
          <a:lstStyle/>
          <a:p>
            <a:r>
              <a:rPr lang="fa-IR" sz="2200" dirty="0" smtClean="0">
                <a:solidFill>
                  <a:srgbClr val="0070C0"/>
                </a:solidFill>
              </a:rPr>
              <a:t>تعریف :</a:t>
            </a:r>
          </a:p>
          <a:p>
            <a:r>
              <a:rPr lang="fa-IR" sz="2200" dirty="0" smtClean="0"/>
              <a:t>ارتباط بین چند زنجیره غذایی را با هم ، شبکه غذایی گویند .</a:t>
            </a:r>
          </a:p>
          <a:p>
            <a:r>
              <a:rPr lang="fa-IR" sz="2200" dirty="0" smtClean="0">
                <a:solidFill>
                  <a:srgbClr val="0070C0"/>
                </a:solidFill>
              </a:rPr>
              <a:t>نکته :</a:t>
            </a:r>
          </a:p>
          <a:p>
            <a:r>
              <a:rPr lang="fa-IR" sz="2200" dirty="0" smtClean="0"/>
              <a:t>1 – همه ماده ای که گیاه با استفاده از انرژی خورشید ساخته به آخرین مصرف کننده نمی رسد</a:t>
            </a:r>
          </a:p>
          <a:p>
            <a:r>
              <a:rPr lang="fa-IR" sz="2200" dirty="0" smtClean="0"/>
              <a:t>2 – بلکه در هر تراز مقداری از ماده و انرژی آن کم می شود </a:t>
            </a:r>
          </a:p>
          <a:p>
            <a:r>
              <a:rPr lang="fa-IR" sz="2200" dirty="0" smtClean="0"/>
              <a:t>3 – طبق محاسبات صورت گرفته 10 % ماده و انرژی یک تراز به تراز بعدی می رسد</a:t>
            </a:r>
          </a:p>
          <a:p>
            <a:r>
              <a:rPr lang="fa-IR" sz="2200" dirty="0" smtClean="0"/>
              <a:t>4 – کاهش مقدار ماده و انرژی را در بوم سازگان به شکل هرم انرژی نشان می دهند </a:t>
            </a:r>
          </a:p>
          <a:p>
            <a:r>
              <a:rPr lang="fa-IR" sz="2200" dirty="0" smtClean="0"/>
              <a:t>5 – در هرم ماده و انرژی هر چه از پایین هرم به سمت راس هرم می رویم :</a:t>
            </a:r>
          </a:p>
          <a:p>
            <a:r>
              <a:rPr lang="fa-IR" sz="2200" dirty="0" smtClean="0">
                <a:solidFill>
                  <a:srgbClr val="FF0000"/>
                </a:solidFill>
              </a:rPr>
              <a:t>الف</a:t>
            </a:r>
            <a:r>
              <a:rPr lang="fa-IR" sz="2200" dirty="0" smtClean="0"/>
              <a:t> ) </a:t>
            </a:r>
            <a:r>
              <a:rPr lang="fa-IR" sz="2200" dirty="0" smtClean="0">
                <a:solidFill>
                  <a:srgbClr val="00B050"/>
                </a:solidFill>
              </a:rPr>
              <a:t>تعداد</a:t>
            </a:r>
            <a:r>
              <a:rPr lang="fa-IR" sz="2200" dirty="0" smtClean="0"/>
              <a:t> موجودات زنده </a:t>
            </a:r>
            <a:r>
              <a:rPr lang="fa-IR" sz="2200" dirty="0" smtClean="0">
                <a:solidFill>
                  <a:srgbClr val="00B050"/>
                </a:solidFill>
              </a:rPr>
              <a:t>کمتر</a:t>
            </a:r>
            <a:r>
              <a:rPr lang="fa-IR" sz="2200" dirty="0" smtClean="0"/>
              <a:t> می شود </a:t>
            </a:r>
          </a:p>
          <a:p>
            <a:r>
              <a:rPr lang="fa-IR" sz="2200" dirty="0" smtClean="0">
                <a:solidFill>
                  <a:srgbClr val="FF0000"/>
                </a:solidFill>
              </a:rPr>
              <a:t>ب</a:t>
            </a:r>
            <a:r>
              <a:rPr lang="fa-IR" sz="2200" dirty="0" smtClean="0"/>
              <a:t> ) </a:t>
            </a:r>
            <a:r>
              <a:rPr lang="fa-IR" sz="2200" dirty="0" smtClean="0">
                <a:solidFill>
                  <a:srgbClr val="00B050"/>
                </a:solidFill>
              </a:rPr>
              <a:t>جثه</a:t>
            </a:r>
            <a:r>
              <a:rPr lang="fa-IR" sz="2200" dirty="0" smtClean="0"/>
              <a:t> موجودات زنده </a:t>
            </a:r>
            <a:r>
              <a:rPr lang="fa-IR" sz="2200" dirty="0" smtClean="0">
                <a:solidFill>
                  <a:srgbClr val="00B050"/>
                </a:solidFill>
              </a:rPr>
              <a:t>بزرگتر</a:t>
            </a:r>
            <a:r>
              <a:rPr lang="fa-IR" sz="2200" dirty="0" smtClean="0"/>
              <a:t> می شود </a:t>
            </a:r>
            <a:endParaRPr lang="fa-IR" sz="2200" dirty="0"/>
          </a:p>
        </p:txBody>
      </p:sp>
    </p:spTree>
    <p:extLst>
      <p:ext uri="{BB962C8B-B14F-4D97-AF65-F5344CB8AC3E}">
        <p14:creationId xmlns:p14="http://schemas.microsoft.com/office/powerpoint/2010/main" val="353599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/>
              <a:t>تصویر شبکه غذایی :</a:t>
            </a:r>
            <a:endParaRPr lang="fa-IR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19" y="2008481"/>
            <a:ext cx="7701698" cy="3828526"/>
          </a:xfrm>
        </p:spPr>
      </p:pic>
    </p:spTree>
    <p:extLst>
      <p:ext uri="{BB962C8B-B14F-4D97-AF65-F5344CB8AC3E}">
        <p14:creationId xmlns:p14="http://schemas.microsoft.com/office/powerpoint/2010/main" val="56101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417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هرم ماده و انرژی :</a:t>
            </a:r>
            <a:endParaRPr lang="fa-IR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396" y="1810732"/>
            <a:ext cx="6208744" cy="4571214"/>
          </a:xfrm>
        </p:spPr>
      </p:pic>
    </p:spTree>
    <p:extLst>
      <p:ext uri="{BB962C8B-B14F-4D97-AF65-F5344CB8AC3E}">
        <p14:creationId xmlns:p14="http://schemas.microsoft.com/office/powerpoint/2010/main" val="302385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 smtClean="0"/>
              <a:t>هرم ماده و انرژی :</a:t>
            </a:r>
            <a:endParaRPr lang="fa-IR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496" y="1905000"/>
            <a:ext cx="6886543" cy="4331697"/>
          </a:xfrm>
        </p:spPr>
      </p:pic>
    </p:spTree>
    <p:extLst>
      <p:ext uri="{BB962C8B-B14F-4D97-AF65-F5344CB8AC3E}">
        <p14:creationId xmlns:p14="http://schemas.microsoft.com/office/powerpoint/2010/main" val="318927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چرخه مواد و انرژی :</a:t>
            </a:r>
            <a:br>
              <a:rPr lang="fa-IR" dirty="0" smtClean="0"/>
            </a:br>
            <a:r>
              <a:rPr lang="fa-IR" sz="2800" dirty="0" smtClean="0"/>
              <a:t>( ثبت در دفتر )</a:t>
            </a:r>
            <a:endParaRPr lang="fa-IR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713" y="2334187"/>
            <a:ext cx="5220110" cy="3940231"/>
          </a:xfrm>
        </p:spPr>
      </p:pic>
    </p:spTree>
    <p:extLst>
      <p:ext uri="{BB962C8B-B14F-4D97-AF65-F5344CB8AC3E}">
        <p14:creationId xmlns:p14="http://schemas.microsoft.com/office/powerpoint/2010/main" val="178762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s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5">
      <a:majorFont>
        <a:latin typeface="Century Gothic"/>
        <a:ea typeface=""/>
        <a:cs typeface="B Titr"/>
      </a:majorFont>
      <a:minorFont>
        <a:latin typeface="Century Gothic"/>
        <a:ea typeface=""/>
        <a:cs typeface="B Koodak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414</TotalTime>
  <Words>1011</Words>
  <Application>Microsoft Office PowerPoint</Application>
  <PresentationFormat>Widescreen</PresentationFormat>
  <Paragraphs>133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B Jadid</vt:lpstr>
      <vt:lpstr>B Koodak</vt:lpstr>
      <vt:lpstr>B Nikoo</vt:lpstr>
      <vt:lpstr>B Titr</vt:lpstr>
      <vt:lpstr>Century Gothic</vt:lpstr>
      <vt:lpstr>Wingdings 3</vt:lpstr>
      <vt:lpstr>Wisp</vt:lpstr>
      <vt:lpstr>فصل 15 – با هم زیستن </vt:lpstr>
      <vt:lpstr>بوم سازگان :</vt:lpstr>
      <vt:lpstr>از تولید کننده تا مصرف کننده :</vt:lpstr>
      <vt:lpstr>زنجیره غذایی :</vt:lpstr>
      <vt:lpstr>شبکه غذایی :</vt:lpstr>
      <vt:lpstr>تصویر شبکه غذایی :</vt:lpstr>
      <vt:lpstr>هرم ماده و انرژی :</vt:lpstr>
      <vt:lpstr>هرم ماده و انرژی :</vt:lpstr>
      <vt:lpstr>چرخه مواد و انرژی : ( ثبت در دفتر )</vt:lpstr>
      <vt:lpstr>تجزیه کنندگان :</vt:lpstr>
      <vt:lpstr>نقش تجزیه کنندگان :</vt:lpstr>
      <vt:lpstr>روابط بین جانداران :</vt:lpstr>
      <vt:lpstr>1 – همزیستی :</vt:lpstr>
      <vt:lpstr>گلسنگ :</vt:lpstr>
      <vt:lpstr>تصویر گلسنگ :</vt:lpstr>
      <vt:lpstr>فواید گلسنگ :</vt:lpstr>
      <vt:lpstr>تصویر همسفرگی :</vt:lpstr>
      <vt:lpstr>همسفرگی :</vt:lpstr>
      <vt:lpstr>تصویر همیاری :</vt:lpstr>
      <vt:lpstr>تصویر زندگی انگلی :</vt:lpstr>
      <vt:lpstr>2 – شکار و شکارچی :</vt:lpstr>
      <vt:lpstr>استتار در حیوانات :</vt:lpstr>
      <vt:lpstr>استتار نظامی :</vt:lpstr>
      <vt:lpstr>استتار خرگوش :</vt:lpstr>
      <vt:lpstr>شکار و شکارچی :</vt:lpstr>
      <vt:lpstr>3 – رقابت :</vt:lpstr>
      <vt:lpstr>تنوع زیستی :</vt:lpstr>
      <vt:lpstr>اهمیت تنوع زیستی :</vt:lpstr>
      <vt:lpstr>تار عنکبوت 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123</dc:creator>
  <cp:lastModifiedBy>123</cp:lastModifiedBy>
  <cp:revision>66</cp:revision>
  <dcterms:created xsi:type="dcterms:W3CDTF">2015-09-25T00:01:13Z</dcterms:created>
  <dcterms:modified xsi:type="dcterms:W3CDTF">2016-04-26T16:12:51Z</dcterms:modified>
</cp:coreProperties>
</file>