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2" r:id="rId1"/>
  </p:sldMasterIdLst>
  <p:sldIdLst>
    <p:sldId id="284" r:id="rId2"/>
    <p:sldId id="304" r:id="rId3"/>
    <p:sldId id="256" r:id="rId4"/>
    <p:sldId id="257" r:id="rId5"/>
    <p:sldId id="258" r:id="rId6"/>
    <p:sldId id="261" r:id="rId7"/>
    <p:sldId id="259" r:id="rId8"/>
    <p:sldId id="260" r:id="rId9"/>
    <p:sldId id="262" r:id="rId10"/>
    <p:sldId id="263" r:id="rId11"/>
    <p:sldId id="264" r:id="rId12"/>
    <p:sldId id="265" r:id="rId13"/>
    <p:sldId id="266" r:id="rId14"/>
    <p:sldId id="267" r:id="rId15"/>
    <p:sldId id="268" r:id="rId16"/>
    <p:sldId id="269" r:id="rId17"/>
    <p:sldId id="270" r:id="rId18"/>
    <p:sldId id="307" r:id="rId19"/>
    <p:sldId id="271" r:id="rId20"/>
    <p:sldId id="272" r:id="rId21"/>
    <p:sldId id="273" r:id="rId22"/>
    <p:sldId id="274" r:id="rId23"/>
    <p:sldId id="294" r:id="rId24"/>
    <p:sldId id="275" r:id="rId25"/>
    <p:sldId id="276" r:id="rId26"/>
    <p:sldId id="283" r:id="rId27"/>
    <p:sldId id="277" r:id="rId28"/>
    <p:sldId id="278" r:id="rId29"/>
    <p:sldId id="279" r:id="rId30"/>
    <p:sldId id="280" r:id="rId31"/>
    <p:sldId id="308" r:id="rId32"/>
    <p:sldId id="281" r:id="rId33"/>
    <p:sldId id="282" r:id="rId34"/>
    <p:sldId id="295" r:id="rId35"/>
    <p:sldId id="285" r:id="rId36"/>
    <p:sldId id="298" r:id="rId37"/>
    <p:sldId id="299" r:id="rId38"/>
    <p:sldId id="300" r:id="rId39"/>
    <p:sldId id="301" r:id="rId40"/>
    <p:sldId id="302" r:id="rId41"/>
    <p:sldId id="287" r:id="rId42"/>
    <p:sldId id="293" r:id="rId43"/>
    <p:sldId id="303" r:id="rId44"/>
    <p:sldId id="288" r:id="rId45"/>
    <p:sldId id="296" r:id="rId46"/>
    <p:sldId id="289" r:id="rId47"/>
    <p:sldId id="290" r:id="rId4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B40"/>
    <a:srgbClr val="750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235" autoAdjust="0"/>
    <p:restoredTop sz="94660"/>
  </p:normalViewPr>
  <p:slideViewPr>
    <p:cSldViewPr snapToGrid="0">
      <p:cViewPr varScale="1">
        <p:scale>
          <a:sx n="70" d="100"/>
          <a:sy n="70" d="100"/>
        </p:scale>
        <p:origin x="654" y="72"/>
      </p:cViewPr>
      <p:guideLst/>
    </p:cSldViewPr>
  </p:slideViewPr>
  <p:notesTextViewPr>
    <p:cViewPr>
      <p:scale>
        <a:sx n="1" d="1"/>
        <a:sy n="1" d="1"/>
      </p:scale>
      <p:origin x="0" y="0"/>
    </p:cViewPr>
  </p:notesTextViewPr>
  <p:sorterViewPr>
    <p:cViewPr>
      <p:scale>
        <a:sx n="100" d="100"/>
        <a:sy n="100" d="100"/>
      </p:scale>
      <p:origin x="0" y="-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85E3C5-162C-4E30-93AF-DABD6B44F21B}" type="datetimeFigureOut">
              <a:rPr lang="fa-IR" smtClean="0"/>
              <a:t>1437/03/19</a:t>
            </a:fld>
            <a:endParaRPr lang="fa-IR"/>
          </a:p>
        </p:txBody>
      </p:sp>
      <p:sp>
        <p:nvSpPr>
          <p:cNvPr id="5" name="Footer Placeholder 4"/>
          <p:cNvSpPr>
            <a:spLocks noGrp="1"/>
          </p:cNvSpPr>
          <p:nvPr>
            <p:ph type="ftr" sz="quarter" idx="11"/>
          </p:nvPr>
        </p:nvSpPr>
        <p:spPr/>
        <p:txBody>
          <a:bodyPr/>
          <a:lstStyle/>
          <a:p>
            <a:endParaRPr lang="fa-I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179256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5E3C5-162C-4E30-93AF-DABD6B44F21B}" type="datetimeFigureOut">
              <a:rPr lang="fa-IR" smtClean="0"/>
              <a:t>1437/03/19</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136859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5E3C5-162C-4E30-93AF-DABD6B44F21B}" type="datetimeFigureOut">
              <a:rPr lang="fa-IR" smtClean="0"/>
              <a:t>1437/03/19</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BF2E95-1608-4173-BD97-C13BD27A6489}" type="slidenum">
              <a:rPr lang="fa-IR" smtClean="0"/>
              <a:t>‹#›</a:t>
            </a:fld>
            <a:endParaRPr lang="fa-I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589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185E3C5-162C-4E30-93AF-DABD6B44F21B}" type="datetimeFigureOut">
              <a:rPr lang="fa-IR" smtClean="0"/>
              <a:t>1437/03/19</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1670199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185E3C5-162C-4E30-93AF-DABD6B44F21B}" type="datetimeFigureOut">
              <a:rPr lang="fa-IR" smtClean="0"/>
              <a:t>1437/03/19</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BF2E95-1608-4173-BD97-C13BD27A6489}" type="slidenum">
              <a:rPr lang="fa-IR" smtClean="0"/>
              <a:t>‹#›</a:t>
            </a:fld>
            <a:endParaRPr lang="fa-I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119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185E3C5-162C-4E30-93AF-DABD6B44F21B}" type="datetimeFigureOut">
              <a:rPr lang="fa-IR" smtClean="0"/>
              <a:t>1437/03/19</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296372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5E3C5-162C-4E30-93AF-DABD6B44F21B}" type="datetimeFigureOut">
              <a:rPr lang="fa-IR" smtClean="0"/>
              <a:t>1437/03/19</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277621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5E3C5-162C-4E30-93AF-DABD6B44F21B}" type="datetimeFigureOut">
              <a:rPr lang="fa-IR" smtClean="0"/>
              <a:t>1437/03/19</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396111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5E3C5-162C-4E30-93AF-DABD6B44F21B}" type="datetimeFigureOut">
              <a:rPr lang="fa-IR" smtClean="0"/>
              <a:t>1437/03/19</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311243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5E3C5-162C-4E30-93AF-DABD6B44F21B}" type="datetimeFigureOut">
              <a:rPr lang="fa-IR" smtClean="0"/>
              <a:t>1437/03/19</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346152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85E3C5-162C-4E30-93AF-DABD6B44F21B}" type="datetimeFigureOut">
              <a:rPr lang="fa-IR" smtClean="0"/>
              <a:t>1437/03/19</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212640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85E3C5-162C-4E30-93AF-DABD6B44F21B}" type="datetimeFigureOut">
              <a:rPr lang="fa-IR" smtClean="0"/>
              <a:t>1437/03/19</a:t>
            </a:fld>
            <a:endParaRPr lang="fa-IR"/>
          </a:p>
        </p:txBody>
      </p:sp>
      <p:sp>
        <p:nvSpPr>
          <p:cNvPr id="8" name="Footer Placeholder 7"/>
          <p:cNvSpPr>
            <a:spLocks noGrp="1"/>
          </p:cNvSpPr>
          <p:nvPr>
            <p:ph type="ftr" sz="quarter" idx="11"/>
          </p:nvPr>
        </p:nvSpPr>
        <p:spPr/>
        <p:txBody>
          <a:bodyPr/>
          <a:lstStyle/>
          <a:p>
            <a:endParaRPr lang="fa-I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267748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85E3C5-162C-4E30-93AF-DABD6B44F21B}" type="datetimeFigureOut">
              <a:rPr lang="fa-IR" smtClean="0"/>
              <a:t>1437/03/19</a:t>
            </a:fld>
            <a:endParaRPr lang="fa-IR"/>
          </a:p>
        </p:txBody>
      </p:sp>
      <p:sp>
        <p:nvSpPr>
          <p:cNvPr id="4" name="Footer Placeholder 3"/>
          <p:cNvSpPr>
            <a:spLocks noGrp="1"/>
          </p:cNvSpPr>
          <p:nvPr>
            <p:ph type="ftr" sz="quarter" idx="11"/>
          </p:nvPr>
        </p:nvSpPr>
        <p:spPr/>
        <p:txBody>
          <a:bodyPr/>
          <a:lstStyle/>
          <a:p>
            <a:endParaRPr lang="fa-I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196934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5E3C5-162C-4E30-93AF-DABD6B44F21B}" type="datetimeFigureOut">
              <a:rPr lang="fa-IR" smtClean="0"/>
              <a:t>1437/03/19</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161585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5E3C5-162C-4E30-93AF-DABD6B44F21B}" type="datetimeFigureOut">
              <a:rPr lang="fa-IR" smtClean="0"/>
              <a:t>1437/03/19</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163664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5E3C5-162C-4E30-93AF-DABD6B44F21B}" type="datetimeFigureOut">
              <a:rPr lang="fa-IR" smtClean="0"/>
              <a:t>1437/03/19</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BF2E95-1608-4173-BD97-C13BD27A6489}" type="slidenum">
              <a:rPr lang="fa-IR" smtClean="0"/>
              <a:t>‹#›</a:t>
            </a:fld>
            <a:endParaRPr lang="fa-IR"/>
          </a:p>
        </p:txBody>
      </p:sp>
    </p:spTree>
    <p:extLst>
      <p:ext uri="{BB962C8B-B14F-4D97-AF65-F5344CB8AC3E}">
        <p14:creationId xmlns:p14="http://schemas.microsoft.com/office/powerpoint/2010/main" val="408790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85E3C5-162C-4E30-93AF-DABD6B44F21B}" type="datetimeFigureOut">
              <a:rPr lang="fa-IR" smtClean="0"/>
              <a:t>1437/03/19</a:t>
            </a:fld>
            <a:endParaRPr lang="fa-I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5BF2E95-1608-4173-BD97-C13BD27A6489}" type="slidenum">
              <a:rPr lang="fa-IR" smtClean="0"/>
              <a:t>‹#›</a:t>
            </a:fld>
            <a:endParaRPr lang="fa-IR"/>
          </a:p>
        </p:txBody>
      </p:sp>
    </p:spTree>
    <p:extLst>
      <p:ext uri="{BB962C8B-B14F-4D97-AF65-F5344CB8AC3E}">
        <p14:creationId xmlns:p14="http://schemas.microsoft.com/office/powerpoint/2010/main" val="49690694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daneshnameh.roshd.ir/mavara/mavara-index.php?page=%DA%AF%D9%88%D8%A7%D8%AA%D8%B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daneshnameh.roshd.ir/mavara/mavara-index.php?page=%DA%AF%D9%88%D8%A7%D8%AA%D8%B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commons.wikimedia.org/wiki/File:Illu_thyroid_parathyroid.jpg?uselang=fa"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http://daneshnameh.roshd.ir/mavara/mavara-index.php?page=%D8%BA%D8%AF%D9%87+%D8%AA%DB%8C%D8%B1%D9%88%D8%A6%DB%8C%D8%A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mmons.wikimedia.org/wiki/File:Iodothyronine_deiodinase.png?uselang=f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588" y="0"/>
            <a:ext cx="12023002" cy="6858000"/>
          </a:xfrm>
        </p:spPr>
      </p:pic>
    </p:spTree>
    <p:extLst>
      <p:ext uri="{BB962C8B-B14F-4D97-AF65-F5344CB8AC3E}">
        <p14:creationId xmlns:p14="http://schemas.microsoft.com/office/powerpoint/2010/main" val="2093662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886" y="208229"/>
            <a:ext cx="8911687" cy="933086"/>
          </a:xfrm>
        </p:spPr>
        <p:txBody>
          <a:bodyPr>
            <a:normAutofit/>
          </a:bodyPr>
          <a:lstStyle/>
          <a:p>
            <a:pPr algn="r"/>
            <a:r>
              <a:rPr lang="en-US" sz="4000" b="1" dirty="0">
                <a:solidFill>
                  <a:srgbClr val="FF0000"/>
                </a:solidFill>
              </a:rPr>
              <a:t>    </a:t>
            </a:r>
            <a:r>
              <a:rPr lang="fa-IR" sz="2800" b="1" dirty="0">
                <a:solidFill>
                  <a:srgbClr val="FF0000"/>
                </a:solidFill>
              </a:rPr>
              <a:t>نارسايی‌ها </a:t>
            </a:r>
            <a:r>
              <a:rPr lang="fa-IR" sz="2800" b="1" dirty="0" smtClean="0">
                <a:solidFill>
                  <a:srgbClr val="FF0000"/>
                </a:solidFill>
              </a:rPr>
              <a:t>ی غده تیروئید:</a:t>
            </a:r>
            <a:endParaRPr lang="fa-IR" sz="2800" b="1" dirty="0">
              <a:solidFill>
                <a:srgbClr val="FF0000"/>
              </a:solidFill>
            </a:endParaRPr>
          </a:p>
        </p:txBody>
      </p:sp>
      <p:sp>
        <p:nvSpPr>
          <p:cNvPr id="3" name="Content Placeholder 2"/>
          <p:cNvSpPr>
            <a:spLocks noGrp="1"/>
          </p:cNvSpPr>
          <p:nvPr>
            <p:ph idx="1"/>
          </p:nvPr>
        </p:nvSpPr>
        <p:spPr>
          <a:xfrm>
            <a:off x="1285592" y="1602463"/>
            <a:ext cx="10601608" cy="5386812"/>
          </a:xfrm>
        </p:spPr>
        <p:txBody>
          <a:bodyPr>
            <a:normAutofit/>
          </a:bodyPr>
          <a:lstStyle/>
          <a:p>
            <a:pPr marL="0" indent="0">
              <a:buNone/>
            </a:pPr>
            <a:r>
              <a:rPr lang="fa-IR" dirty="0"/>
              <a:t>کم کاری تیرویید در  نود درصد اوقات </a:t>
            </a:r>
            <a:r>
              <a:rPr lang="fa-IR" b="1" u="sng" dirty="0"/>
              <a:t>نوعی بیماری خود ایمنی </a:t>
            </a:r>
            <a:r>
              <a:rPr lang="fa-IR" dirty="0"/>
              <a:t>است که این بیماری رایک فرد ژاپنی به </a:t>
            </a:r>
            <a:r>
              <a:rPr lang="fa-IR" dirty="0" smtClean="0"/>
              <a:t>نام</a:t>
            </a:r>
          </a:p>
          <a:p>
            <a:pPr marL="0" indent="0">
              <a:buNone/>
            </a:pPr>
            <a:r>
              <a:rPr lang="fa-IR" dirty="0" smtClean="0"/>
              <a:t>اقای </a:t>
            </a:r>
            <a:r>
              <a:rPr lang="fa-IR" dirty="0"/>
              <a:t>هاشیموتو توصیف کرد و به نام خودش نام گذاری شد هاشیموتو یا کم کاری تیروییدی که در </a:t>
            </a:r>
            <a:r>
              <a:rPr lang="fa-IR" dirty="0" smtClean="0"/>
              <a:t>اثرحمله</a:t>
            </a:r>
          </a:p>
          <a:p>
            <a:pPr marL="0" indent="0">
              <a:buNone/>
            </a:pPr>
            <a:r>
              <a:rPr lang="fa-IR" dirty="0" smtClean="0"/>
              <a:t>ی </a:t>
            </a:r>
            <a:r>
              <a:rPr lang="fa-IR" dirty="0"/>
              <a:t>سیستم ایمنی بدن علیه تیرویید ایجاد شده باشد شایع ترین علت کم  کاری یا گواتر در کشورهایی </a:t>
            </a:r>
            <a:r>
              <a:rPr lang="fa-IR" dirty="0" smtClean="0"/>
              <a:t>است</a:t>
            </a:r>
          </a:p>
          <a:p>
            <a:pPr marL="0" indent="0">
              <a:buNone/>
            </a:pPr>
            <a:r>
              <a:rPr lang="fa-IR" dirty="0" smtClean="0"/>
              <a:t>که </a:t>
            </a:r>
            <a:r>
              <a:rPr lang="fa-IR" dirty="0"/>
              <a:t>کمبود ید ندارند</a:t>
            </a:r>
          </a:p>
          <a:p>
            <a:pPr marL="0" indent="0">
              <a:buNone/>
            </a:pPr>
            <a:r>
              <a:rPr lang="fa-IR" dirty="0"/>
              <a:t>بیماری هاشیموتو درمانی طولانی وگاه مادام العمر دارد چون سیستم ایمنی بدن سلول های تیرویید </a:t>
            </a:r>
            <a:r>
              <a:rPr lang="fa-IR" dirty="0" smtClean="0"/>
              <a:t>راتخریب</a:t>
            </a:r>
          </a:p>
          <a:p>
            <a:pPr marL="0" indent="0">
              <a:buNone/>
            </a:pPr>
            <a:r>
              <a:rPr lang="fa-IR" dirty="0" smtClean="0"/>
              <a:t>کرده </a:t>
            </a:r>
            <a:r>
              <a:rPr lang="fa-IR" dirty="0"/>
              <a:t>این فرد باید دارو مصرف کند تا سطح هورمون های خونش طبیعی باشد</a:t>
            </a:r>
          </a:p>
          <a:p>
            <a:endParaRPr lang="fa-IR" dirty="0" smtClean="0"/>
          </a:p>
          <a:p>
            <a:endParaRPr lang="fa-IR" dirty="0"/>
          </a:p>
          <a:p>
            <a:r>
              <a:rPr lang="fa-IR" dirty="0" smtClean="0"/>
              <a:t>عوارض </a:t>
            </a:r>
            <a:r>
              <a:rPr lang="fa-IR" dirty="0"/>
              <a:t>ناشی از اختلالات تيروئيد به صورت </a:t>
            </a:r>
            <a:r>
              <a:rPr lang="fa-IR" b="1" dirty="0"/>
              <a:t>کم‌کاری</a:t>
            </a:r>
            <a:r>
              <a:rPr lang="fa-IR" dirty="0"/>
              <a:t> يا </a:t>
            </a:r>
            <a:r>
              <a:rPr lang="fa-IR" b="1" dirty="0"/>
              <a:t>پرکاری</a:t>
            </a:r>
            <a:r>
              <a:rPr lang="fa-IR" dirty="0"/>
              <a:t> بروز </a:t>
            </a:r>
            <a:r>
              <a:rPr lang="fa-IR" dirty="0" smtClean="0"/>
              <a:t>می‌کند.</a:t>
            </a:r>
            <a:endParaRPr lang="fa-IR" dirty="0"/>
          </a:p>
        </p:txBody>
      </p:sp>
    </p:spTree>
    <p:extLst>
      <p:ext uri="{BB962C8B-B14F-4D97-AF65-F5344CB8AC3E}">
        <p14:creationId xmlns:p14="http://schemas.microsoft.com/office/powerpoint/2010/main" val="19613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850" y="361560"/>
            <a:ext cx="8911687" cy="788231"/>
          </a:xfrm>
        </p:spPr>
        <p:txBody>
          <a:bodyPr>
            <a:normAutofit/>
          </a:bodyPr>
          <a:lstStyle/>
          <a:p>
            <a:pPr algn="r"/>
            <a:r>
              <a:rPr lang="fa-IR" sz="2400" b="1" dirty="0" smtClean="0">
                <a:solidFill>
                  <a:srgbClr val="FF0000"/>
                </a:solidFill>
              </a:rPr>
              <a:t>کم کاری غده تیروئید</a:t>
            </a:r>
            <a:r>
              <a:rPr lang="fa-IR" sz="2400" dirty="0" smtClean="0">
                <a:solidFill>
                  <a:schemeClr val="accent6">
                    <a:lumMod val="50000"/>
                  </a:schemeClr>
                </a:solidFill>
              </a:rPr>
              <a:t>:</a:t>
            </a:r>
            <a:endParaRPr lang="fa-IR" sz="2400" dirty="0">
              <a:solidFill>
                <a:schemeClr val="accent6">
                  <a:lumMod val="50000"/>
                </a:schemeClr>
              </a:solidFill>
            </a:endParaRPr>
          </a:p>
        </p:txBody>
      </p:sp>
      <p:sp>
        <p:nvSpPr>
          <p:cNvPr id="3" name="Content Placeholder 2"/>
          <p:cNvSpPr>
            <a:spLocks noGrp="1"/>
          </p:cNvSpPr>
          <p:nvPr>
            <p:ph idx="1"/>
          </p:nvPr>
        </p:nvSpPr>
        <p:spPr>
          <a:xfrm>
            <a:off x="1865015" y="1258431"/>
            <a:ext cx="10067452" cy="5269117"/>
          </a:xfrm>
        </p:spPr>
        <p:txBody>
          <a:bodyPr/>
          <a:lstStyle/>
          <a:p>
            <a:r>
              <a:rPr lang="fa-IR" b="1" dirty="0">
                <a:solidFill>
                  <a:srgbClr val="552B40"/>
                </a:solidFill>
              </a:rPr>
              <a:t>نوعی بيماری خود ايمنی </a:t>
            </a:r>
            <a:r>
              <a:rPr lang="fa-IR" u="sng" dirty="0"/>
              <a:t>که به تخريب سلول‌های غده‌ی تيروئيد می‌انجامد </a:t>
            </a:r>
            <a:r>
              <a:rPr lang="fa-IR" dirty="0"/>
              <a:t>و به بيماری </a:t>
            </a:r>
            <a:r>
              <a:rPr lang="fa-IR" dirty="0" smtClean="0"/>
              <a:t>هاشيموتو</a:t>
            </a:r>
          </a:p>
          <a:p>
            <a:pPr marL="0" indent="0">
              <a:buNone/>
            </a:pPr>
            <a:endParaRPr lang="fa-IR" dirty="0" smtClean="0"/>
          </a:p>
          <a:p>
            <a:pPr marL="0" indent="0">
              <a:buNone/>
            </a:pPr>
            <a:r>
              <a:rPr lang="fa-IR" dirty="0" smtClean="0"/>
              <a:t> </a:t>
            </a:r>
            <a:r>
              <a:rPr lang="fa-IR" dirty="0"/>
              <a:t>مشهور </a:t>
            </a:r>
            <a:r>
              <a:rPr lang="fa-IR" dirty="0" smtClean="0"/>
              <a:t>است</a:t>
            </a:r>
            <a:r>
              <a:rPr lang="en-US" dirty="0" smtClean="0"/>
              <a:t> </a:t>
            </a:r>
            <a:r>
              <a:rPr lang="fa-IR" dirty="0" smtClean="0"/>
              <a:t>و موجب کم شدن فعالیت غده تیروئید می شود. </a:t>
            </a:r>
            <a:r>
              <a:rPr lang="en-US" dirty="0" smtClean="0"/>
              <a:t> </a:t>
            </a:r>
            <a:r>
              <a:rPr lang="fa-IR" dirty="0"/>
              <a:t>احتمال وقوع کم کاری تیروئید در زنان دو </a:t>
            </a:r>
            <a:endParaRPr lang="fa-IR" dirty="0" smtClean="0"/>
          </a:p>
          <a:p>
            <a:pPr marL="0" indent="0">
              <a:buNone/>
            </a:pPr>
            <a:endParaRPr lang="fa-IR" dirty="0" smtClean="0"/>
          </a:p>
          <a:p>
            <a:pPr marL="0" indent="0">
              <a:buNone/>
            </a:pPr>
            <a:r>
              <a:rPr lang="fa-IR" dirty="0" smtClean="0"/>
              <a:t>برابر </a:t>
            </a:r>
            <a:r>
              <a:rPr lang="fa-IR" dirty="0"/>
              <a:t>مردان می‌باشد. کم ‌کاری تیروئید </a:t>
            </a:r>
            <a:r>
              <a:rPr lang="fa-IR" u="sng" dirty="0"/>
              <a:t>یکی </a:t>
            </a:r>
            <a:r>
              <a:rPr lang="fa-IR" u="sng" dirty="0" smtClean="0"/>
              <a:t>ازشایعترین </a:t>
            </a:r>
            <a:r>
              <a:rPr lang="fa-IR" u="sng" dirty="0"/>
              <a:t>بیماریهای مزمن در سطح جهان</a:t>
            </a:r>
            <a:r>
              <a:rPr lang="fa-IR" dirty="0"/>
              <a:t> به حساب می‌آید </a:t>
            </a:r>
            <a:r>
              <a:rPr lang="fa-IR" dirty="0" smtClean="0"/>
              <a:t>و</a:t>
            </a:r>
          </a:p>
          <a:p>
            <a:pPr marL="0" indent="0">
              <a:buNone/>
            </a:pPr>
            <a:r>
              <a:rPr lang="fa-IR" dirty="0" smtClean="0"/>
              <a:t> </a:t>
            </a:r>
          </a:p>
          <a:p>
            <a:pPr marL="0" indent="0">
              <a:buNone/>
            </a:pPr>
            <a:r>
              <a:rPr lang="fa-IR" u="sng" dirty="0" smtClean="0"/>
              <a:t>نشانه‌های </a:t>
            </a:r>
            <a:r>
              <a:rPr lang="fa-IR" u="sng" dirty="0"/>
              <a:t>این بیماری ممکن است تا پس </a:t>
            </a:r>
            <a:r>
              <a:rPr lang="fa-IR" u="sng" dirty="0" smtClean="0"/>
              <a:t>از </a:t>
            </a:r>
            <a:r>
              <a:rPr lang="fa-IR" u="sng" dirty="0"/>
              <a:t>توقف عملکرد غده تیروئید ظاهر نشود</a:t>
            </a:r>
            <a:r>
              <a:rPr lang="fa-IR" dirty="0"/>
              <a:t>. باید توجه داشت </a:t>
            </a:r>
            <a:r>
              <a:rPr lang="fa-IR" dirty="0" smtClean="0"/>
              <a:t>که</a:t>
            </a:r>
          </a:p>
          <a:p>
            <a:pPr marL="0" indent="0">
              <a:buNone/>
            </a:pPr>
            <a:r>
              <a:rPr lang="fa-IR" dirty="0" smtClean="0"/>
              <a:t> </a:t>
            </a:r>
          </a:p>
          <a:p>
            <a:pPr marL="0" indent="0">
              <a:buNone/>
            </a:pPr>
            <a:r>
              <a:rPr lang="fa-IR" dirty="0" smtClean="0"/>
              <a:t>حدود </a:t>
            </a:r>
            <a:r>
              <a:rPr lang="fa-IR" dirty="0"/>
              <a:t>3/2 از اشخاص مبتلا به این بیماری ، از ابتلای خود به این بیماری بی‌خبر می‌باشند</a:t>
            </a:r>
            <a:endParaRPr lang="fa-IR" dirty="0" smtClean="0"/>
          </a:p>
        </p:txBody>
      </p:sp>
    </p:spTree>
    <p:extLst>
      <p:ext uri="{BB962C8B-B14F-4D97-AF65-F5344CB8AC3E}">
        <p14:creationId xmlns:p14="http://schemas.microsoft.com/office/powerpoint/2010/main" val="424586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406" y="361560"/>
            <a:ext cx="8911687" cy="761070"/>
          </a:xfrm>
        </p:spPr>
        <p:txBody>
          <a:bodyPr>
            <a:normAutofit/>
          </a:bodyPr>
          <a:lstStyle/>
          <a:p>
            <a:pPr algn="r"/>
            <a:r>
              <a:rPr lang="fa-IR" sz="2400" b="1" dirty="0">
                <a:solidFill>
                  <a:srgbClr val="FF0000"/>
                </a:solidFill>
              </a:rPr>
              <a:t>انواع کم کاری غده </a:t>
            </a:r>
            <a:r>
              <a:rPr lang="fa-IR" sz="2400" b="1" dirty="0" smtClean="0">
                <a:solidFill>
                  <a:srgbClr val="FF0000"/>
                </a:solidFill>
              </a:rPr>
              <a:t>تیروئید</a:t>
            </a:r>
            <a:r>
              <a:rPr lang="fa-IR" sz="2400" dirty="0" smtClean="0">
                <a:solidFill>
                  <a:srgbClr val="002060"/>
                </a:solidFill>
              </a:rPr>
              <a:t>:</a:t>
            </a:r>
            <a:endParaRPr lang="fa-IR" sz="2400" dirty="0">
              <a:solidFill>
                <a:srgbClr val="002060"/>
              </a:solidFill>
            </a:endParaRPr>
          </a:p>
        </p:txBody>
      </p:sp>
      <p:sp>
        <p:nvSpPr>
          <p:cNvPr id="3" name="Content Placeholder 2"/>
          <p:cNvSpPr>
            <a:spLocks noGrp="1"/>
          </p:cNvSpPr>
          <p:nvPr>
            <p:ph idx="1"/>
          </p:nvPr>
        </p:nvSpPr>
        <p:spPr>
          <a:xfrm>
            <a:off x="1358020" y="1584355"/>
            <a:ext cx="10511073" cy="4961299"/>
          </a:xfrm>
        </p:spPr>
        <p:txBody>
          <a:bodyPr>
            <a:normAutofit/>
          </a:bodyPr>
          <a:lstStyle/>
          <a:p>
            <a:r>
              <a:rPr lang="fa-IR" dirty="0"/>
              <a:t>سه نوع کم کاری تیروئید شناسایی شده است: </a:t>
            </a:r>
            <a:endParaRPr lang="fa-IR" dirty="0" smtClean="0"/>
          </a:p>
          <a:p>
            <a:pPr marL="0" indent="0">
              <a:buNone/>
            </a:pPr>
            <a:r>
              <a:rPr lang="fa-IR" dirty="0"/>
              <a:t/>
            </a:r>
            <a:br>
              <a:rPr lang="fa-IR" dirty="0"/>
            </a:br>
            <a:r>
              <a:rPr lang="fa-IR" u="sng" dirty="0"/>
              <a:t>1- شایعترین آن زمانی است که غده تیروئید نمی‌تواند هورمون </a:t>
            </a:r>
            <a:r>
              <a:rPr lang="en-US" u="sng" dirty="0"/>
              <a:t>T4 </a:t>
            </a:r>
            <a:r>
              <a:rPr lang="fa-IR" u="sng" dirty="0"/>
              <a:t>را به اندازه کافی بسازد. </a:t>
            </a:r>
            <a:endParaRPr lang="fa-IR" u="sng" dirty="0" smtClean="0"/>
          </a:p>
          <a:p>
            <a:pPr marL="0" indent="0">
              <a:buNone/>
            </a:pPr>
            <a:r>
              <a:rPr lang="fa-IR" dirty="0"/>
              <a:t/>
            </a:r>
            <a:br>
              <a:rPr lang="fa-IR" dirty="0"/>
            </a:br>
            <a:r>
              <a:rPr lang="fa-IR" dirty="0"/>
              <a:t/>
            </a:r>
            <a:br>
              <a:rPr lang="fa-IR" dirty="0"/>
            </a:br>
            <a:r>
              <a:rPr lang="fa-IR" dirty="0"/>
              <a:t>2- نوع دیگر از کم کاری تیروئید زمانی به وجود می‌آید که </a:t>
            </a:r>
            <a:r>
              <a:rPr lang="fa-IR" dirty="0">
                <a:solidFill>
                  <a:schemeClr val="bg2">
                    <a:lumMod val="75000"/>
                  </a:schemeClr>
                </a:solidFill>
              </a:rPr>
              <a:t>غده هیپوفیز </a:t>
            </a:r>
            <a:r>
              <a:rPr lang="fa-IR" dirty="0"/>
              <a:t>به میزان کافی هورمون محرک </a:t>
            </a:r>
            <a:r>
              <a:rPr lang="fa-IR" dirty="0" smtClean="0"/>
              <a:t>تیروئید</a:t>
            </a:r>
          </a:p>
          <a:p>
            <a:pPr marL="0" indent="0">
              <a:buNone/>
            </a:pPr>
            <a:r>
              <a:rPr lang="fa-IR" dirty="0" smtClean="0"/>
              <a:t> </a:t>
            </a:r>
            <a:r>
              <a:rPr lang="fa-IR" dirty="0"/>
              <a:t>(</a:t>
            </a:r>
            <a:r>
              <a:rPr lang="en-US" dirty="0" smtClean="0"/>
              <a:t>TSH</a:t>
            </a:r>
            <a:r>
              <a:rPr lang="fa-IR" dirty="0" smtClean="0"/>
              <a:t> </a:t>
            </a:r>
            <a:r>
              <a:rPr lang="fa-IR" dirty="0">
                <a:solidFill>
                  <a:schemeClr val="tx1"/>
                </a:solidFill>
              </a:rPr>
              <a:t>) </a:t>
            </a:r>
            <a:r>
              <a:rPr lang="fa-IR" dirty="0" smtClean="0"/>
              <a:t>را </a:t>
            </a:r>
            <a:r>
              <a:rPr lang="fa-IR" dirty="0"/>
              <a:t>تولید نکند. (غده تیروئید تحت تاثیر هورمون </a:t>
            </a:r>
            <a:r>
              <a:rPr lang="en-US" dirty="0"/>
              <a:t>TSH </a:t>
            </a:r>
            <a:r>
              <a:rPr lang="fa-IR" dirty="0"/>
              <a:t>می‌باشد). که به آن </a:t>
            </a:r>
            <a:r>
              <a:rPr lang="fa-IR" dirty="0">
                <a:solidFill>
                  <a:srgbClr val="C00000"/>
                </a:solidFill>
              </a:rPr>
              <a:t>کم کاری تیروئید هیپوفیزی </a:t>
            </a:r>
            <a:r>
              <a:rPr lang="fa-IR" dirty="0"/>
              <a:t>گفته </a:t>
            </a:r>
            <a:endParaRPr lang="fa-IR" dirty="0" smtClean="0"/>
          </a:p>
          <a:p>
            <a:pPr marL="0" indent="0">
              <a:buNone/>
            </a:pPr>
            <a:r>
              <a:rPr lang="fa-IR" dirty="0" smtClean="0"/>
              <a:t>می‌شود</a:t>
            </a:r>
            <a:r>
              <a:rPr lang="fa-IR" dirty="0"/>
              <a:t>. هر بیماری تخریب کننده غده هیپوفیز می‌تواند باعث آسیب رسیدن به سلولهایی شود که هورمون </a:t>
            </a:r>
            <a:endParaRPr lang="fa-IR" dirty="0" smtClean="0"/>
          </a:p>
          <a:p>
            <a:pPr marL="0" indent="0">
              <a:buNone/>
            </a:pPr>
            <a:r>
              <a:rPr lang="fa-IR" dirty="0" smtClean="0"/>
              <a:t>تحریک </a:t>
            </a:r>
            <a:r>
              <a:rPr lang="fa-IR" dirty="0"/>
              <a:t>کننده تیروئید ترشح می‌کنند. این هورمون، تیروئید را تحریک به تولید میزان طبیعی هورمون تیروئید </a:t>
            </a:r>
            <a:endParaRPr lang="fa-IR" dirty="0" smtClean="0"/>
          </a:p>
          <a:p>
            <a:pPr marL="0" indent="0">
              <a:buNone/>
            </a:pPr>
            <a:r>
              <a:rPr lang="fa-IR" dirty="0" smtClean="0"/>
              <a:t>می‌کند</a:t>
            </a:r>
            <a:r>
              <a:rPr lang="fa-IR" dirty="0"/>
              <a:t>. این یک علت بسیار نادر هیپوتیروئیدی است. </a:t>
            </a:r>
            <a:endParaRPr lang="fa-IR" dirty="0" smtClean="0"/>
          </a:p>
          <a:p>
            <a:pPr marL="0" indent="0">
              <a:buNone/>
            </a:pPr>
            <a:r>
              <a:rPr lang="fa-IR" dirty="0"/>
              <a:t/>
            </a:r>
            <a:br>
              <a:rPr lang="fa-IR" dirty="0"/>
            </a:br>
            <a:endParaRPr lang="fa-IR" dirty="0"/>
          </a:p>
        </p:txBody>
      </p:sp>
    </p:spTree>
    <p:extLst>
      <p:ext uri="{BB962C8B-B14F-4D97-AF65-F5344CB8AC3E}">
        <p14:creationId xmlns:p14="http://schemas.microsoft.com/office/powerpoint/2010/main" val="6211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0693" y="1231271"/>
            <a:ext cx="9895437" cy="4679951"/>
          </a:xfrm>
        </p:spPr>
        <p:txBody>
          <a:bodyPr/>
          <a:lstStyle/>
          <a:p>
            <a:pPr marL="0" indent="0">
              <a:buNone/>
            </a:pPr>
            <a:r>
              <a:rPr lang="fa-IR" dirty="0"/>
              <a:t>3</a:t>
            </a:r>
            <a:r>
              <a:rPr lang="fa-IR" dirty="0" smtClean="0"/>
              <a:t> </a:t>
            </a:r>
            <a:r>
              <a:rPr lang="fa-IR" dirty="0"/>
              <a:t>- نوع دیگری از کم کاری تیروئید به علت </a:t>
            </a:r>
            <a:r>
              <a:rPr lang="fa-IR" u="sng" dirty="0"/>
              <a:t>نداشتن عملکرد صحیح </a:t>
            </a:r>
            <a:r>
              <a:rPr lang="fa-IR" u="sng" dirty="0">
                <a:solidFill>
                  <a:schemeClr val="bg2">
                    <a:lumMod val="75000"/>
                  </a:schemeClr>
                </a:solidFill>
              </a:rPr>
              <a:t>هیپوتالاموس</a:t>
            </a:r>
            <a:r>
              <a:rPr lang="fa-IR" u="sng" dirty="0"/>
              <a:t> </a:t>
            </a:r>
            <a:r>
              <a:rPr lang="fa-IR" dirty="0"/>
              <a:t>به وجود می‌آید. </a:t>
            </a:r>
            <a:endParaRPr lang="fa-IR" dirty="0" smtClean="0"/>
          </a:p>
          <a:p>
            <a:pPr marL="0" indent="0">
              <a:buNone/>
            </a:pPr>
            <a:r>
              <a:rPr lang="fa-IR" dirty="0" smtClean="0"/>
              <a:t>(</a:t>
            </a:r>
            <a:r>
              <a:rPr lang="fa-IR" dirty="0"/>
              <a:t>هیپوتالاموس ، قسمتی از مغز به حساب می‌آید که عملکرد غدد کل بدن را کنترل می‌کند). </a:t>
            </a:r>
            <a:endParaRPr lang="fa-IR" dirty="0" smtClean="0"/>
          </a:p>
          <a:p>
            <a:pPr marL="0" indent="0">
              <a:buNone/>
            </a:pPr>
            <a:r>
              <a:rPr lang="fa-IR" dirty="0"/>
              <a:t/>
            </a:r>
            <a:br>
              <a:rPr lang="fa-IR" dirty="0"/>
            </a:br>
            <a:r>
              <a:rPr lang="fa-IR" dirty="0"/>
              <a:t/>
            </a:r>
            <a:br>
              <a:rPr lang="fa-IR" dirty="0"/>
            </a:br>
            <a:r>
              <a:rPr lang="fa-IR" dirty="0"/>
              <a:t>4- برخی اوقات کم کاری تیروئید به علت </a:t>
            </a:r>
            <a:r>
              <a:rPr lang="fa-IR" u="sng" dirty="0"/>
              <a:t>مصرف بعضی داروها</a:t>
            </a:r>
            <a:r>
              <a:rPr lang="fa-IR" dirty="0"/>
              <a:t> به وجود می‌آید. ولی باید توجه داشت که </a:t>
            </a:r>
            <a:endParaRPr lang="fa-IR" dirty="0" smtClean="0"/>
          </a:p>
          <a:p>
            <a:pPr marL="0" indent="0">
              <a:buNone/>
            </a:pPr>
            <a:r>
              <a:rPr lang="fa-IR" dirty="0" smtClean="0"/>
              <a:t>از </a:t>
            </a:r>
            <a:r>
              <a:rPr lang="fa-IR" dirty="0"/>
              <a:t>هر ده هزار نفر تنها دو نفر دچار واکنشی نسبت به دارو می‌شوند. در ضمن چنین حالتی به ندرت </a:t>
            </a:r>
            <a:r>
              <a:rPr lang="fa-IR" dirty="0" smtClean="0"/>
              <a:t>باعث</a:t>
            </a:r>
          </a:p>
          <a:p>
            <a:pPr marL="0" indent="0">
              <a:buNone/>
            </a:pPr>
            <a:r>
              <a:rPr lang="fa-IR" dirty="0" smtClean="0"/>
              <a:t> </a:t>
            </a:r>
            <a:r>
              <a:rPr lang="fa-IR" dirty="0"/>
              <a:t>کم کاری تیروئید به صورت حاد می‌شود. </a:t>
            </a:r>
            <a:br>
              <a:rPr lang="fa-IR" dirty="0"/>
            </a:br>
            <a:endParaRPr lang="fa-IR" dirty="0"/>
          </a:p>
          <a:p>
            <a:endParaRPr lang="fa-IR" dirty="0"/>
          </a:p>
        </p:txBody>
      </p:sp>
    </p:spTree>
    <p:extLst>
      <p:ext uri="{BB962C8B-B14F-4D97-AF65-F5344CB8AC3E}">
        <p14:creationId xmlns:p14="http://schemas.microsoft.com/office/powerpoint/2010/main" val="3585598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647" y="452094"/>
            <a:ext cx="8911687" cy="688642"/>
          </a:xfrm>
        </p:spPr>
        <p:txBody>
          <a:bodyPr>
            <a:normAutofit/>
          </a:bodyPr>
          <a:lstStyle/>
          <a:p>
            <a:pPr algn="r"/>
            <a:r>
              <a:rPr lang="fa-IR" sz="2400" b="1" dirty="0">
                <a:solidFill>
                  <a:srgbClr val="FF0000"/>
                </a:solidFill>
              </a:rPr>
              <a:t>کم کاری تیروئید در </a:t>
            </a:r>
            <a:r>
              <a:rPr lang="fa-IR" sz="2400" b="1" dirty="0" smtClean="0">
                <a:solidFill>
                  <a:srgbClr val="FF0000"/>
                </a:solidFill>
              </a:rPr>
              <a:t>نوزادان</a:t>
            </a:r>
            <a:r>
              <a:rPr lang="fa-IR" sz="2400" dirty="0" smtClean="0">
                <a:solidFill>
                  <a:schemeClr val="accent6">
                    <a:lumMod val="50000"/>
                  </a:schemeClr>
                </a:solidFill>
              </a:rPr>
              <a:t>:</a:t>
            </a:r>
            <a:endParaRPr lang="fa-IR" sz="2400" dirty="0">
              <a:solidFill>
                <a:schemeClr val="accent6">
                  <a:lumMod val="50000"/>
                </a:schemeClr>
              </a:solidFill>
            </a:endParaRPr>
          </a:p>
        </p:txBody>
      </p:sp>
      <p:sp>
        <p:nvSpPr>
          <p:cNvPr id="3" name="Content Placeholder 2"/>
          <p:cNvSpPr>
            <a:spLocks noGrp="1"/>
          </p:cNvSpPr>
          <p:nvPr>
            <p:ph idx="1"/>
          </p:nvPr>
        </p:nvSpPr>
        <p:spPr>
          <a:xfrm>
            <a:off x="1738265" y="1240324"/>
            <a:ext cx="10355459" cy="5160476"/>
          </a:xfrm>
        </p:spPr>
        <p:txBody>
          <a:bodyPr>
            <a:normAutofit fontScale="92500" lnSpcReduction="10000"/>
          </a:bodyPr>
          <a:lstStyle/>
          <a:p>
            <a:pPr marL="0" indent="0">
              <a:buNone/>
            </a:pPr>
            <a:r>
              <a:rPr lang="fa-IR" dirty="0"/>
              <a:t>در نوزادان ممکن است کم کاری تیروئید به صورت مادرزادی ظهور کند</a:t>
            </a:r>
            <a:r>
              <a:rPr lang="fa-IR" u="sng" dirty="0"/>
              <a:t>. هورمون تیروئید برای کارکرد و نمو </a:t>
            </a:r>
            <a:endParaRPr lang="fa-IR" u="sng" dirty="0" smtClean="0"/>
          </a:p>
          <a:p>
            <a:pPr marL="0" indent="0">
              <a:buNone/>
            </a:pPr>
            <a:endParaRPr lang="fa-IR" u="sng" dirty="0" smtClean="0"/>
          </a:p>
          <a:p>
            <a:pPr marL="0" indent="0">
              <a:buNone/>
            </a:pPr>
            <a:r>
              <a:rPr lang="fa-IR" u="sng" dirty="0" smtClean="0"/>
              <a:t>  طبیعی </a:t>
            </a:r>
            <a:r>
              <a:rPr lang="fa-IR" u="sng" dirty="0"/>
              <a:t>مغز در جنین و نوزاد حیاتی است. </a:t>
            </a:r>
            <a:r>
              <a:rPr lang="fa-IR" dirty="0"/>
              <a:t>عدم تشخیص کم کاری تیروئید و درمان به موقع این بیماری در </a:t>
            </a:r>
            <a:endParaRPr lang="fa-IR" dirty="0" smtClean="0"/>
          </a:p>
          <a:p>
            <a:pPr marL="0" indent="0">
              <a:buNone/>
            </a:pPr>
            <a:endParaRPr lang="fa-IR" dirty="0" smtClean="0"/>
          </a:p>
          <a:p>
            <a:pPr marL="0" indent="0">
              <a:buNone/>
            </a:pPr>
            <a:r>
              <a:rPr lang="fa-IR" dirty="0" smtClean="0"/>
              <a:t>  روزهای </a:t>
            </a:r>
            <a:r>
              <a:rPr lang="fa-IR" dirty="0"/>
              <a:t>اولیه عمر (و حداکثر در چند ماه اول زندگی نوزاد) و ادامه کم کاری تیروئید سبب </a:t>
            </a:r>
            <a:r>
              <a:rPr lang="fa-IR" u="sng" dirty="0"/>
              <a:t>اختلال شدید در </a:t>
            </a:r>
            <a:r>
              <a:rPr lang="fa-IR" u="sng" dirty="0" smtClean="0"/>
              <a:t>رشد</a:t>
            </a:r>
          </a:p>
          <a:p>
            <a:pPr marL="0" indent="0">
              <a:buNone/>
            </a:pPr>
            <a:endParaRPr lang="fa-IR" u="sng" dirty="0" smtClean="0"/>
          </a:p>
          <a:p>
            <a:pPr marL="0" indent="0">
              <a:buNone/>
            </a:pPr>
            <a:r>
              <a:rPr lang="fa-IR" u="sng" dirty="0" smtClean="0"/>
              <a:t>   ذهنی </a:t>
            </a:r>
            <a:r>
              <a:rPr lang="fa-IR" u="sng" dirty="0"/>
              <a:t>و جسمی و عقب افتادگی ذهنی و اختلالات بدنی فرد</a:t>
            </a:r>
            <a:r>
              <a:rPr lang="fa-IR" dirty="0"/>
              <a:t> می‌شود که به آن </a:t>
            </a:r>
            <a:r>
              <a:rPr lang="fa-IR" b="1" dirty="0">
                <a:solidFill>
                  <a:srgbClr val="C00000"/>
                </a:solidFill>
              </a:rPr>
              <a:t>کریتینیسم</a:t>
            </a:r>
            <a:r>
              <a:rPr lang="fa-IR" dirty="0">
                <a:solidFill>
                  <a:srgbClr val="C00000"/>
                </a:solidFill>
              </a:rPr>
              <a:t> </a:t>
            </a:r>
            <a:r>
              <a:rPr lang="fa-IR" dirty="0" smtClean="0">
                <a:solidFill>
                  <a:srgbClr val="C00000"/>
                </a:solidFill>
              </a:rPr>
              <a:t>(</a:t>
            </a:r>
            <a:r>
              <a:rPr lang="en-US" dirty="0" smtClean="0">
                <a:solidFill>
                  <a:srgbClr val="C00000"/>
                </a:solidFill>
              </a:rPr>
              <a:t>Cretinism</a:t>
            </a:r>
            <a:r>
              <a:rPr lang="fa-IR" dirty="0">
                <a:solidFill>
                  <a:srgbClr val="C00000"/>
                </a:solidFill>
              </a:rPr>
              <a:t> </a:t>
            </a:r>
            <a:r>
              <a:rPr lang="fa-IR" dirty="0" smtClean="0">
                <a:solidFill>
                  <a:srgbClr val="C00000"/>
                </a:solidFill>
              </a:rPr>
              <a:t>)</a:t>
            </a:r>
          </a:p>
          <a:p>
            <a:pPr marL="0" indent="0">
              <a:buNone/>
            </a:pPr>
            <a:endParaRPr lang="fa-IR" dirty="0" smtClean="0">
              <a:solidFill>
                <a:srgbClr val="C00000"/>
              </a:solidFill>
            </a:endParaRPr>
          </a:p>
          <a:p>
            <a:pPr marL="0" indent="0">
              <a:buNone/>
            </a:pPr>
            <a:r>
              <a:rPr lang="fa-IR" dirty="0" smtClean="0"/>
              <a:t>  می‌گویند</a:t>
            </a:r>
            <a:r>
              <a:rPr lang="fa-IR" dirty="0"/>
              <a:t>. بچه‌هایی که در </a:t>
            </a:r>
            <a:r>
              <a:rPr lang="fa-IR" u="sng" dirty="0"/>
              <a:t>سنین بالاتر</a:t>
            </a:r>
            <a:r>
              <a:rPr lang="fa-IR" dirty="0"/>
              <a:t> دچار کم کاری تیروئید می‌شوند ممکن است </a:t>
            </a:r>
            <a:r>
              <a:rPr lang="fa-IR" u="sng" dirty="0"/>
              <a:t>رشدشان به </a:t>
            </a:r>
            <a:endParaRPr lang="fa-IR" u="sng" dirty="0" smtClean="0"/>
          </a:p>
          <a:p>
            <a:pPr marL="0" indent="0">
              <a:buNone/>
            </a:pPr>
            <a:endParaRPr lang="fa-IR" u="sng" dirty="0" smtClean="0"/>
          </a:p>
          <a:p>
            <a:pPr marL="0" indent="0">
              <a:buNone/>
            </a:pPr>
            <a:r>
              <a:rPr lang="fa-IR" u="sng" dirty="0" smtClean="0"/>
              <a:t>  طور </a:t>
            </a:r>
            <a:r>
              <a:rPr lang="fa-IR" u="sng" dirty="0"/>
              <a:t>ناگهانی متوقف ‌شود</a:t>
            </a:r>
            <a:r>
              <a:rPr lang="fa-IR" dirty="0"/>
              <a:t>. در صورتی که درمان با هورمون‌های تیروئید دیر آغاز شود </a:t>
            </a:r>
            <a:r>
              <a:rPr lang="fa-IR" dirty="0" smtClean="0"/>
              <a:t>؛اختلال </a:t>
            </a:r>
            <a:r>
              <a:rPr lang="fa-IR" dirty="0"/>
              <a:t>در رشد ذهنی و </a:t>
            </a:r>
            <a:endParaRPr lang="fa-IR" dirty="0" smtClean="0"/>
          </a:p>
          <a:p>
            <a:pPr marL="0" indent="0">
              <a:buNone/>
            </a:pPr>
            <a:endParaRPr lang="fa-IR" dirty="0" smtClean="0"/>
          </a:p>
          <a:p>
            <a:pPr marL="0" indent="0">
              <a:buNone/>
            </a:pPr>
            <a:r>
              <a:rPr lang="fa-IR" dirty="0" smtClean="0"/>
              <a:t>  یادگیری </a:t>
            </a:r>
            <a:r>
              <a:rPr lang="fa-IR" dirty="0"/>
              <a:t>برای همیشه باقی می‌ماند. بنابراین گسترش برنامه‌های غربالگری در همه </a:t>
            </a:r>
            <a:r>
              <a:rPr lang="fa-IR" dirty="0" smtClean="0"/>
              <a:t>کشورها ضروری است.</a:t>
            </a:r>
            <a:r>
              <a:rPr lang="fa-IR" dirty="0"/>
              <a:t/>
            </a:r>
            <a:br>
              <a:rPr lang="fa-IR" dirty="0"/>
            </a:br>
            <a:endParaRPr lang="fa-IR" dirty="0"/>
          </a:p>
        </p:txBody>
      </p:sp>
      <p:pic>
        <p:nvPicPr>
          <p:cNvPr id="4" name="Picture 3"/>
          <p:cNvPicPr>
            <a:picLocks noChangeAspect="1"/>
          </p:cNvPicPr>
          <p:nvPr/>
        </p:nvPicPr>
        <p:blipFill>
          <a:blip r:embed="rId2"/>
          <a:stretch>
            <a:fillRect/>
          </a:stretch>
        </p:blipFill>
        <p:spPr>
          <a:xfrm>
            <a:off x="1" y="353086"/>
            <a:ext cx="2616450" cy="2278266"/>
          </a:xfrm>
          <a:prstGeom prst="rect">
            <a:avLst/>
          </a:prstGeom>
        </p:spPr>
      </p:pic>
    </p:spTree>
    <p:extLst>
      <p:ext uri="{BB962C8B-B14F-4D97-AF65-F5344CB8AC3E}">
        <p14:creationId xmlns:p14="http://schemas.microsoft.com/office/powerpoint/2010/main" val="296708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978" y="289132"/>
            <a:ext cx="8911687" cy="715803"/>
          </a:xfrm>
        </p:spPr>
        <p:txBody>
          <a:bodyPr>
            <a:normAutofit/>
          </a:bodyPr>
          <a:lstStyle/>
          <a:p>
            <a:pPr algn="r"/>
            <a:r>
              <a:rPr lang="fa-IR" sz="2400" b="1" dirty="0">
                <a:solidFill>
                  <a:srgbClr val="FF0000"/>
                </a:solidFill>
              </a:rPr>
              <a:t>علل </a:t>
            </a:r>
            <a:r>
              <a:rPr lang="fa-IR" sz="2400" b="1" dirty="0" smtClean="0">
                <a:solidFill>
                  <a:srgbClr val="FF0000"/>
                </a:solidFill>
              </a:rPr>
              <a:t>بیماری کم کاری تیروئید </a:t>
            </a:r>
            <a:r>
              <a:rPr lang="fa-IR" sz="2400" dirty="0" smtClean="0">
                <a:solidFill>
                  <a:schemeClr val="accent6">
                    <a:lumMod val="50000"/>
                  </a:schemeClr>
                </a:solidFill>
              </a:rPr>
              <a:t>:</a:t>
            </a:r>
            <a:endParaRPr lang="fa-IR" sz="2400" dirty="0">
              <a:solidFill>
                <a:schemeClr val="accent6">
                  <a:lumMod val="50000"/>
                </a:schemeClr>
              </a:solidFill>
            </a:endParaRPr>
          </a:p>
        </p:txBody>
      </p:sp>
      <p:sp>
        <p:nvSpPr>
          <p:cNvPr id="3" name="Content Placeholder 2"/>
          <p:cNvSpPr>
            <a:spLocks noGrp="1"/>
          </p:cNvSpPr>
          <p:nvPr>
            <p:ph idx="1"/>
          </p:nvPr>
        </p:nvSpPr>
        <p:spPr>
          <a:xfrm>
            <a:off x="1692999" y="1004935"/>
            <a:ext cx="10103666" cy="5558827"/>
          </a:xfrm>
        </p:spPr>
        <p:txBody>
          <a:bodyPr>
            <a:normAutofit/>
          </a:bodyPr>
          <a:lstStyle/>
          <a:p>
            <a:r>
              <a:rPr lang="fa-IR" b="1" dirty="0">
                <a:solidFill>
                  <a:srgbClr val="C00000"/>
                </a:solidFill>
              </a:rPr>
              <a:t>سن و چاقی: </a:t>
            </a:r>
            <a:r>
              <a:rPr lang="fa-IR" dirty="0"/>
              <a:t>زنان پس از پنجاه سالگی و مردان پس از 60 سالگی احتمال بیشتری برای ابتلا به این بیماری دارند. </a:t>
            </a:r>
            <a:endParaRPr lang="fa-IR" dirty="0" smtClean="0"/>
          </a:p>
          <a:p>
            <a:pPr marL="0" indent="0">
              <a:buNone/>
            </a:pPr>
            <a:endParaRPr lang="fa-IR" dirty="0"/>
          </a:p>
          <a:p>
            <a:r>
              <a:rPr lang="fa-IR" b="1" dirty="0" smtClean="0">
                <a:solidFill>
                  <a:srgbClr val="C00000"/>
                </a:solidFill>
              </a:rPr>
              <a:t>التهاب تیروئید:</a:t>
            </a:r>
            <a:r>
              <a:rPr lang="fa-IR" dirty="0" smtClean="0">
                <a:solidFill>
                  <a:srgbClr val="C00000"/>
                </a:solidFill>
              </a:rPr>
              <a:t> </a:t>
            </a:r>
            <a:endParaRPr lang="fa-IR" dirty="0">
              <a:solidFill>
                <a:srgbClr val="C00000"/>
              </a:solidFill>
            </a:endParaRPr>
          </a:p>
          <a:p>
            <a:pPr marL="457200" lvl="1" indent="0">
              <a:buNone/>
            </a:pPr>
            <a:r>
              <a:rPr lang="fa-IR" dirty="0" smtClean="0">
                <a:solidFill>
                  <a:srgbClr val="750B38"/>
                </a:solidFill>
              </a:rPr>
              <a:t>* التهاب </a:t>
            </a:r>
            <a:r>
              <a:rPr lang="fa-IR" dirty="0">
                <a:solidFill>
                  <a:srgbClr val="750B38"/>
                </a:solidFill>
              </a:rPr>
              <a:t>تیروئیدی تحت حاد: </a:t>
            </a:r>
            <a:r>
              <a:rPr lang="fa-IR" dirty="0"/>
              <a:t>التهاب دردناک تیروئید که علت آن نامشخص است. گرچه هیپوتیروئیدی معمولاً </a:t>
            </a:r>
            <a:endParaRPr lang="fa-IR" dirty="0" smtClean="0"/>
          </a:p>
          <a:p>
            <a:pPr marL="457200" lvl="1" indent="0">
              <a:buNone/>
            </a:pPr>
            <a:r>
              <a:rPr lang="fa-IR" dirty="0" smtClean="0"/>
              <a:t>موقتی </a:t>
            </a:r>
            <a:r>
              <a:rPr lang="fa-IR" dirty="0"/>
              <a:t>است ولی در درصد کمی از موارد می تواند دائمی شود. </a:t>
            </a:r>
            <a:br>
              <a:rPr lang="fa-IR" dirty="0"/>
            </a:br>
            <a:endParaRPr lang="fa-IR" dirty="0"/>
          </a:p>
          <a:p>
            <a:pPr marL="457200" lvl="1" indent="0">
              <a:buNone/>
            </a:pPr>
            <a:r>
              <a:rPr lang="fa-IR" dirty="0" smtClean="0">
                <a:solidFill>
                  <a:srgbClr val="C00000"/>
                </a:solidFill>
              </a:rPr>
              <a:t>* التهاب </a:t>
            </a:r>
            <a:r>
              <a:rPr lang="fa-IR" dirty="0">
                <a:solidFill>
                  <a:srgbClr val="C00000"/>
                </a:solidFill>
              </a:rPr>
              <a:t>تیروئید پس از زایمان</a:t>
            </a:r>
            <a:r>
              <a:rPr lang="fa-IR" dirty="0"/>
              <a:t>: مدت کوتاهی پس از زایمان ممکن است تیروئید وارد یک دوره هیپرتیروئیدی و به </a:t>
            </a:r>
            <a:endParaRPr lang="fa-IR" dirty="0" smtClean="0"/>
          </a:p>
          <a:p>
            <a:pPr marL="457200" lvl="1" indent="0">
              <a:buNone/>
            </a:pPr>
            <a:r>
              <a:rPr lang="fa-IR" dirty="0" smtClean="0"/>
              <a:t>دنبال </a:t>
            </a:r>
            <a:r>
              <a:rPr lang="fa-IR" dirty="0"/>
              <a:t>آن هیپو تیروئیدی شود و اکثراً پس از آن به عملکرد طبیعی خود باز می گردد. </a:t>
            </a:r>
            <a:br>
              <a:rPr lang="fa-IR" dirty="0"/>
            </a:br>
            <a:endParaRPr lang="fa-IR" dirty="0"/>
          </a:p>
          <a:p>
            <a:pPr marL="457200" lvl="1" indent="0">
              <a:buNone/>
            </a:pPr>
            <a:r>
              <a:rPr lang="fa-IR" dirty="0" smtClean="0">
                <a:solidFill>
                  <a:srgbClr val="C00000"/>
                </a:solidFill>
              </a:rPr>
              <a:t>* بیماری </a:t>
            </a:r>
            <a:r>
              <a:rPr lang="fa-IR" dirty="0">
                <a:solidFill>
                  <a:srgbClr val="C00000"/>
                </a:solidFill>
              </a:rPr>
              <a:t>هاشیموتو</a:t>
            </a:r>
            <a:r>
              <a:rPr lang="fa-IR" dirty="0"/>
              <a:t>: کم کاری تیروئید می‌تواند نتیجه ابتلا به بیماری </a:t>
            </a:r>
            <a:r>
              <a:rPr lang="fa-IR" dirty="0">
                <a:solidFill>
                  <a:srgbClr val="7030A0"/>
                </a:solidFill>
              </a:rPr>
              <a:t>هاشیموتو (</a:t>
            </a:r>
            <a:r>
              <a:rPr lang="en-US" dirty="0">
                <a:solidFill>
                  <a:srgbClr val="7030A0"/>
                </a:solidFill>
              </a:rPr>
              <a:t>Hashyimoto) </a:t>
            </a:r>
            <a:r>
              <a:rPr lang="fa-IR" dirty="0">
                <a:solidFill>
                  <a:srgbClr val="7030A0"/>
                </a:solidFill>
              </a:rPr>
              <a:t>)</a:t>
            </a:r>
            <a:r>
              <a:rPr lang="fa-IR" dirty="0" smtClean="0"/>
              <a:t>باشد</a:t>
            </a:r>
            <a:r>
              <a:rPr lang="fa-IR" dirty="0"/>
              <a:t>؛ (بیماری </a:t>
            </a:r>
            <a:endParaRPr lang="fa-IR" dirty="0" smtClean="0"/>
          </a:p>
          <a:p>
            <a:pPr marL="457200" lvl="1" indent="0">
              <a:buNone/>
            </a:pPr>
            <a:r>
              <a:rPr lang="fa-IR" dirty="0" smtClean="0"/>
              <a:t>هاشیموتو </a:t>
            </a:r>
            <a:r>
              <a:rPr lang="fa-IR" u="sng" dirty="0">
                <a:solidFill>
                  <a:srgbClr val="7030A0"/>
                </a:solidFill>
              </a:rPr>
              <a:t>التهاب مزمن غده تیروئید</a:t>
            </a:r>
            <a:r>
              <a:rPr lang="fa-IR" dirty="0">
                <a:solidFill>
                  <a:srgbClr val="7030A0"/>
                </a:solidFill>
              </a:rPr>
              <a:t> </a:t>
            </a:r>
            <a:r>
              <a:rPr lang="fa-IR" dirty="0"/>
              <a:t>محسوب می‌شود). در این بیماری سیستم ایمنی بدن در تشخیص غده تیروئید </a:t>
            </a:r>
            <a:endParaRPr lang="fa-IR" dirty="0" smtClean="0"/>
          </a:p>
          <a:p>
            <a:pPr marL="457200" lvl="1" indent="0">
              <a:buNone/>
            </a:pPr>
            <a:r>
              <a:rPr lang="fa-IR" dirty="0" smtClean="0"/>
              <a:t>به </a:t>
            </a:r>
            <a:r>
              <a:rPr lang="fa-IR" dirty="0"/>
              <a:t>عنوان عضوی از بدن دچار اختلال می‌شود و با این غده به عنوان یک جسم خارجی مقابله می‌کند. با چنین </a:t>
            </a:r>
            <a:endParaRPr lang="fa-IR" dirty="0" smtClean="0"/>
          </a:p>
          <a:p>
            <a:pPr marL="457200" lvl="1" indent="0">
              <a:buNone/>
            </a:pPr>
            <a:r>
              <a:rPr lang="fa-IR" dirty="0" smtClean="0"/>
              <a:t>حمله‌ای </a:t>
            </a:r>
            <a:r>
              <a:rPr lang="fa-IR" dirty="0"/>
              <a:t>از سوی سیستم ایمنی ، عملکرد غده تیروئید مختل می‌شود و حتی برخی اوقات این غده تخریب </a:t>
            </a:r>
            <a:endParaRPr lang="fa-IR" dirty="0" smtClean="0"/>
          </a:p>
          <a:p>
            <a:pPr marL="457200" lvl="1" indent="0">
              <a:buNone/>
            </a:pPr>
            <a:r>
              <a:rPr lang="fa-IR" dirty="0" smtClean="0"/>
              <a:t>می‌شود</a:t>
            </a:r>
            <a:r>
              <a:rPr lang="fa-IR" dirty="0"/>
              <a:t>. </a:t>
            </a:r>
          </a:p>
        </p:txBody>
      </p:sp>
    </p:spTree>
    <p:extLst>
      <p:ext uri="{BB962C8B-B14F-4D97-AF65-F5344CB8AC3E}">
        <p14:creationId xmlns:p14="http://schemas.microsoft.com/office/powerpoint/2010/main" val="331300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6083" y="1086416"/>
            <a:ext cx="9732475" cy="5531666"/>
          </a:xfrm>
        </p:spPr>
        <p:txBody>
          <a:bodyPr>
            <a:normAutofit/>
          </a:bodyPr>
          <a:lstStyle/>
          <a:p>
            <a:r>
              <a:rPr lang="fa-IR" b="1" dirty="0">
                <a:solidFill>
                  <a:srgbClr val="C00000"/>
                </a:solidFill>
              </a:rPr>
              <a:t>ید رادیواکتیو:</a:t>
            </a:r>
            <a:r>
              <a:rPr lang="fa-IR" dirty="0">
                <a:solidFill>
                  <a:srgbClr val="C00000"/>
                </a:solidFill>
              </a:rPr>
              <a:t> </a:t>
            </a:r>
            <a:r>
              <a:rPr lang="fa-IR" dirty="0"/>
              <a:t>کم کاری تیروئیدی به میزان زیادی پس از استفاده از ید رادیواکتیو که برای </a:t>
            </a:r>
            <a:r>
              <a:rPr lang="fa-IR" dirty="0" smtClean="0"/>
              <a:t>درمان</a:t>
            </a:r>
          </a:p>
          <a:p>
            <a:pPr marL="0" indent="0">
              <a:buNone/>
            </a:pPr>
            <a:r>
              <a:rPr lang="fa-IR" dirty="0" smtClean="0"/>
              <a:t> </a:t>
            </a:r>
            <a:r>
              <a:rPr lang="fa-IR" u="sng" dirty="0"/>
              <a:t>پرکاری تیروئید</a:t>
            </a:r>
            <a:r>
              <a:rPr lang="fa-IR" dirty="0"/>
              <a:t> به کار می‌رود، اتفاق می‌افتد. همچنین رادیوتراپی‌هایی که برای درمان سرطانهای سر و </a:t>
            </a:r>
            <a:endParaRPr lang="fa-IR" dirty="0" smtClean="0"/>
          </a:p>
          <a:p>
            <a:pPr marL="0" indent="0">
              <a:buNone/>
            </a:pPr>
            <a:r>
              <a:rPr lang="fa-IR" dirty="0" smtClean="0"/>
              <a:t>گردن </a:t>
            </a:r>
            <a:r>
              <a:rPr lang="fa-IR" dirty="0"/>
              <a:t>مورد استفاده قرار می‌گیرد، نیز می‌تواند موجب تخریب غده تیروئید و کم کاری آن گردد. </a:t>
            </a:r>
            <a:br>
              <a:rPr lang="fa-IR" dirty="0"/>
            </a:br>
            <a:endParaRPr lang="fa-IR" dirty="0"/>
          </a:p>
          <a:p>
            <a:endParaRPr lang="fa-IR" b="1" dirty="0" smtClean="0"/>
          </a:p>
          <a:p>
            <a:r>
              <a:rPr lang="fa-IR" b="1" dirty="0" smtClean="0">
                <a:solidFill>
                  <a:srgbClr val="C00000"/>
                </a:solidFill>
              </a:rPr>
              <a:t>جراحی </a:t>
            </a:r>
            <a:r>
              <a:rPr lang="fa-IR" b="1" dirty="0">
                <a:solidFill>
                  <a:srgbClr val="C00000"/>
                </a:solidFill>
              </a:rPr>
              <a:t>تیروئید:</a:t>
            </a:r>
            <a:r>
              <a:rPr lang="fa-IR" dirty="0">
                <a:solidFill>
                  <a:srgbClr val="C00000"/>
                </a:solidFill>
              </a:rPr>
              <a:t> </a:t>
            </a:r>
            <a:r>
              <a:rPr lang="fa-IR" dirty="0"/>
              <a:t>برداشتن غده تیروئید به علت سرطان و یا اختلالات دیگر ، عفونتهای ناشی از </a:t>
            </a:r>
            <a:endParaRPr lang="fa-IR" dirty="0" smtClean="0"/>
          </a:p>
          <a:p>
            <a:pPr marL="0" indent="0">
              <a:buNone/>
            </a:pPr>
            <a:r>
              <a:rPr lang="fa-IR" dirty="0" smtClean="0"/>
              <a:t>ویروسها </a:t>
            </a:r>
            <a:r>
              <a:rPr lang="fa-IR" dirty="0"/>
              <a:t>و باکتریها نیز می‌توانند منجر به اختلال کار غده تیروئید و کم کاری آن شوند. </a:t>
            </a:r>
            <a:endParaRPr lang="fa-IR" dirty="0" smtClean="0"/>
          </a:p>
          <a:p>
            <a:pPr marL="0" indent="0">
              <a:buNone/>
            </a:pPr>
            <a:endParaRPr lang="fa-IR" dirty="0"/>
          </a:p>
          <a:p>
            <a:r>
              <a:rPr lang="fa-IR" b="1" dirty="0" smtClean="0">
                <a:solidFill>
                  <a:srgbClr val="C00000"/>
                </a:solidFill>
              </a:rPr>
              <a:t>داروها</a:t>
            </a:r>
            <a:r>
              <a:rPr lang="fa-IR" b="1" dirty="0">
                <a:solidFill>
                  <a:srgbClr val="C00000"/>
                </a:solidFill>
              </a:rPr>
              <a:t>:</a:t>
            </a:r>
            <a:r>
              <a:rPr lang="fa-IR" dirty="0">
                <a:solidFill>
                  <a:srgbClr val="C00000"/>
                </a:solidFill>
              </a:rPr>
              <a:t> </a:t>
            </a:r>
            <a:r>
              <a:rPr lang="fa-IR" dirty="0"/>
              <a:t>استفاده از داروهایی همچون </a:t>
            </a:r>
            <a:r>
              <a:rPr lang="fa-IR" dirty="0">
                <a:solidFill>
                  <a:srgbClr val="0070C0"/>
                </a:solidFill>
              </a:rPr>
              <a:t>لیتیوم (</a:t>
            </a:r>
            <a:r>
              <a:rPr lang="en-US" dirty="0" smtClean="0">
                <a:solidFill>
                  <a:srgbClr val="0070C0"/>
                </a:solidFill>
              </a:rPr>
              <a:t>Lithium</a:t>
            </a:r>
            <a:r>
              <a:rPr lang="fa-IR" dirty="0" smtClean="0">
                <a:solidFill>
                  <a:srgbClr val="0070C0"/>
                </a:solidFill>
              </a:rPr>
              <a:t> </a:t>
            </a:r>
            <a:r>
              <a:rPr lang="en-US" dirty="0">
                <a:solidFill>
                  <a:srgbClr val="0070C0"/>
                </a:solidFill>
              </a:rPr>
              <a:t>(</a:t>
            </a:r>
            <a:r>
              <a:rPr lang="fa-IR" dirty="0" smtClean="0">
                <a:solidFill>
                  <a:srgbClr val="0070C0"/>
                </a:solidFill>
              </a:rPr>
              <a:t> داروی </a:t>
            </a:r>
            <a:r>
              <a:rPr lang="fa-IR" dirty="0">
                <a:solidFill>
                  <a:srgbClr val="0070C0"/>
                </a:solidFill>
              </a:rPr>
              <a:t>درمان افسردگیهای دو </a:t>
            </a:r>
            <a:r>
              <a:rPr lang="fa-IR" dirty="0" smtClean="0">
                <a:solidFill>
                  <a:srgbClr val="0070C0"/>
                </a:solidFill>
              </a:rPr>
              <a:t>قطبی </a:t>
            </a:r>
            <a:r>
              <a:rPr lang="fa-IR" dirty="0"/>
              <a:t>، </a:t>
            </a:r>
            <a:endParaRPr lang="fa-IR" dirty="0" smtClean="0"/>
          </a:p>
          <a:p>
            <a:pPr marL="0" indent="0">
              <a:buNone/>
            </a:pPr>
            <a:r>
              <a:rPr lang="fa-IR" dirty="0" smtClean="0">
                <a:solidFill>
                  <a:schemeClr val="accent3">
                    <a:lumMod val="50000"/>
                  </a:schemeClr>
                </a:solidFill>
              </a:rPr>
              <a:t>نیتروپروساید </a:t>
            </a:r>
            <a:r>
              <a:rPr lang="fa-IR" dirty="0">
                <a:solidFill>
                  <a:schemeClr val="accent3">
                    <a:lumMod val="50000"/>
                  </a:schemeClr>
                </a:solidFill>
              </a:rPr>
              <a:t>(</a:t>
            </a:r>
            <a:r>
              <a:rPr lang="en-US" dirty="0">
                <a:solidFill>
                  <a:schemeClr val="accent3">
                    <a:lumMod val="50000"/>
                  </a:schemeClr>
                </a:solidFill>
              </a:rPr>
              <a:t>Nitro </a:t>
            </a:r>
            <a:r>
              <a:rPr lang="en-US" dirty="0" smtClean="0">
                <a:solidFill>
                  <a:schemeClr val="accent3">
                    <a:lumMod val="50000"/>
                  </a:schemeClr>
                </a:solidFill>
              </a:rPr>
              <a:t>prusside</a:t>
            </a:r>
            <a:r>
              <a:rPr lang="fa-IR" dirty="0" smtClean="0">
                <a:solidFill>
                  <a:schemeClr val="accent3">
                    <a:lumMod val="50000"/>
                  </a:schemeClr>
                </a:solidFill>
              </a:rPr>
              <a:t> </a:t>
            </a:r>
            <a:r>
              <a:rPr lang="en-US" dirty="0">
                <a:solidFill>
                  <a:schemeClr val="accent3">
                    <a:lumMod val="50000"/>
                  </a:schemeClr>
                </a:solidFill>
              </a:rPr>
              <a:t>( </a:t>
            </a:r>
            <a:r>
              <a:rPr lang="fa-IR" dirty="0" smtClean="0">
                <a:solidFill>
                  <a:schemeClr val="accent3">
                    <a:lumMod val="50000"/>
                  </a:schemeClr>
                </a:solidFill>
              </a:rPr>
              <a:t>داروی </a:t>
            </a:r>
            <a:r>
              <a:rPr lang="fa-IR" dirty="0">
                <a:solidFill>
                  <a:schemeClr val="accent3">
                    <a:lumMod val="50000"/>
                  </a:schemeClr>
                </a:solidFill>
              </a:rPr>
              <a:t>درمان فشار </a:t>
            </a:r>
            <a:r>
              <a:rPr lang="fa-IR" dirty="0" smtClean="0">
                <a:solidFill>
                  <a:schemeClr val="accent3">
                    <a:lumMod val="50000"/>
                  </a:schemeClr>
                </a:solidFill>
              </a:rPr>
              <a:t>خون</a:t>
            </a:r>
            <a:r>
              <a:rPr lang="fa-IR" dirty="0" smtClean="0"/>
              <a:t>، </a:t>
            </a:r>
            <a:r>
              <a:rPr lang="fa-IR" dirty="0"/>
              <a:t>دوز بالای ید و آمیودارون نیز می‌توانند کم </a:t>
            </a:r>
            <a:endParaRPr lang="fa-IR" dirty="0" smtClean="0"/>
          </a:p>
          <a:p>
            <a:pPr marL="0" indent="0">
              <a:buNone/>
            </a:pPr>
            <a:r>
              <a:rPr lang="fa-IR" dirty="0" smtClean="0"/>
              <a:t>کاری </a:t>
            </a:r>
            <a:r>
              <a:rPr lang="fa-IR" dirty="0"/>
              <a:t>تیروئید را ایجاد کنند. اگر بیمارانی که چنین داروهایی مصرف می‌کنند به طور منظم توسط </a:t>
            </a:r>
            <a:r>
              <a:rPr lang="fa-IR" dirty="0" smtClean="0"/>
              <a:t>پزشک</a:t>
            </a:r>
          </a:p>
          <a:p>
            <a:pPr marL="0" indent="0">
              <a:buNone/>
            </a:pPr>
            <a:r>
              <a:rPr lang="fa-IR" dirty="0" smtClean="0"/>
              <a:t> </a:t>
            </a:r>
            <a:r>
              <a:rPr lang="fa-IR" dirty="0"/>
              <a:t>معالج کنترل شوند، امکان ایجاد بروز چنین اثراتی جانبی از دارو نادر خواهد بود. </a:t>
            </a:r>
            <a:br>
              <a:rPr lang="fa-IR" dirty="0"/>
            </a:br>
            <a:endParaRPr lang="fa-IR" dirty="0"/>
          </a:p>
          <a:p>
            <a:endParaRPr lang="fa-IR" dirty="0"/>
          </a:p>
        </p:txBody>
      </p:sp>
    </p:spTree>
    <p:extLst>
      <p:ext uri="{BB962C8B-B14F-4D97-AF65-F5344CB8AC3E}">
        <p14:creationId xmlns:p14="http://schemas.microsoft.com/office/powerpoint/2010/main" val="3851156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65" y="914400"/>
            <a:ext cx="10067454" cy="5658415"/>
          </a:xfrm>
        </p:spPr>
        <p:txBody>
          <a:bodyPr>
            <a:normAutofit/>
          </a:bodyPr>
          <a:lstStyle/>
          <a:p>
            <a:r>
              <a:rPr lang="fa-IR" b="1" dirty="0">
                <a:solidFill>
                  <a:srgbClr val="C00000"/>
                </a:solidFill>
              </a:rPr>
              <a:t>کمبود ید:</a:t>
            </a:r>
            <a:r>
              <a:rPr lang="fa-IR" dirty="0">
                <a:solidFill>
                  <a:srgbClr val="C00000"/>
                </a:solidFill>
              </a:rPr>
              <a:t> </a:t>
            </a:r>
            <a:r>
              <a:rPr lang="fa-IR" dirty="0"/>
              <a:t>تغذیه نامناسب هم می‌تواند یکی از علل کم کاری تیروئید باشد. </a:t>
            </a:r>
            <a:r>
              <a:rPr lang="fa-IR" u="sng" dirty="0"/>
              <a:t>کمبود ید </a:t>
            </a:r>
            <a:r>
              <a:rPr lang="fa-IR" dirty="0"/>
              <a:t>در مواد غذایی </a:t>
            </a:r>
            <a:endParaRPr lang="fa-IR" dirty="0" smtClean="0"/>
          </a:p>
          <a:p>
            <a:pPr marL="0" indent="0">
              <a:buNone/>
            </a:pPr>
            <a:r>
              <a:rPr lang="fa-IR" dirty="0" smtClean="0"/>
              <a:t>مورد </a:t>
            </a:r>
            <a:r>
              <a:rPr lang="fa-IR" dirty="0"/>
              <a:t>مصرف افراد موجب می‌شود که </a:t>
            </a:r>
            <a:r>
              <a:rPr lang="en-US" u="sng" dirty="0"/>
              <a:t>T4 </a:t>
            </a:r>
            <a:r>
              <a:rPr lang="fa-IR" u="sng" dirty="0"/>
              <a:t>کمتری ساخته شود</a:t>
            </a:r>
            <a:r>
              <a:rPr lang="fa-IR" dirty="0"/>
              <a:t>. مصرف نمک یددار و دیگر مواد غذایی حاوی </a:t>
            </a:r>
            <a:endParaRPr lang="fa-IR" dirty="0" smtClean="0"/>
          </a:p>
          <a:p>
            <a:pPr marL="0" indent="0">
              <a:buNone/>
            </a:pPr>
            <a:r>
              <a:rPr lang="fa-IR" dirty="0" smtClean="0"/>
              <a:t>ید </a:t>
            </a:r>
            <a:r>
              <a:rPr lang="fa-IR" dirty="0"/>
              <a:t>، کمبود ید در بدن را جبران می‌کند. </a:t>
            </a:r>
            <a:endParaRPr lang="fa-IR" dirty="0" smtClean="0"/>
          </a:p>
          <a:p>
            <a:pPr marL="0" indent="0">
              <a:buNone/>
            </a:pPr>
            <a:endParaRPr lang="fa-IR" dirty="0"/>
          </a:p>
          <a:p>
            <a:r>
              <a:rPr lang="fa-IR" b="1" dirty="0" smtClean="0">
                <a:solidFill>
                  <a:srgbClr val="C00000"/>
                </a:solidFill>
              </a:rPr>
              <a:t>هیپوتیروئیدی </a:t>
            </a:r>
            <a:r>
              <a:rPr lang="fa-IR" b="1" dirty="0">
                <a:solidFill>
                  <a:srgbClr val="C00000"/>
                </a:solidFill>
              </a:rPr>
              <a:t>خود ایمنی:</a:t>
            </a:r>
            <a:r>
              <a:rPr lang="fa-IR" dirty="0">
                <a:solidFill>
                  <a:srgbClr val="C00000"/>
                </a:solidFill>
              </a:rPr>
              <a:t> </a:t>
            </a:r>
            <a:r>
              <a:rPr lang="fa-IR" dirty="0"/>
              <a:t>دستگاه ایمنی بدن می‌تواند واکنشی در غده تیروئید ایجاد کند که باعث </a:t>
            </a:r>
            <a:endParaRPr lang="fa-IR" dirty="0" smtClean="0"/>
          </a:p>
          <a:p>
            <a:pPr marL="0" indent="0">
              <a:buNone/>
            </a:pPr>
            <a:r>
              <a:rPr lang="fa-IR" dirty="0" smtClean="0"/>
              <a:t>کم </a:t>
            </a:r>
            <a:r>
              <a:rPr lang="fa-IR" dirty="0"/>
              <a:t>کاری تیروئید می‌شود و اکثر اوقات باعث گواتر می‌گردد (بزرگی تیروئید). دیگر بیماریهای خود ایمنی </a:t>
            </a:r>
            <a:endParaRPr lang="fa-IR" dirty="0" smtClean="0"/>
          </a:p>
          <a:p>
            <a:pPr marL="0" indent="0">
              <a:buNone/>
            </a:pPr>
            <a:r>
              <a:rPr lang="fa-IR" dirty="0" smtClean="0"/>
              <a:t>ممکن </a:t>
            </a:r>
            <a:r>
              <a:rPr lang="fa-IR" dirty="0"/>
              <a:t>است همراه با این اختلال بوده و سایر اعضای خانواده نیز دچار این حالت باشند. </a:t>
            </a:r>
            <a:r>
              <a:rPr lang="fa-IR" u="sng" dirty="0"/>
              <a:t>داشتن سابقه </a:t>
            </a:r>
            <a:endParaRPr lang="fa-IR" u="sng" dirty="0" smtClean="0"/>
          </a:p>
          <a:p>
            <a:pPr marL="0" indent="0">
              <a:buNone/>
            </a:pPr>
            <a:r>
              <a:rPr lang="fa-IR" u="sng" dirty="0" smtClean="0"/>
              <a:t>خانوادگی</a:t>
            </a:r>
            <a:r>
              <a:rPr lang="fa-IR" dirty="0" smtClean="0"/>
              <a:t> </a:t>
            </a:r>
            <a:r>
              <a:rPr lang="fa-IR" dirty="0"/>
              <a:t>مشکلات تیروئید و کلسترول بالا و یا بیماریهای سیستم ایمنی مانند لوپوس و آرتریت روماتوئید و </a:t>
            </a:r>
            <a:endParaRPr lang="fa-IR" dirty="0" smtClean="0"/>
          </a:p>
          <a:p>
            <a:pPr marL="0" indent="0">
              <a:buNone/>
            </a:pPr>
            <a:r>
              <a:rPr lang="fa-IR" dirty="0" smtClean="0"/>
              <a:t>یا </a:t>
            </a:r>
            <a:r>
              <a:rPr lang="fa-IR" dirty="0"/>
              <a:t>دیابت افراد را مستعد ابتلا به چنین بیماری می‌کند. </a:t>
            </a:r>
            <a:endParaRPr lang="fa-IR" dirty="0" smtClean="0"/>
          </a:p>
          <a:p>
            <a:pPr marL="0" indent="0">
              <a:buNone/>
            </a:pPr>
            <a:endParaRPr lang="fa-IR" dirty="0"/>
          </a:p>
          <a:p>
            <a:r>
              <a:rPr lang="fa-IR" b="1" dirty="0" smtClean="0">
                <a:solidFill>
                  <a:srgbClr val="C00000"/>
                </a:solidFill>
              </a:rPr>
              <a:t>شروع </a:t>
            </a:r>
            <a:r>
              <a:rPr lang="fa-IR" b="1" dirty="0">
                <a:solidFill>
                  <a:srgbClr val="C00000"/>
                </a:solidFill>
              </a:rPr>
              <a:t>خودبخودی:</a:t>
            </a:r>
            <a:r>
              <a:rPr lang="fa-IR" dirty="0">
                <a:solidFill>
                  <a:srgbClr val="C00000"/>
                </a:solidFill>
              </a:rPr>
              <a:t> </a:t>
            </a:r>
            <a:r>
              <a:rPr lang="fa-IR" dirty="0"/>
              <a:t>ممکن است بدون علت واضحی تولید هورمون تیروئید کاهش پیدا کند. </a:t>
            </a:r>
          </a:p>
          <a:p>
            <a:endParaRPr lang="fa-IR" dirty="0"/>
          </a:p>
        </p:txBody>
      </p:sp>
    </p:spTree>
    <p:extLst>
      <p:ext uri="{BB962C8B-B14F-4D97-AF65-F5344CB8AC3E}">
        <p14:creationId xmlns:p14="http://schemas.microsoft.com/office/powerpoint/2010/main" val="3561996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70780"/>
            <a:ext cx="8915400" cy="6065822"/>
          </a:xfrm>
        </p:spPr>
        <p:txBody>
          <a:bodyPr>
            <a:normAutofit/>
          </a:bodyPr>
          <a:lstStyle/>
          <a:p>
            <a:r>
              <a:rPr lang="fa-IR" sz="2400" b="1" dirty="0">
                <a:solidFill>
                  <a:srgbClr val="FF0000"/>
                </a:solidFill>
              </a:rPr>
              <a:t>مشکلات ایجاد شده توسط بیماری کم کاری </a:t>
            </a:r>
            <a:r>
              <a:rPr lang="fa-IR" sz="2400" b="1" dirty="0" smtClean="0">
                <a:solidFill>
                  <a:srgbClr val="FF0000"/>
                </a:solidFill>
              </a:rPr>
              <a:t>تیرویید:</a:t>
            </a:r>
          </a:p>
          <a:p>
            <a:endParaRPr lang="fa-IR" dirty="0"/>
          </a:p>
          <a:p>
            <a:r>
              <a:rPr lang="fa-IR" dirty="0"/>
              <a:t>-کم کاری تیرویید باعث اختلال در تخمک گذاری در تخمدان ها میشود</a:t>
            </a:r>
          </a:p>
          <a:p>
            <a:r>
              <a:rPr lang="fa-IR" dirty="0"/>
              <a:t>-ریسک سقط را افزایش می دهد</a:t>
            </a:r>
          </a:p>
          <a:p>
            <a:r>
              <a:rPr lang="fa-IR" dirty="0"/>
              <a:t>به همین دلیل کم کاری تیرویید حتما باید درمان شود مخصو صادر خانم هایی که ناباروری دارند</a:t>
            </a:r>
          </a:p>
          <a:p>
            <a:r>
              <a:rPr lang="fa-IR" dirty="0"/>
              <a:t>اگر کم کاری تیرویید در دوران بارداری زد تشخیص داده شود ودرمان شود هیچ گونه عارضه ای روی جنین نمیگذارد ولی اگر بیماری دیرتشخیص داده شود-تشخیص داده نشود یادوز دارو کافی نباشد ممکن است روی جنین تاثیرات خفیفی بگذارد و ده نمره از ضریب هوشی نوزاد کاسته شود</a:t>
            </a:r>
          </a:p>
          <a:p>
            <a:r>
              <a:rPr lang="fa-IR" dirty="0"/>
              <a:t>کم کاری تیرویید میتواند در طول زمان تشدید شود ونیاز به دارو افزایش پیداکند چون با تغییر سیستم ایمنی بدن تخریب بافت تیرویید زیاد شده است</a:t>
            </a:r>
          </a:p>
          <a:p>
            <a:r>
              <a:rPr lang="fa-IR" dirty="0"/>
              <a:t>دربعضی افراد جذب لو تیروکسین  دستگاه گوارش کاهش پیدا میکند به خصوص اگر همزمان با مولتی ویتامین-اهن- کلسیم وشربت های انتی اسید معده مصرف شود بنابر این بهتر است  لو تیروکسین در هنگام خالی بودن شکم وقبل از صبحانه مصرف شود تاجذب بدن شودهمچنین کاهش جذب لو تیروکسین میتواند براثر وجود انگل در دستگاه گوارشی نیز باشد</a:t>
            </a:r>
          </a:p>
          <a:p>
            <a:endParaRPr lang="fa-IR" dirty="0"/>
          </a:p>
        </p:txBody>
      </p:sp>
    </p:spTree>
    <p:extLst>
      <p:ext uri="{BB962C8B-B14F-4D97-AF65-F5344CB8AC3E}">
        <p14:creationId xmlns:p14="http://schemas.microsoft.com/office/powerpoint/2010/main" val="17306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834" y="216703"/>
            <a:ext cx="8911687" cy="788231"/>
          </a:xfrm>
        </p:spPr>
        <p:txBody>
          <a:bodyPr>
            <a:normAutofit/>
          </a:bodyPr>
          <a:lstStyle/>
          <a:p>
            <a:pPr algn="r"/>
            <a:r>
              <a:rPr lang="fa-IR" sz="3200" b="1" dirty="0" smtClean="0">
                <a:solidFill>
                  <a:srgbClr val="FF0000"/>
                </a:solidFill>
              </a:rPr>
              <a:t>تشخیص کم کاری تیروئید</a:t>
            </a:r>
            <a:r>
              <a:rPr lang="fa-IR" sz="3200" b="1" dirty="0" smtClean="0">
                <a:solidFill>
                  <a:schemeClr val="accent2">
                    <a:lumMod val="50000"/>
                  </a:schemeClr>
                </a:solidFill>
              </a:rPr>
              <a:t>:</a:t>
            </a:r>
            <a:endParaRPr lang="fa-IR" sz="3200" b="1" dirty="0">
              <a:solidFill>
                <a:schemeClr val="accent2">
                  <a:lumMod val="50000"/>
                </a:schemeClr>
              </a:solidFill>
            </a:endParaRPr>
          </a:p>
        </p:txBody>
      </p:sp>
      <p:sp>
        <p:nvSpPr>
          <p:cNvPr id="3" name="Content Placeholder 2"/>
          <p:cNvSpPr>
            <a:spLocks noGrp="1"/>
          </p:cNvSpPr>
          <p:nvPr>
            <p:ph idx="1"/>
          </p:nvPr>
        </p:nvSpPr>
        <p:spPr>
          <a:xfrm>
            <a:off x="1140737" y="1086416"/>
            <a:ext cx="10683089" cy="5513560"/>
          </a:xfrm>
        </p:spPr>
        <p:txBody>
          <a:bodyPr>
            <a:normAutofit fontScale="92500" lnSpcReduction="20000"/>
          </a:bodyPr>
          <a:lstStyle/>
          <a:p>
            <a:pPr marL="0" indent="0">
              <a:buNone/>
            </a:pPr>
            <a:r>
              <a:rPr lang="fa-IR" u="sng" dirty="0"/>
              <a:t>تشخیص کم کاری تیروئید بر اساس علائم بیماری ، معاینه بیمار توسط پزشک ، سوابق بیماری و </a:t>
            </a:r>
            <a:r>
              <a:rPr lang="fa-IR" u="sng" dirty="0" smtClean="0"/>
              <a:t>آزمایشات </a:t>
            </a:r>
          </a:p>
          <a:p>
            <a:pPr marL="0" indent="0">
              <a:buNone/>
            </a:pPr>
            <a:r>
              <a:rPr lang="fa-IR" u="sng" dirty="0" smtClean="0"/>
              <a:t>تیروئید </a:t>
            </a:r>
            <a:r>
              <a:rPr lang="fa-IR" u="sng" dirty="0"/>
              <a:t>صورت می‌گیرد</a:t>
            </a:r>
            <a:r>
              <a:rPr lang="fa-IR" dirty="0"/>
              <a:t>. نشانه‌های مشخص کننده و علائم فیزیکی </a:t>
            </a:r>
            <a:r>
              <a:rPr lang="fa-IR" dirty="0" smtClean="0"/>
              <a:t>می‌توانند </a:t>
            </a:r>
            <a:r>
              <a:rPr lang="fa-IR" dirty="0"/>
              <a:t>نشانه‌ای از هیپوتیروئیدی </a:t>
            </a:r>
            <a:r>
              <a:rPr lang="fa-IR" dirty="0" smtClean="0"/>
              <a:t>باشند </a:t>
            </a:r>
            <a:r>
              <a:rPr lang="fa-IR" dirty="0"/>
              <a:t>اما به هر </a:t>
            </a:r>
            <a:endParaRPr lang="fa-IR" dirty="0" smtClean="0"/>
          </a:p>
          <a:p>
            <a:pPr marL="0" indent="0">
              <a:buNone/>
            </a:pPr>
            <a:r>
              <a:rPr lang="fa-IR" dirty="0" smtClean="0"/>
              <a:t>حال </a:t>
            </a:r>
            <a:r>
              <a:rPr lang="fa-IR" dirty="0"/>
              <a:t>این </a:t>
            </a:r>
            <a:r>
              <a:rPr lang="fa-IR" dirty="0" smtClean="0"/>
              <a:t>وضعیت می‌تواند </a:t>
            </a:r>
            <a:r>
              <a:rPr lang="fa-IR" dirty="0"/>
              <a:t>بسیار کند پیش برود </a:t>
            </a:r>
            <a:r>
              <a:rPr lang="fa-IR" dirty="0" smtClean="0"/>
              <a:t>تاجایی </a:t>
            </a:r>
            <a:r>
              <a:rPr lang="fa-IR" dirty="0"/>
              <a:t>که بسیاری از بیماران متوجه نمی‌شوند که بدنشان تغییر کرده </a:t>
            </a:r>
            <a:endParaRPr lang="fa-IR" dirty="0" smtClean="0"/>
          </a:p>
          <a:p>
            <a:pPr marL="0" indent="0">
              <a:buNone/>
            </a:pPr>
            <a:r>
              <a:rPr lang="fa-IR" dirty="0" smtClean="0"/>
              <a:t>است </a:t>
            </a:r>
            <a:r>
              <a:rPr lang="fa-IR" dirty="0"/>
              <a:t>و بنابراین </a:t>
            </a:r>
            <a:r>
              <a:rPr lang="fa-IR" u="sng" dirty="0" smtClean="0"/>
              <a:t>انجام </a:t>
            </a:r>
            <a:r>
              <a:rPr lang="fa-IR" u="sng" dirty="0"/>
              <a:t>تستهای </a:t>
            </a:r>
            <a:r>
              <a:rPr lang="fa-IR" u="sng" dirty="0" smtClean="0"/>
              <a:t>آزمایشگاهی به شدت </a:t>
            </a:r>
            <a:r>
              <a:rPr lang="fa-IR" u="sng" dirty="0"/>
              <a:t>برای تأیید تشخیص و تعیین علت هیپوتیروئیدی </a:t>
            </a:r>
            <a:r>
              <a:rPr lang="fa-IR" u="sng" dirty="0" smtClean="0"/>
              <a:t>اهمیت </a:t>
            </a:r>
            <a:r>
              <a:rPr lang="fa-IR" u="sng" dirty="0"/>
              <a:t>دارد که </a:t>
            </a:r>
            <a:endParaRPr lang="fa-IR" u="sng" dirty="0" smtClean="0"/>
          </a:p>
          <a:p>
            <a:pPr marL="0" indent="0">
              <a:buNone/>
            </a:pPr>
            <a:r>
              <a:rPr lang="fa-IR" u="sng" dirty="0" smtClean="0"/>
              <a:t>شامل </a:t>
            </a:r>
            <a:r>
              <a:rPr lang="fa-IR" u="sng" dirty="0"/>
              <a:t>چک </a:t>
            </a:r>
            <a:r>
              <a:rPr lang="en-US" u="sng" dirty="0"/>
              <a:t>TSH ، T4 ، T3 </a:t>
            </a:r>
            <a:r>
              <a:rPr lang="fa-IR" u="sng" dirty="0"/>
              <a:t>و پادتنهای ضد تیروئید و غیره می‌باشد.</a:t>
            </a:r>
          </a:p>
          <a:p>
            <a:pPr marL="0" indent="0">
              <a:buNone/>
            </a:pPr>
            <a:endParaRPr lang="fa-IR" dirty="0" smtClean="0"/>
          </a:p>
          <a:p>
            <a:pPr marL="0" indent="0">
              <a:buNone/>
            </a:pPr>
            <a:r>
              <a:rPr lang="fa-IR" dirty="0"/>
              <a:t> </a:t>
            </a:r>
            <a:r>
              <a:rPr lang="fa-IR" dirty="0" smtClean="0"/>
              <a:t> سطح </a:t>
            </a:r>
            <a:r>
              <a:rPr lang="fa-IR" dirty="0"/>
              <a:t>افزایش یافته </a:t>
            </a:r>
            <a:r>
              <a:rPr lang="fa-IR" dirty="0" smtClean="0"/>
              <a:t>هورمون</a:t>
            </a:r>
            <a:r>
              <a:rPr lang="en-US" dirty="0" smtClean="0"/>
              <a:t>TSH </a:t>
            </a:r>
            <a:r>
              <a:rPr lang="fa-IR" dirty="0" smtClean="0"/>
              <a:t> یا هورمون </a:t>
            </a:r>
            <a:r>
              <a:rPr lang="fa-IR" dirty="0"/>
              <a:t>تحریک کننده </a:t>
            </a:r>
            <a:r>
              <a:rPr lang="fa-IR" dirty="0" smtClean="0"/>
              <a:t>تیروئید در </a:t>
            </a:r>
            <a:r>
              <a:rPr lang="fa-IR" dirty="0"/>
              <a:t>خون تقریباً یک نشانگر دقیق از هیپو </a:t>
            </a:r>
            <a:r>
              <a:rPr lang="fa-IR" dirty="0" smtClean="0"/>
              <a:t>تیروئیدی اولیه</a:t>
            </a:r>
          </a:p>
          <a:p>
            <a:pPr marL="0" indent="0">
              <a:buNone/>
            </a:pPr>
            <a:r>
              <a:rPr lang="fa-IR" dirty="0" smtClean="0"/>
              <a:t> </a:t>
            </a:r>
            <a:r>
              <a:rPr lang="fa-IR" dirty="0"/>
              <a:t>(غیر هیپوفیزی</a:t>
            </a:r>
            <a:r>
              <a:rPr lang="fa-IR" dirty="0" smtClean="0"/>
              <a:t>) میباشد. </a:t>
            </a:r>
            <a:r>
              <a:rPr lang="fa-IR" dirty="0"/>
              <a:t>تولید این هورمون هیپوفیزی زمانی که تولید هورمون غده تیروئید </a:t>
            </a:r>
            <a:r>
              <a:rPr lang="fa-IR" dirty="0" smtClean="0"/>
              <a:t>حتی به میزان </a:t>
            </a:r>
            <a:r>
              <a:rPr lang="fa-IR" dirty="0"/>
              <a:t>جزیی کم </a:t>
            </a:r>
            <a:endParaRPr lang="fa-IR" dirty="0" smtClean="0"/>
          </a:p>
          <a:p>
            <a:pPr marL="0" indent="0">
              <a:buNone/>
            </a:pPr>
            <a:r>
              <a:rPr lang="fa-IR" dirty="0" smtClean="0"/>
              <a:t>شده </a:t>
            </a:r>
            <a:r>
              <a:rPr lang="fa-IR" dirty="0"/>
              <a:t>باشد افزایش می یابد. </a:t>
            </a:r>
            <a:endParaRPr lang="fa-IR" dirty="0" smtClean="0"/>
          </a:p>
          <a:p>
            <a:pPr marL="0" indent="0">
              <a:buNone/>
            </a:pPr>
            <a:endParaRPr lang="fa-IR" dirty="0"/>
          </a:p>
          <a:p>
            <a:r>
              <a:rPr lang="en-US" dirty="0" smtClean="0"/>
              <a:t>T4 </a:t>
            </a:r>
            <a:r>
              <a:rPr lang="fa-IR" dirty="0" smtClean="0"/>
              <a:t>آزاد (تیروکسین) هورمون تیروئید فعال در خون است. در خون افراد طبیعی دامنه‌ای‌از هورمون </a:t>
            </a:r>
            <a:r>
              <a:rPr lang="en-US" dirty="0" smtClean="0"/>
              <a:t>T4 </a:t>
            </a:r>
            <a:r>
              <a:rPr lang="fa-IR" dirty="0" smtClean="0"/>
              <a:t>درست مثل</a:t>
            </a:r>
          </a:p>
          <a:p>
            <a:pPr marL="0" indent="0">
              <a:buNone/>
            </a:pPr>
            <a:r>
              <a:rPr lang="fa-IR" dirty="0" smtClean="0"/>
              <a:t> دامنه قد و وزن وجود دارد که محدوده طبیعی تلقی می‌شود و مقدار هورمون تیروئید برای جمعیت عمومی امکان دارد</a:t>
            </a:r>
          </a:p>
          <a:p>
            <a:pPr marL="0" indent="0">
              <a:buNone/>
            </a:pPr>
            <a:r>
              <a:rPr lang="fa-IR" dirty="0" smtClean="0"/>
              <a:t> که برای یک فرد خاص مناسب نباشد. </a:t>
            </a:r>
          </a:p>
          <a:p>
            <a:pPr marL="0" indent="0">
              <a:buNone/>
            </a:pPr>
            <a:endParaRPr lang="fa-IR" dirty="0"/>
          </a:p>
          <a:p>
            <a:r>
              <a:rPr lang="fa-IR" dirty="0"/>
              <a:t>پادتن های ضد تیروئید ، احتمال وجود التهاب تیروئید خود ایمنی را که می‌تواند عامل هیپوتیروئیدی باشد نشان می‌دهند. </a:t>
            </a:r>
          </a:p>
          <a:p>
            <a:endParaRPr lang="fa-IR" dirty="0"/>
          </a:p>
        </p:txBody>
      </p:sp>
    </p:spTree>
    <p:extLst>
      <p:ext uri="{BB962C8B-B14F-4D97-AF65-F5344CB8AC3E}">
        <p14:creationId xmlns:p14="http://schemas.microsoft.com/office/powerpoint/2010/main" val="65893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941" y="597528"/>
            <a:ext cx="11694059" cy="5313693"/>
          </a:xfrm>
        </p:spPr>
        <p:txBody>
          <a:bodyPr/>
          <a:lstStyle/>
          <a:p>
            <a:pPr marL="0" indent="0" algn="ctr">
              <a:buNone/>
            </a:pPr>
            <a:r>
              <a:rPr lang="fa-IR" sz="4400" b="1" dirty="0" smtClean="0">
                <a:solidFill>
                  <a:schemeClr val="accent2">
                    <a:lumMod val="75000"/>
                  </a:schemeClr>
                </a:solidFill>
                <a:cs typeface="A Sardar Hoor" panose="00000400000000000000" pitchFamily="2" charset="-78"/>
              </a:rPr>
              <a:t>موضوع کنفراس:هورمون های تیروئیدی</a:t>
            </a:r>
          </a:p>
          <a:p>
            <a:endParaRPr lang="fa-IR" dirty="0"/>
          </a:p>
          <a:p>
            <a:pPr marL="0" indent="0" algn="ctr">
              <a:buNone/>
            </a:pPr>
            <a:endParaRPr lang="fa-IR" sz="2400" dirty="0" smtClean="0">
              <a:solidFill>
                <a:srgbClr val="002060"/>
              </a:solidFill>
            </a:endParaRPr>
          </a:p>
          <a:p>
            <a:pPr marL="0" indent="0" algn="ctr">
              <a:buNone/>
            </a:pPr>
            <a:endParaRPr lang="fa-IR" sz="2400" dirty="0">
              <a:solidFill>
                <a:srgbClr val="002060"/>
              </a:solidFill>
            </a:endParaRPr>
          </a:p>
          <a:p>
            <a:pPr marL="0" indent="0" algn="ctr">
              <a:buNone/>
            </a:pPr>
            <a:r>
              <a:rPr lang="fa-IR" sz="2400" dirty="0" smtClean="0">
                <a:solidFill>
                  <a:srgbClr val="002060"/>
                </a:solidFill>
              </a:rPr>
              <a:t>استاد راهنما:دکتر میر</a:t>
            </a:r>
          </a:p>
          <a:p>
            <a:pPr algn="ctr"/>
            <a:endParaRPr lang="fa-IR" dirty="0"/>
          </a:p>
          <a:p>
            <a:pPr marL="0" indent="0">
              <a:buNone/>
            </a:pPr>
            <a:r>
              <a:rPr lang="fa-IR" dirty="0" smtClean="0">
                <a:solidFill>
                  <a:srgbClr val="002060"/>
                </a:solidFill>
              </a:rPr>
              <a:t>گردآورندگان:</a:t>
            </a:r>
          </a:p>
          <a:p>
            <a:pPr marL="0" indent="0">
              <a:buNone/>
            </a:pPr>
            <a:r>
              <a:rPr lang="fa-IR" dirty="0" smtClean="0">
                <a:solidFill>
                  <a:srgbClr val="002060"/>
                </a:solidFill>
              </a:rPr>
              <a:t>پریسا پیلبان-نیکتا تقی پور-طناز ترابی-مهنیا ترابی خواه-فاطمه حق خواه-زهرا راستیان فر-حانیه رزاق زادگان-</a:t>
            </a:r>
          </a:p>
          <a:p>
            <a:pPr marL="0" indent="0">
              <a:buNone/>
            </a:pPr>
            <a:r>
              <a:rPr lang="fa-IR" dirty="0" smtClean="0">
                <a:solidFill>
                  <a:srgbClr val="002060"/>
                </a:solidFill>
              </a:rPr>
              <a:t>ساجده مسعودیان-فاطمه نیک سرشت</a:t>
            </a:r>
          </a:p>
        </p:txBody>
      </p:sp>
    </p:spTree>
    <p:extLst>
      <p:ext uri="{BB962C8B-B14F-4D97-AF65-F5344CB8AC3E}">
        <p14:creationId xmlns:p14="http://schemas.microsoft.com/office/powerpoint/2010/main" val="21396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064" y="388720"/>
            <a:ext cx="8911687" cy="869712"/>
          </a:xfrm>
        </p:spPr>
        <p:txBody>
          <a:bodyPr>
            <a:normAutofit/>
          </a:bodyPr>
          <a:lstStyle/>
          <a:p>
            <a:pPr algn="r"/>
            <a:r>
              <a:rPr lang="fa-IR" b="1" dirty="0" smtClean="0">
                <a:solidFill>
                  <a:srgbClr val="FF0000"/>
                </a:solidFill>
              </a:rPr>
              <a:t>درمان:</a:t>
            </a:r>
            <a:endParaRPr lang="fa-IR" b="1" dirty="0">
              <a:solidFill>
                <a:srgbClr val="FF0000"/>
              </a:solidFill>
            </a:endParaRPr>
          </a:p>
        </p:txBody>
      </p:sp>
      <p:sp>
        <p:nvSpPr>
          <p:cNvPr id="3" name="Content Placeholder 2"/>
          <p:cNvSpPr>
            <a:spLocks noGrp="1"/>
          </p:cNvSpPr>
          <p:nvPr>
            <p:ph idx="1"/>
          </p:nvPr>
        </p:nvSpPr>
        <p:spPr>
          <a:xfrm>
            <a:off x="1502875" y="1158844"/>
            <a:ext cx="10363875" cy="5413972"/>
          </a:xfrm>
        </p:spPr>
        <p:txBody>
          <a:bodyPr>
            <a:normAutofit/>
          </a:bodyPr>
          <a:lstStyle/>
          <a:p>
            <a:r>
              <a:rPr lang="fa-IR" dirty="0"/>
              <a:t>بیشتر پزشکان </a:t>
            </a:r>
            <a:r>
              <a:rPr lang="fa-IR" b="1" u="sng" dirty="0">
                <a:solidFill>
                  <a:srgbClr val="C00000"/>
                </a:solidFill>
              </a:rPr>
              <a:t>لووتیروکسین سدیم </a:t>
            </a:r>
            <a:r>
              <a:rPr lang="fa-IR" dirty="0"/>
              <a:t>را برای درمان این بیماری تجویز می‌کنند که به صورت قرص با یک </a:t>
            </a:r>
            <a:endParaRPr lang="fa-IR" dirty="0" smtClean="0"/>
          </a:p>
          <a:p>
            <a:pPr marL="0" indent="0">
              <a:buNone/>
            </a:pPr>
            <a:r>
              <a:rPr lang="fa-IR" dirty="0" smtClean="0"/>
              <a:t>درمان </a:t>
            </a:r>
            <a:r>
              <a:rPr lang="fa-IR" dirty="0"/>
              <a:t>تک دوز روزانه داده می‌شود که بسته به میزان </a:t>
            </a:r>
            <a:r>
              <a:rPr lang="en-US" dirty="0"/>
              <a:t>TSH </a:t>
            </a:r>
            <a:r>
              <a:rPr lang="fa-IR" dirty="0" smtClean="0"/>
              <a:t> تجویز </a:t>
            </a:r>
            <a:r>
              <a:rPr lang="fa-IR" dirty="0"/>
              <a:t>می‌شود. به طور مثال در بیمارانی که </a:t>
            </a:r>
            <a:r>
              <a:rPr lang="fa-IR" dirty="0" smtClean="0"/>
              <a:t>عملکرد</a:t>
            </a:r>
          </a:p>
          <a:p>
            <a:pPr marL="0" indent="0">
              <a:buNone/>
            </a:pPr>
            <a:r>
              <a:rPr lang="fa-IR" dirty="0" smtClean="0"/>
              <a:t> </a:t>
            </a:r>
            <a:r>
              <a:rPr lang="fa-IR" dirty="0"/>
              <a:t>تیروئید تقریبا صفر است روزانه 100 تا 150 میکروگرم یا در بیمارانی که زیر 60 سال دارند و نشانه‌های بیماری </a:t>
            </a:r>
            <a:endParaRPr lang="fa-IR" dirty="0" smtClean="0"/>
          </a:p>
          <a:p>
            <a:pPr marL="0" indent="0">
              <a:buNone/>
            </a:pPr>
            <a:r>
              <a:rPr lang="fa-IR" dirty="0" smtClean="0"/>
              <a:t>قلبی </a:t>
            </a:r>
            <a:r>
              <a:rPr lang="fa-IR" dirty="0"/>
              <a:t>در آنها دیده می‌شود دوز لووتیروکسین 50 تا 100 میکروگرم است. </a:t>
            </a:r>
            <a:r>
              <a:rPr lang="fa-IR" u="sng" dirty="0"/>
              <a:t>هدف نهایی این درمان رسیدن به حد </a:t>
            </a:r>
            <a:endParaRPr lang="fa-IR" u="sng" dirty="0" smtClean="0"/>
          </a:p>
          <a:p>
            <a:pPr marL="0" indent="0">
              <a:buNone/>
            </a:pPr>
            <a:r>
              <a:rPr lang="fa-IR" u="sng" dirty="0" smtClean="0"/>
              <a:t>نرمال </a:t>
            </a:r>
            <a:r>
              <a:rPr lang="en-US" u="sng" dirty="0"/>
              <a:t>TSH </a:t>
            </a:r>
            <a:r>
              <a:rPr lang="fa-IR" u="sng" dirty="0"/>
              <a:t>است که اگر 2 یا 3 سال طبیعی بود و تغییری نکرد نیازی به ادامه درمان نیست. </a:t>
            </a:r>
            <a:endParaRPr lang="fa-IR" u="sng" dirty="0" smtClean="0"/>
          </a:p>
          <a:p>
            <a:pPr marL="0" indent="0">
              <a:buNone/>
            </a:pPr>
            <a:r>
              <a:rPr lang="fa-IR" dirty="0" smtClean="0"/>
              <a:t>هورمون </a:t>
            </a:r>
            <a:r>
              <a:rPr lang="fa-IR" dirty="0"/>
              <a:t>تیروئید در </a:t>
            </a:r>
            <a:r>
              <a:rPr lang="fa-IR" dirty="0" smtClean="0"/>
              <a:t>بدن </a:t>
            </a:r>
            <a:r>
              <a:rPr lang="fa-IR" dirty="0"/>
              <a:t>بسیار کند عمل می‌کند و بنابراین چند ماه پس از شروع درمان طول می‌کشد تا </a:t>
            </a:r>
            <a:endParaRPr lang="fa-IR" dirty="0" smtClean="0"/>
          </a:p>
          <a:p>
            <a:pPr marL="0" indent="0">
              <a:buNone/>
            </a:pPr>
            <a:r>
              <a:rPr lang="fa-IR" dirty="0" smtClean="0"/>
              <a:t>درعلایم </a:t>
            </a:r>
            <a:r>
              <a:rPr lang="fa-IR" dirty="0"/>
              <a:t>بهبودی مشاهده </a:t>
            </a:r>
            <a:r>
              <a:rPr lang="fa-IR" dirty="0" smtClean="0"/>
              <a:t>شود</a:t>
            </a:r>
            <a:r>
              <a:rPr lang="fa-IR" dirty="0"/>
              <a:t>. از آنجا که </a:t>
            </a:r>
            <a:r>
              <a:rPr lang="fa-IR" u="sng" dirty="0"/>
              <a:t>بسیاری از موارد هیپوتیروئیدی ، دائمی و اغلب پیشرونده </a:t>
            </a:r>
            <a:r>
              <a:rPr lang="fa-IR" u="sng" dirty="0" smtClean="0"/>
              <a:t>هستند</a:t>
            </a:r>
          </a:p>
          <a:p>
            <a:pPr marL="0" indent="0">
              <a:buNone/>
            </a:pPr>
            <a:r>
              <a:rPr lang="fa-IR" dirty="0" smtClean="0"/>
              <a:t> </a:t>
            </a:r>
            <a:r>
              <a:rPr lang="fa-IR" u="sng" dirty="0"/>
              <a:t>ضروری است که درمان این </a:t>
            </a:r>
            <a:r>
              <a:rPr lang="fa-IR" u="sng" dirty="0" smtClean="0"/>
              <a:t>وضعیت </a:t>
            </a:r>
            <a:r>
              <a:rPr lang="fa-IR" u="sng" dirty="0"/>
              <a:t>در طول زندگی فرد ادامه پیدا کند و درمان دارویی در کم کاری تیروئید </a:t>
            </a:r>
            <a:r>
              <a:rPr lang="fa-IR" u="sng" dirty="0" smtClean="0"/>
              <a:t>هیچ</a:t>
            </a:r>
          </a:p>
          <a:p>
            <a:pPr marL="0" indent="0">
              <a:buNone/>
            </a:pPr>
            <a:r>
              <a:rPr lang="fa-IR" u="sng" dirty="0" smtClean="0"/>
              <a:t> </a:t>
            </a:r>
            <a:r>
              <a:rPr lang="fa-IR" u="sng" dirty="0"/>
              <a:t>گاه قطع نمی‌شود</a:t>
            </a:r>
            <a:r>
              <a:rPr lang="fa-IR" dirty="0"/>
              <a:t>. اندازه </a:t>
            </a:r>
            <a:r>
              <a:rPr lang="fa-IR" u="sng" dirty="0" smtClean="0"/>
              <a:t>گیری </a:t>
            </a:r>
            <a:r>
              <a:rPr lang="fa-IR" u="sng" dirty="0"/>
              <a:t>دوره‌ای سطح </a:t>
            </a:r>
            <a:r>
              <a:rPr lang="en-US" u="sng" dirty="0"/>
              <a:t>TSH </a:t>
            </a:r>
            <a:r>
              <a:rPr lang="fa-IR" u="sng" dirty="0"/>
              <a:t>و وضعیت بالینی برای اطمینان از اینکه دوز مناسب تجویز </a:t>
            </a:r>
            <a:endParaRPr lang="fa-IR" u="sng" dirty="0" smtClean="0"/>
          </a:p>
          <a:p>
            <a:pPr marL="0" indent="0">
              <a:buNone/>
            </a:pPr>
            <a:r>
              <a:rPr lang="fa-IR" u="sng" dirty="0" smtClean="0"/>
              <a:t>شده </a:t>
            </a:r>
            <a:r>
              <a:rPr lang="fa-IR" u="sng" dirty="0"/>
              <a:t>است ضروری است </a:t>
            </a:r>
            <a:r>
              <a:rPr lang="fa-IR" u="sng" dirty="0" smtClean="0"/>
              <a:t>چرا </a:t>
            </a:r>
            <a:r>
              <a:rPr lang="fa-IR" u="sng" dirty="0"/>
              <a:t>که ممکن است نیاز به تعدیل دوزهای درمانی در زمانهای مختلف وجود داشته </a:t>
            </a:r>
            <a:endParaRPr lang="fa-IR" u="sng" dirty="0" smtClean="0"/>
          </a:p>
          <a:p>
            <a:pPr marL="0" indent="0">
              <a:buNone/>
            </a:pPr>
            <a:r>
              <a:rPr lang="fa-IR" u="sng" dirty="0" smtClean="0"/>
              <a:t>باشد</a:t>
            </a:r>
            <a:r>
              <a:rPr lang="fa-IR" u="sng" dirty="0"/>
              <a:t>. </a:t>
            </a:r>
            <a:r>
              <a:rPr lang="fa-IR" dirty="0"/>
              <a:t/>
            </a:r>
            <a:br>
              <a:rPr lang="fa-IR" dirty="0"/>
            </a:br>
            <a:endParaRPr lang="fa-IR" dirty="0"/>
          </a:p>
        </p:txBody>
      </p:sp>
    </p:spTree>
    <p:extLst>
      <p:ext uri="{BB962C8B-B14F-4D97-AF65-F5344CB8AC3E}">
        <p14:creationId xmlns:p14="http://schemas.microsoft.com/office/powerpoint/2010/main" val="5446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224" y="343452"/>
            <a:ext cx="8911687" cy="1280890"/>
          </a:xfrm>
        </p:spPr>
        <p:txBody>
          <a:bodyPr>
            <a:normAutofit/>
          </a:bodyPr>
          <a:lstStyle/>
          <a:p>
            <a:pPr algn="r"/>
            <a:r>
              <a:rPr lang="fa-IR" sz="2400" b="1" dirty="0">
                <a:solidFill>
                  <a:srgbClr val="FF0000"/>
                </a:solidFill>
              </a:rPr>
              <a:t>اهمیت تعدیل مقدار داروی لازم </a:t>
            </a:r>
            <a:r>
              <a:rPr lang="fa-IR" sz="2400" dirty="0" smtClean="0">
                <a:solidFill>
                  <a:schemeClr val="accent6">
                    <a:lumMod val="50000"/>
                  </a:schemeClr>
                </a:solidFill>
              </a:rPr>
              <a:t>:</a:t>
            </a:r>
            <a:endParaRPr lang="fa-IR" sz="2400" dirty="0">
              <a:solidFill>
                <a:schemeClr val="accent6">
                  <a:lumMod val="50000"/>
                </a:schemeClr>
              </a:solidFill>
            </a:endParaRPr>
          </a:p>
        </p:txBody>
      </p:sp>
      <p:sp>
        <p:nvSpPr>
          <p:cNvPr id="3" name="Content Placeholder 2"/>
          <p:cNvSpPr>
            <a:spLocks noGrp="1"/>
          </p:cNvSpPr>
          <p:nvPr>
            <p:ph idx="1"/>
          </p:nvPr>
        </p:nvSpPr>
        <p:spPr>
          <a:xfrm>
            <a:off x="2163777" y="1907641"/>
            <a:ext cx="9902148" cy="5151422"/>
          </a:xfrm>
        </p:spPr>
        <p:txBody>
          <a:bodyPr>
            <a:normAutofit lnSpcReduction="10000"/>
          </a:bodyPr>
          <a:lstStyle/>
          <a:p>
            <a:r>
              <a:rPr lang="fa-IR" u="sng" dirty="0"/>
              <a:t>تعدیل مطلوب برای هورمون تیروئید حیاتی است</a:t>
            </a:r>
            <a:r>
              <a:rPr lang="fa-IR" dirty="0"/>
              <a:t> چرا که بدن بسیار حساس به تغییرات حتی جزیی </a:t>
            </a:r>
            <a:endParaRPr lang="fa-IR" dirty="0" smtClean="0"/>
          </a:p>
          <a:p>
            <a:pPr marL="0" indent="0">
              <a:buNone/>
            </a:pPr>
            <a:r>
              <a:rPr lang="fa-IR" dirty="0" smtClean="0"/>
              <a:t>هورمون </a:t>
            </a:r>
            <a:r>
              <a:rPr lang="fa-IR" dirty="0"/>
              <a:t>تیروئید است. قرصها در 10 قدرت مختلف تولید می‌شوند و ضروری است که آنها را در هر روز </a:t>
            </a:r>
            <a:endParaRPr lang="fa-IR" dirty="0" smtClean="0"/>
          </a:p>
          <a:p>
            <a:pPr marL="0" indent="0">
              <a:buNone/>
            </a:pPr>
            <a:r>
              <a:rPr lang="fa-IR" dirty="0" smtClean="0"/>
              <a:t>به </a:t>
            </a:r>
            <a:r>
              <a:rPr lang="fa-IR" dirty="0"/>
              <a:t>طور ثابتی دریافت نمود. دوزی از هورمون تیروئیدی که کم باشد ممکن است نتواند از بزرگ شدن غده </a:t>
            </a:r>
            <a:endParaRPr lang="fa-IR" dirty="0" smtClean="0"/>
          </a:p>
          <a:p>
            <a:pPr marL="0" indent="0">
              <a:buNone/>
            </a:pPr>
            <a:r>
              <a:rPr lang="fa-IR" dirty="0" smtClean="0"/>
              <a:t>پیشگیری </a:t>
            </a:r>
            <a:r>
              <a:rPr lang="fa-IR" dirty="0"/>
              <a:t>کند و باعث پایدار ماندن نشانه ها همراه با افزایش سطح کلسترول خون شود که به نوبه خود </a:t>
            </a:r>
            <a:endParaRPr lang="fa-IR" dirty="0" smtClean="0"/>
          </a:p>
          <a:p>
            <a:pPr marL="0" indent="0">
              <a:buNone/>
            </a:pPr>
            <a:r>
              <a:rPr lang="fa-IR" dirty="0" smtClean="0"/>
              <a:t>می </a:t>
            </a:r>
            <a:r>
              <a:rPr lang="fa-IR" dirty="0"/>
              <a:t>تواند </a:t>
            </a:r>
            <a:r>
              <a:rPr lang="fa-IR" u="sng" dirty="0"/>
              <a:t>خطر تصلب شرایین و بیماری قلبی </a:t>
            </a:r>
            <a:r>
              <a:rPr lang="fa-IR" dirty="0"/>
              <a:t>را افزایش دهد. دوزی از هورمون تیرویی که خیلی زیاد باشد </a:t>
            </a:r>
            <a:endParaRPr lang="fa-IR" dirty="0" smtClean="0"/>
          </a:p>
          <a:p>
            <a:pPr marL="0" indent="0">
              <a:buNone/>
            </a:pPr>
            <a:r>
              <a:rPr lang="fa-IR" dirty="0" smtClean="0"/>
              <a:t>می </a:t>
            </a:r>
            <a:r>
              <a:rPr lang="fa-IR" dirty="0"/>
              <a:t>تواند باعث بروز نشانه های هیپر تیروئیدی شود و بار اضافی بر روی قلب ایجاد کرده و منجر به </a:t>
            </a:r>
            <a:endParaRPr lang="fa-IR" dirty="0" smtClean="0"/>
          </a:p>
          <a:p>
            <a:pPr marL="0" indent="0">
              <a:buNone/>
            </a:pPr>
            <a:r>
              <a:rPr lang="fa-IR" u="sng" dirty="0" smtClean="0"/>
              <a:t>افزایش </a:t>
            </a:r>
            <a:r>
              <a:rPr lang="fa-IR" u="sng" dirty="0"/>
              <a:t>خطر بروز پوکی استخوان </a:t>
            </a:r>
            <a:r>
              <a:rPr lang="fa-IR" dirty="0"/>
              <a:t>گردد. </a:t>
            </a:r>
            <a:br>
              <a:rPr lang="fa-IR" dirty="0"/>
            </a:br>
            <a:r>
              <a:rPr lang="fa-IR" dirty="0"/>
              <a:t/>
            </a:r>
            <a:br>
              <a:rPr lang="fa-IR" dirty="0"/>
            </a:br>
            <a:r>
              <a:rPr lang="fa-IR" dirty="0"/>
              <a:t>بسیار مهم است که دوز دارو در زنانی که تصمیم به باردار شدن دارند به خوبی تنظیم شود چرا که </a:t>
            </a:r>
            <a:endParaRPr lang="fa-IR" dirty="0" smtClean="0"/>
          </a:p>
          <a:p>
            <a:pPr marL="0" indent="0">
              <a:buNone/>
            </a:pPr>
            <a:r>
              <a:rPr lang="fa-IR" dirty="0" smtClean="0"/>
              <a:t>هیپوتیروئیدی </a:t>
            </a:r>
            <a:r>
              <a:rPr lang="fa-IR" dirty="0"/>
              <a:t>می‌تواند بر رشد و نمو جنین تأثیر بگذارد. غالباً در طی حاملگی جایگزینی هورمون تیروئید </a:t>
            </a:r>
            <a:endParaRPr lang="fa-IR" dirty="0" smtClean="0"/>
          </a:p>
          <a:p>
            <a:pPr marL="0" indent="0">
              <a:buNone/>
            </a:pPr>
            <a:r>
              <a:rPr lang="fa-IR" dirty="0" smtClean="0"/>
              <a:t>تغییر </a:t>
            </a:r>
            <a:r>
              <a:rPr lang="fa-IR" dirty="0"/>
              <a:t>می‌کند و بنابراین مراقبت بیشتری لازم است. داروها و مکملهای مختلفی (خصوصاً آهن) می‌توانند </a:t>
            </a:r>
            <a:endParaRPr lang="fa-IR" dirty="0" smtClean="0"/>
          </a:p>
          <a:p>
            <a:pPr marL="0" indent="0">
              <a:buNone/>
            </a:pPr>
            <a:r>
              <a:rPr lang="fa-IR" dirty="0" smtClean="0"/>
              <a:t>مشخصاً </a:t>
            </a:r>
            <a:r>
              <a:rPr lang="fa-IR" dirty="0"/>
              <a:t>بر جذب هورمون تیروئید تآثیر بگذارند و بنابراین سطح هورمون نیاز به مراقبتهای بیشتری در طی </a:t>
            </a:r>
            <a:endParaRPr lang="fa-IR" dirty="0" smtClean="0"/>
          </a:p>
          <a:p>
            <a:pPr marL="0" indent="0">
              <a:buNone/>
            </a:pPr>
            <a:r>
              <a:rPr lang="fa-IR" dirty="0" smtClean="0"/>
              <a:t>بیماری </a:t>
            </a:r>
            <a:r>
              <a:rPr lang="fa-IR" dirty="0"/>
              <a:t>یا تغییر داروها دارد. </a:t>
            </a:r>
            <a:br>
              <a:rPr lang="fa-IR" dirty="0"/>
            </a:br>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2209" y="248797"/>
            <a:ext cx="3543780" cy="1658844"/>
          </a:xfrm>
          <a:prstGeom prst="rect">
            <a:avLst/>
          </a:prstGeom>
        </p:spPr>
      </p:pic>
    </p:spTree>
    <p:extLst>
      <p:ext uri="{BB962C8B-B14F-4D97-AF65-F5344CB8AC3E}">
        <p14:creationId xmlns:p14="http://schemas.microsoft.com/office/powerpoint/2010/main" val="24852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528" y="225758"/>
            <a:ext cx="8911687" cy="1280890"/>
          </a:xfrm>
        </p:spPr>
        <p:txBody>
          <a:bodyPr>
            <a:normAutofit/>
          </a:bodyPr>
          <a:lstStyle/>
          <a:p>
            <a:pPr algn="r"/>
            <a:r>
              <a:rPr lang="fa-IR" sz="2400" b="1" dirty="0">
                <a:solidFill>
                  <a:srgbClr val="FF0000"/>
                </a:solidFill>
              </a:rPr>
              <a:t>رژیم‌های غیر </a:t>
            </a:r>
            <a:r>
              <a:rPr lang="fa-IR" sz="2400" b="1" dirty="0" smtClean="0">
                <a:solidFill>
                  <a:srgbClr val="FF0000"/>
                </a:solidFill>
              </a:rPr>
              <a:t>دارویی</a:t>
            </a:r>
            <a:r>
              <a:rPr lang="fa-IR" sz="2400" b="1" dirty="0" smtClean="0"/>
              <a:t>:</a:t>
            </a:r>
            <a:endParaRPr lang="fa-IR" sz="2400" dirty="0"/>
          </a:p>
        </p:txBody>
      </p:sp>
      <p:sp>
        <p:nvSpPr>
          <p:cNvPr id="3" name="Content Placeholder 2"/>
          <p:cNvSpPr>
            <a:spLocks noGrp="1"/>
          </p:cNvSpPr>
          <p:nvPr>
            <p:ph idx="1"/>
          </p:nvPr>
        </p:nvSpPr>
        <p:spPr>
          <a:xfrm>
            <a:off x="1964602" y="1273609"/>
            <a:ext cx="10022185" cy="4481465"/>
          </a:xfrm>
        </p:spPr>
        <p:txBody>
          <a:bodyPr/>
          <a:lstStyle/>
          <a:p>
            <a:r>
              <a:rPr lang="fa-IR" dirty="0"/>
              <a:t>آزمایشهای منظم ، وضعیت ورزش منظم و رژیم غذای پرفیبر برای این بیماران توصیه می‌گردد. </a:t>
            </a:r>
            <a:r>
              <a:rPr lang="fa-IR" dirty="0" smtClean="0"/>
              <a:t>غذاهای</a:t>
            </a:r>
          </a:p>
          <a:p>
            <a:pPr marL="0" indent="0">
              <a:buNone/>
            </a:pPr>
            <a:endParaRPr lang="fa-IR" dirty="0" smtClean="0"/>
          </a:p>
          <a:p>
            <a:pPr marL="0" indent="0">
              <a:buNone/>
            </a:pPr>
            <a:r>
              <a:rPr lang="fa-IR" dirty="0" smtClean="0"/>
              <a:t> </a:t>
            </a:r>
            <a:r>
              <a:rPr lang="fa-IR" dirty="0"/>
              <a:t>دریایی ، انواع سبزیجات ، لبنیات و تخم مرغ که حاوی مقادیر متفاوتی از ید هستند نیز برای آنان مفید </a:t>
            </a:r>
            <a:endParaRPr lang="fa-IR" dirty="0" smtClean="0"/>
          </a:p>
          <a:p>
            <a:pPr marL="0" indent="0">
              <a:buNone/>
            </a:pPr>
            <a:endParaRPr lang="fa-IR" dirty="0" smtClean="0"/>
          </a:p>
          <a:p>
            <a:pPr marL="0" indent="0">
              <a:buNone/>
            </a:pPr>
            <a:r>
              <a:rPr lang="fa-IR" dirty="0" smtClean="0"/>
              <a:t>است</a:t>
            </a:r>
            <a:r>
              <a:rPr lang="fa-IR" dirty="0"/>
              <a:t>. مصرف زیاد کلم ، شلغم ، هلو ، بادام زمینی ، دانه‌های سویا و اسفناج به آنان توصیه نمی‌شود و </a:t>
            </a:r>
            <a:endParaRPr lang="fa-IR" dirty="0" smtClean="0"/>
          </a:p>
          <a:p>
            <a:pPr marL="0" indent="0">
              <a:buNone/>
            </a:pPr>
            <a:endParaRPr lang="fa-IR" dirty="0" smtClean="0"/>
          </a:p>
          <a:p>
            <a:pPr marL="0" indent="0">
              <a:buNone/>
            </a:pPr>
            <a:r>
              <a:rPr lang="fa-IR" dirty="0" smtClean="0"/>
              <a:t>باید </a:t>
            </a:r>
            <a:r>
              <a:rPr lang="fa-IR" dirty="0"/>
              <a:t>مصرف این نوع مواد غذایی را محدود نمایید. </a:t>
            </a:r>
            <a:br>
              <a:rPr lang="fa-IR" dirty="0"/>
            </a:br>
            <a:endParaRPr lang="fa-IR" dirty="0"/>
          </a:p>
        </p:txBody>
      </p:sp>
      <p:pic>
        <p:nvPicPr>
          <p:cNvPr id="4" name="Picture 3"/>
          <p:cNvPicPr>
            <a:picLocks noChangeAspect="1"/>
          </p:cNvPicPr>
          <p:nvPr/>
        </p:nvPicPr>
        <p:blipFill>
          <a:blip r:embed="rId2"/>
          <a:stretch>
            <a:fillRect/>
          </a:stretch>
        </p:blipFill>
        <p:spPr>
          <a:xfrm>
            <a:off x="3154239" y="3514341"/>
            <a:ext cx="3487187" cy="3114392"/>
          </a:xfrm>
          <a:prstGeom prst="rect">
            <a:avLst/>
          </a:prstGeom>
        </p:spPr>
      </p:pic>
    </p:spTree>
    <p:extLst>
      <p:ext uri="{BB962C8B-B14F-4D97-AF65-F5344CB8AC3E}">
        <p14:creationId xmlns:p14="http://schemas.microsoft.com/office/powerpoint/2010/main" val="29921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3945" y="516046"/>
            <a:ext cx="10302843" cy="5957181"/>
          </a:xfrm>
        </p:spPr>
        <p:txBody>
          <a:bodyPr/>
          <a:lstStyle/>
          <a:p>
            <a:r>
              <a:rPr lang="fa-IR" sz="2400" b="1" dirty="0">
                <a:solidFill>
                  <a:srgbClr val="FF0000"/>
                </a:solidFill>
              </a:rPr>
              <a:t>ورزش:</a:t>
            </a:r>
          </a:p>
          <a:p>
            <a:r>
              <a:rPr lang="fa-IR" dirty="0"/>
              <a:t>ورزش و تحرک کافی راه مناسبی برای حفظ عملکرد طبیعی غده ی تیروئید است. پیاده روی، دو و کوهنوردی بهترین و مناسب ترین ورزش ها هستند. 20 دقیقه ورزش هوازی در هر روز کمک زیادی به تنظیم غده ی تیروئید می کند. یوگا نیز یکی از ورزش های مفید است، زیرا حرکات منظم و متوالی باعث تحریک کارکرد این غده می شوند. </a:t>
            </a:r>
            <a:endParaRPr lang="fa-IR" dirty="0" smtClean="0"/>
          </a:p>
          <a:p>
            <a:endParaRPr lang="fa-IR" dirty="0"/>
          </a:p>
          <a:p>
            <a:endParaRPr lang="fa-IR" dirty="0" smtClean="0"/>
          </a:p>
          <a:p>
            <a:endParaRPr lang="fa-IR" dirty="0"/>
          </a:p>
          <a:p>
            <a:endParaRPr lang="fa-IR" sz="2400" b="1" dirty="0" smtClean="0">
              <a:solidFill>
                <a:srgbClr val="FF0000"/>
              </a:solidFill>
            </a:endParaRPr>
          </a:p>
          <a:p>
            <a:endParaRPr lang="fa-IR" sz="2400" b="1" dirty="0">
              <a:solidFill>
                <a:srgbClr val="FF0000"/>
              </a:solidFill>
            </a:endParaRPr>
          </a:p>
          <a:p>
            <a:r>
              <a:rPr lang="fa-IR" sz="2400" b="1" dirty="0" smtClean="0">
                <a:solidFill>
                  <a:srgbClr val="FF0000"/>
                </a:solidFill>
              </a:rPr>
              <a:t>استراحت</a:t>
            </a:r>
            <a:r>
              <a:rPr lang="fa-IR" sz="2400" b="1" dirty="0">
                <a:solidFill>
                  <a:srgbClr val="FF0000"/>
                </a:solidFill>
              </a:rPr>
              <a:t>:</a:t>
            </a:r>
          </a:p>
          <a:p>
            <a:r>
              <a:rPr lang="fa-IR" dirty="0"/>
              <a:t>استراحت مناسب و متدهای آرام سازی از راه های مهم درمان بیماری به حساب می آیند. در طول دو ماه اول درمان، هر هفته یک روز استراحت کامل به بیماران توصیه می شود. بدن افرادی که اختلالات تیروئید دارند، نباید زیاد خسته شود و باید از تمام موارد استرس زا و ناراحت کننده دوری نمایند</a:t>
            </a:r>
          </a:p>
          <a:p>
            <a:endParaRPr lang="fa-IR" dirty="0"/>
          </a:p>
        </p:txBody>
      </p:sp>
      <p:pic>
        <p:nvPicPr>
          <p:cNvPr id="2" name="Picture 1"/>
          <p:cNvPicPr>
            <a:picLocks noChangeAspect="1"/>
          </p:cNvPicPr>
          <p:nvPr/>
        </p:nvPicPr>
        <p:blipFill>
          <a:blip r:embed="rId2"/>
          <a:stretch>
            <a:fillRect/>
          </a:stretch>
        </p:blipFill>
        <p:spPr>
          <a:xfrm>
            <a:off x="2498756" y="2068715"/>
            <a:ext cx="4626321" cy="2652665"/>
          </a:xfrm>
          <a:prstGeom prst="rect">
            <a:avLst/>
          </a:prstGeom>
        </p:spPr>
      </p:pic>
    </p:spTree>
    <p:extLst>
      <p:ext uri="{BB962C8B-B14F-4D97-AF65-F5344CB8AC3E}">
        <p14:creationId xmlns:p14="http://schemas.microsoft.com/office/powerpoint/2010/main" val="158013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067730"/>
            <a:ext cx="8911687" cy="969300"/>
          </a:xfrm>
        </p:spPr>
        <p:txBody>
          <a:bodyPr>
            <a:normAutofit/>
          </a:bodyPr>
          <a:lstStyle/>
          <a:p>
            <a:pPr algn="r"/>
            <a:r>
              <a:rPr lang="fa-IR" sz="2800" b="1" dirty="0">
                <a:solidFill>
                  <a:srgbClr val="FF0000"/>
                </a:solidFill>
              </a:rPr>
              <a:t>پرکاری تیروئید یا </a:t>
            </a:r>
            <a:r>
              <a:rPr lang="en-US" sz="2800" b="1" dirty="0" smtClean="0">
                <a:solidFill>
                  <a:srgbClr val="FF0000"/>
                </a:solidFill>
              </a:rPr>
              <a:t>hyperthyroidism</a:t>
            </a:r>
            <a:r>
              <a:rPr lang="fa-IR" sz="2800" b="1" dirty="0" smtClean="0">
                <a:solidFill>
                  <a:srgbClr val="FF0000"/>
                </a:solidFill>
              </a:rPr>
              <a:t>:</a:t>
            </a:r>
            <a:endParaRPr lang="fa-IR" sz="2800" b="1" dirty="0">
              <a:solidFill>
                <a:srgbClr val="FF0000"/>
              </a:solidFill>
            </a:endParaRPr>
          </a:p>
        </p:txBody>
      </p:sp>
      <p:sp>
        <p:nvSpPr>
          <p:cNvPr id="3" name="Content Placeholder 2"/>
          <p:cNvSpPr>
            <a:spLocks noGrp="1"/>
          </p:cNvSpPr>
          <p:nvPr>
            <p:ph idx="1"/>
          </p:nvPr>
        </p:nvSpPr>
        <p:spPr>
          <a:xfrm>
            <a:off x="1955549" y="2133599"/>
            <a:ext cx="9549063" cy="4221933"/>
          </a:xfrm>
        </p:spPr>
        <p:txBody>
          <a:bodyPr/>
          <a:lstStyle/>
          <a:p>
            <a:r>
              <a:rPr lang="fa-IR" dirty="0"/>
              <a:t>پرکاری‌ تیروئید عبارت‌ است‌ از فعالیت بیش‌ از حد طبیعی‌ غده‌ تیروئید، که‌ </a:t>
            </a:r>
            <a:r>
              <a:rPr lang="fa-IR" dirty="0" smtClean="0"/>
              <a:t>هورمون‌های‌</a:t>
            </a:r>
          </a:p>
          <a:p>
            <a:pPr marL="0" indent="0">
              <a:buNone/>
            </a:pPr>
            <a:endParaRPr lang="fa-IR" dirty="0" smtClean="0"/>
          </a:p>
          <a:p>
            <a:pPr marL="0" indent="0">
              <a:buNone/>
            </a:pPr>
            <a:r>
              <a:rPr lang="fa-IR" dirty="0" smtClean="0"/>
              <a:t>مترشحه‌ </a:t>
            </a:r>
            <a:r>
              <a:rPr lang="fa-IR" dirty="0"/>
              <a:t>از آن‌ در تنظیم‌ تمام‌ کارهای‌ بدن‌ نقش‌ دارند. در نتیجه‌ این‌ فعالیت بیش‌ از حد، تولید </a:t>
            </a:r>
            <a:endParaRPr lang="fa-IR" dirty="0" smtClean="0"/>
          </a:p>
          <a:p>
            <a:pPr marL="0" indent="0">
              <a:buNone/>
            </a:pPr>
            <a:endParaRPr lang="fa-IR" dirty="0" smtClean="0"/>
          </a:p>
          <a:p>
            <a:pPr marL="0" indent="0">
              <a:buNone/>
            </a:pPr>
            <a:r>
              <a:rPr lang="fa-IR" dirty="0" smtClean="0"/>
              <a:t>هورمون‌های‌ </a:t>
            </a:r>
            <a:r>
              <a:rPr lang="fa-IR" dirty="0"/>
              <a:t>تیروئید (تیروکسین) افزایش‌ می‌یابد. شایعترین‌ نوع‌ پرکاری‌ تیروئید، </a:t>
            </a:r>
            <a:r>
              <a:rPr lang="fa-IR" b="1" dirty="0">
                <a:solidFill>
                  <a:srgbClr val="C00000"/>
                </a:solidFill>
              </a:rPr>
              <a:t>بیماری‌ گریوز </a:t>
            </a:r>
            <a:endParaRPr lang="fa-IR" b="1" dirty="0" smtClean="0">
              <a:solidFill>
                <a:srgbClr val="C00000"/>
              </a:solidFill>
            </a:endParaRPr>
          </a:p>
          <a:p>
            <a:pPr marL="0" indent="0">
              <a:buNone/>
            </a:pPr>
            <a:endParaRPr lang="fa-IR" dirty="0" smtClean="0"/>
          </a:p>
          <a:p>
            <a:pPr marL="0" indent="0">
              <a:buNone/>
            </a:pPr>
            <a:r>
              <a:rPr lang="fa-IR" dirty="0" smtClean="0"/>
              <a:t>نامیده‌ </a:t>
            </a:r>
            <a:r>
              <a:rPr lang="fa-IR" dirty="0"/>
              <a:t>می‌شود. پرکاری‌ تیروئید، بزرگسالان‌ 50-20 ساله‌ و عمدتاً زنان‌ را گرفتار می‌کند. </a:t>
            </a:r>
            <a:br>
              <a:rPr lang="fa-IR" dirty="0"/>
            </a:br>
            <a:endParaRPr lang="fa-IR" dirty="0"/>
          </a:p>
        </p:txBody>
      </p:sp>
    </p:spTree>
    <p:extLst>
      <p:ext uri="{BB962C8B-B14F-4D97-AF65-F5344CB8AC3E}">
        <p14:creationId xmlns:p14="http://schemas.microsoft.com/office/powerpoint/2010/main" val="9952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812" y="352506"/>
            <a:ext cx="8911687" cy="1280890"/>
          </a:xfrm>
        </p:spPr>
        <p:txBody>
          <a:bodyPr>
            <a:normAutofit/>
          </a:bodyPr>
          <a:lstStyle/>
          <a:p>
            <a:pPr algn="r"/>
            <a:r>
              <a:rPr lang="fa-IR" sz="2400" b="1" dirty="0">
                <a:solidFill>
                  <a:srgbClr val="FF0000"/>
                </a:solidFill>
              </a:rPr>
              <a:t>علل و انواع پرکاری </a:t>
            </a:r>
            <a:r>
              <a:rPr lang="fa-IR" sz="2400" b="1" dirty="0" smtClean="0">
                <a:solidFill>
                  <a:srgbClr val="FF0000"/>
                </a:solidFill>
              </a:rPr>
              <a:t>تیروئید</a:t>
            </a:r>
            <a:r>
              <a:rPr lang="fa-IR" sz="2400" dirty="0" smtClean="0">
                <a:solidFill>
                  <a:schemeClr val="accent6">
                    <a:lumMod val="50000"/>
                  </a:schemeClr>
                </a:solidFill>
              </a:rPr>
              <a:t>:</a:t>
            </a:r>
            <a:endParaRPr lang="fa-IR" sz="2400" dirty="0">
              <a:solidFill>
                <a:schemeClr val="accent6">
                  <a:lumMod val="50000"/>
                </a:schemeClr>
              </a:solidFill>
            </a:endParaRPr>
          </a:p>
        </p:txBody>
      </p:sp>
      <p:sp>
        <p:nvSpPr>
          <p:cNvPr id="3" name="Content Placeholder 2"/>
          <p:cNvSpPr>
            <a:spLocks noGrp="1"/>
          </p:cNvSpPr>
          <p:nvPr>
            <p:ph idx="1"/>
          </p:nvPr>
        </p:nvSpPr>
        <p:spPr>
          <a:xfrm>
            <a:off x="1448554" y="1149789"/>
            <a:ext cx="10339058" cy="5368705"/>
          </a:xfrm>
        </p:spPr>
        <p:txBody>
          <a:bodyPr>
            <a:normAutofit/>
          </a:bodyPr>
          <a:lstStyle/>
          <a:p>
            <a:r>
              <a:rPr lang="fa-IR" dirty="0"/>
              <a:t>در این بیماری ( هیپرتیروئیدیسم ) تیروئید بسیار فعال است و تیروکسین خیلی زیاد تولید می‌کند </a:t>
            </a:r>
            <a:r>
              <a:rPr lang="fa-IR" dirty="0" smtClean="0"/>
              <a:t>که </a:t>
            </a:r>
          </a:p>
          <a:p>
            <a:pPr marL="0" indent="0">
              <a:buNone/>
            </a:pPr>
            <a:r>
              <a:rPr lang="fa-IR" dirty="0" smtClean="0"/>
              <a:t>درصورت </a:t>
            </a:r>
            <a:r>
              <a:rPr lang="fa-IR" dirty="0"/>
              <a:t>شدت آن به آن </a:t>
            </a:r>
            <a:r>
              <a:rPr lang="fa-IR" dirty="0">
                <a:solidFill>
                  <a:srgbClr val="C00000"/>
                </a:solidFill>
              </a:rPr>
              <a:t>تیروتوکسیکوز </a:t>
            </a:r>
            <a:r>
              <a:rPr lang="fa-IR" dirty="0"/>
              <a:t>می‌گویند. </a:t>
            </a:r>
            <a:endParaRPr lang="fa-IR" dirty="0" smtClean="0"/>
          </a:p>
          <a:p>
            <a:pPr marL="0" indent="0">
              <a:buNone/>
            </a:pPr>
            <a:r>
              <a:rPr lang="fa-IR" dirty="0" smtClean="0"/>
              <a:t>نشانه‌های </a:t>
            </a:r>
            <a:r>
              <a:rPr lang="fa-IR" dirty="0"/>
              <a:t>آن </a:t>
            </a:r>
            <a:r>
              <a:rPr lang="fa-IR" dirty="0" smtClean="0"/>
              <a:t>شامل:</a:t>
            </a:r>
          </a:p>
          <a:p>
            <a:pPr marL="0" indent="0">
              <a:buNone/>
            </a:pPr>
            <a:r>
              <a:rPr lang="fa-IR" b="1" dirty="0" smtClean="0"/>
              <a:t> اضطراب،تپش قلب، </a:t>
            </a:r>
            <a:r>
              <a:rPr lang="fa-IR" b="1" dirty="0"/>
              <a:t>کاهش </a:t>
            </a:r>
            <a:r>
              <a:rPr lang="fa-IR" b="1" dirty="0" smtClean="0"/>
              <a:t>وزن</a:t>
            </a:r>
            <a:r>
              <a:rPr lang="fa-IR" b="1" dirty="0"/>
              <a:t>، افزایش </a:t>
            </a:r>
            <a:r>
              <a:rPr lang="fa-IR" b="1" dirty="0" smtClean="0"/>
              <a:t>اشتها،بی خوابی، </a:t>
            </a:r>
            <a:r>
              <a:rPr lang="fa-IR" b="1" dirty="0"/>
              <a:t>عدم تحمل گرما، </a:t>
            </a:r>
            <a:r>
              <a:rPr lang="fa-IR" b="1" dirty="0" smtClean="0"/>
              <a:t>اسهال، </a:t>
            </a:r>
            <a:r>
              <a:rPr lang="fa-IR" b="1" dirty="0"/>
              <a:t>و اختلالات قاعدگی </a:t>
            </a:r>
            <a:r>
              <a:rPr lang="fa-IR" dirty="0"/>
              <a:t>است. </a:t>
            </a:r>
            <a:r>
              <a:rPr lang="fa-IR" dirty="0" smtClean="0"/>
              <a:t>همچنین این بیماری می تواند موجب پوکی استخوان نیز بشود</a:t>
            </a:r>
            <a:endParaRPr lang="fa-IR" dirty="0"/>
          </a:p>
          <a:p>
            <a:r>
              <a:rPr lang="fa-IR" dirty="0" smtClean="0"/>
              <a:t>شایعترین </a:t>
            </a:r>
            <a:r>
              <a:rPr lang="fa-IR" dirty="0"/>
              <a:t>شکل پرکاری تیروئید </a:t>
            </a:r>
            <a:r>
              <a:rPr lang="fa-IR" dirty="0">
                <a:solidFill>
                  <a:srgbClr val="C00000"/>
                </a:solidFill>
              </a:rPr>
              <a:t>بیماری گریوز </a:t>
            </a:r>
            <a:r>
              <a:rPr lang="fa-IR" dirty="0"/>
              <a:t>است، یک بیماری خود ایمنی که در آن بدن </a:t>
            </a:r>
            <a:r>
              <a:rPr lang="fa-IR" dirty="0" smtClean="0"/>
              <a:t>پادتن‌هایی </a:t>
            </a:r>
          </a:p>
          <a:p>
            <a:pPr marL="0" indent="0">
              <a:buNone/>
            </a:pPr>
            <a:r>
              <a:rPr lang="fa-IR" dirty="0" smtClean="0"/>
              <a:t>تولید </a:t>
            </a:r>
            <a:r>
              <a:rPr lang="fa-IR" dirty="0"/>
              <a:t>می‌کند. این پادتن‌ها تیروئید را وادار به تولید تیروکسین بیشتری می‌کنند. در اشخاص مبتلا </a:t>
            </a:r>
            <a:r>
              <a:rPr lang="fa-IR" dirty="0" smtClean="0"/>
              <a:t>به </a:t>
            </a:r>
          </a:p>
          <a:p>
            <a:pPr marL="0" indent="0">
              <a:buNone/>
            </a:pPr>
            <a:r>
              <a:rPr lang="fa-IR" dirty="0" smtClean="0"/>
              <a:t>بیماری </a:t>
            </a:r>
            <a:r>
              <a:rPr lang="fa-IR" dirty="0"/>
              <a:t>گریوز </a:t>
            </a:r>
            <a:r>
              <a:rPr lang="fa-IR" b="1" dirty="0">
                <a:solidFill>
                  <a:schemeClr val="accent6">
                    <a:lumMod val="75000"/>
                  </a:schemeClr>
                </a:solidFill>
              </a:rPr>
              <a:t>چشمها بطور غیرعادی بیرون می‌زنند ( اگزوفتالمی ) و پوست ساق پا ورم </a:t>
            </a:r>
            <a:r>
              <a:rPr lang="fa-IR" dirty="0"/>
              <a:t>می‌کند. </a:t>
            </a:r>
            <a:endParaRPr lang="fa-IR" dirty="0" smtClean="0"/>
          </a:p>
          <a:p>
            <a:pPr marL="0" indent="0">
              <a:buNone/>
            </a:pPr>
            <a:endParaRPr lang="fa-IR" dirty="0"/>
          </a:p>
          <a:p>
            <a:pPr marL="0" indent="0">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157" y="4427145"/>
            <a:ext cx="3367889" cy="2245259"/>
          </a:xfrm>
          <a:prstGeom prst="rect">
            <a:avLst/>
          </a:prstGeom>
        </p:spPr>
      </p:pic>
      <p:pic>
        <p:nvPicPr>
          <p:cNvPr id="5" name="Picture 4"/>
          <p:cNvPicPr>
            <a:picLocks noChangeAspect="1"/>
          </p:cNvPicPr>
          <p:nvPr/>
        </p:nvPicPr>
        <p:blipFill>
          <a:blip r:embed="rId3"/>
          <a:stretch>
            <a:fillRect/>
          </a:stretch>
        </p:blipFill>
        <p:spPr>
          <a:xfrm>
            <a:off x="7396681" y="4309450"/>
            <a:ext cx="2743200" cy="2362954"/>
          </a:xfrm>
          <a:prstGeom prst="rect">
            <a:avLst/>
          </a:prstGeom>
        </p:spPr>
      </p:pic>
    </p:spTree>
    <p:extLst>
      <p:ext uri="{BB962C8B-B14F-4D97-AF65-F5344CB8AC3E}">
        <p14:creationId xmlns:p14="http://schemas.microsoft.com/office/powerpoint/2010/main" val="390174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5838" y="832919"/>
            <a:ext cx="10028897" cy="5069249"/>
          </a:xfrm>
        </p:spPr>
        <p:txBody>
          <a:bodyPr>
            <a:normAutofit/>
          </a:bodyPr>
          <a:lstStyle/>
          <a:p>
            <a:r>
              <a:rPr lang="fa-IR" dirty="0"/>
              <a:t>علتهای پرکاریهای تیروئید می‌تواند بر اثر یک تومور خوش‌خیم در تیروئید یا یک </a:t>
            </a:r>
            <a:r>
              <a:rPr lang="fa-IR" dirty="0">
                <a:hlinkClick r:id="rId2" tooltip="گواتر"/>
              </a:rPr>
              <a:t>گواتر</a:t>
            </a:r>
            <a:r>
              <a:rPr lang="fa-IR" dirty="0"/>
              <a:t> مولتی ندولر از قبل موجود باشد. </a:t>
            </a:r>
          </a:p>
          <a:p>
            <a:pPr>
              <a:buFont typeface="Wingdings" panose="05000000000000000000" pitchFamily="2" charset="2"/>
              <a:buChar char="v"/>
            </a:pPr>
            <a:r>
              <a:rPr lang="fa-IR" dirty="0"/>
              <a:t>گواتر سمی ندولر: غده تیروئید دارای توده های زیادی (ندول) می شود و باعث افزایش تولید هورمون های تیروئید می گردد.</a:t>
            </a:r>
          </a:p>
          <a:p>
            <a:pPr>
              <a:buFont typeface="Wingdings" panose="05000000000000000000" pitchFamily="2" charset="2"/>
              <a:buChar char="v"/>
            </a:pPr>
            <a:r>
              <a:rPr lang="fa-IR" dirty="0"/>
              <a:t>گره سمی (ندول داغ): این ندول ها به طور خودکار عمل می کنند و توانایی تنظیم شدن توسط </a:t>
            </a:r>
            <a:r>
              <a:rPr lang="en-US" dirty="0"/>
              <a:t>TSH </a:t>
            </a:r>
            <a:r>
              <a:rPr lang="fa-IR" dirty="0"/>
              <a:t>را از دست می دهند و غالبا مقدار زیادی هورمون تیروئید را تولید می کنند. درمان شامل ید رادیواکتیو می باشد.</a:t>
            </a:r>
          </a:p>
          <a:p>
            <a:endParaRPr lang="fa-IR" dirty="0" smtClean="0"/>
          </a:p>
          <a:p>
            <a:r>
              <a:rPr lang="fa-IR" dirty="0" smtClean="0"/>
              <a:t>در </a:t>
            </a:r>
            <a:r>
              <a:rPr lang="fa-IR" dirty="0"/>
              <a:t>موارد نادر، تیروئید می‌تواند بر اثر یک عفونت ویروسی که به آن </a:t>
            </a:r>
            <a:r>
              <a:rPr lang="fa-IR" dirty="0">
                <a:solidFill>
                  <a:srgbClr val="C00000"/>
                </a:solidFill>
              </a:rPr>
              <a:t>تیروئیدیت</a:t>
            </a:r>
            <a:r>
              <a:rPr lang="fa-IR" dirty="0"/>
              <a:t> می‌گویند پرکار شود. این </a:t>
            </a:r>
          </a:p>
          <a:p>
            <a:pPr marL="0" indent="0">
              <a:buNone/>
            </a:pPr>
            <a:r>
              <a:rPr lang="fa-IR" dirty="0"/>
              <a:t>بیماری که </a:t>
            </a:r>
            <a:r>
              <a:rPr lang="fa-IR" u="sng" dirty="0">
                <a:solidFill>
                  <a:srgbClr val="C00000"/>
                </a:solidFill>
              </a:rPr>
              <a:t>التهاب تیروئید</a:t>
            </a:r>
            <a:r>
              <a:rPr lang="fa-IR" dirty="0">
                <a:solidFill>
                  <a:srgbClr val="C00000"/>
                </a:solidFill>
              </a:rPr>
              <a:t> </a:t>
            </a:r>
            <a:r>
              <a:rPr lang="fa-IR" dirty="0"/>
              <a:t>است می‌تواند باعث آزاد شدن تیروکسین ذخیره شده، شود. </a:t>
            </a:r>
          </a:p>
          <a:p>
            <a:pPr marL="0" indent="0">
              <a:buNone/>
            </a:pPr>
            <a:endParaRPr lang="fa-IR" dirty="0"/>
          </a:p>
          <a:p>
            <a:r>
              <a:rPr lang="fa-IR" dirty="0"/>
              <a:t>سابقه‌ خانوادگی‌ پرکاری‌ تیروئید، استرس‌، جنس‌ زن و سایر اختلالات‌ ایمنی‌ از عوامل تشدید کننده بیماری </a:t>
            </a:r>
            <a:r>
              <a:rPr lang="fa-IR" dirty="0" smtClean="0"/>
              <a:t>هستند</a:t>
            </a:r>
            <a:r>
              <a:rPr lang="fa-IR" dirty="0"/>
              <a:t>.</a:t>
            </a:r>
          </a:p>
          <a:p>
            <a:endParaRPr lang="fa-IR" dirty="0"/>
          </a:p>
        </p:txBody>
      </p:sp>
    </p:spTree>
    <p:extLst>
      <p:ext uri="{BB962C8B-B14F-4D97-AF65-F5344CB8AC3E}">
        <p14:creationId xmlns:p14="http://schemas.microsoft.com/office/powerpoint/2010/main" val="700085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171" y="307239"/>
            <a:ext cx="8911687" cy="1280890"/>
          </a:xfrm>
        </p:spPr>
        <p:txBody>
          <a:bodyPr>
            <a:normAutofit/>
          </a:bodyPr>
          <a:lstStyle/>
          <a:p>
            <a:pPr algn="r"/>
            <a:r>
              <a:rPr lang="fa-IR" sz="2400" b="1" dirty="0">
                <a:solidFill>
                  <a:srgbClr val="FF0000"/>
                </a:solidFill>
              </a:rPr>
              <a:t>علایم پرکاری </a:t>
            </a:r>
            <a:r>
              <a:rPr lang="fa-IR" sz="2400" b="1" dirty="0" smtClean="0">
                <a:solidFill>
                  <a:srgbClr val="FF0000"/>
                </a:solidFill>
              </a:rPr>
              <a:t>تیروئید:</a:t>
            </a:r>
            <a:r>
              <a:rPr lang="fa-IR" b="1" dirty="0" smtClean="0">
                <a:solidFill>
                  <a:srgbClr val="FF0000"/>
                </a:solidFill>
              </a:rPr>
              <a:t> </a:t>
            </a:r>
            <a:r>
              <a:rPr lang="fa-IR" b="1" dirty="0"/>
              <a:t/>
            </a:r>
            <a:br>
              <a:rPr lang="fa-IR" b="1" dirty="0"/>
            </a:br>
            <a:endParaRPr lang="fa-IR" dirty="0"/>
          </a:p>
        </p:txBody>
      </p:sp>
      <p:sp>
        <p:nvSpPr>
          <p:cNvPr id="3" name="Content Placeholder 2"/>
          <p:cNvSpPr>
            <a:spLocks noGrp="1"/>
          </p:cNvSpPr>
          <p:nvPr>
            <p:ph idx="1"/>
          </p:nvPr>
        </p:nvSpPr>
        <p:spPr>
          <a:xfrm>
            <a:off x="1466661" y="1303699"/>
            <a:ext cx="10339057" cy="5232903"/>
          </a:xfrm>
        </p:spPr>
        <p:txBody>
          <a:bodyPr>
            <a:normAutofit fontScale="85000" lnSpcReduction="20000"/>
          </a:bodyPr>
          <a:lstStyle/>
          <a:p>
            <a:r>
              <a:rPr lang="fa-IR" b="1" dirty="0">
                <a:solidFill>
                  <a:srgbClr val="C00000"/>
                </a:solidFill>
              </a:rPr>
              <a:t>علائم عمومی:</a:t>
            </a:r>
            <a:r>
              <a:rPr lang="fa-IR" dirty="0">
                <a:solidFill>
                  <a:srgbClr val="C00000"/>
                </a:solidFill>
              </a:rPr>
              <a:t> </a:t>
            </a:r>
            <a:r>
              <a:rPr lang="fa-IR" dirty="0"/>
              <a:t>کاهش وزن سریع علی رغم افزایش اشتها و حتی مصرف زیاد غذا. البته‌ در افراد مسن‌ ممکن‌ </a:t>
            </a:r>
            <a:endParaRPr lang="fa-IR" dirty="0" smtClean="0"/>
          </a:p>
          <a:p>
            <a:pPr marL="0" indent="0">
              <a:buNone/>
            </a:pPr>
            <a:r>
              <a:rPr lang="fa-IR" dirty="0" smtClean="0"/>
              <a:t>است‌ </a:t>
            </a:r>
            <a:r>
              <a:rPr lang="fa-IR" dirty="0"/>
              <a:t>افزایش‌ وزن‌ دیده‌ شود. تعریق بیش از حد، ضعف عضلانی، لرزش (بخصوص دستها) و تنشهای غیرارادی </a:t>
            </a:r>
            <a:endParaRPr lang="fa-IR" dirty="0" smtClean="0"/>
          </a:p>
          <a:p>
            <a:pPr marL="0" indent="0">
              <a:buNone/>
            </a:pPr>
            <a:r>
              <a:rPr lang="fa-IR" dirty="0" smtClean="0"/>
              <a:t>(</a:t>
            </a:r>
            <a:r>
              <a:rPr lang="fa-IR" dirty="0"/>
              <a:t>خصوصاً در دستان و انگشتان)، افزایش حساسیت و تحریک پذیری نسبت به گرما و احساس‌ گرما یا داغی‌ </a:t>
            </a:r>
            <a:endParaRPr lang="fa-IR" dirty="0" smtClean="0"/>
          </a:p>
          <a:p>
            <a:pPr marL="0" indent="0">
              <a:buNone/>
            </a:pPr>
            <a:endParaRPr lang="fa-IR" dirty="0"/>
          </a:p>
          <a:p>
            <a:r>
              <a:rPr lang="fa-IR" b="1" dirty="0" smtClean="0">
                <a:solidFill>
                  <a:srgbClr val="C00000"/>
                </a:solidFill>
              </a:rPr>
              <a:t>علائم </a:t>
            </a:r>
            <a:r>
              <a:rPr lang="fa-IR" b="1" dirty="0">
                <a:solidFill>
                  <a:srgbClr val="C00000"/>
                </a:solidFill>
              </a:rPr>
              <a:t>عصبی:</a:t>
            </a:r>
            <a:r>
              <a:rPr lang="fa-IR" dirty="0"/>
              <a:t> بی حوصلگی و تحریک پذیری شدید، کاهش تمرکز، ایجاد حالات و تنش های عصبی، </a:t>
            </a:r>
            <a:r>
              <a:rPr lang="fa-IR" dirty="0" smtClean="0">
                <a:solidFill>
                  <a:schemeClr val="tx1"/>
                </a:solidFill>
              </a:rPr>
              <a:t>اظطراب</a:t>
            </a:r>
            <a:r>
              <a:rPr lang="fa-IR" dirty="0" smtClean="0"/>
              <a:t> </a:t>
            </a:r>
            <a:r>
              <a:rPr lang="fa-IR" dirty="0"/>
              <a:t>و نگرانی و </a:t>
            </a:r>
            <a:endParaRPr lang="fa-IR" dirty="0" smtClean="0"/>
          </a:p>
          <a:p>
            <a:pPr marL="0" indent="0">
              <a:buNone/>
            </a:pPr>
            <a:r>
              <a:rPr lang="fa-IR" dirty="0" smtClean="0"/>
              <a:t>بی‌قراری‌ </a:t>
            </a:r>
            <a:r>
              <a:rPr lang="fa-IR" dirty="0"/>
              <a:t>قابل‌ توجه‌ و اختلال خواب. </a:t>
            </a:r>
            <a:endParaRPr lang="fa-IR" dirty="0" smtClean="0"/>
          </a:p>
          <a:p>
            <a:pPr marL="0" indent="0">
              <a:buNone/>
            </a:pPr>
            <a:endParaRPr lang="fa-IR" dirty="0"/>
          </a:p>
          <a:p>
            <a:r>
              <a:rPr lang="fa-IR" b="1" dirty="0" smtClean="0">
                <a:solidFill>
                  <a:srgbClr val="C00000"/>
                </a:solidFill>
              </a:rPr>
              <a:t>علائم </a:t>
            </a:r>
            <a:r>
              <a:rPr lang="fa-IR" b="1" dirty="0">
                <a:solidFill>
                  <a:srgbClr val="C00000"/>
                </a:solidFill>
              </a:rPr>
              <a:t>قلبی:</a:t>
            </a:r>
            <a:r>
              <a:rPr lang="fa-IR" dirty="0">
                <a:solidFill>
                  <a:srgbClr val="C00000"/>
                </a:solidFill>
              </a:rPr>
              <a:t> </a:t>
            </a:r>
            <a:r>
              <a:rPr lang="fa-IR" dirty="0"/>
              <a:t>تند، نامنظم‌ و کوبنده‌ بودن‌ ضربان‌ قلب‌ و افزایش ضربان قلب و تپش قلب به دنبال انجام کارهای معمول، </a:t>
            </a:r>
            <a:r>
              <a:rPr lang="fa-IR" u="sng" dirty="0" smtClean="0"/>
              <a:t>افزایش</a:t>
            </a:r>
          </a:p>
          <a:p>
            <a:pPr marL="0" indent="0">
              <a:buNone/>
            </a:pPr>
            <a:r>
              <a:rPr lang="fa-IR" u="sng" dirty="0" smtClean="0"/>
              <a:t> </a:t>
            </a:r>
            <a:r>
              <a:rPr lang="fa-IR" u="sng" dirty="0"/>
              <a:t>فشار خون</a:t>
            </a:r>
            <a:r>
              <a:rPr lang="fa-IR" dirty="0"/>
              <a:t>. </a:t>
            </a:r>
            <a:endParaRPr lang="fa-IR" dirty="0" smtClean="0"/>
          </a:p>
          <a:p>
            <a:pPr marL="0" indent="0">
              <a:buNone/>
            </a:pPr>
            <a:endParaRPr lang="fa-IR" dirty="0"/>
          </a:p>
          <a:p>
            <a:r>
              <a:rPr lang="fa-IR" b="1" dirty="0" smtClean="0">
                <a:solidFill>
                  <a:srgbClr val="C00000"/>
                </a:solidFill>
              </a:rPr>
              <a:t>علائم </a:t>
            </a:r>
            <a:r>
              <a:rPr lang="fa-IR" b="1" dirty="0">
                <a:solidFill>
                  <a:srgbClr val="C00000"/>
                </a:solidFill>
              </a:rPr>
              <a:t>چشمی:</a:t>
            </a:r>
            <a:r>
              <a:rPr lang="fa-IR" dirty="0">
                <a:solidFill>
                  <a:srgbClr val="C00000"/>
                </a:solidFill>
              </a:rPr>
              <a:t> </a:t>
            </a:r>
            <a:r>
              <a:rPr lang="fa-IR" dirty="0"/>
              <a:t>مشکلات بینایی و دو تا دیدن‌ و بیرون زدگی غیر طبیعی کره چشم یا اگزوفتالمی. </a:t>
            </a:r>
            <a:endParaRPr lang="fa-IR" dirty="0" smtClean="0"/>
          </a:p>
          <a:p>
            <a:pPr marL="0" indent="0">
              <a:buNone/>
            </a:pPr>
            <a:endParaRPr lang="fa-IR" dirty="0"/>
          </a:p>
          <a:p>
            <a:r>
              <a:rPr lang="fa-IR" b="1" dirty="0" smtClean="0">
                <a:solidFill>
                  <a:srgbClr val="C00000"/>
                </a:solidFill>
              </a:rPr>
              <a:t>علائم </a:t>
            </a:r>
            <a:r>
              <a:rPr lang="fa-IR" b="1" dirty="0">
                <a:solidFill>
                  <a:srgbClr val="C00000"/>
                </a:solidFill>
              </a:rPr>
              <a:t>موضعی تیروئید:</a:t>
            </a:r>
            <a:r>
              <a:rPr lang="fa-IR" dirty="0">
                <a:solidFill>
                  <a:srgbClr val="C00000"/>
                </a:solidFill>
              </a:rPr>
              <a:t> </a:t>
            </a:r>
            <a:r>
              <a:rPr lang="fa-IR" dirty="0">
                <a:hlinkClick r:id="rId2" tooltip="گواتر"/>
              </a:rPr>
              <a:t>گواتر</a:t>
            </a:r>
            <a:r>
              <a:rPr lang="fa-IR" dirty="0"/>
              <a:t> یا بزرگ شدن غده تیروئید. </a:t>
            </a:r>
            <a:endParaRPr lang="fa-IR" dirty="0" smtClean="0"/>
          </a:p>
          <a:p>
            <a:pPr marL="0" indent="0">
              <a:buNone/>
            </a:pPr>
            <a:endParaRPr lang="fa-IR" dirty="0"/>
          </a:p>
          <a:p>
            <a:r>
              <a:rPr lang="fa-IR" b="1" dirty="0" smtClean="0">
                <a:solidFill>
                  <a:srgbClr val="C00000"/>
                </a:solidFill>
              </a:rPr>
              <a:t>علائم </a:t>
            </a:r>
            <a:r>
              <a:rPr lang="fa-IR" b="1" dirty="0">
                <a:solidFill>
                  <a:srgbClr val="C00000"/>
                </a:solidFill>
              </a:rPr>
              <a:t>گوارشی:</a:t>
            </a:r>
            <a:r>
              <a:rPr lang="fa-IR" dirty="0">
                <a:solidFill>
                  <a:srgbClr val="C00000"/>
                </a:solidFill>
              </a:rPr>
              <a:t> </a:t>
            </a:r>
            <a:r>
              <a:rPr lang="fa-IR" dirty="0"/>
              <a:t>تغییر حرکات طبیعی روده بزرگ، اسهال و گاهی </a:t>
            </a:r>
            <a:r>
              <a:rPr lang="fa-IR" u="sng" dirty="0"/>
              <a:t>یبوست</a:t>
            </a:r>
            <a:r>
              <a:rPr lang="fa-IR" dirty="0" smtClean="0"/>
              <a:t>.</a:t>
            </a:r>
          </a:p>
          <a:p>
            <a:pPr marL="0" indent="0">
              <a:buNone/>
            </a:pPr>
            <a:endParaRPr lang="fa-IR" dirty="0"/>
          </a:p>
          <a:p>
            <a:r>
              <a:rPr lang="fa-IR" b="1" dirty="0" smtClean="0">
                <a:solidFill>
                  <a:srgbClr val="C00000"/>
                </a:solidFill>
              </a:rPr>
              <a:t>علائم </a:t>
            </a:r>
            <a:r>
              <a:rPr lang="fa-IR" b="1" dirty="0">
                <a:solidFill>
                  <a:srgbClr val="C00000"/>
                </a:solidFill>
              </a:rPr>
              <a:t>پوستی:</a:t>
            </a:r>
            <a:r>
              <a:rPr lang="fa-IR" dirty="0">
                <a:solidFill>
                  <a:srgbClr val="C00000"/>
                </a:solidFill>
              </a:rPr>
              <a:t> </a:t>
            </a:r>
            <a:r>
              <a:rPr lang="fa-IR" dirty="0"/>
              <a:t>خارش‌ پوست‌ و </a:t>
            </a:r>
            <a:r>
              <a:rPr lang="fa-IR" u="sng" dirty="0"/>
              <a:t>ریزش‌ مو</a:t>
            </a:r>
            <a:r>
              <a:rPr lang="fa-IR" dirty="0"/>
              <a:t>. </a:t>
            </a:r>
          </a:p>
        </p:txBody>
      </p:sp>
    </p:spTree>
    <p:extLst>
      <p:ext uri="{BB962C8B-B14F-4D97-AF65-F5344CB8AC3E}">
        <p14:creationId xmlns:p14="http://schemas.microsoft.com/office/powerpoint/2010/main" val="231606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2700" b="1" dirty="0">
                <a:solidFill>
                  <a:srgbClr val="FF0000"/>
                </a:solidFill>
              </a:rPr>
              <a:t>بررسی‌های‌ تشخیصی‌ </a:t>
            </a:r>
            <a:r>
              <a:rPr lang="fa-IR" sz="2700" dirty="0" smtClean="0">
                <a:solidFill>
                  <a:srgbClr val="002060"/>
                </a:solidFill>
              </a:rPr>
              <a:t>:</a:t>
            </a:r>
            <a:r>
              <a:rPr lang="fa-IR" sz="2700" dirty="0">
                <a:solidFill>
                  <a:srgbClr val="002060"/>
                </a:solidFill>
              </a:rPr>
              <a:t/>
            </a:r>
            <a:br>
              <a:rPr lang="fa-IR" sz="2700" dirty="0">
                <a:solidFill>
                  <a:srgbClr val="002060"/>
                </a:solidFill>
              </a:rPr>
            </a:br>
            <a:r>
              <a:rPr lang="fa-IR" dirty="0"/>
              <a:t/>
            </a:r>
            <a:br>
              <a:rPr lang="fa-IR" dirty="0"/>
            </a:br>
            <a:endParaRPr lang="fa-IR" dirty="0"/>
          </a:p>
        </p:txBody>
      </p:sp>
      <p:sp>
        <p:nvSpPr>
          <p:cNvPr id="3" name="Content Placeholder 2"/>
          <p:cNvSpPr>
            <a:spLocks noGrp="1"/>
          </p:cNvSpPr>
          <p:nvPr>
            <p:ph idx="1"/>
          </p:nvPr>
        </p:nvSpPr>
        <p:spPr>
          <a:xfrm>
            <a:off x="2592925" y="1780515"/>
            <a:ext cx="8915400" cy="3777622"/>
          </a:xfrm>
        </p:spPr>
        <p:txBody>
          <a:bodyPr/>
          <a:lstStyle/>
          <a:p>
            <a:r>
              <a:rPr lang="fa-IR" dirty="0"/>
              <a:t>بررسی‌های‌ تشخیصی‌ ممکن‌ است‌ شامل‌ آزمایش‌ خون‌ و بررسی‌های‌ رادیواکتیو مثل‌ </a:t>
            </a:r>
            <a:endParaRPr lang="fa-IR" dirty="0" smtClean="0"/>
          </a:p>
          <a:p>
            <a:pPr marL="0" indent="0">
              <a:buNone/>
            </a:pPr>
            <a:endParaRPr lang="fa-IR" dirty="0" smtClean="0"/>
          </a:p>
          <a:p>
            <a:pPr marL="0" indent="0">
              <a:buNone/>
            </a:pPr>
            <a:r>
              <a:rPr lang="fa-IR" dirty="0" smtClean="0"/>
              <a:t>اندازه‌گیری‌ </a:t>
            </a:r>
            <a:r>
              <a:rPr lang="fa-IR" dirty="0"/>
              <a:t>برداشت‌ ید 131 توسط‌ تیرویید باشد</a:t>
            </a:r>
            <a:r>
              <a:rPr lang="fa-IR" dirty="0" smtClean="0"/>
              <a:t>.</a:t>
            </a:r>
          </a:p>
          <a:p>
            <a:pPr marL="0" indent="0">
              <a:buNone/>
            </a:pPr>
            <a:endParaRPr lang="fa-IR" dirty="0"/>
          </a:p>
        </p:txBody>
      </p:sp>
      <p:pic>
        <p:nvPicPr>
          <p:cNvPr id="4" name="Picture 3"/>
          <p:cNvPicPr>
            <a:picLocks noChangeAspect="1"/>
          </p:cNvPicPr>
          <p:nvPr/>
        </p:nvPicPr>
        <p:blipFill>
          <a:blip r:embed="rId2"/>
          <a:stretch>
            <a:fillRect/>
          </a:stretch>
        </p:blipFill>
        <p:spPr>
          <a:xfrm>
            <a:off x="1837853" y="2525917"/>
            <a:ext cx="4472413" cy="3947311"/>
          </a:xfrm>
          <a:prstGeom prst="rect">
            <a:avLst/>
          </a:prstGeom>
        </p:spPr>
      </p:pic>
    </p:spTree>
    <p:extLst>
      <p:ext uri="{BB962C8B-B14F-4D97-AF65-F5344CB8AC3E}">
        <p14:creationId xmlns:p14="http://schemas.microsoft.com/office/powerpoint/2010/main" val="14686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58" y="234811"/>
            <a:ext cx="8911687" cy="1280890"/>
          </a:xfrm>
        </p:spPr>
        <p:txBody>
          <a:bodyPr>
            <a:normAutofit/>
          </a:bodyPr>
          <a:lstStyle/>
          <a:p>
            <a:pPr algn="r"/>
            <a:r>
              <a:rPr lang="fa-IR" sz="2400" b="1" dirty="0">
                <a:solidFill>
                  <a:srgbClr val="FF0000"/>
                </a:solidFill>
              </a:rPr>
              <a:t>درمان پرکاری غده </a:t>
            </a:r>
            <a:r>
              <a:rPr lang="fa-IR" sz="2400" b="1" dirty="0" smtClean="0">
                <a:solidFill>
                  <a:srgbClr val="FF0000"/>
                </a:solidFill>
              </a:rPr>
              <a:t>تیرویید</a:t>
            </a:r>
            <a:r>
              <a:rPr lang="fa-IR" sz="2400" dirty="0" smtClean="0">
                <a:solidFill>
                  <a:srgbClr val="002060"/>
                </a:solidFill>
              </a:rPr>
              <a:t>:</a:t>
            </a:r>
            <a:endParaRPr lang="fa-IR" sz="2400" dirty="0">
              <a:solidFill>
                <a:srgbClr val="002060"/>
              </a:solidFill>
            </a:endParaRPr>
          </a:p>
        </p:txBody>
      </p:sp>
      <p:sp>
        <p:nvSpPr>
          <p:cNvPr id="3" name="Content Placeholder 2"/>
          <p:cNvSpPr>
            <a:spLocks noGrp="1"/>
          </p:cNvSpPr>
          <p:nvPr>
            <p:ph idx="1"/>
          </p:nvPr>
        </p:nvSpPr>
        <p:spPr>
          <a:xfrm>
            <a:off x="1982709" y="896293"/>
            <a:ext cx="9841118" cy="5794217"/>
          </a:xfrm>
        </p:spPr>
        <p:txBody>
          <a:bodyPr>
            <a:normAutofit lnSpcReduction="10000"/>
          </a:bodyPr>
          <a:lstStyle/>
          <a:p>
            <a:r>
              <a:rPr lang="fa-IR" dirty="0"/>
              <a:t>سه راه درمانی وجود دارد: </a:t>
            </a:r>
            <a:br>
              <a:rPr lang="fa-IR" dirty="0"/>
            </a:br>
            <a:r>
              <a:rPr lang="fa-IR" dirty="0"/>
              <a:t/>
            </a:r>
            <a:br>
              <a:rPr lang="fa-IR" dirty="0"/>
            </a:br>
            <a:r>
              <a:rPr lang="fa-IR" dirty="0" smtClean="0">
                <a:solidFill>
                  <a:srgbClr val="C00000"/>
                </a:solidFill>
              </a:rPr>
              <a:t>* </a:t>
            </a:r>
            <a:r>
              <a:rPr lang="fa-IR" b="1" dirty="0" smtClean="0">
                <a:solidFill>
                  <a:srgbClr val="C00000"/>
                </a:solidFill>
              </a:rPr>
              <a:t>درمان </a:t>
            </a:r>
            <a:r>
              <a:rPr lang="fa-IR" b="1" dirty="0">
                <a:solidFill>
                  <a:srgbClr val="C00000"/>
                </a:solidFill>
              </a:rPr>
              <a:t>دارویی و </a:t>
            </a:r>
            <a:r>
              <a:rPr lang="fa-IR" b="1" u="sng" dirty="0">
                <a:solidFill>
                  <a:srgbClr val="C00000"/>
                </a:solidFill>
              </a:rPr>
              <a:t>داروهای ضد تیروئید</a:t>
            </a:r>
            <a:r>
              <a:rPr lang="fa-IR" b="1" dirty="0">
                <a:solidFill>
                  <a:srgbClr val="C00000"/>
                </a:solidFill>
              </a:rPr>
              <a:t>: </a:t>
            </a:r>
            <a:r>
              <a:rPr lang="fa-IR" dirty="0"/>
              <a:t>این داروها از ساخته شدن هورمونهای تیروئید جلوگیری می‌کنند که </a:t>
            </a:r>
            <a:r>
              <a:rPr lang="fa-IR" dirty="0" smtClean="0"/>
              <a:t>نهایتاً </a:t>
            </a:r>
          </a:p>
          <a:p>
            <a:pPr marL="0" indent="0">
              <a:buNone/>
            </a:pPr>
            <a:r>
              <a:rPr lang="fa-IR" dirty="0" smtClean="0"/>
              <a:t>سبب </a:t>
            </a:r>
            <a:r>
              <a:rPr lang="fa-IR" dirty="0"/>
              <a:t>از بین </a:t>
            </a:r>
            <a:r>
              <a:rPr lang="fa-IR" dirty="0" smtClean="0"/>
              <a:t>رفتنعلائم </a:t>
            </a:r>
            <a:r>
              <a:rPr lang="fa-IR" dirty="0"/>
              <a:t>بیماری ظرف 6 تا 8 هفته می‌شوند. </a:t>
            </a:r>
            <a:br>
              <a:rPr lang="fa-IR" dirty="0"/>
            </a:br>
            <a:endParaRPr lang="fa-IR" dirty="0"/>
          </a:p>
          <a:p>
            <a:pPr lvl="1">
              <a:buFont typeface="Wingdings" panose="05000000000000000000" pitchFamily="2" charset="2"/>
              <a:buChar char="v"/>
            </a:pPr>
            <a:r>
              <a:rPr lang="fa-IR" sz="1800" dirty="0"/>
              <a:t>رایج‌ترین داروی ضد تیروئید </a:t>
            </a:r>
            <a:r>
              <a:rPr lang="fa-IR" sz="1800" dirty="0">
                <a:solidFill>
                  <a:srgbClr val="750B38"/>
                </a:solidFill>
              </a:rPr>
              <a:t>کاربیمازول</a:t>
            </a:r>
            <a:r>
              <a:rPr lang="fa-IR" sz="1800" dirty="0"/>
              <a:t> است. این دارو از تشکیل هورمونهای تیروئید جلوگیری می‌کند. </a:t>
            </a:r>
            <a:endParaRPr lang="fa-IR" sz="1800" dirty="0" smtClean="0"/>
          </a:p>
          <a:p>
            <a:pPr marL="457200" lvl="1" indent="0">
              <a:buNone/>
            </a:pPr>
            <a:r>
              <a:rPr lang="fa-IR" sz="1800" dirty="0" smtClean="0"/>
              <a:t>ظرف </a:t>
            </a:r>
            <a:r>
              <a:rPr lang="fa-IR" sz="1800" dirty="0"/>
              <a:t>سه هفته مقدار </a:t>
            </a:r>
            <a:r>
              <a:rPr lang="fa-IR" sz="1800" dirty="0" smtClean="0"/>
              <a:t>هورمونهای </a:t>
            </a:r>
            <a:r>
              <a:rPr lang="fa-IR" sz="1800" dirty="0"/>
              <a:t>تیروئید را </a:t>
            </a:r>
            <a:r>
              <a:rPr lang="fa-IR" sz="1800" dirty="0" smtClean="0"/>
              <a:t>تا </a:t>
            </a:r>
            <a:r>
              <a:rPr lang="fa-IR" sz="1800" dirty="0"/>
              <a:t>حد طبیعی کاهش می‌دهد. مصرف طولانی مدت </a:t>
            </a:r>
            <a:endParaRPr lang="fa-IR" sz="1800" dirty="0" smtClean="0"/>
          </a:p>
          <a:p>
            <a:pPr marL="457200" lvl="1" indent="0">
              <a:buNone/>
            </a:pPr>
            <a:r>
              <a:rPr lang="fa-IR" sz="1800" dirty="0" smtClean="0"/>
              <a:t>کاربیمازول </a:t>
            </a:r>
            <a:r>
              <a:rPr lang="fa-IR" sz="1800" dirty="0"/>
              <a:t>به مدت دو سال برای جلوگیری از برگشت ناراحتی لازم است. </a:t>
            </a:r>
            <a:r>
              <a:rPr lang="fa-IR" sz="1800" dirty="0" smtClean="0"/>
              <a:t>توقف و </a:t>
            </a:r>
            <a:r>
              <a:rPr lang="fa-IR" sz="1800" dirty="0"/>
              <a:t>جایگزینی نیز </a:t>
            </a:r>
            <a:r>
              <a:rPr lang="fa-IR" sz="1800" dirty="0" smtClean="0"/>
              <a:t>ممکن </a:t>
            </a:r>
            <a:r>
              <a:rPr lang="fa-IR" sz="1800" dirty="0"/>
              <a:t>است لازم </a:t>
            </a:r>
            <a:r>
              <a:rPr lang="fa-IR" sz="1800" dirty="0" smtClean="0"/>
              <a:t>باشد.</a:t>
            </a:r>
          </a:p>
          <a:p>
            <a:pPr marL="457200" lvl="1" indent="0">
              <a:buNone/>
            </a:pPr>
            <a:r>
              <a:rPr lang="fa-IR" sz="1800" dirty="0" smtClean="0"/>
              <a:t> در </a:t>
            </a:r>
            <a:r>
              <a:rPr lang="fa-IR" sz="1800" dirty="0"/>
              <a:t>این درمان فعالیت غده تیروئید بوسیله مقدار زیاد کاربیمازول متوقف می‌شود و وقتی میزان هورمون تیروئید به </a:t>
            </a:r>
            <a:r>
              <a:rPr lang="fa-IR" sz="1800" dirty="0" smtClean="0"/>
              <a:t>حد</a:t>
            </a:r>
          </a:p>
          <a:p>
            <a:pPr marL="457200" lvl="1" indent="0">
              <a:buNone/>
            </a:pPr>
            <a:r>
              <a:rPr lang="fa-IR" sz="1800" dirty="0" smtClean="0"/>
              <a:t> طبیعی </a:t>
            </a:r>
            <a:r>
              <a:rPr lang="fa-IR" sz="1800" dirty="0"/>
              <a:t>در خون برسد، تیروکسین به آن اضافه می‌شود. مزیت این روش آن است که مدت زمان مداوا که فقط با </a:t>
            </a:r>
            <a:endParaRPr lang="fa-IR" sz="1800" dirty="0" smtClean="0"/>
          </a:p>
          <a:p>
            <a:pPr marL="457200" lvl="1" indent="0">
              <a:buNone/>
            </a:pPr>
            <a:r>
              <a:rPr lang="fa-IR" sz="1800" dirty="0" smtClean="0"/>
              <a:t>کاربیمازول </a:t>
            </a:r>
            <a:r>
              <a:rPr lang="fa-IR" sz="1800" dirty="0"/>
              <a:t>18 تا 24 ماه طول </a:t>
            </a:r>
            <a:r>
              <a:rPr lang="fa-IR" sz="1800" dirty="0" smtClean="0"/>
              <a:t>می‌کشد </a:t>
            </a:r>
            <a:r>
              <a:rPr lang="fa-IR" sz="1800" dirty="0"/>
              <a:t>به 6 تا 9 ماه کاهش می‌دهد</a:t>
            </a:r>
            <a:r>
              <a:rPr lang="fa-IR" sz="1800" dirty="0" smtClean="0"/>
              <a:t>.</a:t>
            </a:r>
            <a:r>
              <a:rPr lang="fa-IR" dirty="0" smtClean="0"/>
              <a:t>   کاربیمازول </a:t>
            </a:r>
            <a:r>
              <a:rPr lang="fa-IR" dirty="0"/>
              <a:t>برخی عواض جزیی مثل تهوع، </a:t>
            </a:r>
            <a:r>
              <a:rPr lang="fa-IR" dirty="0" smtClean="0"/>
              <a:t>استفراغ</a:t>
            </a:r>
          </a:p>
          <a:p>
            <a:pPr marL="457200" lvl="1" indent="0">
              <a:buNone/>
            </a:pPr>
            <a:r>
              <a:rPr lang="fa-IR" dirty="0" smtClean="0"/>
              <a:t> </a:t>
            </a:r>
            <a:r>
              <a:rPr lang="fa-IR" dirty="0"/>
              <a:t>، بثورات پوستی یا سردرد بهمراه دارد. در مورد نادر تعداد گلبولهای سفید خون </a:t>
            </a:r>
            <a:r>
              <a:rPr lang="fa-IR" dirty="0" smtClean="0"/>
              <a:t>را   کاهش می‌دهد. </a:t>
            </a:r>
            <a:br>
              <a:rPr lang="fa-IR" dirty="0" smtClean="0"/>
            </a:br>
            <a:endParaRPr lang="fa-IR" dirty="0" smtClean="0"/>
          </a:p>
        </p:txBody>
      </p:sp>
    </p:spTree>
    <p:extLst>
      <p:ext uri="{BB962C8B-B14F-4D97-AF65-F5344CB8AC3E}">
        <p14:creationId xmlns:p14="http://schemas.microsoft.com/office/powerpoint/2010/main" val="30739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33884" y="0"/>
            <a:ext cx="3858116" cy="637430"/>
          </a:xfrm>
        </p:spPr>
        <p:txBody>
          <a:bodyPr/>
          <a:lstStyle/>
          <a:p>
            <a:r>
              <a:rPr lang="fa-IR" sz="2800" b="1" dirty="0" smtClean="0">
                <a:solidFill>
                  <a:srgbClr val="FF0000"/>
                </a:solidFill>
              </a:rPr>
              <a:t>کالبد شناسی تیرویید:</a:t>
            </a:r>
            <a:endParaRPr lang="fa-IR" sz="2800" b="1" dirty="0">
              <a:solidFill>
                <a:srgbClr val="FF0000"/>
              </a:solidFill>
            </a:endParaRPr>
          </a:p>
        </p:txBody>
      </p:sp>
      <p:pic>
        <p:nvPicPr>
          <p:cNvPr id="4" name="Picture 3" descr="Illu thyroid parathyroid.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186250" y="4146487"/>
            <a:ext cx="2933323" cy="2711513"/>
          </a:xfrm>
          <a:prstGeom prst="rect">
            <a:avLst/>
          </a:prstGeom>
          <a:noFill/>
          <a:ln>
            <a:noFill/>
          </a:ln>
        </p:spPr>
      </p:pic>
      <p:sp>
        <p:nvSpPr>
          <p:cNvPr id="6" name="Rectangle 5"/>
          <p:cNvSpPr/>
          <p:nvPr/>
        </p:nvSpPr>
        <p:spPr>
          <a:xfrm>
            <a:off x="569699" y="1013988"/>
            <a:ext cx="11389929" cy="5355312"/>
          </a:xfrm>
          <a:prstGeom prst="rect">
            <a:avLst/>
          </a:prstGeom>
        </p:spPr>
        <p:txBody>
          <a:bodyPr wrap="square">
            <a:spAutoFit/>
          </a:bodyPr>
          <a:lstStyle/>
          <a:p>
            <a:r>
              <a:rPr lang="fa-IR" dirty="0" smtClean="0">
                <a:solidFill>
                  <a:schemeClr val="tx1"/>
                </a:solidFill>
              </a:rPr>
              <a:t>غده تیروئید پروانه‌ای شکل بوده و در قسمت عرضی حنجره در جلو گلو قراردارد.</a:t>
            </a:r>
          </a:p>
          <a:p>
            <a:endParaRPr lang="fa-IR" dirty="0" smtClean="0">
              <a:solidFill>
                <a:schemeClr val="tx1"/>
              </a:solidFill>
            </a:endParaRPr>
          </a:p>
          <a:p>
            <a:r>
              <a:rPr lang="fa-IR" dirty="0" smtClean="0">
                <a:solidFill>
                  <a:schemeClr val="tx1"/>
                </a:solidFill>
              </a:rPr>
              <a:t>    این غده جزء بزرگترین غدد اندوکرین بوده که از دو لوب تشکیل شده است. وزن آن حدود </a:t>
            </a:r>
          </a:p>
          <a:p>
            <a:endParaRPr lang="fa-IR" dirty="0"/>
          </a:p>
          <a:p>
            <a:r>
              <a:rPr lang="fa-IR" dirty="0" smtClean="0">
                <a:solidFill>
                  <a:schemeClr val="tx1"/>
                </a:solidFill>
              </a:rPr>
              <a:t>    بیست و پنج گرم بوده و اندازه آن در خانم‌ها بزرگتر است.</a:t>
            </a:r>
          </a:p>
          <a:p>
            <a:endParaRPr lang="fa-IR" dirty="0" smtClean="0">
              <a:solidFill>
                <a:schemeClr val="tx1"/>
              </a:solidFill>
            </a:endParaRPr>
          </a:p>
          <a:p>
            <a:r>
              <a:rPr lang="fa-IR" dirty="0" smtClean="0">
                <a:solidFill>
                  <a:schemeClr val="tx1"/>
                </a:solidFill>
              </a:rPr>
              <a:t>    در قسمت مرکزی دارای ایسموس (تنگه) بوده که سبب اتصال دو لوب تیروئیدی به یکدیگر </a:t>
            </a:r>
          </a:p>
          <a:p>
            <a:endParaRPr lang="fa-IR" dirty="0"/>
          </a:p>
          <a:p>
            <a:r>
              <a:rPr lang="fa-IR" dirty="0" smtClean="0">
                <a:solidFill>
                  <a:schemeClr val="tx1"/>
                </a:solidFill>
              </a:rPr>
              <a:t>     می‌گردد. ممکن است گاهی لوب سومی هم به شکل هرمی از ایستموس یا دو لوب اصلی</a:t>
            </a:r>
          </a:p>
          <a:p>
            <a:endParaRPr lang="fa-IR" dirty="0"/>
          </a:p>
          <a:p>
            <a:r>
              <a:rPr lang="fa-IR" dirty="0" smtClean="0">
                <a:solidFill>
                  <a:schemeClr val="tx1"/>
                </a:solidFill>
              </a:rPr>
              <a:t>      دیگر بیرون بزند.واحدهای تشکیل دهنده غده تیروئید آسینوس یا فولیکول بوده که در قسمت مرکزی آن ما </a:t>
            </a:r>
          </a:p>
          <a:p>
            <a:endParaRPr lang="fa-IR" dirty="0"/>
          </a:p>
          <a:p>
            <a:r>
              <a:rPr lang="fa-IR" dirty="0" smtClean="0">
                <a:solidFill>
                  <a:schemeClr val="tx1"/>
                </a:solidFill>
              </a:rPr>
              <a:t>                                       پروتئین‌های کلوئیدی را داریم که خود به عنوان انباری به منظور ذخیره هورمون تیروئید</a:t>
            </a:r>
          </a:p>
          <a:p>
            <a:endParaRPr lang="fa-IR" dirty="0"/>
          </a:p>
          <a:p>
            <a:r>
              <a:rPr lang="fa-IR" dirty="0" smtClean="0">
                <a:solidFill>
                  <a:schemeClr val="tx1"/>
                </a:solidFill>
              </a:rPr>
              <a:t>                                       می‌باشدو دارای چهار عملکرد اصلی می‌باشند: جذب و انتقال ید، ساخت و ترشح </a:t>
            </a:r>
          </a:p>
          <a:p>
            <a:endParaRPr lang="fa-IR" dirty="0"/>
          </a:p>
          <a:p>
            <a:r>
              <a:rPr lang="fa-IR" dirty="0" smtClean="0">
                <a:solidFill>
                  <a:schemeClr val="tx1"/>
                </a:solidFill>
              </a:rPr>
              <a:t>                                       تیروگلوبین، اتصال ید به تیروگلوبین به منظور ساخت هورمون‌های تیروئیدی و ترشح</a:t>
            </a:r>
          </a:p>
          <a:p>
            <a:r>
              <a:rPr lang="fa-IR" dirty="0" smtClean="0">
                <a:solidFill>
                  <a:schemeClr val="tx1"/>
                </a:solidFill>
              </a:rPr>
              <a:t> </a:t>
            </a:r>
          </a:p>
          <a:p>
            <a:r>
              <a:rPr lang="fa-IR" dirty="0"/>
              <a:t> </a:t>
            </a:r>
            <a:r>
              <a:rPr lang="fa-IR" dirty="0" smtClean="0"/>
              <a:t>                                      </a:t>
            </a:r>
            <a:r>
              <a:rPr lang="fa-IR" dirty="0" smtClean="0">
                <a:solidFill>
                  <a:schemeClr val="tx1"/>
                </a:solidFill>
              </a:rPr>
              <a:t>هورمون تیروئید به دستگاه گردش خون.</a:t>
            </a:r>
            <a:endParaRPr lang="en-US" dirty="0">
              <a:solidFill>
                <a:schemeClr val="tx1"/>
              </a:solidFill>
            </a:endParaRPr>
          </a:p>
        </p:txBody>
      </p:sp>
      <p:pic>
        <p:nvPicPr>
          <p:cNvPr id="3" name="Picture 2"/>
          <p:cNvPicPr>
            <a:picLocks noChangeAspect="1"/>
          </p:cNvPicPr>
          <p:nvPr/>
        </p:nvPicPr>
        <p:blipFill>
          <a:blip r:embed="rId4"/>
          <a:stretch>
            <a:fillRect/>
          </a:stretch>
        </p:blipFill>
        <p:spPr>
          <a:xfrm>
            <a:off x="409754" y="144856"/>
            <a:ext cx="2758958" cy="2951430"/>
          </a:xfrm>
          <a:prstGeom prst="rect">
            <a:avLst/>
          </a:prstGeom>
        </p:spPr>
      </p:pic>
    </p:spTree>
    <p:extLst>
      <p:ext uri="{BB962C8B-B14F-4D97-AF65-F5344CB8AC3E}">
        <p14:creationId xmlns:p14="http://schemas.microsoft.com/office/powerpoint/2010/main" val="26975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4891" y="606582"/>
            <a:ext cx="10167041" cy="5939072"/>
          </a:xfrm>
        </p:spPr>
        <p:txBody>
          <a:bodyPr>
            <a:normAutofit/>
          </a:bodyPr>
          <a:lstStyle/>
          <a:p>
            <a:r>
              <a:rPr lang="fa-IR" b="1" dirty="0">
                <a:solidFill>
                  <a:srgbClr val="C00000"/>
                </a:solidFill>
              </a:rPr>
              <a:t>درمان با ید رادیواکتیو:</a:t>
            </a:r>
            <a:r>
              <a:rPr lang="fa-IR" dirty="0">
                <a:solidFill>
                  <a:srgbClr val="C00000"/>
                </a:solidFill>
              </a:rPr>
              <a:t> </a:t>
            </a:r>
            <a:r>
              <a:rPr lang="fa-IR" dirty="0"/>
              <a:t>ید رادیواکتیو که‌ سلول‌های‌ تیرویید را به‌طور انتخابی‌ نابود می‌سازد، وارد </a:t>
            </a:r>
            <a:r>
              <a:rPr lang="fa-IR" dirty="0" smtClean="0">
                <a:hlinkClick r:id="rId2" tooltip="غده تیروئید"/>
              </a:rPr>
              <a:t>غده</a:t>
            </a:r>
          </a:p>
          <a:p>
            <a:pPr marL="0" indent="0">
              <a:buNone/>
            </a:pPr>
            <a:r>
              <a:rPr lang="fa-IR" dirty="0" smtClean="0">
                <a:hlinkClick r:id="rId2" tooltip="غده تیروئید"/>
              </a:rPr>
              <a:t> </a:t>
            </a:r>
            <a:r>
              <a:rPr lang="fa-IR" dirty="0">
                <a:hlinkClick r:id="rId2" tooltip="غده تیروئید"/>
              </a:rPr>
              <a:t>تیروئید</a:t>
            </a:r>
            <a:r>
              <a:rPr lang="fa-IR" dirty="0"/>
              <a:t> می‌شود و سبب عدم فعالیت آن در جهت تولید بیش از اندازه هورمونهای تیروئید می‌گردد. با این </a:t>
            </a:r>
            <a:endParaRPr lang="fa-IR" dirty="0" smtClean="0"/>
          </a:p>
          <a:p>
            <a:pPr marL="0" indent="0">
              <a:buNone/>
            </a:pPr>
            <a:r>
              <a:rPr lang="fa-IR" dirty="0" smtClean="0"/>
              <a:t>روش </a:t>
            </a:r>
            <a:r>
              <a:rPr lang="fa-IR" dirty="0"/>
              <a:t>علائم ظرف 6-3 ماه برطرف می‌شوند. در بیشتر بیماران مصرف داروهای جایگزین هورمونهای </a:t>
            </a:r>
            <a:r>
              <a:rPr lang="fa-IR" dirty="0" smtClean="0"/>
              <a:t>تیروئید</a:t>
            </a:r>
          </a:p>
          <a:p>
            <a:pPr marL="0" indent="0">
              <a:buNone/>
            </a:pPr>
            <a:r>
              <a:rPr lang="fa-IR" dirty="0" smtClean="0"/>
              <a:t> </a:t>
            </a:r>
            <a:r>
              <a:rPr lang="fa-IR" dirty="0"/>
              <a:t>پس از این شیوه لازم می‌باشد. ید رادیواکتیو را معمولا به عنوان خط اول درمان بویژه برای سالمندان انتخاب </a:t>
            </a:r>
            <a:endParaRPr lang="fa-IR" dirty="0" smtClean="0"/>
          </a:p>
          <a:p>
            <a:pPr marL="0" indent="0">
              <a:buNone/>
            </a:pPr>
            <a:r>
              <a:rPr lang="fa-IR" dirty="0" smtClean="0"/>
              <a:t>می‌کنند </a:t>
            </a:r>
            <a:r>
              <a:rPr lang="fa-IR" dirty="0"/>
              <a:t>و چنانچه پرکاری تیروئید بعد از مصرف کاربیمازول عود کند انتخاب دوم خواهد بود. پرکاری تیروئید </a:t>
            </a:r>
            <a:endParaRPr lang="fa-IR" dirty="0" smtClean="0"/>
          </a:p>
          <a:p>
            <a:pPr marL="0" indent="0">
              <a:buNone/>
            </a:pPr>
            <a:r>
              <a:rPr lang="fa-IR" dirty="0" smtClean="0"/>
              <a:t>ظرف </a:t>
            </a:r>
            <a:r>
              <a:rPr lang="fa-IR" dirty="0"/>
              <a:t>2 سال پس از درمان در 80 درصد افراد بروز می‌کند. </a:t>
            </a:r>
          </a:p>
          <a:p>
            <a:pPr marL="0" indent="0">
              <a:buNone/>
            </a:pPr>
            <a:r>
              <a:rPr lang="fa-IR" dirty="0" smtClean="0"/>
              <a:t>مطالعات </a:t>
            </a:r>
            <a:r>
              <a:rPr lang="fa-IR" dirty="0"/>
              <a:t>طولانی نشان داده‌اند که ید رادیواکتیو مطمئن است اما استفاده از آن در زمان حاملگی مجاز نیست. </a:t>
            </a:r>
            <a:endParaRPr lang="fa-IR" dirty="0" smtClean="0"/>
          </a:p>
          <a:p>
            <a:endParaRPr lang="fa-IR" dirty="0" smtClean="0"/>
          </a:p>
          <a:p>
            <a:r>
              <a:rPr lang="fa-IR" b="1" dirty="0" smtClean="0">
                <a:solidFill>
                  <a:srgbClr val="C00000"/>
                </a:solidFill>
              </a:rPr>
              <a:t>جراحی</a:t>
            </a:r>
            <a:r>
              <a:rPr lang="fa-IR" b="1" dirty="0">
                <a:solidFill>
                  <a:srgbClr val="C00000"/>
                </a:solidFill>
              </a:rPr>
              <a:t>:</a:t>
            </a:r>
            <a:r>
              <a:rPr lang="fa-IR" dirty="0"/>
              <a:t> خط سوم درمان ، جراحی است. این روش برای کسانی که مفید است که گواتر بزرگ دارند </a:t>
            </a:r>
            <a:endParaRPr lang="fa-IR" dirty="0" smtClean="0"/>
          </a:p>
          <a:p>
            <a:pPr marL="0" indent="0">
              <a:buNone/>
            </a:pPr>
            <a:r>
              <a:rPr lang="fa-IR" dirty="0" smtClean="0"/>
              <a:t>بویژه </a:t>
            </a:r>
            <a:r>
              <a:rPr lang="fa-IR" dirty="0"/>
              <a:t>اگر مشکلاتی برای بلع و تنفس ایجاد کند. برداشتن غده تیروئید توسط جراحی سبب متوقف شدن </a:t>
            </a:r>
            <a:endParaRPr lang="fa-IR" dirty="0" smtClean="0"/>
          </a:p>
          <a:p>
            <a:pPr marL="0" indent="0">
              <a:buNone/>
            </a:pPr>
            <a:r>
              <a:rPr lang="fa-IR" dirty="0" smtClean="0"/>
              <a:t>تولید </a:t>
            </a:r>
            <a:r>
              <a:rPr lang="fa-IR" dirty="0"/>
              <a:t>بیش از اندازه هورمونهای تیروئید می‌شود، در بیشتر بیماران، مصرف داروهای جایگزین هورمونهای </a:t>
            </a:r>
            <a:endParaRPr lang="fa-IR" dirty="0" smtClean="0"/>
          </a:p>
          <a:p>
            <a:pPr marL="0" indent="0">
              <a:buNone/>
            </a:pPr>
            <a:r>
              <a:rPr lang="fa-IR" dirty="0" smtClean="0"/>
              <a:t>تیروئید </a:t>
            </a:r>
            <a:r>
              <a:rPr lang="fa-IR" dirty="0"/>
              <a:t>پس از این شیوه لازم می‌باشد. </a:t>
            </a:r>
          </a:p>
        </p:txBody>
      </p:sp>
    </p:spTree>
    <p:extLst>
      <p:ext uri="{BB962C8B-B14F-4D97-AF65-F5344CB8AC3E}">
        <p14:creationId xmlns:p14="http://schemas.microsoft.com/office/powerpoint/2010/main" val="3763673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683" y="199176"/>
            <a:ext cx="10728357" cy="6409854"/>
          </a:xfrm>
        </p:spPr>
        <p:txBody>
          <a:bodyPr>
            <a:normAutofit/>
          </a:bodyPr>
          <a:lstStyle/>
          <a:p>
            <a:r>
              <a:rPr lang="fa-IR" sz="2400" b="1" dirty="0">
                <a:solidFill>
                  <a:srgbClr val="FF0000"/>
                </a:solidFill>
              </a:rPr>
              <a:t>تبدیل پرکاری تیرویید به کم کاری </a:t>
            </a:r>
            <a:r>
              <a:rPr lang="fa-IR" sz="2400" b="1" dirty="0" smtClean="0">
                <a:solidFill>
                  <a:srgbClr val="FF0000"/>
                </a:solidFill>
              </a:rPr>
              <a:t>تیرویید</a:t>
            </a:r>
          </a:p>
          <a:p>
            <a:pPr marL="0" indent="0">
              <a:buNone/>
            </a:pPr>
            <a:endParaRPr lang="fa-IR" sz="2400" b="1" dirty="0">
              <a:solidFill>
                <a:srgbClr val="FF0000"/>
              </a:solidFill>
            </a:endParaRPr>
          </a:p>
          <a:p>
            <a:r>
              <a:rPr lang="fa-IR" dirty="0"/>
              <a:t>فردی که گواتر سمی دارد ممکن است که خود به خود تبدیل به کم کاری تیرویید شود چون پرکاری وکم کاری تیرویید نوعی بیماری خودایمنی هستند که دراثر اختلال در سیستم ایمنی بدن ایجاد میشوند</a:t>
            </a:r>
          </a:p>
          <a:p>
            <a:r>
              <a:rPr lang="fa-IR" dirty="0"/>
              <a:t>بنابراین گاهی ممکن است دراثر درمان هایی که برای این دو نوع بیماری استفاده میشود سیستم ایمنی بدن تغییر وضعیت دهد وپرکاری به کم کاری یا کم کاری به پرکاری تبدیل شود</a:t>
            </a:r>
          </a:p>
          <a:p>
            <a:r>
              <a:rPr lang="fa-IR" dirty="0"/>
              <a:t> بطور مثال برای درمان پرکاری تیروئید از ید استفاده میشود در این روش ید رادیو اکتیو به بیمار خورانده میشود این ید در تیروئید تجمع پیدامیکندو از خود اشعه ای ساطع میکند که این اشعه باعث تخریب سلول های تیروئید میشود وپرکاری تیروییدازبین میرودو ممکن است به کم کاری تیروئید تبدیل شود</a:t>
            </a:r>
          </a:p>
          <a:p>
            <a:r>
              <a:rPr lang="fa-IR" dirty="0"/>
              <a:t>هشتاددرصد کسانی که ید مصرف میکنند پرکاری به کم کاری تبدیل میشود ولی نمیتوان برای درمان پرکاری از دوز کمترازحد مشخص استفاده کرد تافرد مبتلا به کم کاری تیروئید نشود چون ممکن است باکمترین دوز نیزفرد مبتلا به کم کاری شود</a:t>
            </a:r>
          </a:p>
          <a:p>
            <a:r>
              <a:rPr lang="fa-IR" dirty="0"/>
              <a:t>درروش عمل جراحی نیزقسمت عمده ی بافت تیروئید برداشته میشود تاپرکاری ازبین برودولی چون دراین روش ازبیهوشی استفاده میشود وهزینه های جراحی بالاست بیشتر ازید استفاده میشود </a:t>
            </a:r>
          </a:p>
          <a:p>
            <a:endParaRPr lang="fa-IR" dirty="0"/>
          </a:p>
        </p:txBody>
      </p:sp>
    </p:spTree>
    <p:extLst>
      <p:ext uri="{BB962C8B-B14F-4D97-AF65-F5344CB8AC3E}">
        <p14:creationId xmlns:p14="http://schemas.microsoft.com/office/powerpoint/2010/main" val="188688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138" y="204775"/>
            <a:ext cx="8911687" cy="1280890"/>
          </a:xfrm>
        </p:spPr>
        <p:txBody>
          <a:bodyPr>
            <a:normAutofit/>
          </a:bodyPr>
          <a:lstStyle/>
          <a:p>
            <a:pPr algn="r"/>
            <a:r>
              <a:rPr lang="fa-IR" sz="2400" b="1" dirty="0">
                <a:solidFill>
                  <a:srgbClr val="FF0000"/>
                </a:solidFill>
              </a:rPr>
              <a:t>پرکاری غده تیرویید در </a:t>
            </a:r>
            <a:r>
              <a:rPr lang="fa-IR" sz="2400" b="1" dirty="0" smtClean="0">
                <a:solidFill>
                  <a:srgbClr val="FF0000"/>
                </a:solidFill>
              </a:rPr>
              <a:t>کودکان </a:t>
            </a:r>
            <a:r>
              <a:rPr lang="fa-IR" sz="2400" dirty="0" smtClean="0">
                <a:solidFill>
                  <a:srgbClr val="002060"/>
                </a:solidFill>
              </a:rPr>
              <a:t>:</a:t>
            </a:r>
            <a:endParaRPr lang="fa-IR" sz="2400" dirty="0">
              <a:solidFill>
                <a:srgbClr val="002060"/>
              </a:solidFill>
            </a:endParaRPr>
          </a:p>
        </p:txBody>
      </p:sp>
      <p:sp>
        <p:nvSpPr>
          <p:cNvPr id="3" name="Content Placeholder 2"/>
          <p:cNvSpPr>
            <a:spLocks noGrp="1"/>
          </p:cNvSpPr>
          <p:nvPr>
            <p:ph idx="1"/>
          </p:nvPr>
        </p:nvSpPr>
        <p:spPr>
          <a:xfrm>
            <a:off x="1421395" y="974844"/>
            <a:ext cx="10375271" cy="4762123"/>
          </a:xfrm>
        </p:spPr>
        <p:txBody>
          <a:bodyPr>
            <a:normAutofit/>
          </a:bodyPr>
          <a:lstStyle/>
          <a:p>
            <a:r>
              <a:rPr lang="fa-IR" dirty="0"/>
              <a:t>با افزایش فعالیت غده تیروئید، علائم و نشانه‌هایی در کودکان همانند بزرگسالان بروز می‌کند. </a:t>
            </a:r>
            <a:endParaRPr lang="fa-IR" dirty="0" smtClean="0"/>
          </a:p>
          <a:p>
            <a:pPr marL="0" indent="0">
              <a:buNone/>
            </a:pPr>
            <a:r>
              <a:rPr lang="fa-IR" dirty="0" smtClean="0"/>
              <a:t>می‌توان </a:t>
            </a:r>
            <a:r>
              <a:rPr lang="fa-IR" dirty="0"/>
              <a:t>تپش قلب کودکان را حتی زمانی که او در حال استراحت است حس کرد و همین طور </a:t>
            </a:r>
            <a:endParaRPr lang="fa-IR" dirty="0" smtClean="0"/>
          </a:p>
          <a:p>
            <a:pPr marL="0" indent="0">
              <a:buNone/>
            </a:pPr>
            <a:r>
              <a:rPr lang="fa-IR" dirty="0" smtClean="0"/>
              <a:t>می‌توان </a:t>
            </a:r>
            <a:r>
              <a:rPr lang="fa-IR" dirty="0"/>
              <a:t>به میزان فعالیت او (بی قراری و پرتحرکی، عدم توانایی در بخواب رفتن) توجه نمود. نشانه </a:t>
            </a:r>
            <a:endParaRPr lang="fa-IR" dirty="0" smtClean="0"/>
          </a:p>
          <a:p>
            <a:pPr marL="0" indent="0">
              <a:buNone/>
            </a:pPr>
            <a:r>
              <a:rPr lang="fa-IR" dirty="0" smtClean="0"/>
              <a:t>رشد </a:t>
            </a:r>
            <a:r>
              <a:rPr lang="fa-IR" dirty="0"/>
              <a:t>سریع این کودکان، کوچک شدن لباسهای آنان است که باید مورد توجه والدینشان قرار گیرد. </a:t>
            </a:r>
            <a:endParaRPr lang="fa-IR" dirty="0" smtClean="0"/>
          </a:p>
          <a:p>
            <a:pPr marL="0" indent="0">
              <a:buNone/>
            </a:pPr>
            <a:r>
              <a:rPr lang="fa-IR" dirty="0"/>
              <a:t/>
            </a:r>
            <a:br>
              <a:rPr lang="fa-IR" dirty="0"/>
            </a:br>
            <a:r>
              <a:rPr lang="fa-IR" dirty="0"/>
              <a:t>در هنگام پرکاری غده تیروئید یک و یا بیش از یکی از علائم عصبانیت، کج خلقی و زودرنجی، </a:t>
            </a:r>
            <a:r>
              <a:rPr lang="fa-IR" dirty="0" smtClean="0"/>
              <a:t>اختلال</a:t>
            </a:r>
          </a:p>
          <a:p>
            <a:pPr marL="0" indent="0">
              <a:buNone/>
            </a:pPr>
            <a:r>
              <a:rPr lang="fa-IR" dirty="0" smtClean="0"/>
              <a:t> </a:t>
            </a:r>
            <a:r>
              <a:rPr lang="fa-IR" dirty="0"/>
              <a:t>خواب، افزایش تعریق، عدم تحمل گرما، کاهش وزن غیر منتظره، چشمان بیرون زده، خیره نگاه </a:t>
            </a:r>
            <a:endParaRPr lang="fa-IR" dirty="0" smtClean="0"/>
          </a:p>
          <a:p>
            <a:pPr marL="0" indent="0">
              <a:buNone/>
            </a:pPr>
            <a:r>
              <a:rPr lang="fa-IR" dirty="0" smtClean="0"/>
              <a:t>کردن</a:t>
            </a:r>
            <a:r>
              <a:rPr lang="fa-IR" dirty="0"/>
              <a:t>، گواتر، تپش قلب سریع، افزایش اشتها، افزایش حرکات دودی روده، دستان گرم و مرطوب و </a:t>
            </a:r>
            <a:endParaRPr lang="fa-IR" dirty="0" smtClean="0"/>
          </a:p>
          <a:p>
            <a:pPr marL="0" indent="0">
              <a:buNone/>
            </a:pPr>
            <a:r>
              <a:rPr lang="fa-IR" dirty="0" smtClean="0"/>
              <a:t>لرزش </a:t>
            </a:r>
            <a:r>
              <a:rPr lang="fa-IR" dirty="0"/>
              <a:t>انگشتان در این افراد دیده می‌شود. </a:t>
            </a:r>
            <a:br>
              <a:rPr lang="fa-IR" dirty="0"/>
            </a:br>
            <a:endParaRPr lang="fa-IR" dirty="0"/>
          </a:p>
        </p:txBody>
      </p:sp>
      <p:pic>
        <p:nvPicPr>
          <p:cNvPr id="4" name="Picture 3"/>
          <p:cNvPicPr>
            <a:picLocks noChangeAspect="1"/>
          </p:cNvPicPr>
          <p:nvPr/>
        </p:nvPicPr>
        <p:blipFill>
          <a:blip r:embed="rId2"/>
          <a:stretch>
            <a:fillRect/>
          </a:stretch>
        </p:blipFill>
        <p:spPr>
          <a:xfrm>
            <a:off x="1991762" y="4119328"/>
            <a:ext cx="5644789" cy="2523512"/>
          </a:xfrm>
          <a:prstGeom prst="rect">
            <a:avLst/>
          </a:prstGeom>
        </p:spPr>
      </p:pic>
    </p:spTree>
    <p:extLst>
      <p:ext uri="{BB962C8B-B14F-4D97-AF65-F5344CB8AC3E}">
        <p14:creationId xmlns:p14="http://schemas.microsoft.com/office/powerpoint/2010/main" val="348466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743" y="431926"/>
            <a:ext cx="8911687" cy="1280890"/>
          </a:xfrm>
        </p:spPr>
        <p:txBody>
          <a:bodyPr>
            <a:normAutofit/>
          </a:bodyPr>
          <a:lstStyle/>
          <a:p>
            <a:pPr algn="r"/>
            <a:r>
              <a:rPr lang="fa-IR" sz="2000" b="1" dirty="0">
                <a:solidFill>
                  <a:srgbClr val="FF0000"/>
                </a:solidFill>
              </a:rPr>
              <a:t>درگیری چشمی در </a:t>
            </a:r>
            <a:r>
              <a:rPr lang="fa-IR" sz="2000" b="1" dirty="0" smtClean="0">
                <a:solidFill>
                  <a:srgbClr val="FF0000"/>
                </a:solidFill>
              </a:rPr>
              <a:t>بیماران مبتلا به </a:t>
            </a:r>
            <a:r>
              <a:rPr lang="fa-IR" sz="2000" b="1" dirty="0">
                <a:solidFill>
                  <a:srgbClr val="FF0000"/>
                </a:solidFill>
              </a:rPr>
              <a:t>پرکاری </a:t>
            </a:r>
            <a:r>
              <a:rPr lang="fa-IR" sz="2000" b="1" dirty="0" smtClean="0">
                <a:solidFill>
                  <a:srgbClr val="FF0000"/>
                </a:solidFill>
              </a:rPr>
              <a:t>تیروئید</a:t>
            </a:r>
            <a:r>
              <a:rPr lang="fa-IR" sz="2000" dirty="0" smtClean="0">
                <a:solidFill>
                  <a:srgbClr val="002060"/>
                </a:solidFill>
              </a:rPr>
              <a:t>:</a:t>
            </a:r>
            <a:endParaRPr lang="fa-IR" sz="2000" dirty="0">
              <a:solidFill>
                <a:srgbClr val="002060"/>
              </a:solidFill>
            </a:endParaRPr>
          </a:p>
        </p:txBody>
      </p:sp>
      <p:sp>
        <p:nvSpPr>
          <p:cNvPr id="3" name="Content Placeholder 2"/>
          <p:cNvSpPr>
            <a:spLocks noGrp="1"/>
          </p:cNvSpPr>
          <p:nvPr>
            <p:ph idx="1"/>
          </p:nvPr>
        </p:nvSpPr>
        <p:spPr>
          <a:xfrm>
            <a:off x="1412341" y="2235048"/>
            <a:ext cx="10538233" cy="5196689"/>
          </a:xfrm>
        </p:spPr>
        <p:txBody>
          <a:bodyPr/>
          <a:lstStyle/>
          <a:p>
            <a:r>
              <a:rPr lang="fa-IR" dirty="0"/>
              <a:t>بیماران مبتلا به پرکاری تیروئید نوعی درگیری چشمی هم خواهند داشت که در حدود ‪ ۱۰۰‬درصد موارد در </a:t>
            </a:r>
            <a:endParaRPr lang="fa-IR" dirty="0" smtClean="0"/>
          </a:p>
          <a:p>
            <a:pPr marL="0" indent="0">
              <a:buNone/>
            </a:pPr>
            <a:r>
              <a:rPr lang="fa-IR" dirty="0" smtClean="0"/>
              <a:t>پاتولوژی </a:t>
            </a:r>
            <a:r>
              <a:rPr lang="fa-IR" dirty="0"/>
              <a:t>دیده می‌شود. تمام بیمارانی که پرکاری تیروئید و به دنبال آن درگیری چشمی ناشی از آن را دارند باید </a:t>
            </a:r>
            <a:endParaRPr lang="fa-IR" dirty="0" smtClean="0"/>
          </a:p>
          <a:p>
            <a:pPr marL="0" indent="0">
              <a:buNone/>
            </a:pPr>
            <a:r>
              <a:rPr lang="fa-IR" dirty="0" smtClean="0"/>
              <a:t>در </a:t>
            </a:r>
            <a:r>
              <a:rPr lang="fa-IR" dirty="0"/>
              <a:t>فواصل معین جهت معاینات چشمی و به ویژه کنترل فشار داخلی چشم به چشم پزشک مراجعه کنند. در </a:t>
            </a:r>
            <a:endParaRPr lang="fa-IR" dirty="0" smtClean="0"/>
          </a:p>
          <a:p>
            <a:pPr marL="0" indent="0">
              <a:buNone/>
            </a:pPr>
            <a:r>
              <a:rPr lang="fa-IR" dirty="0" smtClean="0"/>
              <a:t>درگیری </a:t>
            </a:r>
            <a:r>
              <a:rPr lang="fa-IR" dirty="0"/>
              <a:t>چشمی ناشی از پرکاری تیروئید تمام قسمت‌های چشم شامل پلک‌ها، ترشح اشک، سطح چشم، </a:t>
            </a:r>
            <a:endParaRPr lang="fa-IR" dirty="0" smtClean="0"/>
          </a:p>
          <a:p>
            <a:pPr marL="0" indent="0">
              <a:buNone/>
            </a:pPr>
            <a:r>
              <a:rPr lang="fa-IR" dirty="0" smtClean="0"/>
              <a:t>فشار </a:t>
            </a:r>
            <a:r>
              <a:rPr lang="fa-IR" dirty="0"/>
              <a:t>داخلی چشم، عضلات چشم و عصب بینایی درگیر می‌شوند. بالا ماندن فشار داخلی چشم برای مدت </a:t>
            </a:r>
            <a:endParaRPr lang="fa-IR" dirty="0" smtClean="0"/>
          </a:p>
          <a:p>
            <a:pPr marL="0" indent="0">
              <a:buNone/>
            </a:pPr>
            <a:r>
              <a:rPr lang="fa-IR" dirty="0" smtClean="0"/>
              <a:t>طولانی </a:t>
            </a:r>
            <a:r>
              <a:rPr lang="fa-IR" dirty="0"/>
              <a:t>موجب تخریب فیبرهای عصبی و در نتیجه افت دید و در نهایت کوری می‌شود. </a:t>
            </a:r>
            <a:br>
              <a:rPr lang="fa-IR" dirty="0"/>
            </a:br>
            <a:r>
              <a:rPr lang="fa-IR" dirty="0"/>
              <a:t/>
            </a:r>
            <a:br>
              <a:rPr lang="fa-IR" dirty="0"/>
            </a:br>
            <a:r>
              <a:rPr lang="fa-IR" dirty="0"/>
              <a:t>در مطالعه‌ای دیده شد که فشار داخلی چشم در ‪ ۲۰‬درصد این بیماران بالا است که این رقم شمار بسیار </a:t>
            </a:r>
            <a:r>
              <a:rPr lang="fa-IR" dirty="0" smtClean="0"/>
              <a:t>بالایی</a:t>
            </a:r>
          </a:p>
          <a:p>
            <a:pPr marL="0" indent="0">
              <a:buNone/>
            </a:pPr>
            <a:r>
              <a:rPr lang="fa-IR" dirty="0" smtClean="0"/>
              <a:t>است</a:t>
            </a:r>
            <a:r>
              <a:rPr lang="fa-IR" dirty="0"/>
              <a:t>. با توجه یافته‌های حاصل از این مطالعه و اثر مخرب بالا بودن فشار داخلی چشم بر بینایی به تمامی </a:t>
            </a:r>
            <a:endParaRPr lang="fa-IR" dirty="0" smtClean="0"/>
          </a:p>
          <a:p>
            <a:pPr marL="0" indent="0">
              <a:buNone/>
            </a:pPr>
            <a:r>
              <a:rPr lang="fa-IR" dirty="0" smtClean="0"/>
              <a:t>بیماران </a:t>
            </a:r>
            <a:r>
              <a:rPr lang="fa-IR" dirty="0"/>
              <a:t>مبتلا به پرکاری تیروئید توصیه می‌شود که به فواصل معین جهت معاینات چشمی و به ویژه کنترل فشار </a:t>
            </a:r>
            <a:endParaRPr lang="fa-IR" dirty="0" smtClean="0"/>
          </a:p>
          <a:p>
            <a:pPr marL="0" indent="0">
              <a:buNone/>
            </a:pPr>
            <a:r>
              <a:rPr lang="fa-IR" dirty="0" smtClean="0"/>
              <a:t>داخلی </a:t>
            </a:r>
            <a:r>
              <a:rPr lang="fa-IR" dirty="0"/>
              <a:t>چشم به پزشک متخصص مراجعه کنند. </a:t>
            </a:r>
            <a:br>
              <a:rPr lang="fa-IR" dirty="0"/>
            </a:br>
            <a:endParaRPr lang="fa-IR" dirty="0"/>
          </a:p>
        </p:txBody>
      </p:sp>
      <p:pic>
        <p:nvPicPr>
          <p:cNvPr id="4" name="Picture 3"/>
          <p:cNvPicPr>
            <a:picLocks noChangeAspect="1"/>
          </p:cNvPicPr>
          <p:nvPr/>
        </p:nvPicPr>
        <p:blipFill>
          <a:blip r:embed="rId2"/>
          <a:stretch>
            <a:fillRect/>
          </a:stretch>
        </p:blipFill>
        <p:spPr>
          <a:xfrm>
            <a:off x="1706767" y="622047"/>
            <a:ext cx="3761526" cy="1443853"/>
          </a:xfrm>
          <a:prstGeom prst="rect">
            <a:avLst/>
          </a:prstGeom>
        </p:spPr>
      </p:pic>
    </p:spTree>
    <p:extLst>
      <p:ext uri="{BB962C8B-B14F-4D97-AF65-F5344CB8AC3E}">
        <p14:creationId xmlns:p14="http://schemas.microsoft.com/office/powerpoint/2010/main" val="23000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564" y="344030"/>
            <a:ext cx="8915400" cy="6174463"/>
          </a:xfrm>
        </p:spPr>
        <p:txBody>
          <a:bodyPr/>
          <a:lstStyle/>
          <a:p>
            <a:r>
              <a:rPr lang="fa-IR" sz="2400" b="1" dirty="0">
                <a:solidFill>
                  <a:srgbClr val="FF0000"/>
                </a:solidFill>
              </a:rPr>
              <a:t>علایم بیماری در سالمندان</a:t>
            </a:r>
            <a:r>
              <a:rPr lang="fa-IR" sz="2400" b="1" dirty="0" smtClean="0">
                <a:solidFill>
                  <a:srgbClr val="FF0000"/>
                </a:solidFill>
              </a:rPr>
              <a:t>:</a:t>
            </a:r>
            <a:endParaRPr lang="fa-IR" sz="2400" b="1" dirty="0">
              <a:solidFill>
                <a:srgbClr val="FF0000"/>
              </a:solidFill>
            </a:endParaRPr>
          </a:p>
          <a:p>
            <a:pPr marL="0" indent="0">
              <a:buNone/>
            </a:pPr>
            <a:endParaRPr lang="fa-IR" sz="2400" b="1" dirty="0">
              <a:solidFill>
                <a:srgbClr val="FF0000"/>
              </a:solidFill>
            </a:endParaRPr>
          </a:p>
          <a:p>
            <a:r>
              <a:rPr lang="fa-IR" dirty="0"/>
              <a:t>در سالمندان، اختلالات غده تیرویید به شکل غیرمعمول ظاهر می‌شوند، برای مثال، پرکاری تیرویید با حالت‌های بی‌خوابی، فراموشی و کاهش تمرکز حواس همراه است. کم‌کاری تیرویید نیز به شکل کندی حرکات جسمی و ذهنی ، ضعیف شدن حافظه، کاهش تمرکز و ضعیف شدن قدرت شناخت در افراد بروز می‌کند. </a:t>
            </a:r>
            <a:endParaRPr lang="fa-IR" dirty="0" smtClean="0"/>
          </a:p>
          <a:p>
            <a:r>
              <a:rPr lang="fa-IR" dirty="0" smtClean="0"/>
              <a:t>برخی </a:t>
            </a:r>
            <a:r>
              <a:rPr lang="fa-IR" dirty="0"/>
              <a:t>از سالمندان مبتلا به پرکاری تیرویید، اغلب از دردهای قلبی و تپش قلب شکایت می‌کنند، غافل از این که این علایم به علت اختلال در غده تیرویید فرد بروز می‌کند و تا زمانی که این مشکل درمان نشود، علایم بیماری از بین نخواهد رفت</a:t>
            </a:r>
          </a:p>
          <a:p>
            <a:endParaRPr lang="fa-IR" dirty="0"/>
          </a:p>
        </p:txBody>
      </p:sp>
      <p:pic>
        <p:nvPicPr>
          <p:cNvPr id="2" name="Picture 1"/>
          <p:cNvPicPr>
            <a:picLocks noChangeAspect="1"/>
          </p:cNvPicPr>
          <p:nvPr/>
        </p:nvPicPr>
        <p:blipFill>
          <a:blip r:embed="rId2"/>
          <a:stretch>
            <a:fillRect/>
          </a:stretch>
        </p:blipFill>
        <p:spPr>
          <a:xfrm>
            <a:off x="860080" y="3431261"/>
            <a:ext cx="3983525" cy="2978589"/>
          </a:xfrm>
          <a:prstGeom prst="rect">
            <a:avLst/>
          </a:prstGeom>
        </p:spPr>
      </p:pic>
    </p:spTree>
    <p:extLst>
      <p:ext uri="{BB962C8B-B14F-4D97-AF65-F5344CB8AC3E}">
        <p14:creationId xmlns:p14="http://schemas.microsoft.com/office/powerpoint/2010/main" val="412052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1394" y="190123"/>
            <a:ext cx="10637822" cy="6473227"/>
          </a:xfrm>
        </p:spPr>
        <p:txBody>
          <a:bodyPr>
            <a:normAutofit/>
          </a:bodyPr>
          <a:lstStyle/>
          <a:p>
            <a:pPr marL="0" indent="0" rtl="0">
              <a:buNone/>
            </a:pPr>
            <a:r>
              <a:rPr lang="fa-IR" sz="2400" b="1" dirty="0">
                <a:solidFill>
                  <a:srgbClr val="FF0000"/>
                </a:solidFill>
              </a:rPr>
              <a:t>تاثیر هورمون </a:t>
            </a:r>
            <a:r>
              <a:rPr lang="fa-IR" sz="2400" b="1" dirty="0" smtClean="0">
                <a:solidFill>
                  <a:srgbClr val="FF0000"/>
                </a:solidFill>
              </a:rPr>
              <a:t>تیرویید </a:t>
            </a:r>
            <a:r>
              <a:rPr lang="fa-IR" sz="2400" b="1" dirty="0">
                <a:solidFill>
                  <a:srgbClr val="FF0000"/>
                </a:solidFill>
              </a:rPr>
              <a:t>بر جنین:</a:t>
            </a:r>
            <a:endParaRPr lang="en-US" sz="2400" b="1" dirty="0">
              <a:solidFill>
                <a:srgbClr val="FF0000"/>
              </a:solidFill>
            </a:endParaRPr>
          </a:p>
          <a:p>
            <a:pPr marL="0" indent="0" rtl="0">
              <a:buNone/>
            </a:pPr>
            <a:r>
              <a:rPr lang="fa-IR" dirty="0"/>
              <a:t> </a:t>
            </a:r>
            <a:endParaRPr lang="en-US" dirty="0"/>
          </a:p>
          <a:p>
            <a:pPr marL="0" indent="0" rtl="0">
              <a:buNone/>
            </a:pPr>
            <a:r>
              <a:rPr lang="fa-IR" dirty="0"/>
              <a:t>در دوران بارداری نیاز بدن به هورمون </a:t>
            </a:r>
            <a:r>
              <a:rPr lang="fa-IR" dirty="0" smtClean="0"/>
              <a:t>تیرویید </a:t>
            </a:r>
            <a:r>
              <a:rPr lang="fa-IR" dirty="0"/>
              <a:t>نسبت به قبل </a:t>
            </a:r>
            <a:r>
              <a:rPr lang="fa-IR" dirty="0" smtClean="0"/>
              <a:t>افزایش </a:t>
            </a:r>
            <a:r>
              <a:rPr lang="fa-IR" dirty="0"/>
              <a:t>می یابد و هستند افرادی </a:t>
            </a:r>
            <a:r>
              <a:rPr lang="fa-IR" dirty="0" smtClean="0"/>
              <a:t>که</a:t>
            </a:r>
          </a:p>
          <a:p>
            <a:pPr marL="0" indent="0" rtl="0">
              <a:buNone/>
            </a:pPr>
            <a:r>
              <a:rPr lang="fa-IR" dirty="0" smtClean="0"/>
              <a:t> </a:t>
            </a:r>
            <a:r>
              <a:rPr lang="fa-IR" dirty="0"/>
              <a:t>پیش از بارداری مشکلی نداشته اما در طول بارداری به دلیل افزایش </a:t>
            </a:r>
            <a:r>
              <a:rPr lang="fa-IR" dirty="0" smtClean="0"/>
              <a:t>نیاز </a:t>
            </a:r>
            <a:r>
              <a:rPr lang="fa-IR" dirty="0"/>
              <a:t>بدنشان دچار کم </a:t>
            </a:r>
            <a:r>
              <a:rPr lang="fa-IR" dirty="0" smtClean="0"/>
              <a:t>کاری</a:t>
            </a:r>
          </a:p>
          <a:p>
            <a:pPr marL="0" indent="0" rtl="0">
              <a:buNone/>
            </a:pPr>
            <a:r>
              <a:rPr lang="fa-IR" dirty="0" smtClean="0"/>
              <a:t> </a:t>
            </a:r>
            <a:r>
              <a:rPr lang="fa-IR" dirty="0"/>
              <a:t>یا پرکاری </a:t>
            </a:r>
            <a:r>
              <a:rPr lang="fa-IR" dirty="0" smtClean="0"/>
              <a:t>پرکاری تیرویید میشوند.</a:t>
            </a:r>
            <a:endParaRPr lang="en-US" dirty="0"/>
          </a:p>
          <a:p>
            <a:pPr marL="0" indent="0" rtl="0">
              <a:buNone/>
            </a:pPr>
            <a:r>
              <a:rPr lang="fa-IR" dirty="0"/>
              <a:t>البته ممکن است </a:t>
            </a:r>
            <a:r>
              <a:rPr lang="fa-IR" dirty="0" smtClean="0"/>
              <a:t>همه </a:t>
            </a:r>
            <a:r>
              <a:rPr lang="fa-IR" dirty="0"/>
              <a:t>ی علایم تیرویید در بارداری بدون بروز کم کاری یا پر کاری </a:t>
            </a:r>
            <a:r>
              <a:rPr lang="fa-IR" dirty="0" smtClean="0"/>
              <a:t>تیرویید </a:t>
            </a:r>
            <a:r>
              <a:rPr lang="fa-IR" dirty="0"/>
              <a:t>آشکار </a:t>
            </a:r>
            <a:endParaRPr lang="en-US" dirty="0" smtClean="0"/>
          </a:p>
          <a:p>
            <a:pPr marL="0" indent="0" rtl="0">
              <a:buNone/>
            </a:pPr>
            <a:r>
              <a:rPr lang="fa-IR" dirty="0"/>
              <a:t>گ</a:t>
            </a:r>
            <a:r>
              <a:rPr lang="fa-IR" dirty="0" smtClean="0"/>
              <a:t>ردد.در </a:t>
            </a:r>
            <a:r>
              <a:rPr lang="fa-IR" dirty="0"/>
              <a:t>این حالت این </a:t>
            </a:r>
            <a:r>
              <a:rPr lang="fa-IR" dirty="0" smtClean="0"/>
              <a:t>بیماریها </a:t>
            </a:r>
            <a:r>
              <a:rPr lang="fa-IR" dirty="0"/>
              <a:t>جزو عوارض حاملگی </a:t>
            </a:r>
            <a:r>
              <a:rPr lang="fa-IR" dirty="0" smtClean="0"/>
              <a:t>محسوب </a:t>
            </a:r>
            <a:r>
              <a:rPr lang="fa-IR" dirty="0"/>
              <a:t>میگردد و ارتباط خاصی با کم </a:t>
            </a:r>
            <a:r>
              <a:rPr lang="fa-IR" dirty="0" smtClean="0"/>
              <a:t>کاری و </a:t>
            </a:r>
            <a:r>
              <a:rPr lang="fa-IR" dirty="0"/>
              <a:t>پر </a:t>
            </a:r>
            <a:endParaRPr lang="fa-IR" dirty="0" smtClean="0"/>
          </a:p>
          <a:p>
            <a:pPr marL="0" indent="0" rtl="0">
              <a:buNone/>
            </a:pPr>
            <a:r>
              <a:rPr lang="fa-IR" dirty="0" smtClean="0"/>
              <a:t>کاری </a:t>
            </a:r>
            <a:r>
              <a:rPr lang="fa-IR" dirty="0"/>
              <a:t>تیرویید نخواهند </a:t>
            </a:r>
            <a:r>
              <a:rPr lang="fa-IR" dirty="0" smtClean="0"/>
              <a:t>داشت.</a:t>
            </a:r>
          </a:p>
          <a:p>
            <a:pPr marL="0" indent="0" rtl="0">
              <a:buNone/>
            </a:pPr>
            <a:r>
              <a:rPr lang="fa-IR" dirty="0"/>
              <a:t>میزان کم هورمون تیرویید زایمان را دشوار و طولانی میکند.پزشکان میگویند زنان بارداری که هورمون تیرویید در </a:t>
            </a:r>
            <a:r>
              <a:rPr lang="fa-IR" dirty="0" smtClean="0"/>
              <a:t>آنها</a:t>
            </a:r>
          </a:p>
          <a:p>
            <a:pPr marL="0" indent="0" rtl="0">
              <a:buNone/>
            </a:pPr>
            <a:r>
              <a:rPr lang="fa-IR" dirty="0" smtClean="0"/>
              <a:t> </a:t>
            </a:r>
            <a:r>
              <a:rPr lang="fa-IR" dirty="0"/>
              <a:t>کم ترشح میشود به احتمال زیاد در </a:t>
            </a:r>
            <a:r>
              <a:rPr lang="fa-IR" dirty="0" smtClean="0"/>
              <a:t>هنگام </a:t>
            </a:r>
            <a:r>
              <a:rPr lang="fa-IR" dirty="0"/>
              <a:t>وضع حم دچار مشکل میشوند</a:t>
            </a:r>
            <a:r>
              <a:rPr lang="fa-IR" dirty="0" smtClean="0"/>
              <a:t>.</a:t>
            </a:r>
            <a:endParaRPr lang="en-US" dirty="0"/>
          </a:p>
          <a:p>
            <a:pPr marL="0" indent="0" rtl="0">
              <a:buNone/>
            </a:pPr>
            <a:r>
              <a:rPr lang="fa-IR" dirty="0"/>
              <a:t>در طول سه ماه اول بارداری </a:t>
            </a:r>
            <a:r>
              <a:rPr lang="fa-IR" dirty="0" smtClean="0"/>
              <a:t>جنین وابستگی </a:t>
            </a:r>
            <a:r>
              <a:rPr lang="fa-IR" dirty="0"/>
              <a:t>کامل به هورمون های </a:t>
            </a:r>
            <a:r>
              <a:rPr lang="fa-IR" dirty="0" smtClean="0"/>
              <a:t>تیروییدی دارد.این هورمون </a:t>
            </a:r>
            <a:r>
              <a:rPr lang="fa-IR" dirty="0"/>
              <a:t>ها </a:t>
            </a:r>
            <a:r>
              <a:rPr lang="fa-IR" dirty="0" smtClean="0"/>
              <a:t>باید از جفت</a:t>
            </a:r>
          </a:p>
          <a:p>
            <a:pPr marL="0" indent="0" rtl="0">
              <a:buNone/>
            </a:pPr>
            <a:r>
              <a:rPr lang="fa-IR" dirty="0" smtClean="0"/>
              <a:t> عبور کرده و </a:t>
            </a:r>
            <a:r>
              <a:rPr lang="fa-IR" dirty="0"/>
              <a:t>به جنین برسند.</a:t>
            </a:r>
            <a:endParaRPr lang="en-US" dirty="0"/>
          </a:p>
          <a:p>
            <a:pPr marL="0" indent="0">
              <a:buNone/>
            </a:pPr>
            <a:r>
              <a:rPr lang="fa-IR" dirty="0" smtClean="0"/>
              <a:t> </a:t>
            </a:r>
            <a:r>
              <a:rPr lang="fa-IR" dirty="0"/>
              <a:t>بعد از پایان سه ماه اول </a:t>
            </a:r>
            <a:r>
              <a:rPr lang="fa-IR" dirty="0" smtClean="0"/>
              <a:t>بارداری </a:t>
            </a:r>
            <a:r>
              <a:rPr lang="fa-IR" dirty="0"/>
              <a:t>غده ی تیرویید </a:t>
            </a:r>
            <a:r>
              <a:rPr lang="fa-IR" dirty="0" smtClean="0"/>
              <a:t>جنین،شروع به </a:t>
            </a:r>
            <a:r>
              <a:rPr lang="fa-IR" dirty="0"/>
              <a:t>فعالیت نموده و هورمون تیرویید را </a:t>
            </a:r>
            <a:r>
              <a:rPr lang="fa-IR" dirty="0" smtClean="0"/>
              <a:t>تولید </a:t>
            </a:r>
            <a:r>
              <a:rPr lang="fa-IR" dirty="0"/>
              <a:t>می </a:t>
            </a:r>
            <a:endParaRPr lang="fa-IR" dirty="0" smtClean="0"/>
          </a:p>
          <a:p>
            <a:pPr marL="0" indent="0">
              <a:buNone/>
            </a:pPr>
            <a:r>
              <a:rPr lang="fa-IR" dirty="0" smtClean="0"/>
              <a:t>نمایند.پس از </a:t>
            </a:r>
            <a:r>
              <a:rPr lang="fa-IR" dirty="0"/>
              <a:t>این تا انتهای بارداری جنین برای تولید هورمون تیرویید نیازمند ید می باشد که از طریق مادر به </a:t>
            </a:r>
            <a:r>
              <a:rPr lang="fa-IR" dirty="0" smtClean="0"/>
              <a:t>او</a:t>
            </a:r>
          </a:p>
          <a:p>
            <a:pPr marL="0" indent="0">
              <a:buNone/>
            </a:pPr>
            <a:r>
              <a:rPr lang="fa-IR" dirty="0" smtClean="0"/>
              <a:t> </a:t>
            </a:r>
            <a:r>
              <a:rPr lang="fa-IR" dirty="0"/>
              <a:t>انتقال می </a:t>
            </a:r>
            <a:r>
              <a:rPr lang="fa-IR" dirty="0" smtClean="0"/>
              <a:t>یابد</a:t>
            </a:r>
            <a:r>
              <a:rPr lang="fa-IR" dirty="0"/>
              <a:t>.</a:t>
            </a:r>
          </a:p>
        </p:txBody>
      </p:sp>
    </p:spTree>
    <p:extLst>
      <p:ext uri="{BB962C8B-B14F-4D97-AF65-F5344CB8AC3E}">
        <p14:creationId xmlns:p14="http://schemas.microsoft.com/office/powerpoint/2010/main" val="19103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16459"/>
            <a:ext cx="8915400" cy="6210678"/>
          </a:xfrm>
        </p:spPr>
        <p:txBody>
          <a:bodyPr>
            <a:normAutofit/>
          </a:bodyPr>
          <a:lstStyle/>
          <a:p>
            <a:r>
              <a:rPr lang="fa-IR" sz="2400" b="1" dirty="0" smtClean="0">
                <a:solidFill>
                  <a:srgbClr val="FF0000"/>
                </a:solidFill>
              </a:rPr>
              <a:t>بررسی بیشتر کم </a:t>
            </a:r>
            <a:r>
              <a:rPr lang="fa-IR" sz="2400" b="1" dirty="0">
                <a:solidFill>
                  <a:srgbClr val="FF0000"/>
                </a:solidFill>
              </a:rPr>
              <a:t>کاری مادرزادی </a:t>
            </a:r>
            <a:r>
              <a:rPr lang="fa-IR" sz="2400" b="1" dirty="0" smtClean="0">
                <a:solidFill>
                  <a:srgbClr val="FF0000"/>
                </a:solidFill>
              </a:rPr>
              <a:t>تیرویید:</a:t>
            </a:r>
          </a:p>
          <a:p>
            <a:pPr marL="0" indent="0">
              <a:buNone/>
            </a:pPr>
            <a:endParaRPr lang="fa-IR" dirty="0"/>
          </a:p>
          <a:p>
            <a:r>
              <a:rPr lang="fa-IR" sz="2400" dirty="0" smtClean="0"/>
              <a:t>هورمون های تیروییدی از </a:t>
            </a:r>
            <a:r>
              <a:rPr lang="fa-IR" sz="2400" dirty="0"/>
              <a:t>طرفی باعث سوخت و ساز چربی و پروتیین و قندها در بدن هم می‌شود و در سوخت و ساز ویتامین‌ها نیز تاثیر دارد. از دیگر اعمال این هورمون تنظیم درجه حرارت بدن است. برای رشد مغز، مخ و مخچه در 2 سال اول تولد، وجود غده تیرویید سالم با فعالیت طبیعی لازم می‌باشد و اگر بچه‌ای دچار کم کاری تیرویید باشد، به اختلالات رشد شدید دچار می‌شود. </a:t>
            </a:r>
          </a:p>
          <a:p>
            <a:r>
              <a:rPr lang="fa-IR" sz="2400" dirty="0"/>
              <a:t>یکی از اثرات خیلی مخرب کم‌ کاری تیرویید در نوزادان، عقب ماندگی ذهنی می‌باشد. </a:t>
            </a:r>
          </a:p>
          <a:p>
            <a:r>
              <a:rPr lang="fa-IR" sz="2400" dirty="0"/>
              <a:t>کم کاری تیرویید در نتیجه این می‌باشد که یا غده تیرویید تشکیل نشده یا هورمون‌هایی که باید توسط آن ساخته شوند، ساخته نمی‌شوند. متاسفانه به علت شدت ضایعات، معمولا در همان سال اول تولد علامت‌های کم کاری مادرزادی تیرویید خود را نشان می‌‌دهند</a:t>
            </a:r>
          </a:p>
          <a:p>
            <a:endParaRPr lang="fa-IR" dirty="0"/>
          </a:p>
        </p:txBody>
      </p:sp>
    </p:spTree>
    <p:extLst>
      <p:ext uri="{BB962C8B-B14F-4D97-AF65-F5344CB8AC3E}">
        <p14:creationId xmlns:p14="http://schemas.microsoft.com/office/powerpoint/2010/main" val="10208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6661" y="570367"/>
            <a:ext cx="10402432" cy="5884753"/>
          </a:xfrm>
        </p:spPr>
        <p:txBody>
          <a:bodyPr/>
          <a:lstStyle/>
          <a:p>
            <a:r>
              <a:rPr lang="fa-IR" sz="2000" b="1" dirty="0">
                <a:solidFill>
                  <a:srgbClr val="FF0000"/>
                </a:solidFill>
              </a:rPr>
              <a:t>عوامل ایجاد کننده کم کاری مادرزادی تیرویید کدام است</a:t>
            </a:r>
            <a:r>
              <a:rPr lang="fa-IR" sz="2000" b="1" dirty="0" smtClean="0">
                <a:solidFill>
                  <a:srgbClr val="FF0000"/>
                </a:solidFill>
              </a:rPr>
              <a:t>؟</a:t>
            </a:r>
          </a:p>
          <a:p>
            <a:pPr marL="0" indent="0">
              <a:buNone/>
            </a:pPr>
            <a:endParaRPr lang="fa-IR" dirty="0"/>
          </a:p>
          <a:p>
            <a:r>
              <a:rPr lang="fa-IR" dirty="0"/>
              <a:t>در کشورهایی که ید کم می‌باشد، یکی از دلایل کم کاری مادرزادی تیرویید، کمبود ید می‌باشد، ولی اکنون با توجه به این که در بسیاری از کشورها به نمک مصرفی، ید اضافه می‌کنند (از جمله در کشور ایران)، شایع‌ترین علت کم کاری تیرویید در نوزادی، تشکیل نشدن غده تیرویید می‌باشد و هورمون‌هایی که باید ساخته شوند به دلایل مختلف ساخته نمی‌شوند؛مثلا به علت کمبود آنزیم‌های سازنده هورمون. </a:t>
            </a:r>
          </a:p>
          <a:p>
            <a:r>
              <a:rPr lang="fa-IR" dirty="0"/>
              <a:t>علت اصلی تشکیل نشدن غده تیرویید مشخص نمی‌باشد، ولی ممکن است وجود یک سری پادتن‌هایی باشد که از رشد غده تیرویید جلوگیری می کنند. همچنین می‌تواند در اثر بیماری‌های ژنتیکی و ارثی، غده ی تیرویید تشکیل نشود و یا ممکن است در اثر این باشد که هورمونی که باید غده تیرویید را تحریک کند (از غده هیپوفیز ترشح می‌شود)، وجود نداشته باشد</a:t>
            </a:r>
          </a:p>
          <a:p>
            <a:endParaRPr lang="fa-IR" dirty="0"/>
          </a:p>
        </p:txBody>
      </p:sp>
    </p:spTree>
    <p:extLst>
      <p:ext uri="{BB962C8B-B14F-4D97-AF65-F5344CB8AC3E}">
        <p14:creationId xmlns:p14="http://schemas.microsoft.com/office/powerpoint/2010/main" val="77841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42796"/>
            <a:ext cx="8915400" cy="5268426"/>
          </a:xfrm>
        </p:spPr>
        <p:txBody>
          <a:bodyPr/>
          <a:lstStyle/>
          <a:p>
            <a:r>
              <a:rPr lang="fa-IR" sz="2000" b="1" dirty="0">
                <a:solidFill>
                  <a:srgbClr val="FF0000"/>
                </a:solidFill>
              </a:rPr>
              <a:t>شیوع این بیماری چقدر است و آیا ژنتیک در ایجاد آن تاثیری دارد</a:t>
            </a:r>
            <a:r>
              <a:rPr lang="fa-IR" sz="2000" b="1" dirty="0" smtClean="0">
                <a:solidFill>
                  <a:srgbClr val="FF0000"/>
                </a:solidFill>
              </a:rPr>
              <a:t>؟</a:t>
            </a:r>
          </a:p>
          <a:p>
            <a:pPr marL="0" indent="0">
              <a:buNone/>
            </a:pPr>
            <a:r>
              <a:rPr lang="fa-IR" sz="2000" b="1" dirty="0" smtClean="0">
                <a:solidFill>
                  <a:srgbClr val="FF0000"/>
                </a:solidFill>
              </a:rPr>
              <a:t> </a:t>
            </a:r>
            <a:endParaRPr lang="fa-IR" sz="2000" b="1" dirty="0">
              <a:solidFill>
                <a:srgbClr val="FF0000"/>
              </a:solidFill>
            </a:endParaRPr>
          </a:p>
          <a:p>
            <a:r>
              <a:rPr lang="fa-IR" dirty="0"/>
              <a:t>معمولا نوزادان دختر دو برابر بیش‌تر از نوزادان پسر به این بیماری مبتلا می‌شوند. </a:t>
            </a:r>
            <a:endParaRPr lang="fa-IR" dirty="0" smtClean="0"/>
          </a:p>
          <a:p>
            <a:r>
              <a:rPr lang="fa-IR" dirty="0" smtClean="0"/>
              <a:t>اگر </a:t>
            </a:r>
            <a:r>
              <a:rPr lang="fa-IR" dirty="0"/>
              <a:t>در خانواده‌ای سابقه کم‌کاری غده تیرویید به اضافه گواتر (بزرگی غده تیرویید) وجود </a:t>
            </a:r>
            <a:endParaRPr lang="fa-IR" dirty="0" smtClean="0"/>
          </a:p>
          <a:p>
            <a:pPr marL="0" indent="0">
              <a:buNone/>
            </a:pPr>
            <a:r>
              <a:rPr lang="fa-IR" dirty="0" smtClean="0"/>
              <a:t>     داشته </a:t>
            </a:r>
            <a:r>
              <a:rPr lang="fa-IR" dirty="0"/>
              <a:t>باشد احتمال تکرار این بیماری در بچه‌های دیگر نیز وجود دارد. ولی اصولا در خود </a:t>
            </a:r>
            <a:r>
              <a:rPr lang="fa-IR" dirty="0" smtClean="0"/>
              <a:t>کم</a:t>
            </a:r>
          </a:p>
          <a:p>
            <a:pPr marL="0" indent="0">
              <a:buNone/>
            </a:pPr>
            <a:r>
              <a:rPr lang="fa-IR" dirty="0" smtClean="0"/>
              <a:t>     </a:t>
            </a:r>
            <a:r>
              <a:rPr lang="fa-IR" dirty="0"/>
              <a:t>کاری غده تیرویید، زمینه فامیلی کم می باشد و می‌توان گفت که شایع‌ترین انواع </a:t>
            </a:r>
            <a:r>
              <a:rPr lang="fa-IR" dirty="0" smtClean="0"/>
              <a:t>این</a:t>
            </a:r>
          </a:p>
          <a:p>
            <a:pPr marL="0" indent="0">
              <a:buNone/>
            </a:pPr>
            <a:r>
              <a:rPr lang="fa-IR" dirty="0" smtClean="0"/>
              <a:t>     </a:t>
            </a:r>
            <a:r>
              <a:rPr lang="fa-IR" dirty="0"/>
              <a:t>بیماری ارثی نمی‌باشند و معمولا به صورت تکی ایجاد می‌شود</a:t>
            </a:r>
          </a:p>
          <a:p>
            <a:endParaRPr lang="fa-IR" dirty="0"/>
          </a:p>
        </p:txBody>
      </p:sp>
    </p:spTree>
    <p:extLst>
      <p:ext uri="{BB962C8B-B14F-4D97-AF65-F5344CB8AC3E}">
        <p14:creationId xmlns:p14="http://schemas.microsoft.com/office/powerpoint/2010/main" val="151612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2052" y="434566"/>
            <a:ext cx="8915400" cy="5748260"/>
          </a:xfrm>
        </p:spPr>
        <p:txBody>
          <a:bodyPr/>
          <a:lstStyle/>
          <a:p>
            <a:r>
              <a:rPr lang="fa-IR" sz="2400" b="1" dirty="0">
                <a:solidFill>
                  <a:srgbClr val="FF0000"/>
                </a:solidFill>
              </a:rPr>
              <a:t>علایم بیماری کم کاری مادرزادی تیرویید کدام است</a:t>
            </a:r>
            <a:r>
              <a:rPr lang="fa-IR" sz="2400" b="1" dirty="0" smtClean="0">
                <a:solidFill>
                  <a:srgbClr val="FF0000"/>
                </a:solidFill>
              </a:rPr>
              <a:t>؟</a:t>
            </a:r>
          </a:p>
          <a:p>
            <a:pPr marL="0" indent="0">
              <a:buNone/>
            </a:pPr>
            <a:endParaRPr lang="fa-IR" sz="2400" b="1" dirty="0">
              <a:solidFill>
                <a:srgbClr val="FF0000"/>
              </a:solidFill>
            </a:endParaRPr>
          </a:p>
          <a:p>
            <a:pPr marL="0" indent="0">
              <a:buNone/>
            </a:pPr>
            <a:r>
              <a:rPr lang="fa-IR" dirty="0"/>
              <a:t>متاسفانه در 90 درصد موارد این بیماری در اوایل نوزادی، هیچ علامتی وجود ندارد و </a:t>
            </a:r>
            <a:r>
              <a:rPr lang="fa-IR" dirty="0" smtClean="0"/>
              <a:t>به</a:t>
            </a:r>
          </a:p>
          <a:p>
            <a:pPr marL="0" indent="0">
              <a:buNone/>
            </a:pPr>
            <a:r>
              <a:rPr lang="fa-IR" dirty="0" smtClean="0"/>
              <a:t>همین </a:t>
            </a:r>
            <a:r>
              <a:rPr lang="fa-IR" dirty="0"/>
              <a:t>خاطر پزشکان توصیه </a:t>
            </a:r>
            <a:r>
              <a:rPr lang="fa-IR" dirty="0" smtClean="0"/>
              <a:t>می‌کنند </a:t>
            </a:r>
            <a:r>
              <a:rPr lang="fa-IR" dirty="0"/>
              <a:t>در کشور ایران که غربالگری برای کم کاری تیرویید </a:t>
            </a:r>
            <a:endParaRPr lang="fa-IR" dirty="0" smtClean="0"/>
          </a:p>
          <a:p>
            <a:pPr marL="0" indent="0">
              <a:buNone/>
            </a:pPr>
            <a:r>
              <a:rPr lang="fa-IR" dirty="0" smtClean="0"/>
              <a:t>انجام </a:t>
            </a:r>
            <a:r>
              <a:rPr lang="fa-IR" dirty="0"/>
              <a:t>نمی‌گیرد، همه والدین بایستی بچه‌هایشان را برای کم کاری تیرویید تست کنند و </a:t>
            </a:r>
            <a:endParaRPr lang="fa-IR" dirty="0" smtClean="0"/>
          </a:p>
          <a:p>
            <a:pPr marL="0" indent="0">
              <a:buNone/>
            </a:pPr>
            <a:r>
              <a:rPr lang="fa-IR" dirty="0" smtClean="0"/>
              <a:t>حتما </a:t>
            </a:r>
            <a:r>
              <a:rPr lang="fa-IR" dirty="0"/>
              <a:t>باید آزمایش تیرویید برای بچه‌ها انجام گیرد. از طرفی وقتی که پزشک به </a:t>
            </a:r>
            <a:r>
              <a:rPr lang="fa-IR" dirty="0" smtClean="0"/>
              <a:t>تشخیصی</a:t>
            </a:r>
          </a:p>
          <a:p>
            <a:pPr marL="0" indent="0">
              <a:buNone/>
            </a:pPr>
            <a:r>
              <a:rPr lang="fa-IR" dirty="0" smtClean="0"/>
              <a:t>می‌رسد </a:t>
            </a:r>
            <a:r>
              <a:rPr lang="fa-IR" dirty="0"/>
              <a:t>و علایم را مشاهده می‌کند ممکن است خیلی دیر شده باشد، در نتیجه </a:t>
            </a:r>
            <a:r>
              <a:rPr lang="fa-IR" dirty="0" smtClean="0"/>
              <a:t>بهتر</a:t>
            </a:r>
          </a:p>
          <a:p>
            <a:pPr marL="0" indent="0">
              <a:buNone/>
            </a:pPr>
            <a:r>
              <a:rPr lang="fa-IR" dirty="0"/>
              <a:t>ا</a:t>
            </a:r>
            <a:r>
              <a:rPr lang="fa-IR" dirty="0" smtClean="0"/>
              <a:t>ست </a:t>
            </a:r>
            <a:r>
              <a:rPr lang="fa-IR" dirty="0"/>
              <a:t>قبل از این که علایم مشاهده شود، این بیماری تشخیص داده شود. </a:t>
            </a:r>
          </a:p>
          <a:p>
            <a:pPr marL="0" indent="0">
              <a:buNone/>
            </a:pPr>
            <a:r>
              <a:rPr lang="fa-IR" dirty="0"/>
              <a:t>علایمی که باعث مشکوک شدن پزشک به این بیماری می‌شود، عبارت‌اند: زردی که طول </a:t>
            </a:r>
            <a:endParaRPr lang="fa-IR" dirty="0" smtClean="0"/>
          </a:p>
          <a:p>
            <a:pPr marL="0" indent="0">
              <a:buNone/>
            </a:pPr>
            <a:r>
              <a:rPr lang="fa-IR" dirty="0" smtClean="0"/>
              <a:t>کشد</a:t>
            </a:r>
            <a:r>
              <a:rPr lang="fa-IR" dirty="0"/>
              <a:t>، بچه‌هایی که زیاد می‌خوابند و کم گریه می‌کنند، بچه‌هایی که فتق نافی دارند </a:t>
            </a:r>
            <a:r>
              <a:rPr lang="fa-IR" dirty="0" smtClean="0"/>
              <a:t>و</a:t>
            </a:r>
          </a:p>
          <a:p>
            <a:pPr marL="0" indent="0">
              <a:buNone/>
            </a:pPr>
            <a:r>
              <a:rPr lang="fa-IR" dirty="0" smtClean="0"/>
              <a:t>نوزادانی </a:t>
            </a:r>
            <a:r>
              <a:rPr lang="fa-IR" dirty="0"/>
              <a:t>که یبوست دارند، نوزادانی که درجه حرارتشان خیلی پایین است، نوزادانی که </a:t>
            </a:r>
            <a:endParaRPr lang="fa-IR" dirty="0" smtClean="0"/>
          </a:p>
          <a:p>
            <a:pPr marL="0" indent="0">
              <a:buNone/>
            </a:pPr>
            <a:r>
              <a:rPr lang="fa-IR" dirty="0" smtClean="0"/>
              <a:t>حالت </a:t>
            </a:r>
            <a:r>
              <a:rPr lang="fa-IR" dirty="0"/>
              <a:t>صدای آنها بم می‌باشد و گریه‌های خش یا حالت خفگی دارند و به طور کلی اختلال </a:t>
            </a:r>
            <a:endParaRPr lang="fa-IR" dirty="0" smtClean="0"/>
          </a:p>
          <a:p>
            <a:pPr marL="0" indent="0">
              <a:buNone/>
            </a:pPr>
            <a:r>
              <a:rPr lang="fa-IR" dirty="0" smtClean="0"/>
              <a:t>رشد </a:t>
            </a:r>
            <a:r>
              <a:rPr lang="fa-IR" dirty="0"/>
              <a:t>بارز و قوی دارند</a:t>
            </a:r>
          </a:p>
          <a:p>
            <a:endParaRPr lang="fa-IR" dirty="0"/>
          </a:p>
        </p:txBody>
      </p:sp>
    </p:spTree>
    <p:extLst>
      <p:ext uri="{BB962C8B-B14F-4D97-AF65-F5344CB8AC3E}">
        <p14:creationId xmlns:p14="http://schemas.microsoft.com/office/powerpoint/2010/main" val="194987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94" y="99589"/>
            <a:ext cx="8596668" cy="977774"/>
          </a:xfrm>
        </p:spPr>
        <p:txBody>
          <a:bodyPr>
            <a:normAutofit/>
          </a:bodyPr>
          <a:lstStyle/>
          <a:p>
            <a:pPr algn="r"/>
            <a:r>
              <a:rPr lang="fa-IR" sz="2800" b="1" dirty="0" smtClean="0">
                <a:solidFill>
                  <a:srgbClr val="FF0000"/>
                </a:solidFill>
              </a:rPr>
              <a:t>وظیفه غده تیرویید:</a:t>
            </a:r>
            <a:endParaRPr lang="fa-IR" sz="2800" b="1" dirty="0">
              <a:solidFill>
                <a:srgbClr val="FF0000"/>
              </a:solidFill>
            </a:endParaRPr>
          </a:p>
        </p:txBody>
      </p:sp>
      <p:sp>
        <p:nvSpPr>
          <p:cNvPr id="4" name="Content Placeholder 3"/>
          <p:cNvSpPr>
            <a:spLocks noGrp="1"/>
          </p:cNvSpPr>
          <p:nvPr>
            <p:ph idx="1"/>
          </p:nvPr>
        </p:nvSpPr>
        <p:spPr>
          <a:xfrm>
            <a:off x="1837853" y="914401"/>
            <a:ext cx="10100767" cy="5848538"/>
          </a:xfrm>
        </p:spPr>
        <p:txBody>
          <a:bodyPr>
            <a:normAutofit fontScale="92500" lnSpcReduction="10000"/>
          </a:bodyPr>
          <a:lstStyle/>
          <a:p>
            <a:pPr marL="0" indent="0">
              <a:buNone/>
            </a:pPr>
            <a:r>
              <a:rPr lang="fa-IR" dirty="0">
                <a:solidFill>
                  <a:schemeClr val="tx1"/>
                </a:solidFill>
              </a:rPr>
              <a:t>کار غده تیرویید </a:t>
            </a:r>
            <a:r>
              <a:rPr lang="fa-IR" b="1" i="1" u="sng" dirty="0">
                <a:solidFill>
                  <a:schemeClr val="tx1"/>
                </a:solidFill>
              </a:rPr>
              <a:t>تنظیم سوخت و ساز بدن و رشد انسان </a:t>
            </a:r>
            <a:r>
              <a:rPr lang="fa-IR" b="1" i="1" u="sng" dirty="0" smtClean="0">
                <a:solidFill>
                  <a:schemeClr val="tx1"/>
                </a:solidFill>
              </a:rPr>
              <a:t> </a:t>
            </a:r>
            <a:r>
              <a:rPr lang="fa-IR" dirty="0" smtClean="0">
                <a:solidFill>
                  <a:schemeClr val="tx1"/>
                </a:solidFill>
              </a:rPr>
              <a:t>است؛ </a:t>
            </a:r>
            <a:r>
              <a:rPr lang="fa-IR" dirty="0">
                <a:solidFill>
                  <a:schemeClr val="tx1"/>
                </a:solidFill>
              </a:rPr>
              <a:t>به علاوه در تنظیم آب و </a:t>
            </a:r>
            <a:r>
              <a:rPr lang="fa-IR" dirty="0" smtClean="0">
                <a:solidFill>
                  <a:schemeClr val="tx1"/>
                </a:solidFill>
              </a:rPr>
              <a:t>الکترولیدها</a:t>
            </a:r>
          </a:p>
          <a:p>
            <a:pPr marL="0" indent="0">
              <a:buNone/>
            </a:pPr>
            <a:r>
              <a:rPr lang="fa-IR" dirty="0" smtClean="0">
                <a:solidFill>
                  <a:schemeClr val="tx1"/>
                </a:solidFill>
              </a:rPr>
              <a:t> </a:t>
            </a:r>
          </a:p>
          <a:p>
            <a:pPr marL="0" indent="0">
              <a:buNone/>
            </a:pPr>
            <a:r>
              <a:rPr lang="fa-IR" dirty="0" smtClean="0">
                <a:solidFill>
                  <a:schemeClr val="tx1"/>
                </a:solidFill>
              </a:rPr>
              <a:t>  تاثیر </a:t>
            </a:r>
            <a:r>
              <a:rPr lang="fa-IR" dirty="0">
                <a:solidFill>
                  <a:schemeClr val="tx1"/>
                </a:solidFill>
              </a:rPr>
              <a:t>می گذارد و </a:t>
            </a:r>
            <a:r>
              <a:rPr lang="fa-IR" b="1" dirty="0">
                <a:solidFill>
                  <a:schemeClr val="tx1"/>
                </a:solidFill>
              </a:rPr>
              <a:t>به طور کلی با عملکرد تمامی سیستم ها به خصوص مغز، اعصاب و قلب رابطه </a:t>
            </a:r>
            <a:endParaRPr lang="fa-IR" b="1" dirty="0" smtClean="0">
              <a:solidFill>
                <a:schemeClr val="tx1"/>
              </a:solidFill>
            </a:endParaRPr>
          </a:p>
          <a:p>
            <a:pPr marL="0" indent="0">
              <a:buNone/>
            </a:pPr>
            <a:endParaRPr lang="fa-IR" b="1" dirty="0" smtClean="0">
              <a:solidFill>
                <a:schemeClr val="tx1"/>
              </a:solidFill>
            </a:endParaRPr>
          </a:p>
          <a:p>
            <a:pPr marL="0" indent="0">
              <a:buNone/>
            </a:pPr>
            <a:r>
              <a:rPr lang="fa-IR" b="1" dirty="0" smtClean="0">
                <a:solidFill>
                  <a:schemeClr val="tx1"/>
                </a:solidFill>
              </a:rPr>
              <a:t>  مستقیم </a:t>
            </a:r>
            <a:r>
              <a:rPr lang="fa-IR" b="1" dirty="0">
                <a:solidFill>
                  <a:schemeClr val="tx1"/>
                </a:solidFill>
              </a:rPr>
              <a:t>دارد و مهم ترین وظیفه آن تاثیر روی سیستم سوخت و ساز بدن </a:t>
            </a:r>
            <a:r>
              <a:rPr lang="fa-IR" b="1" dirty="0" smtClean="0">
                <a:solidFill>
                  <a:schemeClr val="tx1"/>
                </a:solidFill>
              </a:rPr>
              <a:t>است.</a:t>
            </a:r>
            <a:r>
              <a:rPr lang="fa-IR" b="1" dirty="0"/>
              <a:t> </a:t>
            </a:r>
            <a:r>
              <a:rPr lang="fa-IR" dirty="0"/>
              <a:t>غده تیروئید دو </a:t>
            </a:r>
            <a:endParaRPr lang="fa-IR" dirty="0" smtClean="0"/>
          </a:p>
          <a:p>
            <a:pPr marL="0" indent="0">
              <a:buNone/>
            </a:pPr>
            <a:endParaRPr lang="fa-IR" dirty="0" smtClean="0"/>
          </a:p>
          <a:p>
            <a:pPr marL="0" indent="0">
              <a:buNone/>
            </a:pPr>
            <a:r>
              <a:rPr lang="fa-IR" dirty="0" smtClean="0"/>
              <a:t>  هورمون </a:t>
            </a:r>
            <a:r>
              <a:rPr lang="fa-IR" dirty="0"/>
              <a:t>مهم </a:t>
            </a:r>
            <a:r>
              <a:rPr lang="fa-IR" b="1" dirty="0" smtClean="0">
                <a:solidFill>
                  <a:srgbClr val="C00000"/>
                </a:solidFill>
              </a:rPr>
              <a:t>تری‌یدو‌تیرونین (</a:t>
            </a:r>
            <a:r>
              <a:rPr lang="en-US" b="1" dirty="0" smtClean="0">
                <a:solidFill>
                  <a:srgbClr val="C00000"/>
                </a:solidFill>
              </a:rPr>
              <a:t> T3 </a:t>
            </a:r>
            <a:r>
              <a:rPr lang="fa-IR" b="1" dirty="0">
                <a:solidFill>
                  <a:srgbClr val="C00000"/>
                </a:solidFill>
              </a:rPr>
              <a:t>) </a:t>
            </a:r>
            <a:r>
              <a:rPr lang="fa-IR" b="1" dirty="0"/>
              <a:t>و </a:t>
            </a:r>
            <a:r>
              <a:rPr lang="fa-IR" b="1" dirty="0" smtClean="0">
                <a:solidFill>
                  <a:srgbClr val="C00000"/>
                </a:solidFill>
              </a:rPr>
              <a:t>تیروکسین (</a:t>
            </a:r>
            <a:r>
              <a:rPr lang="en-US" b="1" dirty="0" smtClean="0">
                <a:solidFill>
                  <a:srgbClr val="C00000"/>
                </a:solidFill>
              </a:rPr>
              <a:t>  T4 </a:t>
            </a:r>
            <a:r>
              <a:rPr lang="fa-IR" b="1" dirty="0">
                <a:solidFill>
                  <a:srgbClr val="C00000"/>
                </a:solidFill>
              </a:rPr>
              <a:t>) </a:t>
            </a:r>
            <a:r>
              <a:rPr lang="fa-IR" dirty="0" smtClean="0"/>
              <a:t>را </a:t>
            </a:r>
            <a:r>
              <a:rPr lang="fa-IR" dirty="0"/>
              <a:t>می‌سازد که در </a:t>
            </a:r>
            <a:r>
              <a:rPr lang="fa-IR" u="sng" dirty="0"/>
              <a:t>رشد و نمو سلولهای جنینی </a:t>
            </a:r>
            <a:r>
              <a:rPr lang="fa-IR" u="sng" dirty="0" smtClean="0"/>
              <a:t>و</a:t>
            </a:r>
          </a:p>
          <a:p>
            <a:pPr marL="0" indent="0">
              <a:buNone/>
            </a:pPr>
            <a:endParaRPr lang="fa-IR" u="sng" dirty="0" smtClean="0"/>
          </a:p>
          <a:p>
            <a:pPr marL="0" indent="0">
              <a:buNone/>
            </a:pPr>
            <a:r>
              <a:rPr lang="fa-IR" u="sng" dirty="0" smtClean="0"/>
              <a:t>   </a:t>
            </a:r>
            <a:r>
              <a:rPr lang="fa-IR" u="sng" dirty="0"/>
              <a:t>همچنین تنظیم متابولیسم بدن در بالغین</a:t>
            </a:r>
            <a:r>
              <a:rPr lang="fa-IR" dirty="0"/>
              <a:t> نقش بسیار دارند. </a:t>
            </a:r>
            <a:r>
              <a:rPr lang="fa-IR" u="sng" dirty="0" smtClean="0"/>
              <a:t>غده تیرویید، </a:t>
            </a:r>
            <a:r>
              <a:rPr lang="fa-IR" u="sng" dirty="0"/>
              <a:t>ید را از مواد غذایی </a:t>
            </a:r>
            <a:endParaRPr lang="fa-IR" u="sng" dirty="0" smtClean="0"/>
          </a:p>
          <a:p>
            <a:pPr marL="0" indent="0">
              <a:buNone/>
            </a:pPr>
            <a:endParaRPr lang="fa-IR" u="sng" dirty="0" smtClean="0"/>
          </a:p>
          <a:p>
            <a:pPr marL="0" indent="0">
              <a:buNone/>
            </a:pPr>
            <a:r>
              <a:rPr lang="fa-IR" u="sng" dirty="0" smtClean="0"/>
              <a:t>  گوناگون </a:t>
            </a:r>
            <a:r>
              <a:rPr lang="fa-IR" u="sng" dirty="0"/>
              <a:t>به دست می‌آورد و درخود انبار می‌کند و سپس هورمون </a:t>
            </a:r>
            <a:r>
              <a:rPr lang="en-US" u="sng" dirty="0"/>
              <a:t>T4 </a:t>
            </a:r>
            <a:r>
              <a:rPr lang="fa-IR" u="sng" dirty="0"/>
              <a:t>را می‌سازد.</a:t>
            </a:r>
            <a:r>
              <a:rPr lang="fa-IR" dirty="0"/>
              <a:t> </a:t>
            </a:r>
            <a:r>
              <a:rPr lang="fa-IR" b="1" dirty="0"/>
              <a:t>در صورت اشکال </a:t>
            </a:r>
            <a:endParaRPr lang="fa-IR" b="1" dirty="0" smtClean="0"/>
          </a:p>
          <a:p>
            <a:pPr marL="0" indent="0">
              <a:buNone/>
            </a:pPr>
            <a:endParaRPr lang="fa-IR" b="1" dirty="0" smtClean="0"/>
          </a:p>
          <a:p>
            <a:pPr marL="0" indent="0">
              <a:buNone/>
            </a:pPr>
            <a:r>
              <a:rPr lang="fa-IR" b="1" dirty="0" smtClean="0"/>
              <a:t>  در </a:t>
            </a:r>
            <a:r>
              <a:rPr lang="fa-IR" b="1" dirty="0"/>
              <a:t>کارکرد این غده و کاهش میزان تولید </a:t>
            </a:r>
            <a:r>
              <a:rPr lang="en-US" b="1" dirty="0"/>
              <a:t>T4 </a:t>
            </a:r>
            <a:r>
              <a:rPr lang="fa-IR" b="1" dirty="0"/>
              <a:t>در بدن ، </a:t>
            </a:r>
            <a:r>
              <a:rPr lang="fa-IR" b="1" u="sng" dirty="0"/>
              <a:t>تغییراتی در وزن ، اشتها ، الگوی خواب </a:t>
            </a:r>
            <a:r>
              <a:rPr lang="fa-IR" b="1" u="sng" dirty="0" smtClean="0"/>
              <a:t>،</a:t>
            </a:r>
          </a:p>
          <a:p>
            <a:pPr marL="0" indent="0">
              <a:buNone/>
            </a:pPr>
            <a:r>
              <a:rPr lang="fa-IR" b="1" u="sng" dirty="0" smtClean="0"/>
              <a:t> </a:t>
            </a:r>
          </a:p>
          <a:p>
            <a:pPr marL="0" indent="0">
              <a:buNone/>
            </a:pPr>
            <a:r>
              <a:rPr lang="fa-IR" b="1" u="sng" dirty="0" smtClean="0"/>
              <a:t>  دمای </a:t>
            </a:r>
            <a:r>
              <a:rPr lang="fa-IR" b="1" u="sng" dirty="0"/>
              <a:t>بدن </a:t>
            </a:r>
            <a:r>
              <a:rPr lang="fa-IR" b="1" dirty="0"/>
              <a:t>و غیره به وجود می‌آید. </a:t>
            </a:r>
            <a:br>
              <a:rPr lang="fa-IR" b="1" dirty="0"/>
            </a:br>
            <a:endParaRPr lang="fa-IR" b="1" dirty="0">
              <a:solidFill>
                <a:schemeClr val="tx1"/>
              </a:solidFill>
            </a:endParaRPr>
          </a:p>
        </p:txBody>
      </p:sp>
    </p:spTree>
    <p:extLst>
      <p:ext uri="{BB962C8B-B14F-4D97-AF65-F5344CB8AC3E}">
        <p14:creationId xmlns:p14="http://schemas.microsoft.com/office/powerpoint/2010/main" val="12004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614" y="271605"/>
            <a:ext cx="10827944" cy="6446066"/>
          </a:xfrm>
        </p:spPr>
        <p:txBody>
          <a:bodyPr>
            <a:normAutofit/>
          </a:bodyPr>
          <a:lstStyle/>
          <a:p>
            <a:r>
              <a:rPr lang="fa-IR" sz="2400" b="1" dirty="0">
                <a:solidFill>
                  <a:srgbClr val="FF0000"/>
                </a:solidFill>
              </a:rPr>
              <a:t>درمان کم کاری مادرزادی </a:t>
            </a:r>
            <a:r>
              <a:rPr lang="fa-IR" sz="2400" b="1" dirty="0" smtClean="0">
                <a:solidFill>
                  <a:srgbClr val="FF0000"/>
                </a:solidFill>
              </a:rPr>
              <a:t>تیروئید:</a:t>
            </a:r>
          </a:p>
          <a:p>
            <a:endParaRPr lang="fa-IR" sz="2400" b="1" dirty="0">
              <a:solidFill>
                <a:srgbClr val="FF0000"/>
              </a:solidFill>
            </a:endParaRPr>
          </a:p>
          <a:p>
            <a:pPr marL="0" indent="0">
              <a:buNone/>
            </a:pPr>
            <a:r>
              <a:rPr lang="fa-IR" dirty="0"/>
              <a:t>خوشبختانه، اگر این بیماری زود تشخیص داده شود، درمانش فقط با خوردن قرص </a:t>
            </a:r>
            <a:r>
              <a:rPr lang="fa-IR" dirty="0" smtClean="0"/>
              <a:t>خوراکی</a:t>
            </a:r>
          </a:p>
          <a:p>
            <a:pPr marL="0" indent="0">
              <a:buNone/>
            </a:pPr>
            <a:r>
              <a:rPr lang="fa-IR" dirty="0" smtClean="0"/>
              <a:t>لووتیروکسین </a:t>
            </a:r>
            <a:r>
              <a:rPr lang="fa-IR" dirty="0"/>
              <a:t>انجام می‌گیرد که بر اساس وزن نوزاد، پزشک مقدار مصرف این قرص را </a:t>
            </a:r>
            <a:endParaRPr lang="fa-IR" dirty="0" smtClean="0"/>
          </a:p>
          <a:p>
            <a:pPr marL="0" indent="0">
              <a:buNone/>
            </a:pPr>
            <a:r>
              <a:rPr lang="fa-IR" dirty="0" smtClean="0"/>
              <a:t>تعیین می‌کند</a:t>
            </a:r>
          </a:p>
          <a:p>
            <a:pPr marL="0" indent="0">
              <a:buNone/>
            </a:pPr>
            <a:r>
              <a:rPr lang="fa-IR" dirty="0" smtClean="0"/>
              <a:t>بهترین زمان درمان این بیماری روز های اول تولد به خصوص تا شش هفتگی می باشد.</a:t>
            </a:r>
          </a:p>
          <a:p>
            <a:pPr marL="0" indent="0">
              <a:buNone/>
            </a:pPr>
            <a:r>
              <a:rPr lang="fa-IR" dirty="0" smtClean="0"/>
              <a:t>وقتی که زمان درمان به تعویق بیفتد ضریب هوشی نوزاد کم می شود.و هرچقدر که درمان زودتر شروع شود ضریب</a:t>
            </a:r>
          </a:p>
          <a:p>
            <a:pPr marL="0" indent="0">
              <a:buNone/>
            </a:pPr>
            <a:r>
              <a:rPr lang="fa-IR" dirty="0" smtClean="0"/>
              <a:t> هوشی به حد طبیعی نزدیک تر خاهد شد.به عنوان مثال اگر درمان را بعد از 3 ماهگی شروع کنیم در نتیجه ضریب</a:t>
            </a:r>
          </a:p>
          <a:p>
            <a:pPr marL="0" indent="0">
              <a:buNone/>
            </a:pPr>
            <a:r>
              <a:rPr lang="fa-IR" dirty="0" smtClean="0"/>
              <a:t> هوشی طبیی را نخواهیم داشت مگر اینکه کم کاری مادر زادی تیرویید خیلی شدید نبوده باشد.</a:t>
            </a:r>
          </a:p>
          <a:p>
            <a:pPr marL="0" indent="0">
              <a:buNone/>
            </a:pPr>
            <a:r>
              <a:rPr lang="fa-IR" dirty="0" smtClean="0"/>
              <a:t>موارد شدید کم کاری مادرزادی تیرویید یا درمان بعد از 3 ماهگی نوزاد منجر به عقب ماندگی ذهنی میشود.</a:t>
            </a:r>
          </a:p>
          <a:p>
            <a:pPr marL="0" indent="0">
              <a:buNone/>
            </a:pPr>
            <a:r>
              <a:rPr lang="fa-IR" dirty="0" smtClean="0"/>
              <a:t>در نتیجه </a:t>
            </a:r>
            <a:r>
              <a:rPr lang="fa-IR" b="1" dirty="0" smtClean="0"/>
              <a:t>عقب ماندگی ذهنی و اختلال در رشد </a:t>
            </a:r>
            <a:r>
              <a:rPr lang="fa-IR" dirty="0" smtClean="0"/>
              <a:t>از مهمترین عوارض عدم درمان به موقع در این بیماری می باشد.</a:t>
            </a:r>
            <a:endParaRPr lang="fa-IR" dirty="0"/>
          </a:p>
          <a:p>
            <a:endParaRPr lang="fa-IR" dirty="0"/>
          </a:p>
        </p:txBody>
      </p:sp>
    </p:spTree>
    <p:extLst>
      <p:ext uri="{BB962C8B-B14F-4D97-AF65-F5344CB8AC3E}">
        <p14:creationId xmlns:p14="http://schemas.microsoft.com/office/powerpoint/2010/main" val="368645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17282"/>
            <a:ext cx="8915400" cy="6409855"/>
          </a:xfrm>
        </p:spPr>
        <p:txBody>
          <a:bodyPr/>
          <a:lstStyle/>
          <a:p>
            <a:r>
              <a:rPr lang="fa-IR" sz="2400" b="1" dirty="0">
                <a:solidFill>
                  <a:srgbClr val="FF0000"/>
                </a:solidFill>
              </a:rPr>
              <a:t>عوارض کم کاری تیرویید در دوران بارداری </a:t>
            </a:r>
            <a:r>
              <a:rPr lang="fa-IR" sz="2400" b="1" dirty="0" smtClean="0">
                <a:solidFill>
                  <a:srgbClr val="FF0000"/>
                </a:solidFill>
              </a:rPr>
              <a:t>:</a:t>
            </a:r>
          </a:p>
          <a:p>
            <a:pPr marL="0" indent="0">
              <a:buNone/>
            </a:pPr>
            <a:endParaRPr lang="fa-IR" sz="2400" b="1" dirty="0">
              <a:solidFill>
                <a:srgbClr val="FF0000"/>
              </a:solidFill>
            </a:endParaRPr>
          </a:p>
          <a:p>
            <a:r>
              <a:rPr lang="fa-IR" dirty="0"/>
              <a:t>زایمان زود رس</a:t>
            </a:r>
          </a:p>
          <a:p>
            <a:r>
              <a:rPr lang="fa-IR" dirty="0"/>
              <a:t>سقط جنین به خصوص در 3ماهه </a:t>
            </a:r>
            <a:r>
              <a:rPr lang="fa-IR" dirty="0" smtClean="0"/>
              <a:t>اول </a:t>
            </a:r>
            <a:r>
              <a:rPr lang="fa-IR" dirty="0"/>
              <a:t>بارداری</a:t>
            </a:r>
          </a:p>
          <a:p>
            <a:r>
              <a:rPr lang="fa-IR" dirty="0"/>
              <a:t>جدا شدن زودرس جفت</a:t>
            </a:r>
          </a:p>
          <a:p>
            <a:r>
              <a:rPr lang="fa-IR" dirty="0"/>
              <a:t>زجر جنین</a:t>
            </a:r>
          </a:p>
          <a:p>
            <a:r>
              <a:rPr lang="fa-IR" dirty="0"/>
              <a:t>مرگ جنین </a:t>
            </a:r>
            <a:r>
              <a:rPr lang="fa-IR" dirty="0" smtClean="0"/>
              <a:t>درون </a:t>
            </a:r>
            <a:r>
              <a:rPr lang="fa-IR" dirty="0"/>
              <a:t>رحم</a:t>
            </a:r>
          </a:p>
          <a:p>
            <a:r>
              <a:rPr lang="fa-IR" dirty="0"/>
              <a:t>احتمال تولد نوزاد نارس</a:t>
            </a:r>
          </a:p>
          <a:p>
            <a:r>
              <a:rPr lang="fa-IR" dirty="0"/>
              <a:t>احتمال تولد نوزاد کم وزن</a:t>
            </a:r>
          </a:p>
          <a:p>
            <a:r>
              <a:rPr lang="fa-IR" dirty="0"/>
              <a:t>احتمال پره اکلامپسی</a:t>
            </a:r>
          </a:p>
          <a:p>
            <a:r>
              <a:rPr lang="fa-IR" dirty="0"/>
              <a:t>افزایش میزان سزارین</a:t>
            </a:r>
          </a:p>
          <a:p>
            <a:r>
              <a:rPr lang="fa-IR" dirty="0"/>
              <a:t>بروز اختلالات شناختی و عصبی در جنین</a:t>
            </a:r>
          </a:p>
          <a:p>
            <a:r>
              <a:rPr lang="fa-IR" dirty="0"/>
              <a:t>خون ریزی بعد از زایمان</a:t>
            </a:r>
          </a:p>
          <a:p>
            <a:r>
              <a:rPr lang="fa-IR" dirty="0"/>
              <a:t>پاره شدن زود </a:t>
            </a:r>
            <a:r>
              <a:rPr lang="fa-IR" dirty="0" smtClean="0"/>
              <a:t>رس کیسه </a:t>
            </a:r>
            <a:r>
              <a:rPr lang="fa-IR" dirty="0"/>
              <a:t>آب جنین</a:t>
            </a:r>
          </a:p>
          <a:p>
            <a:endParaRPr lang="fa-IR" dirty="0"/>
          </a:p>
        </p:txBody>
      </p:sp>
    </p:spTree>
    <p:extLst>
      <p:ext uri="{BB962C8B-B14F-4D97-AF65-F5344CB8AC3E}">
        <p14:creationId xmlns:p14="http://schemas.microsoft.com/office/powerpoint/2010/main" val="280126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2587" y="316871"/>
            <a:ext cx="8915400" cy="5241266"/>
          </a:xfrm>
        </p:spPr>
        <p:txBody>
          <a:bodyPr>
            <a:normAutofit/>
          </a:bodyPr>
          <a:lstStyle/>
          <a:p>
            <a:pPr marL="0" indent="0">
              <a:buNone/>
            </a:pPr>
            <a:r>
              <a:rPr lang="fa-IR" sz="2000" dirty="0"/>
              <a:t>تحقیقات جدید نشان داده است که رشد حرکتی کودکان در سن دوسالگی </a:t>
            </a:r>
            <a:r>
              <a:rPr lang="fa-IR" sz="2000" dirty="0" smtClean="0"/>
              <a:t>با</a:t>
            </a:r>
          </a:p>
          <a:p>
            <a:pPr marL="0" indent="0">
              <a:buNone/>
            </a:pPr>
            <a:r>
              <a:rPr lang="fa-IR" sz="2000" dirty="0" smtClean="0"/>
              <a:t>میزان </a:t>
            </a:r>
            <a:r>
              <a:rPr lang="fa-IR" sz="2000" dirty="0"/>
              <a:t>پایین هورمون تیرویید در دوران بارداری مادر ارتباط دارد</a:t>
            </a:r>
          </a:p>
          <a:p>
            <a:pPr marL="0" indent="0">
              <a:buNone/>
            </a:pPr>
            <a:r>
              <a:rPr lang="fa-IR" sz="2000" dirty="0"/>
              <a:t>هورمون تیرویید یکی از هورمان های مهم در رشد و تکامل نوزاد است و کمبود </a:t>
            </a:r>
            <a:r>
              <a:rPr lang="fa-IR" sz="2000" dirty="0" smtClean="0"/>
              <a:t>این</a:t>
            </a:r>
          </a:p>
          <a:p>
            <a:pPr marL="0" indent="0">
              <a:buNone/>
            </a:pPr>
            <a:r>
              <a:rPr lang="fa-IR" sz="2000" dirty="0" smtClean="0"/>
              <a:t>هورمون </a:t>
            </a:r>
            <a:r>
              <a:rPr lang="fa-IR" sz="2000" dirty="0"/>
              <a:t>عوارضی مانند عقب ماندگی ذهنی،کوتاهی قد،ناشنوایی،اختلال گفتار </a:t>
            </a:r>
            <a:endParaRPr lang="fa-IR" sz="2000" dirty="0" smtClean="0"/>
          </a:p>
          <a:p>
            <a:pPr marL="0" indent="0">
              <a:buNone/>
            </a:pPr>
            <a:r>
              <a:rPr lang="fa-IR" sz="2000" dirty="0" smtClean="0"/>
              <a:t>و </a:t>
            </a:r>
            <a:r>
              <a:rPr lang="fa-IR" sz="2000" dirty="0"/>
              <a:t>بعضی بیماری های مغزی و عصبی را به دنبال دارد</a:t>
            </a:r>
          </a:p>
          <a:p>
            <a:endParaRPr lang="fa-IR" sz="1600" dirty="0"/>
          </a:p>
        </p:txBody>
      </p:sp>
      <p:pic>
        <p:nvPicPr>
          <p:cNvPr id="2" name="Picture 1"/>
          <p:cNvPicPr>
            <a:picLocks noChangeAspect="1"/>
          </p:cNvPicPr>
          <p:nvPr/>
        </p:nvPicPr>
        <p:blipFill>
          <a:blip r:embed="rId2"/>
          <a:stretch>
            <a:fillRect/>
          </a:stretch>
        </p:blipFill>
        <p:spPr>
          <a:xfrm>
            <a:off x="2335795" y="2273174"/>
            <a:ext cx="3581730" cy="4584826"/>
          </a:xfrm>
          <a:prstGeom prst="rect">
            <a:avLst/>
          </a:prstGeom>
        </p:spPr>
      </p:pic>
    </p:spTree>
    <p:extLst>
      <p:ext uri="{BB962C8B-B14F-4D97-AF65-F5344CB8AC3E}">
        <p14:creationId xmlns:p14="http://schemas.microsoft.com/office/powerpoint/2010/main" val="1125334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7319" y="280657"/>
            <a:ext cx="8915400" cy="6165409"/>
          </a:xfrm>
        </p:spPr>
        <p:txBody>
          <a:bodyPr>
            <a:normAutofit/>
          </a:bodyPr>
          <a:lstStyle/>
          <a:p>
            <a:pPr marL="0" lvl="0" indent="0" rtl="0">
              <a:buClr>
                <a:srgbClr val="1CADE4"/>
              </a:buClr>
              <a:buNone/>
            </a:pPr>
            <a:r>
              <a:rPr lang="fa-IR" dirty="0">
                <a:solidFill>
                  <a:prstClr val="black">
                    <a:lumMod val="75000"/>
                    <a:lumOff val="25000"/>
                  </a:prstClr>
                </a:solidFill>
              </a:rPr>
              <a:t> </a:t>
            </a:r>
            <a:endParaRPr lang="en-US" dirty="0">
              <a:solidFill>
                <a:prstClr val="black">
                  <a:lumMod val="75000"/>
                  <a:lumOff val="25000"/>
                </a:prstClr>
              </a:solidFill>
            </a:endParaRPr>
          </a:p>
          <a:p>
            <a:pPr marL="0" lvl="0" indent="0" rtl="0">
              <a:buClr>
                <a:srgbClr val="1CADE4"/>
              </a:buClr>
              <a:buNone/>
            </a:pPr>
            <a:r>
              <a:rPr lang="fa-IR" sz="2800" b="1" dirty="0">
                <a:solidFill>
                  <a:srgbClr val="FF0000"/>
                </a:solidFill>
              </a:rPr>
              <a:t>عوارض پر کاری تیرویید در بارداری:</a:t>
            </a:r>
          </a:p>
          <a:p>
            <a:pPr marL="0" lvl="0" indent="0" rtl="0">
              <a:buClr>
                <a:srgbClr val="1CADE4"/>
              </a:buClr>
              <a:buNone/>
            </a:pPr>
            <a:endParaRPr lang="en-US" sz="2000" b="1" dirty="0">
              <a:solidFill>
                <a:srgbClr val="FF0000"/>
              </a:solidFill>
            </a:endParaRPr>
          </a:p>
          <a:p>
            <a:pPr marL="0" lvl="0" indent="0" rtl="0">
              <a:buClr>
                <a:srgbClr val="1CADE4"/>
              </a:buClr>
              <a:buNone/>
            </a:pPr>
            <a:r>
              <a:rPr lang="fa-IR" sz="2400" dirty="0">
                <a:solidFill>
                  <a:prstClr val="black">
                    <a:lumMod val="75000"/>
                    <a:lumOff val="25000"/>
                  </a:prstClr>
                </a:solidFill>
              </a:rPr>
              <a:t>*احتمال بروز زایمان زودرس</a:t>
            </a:r>
            <a:endParaRPr lang="en-US" sz="2400" dirty="0">
              <a:solidFill>
                <a:prstClr val="black">
                  <a:lumMod val="75000"/>
                  <a:lumOff val="25000"/>
                </a:prstClr>
              </a:solidFill>
            </a:endParaRPr>
          </a:p>
          <a:p>
            <a:pPr marL="0" lvl="0" indent="0" rtl="0">
              <a:buClr>
                <a:srgbClr val="1CADE4"/>
              </a:buClr>
              <a:buNone/>
            </a:pPr>
            <a:r>
              <a:rPr lang="fa-IR" sz="2400" dirty="0">
                <a:solidFill>
                  <a:prstClr val="black">
                    <a:lumMod val="75000"/>
                    <a:lumOff val="25000"/>
                  </a:prstClr>
                </a:solidFill>
              </a:rPr>
              <a:t>*بالارفتن احتمال سقط خود به خودی </a:t>
            </a:r>
            <a:endParaRPr lang="en-US" sz="2400" dirty="0">
              <a:solidFill>
                <a:prstClr val="black">
                  <a:lumMod val="75000"/>
                  <a:lumOff val="25000"/>
                </a:prstClr>
              </a:solidFill>
            </a:endParaRPr>
          </a:p>
          <a:p>
            <a:pPr marL="0" lvl="0" indent="0" rtl="0">
              <a:buClr>
                <a:srgbClr val="1CADE4"/>
              </a:buClr>
              <a:buNone/>
            </a:pPr>
            <a:r>
              <a:rPr lang="fa-IR" sz="2400" dirty="0">
                <a:solidFill>
                  <a:prstClr val="black">
                    <a:lumMod val="75000"/>
                    <a:lumOff val="25000"/>
                  </a:prstClr>
                </a:solidFill>
              </a:rPr>
              <a:t>*مرگ داخل رحمی جنین</a:t>
            </a:r>
            <a:endParaRPr lang="en-US" sz="2400" dirty="0">
              <a:solidFill>
                <a:prstClr val="black">
                  <a:lumMod val="75000"/>
                  <a:lumOff val="25000"/>
                </a:prstClr>
              </a:solidFill>
            </a:endParaRPr>
          </a:p>
          <a:p>
            <a:pPr marL="0" lvl="0" indent="0" rtl="0">
              <a:buClr>
                <a:srgbClr val="1CADE4"/>
              </a:buClr>
              <a:buNone/>
            </a:pPr>
            <a:r>
              <a:rPr lang="fa-IR" sz="2400" dirty="0">
                <a:solidFill>
                  <a:prstClr val="black">
                    <a:lumMod val="75000"/>
                    <a:lumOff val="25000"/>
                  </a:prstClr>
                </a:solidFill>
              </a:rPr>
              <a:t>*متولد شدن نوزاد نارس</a:t>
            </a:r>
            <a:endParaRPr lang="en-US" sz="2400" dirty="0">
              <a:solidFill>
                <a:prstClr val="black">
                  <a:lumMod val="75000"/>
                  <a:lumOff val="25000"/>
                </a:prstClr>
              </a:solidFill>
            </a:endParaRPr>
          </a:p>
          <a:p>
            <a:pPr marL="0" lvl="0" indent="0" rtl="0">
              <a:buClr>
                <a:srgbClr val="1CADE4"/>
              </a:buClr>
              <a:buNone/>
            </a:pPr>
            <a:r>
              <a:rPr lang="fa-IR" sz="2400" dirty="0">
                <a:solidFill>
                  <a:prstClr val="black">
                    <a:lumMod val="75000"/>
                    <a:lumOff val="25000"/>
                  </a:prstClr>
                </a:solidFill>
              </a:rPr>
              <a:t>*متولد شدن نوزاد با وزن کم</a:t>
            </a:r>
            <a:endParaRPr lang="en-US" sz="2400" dirty="0">
              <a:solidFill>
                <a:prstClr val="black">
                  <a:lumMod val="75000"/>
                  <a:lumOff val="25000"/>
                </a:prstClr>
              </a:solidFill>
            </a:endParaRPr>
          </a:p>
          <a:p>
            <a:pPr marL="0" lvl="0" indent="0" rtl="0">
              <a:buClr>
                <a:srgbClr val="1CADE4"/>
              </a:buClr>
              <a:buNone/>
            </a:pPr>
            <a:r>
              <a:rPr lang="fa-IR" sz="2400" dirty="0">
                <a:solidFill>
                  <a:prstClr val="black">
                    <a:lumMod val="75000"/>
                    <a:lumOff val="25000"/>
                  </a:prstClr>
                </a:solidFill>
              </a:rPr>
              <a:t>*بروز نارسایی قلب مادر</a:t>
            </a:r>
            <a:endParaRPr lang="en-US" sz="2400" dirty="0">
              <a:solidFill>
                <a:prstClr val="black">
                  <a:lumMod val="75000"/>
                  <a:lumOff val="25000"/>
                </a:prstClr>
              </a:solidFill>
            </a:endParaRPr>
          </a:p>
          <a:p>
            <a:pPr marL="0" lvl="0" indent="0" rtl="0">
              <a:buClr>
                <a:srgbClr val="1CADE4"/>
              </a:buClr>
              <a:buNone/>
            </a:pPr>
            <a:r>
              <a:rPr lang="fa-IR" sz="2400" dirty="0">
                <a:solidFill>
                  <a:prstClr val="black">
                    <a:lumMod val="75000"/>
                    <a:lumOff val="25000"/>
                  </a:prstClr>
                </a:solidFill>
              </a:rPr>
              <a:t>*احتمال پره اکلامپسی (فشار خون بارداری و مسمومیت بارداری)</a:t>
            </a:r>
            <a:endParaRPr lang="en-US" sz="2400" dirty="0">
              <a:solidFill>
                <a:prstClr val="black">
                  <a:lumMod val="75000"/>
                  <a:lumOff val="25000"/>
                </a:prstClr>
              </a:solidFill>
            </a:endParaRPr>
          </a:p>
          <a:p>
            <a:pPr lvl="0">
              <a:buClr>
                <a:srgbClr val="1CADE4"/>
              </a:buClr>
            </a:pPr>
            <a:endParaRPr lang="fa-IR" dirty="0">
              <a:solidFill>
                <a:prstClr val="black">
                  <a:lumMod val="75000"/>
                  <a:lumOff val="25000"/>
                </a:prstClr>
              </a:solidFill>
            </a:endParaRPr>
          </a:p>
          <a:p>
            <a:endParaRPr lang="fa-IR" dirty="0"/>
          </a:p>
        </p:txBody>
      </p:sp>
    </p:spTree>
    <p:extLst>
      <p:ext uri="{BB962C8B-B14F-4D97-AF65-F5344CB8AC3E}">
        <p14:creationId xmlns:p14="http://schemas.microsoft.com/office/powerpoint/2010/main" val="24076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158" y="135802"/>
            <a:ext cx="10275684" cy="6609030"/>
          </a:xfrm>
        </p:spPr>
        <p:txBody>
          <a:bodyPr>
            <a:normAutofit/>
          </a:bodyPr>
          <a:lstStyle/>
          <a:p>
            <a:endParaRPr lang="fa-IR" dirty="0"/>
          </a:p>
          <a:p>
            <a:r>
              <a:rPr lang="fa-IR" sz="2600" b="1" dirty="0">
                <a:solidFill>
                  <a:srgbClr val="FF0000"/>
                </a:solidFill>
              </a:rPr>
              <a:t>درمان تیروویید در بارداری</a:t>
            </a:r>
            <a:r>
              <a:rPr lang="fa-IR" sz="2600" b="1" dirty="0" smtClean="0">
                <a:solidFill>
                  <a:srgbClr val="FF0000"/>
                </a:solidFill>
              </a:rPr>
              <a:t>:</a:t>
            </a:r>
          </a:p>
          <a:p>
            <a:pPr marL="0" indent="0">
              <a:buNone/>
            </a:pPr>
            <a:endParaRPr lang="fa-IR" sz="2400" b="1" dirty="0">
              <a:solidFill>
                <a:srgbClr val="FF0000"/>
              </a:solidFill>
            </a:endParaRPr>
          </a:p>
          <a:p>
            <a:r>
              <a:rPr lang="fa-IR" dirty="0"/>
              <a:t>تغزیه مناسب بارداری با میزان کافی </a:t>
            </a:r>
            <a:r>
              <a:rPr lang="fa-IR" dirty="0" smtClean="0"/>
              <a:t>ید(تامین </a:t>
            </a:r>
            <a:r>
              <a:rPr lang="fa-IR" dirty="0"/>
              <a:t>از طریق مصرف ماهی میگو و </a:t>
            </a:r>
            <a:r>
              <a:rPr lang="fa-IR" dirty="0" smtClean="0"/>
              <a:t>ابزیان)</a:t>
            </a:r>
            <a:endParaRPr lang="fa-IR" dirty="0"/>
          </a:p>
          <a:p>
            <a:r>
              <a:rPr lang="fa-IR" dirty="0"/>
              <a:t>استفاده از نمکهای ید دار</a:t>
            </a:r>
          </a:p>
          <a:p>
            <a:r>
              <a:rPr lang="fa-IR" dirty="0"/>
              <a:t>استفاده از داروهای ضد تیرویید که روی هورمون های تیرویید تاثیر گزارند البته با </a:t>
            </a:r>
            <a:r>
              <a:rPr lang="fa-IR" dirty="0" smtClean="0"/>
              <a:t>تجویز پزشک</a:t>
            </a:r>
            <a:endParaRPr lang="fa-IR" dirty="0"/>
          </a:p>
          <a:p>
            <a:pPr marL="0" indent="0">
              <a:buNone/>
            </a:pPr>
            <a:endParaRPr lang="fa-IR" dirty="0"/>
          </a:p>
        </p:txBody>
      </p:sp>
    </p:spTree>
    <p:extLst>
      <p:ext uri="{BB962C8B-B14F-4D97-AF65-F5344CB8AC3E}">
        <p14:creationId xmlns:p14="http://schemas.microsoft.com/office/powerpoint/2010/main" val="79025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1517" y="832919"/>
            <a:ext cx="8915400" cy="5423026"/>
          </a:xfrm>
        </p:spPr>
        <p:txBody>
          <a:bodyPr/>
          <a:lstStyle/>
          <a:p>
            <a:r>
              <a:rPr lang="fa-IR" b="1" dirty="0">
                <a:solidFill>
                  <a:srgbClr val="FF0000"/>
                </a:solidFill>
              </a:rPr>
              <a:t>چه هنگام باید برای بهره گیری از توصیه های پزشکی و مداوا اقدام نمایید</a:t>
            </a:r>
            <a:r>
              <a:rPr lang="fa-IR" b="1" dirty="0" smtClean="0">
                <a:solidFill>
                  <a:srgbClr val="FF0000"/>
                </a:solidFill>
              </a:rPr>
              <a:t>:</a:t>
            </a:r>
          </a:p>
          <a:p>
            <a:endParaRPr lang="fa-IR" b="1" dirty="0">
              <a:solidFill>
                <a:srgbClr val="FF0000"/>
              </a:solidFill>
            </a:endParaRPr>
          </a:p>
          <a:p>
            <a:r>
              <a:rPr lang="fa-IR" dirty="0"/>
              <a:t>* اگر بدون هیچ دلیلی احساس خستگی و یا دیگر علایم و نشانه های کم کاری تیروئید را دارید که از آن جمله می توان به مواردی چون پوست خشک، صورت متورم و رنگ پریده، یبوست و صدای گرفته و خشک اشاره کرد.</a:t>
            </a:r>
          </a:p>
          <a:p>
            <a:r>
              <a:rPr lang="fa-IR" dirty="0"/>
              <a:t>* اگر سابقه ی عمل جراحی تیروئید را داشته اید.</a:t>
            </a:r>
          </a:p>
          <a:p>
            <a:r>
              <a:rPr lang="fa-IR" dirty="0"/>
              <a:t>* اگر سابقه ی درمان با یُد رادیواکتیو و یا داروهای ضد تیروئیدی را داشته اید. </a:t>
            </a:r>
          </a:p>
          <a:p>
            <a:r>
              <a:rPr lang="fa-IR" dirty="0"/>
              <a:t>* اگر سابقه ی پرتو درمانی در ناحیه ی سر و گردن و قسمت فوقانی قفسه ی سینه را داشته اید. </a:t>
            </a:r>
          </a:p>
          <a:p>
            <a:r>
              <a:rPr lang="fa-IR" dirty="0"/>
              <a:t>* اگر کلسترول خون تان بالا است با پزشک معالج تان مشورت کنید که آیا ممکن است که کم کاری تیروئید علت افزایش آن باشد</a:t>
            </a:r>
          </a:p>
        </p:txBody>
      </p:sp>
    </p:spTree>
    <p:extLst>
      <p:ext uri="{BB962C8B-B14F-4D97-AF65-F5344CB8AC3E}">
        <p14:creationId xmlns:p14="http://schemas.microsoft.com/office/powerpoint/2010/main" val="3935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6004" y="579421"/>
            <a:ext cx="10737410" cy="6038661"/>
          </a:xfrm>
        </p:spPr>
        <p:txBody>
          <a:bodyPr/>
          <a:lstStyle/>
          <a:p>
            <a:r>
              <a:rPr lang="fa-IR" sz="2400" b="1" dirty="0">
                <a:solidFill>
                  <a:srgbClr val="FF0000"/>
                </a:solidFill>
              </a:rPr>
              <a:t>توصیه های کلی در مورد </a:t>
            </a:r>
            <a:r>
              <a:rPr lang="fa-IR" sz="2400" b="1" dirty="0" smtClean="0">
                <a:solidFill>
                  <a:srgbClr val="FF0000"/>
                </a:solidFill>
              </a:rPr>
              <a:t>پیشگری </a:t>
            </a:r>
            <a:r>
              <a:rPr lang="fa-IR" sz="2400" b="1" dirty="0">
                <a:solidFill>
                  <a:srgbClr val="FF0000"/>
                </a:solidFill>
              </a:rPr>
              <a:t>از ابتلا به بیماری های تیرویید</a:t>
            </a:r>
            <a:r>
              <a:rPr lang="fa-IR" sz="2400" b="1" dirty="0" smtClean="0">
                <a:solidFill>
                  <a:srgbClr val="FF0000"/>
                </a:solidFill>
              </a:rPr>
              <a:t>:</a:t>
            </a:r>
          </a:p>
          <a:p>
            <a:pPr marL="0" indent="0">
              <a:buNone/>
            </a:pPr>
            <a:endParaRPr lang="fa-IR" sz="2400" b="1" dirty="0">
              <a:solidFill>
                <a:srgbClr val="FF0000"/>
              </a:solidFill>
            </a:endParaRPr>
          </a:p>
          <a:p>
            <a:r>
              <a:rPr lang="fa-IR" dirty="0"/>
              <a:t>هرچند وقت یکبار ناحیه گردن </a:t>
            </a:r>
            <a:r>
              <a:rPr lang="fa-IR" dirty="0" smtClean="0"/>
              <a:t>خود را </a:t>
            </a:r>
            <a:r>
              <a:rPr lang="fa-IR" dirty="0"/>
              <a:t>تحت معاینه قرار دهید</a:t>
            </a:r>
          </a:p>
          <a:p>
            <a:r>
              <a:rPr lang="fa-IR" dirty="0"/>
              <a:t>اگر تیرویید شما پر کار است سبزیجات را در </a:t>
            </a:r>
            <a:r>
              <a:rPr lang="fa-IR" dirty="0" smtClean="0"/>
              <a:t>برنامه </a:t>
            </a:r>
            <a:r>
              <a:rPr lang="fa-IR" dirty="0"/>
              <a:t>غذایی خود بگنجانید .</a:t>
            </a:r>
          </a:p>
          <a:p>
            <a:r>
              <a:rPr lang="fa-IR" dirty="0"/>
              <a:t>سیگار نکشید!تحقیقات بسیاری ثابت کرده است که استعمال </a:t>
            </a:r>
            <a:r>
              <a:rPr lang="fa-IR" dirty="0" smtClean="0"/>
              <a:t>دخانیات </a:t>
            </a:r>
            <a:r>
              <a:rPr lang="fa-IR" dirty="0"/>
              <a:t>بر غده تیرویید تاثیر میگذارد و اگر هم </a:t>
            </a:r>
            <a:r>
              <a:rPr lang="fa-IR" dirty="0" smtClean="0"/>
              <a:t>در</a:t>
            </a:r>
          </a:p>
          <a:p>
            <a:r>
              <a:rPr lang="fa-IR" dirty="0" smtClean="0"/>
              <a:t> </a:t>
            </a:r>
            <a:r>
              <a:rPr lang="fa-IR" dirty="0"/>
              <a:t>این غده اختلال وجود داشته باشد بیماری آن را تشدید میکند</a:t>
            </a:r>
          </a:p>
          <a:p>
            <a:r>
              <a:rPr lang="fa-IR" dirty="0"/>
              <a:t>برای درمان بیماری  خود می توانید از مکمل هایی چون ویتامین ث و ب استفاده </a:t>
            </a:r>
            <a:r>
              <a:rPr lang="fa-IR" dirty="0" smtClean="0"/>
              <a:t>کنید.البته </a:t>
            </a:r>
            <a:r>
              <a:rPr lang="fa-IR" dirty="0"/>
              <a:t>هرگز از یاد نبرید </a:t>
            </a:r>
            <a:r>
              <a:rPr lang="fa-IR" dirty="0" smtClean="0"/>
              <a:t>که</a:t>
            </a:r>
          </a:p>
          <a:p>
            <a:r>
              <a:rPr lang="fa-IR" dirty="0" smtClean="0"/>
              <a:t> </a:t>
            </a:r>
            <a:r>
              <a:rPr lang="fa-IR" dirty="0"/>
              <a:t>بدون مشورت با پزشک برای خود نسخه ای تجویز نکنید.</a:t>
            </a:r>
          </a:p>
          <a:p>
            <a:endParaRPr lang="fa-IR" dirty="0"/>
          </a:p>
        </p:txBody>
      </p:sp>
      <p:pic>
        <p:nvPicPr>
          <p:cNvPr id="2" name="Picture 1"/>
          <p:cNvPicPr>
            <a:picLocks noChangeAspect="1"/>
          </p:cNvPicPr>
          <p:nvPr/>
        </p:nvPicPr>
        <p:blipFill>
          <a:blip r:embed="rId2"/>
          <a:stretch>
            <a:fillRect/>
          </a:stretch>
        </p:blipFill>
        <p:spPr>
          <a:xfrm>
            <a:off x="1493822" y="3675708"/>
            <a:ext cx="4409037" cy="2942374"/>
          </a:xfrm>
          <a:prstGeom prst="rect">
            <a:avLst/>
          </a:prstGeom>
        </p:spPr>
      </p:pic>
    </p:spTree>
    <p:extLst>
      <p:ext uri="{BB962C8B-B14F-4D97-AF65-F5344CB8AC3E}">
        <p14:creationId xmlns:p14="http://schemas.microsoft.com/office/powerpoint/2010/main" val="12980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1105" y="289711"/>
            <a:ext cx="9793507" cy="5621511"/>
          </a:xfrm>
        </p:spPr>
        <p:txBody>
          <a:bodyPr/>
          <a:lstStyle/>
          <a:p>
            <a:endParaRPr lang="fa-IR" dirty="0" smtClean="0"/>
          </a:p>
          <a:p>
            <a:endParaRPr lang="fa-IR" dirty="0"/>
          </a:p>
          <a:p>
            <a:endParaRPr lang="fa-IR" dirty="0" smtClean="0"/>
          </a:p>
          <a:p>
            <a:pPr marL="0" indent="0">
              <a:buNone/>
            </a:pPr>
            <a:r>
              <a:rPr lang="fa-IR" sz="9600" b="1" dirty="0" smtClean="0">
                <a:solidFill>
                  <a:schemeClr val="accent2">
                    <a:lumMod val="75000"/>
                  </a:schemeClr>
                </a:solidFill>
                <a:latin typeface="Aldhabi" panose="01000000000000000000" pitchFamily="2" charset="-78"/>
                <a:cs typeface="Aldhabi" panose="01000000000000000000" pitchFamily="2" charset="-78"/>
              </a:rPr>
              <a:t>با سپاس فراوان از توجه شما ...</a:t>
            </a:r>
          </a:p>
          <a:p>
            <a:endParaRPr lang="fa-IR" sz="4400" b="1" dirty="0" smtClean="0"/>
          </a:p>
          <a:p>
            <a:pPr marL="0" indent="0">
              <a:buNone/>
            </a:pPr>
            <a:endParaRPr lang="fa-IR" sz="4400" b="1" dirty="0"/>
          </a:p>
          <a:p>
            <a:pPr marL="0" indent="0" algn="l">
              <a:buNone/>
            </a:pPr>
            <a:r>
              <a:rPr lang="fa-IR" sz="3200" b="1" dirty="0" smtClean="0">
                <a:solidFill>
                  <a:srgbClr val="002060"/>
                </a:solidFill>
                <a:latin typeface="Andalus" panose="02020603050405020304" pitchFamily="18" charset="-78"/>
                <a:cs typeface="Andalus" panose="02020603050405020304" pitchFamily="18" charset="-78"/>
              </a:rPr>
              <a:t>و من الله توفیق</a:t>
            </a:r>
            <a:endParaRPr lang="fa-IR" sz="3200" b="1" dirty="0">
              <a:solidFill>
                <a:srgbClr val="00206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078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32" y="462481"/>
            <a:ext cx="8596668" cy="1320800"/>
          </a:xfrm>
        </p:spPr>
        <p:txBody>
          <a:bodyPr>
            <a:normAutofit/>
          </a:bodyPr>
          <a:lstStyle/>
          <a:p>
            <a:pPr algn="r"/>
            <a:r>
              <a:rPr lang="fa-IR" sz="2800" b="1" dirty="0" smtClean="0">
                <a:solidFill>
                  <a:srgbClr val="FF0000"/>
                </a:solidFill>
              </a:rPr>
              <a:t>معرفی هورمون های تیروئیدی</a:t>
            </a:r>
            <a:r>
              <a:rPr lang="fa-IR" sz="2800" dirty="0" smtClean="0">
                <a:solidFill>
                  <a:schemeClr val="accent1">
                    <a:lumMod val="50000"/>
                  </a:schemeClr>
                </a:solidFill>
              </a:rPr>
              <a:t>:</a:t>
            </a:r>
            <a:endParaRPr lang="fa-IR" sz="2800" dirty="0">
              <a:solidFill>
                <a:schemeClr val="accent1">
                  <a:lumMod val="50000"/>
                </a:schemeClr>
              </a:solidFill>
            </a:endParaRPr>
          </a:p>
        </p:txBody>
      </p:sp>
      <p:sp>
        <p:nvSpPr>
          <p:cNvPr id="3" name="Content Placeholder 2"/>
          <p:cNvSpPr>
            <a:spLocks noGrp="1"/>
          </p:cNvSpPr>
          <p:nvPr>
            <p:ph idx="1"/>
          </p:nvPr>
        </p:nvSpPr>
        <p:spPr>
          <a:xfrm>
            <a:off x="2478972" y="1484770"/>
            <a:ext cx="9525921" cy="5305330"/>
          </a:xfrm>
        </p:spPr>
        <p:txBody>
          <a:bodyPr/>
          <a:lstStyle/>
          <a:p>
            <a:pPr marL="0" indent="0">
              <a:buNone/>
            </a:pPr>
            <a:r>
              <a:rPr lang="fa-IR" dirty="0" smtClean="0"/>
              <a:t>هورمون های تیروئیدی عبارتند از:</a:t>
            </a:r>
          </a:p>
          <a:p>
            <a:pPr marL="0" indent="0">
              <a:buNone/>
            </a:pPr>
            <a:endParaRPr lang="en-US" dirty="0" smtClean="0"/>
          </a:p>
          <a:p>
            <a:r>
              <a:rPr lang="en-US" dirty="0" smtClean="0"/>
              <a:t> T4</a:t>
            </a:r>
            <a:r>
              <a:rPr lang="fa-IR" dirty="0" smtClean="0"/>
              <a:t> [تترایدوتیروزین]         که به مقادیر بالا ترشح می شود.</a:t>
            </a:r>
          </a:p>
          <a:p>
            <a:endParaRPr lang="fa-IR" dirty="0" smtClean="0"/>
          </a:p>
          <a:p>
            <a:r>
              <a:rPr lang="en-US" dirty="0" smtClean="0"/>
              <a:t>T3</a:t>
            </a:r>
            <a:r>
              <a:rPr lang="fa-IR" dirty="0" smtClean="0"/>
              <a:t>[تری یدوتیرونین]        که بیشترین فعالیت را داراست.</a:t>
            </a:r>
          </a:p>
          <a:p>
            <a:pPr marL="0" indent="0">
              <a:buNone/>
            </a:pPr>
            <a:endParaRPr lang="fa-IR" dirty="0" smtClean="0"/>
          </a:p>
          <a:p>
            <a:r>
              <a:rPr lang="en-US" dirty="0" smtClean="0"/>
              <a:t>RT3</a:t>
            </a:r>
            <a:r>
              <a:rPr lang="fa-IR" dirty="0" smtClean="0"/>
              <a:t>[</a:t>
            </a:r>
            <a:r>
              <a:rPr lang="fa-IR" dirty="0"/>
              <a:t>تری یدوتیرونین </a:t>
            </a:r>
            <a:r>
              <a:rPr lang="fa-IR" dirty="0" smtClean="0"/>
              <a:t>معکوس]        که کمترین فعالیت را دارا می باشد.</a:t>
            </a:r>
          </a:p>
          <a:p>
            <a:pPr marL="0" indent="0">
              <a:buNone/>
            </a:pPr>
            <a:endParaRPr lang="fa-IR" dirty="0" smtClean="0"/>
          </a:p>
          <a:p>
            <a:r>
              <a:rPr lang="fa-IR" dirty="0" smtClean="0"/>
              <a:t>کلسیتونین        که موجب </a:t>
            </a:r>
            <a:r>
              <a:rPr lang="fa-IR" dirty="0"/>
              <a:t>افزایش رسوب کلسیم در بافت استخوانی </a:t>
            </a:r>
            <a:r>
              <a:rPr lang="fa-IR" dirty="0" smtClean="0"/>
              <a:t>می‌گردد.</a:t>
            </a:r>
            <a:endParaRPr lang="fa-IR" dirty="0"/>
          </a:p>
        </p:txBody>
      </p:sp>
      <p:sp>
        <p:nvSpPr>
          <p:cNvPr id="5" name="Left Arrow 4"/>
          <p:cNvSpPr/>
          <p:nvPr/>
        </p:nvSpPr>
        <p:spPr>
          <a:xfrm>
            <a:off x="9297909" y="2408221"/>
            <a:ext cx="380245" cy="135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Left Arrow 5"/>
          <p:cNvSpPr/>
          <p:nvPr/>
        </p:nvSpPr>
        <p:spPr>
          <a:xfrm>
            <a:off x="9297909" y="3248685"/>
            <a:ext cx="380245" cy="135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Left Arrow 6"/>
          <p:cNvSpPr/>
          <p:nvPr/>
        </p:nvSpPr>
        <p:spPr>
          <a:xfrm>
            <a:off x="8427267" y="4055828"/>
            <a:ext cx="380245" cy="135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Left Arrow 7"/>
          <p:cNvSpPr/>
          <p:nvPr/>
        </p:nvSpPr>
        <p:spPr>
          <a:xfrm>
            <a:off x="10091595" y="4878184"/>
            <a:ext cx="380245" cy="1358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89829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43" y="479834"/>
            <a:ext cx="9922598" cy="6237838"/>
          </a:xfrm>
        </p:spPr>
        <p:txBody>
          <a:bodyPr>
            <a:normAutofit fontScale="90000"/>
          </a:bodyPr>
          <a:lstStyle/>
          <a:p>
            <a:pPr algn="r"/>
            <a:r>
              <a:rPr lang="fa-IR" sz="1800" u="sng" dirty="0"/>
              <a:t>هورمون‌های تيروئيد (</a:t>
            </a:r>
            <a:r>
              <a:rPr lang="en-US" sz="1800" u="sng" dirty="0"/>
              <a:t>T3 </a:t>
            </a:r>
            <a:r>
              <a:rPr lang="fa-IR" sz="1800" u="sng" dirty="0"/>
              <a:t>و </a:t>
            </a:r>
            <a:r>
              <a:rPr lang="en-US" sz="1800" u="sng" dirty="0" smtClean="0"/>
              <a:t>T4 </a:t>
            </a:r>
            <a:r>
              <a:rPr lang="fa-IR" sz="1800" u="sng" dirty="0"/>
              <a:t>) </a:t>
            </a:r>
            <a:r>
              <a:rPr lang="fa-IR" sz="1800" u="sng" dirty="0" smtClean="0"/>
              <a:t>از </a:t>
            </a:r>
            <a:r>
              <a:rPr lang="fa-IR" sz="1800" b="1" u="sng" dirty="0"/>
              <a:t>آمينواسيد تيروزين </a:t>
            </a:r>
            <a:r>
              <a:rPr lang="fa-IR" sz="1800" u="sng" dirty="0"/>
              <a:t>مشتق می‌شوند</a:t>
            </a:r>
            <a:r>
              <a:rPr lang="fa-IR" sz="1800" dirty="0" smtClean="0"/>
              <a:t>. </a:t>
            </a:r>
            <a:r>
              <a:rPr lang="fa-IR" sz="1800" u="sng" dirty="0"/>
              <a:t>بخش اصلی </a:t>
            </a:r>
            <a:r>
              <a:rPr lang="en-US" sz="1800" u="sng" dirty="0"/>
              <a:t>T3 </a:t>
            </a:r>
            <a:r>
              <a:rPr lang="fa-IR" sz="1800" u="sng" dirty="0"/>
              <a:t>موجود </a:t>
            </a:r>
            <a:r>
              <a:rPr lang="fa-IR" sz="1800" u="sng" dirty="0" smtClean="0"/>
              <a:t>در </a:t>
            </a:r>
            <a:r>
              <a:rPr lang="fa-IR" sz="1800" u="sng" dirty="0"/>
              <a:t>خون از تبديل </a:t>
            </a:r>
            <a:r>
              <a:rPr lang="en-US" sz="1800" u="sng" dirty="0"/>
              <a:t>T4 </a:t>
            </a:r>
            <a:r>
              <a:rPr lang="fa-IR" sz="1800" u="sng" dirty="0"/>
              <a:t>به </a:t>
            </a:r>
            <a:r>
              <a:rPr lang="fa-IR" sz="1800" u="sng" dirty="0" smtClean="0"/>
              <a:t/>
            </a:r>
            <a:br>
              <a:rPr lang="fa-IR" sz="1800" u="sng" dirty="0" smtClean="0"/>
            </a:br>
            <a:r>
              <a:rPr lang="fa-IR" sz="1800" u="sng" dirty="0"/>
              <a:t/>
            </a:r>
            <a:br>
              <a:rPr lang="fa-IR" sz="1800" u="sng" dirty="0"/>
            </a:br>
            <a:r>
              <a:rPr lang="en-US" sz="1800" u="sng" dirty="0" smtClean="0"/>
              <a:t>T3 </a:t>
            </a:r>
            <a:r>
              <a:rPr lang="fa-IR" sz="1800" u="sng" dirty="0"/>
              <a:t>در بافت‌های محيطي مانند کبد، کليه‌ها و جفت پديد می‌آيد. </a:t>
            </a:r>
            <a:r>
              <a:rPr lang="fa-IR" sz="1800" dirty="0"/>
              <a:t>البته </a:t>
            </a:r>
            <a:r>
              <a:rPr lang="fa-IR" sz="1800" dirty="0" smtClean="0"/>
              <a:t>بافت‌هايي</a:t>
            </a:r>
            <a:r>
              <a:rPr lang="fa-IR" sz="1800" dirty="0"/>
              <a:t> مانند مغز و هيپوفيز نيز می‌توانند </a:t>
            </a:r>
            <a:r>
              <a:rPr lang="en-US" sz="1800" dirty="0"/>
              <a:t>T4 </a:t>
            </a:r>
            <a:r>
              <a:rPr lang="fa-IR" sz="1800" dirty="0"/>
              <a:t>را </a:t>
            </a:r>
            <a:r>
              <a:rPr lang="fa-IR" sz="1800" dirty="0" smtClean="0"/>
              <a:t/>
            </a:r>
            <a:br>
              <a:rPr lang="fa-IR" sz="1800" dirty="0" smtClean="0"/>
            </a:br>
            <a:r>
              <a:rPr lang="fa-IR" sz="1800" dirty="0"/>
              <a:t/>
            </a:r>
            <a:br>
              <a:rPr lang="fa-IR" sz="1800" dirty="0"/>
            </a:br>
            <a:r>
              <a:rPr lang="fa-IR" sz="1800" dirty="0" smtClean="0"/>
              <a:t>به </a:t>
            </a:r>
            <a:r>
              <a:rPr lang="en-US" sz="1800" dirty="0"/>
              <a:t>T3 </a:t>
            </a:r>
            <a:r>
              <a:rPr lang="fa-IR" sz="1800" dirty="0"/>
              <a:t>تبديل کنند، اما </a:t>
            </a:r>
            <a:r>
              <a:rPr lang="en-US" sz="1800" dirty="0"/>
              <a:t>T3 </a:t>
            </a:r>
            <a:r>
              <a:rPr lang="fa-IR" sz="1800" dirty="0"/>
              <a:t>حاصل وارد خون </a:t>
            </a:r>
            <a:r>
              <a:rPr lang="fa-IR" sz="1800" dirty="0" smtClean="0"/>
              <a:t>نمی‌شود </a:t>
            </a:r>
            <a:r>
              <a:rPr lang="fa-IR" sz="1800" dirty="0"/>
              <a:t>و اثر خود را در همان بافت‌ها بر جای می‌گذارد . </a:t>
            </a:r>
            <a:r>
              <a:rPr lang="fa-IR" sz="1800" dirty="0" smtClean="0"/>
              <a:t/>
            </a:r>
            <a:br>
              <a:rPr lang="fa-IR" sz="1800" dirty="0" smtClean="0"/>
            </a:br>
            <a:r>
              <a:rPr lang="fa-IR" sz="1800" dirty="0" smtClean="0"/>
              <a:t/>
            </a:r>
            <a:br>
              <a:rPr lang="fa-IR" sz="1800" dirty="0" smtClean="0"/>
            </a:br>
            <a:r>
              <a:rPr lang="fa-IR" sz="1800" dirty="0" smtClean="0"/>
              <a:t>به </a:t>
            </a:r>
            <a:r>
              <a:rPr lang="fa-IR" sz="1800" dirty="0"/>
              <a:t>طور کلی، 80 </a:t>
            </a:r>
            <a:r>
              <a:rPr lang="fa-IR" sz="1800" dirty="0" smtClean="0"/>
              <a:t>درصد </a:t>
            </a:r>
            <a:r>
              <a:rPr lang="en-US" sz="1800" dirty="0"/>
              <a:t>T3 </a:t>
            </a:r>
            <a:r>
              <a:rPr lang="fa-IR" sz="1800" dirty="0"/>
              <a:t>موجود در </a:t>
            </a:r>
            <a:r>
              <a:rPr lang="fa-IR" sz="1800" dirty="0" smtClean="0"/>
              <a:t>خون </a:t>
            </a:r>
            <a:r>
              <a:rPr lang="fa-IR" sz="1800" dirty="0"/>
              <a:t>در کبد و 20 درصد آن در تيروئيد ساخته می‌شود. </a:t>
            </a:r>
            <a:r>
              <a:rPr lang="fa-IR" sz="1800" dirty="0" smtClean="0"/>
              <a:t/>
            </a:r>
            <a:br>
              <a:rPr lang="fa-IR" sz="1800" dirty="0" smtClean="0"/>
            </a:br>
            <a:r>
              <a:rPr lang="fa-IR" sz="1800" dirty="0" smtClean="0"/>
              <a:t/>
            </a:r>
            <a:br>
              <a:rPr lang="fa-IR" sz="1800" dirty="0" smtClean="0"/>
            </a:br>
            <a:r>
              <a:rPr lang="fa-IR" sz="1800" b="1" dirty="0" smtClean="0"/>
              <a:t>افزايش </a:t>
            </a:r>
            <a:r>
              <a:rPr lang="fa-IR" sz="1800" b="1" dirty="0"/>
              <a:t>ميزان سوخت‌وساز </a:t>
            </a:r>
            <a:r>
              <a:rPr lang="fa-IR" sz="1800" dirty="0"/>
              <a:t>پايه </a:t>
            </a:r>
            <a:r>
              <a:rPr lang="fa-IR" sz="1800" dirty="0" smtClean="0"/>
              <a:t>اثراصلی هورمون‌های تيروئيداست</a:t>
            </a:r>
            <a:r>
              <a:rPr lang="fa-IR" sz="1800" dirty="0"/>
              <a:t>. اين هورمون‌ها سوخت‌وساز قندها و چربی‌ها را </a:t>
            </a:r>
            <a:r>
              <a:rPr lang="fa-IR" sz="1800" dirty="0" smtClean="0"/>
              <a:t/>
            </a:r>
            <a:br>
              <a:rPr lang="fa-IR" sz="1800" dirty="0" smtClean="0"/>
            </a:br>
            <a:r>
              <a:rPr lang="fa-IR" sz="1800" dirty="0"/>
              <a:t/>
            </a:r>
            <a:br>
              <a:rPr lang="fa-IR" sz="1800" dirty="0"/>
            </a:br>
            <a:r>
              <a:rPr lang="fa-IR" sz="1800" dirty="0" smtClean="0"/>
              <a:t>افزايش </a:t>
            </a:r>
            <a:r>
              <a:rPr lang="fa-IR" sz="1800" dirty="0"/>
              <a:t>می‌دهند. آن‌ها </a:t>
            </a:r>
            <a:r>
              <a:rPr lang="fa-IR" sz="1800" b="1" dirty="0" smtClean="0"/>
              <a:t>باعث</a:t>
            </a:r>
            <a:r>
              <a:rPr lang="fa-IR" sz="1800" b="1" dirty="0"/>
              <a:t> افزايش </a:t>
            </a:r>
            <a:r>
              <a:rPr lang="fa-IR" sz="1800" b="1" dirty="0" smtClean="0"/>
              <a:t>ساختن </a:t>
            </a:r>
            <a:r>
              <a:rPr lang="fa-IR" sz="1800" b="1" dirty="0"/>
              <a:t>پروتئين </a:t>
            </a:r>
            <a:r>
              <a:rPr lang="fa-IR" sz="1800" dirty="0"/>
              <a:t>نيز می‌شوند. بنابراين هورمون‌های تيروئيد برای رشد طبيعی </a:t>
            </a:r>
            <a:r>
              <a:rPr lang="fa-IR" sz="1800" dirty="0" smtClean="0"/>
              <a:t/>
            </a:r>
            <a:br>
              <a:rPr lang="fa-IR" sz="1800" dirty="0" smtClean="0"/>
            </a:br>
            <a:r>
              <a:rPr lang="fa-IR" sz="1800" dirty="0"/>
              <a:t/>
            </a:r>
            <a:br>
              <a:rPr lang="fa-IR" sz="1800" dirty="0"/>
            </a:br>
            <a:r>
              <a:rPr lang="fa-IR" sz="1800" dirty="0" smtClean="0"/>
              <a:t>ضروری هستند</a:t>
            </a:r>
            <a:r>
              <a:rPr lang="fa-IR" sz="1800" dirty="0"/>
              <a:t>. از نقش‌های ديگر آن‌ها </a:t>
            </a:r>
            <a:r>
              <a:rPr lang="fa-IR" sz="1800" dirty="0" smtClean="0"/>
              <a:t>می‌توان </a:t>
            </a:r>
            <a:r>
              <a:rPr lang="fa-IR" sz="1800" dirty="0"/>
              <a:t>به موارد زير اشاره کرد: </a:t>
            </a:r>
            <a:r>
              <a:rPr lang="fa-IR" sz="1800" dirty="0" smtClean="0"/>
              <a:t/>
            </a:r>
            <a:br>
              <a:rPr lang="fa-IR" sz="1800" dirty="0" smtClean="0"/>
            </a:br>
            <a:r>
              <a:rPr lang="fa-IR" sz="1800" dirty="0"/>
              <a:t/>
            </a:r>
            <a:br>
              <a:rPr lang="fa-IR" sz="1800" dirty="0"/>
            </a:br>
            <a:r>
              <a:rPr lang="fa-IR" sz="1800" dirty="0"/>
              <a:t>  </a:t>
            </a:r>
            <a:r>
              <a:rPr lang="fa-IR" sz="1800" dirty="0" smtClean="0">
                <a:solidFill>
                  <a:srgbClr val="002060"/>
                </a:solidFill>
              </a:rPr>
              <a:t>• </a:t>
            </a:r>
            <a:r>
              <a:rPr lang="fa-IR" sz="1800" dirty="0">
                <a:solidFill>
                  <a:srgbClr val="002060"/>
                </a:solidFill>
              </a:rPr>
              <a:t>افزايش تعداد و اندازه‌ی ميتوکندری‌ها و افزايش فعاليت آنزيم‌هايی که در سوخت‌وساز درگيرند. </a:t>
            </a:r>
            <a:r>
              <a:rPr lang="fa-IR" sz="1800" dirty="0" smtClean="0">
                <a:solidFill>
                  <a:srgbClr val="002060"/>
                </a:solidFill>
              </a:rPr>
              <a:t/>
            </a:r>
            <a:br>
              <a:rPr lang="fa-IR" sz="1800" dirty="0" smtClean="0">
                <a:solidFill>
                  <a:srgbClr val="002060"/>
                </a:solidFill>
              </a:rPr>
            </a:br>
            <a:r>
              <a:rPr lang="fa-IR" sz="1800" dirty="0">
                <a:solidFill>
                  <a:srgbClr val="002060"/>
                </a:solidFill>
              </a:rPr>
              <a:t/>
            </a:r>
            <a:br>
              <a:rPr lang="fa-IR" sz="1800" dirty="0">
                <a:solidFill>
                  <a:srgbClr val="002060"/>
                </a:solidFill>
              </a:rPr>
            </a:br>
            <a:r>
              <a:rPr lang="fa-IR" sz="1800" dirty="0">
                <a:solidFill>
                  <a:srgbClr val="002060"/>
                </a:solidFill>
              </a:rPr>
              <a:t>  • افزايش جذب گلوکز از دستگاه گوارش </a:t>
            </a:r>
            <a:r>
              <a:rPr lang="fa-IR" sz="1800" dirty="0" smtClean="0">
                <a:solidFill>
                  <a:srgbClr val="002060"/>
                </a:solidFill>
              </a:rPr>
              <a:t/>
            </a:r>
            <a:br>
              <a:rPr lang="fa-IR" sz="1800" dirty="0" smtClean="0">
                <a:solidFill>
                  <a:srgbClr val="002060"/>
                </a:solidFill>
              </a:rPr>
            </a:br>
            <a:r>
              <a:rPr lang="fa-IR" sz="1800" dirty="0">
                <a:solidFill>
                  <a:srgbClr val="002060"/>
                </a:solidFill>
              </a:rPr>
              <a:t/>
            </a:r>
            <a:br>
              <a:rPr lang="fa-IR" sz="1800" dirty="0">
                <a:solidFill>
                  <a:srgbClr val="002060"/>
                </a:solidFill>
              </a:rPr>
            </a:br>
            <a:r>
              <a:rPr lang="fa-IR" sz="1800" dirty="0">
                <a:solidFill>
                  <a:srgbClr val="002060"/>
                </a:solidFill>
              </a:rPr>
              <a:t>  • تحريک روند نوسازی گلوکز </a:t>
            </a:r>
            <a:r>
              <a:rPr lang="fa-IR" sz="1800" dirty="0" smtClean="0">
                <a:solidFill>
                  <a:srgbClr val="002060"/>
                </a:solidFill>
              </a:rPr>
              <a:t/>
            </a:r>
            <a:br>
              <a:rPr lang="fa-IR" sz="1800" dirty="0" smtClean="0">
                <a:solidFill>
                  <a:srgbClr val="002060"/>
                </a:solidFill>
              </a:rPr>
            </a:br>
            <a:r>
              <a:rPr lang="fa-IR" sz="1800" dirty="0">
                <a:solidFill>
                  <a:srgbClr val="002060"/>
                </a:solidFill>
              </a:rPr>
              <a:t/>
            </a:r>
            <a:br>
              <a:rPr lang="fa-IR" sz="1800" dirty="0">
                <a:solidFill>
                  <a:srgbClr val="002060"/>
                </a:solidFill>
              </a:rPr>
            </a:br>
            <a:r>
              <a:rPr lang="fa-IR" sz="1800" dirty="0">
                <a:solidFill>
                  <a:srgbClr val="002060"/>
                </a:solidFill>
              </a:rPr>
              <a:t>  • تقويت اثر کاتکول‌آمين‌ها و انسولين </a:t>
            </a:r>
            <a:r>
              <a:rPr lang="fa-IR" sz="1800" dirty="0" smtClean="0">
                <a:solidFill>
                  <a:srgbClr val="002060"/>
                </a:solidFill>
              </a:rPr>
              <a:t/>
            </a:r>
            <a:br>
              <a:rPr lang="fa-IR" sz="1800" dirty="0" smtClean="0">
                <a:solidFill>
                  <a:srgbClr val="002060"/>
                </a:solidFill>
              </a:rPr>
            </a:br>
            <a:r>
              <a:rPr lang="fa-IR" sz="1800" dirty="0">
                <a:solidFill>
                  <a:srgbClr val="002060"/>
                </a:solidFill>
              </a:rPr>
              <a:t/>
            </a:r>
            <a:br>
              <a:rPr lang="fa-IR" sz="1800" dirty="0">
                <a:solidFill>
                  <a:srgbClr val="002060"/>
                </a:solidFill>
              </a:rPr>
            </a:br>
            <a:r>
              <a:rPr lang="fa-IR" sz="1800" dirty="0">
                <a:solidFill>
                  <a:srgbClr val="002060"/>
                </a:solidFill>
              </a:rPr>
              <a:t>  • افزايش برون‌ده قلب و گاهی افزايش نيروی انقباظ ماهيچه قلب </a:t>
            </a:r>
            <a:r>
              <a:rPr lang="fa-IR" sz="1800" dirty="0" smtClean="0">
                <a:solidFill>
                  <a:srgbClr val="002060"/>
                </a:solidFill>
              </a:rPr>
              <a:t/>
            </a:r>
            <a:br>
              <a:rPr lang="fa-IR" sz="1800" dirty="0" smtClean="0">
                <a:solidFill>
                  <a:srgbClr val="002060"/>
                </a:solidFill>
              </a:rPr>
            </a:br>
            <a:r>
              <a:rPr lang="fa-IR" sz="1800" dirty="0">
                <a:solidFill>
                  <a:srgbClr val="002060"/>
                </a:solidFill>
              </a:rPr>
              <a:t/>
            </a:r>
            <a:br>
              <a:rPr lang="fa-IR" sz="1800" dirty="0">
                <a:solidFill>
                  <a:srgbClr val="002060"/>
                </a:solidFill>
              </a:rPr>
            </a:br>
            <a:r>
              <a:rPr lang="fa-IR" sz="1800" dirty="0">
                <a:solidFill>
                  <a:srgbClr val="002060"/>
                </a:solidFill>
              </a:rPr>
              <a:t>  • نمو طبيعی دستگاه عصبی مرکزی به ويژه ميلين‌دار شدن رشته‌های عصبی و افزايش توانايی‌های ذهنی </a:t>
            </a:r>
            <a:r>
              <a:rPr lang="fa-IR" sz="1800" dirty="0"/>
              <a:t/>
            </a:r>
            <a:br>
              <a:rPr lang="fa-IR" sz="1800" dirty="0"/>
            </a:br>
            <a:endParaRPr lang="fa-IR" sz="1800" dirty="0"/>
          </a:p>
        </p:txBody>
      </p:sp>
    </p:spTree>
    <p:extLst>
      <p:ext uri="{BB962C8B-B14F-4D97-AF65-F5344CB8AC3E}">
        <p14:creationId xmlns:p14="http://schemas.microsoft.com/office/powerpoint/2010/main" val="2557271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370613"/>
            <a:ext cx="8911687" cy="924033"/>
          </a:xfrm>
        </p:spPr>
        <p:txBody>
          <a:bodyPr>
            <a:normAutofit/>
          </a:bodyPr>
          <a:lstStyle/>
          <a:p>
            <a:pPr algn="r"/>
            <a:r>
              <a:rPr lang="fa-IR" sz="2800" b="1" dirty="0" smtClean="0">
                <a:solidFill>
                  <a:srgbClr val="FF0000"/>
                </a:solidFill>
              </a:rPr>
              <a:t>نحوه ی سنتز هورمون های تیروئید</a:t>
            </a:r>
            <a:r>
              <a:rPr lang="fa-IR" sz="2800" dirty="0" smtClean="0">
                <a:solidFill>
                  <a:schemeClr val="accent6">
                    <a:lumMod val="50000"/>
                  </a:schemeClr>
                </a:solidFill>
              </a:rPr>
              <a:t>:</a:t>
            </a:r>
            <a:endParaRPr lang="fa-IR" sz="2800" dirty="0">
              <a:solidFill>
                <a:schemeClr val="accent6">
                  <a:lumMod val="50000"/>
                </a:schemeClr>
              </a:solidFill>
            </a:endParaRPr>
          </a:p>
        </p:txBody>
      </p:sp>
      <p:sp>
        <p:nvSpPr>
          <p:cNvPr id="3" name="Content Placeholder 2"/>
          <p:cNvSpPr>
            <a:spLocks noGrp="1"/>
          </p:cNvSpPr>
          <p:nvPr>
            <p:ph idx="1"/>
          </p:nvPr>
        </p:nvSpPr>
        <p:spPr>
          <a:xfrm>
            <a:off x="2390115" y="1294646"/>
            <a:ext cx="9261695" cy="4979404"/>
          </a:xfrm>
        </p:spPr>
        <p:txBody>
          <a:bodyPr/>
          <a:lstStyle/>
          <a:p>
            <a:r>
              <a:rPr lang="fa-IR" dirty="0"/>
              <a:t>در </a:t>
            </a:r>
            <a:r>
              <a:rPr lang="fa-IR" dirty="0" smtClean="0"/>
              <a:t>ابتدا </a:t>
            </a:r>
            <a:r>
              <a:rPr lang="fa-IR" u="sng" dirty="0"/>
              <a:t>ید به تیروگلوبین </a:t>
            </a:r>
            <a:r>
              <a:rPr lang="fa-IR" u="sng" dirty="0" smtClean="0"/>
              <a:t> </a:t>
            </a:r>
            <a:r>
              <a:rPr lang="fa-IR" u="sng" dirty="0"/>
              <a:t>به واسطه آنزیم تیروئید پروکسیداز </a:t>
            </a:r>
            <a:r>
              <a:rPr lang="fa-IR" u="sng" dirty="0" smtClean="0"/>
              <a:t>اتصال میابد </a:t>
            </a:r>
            <a:r>
              <a:rPr lang="fa-IR" dirty="0" smtClean="0"/>
              <a:t>که </a:t>
            </a:r>
            <a:r>
              <a:rPr lang="fa-IR" dirty="0"/>
              <a:t>خود </a:t>
            </a:r>
            <a:r>
              <a:rPr lang="fa-IR" u="sng" dirty="0"/>
              <a:t>سبب </a:t>
            </a:r>
            <a:endParaRPr lang="fa-IR" u="sng" dirty="0" smtClean="0"/>
          </a:p>
          <a:p>
            <a:pPr marL="0" indent="0">
              <a:buNone/>
            </a:pPr>
            <a:r>
              <a:rPr lang="fa-IR" u="sng" dirty="0" smtClean="0"/>
              <a:t>تشکیل </a:t>
            </a:r>
            <a:r>
              <a:rPr lang="fa-IR" u="sng" dirty="0"/>
              <a:t>مونویدوتیروزین یا </a:t>
            </a:r>
            <a:r>
              <a:rPr lang="en-US" u="sng" dirty="0"/>
              <a:t>MIT</a:t>
            </a:r>
            <a:r>
              <a:rPr lang="fa-IR" u="sng" dirty="0"/>
              <a:t> </a:t>
            </a:r>
            <a:r>
              <a:rPr lang="fa-IR" dirty="0" smtClean="0"/>
              <a:t>می‌گردد. </a:t>
            </a:r>
            <a:r>
              <a:rPr lang="fa-IR" dirty="0"/>
              <a:t>سپس با اتصال یک واحد ید </a:t>
            </a:r>
            <a:r>
              <a:rPr lang="fa-IR" dirty="0" smtClean="0"/>
              <a:t>دیگر، </a:t>
            </a:r>
            <a:r>
              <a:rPr lang="fa-IR" dirty="0"/>
              <a:t>سنتز </a:t>
            </a:r>
            <a:r>
              <a:rPr lang="fa-IR" u="sng" dirty="0"/>
              <a:t>دی </a:t>
            </a:r>
            <a:r>
              <a:rPr lang="fa-IR" u="sng" dirty="0" smtClean="0"/>
              <a:t>یدوتیروزین </a:t>
            </a:r>
            <a:r>
              <a:rPr lang="fa-IR" u="sng" dirty="0"/>
              <a:t>یا </a:t>
            </a:r>
            <a:endParaRPr lang="fa-IR" u="sng" dirty="0" smtClean="0"/>
          </a:p>
          <a:p>
            <a:pPr marL="0" indent="0">
              <a:buNone/>
            </a:pPr>
            <a:r>
              <a:rPr lang="en-US" u="sng" dirty="0" smtClean="0"/>
              <a:t>DIT</a:t>
            </a:r>
            <a:r>
              <a:rPr lang="fa-IR" dirty="0" smtClean="0"/>
              <a:t> رخ میدهد و در نهایت با اتصال </a:t>
            </a:r>
            <a:r>
              <a:rPr lang="en-US" dirty="0" smtClean="0"/>
              <a:t>DIT</a:t>
            </a:r>
            <a:r>
              <a:rPr lang="fa-IR" dirty="0" smtClean="0"/>
              <a:t> دیگر به واسطه آنزیم </a:t>
            </a:r>
            <a:r>
              <a:rPr lang="fa-IR" u="sng" dirty="0" smtClean="0"/>
              <a:t>تیروئید پراکسیداز،</a:t>
            </a:r>
            <a:r>
              <a:rPr lang="en-US" dirty="0"/>
              <a:t>T</a:t>
            </a:r>
            <a:r>
              <a:rPr lang="en-US" dirty="0" smtClean="0"/>
              <a:t>4 </a:t>
            </a:r>
            <a:r>
              <a:rPr lang="fa-IR" dirty="0" smtClean="0"/>
              <a:t>تشکیل می </a:t>
            </a:r>
          </a:p>
          <a:p>
            <a:pPr marL="0" indent="0">
              <a:buNone/>
            </a:pPr>
            <a:r>
              <a:rPr lang="fa-IR" dirty="0" smtClean="0"/>
              <a:t>شود. </a:t>
            </a:r>
            <a:r>
              <a:rPr lang="fa-IR" u="sng" dirty="0"/>
              <a:t>به منظور تشکیل </a:t>
            </a:r>
            <a:r>
              <a:rPr lang="en-US" u="sng" dirty="0" smtClean="0"/>
              <a:t> T3</a:t>
            </a:r>
            <a:r>
              <a:rPr lang="fa-IR" u="sng" dirty="0" smtClean="0"/>
              <a:t>نیز </a:t>
            </a:r>
            <a:r>
              <a:rPr lang="fa-IR" u="sng" dirty="0"/>
              <a:t>یک </a:t>
            </a:r>
            <a:r>
              <a:rPr lang="en-US" u="sng" dirty="0"/>
              <a:t>MIT</a:t>
            </a:r>
            <a:r>
              <a:rPr lang="fa-IR" u="sng" dirty="0"/>
              <a:t> به یک </a:t>
            </a:r>
            <a:r>
              <a:rPr lang="en-US" u="sng" dirty="0"/>
              <a:t>DIT</a:t>
            </a:r>
            <a:r>
              <a:rPr lang="fa-IR" u="sng" dirty="0"/>
              <a:t> متصل شده</a:t>
            </a:r>
            <a:r>
              <a:rPr lang="fa-IR" dirty="0"/>
              <a:t> و </a:t>
            </a:r>
            <a:r>
              <a:rPr lang="en-US" dirty="0" smtClean="0"/>
              <a:t>T</a:t>
            </a:r>
            <a:r>
              <a:rPr lang="en-US" dirty="0"/>
              <a:t>3</a:t>
            </a:r>
            <a:r>
              <a:rPr lang="fa-IR" dirty="0" smtClean="0"/>
              <a:t> </a:t>
            </a:r>
            <a:r>
              <a:rPr lang="fa-IR" dirty="0"/>
              <a:t>سنتز می‌شود.</a:t>
            </a:r>
            <a:endParaRPr lang="en-US" dirty="0"/>
          </a:p>
          <a:p>
            <a:endParaRPr lang="fa-IR" dirty="0"/>
          </a:p>
        </p:txBody>
      </p:sp>
      <p:pic>
        <p:nvPicPr>
          <p:cNvPr id="4" name="Picture 3" descr="https://upload.wikimedia.org/wikipedia/commons/thumb/a/a5/Iodothyronine_deiodinase.png/400px-Iodothyronine_deiodinase.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074059" y="3054969"/>
            <a:ext cx="5727826" cy="3712497"/>
          </a:xfrm>
          <a:prstGeom prst="rect">
            <a:avLst/>
          </a:prstGeom>
          <a:noFill/>
          <a:ln>
            <a:noFill/>
          </a:ln>
        </p:spPr>
      </p:pic>
    </p:spTree>
    <p:extLst>
      <p:ext uri="{BB962C8B-B14F-4D97-AF65-F5344CB8AC3E}">
        <p14:creationId xmlns:p14="http://schemas.microsoft.com/office/powerpoint/2010/main" val="92488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58" y="968142"/>
            <a:ext cx="8911687" cy="924033"/>
          </a:xfrm>
        </p:spPr>
        <p:txBody>
          <a:bodyPr>
            <a:normAutofit/>
          </a:bodyPr>
          <a:lstStyle/>
          <a:p>
            <a:pPr algn="r"/>
            <a:r>
              <a:rPr lang="fa-IR" sz="2400" b="1" dirty="0" smtClean="0">
                <a:solidFill>
                  <a:srgbClr val="FF0000"/>
                </a:solidFill>
              </a:rPr>
              <a:t>چگونگی کارکرد هورمون های تیروئیدی</a:t>
            </a:r>
            <a:r>
              <a:rPr lang="fa-IR" sz="2400" dirty="0" smtClean="0">
                <a:solidFill>
                  <a:schemeClr val="accent6">
                    <a:lumMod val="50000"/>
                  </a:schemeClr>
                </a:solidFill>
              </a:rPr>
              <a:t>:</a:t>
            </a:r>
            <a:endParaRPr lang="fa-IR" sz="2400" dirty="0">
              <a:solidFill>
                <a:schemeClr val="accent6">
                  <a:lumMod val="50000"/>
                </a:schemeClr>
              </a:solidFill>
            </a:endParaRPr>
          </a:p>
        </p:txBody>
      </p:sp>
      <p:sp>
        <p:nvSpPr>
          <p:cNvPr id="3" name="Content Placeholder 2"/>
          <p:cNvSpPr>
            <a:spLocks noGrp="1"/>
          </p:cNvSpPr>
          <p:nvPr>
            <p:ph idx="1"/>
          </p:nvPr>
        </p:nvSpPr>
        <p:spPr>
          <a:xfrm>
            <a:off x="2279133" y="2190939"/>
            <a:ext cx="9635228" cy="3874883"/>
          </a:xfrm>
        </p:spPr>
        <p:txBody>
          <a:bodyPr/>
          <a:lstStyle/>
          <a:p>
            <a:r>
              <a:rPr lang="fa-IR" dirty="0"/>
              <a:t>هورمون‌های تيروئيد چربی‌دوست هستند و به آسانی از غشای سلول‌ها می‌گذرند. گيرند‌های اين </a:t>
            </a:r>
            <a:endParaRPr lang="fa-IR" dirty="0" smtClean="0"/>
          </a:p>
          <a:p>
            <a:pPr marL="0" indent="0">
              <a:buNone/>
            </a:pPr>
            <a:endParaRPr lang="fa-IR" dirty="0" smtClean="0"/>
          </a:p>
          <a:p>
            <a:pPr marL="0" indent="0">
              <a:buNone/>
            </a:pPr>
            <a:r>
              <a:rPr lang="fa-IR" dirty="0" smtClean="0"/>
              <a:t>هورمون‌ها </a:t>
            </a:r>
            <a:r>
              <a:rPr lang="fa-IR" dirty="0"/>
              <a:t>درون سلول و در هسته جای دارند. اتصال آن‌ها به گيرنده‌هايشان بر رونويسی از ژن‌ها و در </a:t>
            </a:r>
            <a:endParaRPr lang="fa-IR" dirty="0" smtClean="0"/>
          </a:p>
          <a:p>
            <a:pPr marL="0" indent="0">
              <a:buNone/>
            </a:pPr>
            <a:endParaRPr lang="fa-IR" dirty="0" smtClean="0"/>
          </a:p>
          <a:p>
            <a:pPr marL="0" indent="0">
              <a:buNone/>
            </a:pPr>
            <a:r>
              <a:rPr lang="fa-IR" dirty="0" smtClean="0"/>
              <a:t>نتيجه </a:t>
            </a:r>
            <a:r>
              <a:rPr lang="fa-IR" dirty="0"/>
              <a:t>ساختن پروتئين اثر می‌گذارد. البته، شواهدی در دست است که از اثر مستقيم هورمون‌های </a:t>
            </a:r>
            <a:endParaRPr lang="fa-IR" dirty="0" smtClean="0"/>
          </a:p>
          <a:p>
            <a:pPr marL="0" indent="0">
              <a:buNone/>
            </a:pPr>
            <a:endParaRPr lang="fa-IR" dirty="0"/>
          </a:p>
          <a:p>
            <a:pPr marL="0" indent="0">
              <a:buNone/>
            </a:pPr>
            <a:r>
              <a:rPr lang="fa-IR" dirty="0" smtClean="0"/>
              <a:t>تيروئيد </a:t>
            </a:r>
            <a:r>
              <a:rPr lang="fa-IR" dirty="0"/>
              <a:t>بر ميتوکندری‌ها و پروتئين‌های ناقل غشاء حکايت می‌کنند. </a:t>
            </a:r>
          </a:p>
        </p:txBody>
      </p:sp>
    </p:spTree>
    <p:extLst>
      <p:ext uri="{BB962C8B-B14F-4D97-AF65-F5344CB8AC3E}">
        <p14:creationId xmlns:p14="http://schemas.microsoft.com/office/powerpoint/2010/main" val="174700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208" y="765193"/>
            <a:ext cx="8911687" cy="1280890"/>
          </a:xfrm>
        </p:spPr>
        <p:txBody>
          <a:bodyPr>
            <a:normAutofit/>
          </a:bodyPr>
          <a:lstStyle/>
          <a:p>
            <a:pPr algn="r"/>
            <a:r>
              <a:rPr lang="fa-IR" sz="2400" b="1" dirty="0">
                <a:solidFill>
                  <a:srgbClr val="FF0000"/>
                </a:solidFill>
              </a:rPr>
              <a:t>عوامل اثرگذار بر </a:t>
            </a:r>
            <a:r>
              <a:rPr lang="fa-IR" sz="2400" b="1" dirty="0" smtClean="0">
                <a:solidFill>
                  <a:srgbClr val="FF0000"/>
                </a:solidFill>
              </a:rPr>
              <a:t>ترشح هورمون های تیروئیدی</a:t>
            </a:r>
            <a:r>
              <a:rPr lang="en-US" sz="2400" dirty="0" smtClean="0">
                <a:solidFill>
                  <a:srgbClr val="002060"/>
                </a:solidFill>
              </a:rPr>
              <a:t>:</a:t>
            </a:r>
            <a:endParaRPr lang="fa-IR" sz="2400" dirty="0">
              <a:solidFill>
                <a:srgbClr val="002060"/>
              </a:solidFill>
            </a:endParaRPr>
          </a:p>
        </p:txBody>
      </p:sp>
      <p:sp>
        <p:nvSpPr>
          <p:cNvPr id="3" name="Content Placeholder 2"/>
          <p:cNvSpPr>
            <a:spLocks noGrp="1"/>
          </p:cNvSpPr>
          <p:nvPr>
            <p:ph idx="1"/>
          </p:nvPr>
        </p:nvSpPr>
        <p:spPr>
          <a:xfrm>
            <a:off x="1584357" y="2046083"/>
            <a:ext cx="10357164" cy="4409037"/>
          </a:xfrm>
        </p:spPr>
        <p:txBody>
          <a:bodyPr/>
          <a:lstStyle/>
          <a:p>
            <a:r>
              <a:rPr lang="fa-IR" u="sng" dirty="0" smtClean="0"/>
              <a:t>توليدوترشح </a:t>
            </a:r>
            <a:r>
              <a:rPr lang="fa-IR" u="sng" dirty="0"/>
              <a:t>هورمون‌های تيروئيدی را </a:t>
            </a:r>
            <a:r>
              <a:rPr lang="fa-IR" b="1" u="sng" dirty="0"/>
              <a:t>هورمون تحريک‌کننده‌ی تيروئيد (</a:t>
            </a:r>
            <a:r>
              <a:rPr lang="en-US" b="1" u="sng" dirty="0"/>
              <a:t>TSH </a:t>
            </a:r>
            <a:r>
              <a:rPr lang="fa-IR" b="1" u="sng" dirty="0"/>
              <a:t>يا تيروتروفين) </a:t>
            </a:r>
            <a:r>
              <a:rPr lang="fa-IR" u="sng" dirty="0" smtClean="0"/>
              <a:t>تنظيم می‌کند</a:t>
            </a:r>
            <a:r>
              <a:rPr lang="fa-IR" u="sng" dirty="0"/>
              <a:t>. </a:t>
            </a:r>
            <a:endParaRPr lang="fa-IR" u="sng" dirty="0" smtClean="0"/>
          </a:p>
          <a:p>
            <a:pPr marL="0" indent="0">
              <a:buNone/>
            </a:pPr>
            <a:endParaRPr lang="fa-IR" dirty="0" smtClean="0"/>
          </a:p>
          <a:p>
            <a:pPr marL="0" indent="0">
              <a:buNone/>
            </a:pPr>
            <a:r>
              <a:rPr lang="fa-IR" dirty="0" smtClean="0"/>
              <a:t>خود </a:t>
            </a:r>
            <a:r>
              <a:rPr lang="fa-IR" dirty="0"/>
              <a:t>اين هورمون </a:t>
            </a:r>
            <a:r>
              <a:rPr lang="fa-IR" u="sng" dirty="0"/>
              <a:t>از غده‌ی هيپوفيز ترشح می‌شود </a:t>
            </a:r>
            <a:r>
              <a:rPr lang="fa-IR" dirty="0"/>
              <a:t>و ترشح آن با هورمون آزادکننده‌ی </a:t>
            </a:r>
            <a:r>
              <a:rPr lang="fa-IR" dirty="0" smtClean="0"/>
              <a:t>تيروتروفين یا </a:t>
            </a:r>
            <a:r>
              <a:rPr lang="en-US" dirty="0" smtClean="0"/>
              <a:t>TRH</a:t>
            </a:r>
            <a:r>
              <a:rPr lang="fa-IR" dirty="0" smtClean="0"/>
              <a:t> </a:t>
            </a:r>
          </a:p>
          <a:p>
            <a:pPr marL="0" indent="0">
              <a:buNone/>
            </a:pPr>
            <a:endParaRPr lang="fa-IR" dirty="0" smtClean="0"/>
          </a:p>
          <a:p>
            <a:pPr marL="0" indent="0">
              <a:buNone/>
            </a:pPr>
            <a:r>
              <a:rPr lang="fa-IR" dirty="0" smtClean="0"/>
              <a:t>افزايش می‌يابد </a:t>
            </a:r>
            <a:r>
              <a:rPr lang="fa-IR" dirty="0"/>
              <a:t>که در هيپوتالاموس ساخته می‌شود. سوماتوستاتين و بازخورد هورمون‌های تيروئيدی، اثرات </a:t>
            </a:r>
            <a:endParaRPr lang="fa-IR" dirty="0" smtClean="0"/>
          </a:p>
          <a:p>
            <a:pPr marL="0" indent="0">
              <a:buNone/>
            </a:pPr>
            <a:endParaRPr lang="fa-IR" dirty="0" smtClean="0"/>
          </a:p>
          <a:p>
            <a:pPr marL="0" indent="0">
              <a:buNone/>
            </a:pPr>
            <a:r>
              <a:rPr lang="en-US" dirty="0" smtClean="0"/>
              <a:t>TSH </a:t>
            </a:r>
            <a:r>
              <a:rPr lang="fa-IR" dirty="0"/>
              <a:t>را </a:t>
            </a:r>
            <a:r>
              <a:rPr lang="fa-IR" dirty="0" smtClean="0"/>
              <a:t>کاهش </a:t>
            </a:r>
            <a:r>
              <a:rPr lang="fa-IR" dirty="0"/>
              <a:t>می‌دهند. هورمون‌های تيروئيد نيز با اثرگذاشتن بر هيپوتالاموس می‌توانند ترشح </a:t>
            </a:r>
            <a:r>
              <a:rPr lang="en-US" dirty="0"/>
              <a:t>TRH </a:t>
            </a:r>
            <a:r>
              <a:rPr lang="fa-IR" dirty="0"/>
              <a:t>را </a:t>
            </a:r>
            <a:r>
              <a:rPr lang="fa-IR" dirty="0" smtClean="0"/>
              <a:t>کاهش</a:t>
            </a:r>
          </a:p>
          <a:p>
            <a:pPr marL="0" indent="0">
              <a:buNone/>
            </a:pPr>
            <a:endParaRPr lang="fa-IR" dirty="0" smtClean="0"/>
          </a:p>
          <a:p>
            <a:pPr marL="0" indent="0">
              <a:buNone/>
            </a:pPr>
            <a:r>
              <a:rPr lang="fa-IR" dirty="0" smtClean="0"/>
              <a:t> </a:t>
            </a:r>
            <a:r>
              <a:rPr lang="fa-IR" dirty="0"/>
              <a:t>دهند.</a:t>
            </a:r>
          </a:p>
        </p:txBody>
      </p:sp>
    </p:spTree>
    <p:extLst>
      <p:ext uri="{BB962C8B-B14F-4D97-AF65-F5344CB8AC3E}">
        <p14:creationId xmlns:p14="http://schemas.microsoft.com/office/powerpoint/2010/main" val="71334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2784</TotalTime>
  <Words>4567</Words>
  <Application>Microsoft Office PowerPoint</Application>
  <PresentationFormat>Widescreen</PresentationFormat>
  <Paragraphs>437</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 Sardar Hoor</vt:lpstr>
      <vt:lpstr>Aldhabi</vt:lpstr>
      <vt:lpstr>Andalus</vt:lpstr>
      <vt:lpstr>Arial</vt:lpstr>
      <vt:lpstr>Century Gothic</vt:lpstr>
      <vt:lpstr>Tahoma</vt:lpstr>
      <vt:lpstr>Wingdings</vt:lpstr>
      <vt:lpstr>Wingdings 3</vt:lpstr>
      <vt:lpstr>Wisp</vt:lpstr>
      <vt:lpstr>PowerPoint Presentation</vt:lpstr>
      <vt:lpstr>PowerPoint Presentation</vt:lpstr>
      <vt:lpstr>کالبد شناسی تیرویید:</vt:lpstr>
      <vt:lpstr>وظیفه غده تیرویید:</vt:lpstr>
      <vt:lpstr>معرفی هورمون های تیروئیدی:</vt:lpstr>
      <vt:lpstr>هورمون‌های تيروئيد (T3 و T4 ) از آمينواسيد تيروزين مشتق می‌شوند. بخش اصلی T3 موجود در خون از تبديل T4 به   T3 در بافت‌های محيطي مانند کبد، کليه‌ها و جفت پديد می‌آيد. البته بافت‌هايي مانند مغز و هيپوفيز نيز می‌توانند T4 را   به T3 تبديل کنند، اما T3 حاصل وارد خون نمی‌شود و اثر خود را در همان بافت‌ها بر جای می‌گذارد .   به طور کلی، 80 درصد T3 موجود در خون در کبد و 20 درصد آن در تيروئيد ساخته می‌شود.   افزايش ميزان سوخت‌وساز پايه اثراصلی هورمون‌های تيروئيداست. اين هورمون‌ها سوخت‌وساز قندها و چربی‌ها را   افزايش می‌دهند. آن‌ها باعث افزايش ساختن پروتئين نيز می‌شوند. بنابراين هورمون‌های تيروئيد برای رشد طبيعی   ضروری هستند. از نقش‌های ديگر آن‌ها می‌توان به موارد زير اشاره کرد:     • افزايش تعداد و اندازه‌ی ميتوکندری‌ها و افزايش فعاليت آنزيم‌هايی که در سوخت‌وساز درگيرند.     • افزايش جذب گلوکز از دستگاه گوارش     • تحريک روند نوسازی گلوکز     • تقويت اثر کاتکول‌آمين‌ها و انسولين     • افزايش برون‌ده قلب و گاهی افزايش نيروی انقباظ ماهيچه قلب     • نمو طبيعی دستگاه عصبی مرکزی به ويژه ميلين‌دار شدن رشته‌های عصبی و افزايش توانايی‌های ذهنی  </vt:lpstr>
      <vt:lpstr>نحوه ی سنتز هورمون های تیروئید:</vt:lpstr>
      <vt:lpstr>چگونگی کارکرد هورمون های تیروئیدی:</vt:lpstr>
      <vt:lpstr>عوامل اثرگذار بر ترشح هورمون های تیروئیدی:</vt:lpstr>
      <vt:lpstr>    نارسايی‌ها ی غده تیروئید:</vt:lpstr>
      <vt:lpstr>کم کاری غده تیروئید:</vt:lpstr>
      <vt:lpstr>انواع کم کاری غده تیروئید:</vt:lpstr>
      <vt:lpstr>PowerPoint Presentation</vt:lpstr>
      <vt:lpstr>کم کاری تیروئید در نوزادان:</vt:lpstr>
      <vt:lpstr>علل بیماری کم کاری تیروئید :</vt:lpstr>
      <vt:lpstr>PowerPoint Presentation</vt:lpstr>
      <vt:lpstr>PowerPoint Presentation</vt:lpstr>
      <vt:lpstr>PowerPoint Presentation</vt:lpstr>
      <vt:lpstr>تشخیص کم کاری تیروئید:</vt:lpstr>
      <vt:lpstr>درمان:</vt:lpstr>
      <vt:lpstr>اهمیت تعدیل مقدار داروی لازم :</vt:lpstr>
      <vt:lpstr>رژیم‌های غیر دارویی:</vt:lpstr>
      <vt:lpstr>PowerPoint Presentation</vt:lpstr>
      <vt:lpstr>پرکاری تیروئید یا hyperthyroidism:</vt:lpstr>
      <vt:lpstr>علل و انواع پرکاری تیروئید:</vt:lpstr>
      <vt:lpstr>PowerPoint Presentation</vt:lpstr>
      <vt:lpstr>علایم پرکاری تیروئید:  </vt:lpstr>
      <vt:lpstr>بررسی‌های‌ تشخیصی‌ :  </vt:lpstr>
      <vt:lpstr>درمان پرکاری غده تیرویید:</vt:lpstr>
      <vt:lpstr>PowerPoint Presentation</vt:lpstr>
      <vt:lpstr>PowerPoint Presentation</vt:lpstr>
      <vt:lpstr>پرکاری غده تیرویید در کودکان :</vt:lpstr>
      <vt:lpstr>درگیری چشمی در بیماران مبتلا به پرکاری تیروئید: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8.1</dc:creator>
  <cp:lastModifiedBy>جواد</cp:lastModifiedBy>
  <cp:revision>66</cp:revision>
  <dcterms:created xsi:type="dcterms:W3CDTF">2015-12-08T16:45:15Z</dcterms:created>
  <dcterms:modified xsi:type="dcterms:W3CDTF">2015-12-30T09:09:47Z</dcterms:modified>
</cp:coreProperties>
</file>