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36" r:id="rId1"/>
  </p:sldMasterIdLst>
  <p:notesMasterIdLst>
    <p:notesMasterId r:id="rId48"/>
  </p:notesMasterIdLst>
  <p:sldIdLst>
    <p:sldId id="293" r:id="rId2"/>
    <p:sldId id="295" r:id="rId3"/>
    <p:sldId id="299" r:id="rId4"/>
    <p:sldId id="262" r:id="rId5"/>
    <p:sldId id="285" r:id="rId6"/>
    <p:sldId id="257" r:id="rId7"/>
    <p:sldId id="294" r:id="rId8"/>
    <p:sldId id="264" r:id="rId9"/>
    <p:sldId id="266" r:id="rId10"/>
    <p:sldId id="302" r:id="rId11"/>
    <p:sldId id="263" r:id="rId12"/>
    <p:sldId id="265" r:id="rId13"/>
    <p:sldId id="267" r:id="rId14"/>
    <p:sldId id="277" r:id="rId15"/>
    <p:sldId id="279" r:id="rId16"/>
    <p:sldId id="276" r:id="rId17"/>
    <p:sldId id="278" r:id="rId18"/>
    <p:sldId id="286" r:id="rId19"/>
    <p:sldId id="287" r:id="rId20"/>
    <p:sldId id="269" r:id="rId21"/>
    <p:sldId id="288" r:id="rId22"/>
    <p:sldId id="289" r:id="rId23"/>
    <p:sldId id="290" r:id="rId24"/>
    <p:sldId id="291" r:id="rId25"/>
    <p:sldId id="270" r:id="rId26"/>
    <p:sldId id="292" r:id="rId27"/>
    <p:sldId id="271" r:id="rId28"/>
    <p:sldId id="296" r:id="rId29"/>
    <p:sldId id="297" r:id="rId30"/>
    <p:sldId id="272" r:id="rId31"/>
    <p:sldId id="273" r:id="rId32"/>
    <p:sldId id="298" r:id="rId33"/>
    <p:sldId id="280" r:id="rId34"/>
    <p:sldId id="303" r:id="rId35"/>
    <p:sldId id="315" r:id="rId36"/>
    <p:sldId id="316" r:id="rId37"/>
    <p:sldId id="317" r:id="rId38"/>
    <p:sldId id="313" r:id="rId39"/>
    <p:sldId id="309" r:id="rId40"/>
    <p:sldId id="307" r:id="rId41"/>
    <p:sldId id="304" r:id="rId42"/>
    <p:sldId id="305" r:id="rId43"/>
    <p:sldId id="311" r:id="rId44"/>
    <p:sldId id="312" r:id="rId45"/>
    <p:sldId id="314" r:id="rId46"/>
    <p:sldId id="258"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35C115E2-9E16-4ADA-B682-1AB356AD3476}">
          <p14:sldIdLst>
            <p14:sldId id="293"/>
            <p14:sldId id="295"/>
            <p14:sldId id="299"/>
            <p14:sldId id="262"/>
            <p14:sldId id="285"/>
            <p14:sldId id="257"/>
            <p14:sldId id="294"/>
            <p14:sldId id="264"/>
            <p14:sldId id="266"/>
            <p14:sldId id="302"/>
            <p14:sldId id="263"/>
            <p14:sldId id="265"/>
            <p14:sldId id="267"/>
            <p14:sldId id="277"/>
            <p14:sldId id="279"/>
            <p14:sldId id="276"/>
            <p14:sldId id="278"/>
            <p14:sldId id="286"/>
            <p14:sldId id="287"/>
            <p14:sldId id="269"/>
            <p14:sldId id="288"/>
            <p14:sldId id="289"/>
            <p14:sldId id="290"/>
            <p14:sldId id="291"/>
            <p14:sldId id="270"/>
            <p14:sldId id="292"/>
            <p14:sldId id="271"/>
            <p14:sldId id="296"/>
            <p14:sldId id="297"/>
            <p14:sldId id="272"/>
            <p14:sldId id="273"/>
            <p14:sldId id="298"/>
            <p14:sldId id="280"/>
            <p14:sldId id="303"/>
            <p14:sldId id="315"/>
            <p14:sldId id="316"/>
            <p14:sldId id="317"/>
            <p14:sldId id="313"/>
            <p14:sldId id="309"/>
            <p14:sldId id="307"/>
            <p14:sldId id="304"/>
            <p14:sldId id="305"/>
            <p14:sldId id="311"/>
            <p14:sldId id="312"/>
            <p14:sldId id="314"/>
            <p14:sldId id="25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layegh" initials="j" lastIdx="14" clrIdx="0">
    <p:extLst>
      <p:ext uri="{19B8F6BF-5375-455C-9EA6-DF929625EA0E}">
        <p15:presenceInfo xmlns:p15="http://schemas.microsoft.com/office/powerpoint/2012/main" userId="jalayeg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C008D"/>
    <a:srgbClr val="B200FF"/>
    <a:srgbClr val="00FF00"/>
    <a:srgbClr val="7492B5"/>
    <a:srgbClr val="C5C546"/>
    <a:srgbClr val="EBE6E7"/>
    <a:srgbClr val="F8E6E8"/>
    <a:srgbClr val="B3C5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12-20T18:24:45.292" idx="2">
    <p:pos x="10" y="10"/>
    <p:text>فارغ التحصیل ها</p:text>
    <p:extLst>
      <p:ext uri="{C676402C-5697-4E1C-873F-D02D1690AC5C}">
        <p15:threadingInfo xmlns:p15="http://schemas.microsoft.com/office/powerpoint/2012/main" timeZoneBias="-210"/>
      </p:ext>
    </p:extLst>
  </p:cm>
  <p:cm authorId="1" dt="2014-12-20T18:25:34.582" idx="4">
    <p:pos x="10" y="106"/>
    <p:text>بازبین ها (دبرگ)</p:text>
    <p:extLst>
      <p:ext uri="{C676402C-5697-4E1C-873F-D02D1690AC5C}">
        <p15:threadingInfo xmlns:p15="http://schemas.microsoft.com/office/powerpoint/2012/main" timeZoneBias="-210">
          <p15:parentCm authorId="1" idx="2"/>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4-12-20T18:24:45.292" idx="2">
    <p:pos x="10" y="10"/>
    <p:text>فارغ التحصیل ها</p:text>
    <p:extLst>
      <p:ext uri="{C676402C-5697-4E1C-873F-D02D1690AC5C}">
        <p15:threadingInfo xmlns:p15="http://schemas.microsoft.com/office/powerpoint/2012/main" timeZoneBias="-210"/>
      </p:ext>
    </p:extLst>
  </p:cm>
  <p:cm authorId="1" dt="2014-12-20T18:25:34.582" idx="4">
    <p:pos x="10" y="106"/>
    <p:text>بازبین ها (دبرگ)</p:text>
    <p:extLst>
      <p:ext uri="{C676402C-5697-4E1C-873F-D02D1690AC5C}">
        <p15:threadingInfo xmlns:p15="http://schemas.microsoft.com/office/powerpoint/2012/main" timeZoneBias="-210">
          <p15:parentCm authorId="1" idx="2"/>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4-12-20T18:24:45.292" idx="2">
    <p:pos x="10" y="10"/>
    <p:text>فارغ التحصیل ها</p:text>
    <p:extLst>
      <p:ext uri="{C676402C-5697-4E1C-873F-D02D1690AC5C}">
        <p15:threadingInfo xmlns:p15="http://schemas.microsoft.com/office/powerpoint/2012/main" timeZoneBias="-210"/>
      </p:ext>
    </p:extLst>
  </p:cm>
  <p:cm authorId="1" dt="2014-12-20T18:25:34.582" idx="4">
    <p:pos x="10" y="106"/>
    <p:text>بازبین ها (دبرگ)</p:text>
    <p:extLst>
      <p:ext uri="{C676402C-5697-4E1C-873F-D02D1690AC5C}">
        <p15:threadingInfo xmlns:p15="http://schemas.microsoft.com/office/powerpoint/2012/main" timeZoneBias="-210">
          <p15:parentCm authorId="1" idx="2"/>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4-12-20T18:24:45.292" idx="2">
    <p:pos x="10" y="10"/>
    <p:text>فارغ التحصیل ها</p:text>
    <p:extLst>
      <p:ext uri="{C676402C-5697-4E1C-873F-D02D1690AC5C}">
        <p15:threadingInfo xmlns:p15="http://schemas.microsoft.com/office/powerpoint/2012/main" timeZoneBias="-210"/>
      </p:ext>
    </p:extLst>
  </p:cm>
  <p:cm authorId="1" dt="2014-12-20T18:25:34.582" idx="4">
    <p:pos x="10" y="106"/>
    <p:text>بازبین ها (دبرگ)</p:text>
    <p:extLst>
      <p:ext uri="{C676402C-5697-4E1C-873F-D02D1690AC5C}">
        <p15:threadingInfo xmlns:p15="http://schemas.microsoft.com/office/powerpoint/2012/main" timeZoneBias="-210">
          <p15:parentCm authorId="1" idx="2"/>
        </p15:threadingInfo>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4-12-20T19:13:09.883" idx="8">
    <p:pos x="183" y="139"/>
    <p:text>هسته و انواع داده (Kernel and NumberType)
کتابخانه اصلی (Basic Library)
کتابخانه های پشتیبان (Support Library)</p:text>
    <p:extLst>
      <p:ext uri="{C676402C-5697-4E1C-873F-D02D1690AC5C}">
        <p15:threadingInfo xmlns:p15="http://schemas.microsoft.com/office/powerpoint/2012/main" timeZoneBias="-21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4-12-20T19:03:58.730" idx="5">
    <p:pos x="409" y="34"/>
    <p:text>1-&gt;اولیه
2-&gt;گزاره ها (مقایسه,جهت یابی
3-&gt;ساخت ساز(برخورد - فاصله)</p:text>
    <p:extLst mod="1">
      <p:ext uri="{C676402C-5697-4E1C-873F-D02D1690AC5C}">
        <p15:threadingInfo xmlns:p15="http://schemas.microsoft.com/office/powerpoint/2012/main" timeZoneBias="-210"/>
      </p:ext>
    </p:extLst>
  </p:cm>
  <p:cm authorId="1" dt="2014-12-20T19:08:33.046" idx="6">
    <p:pos x="10" y="10"/>
    <p:text>سوال شود</p:text>
    <p:extLst>
      <p:ext uri="{C676402C-5697-4E1C-873F-D02D1690AC5C}">
        <p15:threadingInfo xmlns:p15="http://schemas.microsoft.com/office/powerpoint/2012/main" timeZoneBias="-21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4-12-21T19:06:12.736" idx="11">
    <p:pos x="1006" y="1606"/>
    <p:text>*n ≥yx *it for all iterators it in the range.</p:text>
    <p:extLst mod="1">
      <p:ext uri="{C676402C-5697-4E1C-873F-D02D1690AC5C}">
        <p15:threadingInfo xmlns:p15="http://schemas.microsoft.com/office/powerpoint/2012/main" timeZoneBias="-210"/>
      </p:ext>
    </p:extLst>
  </p:cm>
  <p:cm authorId="1" dt="2014-12-21T19:06:29.426" idx="12">
    <p:pos x="1006" y="1702"/>
    <p:text>Similarly, for s, w, and e the inequalities *s ≤yx *it, *w ≤xy *it, and *e ≥xy *it hold for all iterators it in the range.</p:text>
    <p:extLst mod="1">
      <p:ext uri="{C676402C-5697-4E1C-873F-D02D1690AC5C}">
        <p15:threadingInfo xmlns:p15="http://schemas.microsoft.com/office/powerpoint/2012/main" timeZoneBias="-210">
          <p15:parentCm authorId="1" idx="11"/>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15-01-06T21:35:57.623" idx="14">
    <p:pos x="4559" y="1056"/>
    <p:text>The nearest site Delaunay triangulation is the projection of the lower hull and the furthest site Delaunay triangulation is the upper hull. Here we also describe the companion class to the convex hull class that computes nearest and furthest site Delaunay triangulations</p:text>
    <p:extLst>
      <p:ext uri="{C676402C-5697-4E1C-873F-D02D1690AC5C}">
        <p15:threadingInfo xmlns:p15="http://schemas.microsoft.com/office/powerpoint/2012/main" timeZoneBias="-21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14-12-29T00:10:37.310" idx="13">
    <p:pos x="10" y="10"/>
    <p:text/>
    <p:extLst>
      <p:ext uri="{C676402C-5697-4E1C-873F-D02D1690AC5C}">
        <p15:threadingInfo xmlns:p15="http://schemas.microsoft.com/office/powerpoint/2012/main" timeZoneBias="-21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CC09F-85F9-49BB-A51D-938F6E41D599}" type="datetimeFigureOut">
              <a:rPr lang="en-US" smtClean="0"/>
              <a:t>1/15/2015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D73CE0-F69B-45D8-90F7-6E61842A2254}" type="slidenum">
              <a:rPr lang="en-US" smtClean="0"/>
              <a:t>‹#›</a:t>
            </a:fld>
            <a:endParaRPr lang="en-US"/>
          </a:p>
        </p:txBody>
      </p:sp>
    </p:spTree>
    <p:extLst>
      <p:ext uri="{BB962C8B-B14F-4D97-AF65-F5344CB8AC3E}">
        <p14:creationId xmlns:p14="http://schemas.microsoft.com/office/powerpoint/2010/main" val="1470782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D73CE0-F69B-45D8-90F7-6E61842A2254}" type="slidenum">
              <a:rPr lang="en-US" smtClean="0"/>
              <a:t>13</a:t>
            </a:fld>
            <a:endParaRPr lang="en-US"/>
          </a:p>
        </p:txBody>
      </p:sp>
    </p:spTree>
    <p:extLst>
      <p:ext uri="{BB962C8B-B14F-4D97-AF65-F5344CB8AC3E}">
        <p14:creationId xmlns:p14="http://schemas.microsoft.com/office/powerpoint/2010/main" val="2161510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D73CE0-F69B-45D8-90F7-6E61842A2254}" type="slidenum">
              <a:rPr lang="en-US" smtClean="0"/>
              <a:t>17</a:t>
            </a:fld>
            <a:endParaRPr lang="en-US"/>
          </a:p>
        </p:txBody>
      </p:sp>
    </p:spTree>
    <p:extLst>
      <p:ext uri="{BB962C8B-B14F-4D97-AF65-F5344CB8AC3E}">
        <p14:creationId xmlns:p14="http://schemas.microsoft.com/office/powerpoint/2010/main" val="2254613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E7C9DF-E4F0-4725-B318-EDA68D15D318}" type="datetime1">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94050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86E83-0543-48C6-8FB5-5E4247D51AB7}" type="datetime1">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0705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6357D-0297-4017-86FE-FAF865A0E6F0}" type="datetime1">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66829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AD3F82-7CEA-4419-9E8B-1DA190632E01}" type="datetime1">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5886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F02F89-B80D-411E-839D-4A9F07CEFDFA}" type="datetime1">
              <a:rPr lang="en-US" smtClean="0"/>
              <a:t>1/15/2015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0553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AE2B70-3DB1-4880-B52C-5A621B0C6C41}" type="datetime1">
              <a:rPr lang="en-US" smtClean="0"/>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43288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4CA40A-AE54-443E-AEE4-110BA944A14F}" type="datetime1">
              <a:rPr lang="en-US" smtClean="0"/>
              <a:t>1/15/2015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37180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64A637-922D-436C-9641-CD4AF36BE494}" type="datetime1">
              <a:rPr lang="en-US" smtClean="0"/>
              <a:t>1/15/2015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53181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7C8609-EB53-42D7-AEBC-3F157669D790}" type="datetime1">
              <a:rPr lang="en-US" smtClean="0"/>
              <a:t>1/15/2015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73650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9E726-7973-4353-A381-102E8D8FB1AE}" type="datetime1">
              <a:rPr lang="en-US" smtClean="0"/>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19145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282FC4-ADF3-4827-B052-7F16C1C3B93A}" type="datetime1">
              <a:rPr lang="en-US" smtClean="0"/>
              <a:t>1/15/2015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69862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C381D-F202-4182-9F91-D19B1CE42A81}" type="datetime1">
              <a:rPr lang="en-US" smtClean="0"/>
              <a:t>1/15/2015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36485140"/>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5" Type="http://schemas.openxmlformats.org/officeDocument/2006/relationships/image" Target="../media/image13.png"/><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xml"/><Relationship Id="rId5" Type="http://schemas.openxmlformats.org/officeDocument/2006/relationships/image" Target="../media/image19.png"/><Relationship Id="rId4" Type="http://schemas.openxmlformats.org/officeDocument/2006/relationships/image" Target="../media/image18.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image" Target="../media/image24.png"/><Relationship Id="rId1" Type="http://schemas.openxmlformats.org/officeDocument/2006/relationships/slideLayout" Target="../slideLayouts/slideLayout1.xml"/><Relationship Id="rId4" Type="http://schemas.openxmlformats.org/officeDocument/2006/relationships/image" Target="../media/image2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hyperlink" Target="http://www.libqglviewer.com/src/libQGLViewer-2.6.0.tar.gz" TargetMode="Externa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hyperlink" Target="http://www.cgal.org/download.html"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comments" Target="../comments/comment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58641925"/>
              </p:ext>
            </p:extLst>
          </p:nvPr>
        </p:nvGraphicFramePr>
        <p:xfrm>
          <a:off x="0" y="-4"/>
          <a:ext cx="12192000" cy="640080"/>
        </p:xfrm>
        <a:graphic>
          <a:graphicData uri="http://schemas.openxmlformats.org/drawingml/2006/table">
            <a:tbl>
              <a:tblPr firstRow="1" bandRow="1">
                <a:tableStyleId>{775DCB02-9BB8-47FD-8907-85C794F793BA}</a:tableStyleId>
              </a:tblPr>
              <a:tblGrid>
                <a:gridCol w="12192000"/>
              </a:tblGrid>
              <a:tr h="633100">
                <a:tc>
                  <a:txBody>
                    <a:bodyPr/>
                    <a:lstStyle/>
                    <a:p>
                      <a:r>
                        <a:rPr lang="en-US" sz="1800" b="1" kern="1200" dirty="0" smtClean="0">
                          <a:solidFill>
                            <a:schemeClr val="lt1"/>
                          </a:solidFill>
                          <a:effectLst/>
                          <a:latin typeface="+mn-lt"/>
                          <a:ea typeface="+mn-ea"/>
                          <a:cs typeface="+mn-cs"/>
                        </a:rPr>
                        <a:t/>
                      </a:r>
                      <a:br>
                        <a:rPr lang="en-US" sz="1800" b="1" kern="1200" dirty="0" smtClean="0">
                          <a:solidFill>
                            <a:schemeClr val="lt1"/>
                          </a:solidFill>
                          <a:effectLst/>
                          <a:latin typeface="+mn-lt"/>
                          <a:ea typeface="+mn-ea"/>
                          <a:cs typeface="+mn-cs"/>
                        </a:rPr>
                      </a:br>
                      <a:endParaRPr lang="en-US" b="0" dirty="0"/>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bl>
          </a:graphicData>
        </a:graphic>
      </p:graphicFrame>
      <p:sp>
        <p:nvSpPr>
          <p:cNvPr id="7" name="Rounded Rectangle 6"/>
          <p:cNvSpPr/>
          <p:nvPr/>
        </p:nvSpPr>
        <p:spPr>
          <a:xfrm>
            <a:off x="1451771" y="1416674"/>
            <a:ext cx="9288458" cy="148107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dirty="0">
                <a:ln w="0"/>
                <a:solidFill>
                  <a:schemeClr val="tx1"/>
                </a:solidFill>
                <a:latin typeface="Times New Roman" panose="02020603050405020304" pitchFamily="18" charset="0"/>
                <a:cs typeface="Times New Roman" panose="02020603050405020304" pitchFamily="18" charset="0"/>
              </a:rPr>
              <a:t>Introduction of the</a:t>
            </a:r>
          </a:p>
          <a:p>
            <a:pPr algn="ctr"/>
            <a:r>
              <a:rPr lang="en-US" sz="2800" i="1" dirty="0">
                <a:ln w="0"/>
                <a:solidFill>
                  <a:schemeClr val="tx1"/>
                </a:solidFill>
                <a:latin typeface="Times New Roman" panose="02020603050405020304" pitchFamily="18" charset="0"/>
                <a:cs typeface="Times New Roman" panose="02020603050405020304" pitchFamily="18" charset="0"/>
              </a:rPr>
              <a:t>Computational Geometry Algorithms Library</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69676" y="3872135"/>
            <a:ext cx="4205048" cy="1103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3982792" y="3200274"/>
            <a:ext cx="4378817" cy="400110"/>
          </a:xfrm>
          <a:prstGeom prst="rect">
            <a:avLst/>
          </a:prstGeom>
          <a:noFill/>
        </p:spPr>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Alireza Jalayegh</a:t>
            </a:r>
            <a:endParaRPr lang="en-US" sz="2000" dirty="0">
              <a:latin typeface="Times New Roman" panose="02020603050405020304" pitchFamily="18" charset="0"/>
              <a:cs typeface="Times New Roman" panose="02020603050405020304" pitchFamily="18" charset="0"/>
            </a:endParaRPr>
          </a:p>
        </p:txBody>
      </p:sp>
      <p:sp>
        <p:nvSpPr>
          <p:cNvPr id="10" name="TextBox 9"/>
          <p:cNvSpPr txBox="1"/>
          <p:nvPr/>
        </p:nvSpPr>
        <p:spPr>
          <a:xfrm>
            <a:off x="3982792" y="5426169"/>
            <a:ext cx="4378817" cy="461665"/>
          </a:xfrm>
          <a:prstGeom prst="rect">
            <a:avLst/>
          </a:prstGeom>
          <a:noFill/>
        </p:spPr>
        <p:txBody>
          <a:bodyPr wrap="square" rtlCol="0">
            <a:spAutoFit/>
          </a:bodyPr>
          <a:lstStyle/>
          <a:p>
            <a:pPr algn="ctr"/>
            <a:r>
              <a:rPr lang="en-US" sz="2400" dirty="0" smtClean="0">
                <a:solidFill>
                  <a:srgbClr val="EC008D"/>
                </a:solidFill>
                <a:latin typeface="Times New Roman" panose="02020603050405020304" pitchFamily="18" charset="0"/>
                <a:ea typeface="Tahoma" panose="020B0604030504040204" pitchFamily="34" charset="0"/>
                <a:cs typeface="Times New Roman" panose="02020603050405020304" pitchFamily="18" charset="0"/>
              </a:rPr>
              <a:t>www.cgal.org</a:t>
            </a:r>
            <a:endParaRPr lang="en-US" sz="2400" dirty="0">
              <a:solidFill>
                <a:srgbClr val="EC008D"/>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11" name="TextBox 10"/>
          <p:cNvSpPr txBox="1"/>
          <p:nvPr/>
        </p:nvSpPr>
        <p:spPr>
          <a:xfrm>
            <a:off x="3906592" y="6261147"/>
            <a:ext cx="4378817" cy="400110"/>
          </a:xfrm>
          <a:prstGeom prst="rect">
            <a:avLst/>
          </a:prstGeom>
          <a:noFill/>
        </p:spPr>
        <p:txBody>
          <a:bodyPr wrap="square" rtlCol="0">
            <a:spAutoFit/>
          </a:bodyPr>
          <a:lstStyle/>
          <a:p>
            <a:pPr algn="ctr"/>
            <a:r>
              <a:rPr lang="en-US" sz="2000" dirty="0" smtClean="0">
                <a:latin typeface="Times New Roman" panose="02020603050405020304" pitchFamily="18" charset="0"/>
                <a:ea typeface="Tahoma" panose="020B0604030504040204" pitchFamily="34" charset="0"/>
                <a:cs typeface="Times New Roman" panose="02020603050405020304" pitchFamily="18" charset="0"/>
              </a:rPr>
              <a:t>1393-1</a:t>
            </a:r>
            <a:endParaRPr lang="en-US" sz="2000" dirty="0">
              <a:latin typeface="Times New Roman" panose="02020603050405020304" pitchFamily="18" charset="0"/>
              <a:ea typeface="Tahoma" panose="020B0604030504040204" pitchFamily="34" charset="0"/>
              <a:cs typeface="Times New Roman" panose="02020603050405020304" pitchFamily="18" charset="0"/>
            </a:endParaRPr>
          </a:p>
        </p:txBody>
      </p:sp>
      <p:sp>
        <p:nvSpPr>
          <p:cNvPr id="2" name="TextBox 1"/>
          <p:cNvSpPr txBox="1"/>
          <p:nvPr/>
        </p:nvSpPr>
        <p:spPr>
          <a:xfrm>
            <a:off x="4416917" y="750973"/>
            <a:ext cx="3358167" cy="523220"/>
          </a:xfrm>
          <a:prstGeom prst="rect">
            <a:avLst/>
          </a:prstGeom>
          <a:noFill/>
        </p:spPr>
        <p:txBody>
          <a:bodyPr wrap="square" rtlCol="0">
            <a:spAutoFit/>
          </a:bodyPr>
          <a:lstStyle/>
          <a:p>
            <a:pPr algn="ctr"/>
            <a:r>
              <a:rPr lang="en-US" sz="2800" dirty="0">
                <a:ln w="0"/>
                <a:latin typeface="Times New Roman" panose="02020603050405020304" pitchFamily="18" charset="0"/>
                <a:cs typeface="Times New Roman" panose="02020603050405020304" pitchFamily="18" charset="0"/>
              </a:rPr>
              <a:t>The Name Of God</a:t>
            </a:r>
          </a:p>
        </p:txBody>
      </p:sp>
    </p:spTree>
    <p:extLst>
      <p:ext uri="{BB962C8B-B14F-4D97-AF65-F5344CB8AC3E}">
        <p14:creationId xmlns:p14="http://schemas.microsoft.com/office/powerpoint/2010/main" val="1647112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69647" y="2686460"/>
            <a:ext cx="1652706" cy="584775"/>
          </a:xfrm>
          <a:prstGeom prst="rect">
            <a:avLst/>
          </a:prstGeom>
          <a:noFill/>
        </p:spPr>
        <p:txBody>
          <a:bodyPr wrap="square" rtlCol="0">
            <a:spAutoFit/>
          </a:bodyPr>
          <a:lstStyle/>
          <a:p>
            <a:pPr>
              <a:buClr>
                <a:srgbClr val="EC008D"/>
              </a:buClr>
            </a:pPr>
            <a:r>
              <a:rPr lang="en-US" sz="3200" dirty="0" smtClean="0">
                <a:latin typeface="Times New Roman" panose="02020603050405020304" pitchFamily="18" charset="0"/>
                <a:cs typeface="Times New Roman" panose="02020603050405020304" pitchFamily="18" charset="0"/>
              </a:rPr>
              <a:t>Part 2</a:t>
            </a:r>
            <a:endParaRPr lang="fa-IR" sz="3200" dirty="0" smtClean="0">
              <a:solidFill>
                <a:prstClr val="black"/>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latin typeface="Times New Roman" panose="02020603050405020304" pitchFamily="18" charset="0"/>
                <a:cs typeface="Times New Roman" panose="02020603050405020304" pitchFamily="18" charset="0"/>
              </a:rPr>
              <a:pPr/>
              <a:t>10</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4118467054"/>
              </p:ext>
            </p:extLst>
          </p:nvPr>
        </p:nvGraphicFramePr>
        <p:xfrm>
          <a:off x="0" y="-4"/>
          <a:ext cx="12192000" cy="633100"/>
        </p:xfrm>
        <a:graphic>
          <a:graphicData uri="http://schemas.openxmlformats.org/drawingml/2006/table">
            <a:tbl>
              <a:tblPr firstRow="1" bandRow="1">
                <a:tableStyleId>{775DCB02-9BB8-47FD-8907-85C794F793BA}</a:tableStyleId>
              </a:tblPr>
              <a:tblGrid>
                <a:gridCol w="12192000"/>
              </a:tblGrid>
              <a:tr h="633100">
                <a:tc>
                  <a:txBody>
                    <a:bodyPr/>
                    <a:lstStyle/>
                    <a:p>
                      <a:pPr algn="l"/>
                      <a:endParaRPr lang="en-US"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bl>
          </a:graphicData>
        </a:graphic>
      </p:graphicFrame>
      <p:sp>
        <p:nvSpPr>
          <p:cNvPr id="2" name="Rounded Rectangle 1"/>
          <p:cNvSpPr/>
          <p:nvPr/>
        </p:nvSpPr>
        <p:spPr>
          <a:xfrm>
            <a:off x="1210615" y="3271235"/>
            <a:ext cx="9607639" cy="837126"/>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buClr>
                <a:srgbClr val="EC008D"/>
              </a:buClr>
            </a:pPr>
            <a:r>
              <a:rPr lang="en-US" sz="2800" dirty="0">
                <a:solidFill>
                  <a:schemeClr val="tx1"/>
                </a:solidFill>
                <a:latin typeface="Times New Roman" panose="02020603050405020304" pitchFamily="18" charset="0"/>
                <a:cs typeface="Times New Roman" panose="02020603050405020304" pitchFamily="18" charset="0"/>
              </a:rPr>
              <a:t>Structure of CGAL </a:t>
            </a:r>
          </a:p>
        </p:txBody>
      </p:sp>
    </p:spTree>
    <p:extLst>
      <p:ext uri="{BB962C8B-B14F-4D97-AF65-F5344CB8AC3E}">
        <p14:creationId xmlns:p14="http://schemas.microsoft.com/office/powerpoint/2010/main" val="3742336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45128" y="1911927"/>
            <a:ext cx="11346872" cy="2554545"/>
          </a:xfrm>
          <a:prstGeom prst="rect">
            <a:avLst/>
          </a:prstGeom>
          <a:noFill/>
        </p:spPr>
        <p:txBody>
          <a:bodyPr wrap="square" rtlCol="0">
            <a:spAutoFit/>
          </a:bodyPr>
          <a:lstStyle/>
          <a:p>
            <a:pPr marL="571500" indent="-571500">
              <a:buClr>
                <a:srgbClr val="EC008D"/>
              </a:buClr>
              <a:buFont typeface="Arial" panose="020B0604020202020204" pitchFamily="34" charset="0"/>
              <a:buChar char="•"/>
            </a:pPr>
            <a:r>
              <a:rPr lang="en-US" sz="3200" dirty="0" smtClean="0">
                <a:solidFill>
                  <a:srgbClr val="B200FF"/>
                </a:solidFill>
                <a:latin typeface="Times New Roman" panose="02020603050405020304" pitchFamily="18" charset="0"/>
                <a:cs typeface="Times New Roman" panose="02020603050405020304" pitchFamily="18" charset="0"/>
              </a:rPr>
              <a:t>Kernel and Number Type</a:t>
            </a:r>
            <a:endParaRPr lang="fa-IR" sz="3200" dirty="0" smtClean="0">
              <a:solidFill>
                <a:srgbClr val="B200FF"/>
              </a:solidFill>
              <a:latin typeface="Times New Roman" panose="02020603050405020304" pitchFamily="18" charset="0"/>
              <a:cs typeface="Times New Roman" panose="02020603050405020304" pitchFamily="18" charset="0"/>
            </a:endParaRPr>
          </a:p>
          <a:p>
            <a:pPr marL="571500" indent="-571500">
              <a:buClr>
                <a:srgbClr val="EC008D"/>
              </a:buClr>
              <a:buFont typeface="Arial" panose="020B0604020202020204" pitchFamily="34" charset="0"/>
              <a:buChar char="•"/>
            </a:pPr>
            <a:r>
              <a:rPr lang="en-US" sz="3200" dirty="0">
                <a:solidFill>
                  <a:srgbClr val="B200FF"/>
                </a:solidFill>
                <a:latin typeface="Times New Roman" panose="02020603050405020304" pitchFamily="18" charset="0"/>
                <a:cs typeface="Times New Roman" panose="02020603050405020304" pitchFamily="18" charset="0"/>
              </a:rPr>
              <a:t>Basic </a:t>
            </a:r>
            <a:r>
              <a:rPr lang="en-US" sz="3200" dirty="0" smtClean="0">
                <a:solidFill>
                  <a:srgbClr val="B200FF"/>
                </a:solidFill>
                <a:latin typeface="Times New Roman" panose="02020603050405020304" pitchFamily="18" charset="0"/>
                <a:cs typeface="Times New Roman" panose="02020603050405020304" pitchFamily="18" charset="0"/>
              </a:rPr>
              <a:t>Library</a:t>
            </a:r>
            <a:r>
              <a:rPr lang="en-US" sz="3200" dirty="0" smtClean="0">
                <a:solidFill>
                  <a:srgbClr val="B200FF"/>
                </a:solidFill>
                <a:cs typeface="+mj-cs"/>
              </a:rPr>
              <a:t/>
            </a:r>
            <a:br>
              <a:rPr lang="en-US" sz="3200" dirty="0" smtClean="0">
                <a:solidFill>
                  <a:srgbClr val="B200FF"/>
                </a:solidFill>
                <a:cs typeface="+mj-cs"/>
              </a:rPr>
            </a:br>
            <a:r>
              <a:rPr lang="en-US" sz="3200" dirty="0" smtClean="0">
                <a:solidFill>
                  <a:srgbClr val="B200FF"/>
                </a:solidFill>
                <a:cs typeface="+mj-cs"/>
              </a:rPr>
              <a:t>  </a:t>
            </a:r>
            <a:r>
              <a:rPr lang="en-US" sz="2800" dirty="0" smtClean="0">
                <a:latin typeface="Times New Roman" panose="02020603050405020304" pitchFamily="18" charset="0"/>
                <a:cs typeface="Times New Roman" panose="02020603050405020304" pitchFamily="18" charset="0"/>
              </a:rPr>
              <a:t>Various packages (81)</a:t>
            </a:r>
          </a:p>
          <a:p>
            <a:pPr marL="571500" indent="-571500">
              <a:buClr>
                <a:srgbClr val="EC008D"/>
              </a:buClr>
              <a:buFont typeface="Arial" panose="020B0604020202020204" pitchFamily="34" charset="0"/>
              <a:buChar char="•"/>
            </a:pPr>
            <a:r>
              <a:rPr lang="en-US" sz="3200" dirty="0" smtClean="0">
                <a:solidFill>
                  <a:srgbClr val="B200FF"/>
                </a:solidFill>
                <a:latin typeface="Times New Roman" panose="02020603050405020304" pitchFamily="18" charset="0"/>
                <a:cs typeface="Times New Roman" panose="02020603050405020304" pitchFamily="18" charset="0"/>
              </a:rPr>
              <a:t>Support Library</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STL extensions, Visualization,</a:t>
            </a:r>
            <a:r>
              <a:rPr lang="en-US" sz="2800" dirty="0" smtClean="0"/>
              <a:t> </a:t>
            </a:r>
            <a:r>
              <a:rPr lang="en-US" sz="2800" dirty="0" smtClean="0">
                <a:latin typeface="Times New Roman" panose="02020603050405020304" pitchFamily="18" charset="0"/>
                <a:cs typeface="Times New Roman" panose="02020603050405020304" pitchFamily="18" charset="0"/>
              </a:rPr>
              <a:t>I/O, Random, timers, …</a:t>
            </a:r>
            <a:endParaRPr lang="en-US" sz="28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4FAB73BC-B049-4115-A692-8D63A059BFB8}" type="slidenum">
              <a:rPr lang="en-US" smtClean="0"/>
              <a:pPr/>
              <a:t>11</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882221457"/>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b="0" dirty="0"/>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indent="0">
                        <a:buClr>
                          <a:srgbClr val="EC008D"/>
                        </a:buClr>
                        <a:buFontTx/>
                        <a:buNone/>
                      </a:pPr>
                      <a:r>
                        <a:rPr lang="en-US" sz="3600" dirty="0" smtClean="0">
                          <a:effectLst/>
                          <a:latin typeface="Times New Roman" panose="02020603050405020304" pitchFamily="18" charset="0"/>
                          <a:cs typeface="Times New Roman" panose="02020603050405020304" pitchFamily="18" charset="0"/>
                        </a:rPr>
                        <a:t>Structure</a:t>
                      </a: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859316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746" y="1333081"/>
            <a:ext cx="9775065" cy="5447645"/>
          </a:xfrm>
          <a:prstGeom prst="rect">
            <a:avLst/>
          </a:prstGeom>
          <a:noFill/>
        </p:spPr>
        <p:txBody>
          <a:bodyPr wrap="square" rtlCol="0">
            <a:spAutoFit/>
          </a:bodyPr>
          <a:lstStyle/>
          <a:p>
            <a:pPr marL="571500" indent="-571500">
              <a:buClr>
                <a:srgbClr val="EC008D"/>
              </a:buClr>
              <a:buFont typeface="Arial" panose="020B0604020202020204" pitchFamily="34" charset="0"/>
              <a:buChar char="•"/>
            </a:pPr>
            <a:r>
              <a:rPr lang="en-US" sz="3600" dirty="0">
                <a:solidFill>
                  <a:srgbClr val="00FF00"/>
                </a:solidFill>
                <a:latin typeface="Times New Roman" panose="02020603050405020304" pitchFamily="18" charset="0"/>
                <a:cs typeface="Times New Roman" panose="02020603050405020304" pitchFamily="18" charset="0"/>
              </a:rPr>
              <a:t>Primitives</a:t>
            </a:r>
            <a:r>
              <a:rPr lang="en-US" sz="3600" dirty="0">
                <a:solidFill>
                  <a:srgbClr val="00FF00"/>
                </a:solidFill>
                <a:cs typeface="+mj-cs"/>
              </a:rPr>
              <a:t> </a:t>
            </a:r>
            <a:r>
              <a:rPr lang="en-US" sz="3600" dirty="0">
                <a:solidFill>
                  <a:srgbClr val="00FF00"/>
                </a:solidFill>
                <a:latin typeface="Times New Roman" panose="02020603050405020304" pitchFamily="18" charset="0"/>
                <a:cs typeface="Times New Roman" panose="02020603050405020304" pitchFamily="18" charset="0"/>
              </a:rPr>
              <a:t>2D, 3D, dD</a:t>
            </a:r>
            <a:r>
              <a:rPr lang="fa-IR" sz="3600" dirty="0">
                <a:solidFill>
                  <a:srgbClr val="00FF00"/>
                </a:solidFill>
                <a:latin typeface="Times New Roman" panose="02020603050405020304" pitchFamily="18" charset="0"/>
                <a:cs typeface="Times New Roman" panose="02020603050405020304" pitchFamily="18" charset="0"/>
              </a:rPr>
              <a:t/>
            </a:r>
            <a:br>
              <a:rPr lang="fa-IR" sz="3600" dirty="0">
                <a:solidFill>
                  <a:srgbClr val="00FF00"/>
                </a:solidFill>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Point,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Triangle, Rectangle, Circle</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Line, Segment, Ray</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t>
            </a:r>
            <a:endParaRPr lang="fa-IR" sz="2400" dirty="0">
              <a:latin typeface="Times New Roman" panose="02020603050405020304" pitchFamily="18" charset="0"/>
              <a:cs typeface="Times New Roman" panose="02020603050405020304" pitchFamily="18" charset="0"/>
            </a:endParaRPr>
          </a:p>
          <a:p>
            <a:pPr marL="571500" indent="-571500">
              <a:buClr>
                <a:srgbClr val="EC008D"/>
              </a:buClr>
              <a:buFont typeface="Arial" panose="020B0604020202020204" pitchFamily="34" charset="0"/>
              <a:buChar char="•"/>
            </a:pPr>
            <a:r>
              <a:rPr lang="en-US" sz="3600" dirty="0" smtClean="0">
                <a:solidFill>
                  <a:srgbClr val="EC008D"/>
                </a:solidFill>
                <a:latin typeface="Times New Roman" panose="02020603050405020304" pitchFamily="18" charset="0"/>
                <a:cs typeface="Times New Roman" panose="02020603050405020304" pitchFamily="18" charset="0"/>
              </a:rPr>
              <a:t>Predicates</a:t>
            </a:r>
            <a:r>
              <a:rPr lang="en-US" sz="2400" dirty="0">
                <a:cs typeface="+mj-cs"/>
              </a:rPr>
              <a:t/>
            </a:r>
            <a:br>
              <a:rPr lang="en-US" sz="2400" dirty="0">
                <a:cs typeface="+mj-cs"/>
              </a:rPr>
            </a:br>
            <a:r>
              <a:rPr lang="en-US" sz="2400" dirty="0">
                <a:latin typeface="Times New Roman" panose="02020603050405020304" pitchFamily="18" charset="0"/>
                <a:cs typeface="Times New Roman" panose="02020603050405020304" pitchFamily="18" charset="0"/>
              </a:rPr>
              <a:t>Comparison</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Orientation</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t>
            </a:r>
          </a:p>
          <a:p>
            <a:pPr marL="571500" indent="-571500">
              <a:buClr>
                <a:srgbClr val="EC008D"/>
              </a:buClr>
              <a:buFont typeface="Arial" panose="020B0604020202020204" pitchFamily="34" charset="0"/>
              <a:buChar char="•"/>
            </a:pPr>
            <a:r>
              <a:rPr lang="en-US" sz="3600" dirty="0">
                <a:solidFill>
                  <a:srgbClr val="B200FF"/>
                </a:solidFill>
                <a:latin typeface="Times New Roman" panose="02020603050405020304" pitchFamily="18" charset="0"/>
                <a:cs typeface="Times New Roman" panose="02020603050405020304" pitchFamily="18" charset="0"/>
              </a:rPr>
              <a:t>Constructions</a:t>
            </a:r>
            <a:r>
              <a:rPr lang="en-US" sz="2400" dirty="0" smtClean="0">
                <a:cs typeface="+mj-cs"/>
              </a:rPr>
              <a:t/>
            </a:r>
            <a:br>
              <a:rPr lang="en-US" sz="2400" dirty="0" smtClean="0">
                <a:cs typeface="+mj-cs"/>
              </a:rPr>
            </a:br>
            <a:r>
              <a:rPr lang="en-US" sz="2400" dirty="0">
                <a:latin typeface="Times New Roman" panose="02020603050405020304" pitchFamily="18" charset="0"/>
                <a:cs typeface="Times New Roman" panose="02020603050405020304" pitchFamily="18" charset="0"/>
              </a:rPr>
              <a:t>Intersection</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square distance</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t>
            </a:r>
          </a:p>
        </p:txBody>
      </p:sp>
      <p:sp>
        <p:nvSpPr>
          <p:cNvPr id="3" name="Slide Number Placeholder 2"/>
          <p:cNvSpPr>
            <a:spLocks noGrp="1"/>
          </p:cNvSpPr>
          <p:nvPr>
            <p:ph type="sldNum" sz="quarter" idx="12"/>
          </p:nvPr>
        </p:nvSpPr>
        <p:spPr/>
        <p:txBody>
          <a:bodyPr/>
          <a:lstStyle/>
          <a:p>
            <a:fld id="{4FAB73BC-B049-4115-A692-8D63A059BFB8}" type="slidenum">
              <a:rPr lang="en-US" smtClean="0"/>
              <a:pPr/>
              <a:t>12</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155157800"/>
              </p:ext>
            </p:extLst>
          </p:nvPr>
        </p:nvGraphicFramePr>
        <p:xfrm>
          <a:off x="0" y="-4"/>
          <a:ext cx="12192000" cy="126620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b="1" dirty="0">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r>
                        <a:rPr lang="en-US" sz="3200" kern="1200" dirty="0" smtClean="0">
                          <a:solidFill>
                            <a:schemeClr val="tx1"/>
                          </a:solidFill>
                          <a:effectLst/>
                          <a:latin typeface="Times New Roman" panose="02020603050405020304" pitchFamily="18" charset="0"/>
                          <a:ea typeface="+mn-ea"/>
                          <a:cs typeface="Times New Roman" panose="02020603050405020304" pitchFamily="18" charset="0"/>
                        </a:rPr>
                        <a:t>Kernel</a:t>
                      </a:r>
                      <a:r>
                        <a:rPr lang="en-US" sz="3200" kern="1200" dirty="0" smtClean="0">
                          <a:solidFill>
                            <a:schemeClr val="tx1"/>
                          </a:solidFill>
                          <a:effectLst/>
                          <a:latin typeface="+mn-lt"/>
                          <a:ea typeface="+mn-ea"/>
                          <a:cs typeface="+mj-cs"/>
                        </a:rPr>
                        <a:t> </a:t>
                      </a:r>
                      <a:r>
                        <a:rPr lang="en-US" sz="3200" kern="1200" dirty="0" smtClean="0">
                          <a:solidFill>
                            <a:schemeClr val="tx1"/>
                          </a:solidFill>
                          <a:effectLst/>
                          <a:latin typeface="Times New Roman" panose="02020603050405020304" pitchFamily="18" charset="0"/>
                          <a:ea typeface="+mn-ea"/>
                          <a:cs typeface="Times New Roman" panose="02020603050405020304" pitchFamily="18" charset="0"/>
                        </a:rPr>
                        <a:t>and</a:t>
                      </a:r>
                      <a:r>
                        <a:rPr lang="en-US" sz="3200" kern="1200" dirty="0" smtClean="0">
                          <a:solidFill>
                            <a:schemeClr val="tx1"/>
                          </a:solidFill>
                          <a:effectLst/>
                          <a:latin typeface="+mn-lt"/>
                          <a:ea typeface="+mn-ea"/>
                          <a:cs typeface="+mj-cs"/>
                        </a:rPr>
                        <a:t> </a:t>
                      </a:r>
                      <a:r>
                        <a:rPr lang="en-US" sz="3200" kern="1200" dirty="0" smtClean="0">
                          <a:solidFill>
                            <a:schemeClr val="tx1"/>
                          </a:solidFill>
                          <a:effectLst/>
                          <a:latin typeface="Times New Roman" panose="02020603050405020304" pitchFamily="18" charset="0"/>
                          <a:ea typeface="+mn-ea"/>
                          <a:cs typeface="Times New Roman" panose="02020603050405020304" pitchFamily="18" charset="0"/>
                        </a:rPr>
                        <a:t>Number</a:t>
                      </a:r>
                      <a:r>
                        <a:rPr lang="fa-IR" sz="3200" kern="1200" dirty="0" smtClean="0">
                          <a:solidFill>
                            <a:schemeClr val="tx1"/>
                          </a:solidFill>
                          <a:effectLst/>
                          <a:latin typeface="+mn-lt"/>
                          <a:ea typeface="+mn-ea"/>
                          <a:cs typeface="+mj-cs"/>
                        </a:rPr>
                        <a:t> </a:t>
                      </a:r>
                      <a:r>
                        <a:rPr lang="en-US" sz="3200" kern="1200" dirty="0" smtClean="0">
                          <a:solidFill>
                            <a:schemeClr val="tx1"/>
                          </a:solidFill>
                          <a:effectLst/>
                          <a:latin typeface="Times New Roman" panose="02020603050405020304" pitchFamily="18" charset="0"/>
                          <a:ea typeface="+mn-ea"/>
                          <a:cs typeface="Times New Roman" panose="02020603050405020304" pitchFamily="18" charset="0"/>
                        </a:rPr>
                        <a:t>Type</a:t>
                      </a:r>
                      <a:endParaRPr lang="fa-IR" sz="3200" kern="1200" dirty="0" smtClean="0">
                        <a:solidFill>
                          <a:schemeClr val="tx1"/>
                        </a:solidFill>
                        <a:effectLst/>
                        <a:latin typeface="Times New Roman" panose="02020603050405020304" pitchFamily="18" charset="0"/>
                        <a:ea typeface="+mn-ea"/>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547463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6651" y="1433106"/>
            <a:ext cx="4610258" cy="523220"/>
          </a:xfrm>
          <a:prstGeom prst="rect">
            <a:avLst/>
          </a:prstGeom>
          <a:noFill/>
        </p:spPr>
        <p:txBody>
          <a:bodyPr wrap="square" rtlCol="0">
            <a:spAutoFit/>
          </a:bodyPr>
          <a:lstStyle/>
          <a:p>
            <a:r>
              <a:rPr lang="en-US" sz="2800" b="1" dirty="0">
                <a:cs typeface="+mj-cs"/>
              </a:rPr>
              <a:t>Convex </a:t>
            </a:r>
            <a:r>
              <a:rPr lang="en-US" sz="2800" b="1" dirty="0" smtClean="0">
                <a:cs typeface="+mj-cs"/>
              </a:rPr>
              <a:t>Hull </a:t>
            </a:r>
            <a:r>
              <a:rPr lang="en-US" sz="2800" b="1" dirty="0" smtClean="0">
                <a:solidFill>
                  <a:srgbClr val="FF0000"/>
                </a:solidFill>
                <a:cs typeface="+mj-cs"/>
              </a:rPr>
              <a:t>(3)</a:t>
            </a:r>
            <a:endParaRPr lang="en-US" sz="2800" b="1" dirty="0">
              <a:solidFill>
                <a:srgbClr val="FF0000"/>
              </a:solidFill>
              <a:cs typeface="+mj-cs"/>
            </a:endParaRPr>
          </a:p>
        </p:txBody>
      </p:sp>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651" y="2068561"/>
            <a:ext cx="1645997" cy="1645997"/>
          </a:xfrm>
          <a:prstGeom prst="rect">
            <a:avLst/>
          </a:prstGeom>
        </p:spPr>
      </p:pic>
      <p:pic>
        <p:nvPicPr>
          <p:cNvPr id="29" name="Picture 2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6651" y="3714558"/>
            <a:ext cx="1143000" cy="1143000"/>
          </a:xfrm>
          <a:prstGeom prst="rect">
            <a:avLst/>
          </a:prstGeom>
        </p:spPr>
      </p:pic>
      <p:sp>
        <p:nvSpPr>
          <p:cNvPr id="30" name="TextBox 29"/>
          <p:cNvSpPr txBox="1"/>
          <p:nvPr/>
        </p:nvSpPr>
        <p:spPr>
          <a:xfrm>
            <a:off x="2351650" y="2414505"/>
            <a:ext cx="4232030" cy="954107"/>
          </a:xfrm>
          <a:prstGeom prst="rect">
            <a:avLst/>
          </a:prstGeom>
          <a:noFill/>
        </p:spPr>
        <p:txBody>
          <a:bodyPr wrap="square" rtlCol="0">
            <a:spAutoFit/>
          </a:bodyPr>
          <a:lstStyle/>
          <a:p>
            <a:r>
              <a:rPr lang="en-US" sz="2000" b="1" dirty="0">
                <a:cs typeface="+mj-cs"/>
              </a:rPr>
              <a:t>2D Convex Hulls and Extreme </a:t>
            </a:r>
            <a:r>
              <a:rPr lang="en-US" sz="2000" b="1" dirty="0" smtClean="0">
                <a:cs typeface="+mj-cs"/>
              </a:rPr>
              <a:t>Points</a:t>
            </a:r>
            <a:endParaRPr lang="fa-IR" sz="2000" b="1" dirty="0" smtClean="0">
              <a:cs typeface="+mj-cs"/>
            </a:endParaRPr>
          </a:p>
          <a:p>
            <a:r>
              <a:rPr lang="en-US" b="1" dirty="0">
                <a:cs typeface="+mj-cs"/>
              </a:rPr>
              <a:t>Introduced in:</a:t>
            </a:r>
            <a:r>
              <a:rPr lang="en-US" dirty="0">
                <a:cs typeface="+mj-cs"/>
              </a:rPr>
              <a:t> </a:t>
            </a:r>
            <a:r>
              <a:rPr lang="en-US" cap="small" dirty="0">
                <a:solidFill>
                  <a:srgbClr val="EC008D"/>
                </a:solidFill>
                <a:cs typeface="+mj-cs"/>
              </a:rPr>
              <a:t>CGAL</a:t>
            </a:r>
            <a:r>
              <a:rPr lang="en-US" dirty="0">
                <a:solidFill>
                  <a:srgbClr val="EC008D"/>
                </a:solidFill>
                <a:cs typeface="+mj-cs"/>
              </a:rPr>
              <a:t> 1.0</a:t>
            </a:r>
            <a:endParaRPr lang="en-US" b="1" dirty="0">
              <a:solidFill>
                <a:srgbClr val="EC008D"/>
              </a:solidFill>
              <a:cs typeface="+mj-cs"/>
            </a:endParaRPr>
          </a:p>
          <a:p>
            <a:endParaRPr lang="en-US" dirty="0">
              <a:cs typeface="+mj-cs"/>
            </a:endParaRPr>
          </a:p>
        </p:txBody>
      </p:sp>
      <p:sp>
        <p:nvSpPr>
          <p:cNvPr id="31" name="TextBox 30"/>
          <p:cNvSpPr txBox="1"/>
          <p:nvPr/>
        </p:nvSpPr>
        <p:spPr>
          <a:xfrm>
            <a:off x="2351650" y="3947504"/>
            <a:ext cx="4232030" cy="677108"/>
          </a:xfrm>
          <a:prstGeom prst="rect">
            <a:avLst/>
          </a:prstGeom>
          <a:noFill/>
        </p:spPr>
        <p:txBody>
          <a:bodyPr wrap="square" rtlCol="0">
            <a:spAutoFit/>
          </a:bodyPr>
          <a:lstStyle/>
          <a:p>
            <a:r>
              <a:rPr lang="en-US" sz="2000" b="1" dirty="0">
                <a:cs typeface="+mj-cs"/>
              </a:rPr>
              <a:t>3D Convex Hulls</a:t>
            </a:r>
          </a:p>
          <a:p>
            <a:r>
              <a:rPr lang="en-US" b="1" dirty="0">
                <a:cs typeface="+mj-cs"/>
              </a:rPr>
              <a:t>Introduced in:</a:t>
            </a:r>
            <a:r>
              <a:rPr lang="en-US" dirty="0">
                <a:cs typeface="+mj-cs"/>
              </a:rPr>
              <a:t> </a:t>
            </a:r>
            <a:r>
              <a:rPr lang="en-US" cap="small" dirty="0">
                <a:solidFill>
                  <a:srgbClr val="EC008D"/>
                </a:solidFill>
                <a:cs typeface="+mj-cs"/>
              </a:rPr>
              <a:t>CGAL</a:t>
            </a:r>
            <a:r>
              <a:rPr lang="en-US" dirty="0">
                <a:solidFill>
                  <a:srgbClr val="EC008D"/>
                </a:solidFill>
                <a:cs typeface="+mj-cs"/>
              </a:rPr>
              <a:t> 1.1</a:t>
            </a:r>
          </a:p>
        </p:txBody>
      </p:sp>
      <p:sp>
        <p:nvSpPr>
          <p:cNvPr id="32" name="TextBox 31"/>
          <p:cNvSpPr txBox="1"/>
          <p:nvPr/>
        </p:nvSpPr>
        <p:spPr>
          <a:xfrm>
            <a:off x="2351650" y="5430564"/>
            <a:ext cx="6046762" cy="677108"/>
          </a:xfrm>
          <a:prstGeom prst="rect">
            <a:avLst/>
          </a:prstGeom>
          <a:noFill/>
        </p:spPr>
        <p:txBody>
          <a:bodyPr wrap="square" rtlCol="0">
            <a:spAutoFit/>
          </a:bodyPr>
          <a:lstStyle/>
          <a:p>
            <a:r>
              <a:rPr lang="en-US" sz="2000" b="1" dirty="0">
                <a:cs typeface="+mj-cs"/>
              </a:rPr>
              <a:t>dD Convex Hulls and Delaunay Triangulations</a:t>
            </a:r>
          </a:p>
          <a:p>
            <a:r>
              <a:rPr lang="en-US" b="1" dirty="0">
                <a:cs typeface="+mj-cs"/>
              </a:rPr>
              <a:t>Introduced in:</a:t>
            </a:r>
            <a:r>
              <a:rPr lang="en-US" dirty="0">
                <a:cs typeface="+mj-cs"/>
              </a:rPr>
              <a:t> </a:t>
            </a:r>
            <a:r>
              <a:rPr lang="en-US" cap="small" dirty="0">
                <a:solidFill>
                  <a:srgbClr val="EC008D"/>
                </a:solidFill>
                <a:cs typeface="+mj-cs"/>
              </a:rPr>
              <a:t>CGAL</a:t>
            </a:r>
            <a:r>
              <a:rPr lang="en-US" dirty="0">
                <a:solidFill>
                  <a:srgbClr val="EC008D"/>
                </a:solidFill>
                <a:cs typeface="+mj-cs"/>
              </a:rPr>
              <a:t> 2.3</a:t>
            </a:r>
          </a:p>
        </p:txBody>
      </p:sp>
      <p:sp>
        <p:nvSpPr>
          <p:cNvPr id="2" name="Slide Number Placeholder 1"/>
          <p:cNvSpPr>
            <a:spLocks noGrp="1"/>
          </p:cNvSpPr>
          <p:nvPr>
            <p:ph type="sldNum" sz="quarter" idx="12"/>
          </p:nvPr>
        </p:nvSpPr>
        <p:spPr/>
        <p:txBody>
          <a:bodyPr/>
          <a:lstStyle/>
          <a:p>
            <a:fld id="{4FAB73BC-B049-4115-A692-8D63A059BFB8}" type="slidenum">
              <a:rPr lang="en-US" smtClean="0">
                <a:cs typeface="+mj-cs"/>
              </a:rPr>
              <a:pPr/>
              <a:t>13</a:t>
            </a:fld>
            <a:endParaRPr lang="en-US" dirty="0">
              <a:cs typeface="+mj-cs"/>
            </a:endParaRPr>
          </a:p>
        </p:txBody>
      </p:sp>
      <p:graphicFrame>
        <p:nvGraphicFramePr>
          <p:cNvPr id="12" name="Table 11"/>
          <p:cNvGraphicFramePr>
            <a:graphicFrameLocks noGrp="1"/>
          </p:cNvGraphicFramePr>
          <p:nvPr>
            <p:extLst>
              <p:ext uri="{D42A27DB-BD31-4B8C-83A1-F6EECF244321}">
                <p14:modId xmlns:p14="http://schemas.microsoft.com/office/powerpoint/2010/main" val="556056102"/>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1"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r>
                        <a:rPr lang="en-US" sz="3600" dirty="0" smtClean="0">
                          <a:effectLst/>
                          <a:latin typeface="Times New Roman" panose="02020603050405020304" pitchFamily="18" charset="0"/>
                          <a:cs typeface="Times New Roman" panose="02020603050405020304" pitchFamily="18" charset="0"/>
                        </a:rPr>
                        <a:t>Basic Library</a:t>
                      </a:r>
                      <a:endParaRPr lang="fa-IR" sz="3600" b="1" dirty="0" smtClean="0">
                        <a:effectLst/>
                        <a:latin typeface="Times New Roman" panose="02020603050405020304" pitchFamily="18" charset="0"/>
                        <a:ea typeface="Tahoma" panose="020B0604030504040204" pitchFamily="34"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6016473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759991946"/>
              </p:ext>
            </p:extLst>
          </p:nvPr>
        </p:nvGraphicFramePr>
        <p:xfrm>
          <a:off x="446267" y="1370050"/>
          <a:ext cx="11256136" cy="4683021"/>
        </p:xfrm>
        <a:graphic>
          <a:graphicData uri="http://schemas.openxmlformats.org/drawingml/2006/table">
            <a:tbl>
              <a:tblPr firstRow="1" bandRow="1">
                <a:tableStyleId>{F5AB1C69-6EDB-4FF4-983F-18BD219EF322}</a:tableStyleId>
              </a:tblPr>
              <a:tblGrid>
                <a:gridCol w="2814034"/>
                <a:gridCol w="2814034"/>
                <a:gridCol w="2814034"/>
                <a:gridCol w="2814034"/>
              </a:tblGrid>
              <a:tr h="491802">
                <a:tc>
                  <a:txBody>
                    <a:bodyPr/>
                    <a:lstStyle/>
                    <a:p>
                      <a:pPr algn="ctr"/>
                      <a:r>
                        <a:rPr lang="en-US" sz="1800" dirty="0" smtClean="0"/>
                        <a:t>Function</a:t>
                      </a:r>
                      <a:endParaRPr lang="en-US" sz="1800" dirty="0"/>
                    </a:p>
                  </a:txBody>
                  <a:tcPr/>
                </a:tc>
                <a:tc>
                  <a:txBody>
                    <a:bodyPr/>
                    <a:lstStyle/>
                    <a:p>
                      <a:pPr algn="ctr"/>
                      <a:r>
                        <a:rPr lang="en-US" sz="1800" dirty="0" smtClean="0"/>
                        <a:t>Algorithm</a:t>
                      </a:r>
                      <a:endParaRPr lang="en-US" sz="1800" dirty="0"/>
                    </a:p>
                  </a:txBody>
                  <a:tcPr/>
                </a:tc>
                <a:tc>
                  <a:txBody>
                    <a:bodyPr/>
                    <a:lstStyle/>
                    <a:p>
                      <a:pPr algn="ctr"/>
                      <a:r>
                        <a:rPr lang="en-US" sz="1800" dirty="0" smtClean="0"/>
                        <a:t>Speed</a:t>
                      </a:r>
                      <a:endParaRPr lang="en-US" sz="1800" dirty="0"/>
                    </a:p>
                  </a:txBody>
                  <a:tcPr/>
                </a:tc>
                <a:tc>
                  <a:txBody>
                    <a:bodyPr/>
                    <a:lstStyle/>
                    <a:p>
                      <a:pPr algn="ctr"/>
                      <a:r>
                        <a:rPr lang="en-US" sz="1800" b="0" i="0" u="none" strike="noStrike" kern="1200" baseline="0" dirty="0" smtClean="0">
                          <a:solidFill>
                            <a:schemeClr val="lt1"/>
                          </a:solidFill>
                          <a:latin typeface="+mn-lt"/>
                          <a:ea typeface="+mn-ea"/>
                          <a:cs typeface="+mn-cs"/>
                        </a:rPr>
                        <a:t>Discovered By</a:t>
                      </a:r>
                      <a:endParaRPr lang="en-US" sz="1800" dirty="0"/>
                    </a:p>
                  </a:txBody>
                  <a:tcPr/>
                </a:tc>
              </a:tr>
              <a:tr h="491802">
                <a:tc>
                  <a:txBody>
                    <a:bodyPr/>
                    <a:lstStyle/>
                    <a:p>
                      <a:pPr algn="ctr"/>
                      <a:r>
                        <a:rPr lang="en-US" sz="1800" dirty="0" smtClean="0"/>
                        <a:t>convex_hull_2()</a:t>
                      </a:r>
                      <a:endParaRPr lang="en-US" sz="1800" dirty="0"/>
                    </a:p>
                  </a:txBody>
                  <a:tcPr/>
                </a:tc>
                <a:tc>
                  <a:txBody>
                    <a:bodyPr/>
                    <a:lstStyle/>
                    <a:p>
                      <a:pPr algn="ctr"/>
                      <a:r>
                        <a:rPr lang="en-US" sz="1800" dirty="0" smtClean="0"/>
                        <a:t>Bykat or Akl and Toussaint</a:t>
                      </a:r>
                      <a:endParaRPr lang="en-US" sz="1800" dirty="0"/>
                    </a:p>
                  </a:txBody>
                  <a:tcPr/>
                </a:tc>
                <a:tc>
                  <a:txBody>
                    <a:bodyPr/>
                    <a:lstStyle/>
                    <a:p>
                      <a:pPr algn="ctr"/>
                      <a:r>
                        <a:rPr lang="en-US" sz="1800" dirty="0" smtClean="0">
                          <a:solidFill>
                            <a:srgbClr val="FF0000"/>
                          </a:solidFill>
                        </a:rPr>
                        <a:t>Min(</a:t>
                      </a:r>
                      <a:r>
                        <a:rPr lang="en-US" sz="1800" dirty="0" smtClean="0">
                          <a:solidFill>
                            <a:srgbClr val="B200FF"/>
                          </a:solidFill>
                        </a:rPr>
                        <a:t> </a:t>
                      </a:r>
                      <a:r>
                        <a:rPr lang="en-US" sz="1800" dirty="0" smtClean="0"/>
                        <a:t>O(</a:t>
                      </a:r>
                      <a:r>
                        <a:rPr lang="en-US" sz="1800" dirty="0" err="1" smtClean="0"/>
                        <a:t>nh</a:t>
                      </a:r>
                      <a:r>
                        <a:rPr lang="en-US" sz="1800" dirty="0" smtClean="0"/>
                        <a:t>), O(n log n) </a:t>
                      </a:r>
                      <a:r>
                        <a:rPr lang="en-US" sz="1800" dirty="0" smtClean="0">
                          <a:solidFill>
                            <a:srgbClr val="FF0000"/>
                          </a:solidFill>
                        </a:rPr>
                        <a:t>)</a:t>
                      </a:r>
                      <a:endParaRPr lang="en-US" sz="1800" dirty="0">
                        <a:solidFill>
                          <a:srgbClr val="FF0000"/>
                        </a:solidFill>
                      </a:endParaRPr>
                    </a:p>
                  </a:txBody>
                  <a:tcPr/>
                </a:tc>
                <a:tc>
                  <a:txBody>
                    <a:bodyPr/>
                    <a:lstStyle/>
                    <a:p>
                      <a:pPr algn="ctr"/>
                      <a:endParaRPr lang="en-US" sz="1800" dirty="0">
                        <a:solidFill>
                          <a:srgbClr val="FF0000"/>
                        </a:solidFill>
                      </a:endParaRPr>
                    </a:p>
                  </a:txBody>
                  <a:tcPr/>
                </a:tc>
              </a:tr>
              <a:tr h="499017">
                <a:tc>
                  <a:txBody>
                    <a:bodyPr/>
                    <a:lstStyle/>
                    <a:p>
                      <a:pPr algn="ctr"/>
                      <a:r>
                        <a:rPr lang="en-US" sz="1800" dirty="0" smtClean="0"/>
                        <a:t>ch_bykat() </a:t>
                      </a:r>
                      <a:endParaRPr lang="en-US" sz="1800" dirty="0"/>
                    </a:p>
                  </a:txBody>
                  <a:tcPr/>
                </a:tc>
                <a:tc>
                  <a:txBody>
                    <a:bodyPr/>
                    <a:lstStyle/>
                    <a:p>
                      <a:pPr algn="ctr"/>
                      <a:r>
                        <a:rPr lang="en-US" sz="1800" dirty="0" smtClean="0"/>
                        <a:t>Bykat </a:t>
                      </a:r>
                      <a:endParaRPr lang="en-US" sz="1800" dirty="0"/>
                    </a:p>
                  </a:txBody>
                  <a:tcPr/>
                </a:tc>
                <a:tc>
                  <a:txBody>
                    <a:bodyPr/>
                    <a:lstStyle/>
                    <a:p>
                      <a:pPr algn="ctr"/>
                      <a:r>
                        <a:rPr lang="en-US" sz="1800" dirty="0" smtClean="0"/>
                        <a:t>O(</a:t>
                      </a:r>
                      <a:r>
                        <a:rPr lang="en-US" sz="1800" dirty="0" err="1" smtClean="0"/>
                        <a:t>nh</a:t>
                      </a:r>
                      <a:r>
                        <a:rPr lang="en-US" sz="1800" dirty="0" smtClean="0"/>
                        <a:t>)</a:t>
                      </a:r>
                      <a:endParaRPr lang="en-US" sz="1800" dirty="0"/>
                    </a:p>
                  </a:txBody>
                  <a:tcPr/>
                </a:tc>
                <a:tc>
                  <a:txBody>
                    <a:bodyPr/>
                    <a:lstStyle/>
                    <a:p>
                      <a:pPr algn="ctr"/>
                      <a:r>
                        <a:rPr lang="en-US" dirty="0" smtClean="0"/>
                        <a:t>[A. Bykat, 1978]</a:t>
                      </a:r>
                      <a:endParaRPr lang="en-US" sz="1800" dirty="0"/>
                    </a:p>
                  </a:txBody>
                  <a:tcPr/>
                </a:tc>
              </a:tr>
              <a:tr h="491802">
                <a:tc>
                  <a:txBody>
                    <a:bodyPr/>
                    <a:lstStyle/>
                    <a:p>
                      <a:pPr algn="ctr"/>
                      <a:r>
                        <a:rPr lang="en-US" sz="1800" dirty="0" smtClean="0"/>
                        <a:t>ch_akl_toussaint()</a:t>
                      </a:r>
                      <a:endParaRPr lang="en-US" sz="1800" dirty="0"/>
                    </a:p>
                  </a:txBody>
                  <a:tcPr/>
                </a:tc>
                <a:tc>
                  <a:txBody>
                    <a:bodyPr/>
                    <a:lstStyle/>
                    <a:p>
                      <a:pPr algn="ctr"/>
                      <a:r>
                        <a:rPr lang="en-US" sz="1800" dirty="0" smtClean="0"/>
                        <a:t>Akl and Toussaint</a:t>
                      </a:r>
                      <a:endParaRPr lang="en-US" sz="1800" dirty="0"/>
                    </a:p>
                  </a:txBody>
                  <a:tcPr/>
                </a:tc>
                <a:tc>
                  <a:txBody>
                    <a:bodyPr/>
                    <a:lstStyle/>
                    <a:p>
                      <a:pPr algn="ctr"/>
                      <a:r>
                        <a:rPr lang="en-US" sz="1800" dirty="0" smtClean="0"/>
                        <a:t>O(n log n)</a:t>
                      </a:r>
                      <a:endParaRPr lang="en-US" sz="1800" dirty="0"/>
                    </a:p>
                  </a:txBody>
                  <a:tcPr/>
                </a:tc>
                <a:tc>
                  <a:txBody>
                    <a:bodyPr/>
                    <a:lstStyle/>
                    <a:p>
                      <a:pPr algn="ctr"/>
                      <a:r>
                        <a:rPr lang="en-US" sz="1800" dirty="0" smtClean="0"/>
                        <a:t>[</a:t>
                      </a:r>
                      <a:r>
                        <a:rPr lang="en-US" dirty="0" smtClean="0"/>
                        <a:t>S. G. Akl and G. T. Toussaint, 1978]</a:t>
                      </a:r>
                      <a:endParaRPr lang="en-US" sz="1800" dirty="0"/>
                    </a:p>
                  </a:txBody>
                  <a:tcPr/>
                </a:tc>
              </a:tr>
              <a:tr h="491802">
                <a:tc>
                  <a:txBody>
                    <a:bodyPr/>
                    <a:lstStyle/>
                    <a:p>
                      <a:pPr algn="ctr"/>
                      <a:r>
                        <a:rPr lang="en-US" dirty="0" smtClean="0"/>
                        <a:t>ch_graham_andrew()</a:t>
                      </a:r>
                      <a:endParaRPr lang="en-US" sz="1800" dirty="0"/>
                    </a:p>
                  </a:txBody>
                  <a:tcPr/>
                </a:tc>
                <a:tc>
                  <a:txBody>
                    <a:bodyPr/>
                    <a:lstStyle/>
                    <a:p>
                      <a:pPr algn="ctr"/>
                      <a:r>
                        <a:rPr lang="en-US" dirty="0" smtClean="0"/>
                        <a:t>Andrew</a:t>
                      </a:r>
                      <a:endParaRPr 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O(n log n)</a:t>
                      </a:r>
                    </a:p>
                    <a:p>
                      <a:pPr algn="ctr"/>
                      <a:endParaRPr lang="en-US" sz="1800" dirty="0"/>
                    </a:p>
                  </a:txBody>
                  <a:tcPr/>
                </a:tc>
                <a:tc>
                  <a:txBody>
                    <a:bodyPr/>
                    <a:lstStyle/>
                    <a:p>
                      <a:pPr algn="ctr"/>
                      <a:r>
                        <a:rPr lang="en-US" sz="1800" dirty="0" smtClean="0"/>
                        <a:t>[</a:t>
                      </a:r>
                      <a:r>
                        <a:rPr lang="en-US" dirty="0" smtClean="0"/>
                        <a:t>A. M. Andrew, 1979]</a:t>
                      </a:r>
                      <a:endParaRPr lang="en-US" sz="1800" dirty="0"/>
                    </a:p>
                  </a:txBody>
                  <a:tcPr/>
                </a:tc>
              </a:tr>
              <a:tr h="491802">
                <a:tc>
                  <a:txBody>
                    <a:bodyPr/>
                    <a:lstStyle/>
                    <a:p>
                      <a:pPr algn="ctr"/>
                      <a:r>
                        <a:rPr lang="en-US" dirty="0" smtClean="0"/>
                        <a:t>ch_jarvis()</a:t>
                      </a:r>
                      <a:endParaRPr lang="en-US" sz="1800" dirty="0"/>
                    </a:p>
                  </a:txBody>
                  <a:tcPr/>
                </a:tc>
                <a:tc>
                  <a:txBody>
                    <a:bodyPr/>
                    <a:lstStyle/>
                    <a:p>
                      <a:pPr algn="ctr"/>
                      <a:r>
                        <a:rPr lang="en-US" dirty="0" smtClean="0"/>
                        <a:t>Jarvis </a:t>
                      </a:r>
                      <a:endParaRPr 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O(</a:t>
                      </a:r>
                      <a:r>
                        <a:rPr lang="en-US" sz="1800" dirty="0" err="1" smtClean="0"/>
                        <a:t>nh</a:t>
                      </a:r>
                      <a:r>
                        <a:rPr lang="en-US" sz="1800" dirty="0" smtClean="0"/>
                        <a:t>)</a:t>
                      </a:r>
                    </a:p>
                    <a:p>
                      <a:pPr algn="ctr"/>
                      <a:endParaRPr lang="en-US" sz="1800" dirty="0"/>
                    </a:p>
                  </a:txBody>
                  <a:tcPr/>
                </a:tc>
                <a:tc>
                  <a:txBody>
                    <a:bodyPr/>
                    <a:lstStyle/>
                    <a:p>
                      <a:pPr algn="ctr"/>
                      <a:r>
                        <a:rPr lang="en-US" sz="1800" dirty="0" smtClean="0"/>
                        <a:t>[</a:t>
                      </a:r>
                      <a:r>
                        <a:rPr lang="en-US" dirty="0" smtClean="0"/>
                        <a:t>R. A. Jarvis, 1973]</a:t>
                      </a:r>
                      <a:endParaRPr lang="en-US" sz="1800" dirty="0"/>
                    </a:p>
                  </a:txBody>
                  <a:tcPr/>
                </a:tc>
              </a:tr>
              <a:tr h="491802">
                <a:tc>
                  <a:txBody>
                    <a:bodyPr/>
                    <a:lstStyle/>
                    <a:p>
                      <a:pPr algn="ctr"/>
                      <a:r>
                        <a:rPr lang="en-US" dirty="0" smtClean="0"/>
                        <a:t>ch_eddy()</a:t>
                      </a:r>
                      <a:endParaRPr lang="en-US" sz="1800" dirty="0"/>
                    </a:p>
                  </a:txBody>
                  <a:tcPr/>
                </a:tc>
                <a:tc>
                  <a:txBody>
                    <a:bodyPr/>
                    <a:lstStyle/>
                    <a:p>
                      <a:pPr algn="ctr"/>
                      <a:r>
                        <a:rPr lang="en-US" dirty="0" smtClean="0"/>
                        <a:t>Eddy's</a:t>
                      </a:r>
                      <a:endParaRPr 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O(</a:t>
                      </a:r>
                      <a:r>
                        <a:rPr lang="en-US" sz="1800" dirty="0" err="1" smtClean="0"/>
                        <a:t>nh</a:t>
                      </a:r>
                      <a:r>
                        <a:rPr lang="en-US" sz="1800" dirty="0" smtClean="0"/>
                        <a:t>)</a:t>
                      </a:r>
                    </a:p>
                    <a:p>
                      <a:pPr algn="ctr"/>
                      <a:endParaRPr lang="en-US" sz="1800" dirty="0"/>
                    </a:p>
                  </a:txBody>
                  <a:tcPr/>
                </a:tc>
                <a:tc>
                  <a:txBody>
                    <a:bodyPr/>
                    <a:lstStyle/>
                    <a:p>
                      <a:pPr algn="ctr"/>
                      <a:r>
                        <a:rPr lang="en-US" sz="1800" dirty="0" smtClean="0"/>
                        <a:t>[</a:t>
                      </a:r>
                      <a:r>
                        <a:rPr lang="en-US" dirty="0" smtClean="0"/>
                        <a:t>W. F. Eddy, 1977]</a:t>
                      </a:r>
                      <a:endParaRPr lang="en-US" sz="1800" dirty="0"/>
                    </a:p>
                  </a:txBody>
                  <a:tcPr/>
                </a:tc>
              </a:tr>
              <a:tr h="491802">
                <a:tc>
                  <a:txBody>
                    <a:bodyPr/>
                    <a:lstStyle/>
                    <a:p>
                      <a:pPr algn="ctr"/>
                      <a:r>
                        <a:rPr lang="en-US" dirty="0" smtClean="0"/>
                        <a:t>ch_melkman()</a:t>
                      </a:r>
                      <a:endParaRPr lang="en-US" sz="1800" dirty="0"/>
                    </a:p>
                  </a:txBody>
                  <a:tcPr/>
                </a:tc>
                <a:tc>
                  <a:txBody>
                    <a:bodyPr/>
                    <a:lstStyle/>
                    <a:p>
                      <a:pPr algn="ctr"/>
                      <a:r>
                        <a:rPr lang="en-US" dirty="0" smtClean="0"/>
                        <a:t>Melkman</a:t>
                      </a:r>
                      <a:r>
                        <a:rPr lang="en-US" baseline="0" dirty="0" smtClean="0"/>
                        <a:t> (for </a:t>
                      </a:r>
                      <a:r>
                        <a:rPr lang="en-US" dirty="0" smtClean="0"/>
                        <a:t>simple polygonal chains)</a:t>
                      </a:r>
                      <a:endParaRPr lang="en-US" sz="1800" dirty="0"/>
                    </a:p>
                  </a:txBody>
                  <a:tcPr/>
                </a:tc>
                <a:tc>
                  <a:txBody>
                    <a:bodyPr/>
                    <a:lstStyle/>
                    <a:p>
                      <a:pPr algn="ctr"/>
                      <a:r>
                        <a:rPr lang="en-US" sz="1800" dirty="0" smtClean="0"/>
                        <a:t>O(n)</a:t>
                      </a:r>
                      <a:endParaRPr lang="en-US" sz="1800" dirty="0"/>
                    </a:p>
                  </a:txBody>
                  <a:tcPr/>
                </a:tc>
                <a:tc>
                  <a:txBody>
                    <a:bodyPr/>
                    <a:lstStyle/>
                    <a:p>
                      <a:pPr algn="ctr"/>
                      <a:endParaRPr lang="en-US" sz="1800" dirty="0"/>
                    </a:p>
                  </a:txBody>
                  <a:tcPr/>
                </a:tc>
              </a:tr>
            </a:tbl>
          </a:graphicData>
        </a:graphic>
      </p:graphicFrame>
      <p:sp>
        <p:nvSpPr>
          <p:cNvPr id="11" name="TextBox 10"/>
          <p:cNvSpPr txBox="1"/>
          <p:nvPr/>
        </p:nvSpPr>
        <p:spPr>
          <a:xfrm>
            <a:off x="446267" y="6053071"/>
            <a:ext cx="5104282" cy="646331"/>
          </a:xfrm>
          <a:prstGeom prst="rect">
            <a:avLst/>
          </a:prstGeom>
          <a:noFill/>
        </p:spPr>
        <p:txBody>
          <a:bodyPr wrap="none" rtlCol="0">
            <a:spAutoFit/>
          </a:bodyPr>
          <a:lstStyle/>
          <a:p>
            <a:r>
              <a:rPr lang="en-US" dirty="0"/>
              <a:t>n: number of points</a:t>
            </a:r>
          </a:p>
          <a:p>
            <a:r>
              <a:rPr lang="en-US" dirty="0"/>
              <a:t>h: number of points on the boundary of convex hull</a:t>
            </a:r>
          </a:p>
        </p:txBody>
      </p:sp>
      <p:sp>
        <p:nvSpPr>
          <p:cNvPr id="2" name="Slide Number Placeholder 1"/>
          <p:cNvSpPr>
            <a:spLocks noGrp="1"/>
          </p:cNvSpPr>
          <p:nvPr>
            <p:ph type="sldNum" sz="quarter" idx="12"/>
          </p:nvPr>
        </p:nvSpPr>
        <p:spPr/>
        <p:txBody>
          <a:bodyPr/>
          <a:lstStyle/>
          <a:p>
            <a:fld id="{4FAB73BC-B049-4115-A692-8D63A059BFB8}" type="slidenum">
              <a:rPr lang="en-US" smtClean="0"/>
              <a:t>14</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741933649"/>
              </p:ext>
            </p:extLst>
          </p:nvPr>
        </p:nvGraphicFramePr>
        <p:xfrm>
          <a:off x="0" y="-12162"/>
          <a:ext cx="12192000" cy="126620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8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r>
                        <a:rPr lang="en-US" sz="3200" b="0" dirty="0" smtClean="0">
                          <a:effectLst/>
                          <a:latin typeface="Times New Roman" panose="02020603050405020304" pitchFamily="18" charset="0"/>
                          <a:cs typeface="Times New Roman" panose="02020603050405020304" pitchFamily="18" charset="0"/>
                        </a:rPr>
                        <a:t>2D Convex Hull Algorithms</a:t>
                      </a:r>
                      <a:endParaRPr lang="fa-IR" sz="3200" b="0" dirty="0">
                        <a:effectLst/>
                        <a:latin typeface="Times New Roman" panose="02020603050405020304" pitchFamily="18" charset="0"/>
                        <a:ea typeface="Tahoma" panose="020B0604030504040204" pitchFamily="34"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071569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FAB73BC-B049-4115-A692-8D63A059BFB8}" type="slidenum">
              <a:rPr lang="en-US" smtClean="0"/>
              <a:pPr/>
              <a:t>15</a:t>
            </a:fld>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3612436548"/>
              </p:ext>
            </p:extLst>
          </p:nvPr>
        </p:nvGraphicFramePr>
        <p:xfrm>
          <a:off x="0" y="-4"/>
          <a:ext cx="12192000" cy="126620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r>
                        <a:rPr lang="en-US" sz="3200" b="0" dirty="0" smtClean="0">
                          <a:effectLst/>
                          <a:latin typeface="Times New Roman" panose="02020603050405020304" pitchFamily="18" charset="0"/>
                          <a:cs typeface="Times New Roman" panose="02020603050405020304" pitchFamily="18" charset="0"/>
                        </a:rPr>
                        <a:t>2D Convex Hulls Function</a:t>
                      </a:r>
                      <a:endParaRPr lang="fa-IR" sz="3200" b="0" dirty="0">
                        <a:effectLst/>
                        <a:latin typeface="Times New Roman" panose="02020603050405020304" pitchFamily="18"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2" name="TextBox 1"/>
          <p:cNvSpPr txBox="1"/>
          <p:nvPr/>
        </p:nvSpPr>
        <p:spPr>
          <a:xfrm>
            <a:off x="761999" y="1656043"/>
            <a:ext cx="10107769" cy="1815882"/>
          </a:xfrm>
          <a:prstGeom prst="rect">
            <a:avLst/>
          </a:prstGeom>
          <a:noFill/>
        </p:spPr>
        <p:txBody>
          <a:bodyPr wrap="square" rtlCol="0">
            <a:spAutoFit/>
          </a:bodyPr>
          <a:lstStyle/>
          <a:p>
            <a:r>
              <a:rPr lang="en-US" sz="2800" dirty="0" smtClean="0">
                <a:solidFill>
                  <a:srgbClr val="B200FF"/>
                </a:solidFill>
              </a:rPr>
              <a:t>OutputIterator</a:t>
            </a:r>
            <a:r>
              <a:rPr lang="en-US" sz="2800" dirty="0" smtClean="0"/>
              <a:t> </a:t>
            </a:r>
            <a:r>
              <a:rPr lang="en-US" sz="2800" dirty="0" smtClean="0">
                <a:solidFill>
                  <a:srgbClr val="7492B5"/>
                </a:solidFill>
              </a:rPr>
              <a:t>CGAL::convex_hull_2 (</a:t>
            </a:r>
            <a:r>
              <a:rPr lang="en-US" sz="2800" dirty="0" smtClean="0"/>
              <a:t>  </a:t>
            </a:r>
            <a:r>
              <a:rPr lang="en-US" sz="2800" dirty="0" smtClean="0">
                <a:solidFill>
                  <a:srgbClr val="B200FF"/>
                </a:solidFill>
              </a:rPr>
              <a:t>InputIterator</a:t>
            </a:r>
            <a:r>
              <a:rPr lang="en-US" sz="2800" dirty="0" smtClean="0"/>
              <a:t>       </a:t>
            </a:r>
            <a:r>
              <a:rPr lang="en-US" sz="2800" dirty="0" smtClean="0">
                <a:solidFill>
                  <a:srgbClr val="FF0000"/>
                </a:solidFill>
              </a:rPr>
              <a:t>first</a:t>
            </a:r>
            <a:r>
              <a:rPr lang="en-US" sz="2800" dirty="0" smtClean="0"/>
              <a:t>,</a:t>
            </a:r>
          </a:p>
          <a:p>
            <a:r>
              <a:rPr lang="en-US" sz="2800" dirty="0"/>
              <a:t>	</a:t>
            </a:r>
            <a:r>
              <a:rPr lang="en-US" sz="2800" dirty="0" smtClean="0"/>
              <a:t>						                               </a:t>
            </a:r>
            <a:r>
              <a:rPr lang="en-US" sz="2800" dirty="0" smtClean="0">
                <a:solidFill>
                  <a:srgbClr val="B200FF"/>
                </a:solidFill>
              </a:rPr>
              <a:t>InputIterator</a:t>
            </a:r>
            <a:r>
              <a:rPr lang="en-US" sz="2800" dirty="0" smtClean="0"/>
              <a:t>       </a:t>
            </a:r>
            <a:r>
              <a:rPr lang="en-US" sz="2800" dirty="0" smtClean="0">
                <a:solidFill>
                  <a:srgbClr val="FF0000"/>
                </a:solidFill>
              </a:rPr>
              <a:t>last</a:t>
            </a:r>
            <a:r>
              <a:rPr lang="en-US" sz="2800" dirty="0" smtClean="0"/>
              <a:t>,</a:t>
            </a:r>
          </a:p>
          <a:p>
            <a:r>
              <a:rPr lang="en-US" sz="2800" dirty="0"/>
              <a:t>	</a:t>
            </a:r>
            <a:r>
              <a:rPr lang="en-US" sz="2800" dirty="0" smtClean="0"/>
              <a:t>						                               </a:t>
            </a:r>
            <a:r>
              <a:rPr lang="en-US" sz="2800" dirty="0" smtClean="0">
                <a:solidFill>
                  <a:srgbClr val="B200FF"/>
                </a:solidFill>
              </a:rPr>
              <a:t>OutputIterator</a:t>
            </a:r>
            <a:r>
              <a:rPr lang="en-US" sz="2800" dirty="0" smtClean="0"/>
              <a:t>    </a:t>
            </a:r>
            <a:r>
              <a:rPr lang="en-US" sz="2800" dirty="0" smtClean="0">
                <a:solidFill>
                  <a:srgbClr val="FF0000"/>
                </a:solidFill>
              </a:rPr>
              <a:t>result</a:t>
            </a:r>
          </a:p>
          <a:p>
            <a:r>
              <a:rPr lang="en-US" sz="2800" dirty="0">
                <a:solidFill>
                  <a:srgbClr val="FF0000"/>
                </a:solidFill>
              </a:rPr>
              <a:t>	</a:t>
            </a:r>
            <a:r>
              <a:rPr lang="en-US" sz="2800" dirty="0" smtClean="0">
                <a:solidFill>
                  <a:srgbClr val="FF0000"/>
                </a:solidFill>
              </a:rPr>
              <a:t>									            </a:t>
            </a:r>
            <a:r>
              <a:rPr lang="en-US" sz="2800" dirty="0" smtClean="0">
                <a:solidFill>
                  <a:srgbClr val="7492B5"/>
                </a:solidFill>
              </a:rPr>
              <a:t>)</a:t>
            </a:r>
            <a:endParaRPr lang="en-US" sz="2800" dirty="0">
              <a:solidFill>
                <a:srgbClr val="7492B5"/>
              </a:solidFill>
            </a:endParaRPr>
          </a:p>
        </p:txBody>
      </p:sp>
      <p:sp>
        <p:nvSpPr>
          <p:cNvPr id="5" name="TextBox 4"/>
          <p:cNvSpPr txBox="1"/>
          <p:nvPr/>
        </p:nvSpPr>
        <p:spPr>
          <a:xfrm>
            <a:off x="762000" y="4687910"/>
            <a:ext cx="10107769" cy="1569660"/>
          </a:xfrm>
          <a:prstGeom prst="rect">
            <a:avLst/>
          </a:prstGeom>
          <a:noFill/>
        </p:spPr>
        <p:txBody>
          <a:bodyPr wrap="square" rtlCol="0">
            <a:spAutoFit/>
          </a:bodyPr>
          <a:lstStyle/>
          <a:p>
            <a:pPr marL="285750" indent="-285750">
              <a:buClr>
                <a:srgbClr val="EC008D"/>
              </a:buClr>
              <a:buFont typeface="Arial" panose="020B0604020202020204" pitchFamily="34" charset="0"/>
              <a:buChar char="•"/>
            </a:pPr>
            <a:r>
              <a:rPr lang="en-US" sz="2400" dirty="0"/>
              <a:t>It generates the </a:t>
            </a:r>
            <a:r>
              <a:rPr lang="en-US" sz="2400" dirty="0">
                <a:solidFill>
                  <a:srgbClr val="EC008D"/>
                </a:solidFill>
              </a:rPr>
              <a:t>counterclockwise sequence </a:t>
            </a:r>
            <a:r>
              <a:rPr lang="en-US" sz="2400" dirty="0"/>
              <a:t>of extreme points of the points in the </a:t>
            </a:r>
            <a:r>
              <a:rPr lang="en-US" sz="2400" dirty="0" smtClean="0"/>
              <a:t>range </a:t>
            </a:r>
            <a:r>
              <a:rPr lang="en-US" sz="2400" dirty="0" smtClean="0">
                <a:solidFill>
                  <a:srgbClr val="FF0000"/>
                </a:solidFill>
              </a:rPr>
              <a:t>[</a:t>
            </a:r>
            <a:r>
              <a:rPr lang="en-US" sz="2400" dirty="0">
                <a:solidFill>
                  <a:srgbClr val="FF0000"/>
                </a:solidFill>
              </a:rPr>
              <a:t>first, last</a:t>
            </a:r>
            <a:r>
              <a:rPr lang="en-US" sz="2400" dirty="0" smtClean="0">
                <a:solidFill>
                  <a:srgbClr val="FF0000"/>
                </a:solidFill>
              </a:rPr>
              <a:t>]</a:t>
            </a:r>
          </a:p>
          <a:p>
            <a:pPr marL="285750" indent="-285750">
              <a:buClr>
                <a:srgbClr val="EC008D"/>
              </a:buClr>
              <a:buFont typeface="Arial" panose="020B0604020202020204" pitchFamily="34" charset="0"/>
              <a:buChar char="•"/>
            </a:pPr>
            <a:r>
              <a:rPr lang="en-US" sz="2400" dirty="0"/>
              <a:t>The </a:t>
            </a:r>
            <a:r>
              <a:rPr lang="en-US" sz="2400" dirty="0">
                <a:solidFill>
                  <a:srgbClr val="EC008D"/>
                </a:solidFill>
              </a:rPr>
              <a:t>resulting sequence</a:t>
            </a:r>
            <a:r>
              <a:rPr lang="en-US" sz="2400" dirty="0"/>
              <a:t> is placed starting at </a:t>
            </a:r>
            <a:r>
              <a:rPr lang="en-US" sz="2400" dirty="0" smtClean="0"/>
              <a:t>position result and </a:t>
            </a:r>
            <a:r>
              <a:rPr lang="en-US" sz="2400" dirty="0"/>
              <a:t>the past-the-end iterator for the resulting sequence is returned</a:t>
            </a:r>
            <a:endParaRPr lang="fa-IR" sz="2400"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6201474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AB73BC-B049-4115-A692-8D63A059BFB8}" type="slidenum">
              <a:rPr lang="en-US" smtClean="0"/>
              <a:pPr/>
              <a:t>16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212427342"/>
              </p:ext>
            </p:extLst>
          </p:nvPr>
        </p:nvGraphicFramePr>
        <p:xfrm>
          <a:off x="0" y="-12162"/>
          <a:ext cx="12192000" cy="126620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8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r>
                        <a:rPr lang="en-US" sz="3200" dirty="0" smtClean="0">
                          <a:latin typeface="Times New Roman" panose="02020603050405020304" pitchFamily="18" charset="0"/>
                          <a:cs typeface="Times New Roman" panose="02020603050405020304" pitchFamily="18" charset="0"/>
                        </a:rPr>
                        <a:t>Hello World</a:t>
                      </a:r>
                      <a:endParaRPr lang="fa-IR" sz="3200" b="0" dirty="0" smtClean="0">
                        <a:effectLst>
                          <a:outerShdw blurRad="38100" dist="38100" dir="2700000" algn="tl">
                            <a:srgbClr val="000000">
                              <a:alpha val="43137"/>
                            </a:srgbClr>
                          </a:outerShdw>
                        </a:effectLst>
                        <a:latin typeface="Times New Roman" panose="02020603050405020304" pitchFamily="18" charset="0"/>
                        <a:ea typeface="Tahoma" panose="020B0604030504040204" pitchFamily="34"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207" y="1595233"/>
            <a:ext cx="11568859" cy="4477782"/>
          </a:xfrm>
          <a:prstGeom prst="rect">
            <a:avLst/>
          </a:prstGeom>
        </p:spPr>
      </p:pic>
    </p:spTree>
    <p:extLst>
      <p:ext uri="{BB962C8B-B14F-4D97-AF65-F5344CB8AC3E}">
        <p14:creationId xmlns:p14="http://schemas.microsoft.com/office/powerpoint/2010/main" val="12482652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extLst>
              <p:ext uri="{D42A27DB-BD31-4B8C-83A1-F6EECF244321}">
                <p14:modId xmlns:p14="http://schemas.microsoft.com/office/powerpoint/2010/main" val="1307558695"/>
              </p:ext>
            </p:extLst>
          </p:nvPr>
        </p:nvGraphicFramePr>
        <p:xfrm>
          <a:off x="3946204" y="1439259"/>
          <a:ext cx="4299593" cy="4779612"/>
        </p:xfrm>
        <a:graphic>
          <a:graphicData uri="http://schemas.openxmlformats.org/drawingml/2006/table">
            <a:tbl>
              <a:tblPr firstRow="1" bandRow="1">
                <a:tableStyleId>{F5AB1C69-6EDB-4FF4-983F-18BD219EF322}</a:tableStyleId>
              </a:tblPr>
              <a:tblGrid>
                <a:gridCol w="2998827"/>
                <a:gridCol w="1300766"/>
              </a:tblGrid>
              <a:tr h="491802">
                <a:tc>
                  <a:txBody>
                    <a:bodyPr/>
                    <a:lstStyle/>
                    <a:p>
                      <a:pPr algn="ctr"/>
                      <a:r>
                        <a:rPr lang="en-US" sz="1800" dirty="0" smtClean="0"/>
                        <a:t>Function</a:t>
                      </a:r>
                      <a:endParaRPr lang="en-US" sz="1800" dirty="0"/>
                    </a:p>
                  </a:txBody>
                  <a:tcPr/>
                </a:tc>
                <a:tc>
                  <a:txBody>
                    <a:bodyPr/>
                    <a:lstStyle/>
                    <a:p>
                      <a:pPr algn="ctr"/>
                      <a:r>
                        <a:rPr lang="en-US" sz="1800" dirty="0" smtClean="0"/>
                        <a:t>Speed</a:t>
                      </a:r>
                      <a:endParaRPr lang="en-US" sz="1800" dirty="0"/>
                    </a:p>
                  </a:txBody>
                  <a:tcPr/>
                </a:tc>
              </a:tr>
              <a:tr h="491802">
                <a:tc>
                  <a:txBody>
                    <a:bodyPr/>
                    <a:lstStyle/>
                    <a:p>
                      <a:pPr algn="ctr"/>
                      <a:r>
                        <a:rPr lang="en-US" dirty="0" smtClean="0"/>
                        <a:t>lower_hull_points_2()</a:t>
                      </a:r>
                      <a:endParaRPr lang="en-US" sz="1800" dirty="0"/>
                    </a:p>
                  </a:txBody>
                  <a:tcPr/>
                </a:tc>
                <a:tc>
                  <a:txBody>
                    <a:bodyPr/>
                    <a:lstStyle/>
                    <a:p>
                      <a:pPr algn="ctr"/>
                      <a:r>
                        <a:rPr lang="en-US" dirty="0" smtClean="0"/>
                        <a:t>O(n log n)</a:t>
                      </a:r>
                      <a:endParaRPr lang="en-US" sz="1800" dirty="0"/>
                    </a:p>
                  </a:txBody>
                  <a:tcPr/>
                </a:tc>
              </a:tr>
              <a:tr h="491802">
                <a:tc>
                  <a:txBody>
                    <a:bodyPr/>
                    <a:lstStyle/>
                    <a:p>
                      <a:pPr algn="ctr"/>
                      <a:r>
                        <a:rPr lang="en-US" dirty="0" smtClean="0"/>
                        <a:t>upper_hull_points_2()</a:t>
                      </a:r>
                      <a:endParaRPr lang="en-US" sz="1800" dirty="0"/>
                    </a:p>
                  </a:txBody>
                  <a:tcPr/>
                </a:tc>
                <a:tc>
                  <a:txBody>
                    <a:bodyPr/>
                    <a:lstStyle/>
                    <a:p>
                      <a:pPr algn="ctr"/>
                      <a:r>
                        <a:rPr lang="en-US" dirty="0" smtClean="0"/>
                        <a:t>O(n log n)</a:t>
                      </a:r>
                      <a:endParaRPr lang="en-US" sz="1800" dirty="0" smtClean="0"/>
                    </a:p>
                  </a:txBody>
                  <a:tcPr/>
                </a:tc>
              </a:tr>
              <a:tr h="491802">
                <a:tc>
                  <a:txBody>
                    <a:bodyPr/>
                    <a:lstStyle/>
                    <a:p>
                      <a:pPr algn="ctr"/>
                      <a:r>
                        <a:rPr lang="en-US" dirty="0" smtClean="0"/>
                        <a:t>is_cw_strongly_convex_2()</a:t>
                      </a:r>
                      <a:endParaRPr lang="en-US" sz="1800" dirty="0"/>
                    </a:p>
                  </a:txBody>
                  <a:tcPr/>
                </a:tc>
                <a:tc>
                  <a:txBody>
                    <a:bodyPr/>
                    <a:lstStyle/>
                    <a:p>
                      <a:pPr algn="ctr"/>
                      <a:r>
                        <a:rPr lang="en-US" sz="1800" dirty="0" smtClean="0"/>
                        <a:t>O(n)</a:t>
                      </a:r>
                      <a:endParaRPr lang="en-US" sz="1800" dirty="0"/>
                    </a:p>
                  </a:txBody>
                  <a:tcPr/>
                </a:tc>
              </a:tr>
              <a:tr h="491802">
                <a:tc>
                  <a:txBody>
                    <a:bodyPr/>
                    <a:lstStyle/>
                    <a:p>
                      <a:pPr algn="ctr"/>
                      <a:r>
                        <a:rPr lang="en-US" dirty="0" smtClean="0"/>
                        <a:t>is_ccw_strongly_convex_2()</a:t>
                      </a:r>
                      <a:endParaRPr lang="en-US" sz="1800" dirty="0"/>
                    </a:p>
                  </a:txBody>
                  <a:tcPr/>
                </a:tc>
                <a:tc>
                  <a:txBody>
                    <a:bodyPr/>
                    <a:lstStyle/>
                    <a:p>
                      <a:pPr algn="ctr"/>
                      <a:r>
                        <a:rPr lang="en-US" sz="1800" dirty="0" smtClean="0"/>
                        <a:t>O(n)</a:t>
                      </a:r>
                      <a:endParaRPr lang="en-US" sz="1800" dirty="0"/>
                    </a:p>
                  </a:txBody>
                  <a:tcPr/>
                </a:tc>
              </a:tr>
              <a:tr h="491802">
                <a:tc>
                  <a:txBody>
                    <a:bodyPr/>
                    <a:lstStyle/>
                    <a:p>
                      <a:pPr algn="ctr"/>
                      <a:r>
                        <a:rPr lang="en-US" dirty="0" smtClean="0"/>
                        <a:t>ch_nswe_point()</a:t>
                      </a:r>
                      <a:endParaRPr lang="en-US" sz="1800" dirty="0"/>
                    </a:p>
                  </a:txBody>
                  <a:tcPr/>
                </a:tc>
                <a:tc>
                  <a:txBody>
                    <a:bodyPr/>
                    <a:lstStyle/>
                    <a:p>
                      <a:pPr algn="ctr"/>
                      <a:r>
                        <a:rPr lang="en-US" sz="1800" dirty="0" smtClean="0"/>
                        <a:t>O(n)</a:t>
                      </a:r>
                      <a:endParaRPr lang="en-US" sz="1800" dirty="0"/>
                    </a:p>
                  </a:txBody>
                  <a:tcPr/>
                </a:tc>
              </a:tr>
              <a:tr h="4918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ch_ns_point() ,</a:t>
                      </a:r>
                      <a:r>
                        <a:rPr lang="en-US" baseline="0" dirty="0" smtClean="0"/>
                        <a:t> </a:t>
                      </a:r>
                      <a:r>
                        <a:rPr lang="en-US" dirty="0" smtClean="0"/>
                        <a:t>ch_we_point()</a:t>
                      </a:r>
                      <a:endParaRPr lang="en-US" sz="1800" dirty="0" smtClean="0"/>
                    </a:p>
                    <a:p>
                      <a:pPr algn="ctr"/>
                      <a:endParaRPr lang="en-US" sz="1800" dirty="0"/>
                    </a:p>
                  </a:txBody>
                  <a:tcPr/>
                </a:tc>
                <a:tc>
                  <a:txBody>
                    <a:bodyPr/>
                    <a:lstStyle/>
                    <a:p>
                      <a:pPr algn="ctr"/>
                      <a:endParaRPr lang="en-US" sz="1800" dirty="0" smtClean="0"/>
                    </a:p>
                    <a:p>
                      <a:pPr algn="ctr"/>
                      <a:r>
                        <a:rPr lang="en-US" sz="1800" dirty="0" smtClean="0"/>
                        <a:t>O(n)</a:t>
                      </a:r>
                      <a:endParaRPr lang="en-US" sz="1800" dirty="0"/>
                    </a:p>
                  </a:txBody>
                  <a:tcPr/>
                </a:tc>
              </a:tr>
              <a:tr h="491802">
                <a:tc>
                  <a:txBody>
                    <a:bodyPr/>
                    <a:lstStyle/>
                    <a:p>
                      <a:pPr algn="ctr"/>
                      <a:r>
                        <a:rPr lang="en-US" dirty="0" smtClean="0"/>
                        <a:t>ch_n_point(), ch_s_point(), ch_w_point(), ch_e_point()</a:t>
                      </a:r>
                    </a:p>
                    <a:p>
                      <a:pPr algn="ctr"/>
                      <a:endParaRPr lang="en-US" sz="1800" dirty="0"/>
                    </a:p>
                  </a:txBody>
                  <a:tcPr/>
                </a:tc>
                <a:tc>
                  <a:txBody>
                    <a:bodyPr/>
                    <a:lstStyle/>
                    <a:p>
                      <a:pPr algn="ctr"/>
                      <a:endParaRPr lang="en-US" sz="1800" dirty="0" smtClean="0"/>
                    </a:p>
                    <a:p>
                      <a:pPr algn="ctr"/>
                      <a:r>
                        <a:rPr lang="en-US" sz="1800" dirty="0" smtClean="0"/>
                        <a:t>O(n)</a:t>
                      </a:r>
                      <a:endParaRPr lang="en-US" sz="1800" dirty="0"/>
                    </a:p>
                  </a:txBody>
                  <a:tcPr/>
                </a:tc>
              </a:tr>
            </a:tbl>
          </a:graphicData>
        </a:graphic>
      </p:graphicFrame>
      <p:sp>
        <p:nvSpPr>
          <p:cNvPr id="2" name="Slide Number Placeholder 1"/>
          <p:cNvSpPr>
            <a:spLocks noGrp="1"/>
          </p:cNvSpPr>
          <p:nvPr>
            <p:ph type="sldNum" sz="quarter" idx="12"/>
          </p:nvPr>
        </p:nvSpPr>
        <p:spPr/>
        <p:txBody>
          <a:bodyPr/>
          <a:lstStyle/>
          <a:p>
            <a:fld id="{4FAB73BC-B049-4115-A692-8D63A059BFB8}" type="slidenum">
              <a:rPr lang="en-US" smtClean="0"/>
              <a:pPr/>
              <a:t>17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716163074"/>
              </p:ext>
            </p:extLst>
          </p:nvPr>
        </p:nvGraphicFramePr>
        <p:xfrm>
          <a:off x="0" y="-12162"/>
          <a:ext cx="12192000" cy="126620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8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r>
                        <a:rPr lang="en-US" sz="3200" b="0" dirty="0" smtClean="0">
                          <a:effectLst/>
                          <a:latin typeface="Times New Roman" panose="02020603050405020304" pitchFamily="18" charset="0"/>
                          <a:cs typeface="Times New Roman" panose="02020603050405020304" pitchFamily="18" charset="0"/>
                        </a:rPr>
                        <a:t>Other</a:t>
                      </a:r>
                      <a:endParaRPr lang="en-US" sz="3200" b="0" dirty="0">
                        <a:effectLst/>
                        <a:latin typeface="Times New Roman" panose="02020603050405020304" pitchFamily="18"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28377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FAB73BC-B049-4115-A692-8D63A059BFB8}" type="slidenum">
              <a:rPr lang="en-US" smtClean="0"/>
              <a:pPr/>
              <a:t>18</a:t>
            </a:fld>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1038055368"/>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r>
                        <a:rPr lang="en-US" sz="3600" b="0" i="0" dirty="0" smtClean="0">
                          <a:latin typeface="Times New Roman" panose="02020603050405020304" pitchFamily="18" charset="0"/>
                          <a:cs typeface="Times New Roman" panose="02020603050405020304" pitchFamily="18" charset="0"/>
                        </a:rPr>
                        <a:t>3D Convex Hulls </a:t>
                      </a:r>
                      <a:endParaRPr lang="en-US" sz="3600" b="0" i="0" dirty="0">
                        <a:latin typeface="Times New Roman" panose="02020603050405020304" pitchFamily="18"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5" name="TextBox 4"/>
          <p:cNvSpPr txBox="1"/>
          <p:nvPr/>
        </p:nvSpPr>
        <p:spPr>
          <a:xfrm>
            <a:off x="592428" y="1676615"/>
            <a:ext cx="6645499" cy="523220"/>
          </a:xfrm>
          <a:prstGeom prst="rect">
            <a:avLst/>
          </a:prstGeom>
          <a:noFill/>
        </p:spPr>
        <p:txBody>
          <a:bodyPr wrap="square" rtlCol="0">
            <a:spAutoFit/>
          </a:bodyPr>
          <a:lstStyle/>
          <a:p>
            <a:r>
              <a:rPr lang="en-US" sz="2800" dirty="0"/>
              <a:t>This package </a:t>
            </a:r>
            <a:r>
              <a:rPr lang="en-US" sz="2800" dirty="0" smtClean="0"/>
              <a:t>provides:</a:t>
            </a:r>
            <a:endParaRPr lang="en-US" sz="2800" dirty="0"/>
          </a:p>
        </p:txBody>
      </p:sp>
      <p:sp>
        <p:nvSpPr>
          <p:cNvPr id="6" name="TextBox 5"/>
          <p:cNvSpPr txBox="1"/>
          <p:nvPr/>
        </p:nvSpPr>
        <p:spPr>
          <a:xfrm>
            <a:off x="966989" y="2349347"/>
            <a:ext cx="9015211" cy="2954655"/>
          </a:xfrm>
          <a:prstGeom prst="rect">
            <a:avLst/>
          </a:prstGeom>
          <a:noFill/>
        </p:spPr>
        <p:txBody>
          <a:bodyPr wrap="square" rtlCol="0">
            <a:spAutoFit/>
          </a:bodyPr>
          <a:lstStyle/>
          <a:p>
            <a:pPr marL="285750" indent="-285750">
              <a:lnSpc>
                <a:spcPct val="150000"/>
              </a:lnSpc>
              <a:buClr>
                <a:srgbClr val="EC008D"/>
              </a:buClr>
              <a:buFont typeface="Arial" panose="020B0604020202020204" pitchFamily="34" charset="0"/>
              <a:buChar char="•"/>
            </a:pPr>
            <a:r>
              <a:rPr lang="en-US" sz="2400" dirty="0"/>
              <a:t>functions for computing convex </a:t>
            </a:r>
            <a:r>
              <a:rPr lang="en-US" sz="2400" dirty="0" smtClean="0"/>
              <a:t>hulls in 3D</a:t>
            </a:r>
          </a:p>
          <a:p>
            <a:pPr marL="742950" lvl="1" indent="-285750">
              <a:lnSpc>
                <a:spcPct val="150000"/>
              </a:lnSpc>
              <a:buClr>
                <a:srgbClr val="B200FF"/>
              </a:buClr>
              <a:buFont typeface="Arial" panose="020B0604020202020204" pitchFamily="34" charset="0"/>
              <a:buChar char="•"/>
            </a:pPr>
            <a:r>
              <a:rPr lang="en-US" sz="2000" dirty="0"/>
              <a:t>using a static </a:t>
            </a:r>
            <a:r>
              <a:rPr lang="en-US" sz="2000" dirty="0" smtClean="0"/>
              <a:t>algorithm</a:t>
            </a:r>
          </a:p>
          <a:p>
            <a:pPr marL="742950" lvl="1" indent="-285750">
              <a:lnSpc>
                <a:spcPct val="150000"/>
              </a:lnSpc>
              <a:buClr>
                <a:srgbClr val="B200FF"/>
              </a:buClr>
              <a:buFont typeface="Arial" panose="020B0604020202020204" pitchFamily="34" charset="0"/>
              <a:buChar char="•"/>
            </a:pPr>
            <a:r>
              <a:rPr lang="en-US" sz="2000" dirty="0"/>
              <a:t>using an incremental construction </a:t>
            </a:r>
            <a:r>
              <a:rPr lang="en-US" sz="2000" dirty="0" smtClean="0"/>
              <a:t>algorithm</a:t>
            </a:r>
          </a:p>
          <a:p>
            <a:pPr marL="742950" lvl="1" indent="-285750">
              <a:lnSpc>
                <a:spcPct val="150000"/>
              </a:lnSpc>
              <a:buClr>
                <a:srgbClr val="B200FF"/>
              </a:buClr>
              <a:buFont typeface="Arial" panose="020B0604020202020204" pitchFamily="34" charset="0"/>
              <a:buChar char="•"/>
            </a:pPr>
            <a:r>
              <a:rPr lang="en-US" sz="2000" dirty="0"/>
              <a:t>using a triangulation to get a fully dynamic computation</a:t>
            </a:r>
            <a:endParaRPr lang="en-US" sz="2000" dirty="0" smtClean="0"/>
          </a:p>
          <a:p>
            <a:pPr marL="285750" indent="-285750">
              <a:lnSpc>
                <a:spcPct val="150000"/>
              </a:lnSpc>
              <a:buClr>
                <a:srgbClr val="EC008D"/>
              </a:buClr>
              <a:buFont typeface="Arial" panose="020B0604020202020204" pitchFamily="34" charset="0"/>
              <a:buChar char="•"/>
            </a:pPr>
            <a:r>
              <a:rPr lang="en-US" sz="2400" dirty="0"/>
              <a:t>functions for checking if sets of points are strongly convex or </a:t>
            </a:r>
            <a:r>
              <a:rPr lang="en-US" sz="2400" dirty="0" smtClean="0"/>
              <a:t>not</a:t>
            </a:r>
          </a:p>
          <a:p>
            <a:pPr marL="285750" indent="-285750">
              <a:buFont typeface="Arial" panose="020B0604020202020204" pitchFamily="34" charset="0"/>
              <a:buChar char="•"/>
            </a:pPr>
            <a:endParaRPr lang="en-US" sz="2400" dirty="0"/>
          </a:p>
        </p:txBody>
      </p:sp>
      <p:sp>
        <p:nvSpPr>
          <p:cNvPr id="9" name="TextBox 8"/>
          <p:cNvSpPr txBox="1"/>
          <p:nvPr/>
        </p:nvSpPr>
        <p:spPr>
          <a:xfrm>
            <a:off x="592428" y="5462793"/>
            <a:ext cx="10689465" cy="523220"/>
          </a:xfrm>
          <a:prstGeom prst="rect">
            <a:avLst/>
          </a:prstGeom>
          <a:noFill/>
        </p:spPr>
        <p:txBody>
          <a:bodyPr wrap="square" rtlCol="0">
            <a:spAutoFit/>
          </a:bodyPr>
          <a:lstStyle/>
          <a:p>
            <a:r>
              <a:rPr lang="en-US" sz="2800" dirty="0">
                <a:solidFill>
                  <a:srgbClr val="7492B5"/>
                </a:solidFill>
              </a:rPr>
              <a:t>To compute the convex hull of a million of random points in a unit </a:t>
            </a:r>
            <a:r>
              <a:rPr lang="en-US" sz="2800" dirty="0" smtClean="0">
                <a:solidFill>
                  <a:srgbClr val="7492B5"/>
                </a:solidFill>
              </a:rPr>
              <a:t>ball</a:t>
            </a:r>
            <a:endParaRPr lang="en-US" sz="2800" dirty="0">
              <a:solidFill>
                <a:srgbClr val="7492B5"/>
              </a:solidFill>
            </a:endParaRPr>
          </a:p>
        </p:txBody>
      </p:sp>
      <p:sp>
        <p:nvSpPr>
          <p:cNvPr id="10" name="TextBox 9"/>
          <p:cNvSpPr txBox="1"/>
          <p:nvPr/>
        </p:nvSpPr>
        <p:spPr>
          <a:xfrm>
            <a:off x="4315495" y="3005603"/>
            <a:ext cx="1159099" cy="368663"/>
          </a:xfrm>
          <a:prstGeom prst="rect">
            <a:avLst/>
          </a:prstGeom>
          <a:noFill/>
        </p:spPr>
        <p:txBody>
          <a:bodyPr wrap="square" rtlCol="0">
            <a:spAutoFit/>
          </a:bodyPr>
          <a:lstStyle/>
          <a:p>
            <a:r>
              <a:rPr lang="en-US" dirty="0" smtClean="0">
                <a:solidFill>
                  <a:srgbClr val="FF0000"/>
                </a:solidFill>
              </a:rPr>
              <a:t>(1.63s)</a:t>
            </a:r>
            <a:endParaRPr lang="en-US" dirty="0">
              <a:solidFill>
                <a:srgbClr val="FF0000"/>
              </a:solidFill>
            </a:endParaRPr>
          </a:p>
        </p:txBody>
      </p:sp>
      <p:sp>
        <p:nvSpPr>
          <p:cNvPr id="20" name="TextBox 19"/>
          <p:cNvSpPr txBox="1"/>
          <p:nvPr/>
        </p:nvSpPr>
        <p:spPr>
          <a:xfrm>
            <a:off x="6529588" y="3496075"/>
            <a:ext cx="1159099" cy="368663"/>
          </a:xfrm>
          <a:prstGeom prst="rect">
            <a:avLst/>
          </a:prstGeom>
          <a:noFill/>
        </p:spPr>
        <p:txBody>
          <a:bodyPr wrap="square" rtlCol="0">
            <a:spAutoFit/>
          </a:bodyPr>
          <a:lstStyle/>
          <a:p>
            <a:r>
              <a:rPr lang="en-US" dirty="0" smtClean="0">
                <a:solidFill>
                  <a:srgbClr val="FF0000"/>
                </a:solidFill>
              </a:rPr>
              <a:t>(</a:t>
            </a:r>
            <a:r>
              <a:rPr lang="en-US" dirty="0">
                <a:solidFill>
                  <a:srgbClr val="FF0000"/>
                </a:solidFill>
              </a:rPr>
              <a:t>9.50s</a:t>
            </a:r>
            <a:r>
              <a:rPr lang="en-US" dirty="0" smtClean="0">
                <a:solidFill>
                  <a:srgbClr val="FF0000"/>
                </a:solidFill>
              </a:rPr>
              <a:t>)</a:t>
            </a:r>
            <a:endParaRPr lang="en-US" dirty="0">
              <a:solidFill>
                <a:srgbClr val="FF0000"/>
              </a:solidFill>
            </a:endParaRPr>
          </a:p>
        </p:txBody>
      </p:sp>
      <p:sp>
        <p:nvSpPr>
          <p:cNvPr id="21" name="TextBox 20"/>
          <p:cNvSpPr txBox="1"/>
          <p:nvPr/>
        </p:nvSpPr>
        <p:spPr>
          <a:xfrm>
            <a:off x="7791717" y="3923378"/>
            <a:ext cx="1159099" cy="368663"/>
          </a:xfrm>
          <a:prstGeom prst="rect">
            <a:avLst/>
          </a:prstGeom>
          <a:noFill/>
        </p:spPr>
        <p:txBody>
          <a:bodyPr wrap="square" rtlCol="0">
            <a:spAutoFit/>
          </a:bodyPr>
          <a:lstStyle/>
          <a:p>
            <a:r>
              <a:rPr lang="en-US" dirty="0" smtClean="0">
                <a:solidFill>
                  <a:srgbClr val="FF0000"/>
                </a:solidFill>
              </a:rPr>
              <a:t>(11.54s)</a:t>
            </a:r>
            <a:endParaRPr lang="en-US" dirty="0">
              <a:solidFill>
                <a:srgbClr val="FF0000"/>
              </a:solidFill>
            </a:endParaRPr>
          </a:p>
        </p:txBody>
      </p:sp>
    </p:spTree>
    <p:extLst>
      <p:ext uri="{BB962C8B-B14F-4D97-AF65-F5344CB8AC3E}">
        <p14:creationId xmlns:p14="http://schemas.microsoft.com/office/powerpoint/2010/main" val="4246209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barn(inVertical)">
                                      <p:cBhvr>
                                        <p:cTn id="13" dur="500"/>
                                        <p:tgtEl>
                                          <p:spTgt spid="20"/>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barn(inVertical)">
                                      <p:cBhvr>
                                        <p:cTn id="16"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0" grpId="0"/>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FAB73BC-B049-4115-A692-8D63A059BFB8}" type="slidenum">
              <a:rPr lang="en-US" smtClean="0"/>
              <a:pPr/>
              <a:t>19</a:t>
            </a:fld>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440288149"/>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algn="l" defTabSz="914400" rtl="0" eaLnBrk="1" latinLnBrk="0" hangingPunct="1"/>
                      <a:r>
                        <a:rPr lang="en-US" sz="3600" b="0" i="0" kern="1200" dirty="0" err="1" smtClean="0">
                          <a:solidFill>
                            <a:schemeClr val="dk1"/>
                          </a:solidFill>
                          <a:latin typeface="Times New Roman" panose="02020603050405020304" pitchFamily="18" charset="0"/>
                          <a:ea typeface="+mn-ea"/>
                          <a:cs typeface="Times New Roman" panose="02020603050405020304" pitchFamily="18" charset="0"/>
                        </a:rPr>
                        <a:t>dD</a:t>
                      </a:r>
                      <a:r>
                        <a:rPr lang="en-US" sz="3600" b="0" i="0" kern="1200" dirty="0" smtClean="0">
                          <a:solidFill>
                            <a:schemeClr val="dk1"/>
                          </a:solidFill>
                          <a:latin typeface="Times New Roman" panose="02020603050405020304" pitchFamily="18" charset="0"/>
                          <a:ea typeface="+mn-ea"/>
                          <a:cs typeface="Times New Roman" panose="02020603050405020304" pitchFamily="18" charset="0"/>
                        </a:rPr>
                        <a:t> Convex Hulls and Delaunay Triangulations</a:t>
                      </a:r>
                      <a:endParaRPr lang="en-US" sz="3600" b="0" i="0" kern="1200" dirty="0">
                        <a:solidFill>
                          <a:schemeClr val="dk1"/>
                        </a:solidFill>
                        <a:latin typeface="Times New Roman" panose="02020603050405020304" pitchFamily="18" charset="0"/>
                        <a:ea typeface="+mn-ea"/>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5" name="TextBox 4"/>
          <p:cNvSpPr txBox="1"/>
          <p:nvPr/>
        </p:nvSpPr>
        <p:spPr>
          <a:xfrm>
            <a:off x="592428" y="1676615"/>
            <a:ext cx="6645499" cy="523220"/>
          </a:xfrm>
          <a:prstGeom prst="rect">
            <a:avLst/>
          </a:prstGeom>
          <a:noFill/>
        </p:spPr>
        <p:txBody>
          <a:bodyPr wrap="square" rtlCol="0">
            <a:spAutoFit/>
          </a:bodyPr>
          <a:lstStyle/>
          <a:p>
            <a:r>
              <a:rPr lang="en-US" sz="2800" dirty="0"/>
              <a:t>This package provides </a:t>
            </a:r>
            <a:r>
              <a:rPr lang="en-US" sz="2800" dirty="0" smtClean="0"/>
              <a:t>functions:</a:t>
            </a:r>
            <a:endParaRPr lang="en-US" sz="2800" dirty="0"/>
          </a:p>
        </p:txBody>
      </p:sp>
      <p:sp>
        <p:nvSpPr>
          <p:cNvPr id="6" name="TextBox 5"/>
          <p:cNvSpPr txBox="1"/>
          <p:nvPr/>
        </p:nvSpPr>
        <p:spPr>
          <a:xfrm>
            <a:off x="966989" y="2487897"/>
            <a:ext cx="9015211" cy="1661993"/>
          </a:xfrm>
          <a:prstGeom prst="rect">
            <a:avLst/>
          </a:prstGeom>
          <a:noFill/>
        </p:spPr>
        <p:txBody>
          <a:bodyPr wrap="square" rtlCol="0">
            <a:spAutoFit/>
          </a:bodyPr>
          <a:lstStyle/>
          <a:p>
            <a:pPr marL="285750" indent="-285750">
              <a:lnSpc>
                <a:spcPct val="150000"/>
              </a:lnSpc>
              <a:buClr>
                <a:srgbClr val="EC008D"/>
              </a:buClr>
              <a:buFont typeface="Arial" panose="020B0604020202020204" pitchFamily="34" charset="0"/>
              <a:buChar char="•"/>
            </a:pPr>
            <a:r>
              <a:rPr lang="en-US" sz="2800" dirty="0"/>
              <a:t>computing convex </a:t>
            </a:r>
            <a:r>
              <a:rPr lang="en-US" sz="2800" dirty="0" smtClean="0"/>
              <a:t>hulls in d dimensional</a:t>
            </a:r>
          </a:p>
          <a:p>
            <a:pPr marL="285750" indent="-285750">
              <a:lnSpc>
                <a:spcPct val="150000"/>
              </a:lnSpc>
              <a:buClr>
                <a:srgbClr val="EC008D"/>
              </a:buClr>
              <a:buFont typeface="Arial" panose="020B0604020202020204" pitchFamily="34" charset="0"/>
              <a:buChar char="•"/>
            </a:pPr>
            <a:r>
              <a:rPr lang="en-US" sz="2400" dirty="0"/>
              <a:t>Delaunay triangulations convex hulls in d dimensional</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2771908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36800" y="2244856"/>
            <a:ext cx="10251583" cy="2554545"/>
          </a:xfrm>
          <a:prstGeom prst="rect">
            <a:avLst/>
          </a:prstGeom>
          <a:noFill/>
        </p:spPr>
        <p:txBody>
          <a:bodyPr wrap="square" rtlCol="0">
            <a:spAutoFit/>
          </a:bodyPr>
          <a:lstStyle/>
          <a:p>
            <a:pPr marL="285750" indent="-285750">
              <a:buClr>
                <a:srgbClr val="EC008D"/>
              </a:buClr>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Introduce</a:t>
            </a:r>
          </a:p>
          <a:p>
            <a:pPr marL="285750" indent="-285750">
              <a:buClr>
                <a:srgbClr val="EC008D"/>
              </a:buClr>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Structure of </a:t>
            </a:r>
            <a:r>
              <a:rPr lang="en-US" sz="3200" dirty="0" smtClean="0">
                <a:latin typeface="Times New Roman" panose="02020603050405020304" pitchFamily="18" charset="0"/>
                <a:cs typeface="Times New Roman" panose="02020603050405020304" pitchFamily="18" charset="0"/>
              </a:rPr>
              <a:t>CGAL</a:t>
            </a:r>
          </a:p>
          <a:p>
            <a:pPr marL="285750" indent="-285750">
              <a:buClr>
                <a:srgbClr val="EC008D"/>
              </a:buClr>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CGAL </a:t>
            </a:r>
            <a:r>
              <a:rPr lang="en-US" sz="3200" dirty="0" err="1" smtClean="0">
                <a:latin typeface="Times New Roman" panose="02020603050405020304" pitchFamily="18" charset="0"/>
                <a:cs typeface="Times New Roman" panose="02020603050405020304" pitchFamily="18" charset="0"/>
              </a:rPr>
              <a:t>LiveCD</a:t>
            </a:r>
            <a:r>
              <a:rPr lang="en-US" sz="3200" dirty="0" smtClean="0">
                <a:latin typeface="Times New Roman" panose="02020603050405020304" pitchFamily="18" charset="0"/>
                <a:cs typeface="Times New Roman" panose="02020603050405020304" pitchFamily="18" charset="0"/>
              </a:rPr>
              <a:t> </a:t>
            </a:r>
          </a:p>
          <a:p>
            <a:pPr marL="285750" indent="-285750">
              <a:buClr>
                <a:srgbClr val="EC008D"/>
              </a:buClr>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Installing </a:t>
            </a:r>
            <a:r>
              <a:rPr lang="en-US" sz="3200" dirty="0" smtClean="0">
                <a:latin typeface="Times New Roman" panose="02020603050405020304" pitchFamily="18" charset="0"/>
                <a:cs typeface="Times New Roman" panose="02020603050405020304" pitchFamily="18" charset="0"/>
              </a:rPr>
              <a:t>CGAL</a:t>
            </a:r>
          </a:p>
          <a:p>
            <a:pPr marL="285750" indent="-285750">
              <a:buClr>
                <a:srgbClr val="EC008D"/>
              </a:buClr>
              <a:buFont typeface="Arial" panose="020B0604020202020204" pitchFamily="34" charset="0"/>
              <a:buChar char="•"/>
            </a:pPr>
            <a:endParaRPr lang="fa-IR" sz="3200" dirty="0" smtClean="0">
              <a:solidFill>
                <a:prstClr val="black"/>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latin typeface="Times New Roman" panose="02020603050405020304" pitchFamily="18" charset="0"/>
                <a:cs typeface="Times New Roman" panose="02020603050405020304" pitchFamily="18" charset="0"/>
              </a:rPr>
              <a:pPr/>
              <a:t>2</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699080615"/>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pPr algn="l"/>
                      <a:endParaRPr lang="en-US"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algn="l"/>
                      <a:r>
                        <a:rPr lang="en-US" sz="36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Overview</a:t>
                      </a:r>
                      <a:endParaRPr lang="fa-IR" sz="6000" b="0" dirty="0" smtClean="0">
                        <a:solidFill>
                          <a:prstClr val="black"/>
                        </a:solidFill>
                        <a:latin typeface="Times New Roman" panose="02020603050405020304" pitchFamily="18" charset="0"/>
                        <a:ea typeface="Tahoma" panose="020B0604030504040204" pitchFamily="34"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05068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474360" y="1375658"/>
            <a:ext cx="3809999" cy="523220"/>
          </a:xfrm>
          <a:prstGeom prst="rect">
            <a:avLst/>
          </a:prstGeom>
          <a:noFill/>
        </p:spPr>
        <p:txBody>
          <a:bodyPr wrap="square" rtlCol="0">
            <a:spAutoFit/>
          </a:bodyPr>
          <a:lstStyle/>
          <a:p>
            <a:r>
              <a:rPr lang="en-US" sz="2800" b="1" dirty="0" smtClean="0"/>
              <a:t>Polygons </a:t>
            </a:r>
            <a:r>
              <a:rPr lang="en-US" sz="2800" b="1" dirty="0" smtClean="0">
                <a:solidFill>
                  <a:srgbClr val="FF0000"/>
                </a:solidFill>
              </a:rPr>
              <a:t>(7)</a:t>
            </a:r>
            <a:endParaRPr lang="en-US" sz="2800" b="1" dirty="0">
              <a:solidFill>
                <a:srgbClr val="FF0000"/>
              </a:solidFill>
            </a:endParaRPr>
          </a:p>
        </p:txBody>
      </p:sp>
      <p:sp>
        <p:nvSpPr>
          <p:cNvPr id="34" name="TextBox 33"/>
          <p:cNvSpPr txBox="1"/>
          <p:nvPr/>
        </p:nvSpPr>
        <p:spPr>
          <a:xfrm>
            <a:off x="2351649" y="2308352"/>
            <a:ext cx="4232030" cy="677108"/>
          </a:xfrm>
          <a:prstGeom prst="rect">
            <a:avLst/>
          </a:prstGeom>
          <a:noFill/>
        </p:spPr>
        <p:txBody>
          <a:bodyPr wrap="square" rtlCol="0">
            <a:spAutoFit/>
          </a:bodyPr>
          <a:lstStyle/>
          <a:p>
            <a:r>
              <a:rPr lang="en-US" sz="2000" b="1" dirty="0"/>
              <a:t>2D </a:t>
            </a:r>
            <a:r>
              <a:rPr lang="en-US" sz="2000" b="1" dirty="0" smtClean="0"/>
              <a:t>Polygons</a:t>
            </a:r>
            <a:endParaRPr lang="fa-IR" sz="2000" b="1" dirty="0" smtClean="0"/>
          </a:p>
          <a:p>
            <a:r>
              <a:rPr lang="en-US" b="1" dirty="0"/>
              <a:t>Introduced in:</a:t>
            </a:r>
            <a:r>
              <a:rPr lang="en-US" dirty="0"/>
              <a:t> </a:t>
            </a:r>
            <a:r>
              <a:rPr lang="en-US" cap="small" dirty="0">
                <a:solidFill>
                  <a:srgbClr val="B200FF"/>
                </a:solidFill>
              </a:rPr>
              <a:t>CGAL</a:t>
            </a:r>
            <a:r>
              <a:rPr lang="en-US" dirty="0">
                <a:solidFill>
                  <a:srgbClr val="B200FF"/>
                </a:solidFill>
              </a:rPr>
              <a:t> 0.9</a:t>
            </a:r>
            <a:endParaRPr lang="en-US" b="1" dirty="0">
              <a:solidFill>
                <a:srgbClr val="B200FF"/>
              </a:solidFill>
            </a:endParaRPr>
          </a:p>
        </p:txBody>
      </p:sp>
      <p:sp>
        <p:nvSpPr>
          <p:cNvPr id="35" name="TextBox 34"/>
          <p:cNvSpPr txBox="1"/>
          <p:nvPr/>
        </p:nvSpPr>
        <p:spPr>
          <a:xfrm>
            <a:off x="7827862" y="4569138"/>
            <a:ext cx="5399648" cy="677108"/>
          </a:xfrm>
          <a:prstGeom prst="rect">
            <a:avLst/>
          </a:prstGeom>
          <a:noFill/>
        </p:spPr>
        <p:txBody>
          <a:bodyPr wrap="square" rtlCol="0">
            <a:spAutoFit/>
          </a:bodyPr>
          <a:lstStyle/>
          <a:p>
            <a:r>
              <a:rPr lang="en-US" sz="2000" b="1" dirty="0"/>
              <a:t>2D Regularized Boolean Set-Operations</a:t>
            </a:r>
          </a:p>
          <a:p>
            <a:r>
              <a:rPr lang="en-US" b="1" dirty="0"/>
              <a:t>Introduced in:</a:t>
            </a:r>
            <a:r>
              <a:rPr lang="en-US" dirty="0"/>
              <a:t> </a:t>
            </a:r>
            <a:r>
              <a:rPr lang="en-US" cap="small" dirty="0">
                <a:solidFill>
                  <a:srgbClr val="B200FF"/>
                </a:solidFill>
              </a:rPr>
              <a:t>CGAL</a:t>
            </a:r>
            <a:r>
              <a:rPr lang="en-US" dirty="0">
                <a:solidFill>
                  <a:srgbClr val="B200FF"/>
                </a:solidFill>
              </a:rPr>
              <a:t> 3.2</a:t>
            </a:r>
          </a:p>
        </p:txBody>
      </p:sp>
      <p:sp>
        <p:nvSpPr>
          <p:cNvPr id="36" name="TextBox 35"/>
          <p:cNvSpPr txBox="1"/>
          <p:nvPr/>
        </p:nvSpPr>
        <p:spPr>
          <a:xfrm>
            <a:off x="2351649" y="4569138"/>
            <a:ext cx="6046762" cy="677108"/>
          </a:xfrm>
          <a:prstGeom prst="rect">
            <a:avLst/>
          </a:prstGeom>
          <a:noFill/>
        </p:spPr>
        <p:txBody>
          <a:bodyPr wrap="square" rtlCol="0">
            <a:spAutoFit/>
          </a:bodyPr>
          <a:lstStyle/>
          <a:p>
            <a:r>
              <a:rPr lang="en-US" sz="2000" b="1" dirty="0"/>
              <a:t>2D Minkowski Sums</a:t>
            </a:r>
          </a:p>
          <a:p>
            <a:r>
              <a:rPr lang="en-US" b="1" dirty="0"/>
              <a:t>Introduced in:</a:t>
            </a:r>
            <a:r>
              <a:rPr lang="en-US" dirty="0"/>
              <a:t> </a:t>
            </a:r>
            <a:r>
              <a:rPr lang="en-US" cap="small" dirty="0">
                <a:solidFill>
                  <a:srgbClr val="B200FF"/>
                </a:solidFill>
              </a:rPr>
              <a:t>CGAL</a:t>
            </a:r>
            <a:r>
              <a:rPr lang="en-US" dirty="0">
                <a:solidFill>
                  <a:srgbClr val="B200FF"/>
                </a:solidFill>
              </a:rPr>
              <a:t> 3.3</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764" y="4282920"/>
            <a:ext cx="1531966" cy="153196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2506" y="2003830"/>
            <a:ext cx="1682345" cy="1682345"/>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6415" y="2003830"/>
            <a:ext cx="1822581" cy="1822581"/>
          </a:xfrm>
          <a:prstGeom prst="rect">
            <a:avLst/>
          </a:prstGeom>
        </p:spPr>
      </p:pic>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98449" y="4140707"/>
            <a:ext cx="1674179" cy="1674179"/>
          </a:xfrm>
          <a:prstGeom prst="rect">
            <a:avLst/>
          </a:prstGeom>
        </p:spPr>
      </p:pic>
      <p:sp>
        <p:nvSpPr>
          <p:cNvPr id="38" name="TextBox 37"/>
          <p:cNvSpPr txBox="1"/>
          <p:nvPr/>
        </p:nvSpPr>
        <p:spPr>
          <a:xfrm>
            <a:off x="7827862" y="2308352"/>
            <a:ext cx="5399648" cy="677108"/>
          </a:xfrm>
          <a:prstGeom prst="rect">
            <a:avLst/>
          </a:prstGeom>
          <a:noFill/>
        </p:spPr>
        <p:txBody>
          <a:bodyPr wrap="square" rtlCol="0">
            <a:spAutoFit/>
          </a:bodyPr>
          <a:lstStyle/>
          <a:p>
            <a:r>
              <a:rPr lang="en-US" sz="2000" b="1" dirty="0"/>
              <a:t>2D Polygon Partitioning</a:t>
            </a:r>
          </a:p>
          <a:p>
            <a:r>
              <a:rPr lang="en-US" b="1" dirty="0"/>
              <a:t>Introduced in:</a:t>
            </a:r>
            <a:r>
              <a:rPr lang="en-US" dirty="0"/>
              <a:t> </a:t>
            </a:r>
            <a:r>
              <a:rPr lang="en-US" cap="small" dirty="0">
                <a:solidFill>
                  <a:srgbClr val="B200FF"/>
                </a:solidFill>
              </a:rPr>
              <a:t>CGAL</a:t>
            </a:r>
            <a:r>
              <a:rPr lang="en-US" dirty="0">
                <a:solidFill>
                  <a:srgbClr val="B200FF"/>
                </a:solidFill>
              </a:rPr>
              <a:t> 2.3</a:t>
            </a:r>
          </a:p>
        </p:txBody>
      </p:sp>
      <p:sp>
        <p:nvSpPr>
          <p:cNvPr id="5" name="Slide Number Placeholder 4"/>
          <p:cNvSpPr>
            <a:spLocks noGrp="1"/>
          </p:cNvSpPr>
          <p:nvPr>
            <p:ph type="sldNum" sz="quarter" idx="12"/>
          </p:nvPr>
        </p:nvSpPr>
        <p:spPr/>
        <p:txBody>
          <a:bodyPr/>
          <a:lstStyle/>
          <a:p>
            <a:fld id="{4FAB73BC-B049-4115-A692-8D63A059BFB8}" type="slidenum">
              <a:rPr lang="en-US" smtClean="0"/>
              <a:pPr/>
              <a:t>20</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2440297823"/>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algn="l" defTabSz="914400" rtl="0" eaLnBrk="1" latinLnBrk="0" hangingPunct="1"/>
                      <a:r>
                        <a:rPr lang="en-US" sz="3600" b="0" i="0" kern="1200" dirty="0" smtClean="0">
                          <a:solidFill>
                            <a:schemeClr val="dk1"/>
                          </a:solidFill>
                          <a:latin typeface="Times New Roman" panose="02020603050405020304" pitchFamily="18" charset="0"/>
                          <a:ea typeface="+mn-ea"/>
                          <a:cs typeface="Times New Roman" panose="02020603050405020304" pitchFamily="18" charset="0"/>
                        </a:rPr>
                        <a:t>Basic Library</a:t>
                      </a:r>
                      <a:endParaRPr lang="fa-IR" sz="3600" b="0" i="0" kern="1200" dirty="0" smtClean="0">
                        <a:solidFill>
                          <a:schemeClr val="dk1"/>
                        </a:solidFill>
                        <a:latin typeface="Times New Roman" panose="02020603050405020304" pitchFamily="18" charset="0"/>
                        <a:ea typeface="+mn-ea"/>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4691748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FAB73BC-B049-4115-A692-8D63A059BFB8}" type="slidenum">
              <a:rPr lang="en-US" smtClean="0"/>
              <a:pPr/>
              <a:t>21</a:t>
            </a:fld>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2000143261"/>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algn="l" defTabSz="914400" rtl="0" eaLnBrk="1" latinLnBrk="0" hangingPunct="1"/>
                      <a:r>
                        <a:rPr lang="en-US" sz="3600" b="0" i="0" kern="1200" dirty="0" smtClean="0">
                          <a:solidFill>
                            <a:schemeClr val="dk1"/>
                          </a:solidFill>
                          <a:latin typeface="Times New Roman" panose="02020603050405020304" pitchFamily="18" charset="0"/>
                          <a:ea typeface="+mn-ea"/>
                          <a:cs typeface="Times New Roman" panose="02020603050405020304" pitchFamily="18" charset="0"/>
                        </a:rPr>
                        <a:t>2D Polygons</a:t>
                      </a:r>
                      <a:endParaRPr lang="fa-IR" sz="3600" b="0" i="0" kern="1200" dirty="0" smtClean="0">
                        <a:solidFill>
                          <a:schemeClr val="dk1"/>
                        </a:solidFill>
                        <a:latin typeface="Times New Roman" panose="02020603050405020304" pitchFamily="18" charset="0"/>
                        <a:ea typeface="+mn-ea"/>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5" name="TextBox 4"/>
          <p:cNvSpPr txBox="1"/>
          <p:nvPr/>
        </p:nvSpPr>
        <p:spPr>
          <a:xfrm>
            <a:off x="592428" y="1676615"/>
            <a:ext cx="10602045" cy="523220"/>
          </a:xfrm>
          <a:prstGeom prst="rect">
            <a:avLst/>
          </a:prstGeom>
          <a:noFill/>
        </p:spPr>
        <p:txBody>
          <a:bodyPr wrap="square" rtlCol="0">
            <a:spAutoFit/>
          </a:bodyPr>
          <a:lstStyle/>
          <a:p>
            <a:r>
              <a:rPr lang="en-US" sz="2800" dirty="0"/>
              <a:t>This package provides the following </a:t>
            </a:r>
            <a:r>
              <a:rPr lang="en-US" sz="2800" dirty="0" smtClean="0"/>
              <a:t>algorithms:</a:t>
            </a:r>
            <a:endParaRPr lang="en-US" sz="2800" dirty="0"/>
          </a:p>
        </p:txBody>
      </p:sp>
      <p:sp>
        <p:nvSpPr>
          <p:cNvPr id="6" name="TextBox 5"/>
          <p:cNvSpPr txBox="1"/>
          <p:nvPr/>
        </p:nvSpPr>
        <p:spPr>
          <a:xfrm>
            <a:off x="966989" y="2598562"/>
            <a:ext cx="9015211" cy="3416320"/>
          </a:xfrm>
          <a:prstGeom prst="rect">
            <a:avLst/>
          </a:prstGeom>
          <a:noFill/>
        </p:spPr>
        <p:txBody>
          <a:bodyPr wrap="square" rtlCol="0">
            <a:spAutoFit/>
          </a:bodyPr>
          <a:lstStyle/>
          <a:p>
            <a:pPr marL="342900" indent="-342900">
              <a:lnSpc>
                <a:spcPct val="150000"/>
              </a:lnSpc>
              <a:buClr>
                <a:srgbClr val="EC008D"/>
              </a:buClr>
              <a:buSzPct val="102000"/>
              <a:buFont typeface="Arial" panose="020B0604020202020204" pitchFamily="34" charset="0"/>
              <a:buChar char="•"/>
            </a:pPr>
            <a:r>
              <a:rPr lang="en-US" sz="2400" dirty="0"/>
              <a:t>find the leftmost, rightmost, topmost and bottommost </a:t>
            </a:r>
            <a:r>
              <a:rPr lang="en-US" sz="2400" dirty="0" smtClean="0"/>
              <a:t>vertex</a:t>
            </a:r>
            <a:endParaRPr lang="en-US" sz="2400" dirty="0"/>
          </a:p>
          <a:p>
            <a:pPr marL="342900" indent="-342900">
              <a:lnSpc>
                <a:spcPct val="150000"/>
              </a:lnSpc>
              <a:buClr>
                <a:srgbClr val="EC008D"/>
              </a:buClr>
              <a:buSzPct val="102000"/>
              <a:buFont typeface="Arial" panose="020B0604020202020204" pitchFamily="34" charset="0"/>
              <a:buChar char="•"/>
            </a:pPr>
            <a:r>
              <a:rPr lang="en-US" sz="2400" dirty="0"/>
              <a:t>compute the (signed) </a:t>
            </a:r>
            <a:r>
              <a:rPr lang="en-US" sz="2400" dirty="0" smtClean="0"/>
              <a:t>area</a:t>
            </a:r>
            <a:endParaRPr lang="en-US" sz="2400" dirty="0"/>
          </a:p>
          <a:p>
            <a:pPr marL="342900" indent="-342900">
              <a:lnSpc>
                <a:spcPct val="150000"/>
              </a:lnSpc>
              <a:buClr>
                <a:srgbClr val="EC008D"/>
              </a:buClr>
              <a:buSzPct val="102000"/>
              <a:buFont typeface="Arial" panose="020B0604020202020204" pitchFamily="34" charset="0"/>
              <a:buChar char="•"/>
            </a:pPr>
            <a:r>
              <a:rPr lang="en-US" sz="2400" dirty="0"/>
              <a:t>check if a polygon is </a:t>
            </a:r>
            <a:r>
              <a:rPr lang="en-US" sz="2400" dirty="0" smtClean="0"/>
              <a:t>simple</a:t>
            </a:r>
            <a:endParaRPr lang="en-US" sz="2400" dirty="0"/>
          </a:p>
          <a:p>
            <a:pPr marL="342900" indent="-342900">
              <a:lnSpc>
                <a:spcPct val="150000"/>
              </a:lnSpc>
              <a:buClr>
                <a:srgbClr val="EC008D"/>
              </a:buClr>
              <a:buSzPct val="102000"/>
              <a:buFont typeface="Arial" panose="020B0604020202020204" pitchFamily="34" charset="0"/>
              <a:buChar char="•"/>
            </a:pPr>
            <a:r>
              <a:rPr lang="en-US" sz="2400" dirty="0"/>
              <a:t>check if a polygon is </a:t>
            </a:r>
            <a:r>
              <a:rPr lang="en-US" sz="2400" dirty="0" smtClean="0"/>
              <a:t>convex</a:t>
            </a:r>
          </a:p>
          <a:p>
            <a:pPr marL="342900" indent="-342900">
              <a:lnSpc>
                <a:spcPct val="150000"/>
              </a:lnSpc>
              <a:buClr>
                <a:srgbClr val="EC008D"/>
              </a:buClr>
              <a:buSzPct val="102000"/>
              <a:buFont typeface="Arial" panose="020B0604020202020204" pitchFamily="34" charset="0"/>
              <a:buChar char="•"/>
            </a:pPr>
            <a:r>
              <a:rPr lang="en-US" sz="2400" dirty="0" smtClean="0"/>
              <a:t>check </a:t>
            </a:r>
            <a:r>
              <a:rPr lang="en-US" sz="2400" dirty="0"/>
              <a:t>if a point lies inside a </a:t>
            </a:r>
            <a:r>
              <a:rPr lang="en-US" sz="2400" dirty="0" smtClean="0"/>
              <a:t>polygon</a:t>
            </a:r>
          </a:p>
          <a:p>
            <a:pPr marL="342900" indent="-342900">
              <a:lnSpc>
                <a:spcPct val="150000"/>
              </a:lnSpc>
              <a:buClr>
                <a:srgbClr val="EC008D"/>
              </a:buClr>
              <a:buSzPct val="102000"/>
              <a:buFont typeface="Arial" panose="020B0604020202020204" pitchFamily="34" charset="0"/>
              <a:buChar char="•"/>
            </a:pPr>
            <a:r>
              <a:rPr lang="en-US" sz="2400" dirty="0" smtClean="0"/>
              <a:t>…</a:t>
            </a:r>
            <a:endParaRPr lang="en-US" sz="2400" dirty="0"/>
          </a:p>
        </p:txBody>
      </p:sp>
    </p:spTree>
    <p:extLst>
      <p:ext uri="{BB962C8B-B14F-4D97-AF65-F5344CB8AC3E}">
        <p14:creationId xmlns:p14="http://schemas.microsoft.com/office/powerpoint/2010/main" val="605345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FAB73BC-B049-4115-A692-8D63A059BFB8}" type="slidenum">
              <a:rPr lang="en-US" smtClean="0"/>
              <a:pPr/>
              <a:t>22</a:t>
            </a:fld>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4292943964"/>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algn="l" defTabSz="914400" rtl="0" eaLnBrk="1" latinLnBrk="0" hangingPunct="1"/>
                      <a:r>
                        <a:rPr lang="en-US" sz="3600" b="0" i="0" kern="1200" dirty="0" smtClean="0">
                          <a:solidFill>
                            <a:schemeClr val="dk1"/>
                          </a:solidFill>
                          <a:latin typeface="Times New Roman" panose="02020603050405020304" pitchFamily="18" charset="0"/>
                          <a:ea typeface="+mn-ea"/>
                          <a:cs typeface="Times New Roman" panose="02020603050405020304" pitchFamily="18" charset="0"/>
                        </a:rPr>
                        <a:t>2D Polygon Partitioning</a:t>
                      </a:r>
                      <a:endParaRPr lang="en-US" sz="3600" b="0" i="0" kern="1200" dirty="0">
                        <a:solidFill>
                          <a:schemeClr val="dk1"/>
                        </a:solidFill>
                        <a:latin typeface="Times New Roman" panose="02020603050405020304" pitchFamily="18" charset="0"/>
                        <a:ea typeface="+mn-ea"/>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5" name="TextBox 4"/>
          <p:cNvSpPr txBox="1"/>
          <p:nvPr/>
        </p:nvSpPr>
        <p:spPr>
          <a:xfrm>
            <a:off x="592428" y="1676615"/>
            <a:ext cx="10602045" cy="523220"/>
          </a:xfrm>
          <a:prstGeom prst="rect">
            <a:avLst/>
          </a:prstGeom>
          <a:noFill/>
        </p:spPr>
        <p:txBody>
          <a:bodyPr wrap="square" rtlCol="0">
            <a:spAutoFit/>
          </a:bodyPr>
          <a:lstStyle/>
          <a:p>
            <a:r>
              <a:rPr lang="en-US" sz="2800" dirty="0"/>
              <a:t>This package </a:t>
            </a:r>
            <a:r>
              <a:rPr lang="en-US" sz="2800" dirty="0" smtClean="0"/>
              <a:t>provides:</a:t>
            </a:r>
            <a:endParaRPr lang="en-US" sz="2800" dirty="0"/>
          </a:p>
        </p:txBody>
      </p:sp>
      <p:sp>
        <p:nvSpPr>
          <p:cNvPr id="6" name="TextBox 5"/>
          <p:cNvSpPr txBox="1"/>
          <p:nvPr/>
        </p:nvSpPr>
        <p:spPr>
          <a:xfrm>
            <a:off x="966989" y="2598562"/>
            <a:ext cx="9015211" cy="1200329"/>
          </a:xfrm>
          <a:prstGeom prst="rect">
            <a:avLst/>
          </a:prstGeom>
          <a:noFill/>
        </p:spPr>
        <p:txBody>
          <a:bodyPr wrap="square" rtlCol="0">
            <a:spAutoFit/>
          </a:bodyPr>
          <a:lstStyle/>
          <a:p>
            <a:pPr marL="342900" indent="-342900">
              <a:lnSpc>
                <a:spcPct val="150000"/>
              </a:lnSpc>
              <a:buClr>
                <a:srgbClr val="B200FF"/>
              </a:buClr>
              <a:buFont typeface="Arial" panose="020B0604020202020204" pitchFamily="34" charset="0"/>
              <a:buChar char="•"/>
            </a:pPr>
            <a:r>
              <a:rPr lang="en-US" sz="2400" dirty="0"/>
              <a:t>functions for partitioning polygons in </a:t>
            </a:r>
            <a:r>
              <a:rPr lang="en-US" sz="2400" dirty="0" smtClean="0">
                <a:solidFill>
                  <a:srgbClr val="EC008D"/>
                </a:solidFill>
              </a:rPr>
              <a:t>monotone</a:t>
            </a:r>
          </a:p>
          <a:p>
            <a:pPr marL="342900" indent="-342900">
              <a:lnSpc>
                <a:spcPct val="150000"/>
              </a:lnSpc>
              <a:buClr>
                <a:srgbClr val="B200FF"/>
              </a:buClr>
              <a:buFont typeface="Arial" panose="020B0604020202020204" pitchFamily="34" charset="0"/>
              <a:buChar char="•"/>
            </a:pPr>
            <a:r>
              <a:rPr lang="en-US" sz="2400" dirty="0"/>
              <a:t>functions for partitioning polygons in </a:t>
            </a:r>
            <a:r>
              <a:rPr lang="en-US" sz="2400" dirty="0">
                <a:solidFill>
                  <a:srgbClr val="EC008D"/>
                </a:solidFill>
              </a:rPr>
              <a:t>convex </a:t>
            </a:r>
            <a:r>
              <a:rPr lang="en-US" sz="2400" dirty="0" smtClean="0">
                <a:solidFill>
                  <a:srgbClr val="EC008D"/>
                </a:solidFill>
              </a:rPr>
              <a:t>polygons</a:t>
            </a:r>
          </a:p>
        </p:txBody>
      </p:sp>
      <p:sp>
        <p:nvSpPr>
          <p:cNvPr id="2" name="TextBox 1"/>
          <p:cNvSpPr txBox="1"/>
          <p:nvPr/>
        </p:nvSpPr>
        <p:spPr>
          <a:xfrm>
            <a:off x="592428" y="4814553"/>
            <a:ext cx="11058756" cy="523220"/>
          </a:xfrm>
          <a:prstGeom prst="rect">
            <a:avLst/>
          </a:prstGeom>
          <a:noFill/>
        </p:spPr>
        <p:txBody>
          <a:bodyPr wrap="square" rtlCol="0">
            <a:spAutoFit/>
          </a:bodyPr>
          <a:lstStyle/>
          <a:p>
            <a:r>
              <a:rPr lang="en-US" sz="2800" dirty="0">
                <a:solidFill>
                  <a:srgbClr val="7492B5"/>
                </a:solidFill>
              </a:rPr>
              <a:t>The algorithms can produce results with the minimal number of </a:t>
            </a:r>
            <a:r>
              <a:rPr lang="en-US" sz="2800" dirty="0" smtClean="0">
                <a:solidFill>
                  <a:srgbClr val="7492B5"/>
                </a:solidFill>
              </a:rPr>
              <a:t>polygons</a:t>
            </a:r>
            <a:endParaRPr lang="en-US" sz="2800" dirty="0">
              <a:solidFill>
                <a:srgbClr val="7492B5"/>
              </a:solidFill>
            </a:endParaRPr>
          </a:p>
        </p:txBody>
      </p:sp>
    </p:spTree>
    <p:extLst>
      <p:ext uri="{BB962C8B-B14F-4D97-AF65-F5344CB8AC3E}">
        <p14:creationId xmlns:p14="http://schemas.microsoft.com/office/powerpoint/2010/main" val="20518549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FAB73BC-B049-4115-A692-8D63A059BFB8}" type="slidenum">
              <a:rPr lang="en-US" smtClean="0"/>
              <a:pPr/>
              <a:t>23</a:t>
            </a:fld>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2477396465"/>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algn="l" defTabSz="914400" rtl="0" eaLnBrk="1" latinLnBrk="0" hangingPunct="1"/>
                      <a:r>
                        <a:rPr lang="en-US" sz="3600" b="0" i="0" kern="1200" dirty="0" smtClean="0">
                          <a:solidFill>
                            <a:schemeClr val="dk1"/>
                          </a:solidFill>
                          <a:latin typeface="Times New Roman" panose="02020603050405020304" pitchFamily="18" charset="0"/>
                          <a:ea typeface="+mn-ea"/>
                          <a:cs typeface="Times New Roman" panose="02020603050405020304" pitchFamily="18" charset="0"/>
                        </a:rPr>
                        <a:t>2D Minkowski Sums</a:t>
                      </a:r>
                      <a:endParaRPr lang="en-US" sz="3600" b="0" i="0" kern="1200" dirty="0">
                        <a:solidFill>
                          <a:schemeClr val="dk1"/>
                        </a:solidFill>
                        <a:latin typeface="Times New Roman" panose="02020603050405020304" pitchFamily="18" charset="0"/>
                        <a:ea typeface="+mn-ea"/>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5" name="TextBox 4"/>
          <p:cNvSpPr txBox="1"/>
          <p:nvPr/>
        </p:nvSpPr>
        <p:spPr>
          <a:xfrm>
            <a:off x="592428" y="1676615"/>
            <a:ext cx="10602045" cy="523220"/>
          </a:xfrm>
          <a:prstGeom prst="rect">
            <a:avLst/>
          </a:prstGeom>
          <a:noFill/>
        </p:spPr>
        <p:txBody>
          <a:bodyPr wrap="square" rtlCol="0">
            <a:spAutoFit/>
          </a:bodyPr>
          <a:lstStyle/>
          <a:p>
            <a:r>
              <a:rPr lang="en-US" sz="2800" dirty="0"/>
              <a:t>This package </a:t>
            </a:r>
            <a:r>
              <a:rPr lang="en-US" sz="2800" dirty="0" smtClean="0"/>
              <a:t>provides:</a:t>
            </a:r>
            <a:endParaRPr lang="en-US" sz="2800" dirty="0"/>
          </a:p>
        </p:txBody>
      </p:sp>
      <p:sp>
        <p:nvSpPr>
          <p:cNvPr id="6" name="TextBox 5"/>
          <p:cNvSpPr txBox="1"/>
          <p:nvPr/>
        </p:nvSpPr>
        <p:spPr>
          <a:xfrm>
            <a:off x="966989" y="2598562"/>
            <a:ext cx="10116647" cy="1754326"/>
          </a:xfrm>
          <a:prstGeom prst="rect">
            <a:avLst/>
          </a:prstGeom>
          <a:noFill/>
        </p:spPr>
        <p:txBody>
          <a:bodyPr wrap="square" rtlCol="0">
            <a:spAutoFit/>
          </a:bodyPr>
          <a:lstStyle/>
          <a:p>
            <a:pPr marL="342900" indent="-342900">
              <a:lnSpc>
                <a:spcPct val="150000"/>
              </a:lnSpc>
              <a:buClr>
                <a:srgbClr val="B200FF"/>
              </a:buClr>
              <a:buFont typeface="Arial" panose="020B0604020202020204" pitchFamily="34" charset="0"/>
              <a:buChar char="•"/>
            </a:pPr>
            <a:r>
              <a:rPr lang="en-US" sz="2400" dirty="0"/>
              <a:t>functions for computing the Minkowski sum of </a:t>
            </a:r>
            <a:r>
              <a:rPr lang="en-US" sz="2400" dirty="0">
                <a:solidFill>
                  <a:srgbClr val="EC008D"/>
                </a:solidFill>
              </a:rPr>
              <a:t>two polygons </a:t>
            </a:r>
            <a:endParaRPr lang="en-US" sz="2400" dirty="0" smtClean="0">
              <a:solidFill>
                <a:srgbClr val="EC008D"/>
              </a:solidFill>
            </a:endParaRPr>
          </a:p>
          <a:p>
            <a:pPr marL="342900" indent="-342900">
              <a:lnSpc>
                <a:spcPct val="150000"/>
              </a:lnSpc>
              <a:buClr>
                <a:srgbClr val="B200FF"/>
              </a:buClr>
              <a:buFont typeface="Arial" panose="020B0604020202020204" pitchFamily="34" charset="0"/>
              <a:buChar char="•"/>
            </a:pPr>
            <a:r>
              <a:rPr lang="en-US" sz="2400" dirty="0" smtClean="0"/>
              <a:t>functions </a:t>
            </a:r>
            <a:r>
              <a:rPr lang="en-US" sz="2400" dirty="0"/>
              <a:t>for computing the Minkowski sum of</a:t>
            </a:r>
            <a:r>
              <a:rPr lang="en-US" sz="2400" dirty="0">
                <a:solidFill>
                  <a:srgbClr val="EC008D"/>
                </a:solidFill>
              </a:rPr>
              <a:t> a polygon and a disc</a:t>
            </a:r>
            <a:r>
              <a:rPr lang="en-US" sz="2400" dirty="0"/>
              <a:t/>
            </a:r>
            <a:br>
              <a:rPr lang="en-US" sz="2400" dirty="0"/>
            </a:br>
            <a:r>
              <a:rPr lang="en-US" sz="2400" dirty="0" smtClean="0"/>
              <a:t> (</a:t>
            </a:r>
            <a:r>
              <a:rPr lang="en-US" sz="2400" dirty="0"/>
              <a:t>an operation also known as </a:t>
            </a:r>
            <a:r>
              <a:rPr lang="en-US" sz="2400" i="1" dirty="0"/>
              <a:t>offsetting</a:t>
            </a:r>
            <a:r>
              <a:rPr lang="en-US" sz="2400" dirty="0"/>
              <a:t> or </a:t>
            </a:r>
            <a:r>
              <a:rPr lang="en-US" sz="2400" i="1" dirty="0"/>
              <a:t>dilating</a:t>
            </a:r>
            <a:r>
              <a:rPr lang="en-US" sz="2400" dirty="0"/>
              <a:t> a polygon)</a:t>
            </a:r>
            <a:endParaRPr lang="en-US" sz="2400" dirty="0" smtClean="0"/>
          </a:p>
        </p:txBody>
      </p:sp>
    </p:spTree>
    <p:extLst>
      <p:ext uri="{BB962C8B-B14F-4D97-AF65-F5344CB8AC3E}">
        <p14:creationId xmlns:p14="http://schemas.microsoft.com/office/powerpoint/2010/main" val="32482599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FAB73BC-B049-4115-A692-8D63A059BFB8}" type="slidenum">
              <a:rPr lang="en-US" smtClean="0"/>
              <a:pPr/>
              <a:t>24</a:t>
            </a:fld>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3094265880"/>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algn="l" defTabSz="914400" rtl="0" eaLnBrk="1" latinLnBrk="0" hangingPunct="1"/>
                      <a:r>
                        <a:rPr lang="en-US" sz="3600" b="0" i="0" kern="1200" dirty="0" smtClean="0">
                          <a:solidFill>
                            <a:schemeClr val="dk1"/>
                          </a:solidFill>
                          <a:latin typeface="Times New Roman" panose="02020603050405020304" pitchFamily="18" charset="0"/>
                          <a:ea typeface="+mn-ea"/>
                          <a:cs typeface="Times New Roman" panose="02020603050405020304" pitchFamily="18" charset="0"/>
                        </a:rPr>
                        <a:t>2D Regularized Boolean Set-Operations</a:t>
                      </a:r>
                      <a:endParaRPr lang="en-US" sz="3600" b="0" i="0" kern="1200" dirty="0">
                        <a:solidFill>
                          <a:schemeClr val="dk1"/>
                        </a:solidFill>
                        <a:latin typeface="Times New Roman" panose="02020603050405020304" pitchFamily="18" charset="0"/>
                        <a:ea typeface="+mn-ea"/>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5" name="TextBox 4"/>
          <p:cNvSpPr txBox="1"/>
          <p:nvPr/>
        </p:nvSpPr>
        <p:spPr>
          <a:xfrm>
            <a:off x="592428" y="1676615"/>
            <a:ext cx="10865281" cy="523220"/>
          </a:xfrm>
          <a:prstGeom prst="rect">
            <a:avLst/>
          </a:prstGeom>
          <a:noFill/>
        </p:spPr>
        <p:txBody>
          <a:bodyPr wrap="square" rtlCol="0">
            <a:spAutoFit/>
          </a:bodyPr>
          <a:lstStyle/>
          <a:p>
            <a:r>
              <a:rPr lang="en-US" sz="2800" dirty="0"/>
              <a:t>This package consists of the implementation of Boolean set-operations</a:t>
            </a:r>
          </a:p>
        </p:txBody>
      </p:sp>
      <p:sp>
        <p:nvSpPr>
          <p:cNvPr id="6" name="TextBox 5"/>
          <p:cNvSpPr txBox="1"/>
          <p:nvPr/>
        </p:nvSpPr>
        <p:spPr>
          <a:xfrm>
            <a:off x="966989" y="2569932"/>
            <a:ext cx="9015211" cy="3416320"/>
          </a:xfrm>
          <a:prstGeom prst="rect">
            <a:avLst/>
          </a:prstGeom>
          <a:noFill/>
        </p:spPr>
        <p:txBody>
          <a:bodyPr wrap="square" rtlCol="0">
            <a:spAutoFit/>
          </a:bodyPr>
          <a:lstStyle/>
          <a:p>
            <a:pPr marL="342900" indent="-342900">
              <a:lnSpc>
                <a:spcPct val="150000"/>
              </a:lnSpc>
              <a:buClr>
                <a:srgbClr val="B200FF"/>
              </a:buClr>
              <a:buFont typeface="Arial" panose="020B0604020202020204" pitchFamily="34" charset="0"/>
              <a:buChar char="•"/>
            </a:pPr>
            <a:r>
              <a:rPr lang="en-US" sz="2400" b="1" dirty="0" smtClean="0"/>
              <a:t>intersection</a:t>
            </a:r>
          </a:p>
          <a:p>
            <a:pPr marL="342900" indent="-342900">
              <a:lnSpc>
                <a:spcPct val="150000"/>
              </a:lnSpc>
              <a:buClr>
                <a:srgbClr val="B200FF"/>
              </a:buClr>
              <a:buFont typeface="Arial" panose="020B0604020202020204" pitchFamily="34" charset="0"/>
              <a:buChar char="•"/>
            </a:pPr>
            <a:r>
              <a:rPr lang="en-US" sz="2400" b="1" dirty="0" smtClean="0"/>
              <a:t>join</a:t>
            </a:r>
          </a:p>
          <a:p>
            <a:pPr marL="342900" indent="-342900">
              <a:lnSpc>
                <a:spcPct val="150000"/>
              </a:lnSpc>
              <a:buClr>
                <a:srgbClr val="B200FF"/>
              </a:buClr>
              <a:buFont typeface="Arial" panose="020B0604020202020204" pitchFamily="34" charset="0"/>
              <a:buChar char="•"/>
            </a:pPr>
            <a:r>
              <a:rPr lang="en-US" sz="2400" b="1" dirty="0" smtClean="0"/>
              <a:t>difference</a:t>
            </a:r>
          </a:p>
          <a:p>
            <a:pPr marL="342900" indent="-342900">
              <a:lnSpc>
                <a:spcPct val="150000"/>
              </a:lnSpc>
              <a:buClr>
                <a:srgbClr val="B200FF"/>
              </a:buClr>
              <a:buFont typeface="Arial" panose="020B0604020202020204" pitchFamily="34" charset="0"/>
              <a:buChar char="•"/>
            </a:pPr>
            <a:r>
              <a:rPr lang="en-US" sz="2400" b="1" dirty="0" smtClean="0"/>
              <a:t>symmetric Difference</a:t>
            </a:r>
          </a:p>
          <a:p>
            <a:pPr marL="342900" indent="-342900">
              <a:lnSpc>
                <a:spcPct val="150000"/>
              </a:lnSpc>
              <a:buClr>
                <a:srgbClr val="B200FF"/>
              </a:buClr>
              <a:buFont typeface="Arial" panose="020B0604020202020204" pitchFamily="34" charset="0"/>
              <a:buChar char="•"/>
            </a:pPr>
            <a:r>
              <a:rPr lang="en-US" sz="2400" b="1" dirty="0" smtClean="0"/>
              <a:t>complement</a:t>
            </a:r>
          </a:p>
          <a:p>
            <a:pPr marL="342900" indent="-342900">
              <a:lnSpc>
                <a:spcPct val="150000"/>
              </a:lnSpc>
              <a:buClr>
                <a:srgbClr val="B200FF"/>
              </a:buClr>
              <a:buFont typeface="Arial" panose="020B0604020202020204" pitchFamily="34" charset="0"/>
              <a:buChar char="•"/>
            </a:pPr>
            <a:r>
              <a:rPr lang="en-US" sz="2400" b="1" dirty="0" smtClean="0"/>
              <a:t>…</a:t>
            </a:r>
            <a:endParaRPr lang="en-US" sz="2400" dirty="0" smtClean="0"/>
          </a:p>
        </p:txBody>
      </p:sp>
    </p:spTree>
    <p:extLst>
      <p:ext uri="{BB962C8B-B14F-4D97-AF65-F5344CB8AC3E}">
        <p14:creationId xmlns:p14="http://schemas.microsoft.com/office/powerpoint/2010/main" val="22096209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446650" y="1292528"/>
            <a:ext cx="3809999" cy="523220"/>
          </a:xfrm>
          <a:prstGeom prst="rect">
            <a:avLst/>
          </a:prstGeom>
          <a:noFill/>
        </p:spPr>
        <p:txBody>
          <a:bodyPr wrap="square" rtlCol="0">
            <a:spAutoFit/>
          </a:bodyPr>
          <a:lstStyle/>
          <a:p>
            <a:r>
              <a:rPr lang="en-US" sz="2800" b="1" dirty="0" smtClean="0"/>
              <a:t>Arrangements </a:t>
            </a:r>
            <a:r>
              <a:rPr lang="en-US" sz="2800" b="1" dirty="0" smtClean="0">
                <a:solidFill>
                  <a:srgbClr val="FF0000"/>
                </a:solidFill>
              </a:rPr>
              <a:t>(5)</a:t>
            </a:r>
            <a:endParaRPr lang="en-US" sz="2800" b="1" dirty="0">
              <a:solidFill>
                <a:srgbClr val="FF0000"/>
              </a:solidFill>
            </a:endParaRPr>
          </a:p>
        </p:txBody>
      </p:sp>
      <p:sp>
        <p:nvSpPr>
          <p:cNvPr id="27" name="TextBox 26"/>
          <p:cNvSpPr txBox="1"/>
          <p:nvPr/>
        </p:nvSpPr>
        <p:spPr>
          <a:xfrm>
            <a:off x="3131235" y="2676187"/>
            <a:ext cx="4232030" cy="677108"/>
          </a:xfrm>
          <a:prstGeom prst="rect">
            <a:avLst/>
          </a:prstGeom>
          <a:noFill/>
        </p:spPr>
        <p:txBody>
          <a:bodyPr wrap="square" rtlCol="0">
            <a:spAutoFit/>
          </a:bodyPr>
          <a:lstStyle/>
          <a:p>
            <a:r>
              <a:rPr lang="en-US" sz="2000" b="1" dirty="0"/>
              <a:t>2D Arrangements</a:t>
            </a:r>
          </a:p>
          <a:p>
            <a:r>
              <a:rPr lang="en-US" b="1" dirty="0"/>
              <a:t>Introduced in:</a:t>
            </a:r>
            <a:r>
              <a:rPr lang="en-US" dirty="0"/>
              <a:t> </a:t>
            </a:r>
            <a:r>
              <a:rPr lang="en-US" cap="small" dirty="0">
                <a:solidFill>
                  <a:srgbClr val="B200FF"/>
                </a:solidFill>
              </a:rPr>
              <a:t>CGAL</a:t>
            </a:r>
            <a:r>
              <a:rPr lang="en-US" dirty="0">
                <a:solidFill>
                  <a:srgbClr val="B200FF"/>
                </a:solidFill>
              </a:rPr>
              <a:t> 2.1</a:t>
            </a:r>
            <a:endParaRPr lang="en-US" b="1" dirty="0">
              <a:solidFill>
                <a:srgbClr val="B200FF"/>
              </a:solidFill>
            </a:endParaRPr>
          </a:p>
        </p:txBody>
      </p:sp>
      <p:sp>
        <p:nvSpPr>
          <p:cNvPr id="34" name="TextBox 33"/>
          <p:cNvSpPr txBox="1"/>
          <p:nvPr/>
        </p:nvSpPr>
        <p:spPr>
          <a:xfrm>
            <a:off x="3131235" y="4777706"/>
            <a:ext cx="5399648" cy="677108"/>
          </a:xfrm>
          <a:prstGeom prst="rect">
            <a:avLst/>
          </a:prstGeom>
          <a:noFill/>
        </p:spPr>
        <p:txBody>
          <a:bodyPr wrap="square" rtlCol="0">
            <a:spAutoFit/>
          </a:bodyPr>
          <a:lstStyle/>
          <a:p>
            <a:r>
              <a:rPr lang="en-US" sz="2000" b="1" dirty="0"/>
              <a:t>2D Intersection of Curves</a:t>
            </a:r>
          </a:p>
          <a:p>
            <a:r>
              <a:rPr lang="en-US" b="1" dirty="0"/>
              <a:t>Introduced in:</a:t>
            </a:r>
            <a:r>
              <a:rPr lang="en-US" dirty="0"/>
              <a:t> </a:t>
            </a:r>
            <a:r>
              <a:rPr lang="en-US" cap="small" dirty="0">
                <a:solidFill>
                  <a:srgbClr val="B200FF"/>
                </a:solidFill>
              </a:rPr>
              <a:t>CGAL</a:t>
            </a:r>
            <a:r>
              <a:rPr lang="en-US" dirty="0">
                <a:solidFill>
                  <a:srgbClr val="B200FF"/>
                </a:solidFill>
              </a:rPr>
              <a:t> 2.4</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8629" y="4161784"/>
            <a:ext cx="1908952" cy="1908952"/>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6650" y="2098286"/>
            <a:ext cx="1832911" cy="1832911"/>
          </a:xfrm>
          <a:prstGeom prst="rect">
            <a:avLst/>
          </a:prstGeom>
        </p:spPr>
      </p:pic>
      <p:sp>
        <p:nvSpPr>
          <p:cNvPr id="4" name="Slide Number Placeholder 3"/>
          <p:cNvSpPr>
            <a:spLocks noGrp="1"/>
          </p:cNvSpPr>
          <p:nvPr>
            <p:ph type="sldNum" sz="quarter" idx="12"/>
          </p:nvPr>
        </p:nvSpPr>
        <p:spPr/>
        <p:txBody>
          <a:bodyPr/>
          <a:lstStyle/>
          <a:p>
            <a:fld id="{4FAB73BC-B049-4115-A692-8D63A059BFB8}" type="slidenum">
              <a:rPr lang="en-US" smtClean="0"/>
              <a:pPr/>
              <a:t>25</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122600664"/>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algn="l" defTabSz="914400" rtl="0" eaLnBrk="1" latinLnBrk="0" hangingPunct="1"/>
                      <a:r>
                        <a:rPr lang="en-US" sz="3600" b="0" i="0" kern="1200" dirty="0" smtClean="0">
                          <a:solidFill>
                            <a:schemeClr val="dk1"/>
                          </a:solidFill>
                          <a:latin typeface="Times New Roman" panose="02020603050405020304" pitchFamily="18" charset="0"/>
                          <a:ea typeface="+mn-ea"/>
                          <a:cs typeface="Times New Roman" panose="02020603050405020304" pitchFamily="18" charset="0"/>
                        </a:rPr>
                        <a:t>Basic Library</a:t>
                      </a:r>
                      <a:endParaRPr lang="fa-IR" sz="3600" b="0" i="0" kern="1200" dirty="0" smtClean="0">
                        <a:solidFill>
                          <a:schemeClr val="dk1"/>
                        </a:solidFill>
                        <a:latin typeface="Times New Roman" panose="02020603050405020304" pitchFamily="18" charset="0"/>
                        <a:ea typeface="+mn-ea"/>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20784367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FAB73BC-B049-4115-A692-8D63A059BFB8}" type="slidenum">
              <a:rPr lang="en-US" smtClean="0"/>
              <a:pPr/>
              <a:t>26</a:t>
            </a:fld>
            <a:endParaRPr lang="en-US" dirty="0"/>
          </a:p>
        </p:txBody>
      </p:sp>
      <p:graphicFrame>
        <p:nvGraphicFramePr>
          <p:cNvPr id="19" name="Table 18"/>
          <p:cNvGraphicFramePr>
            <a:graphicFrameLocks noGrp="1"/>
          </p:cNvGraphicFramePr>
          <p:nvPr>
            <p:extLst>
              <p:ext uri="{D42A27DB-BD31-4B8C-83A1-F6EECF244321}">
                <p14:modId xmlns:p14="http://schemas.microsoft.com/office/powerpoint/2010/main" val="189280231"/>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algn="l" defTabSz="914400" rtl="0" eaLnBrk="1" latinLnBrk="0" hangingPunct="1"/>
                      <a:r>
                        <a:rPr lang="en-US" sz="3600" b="0" i="0" kern="1200" dirty="0" smtClean="0">
                          <a:solidFill>
                            <a:schemeClr val="dk1"/>
                          </a:solidFill>
                          <a:latin typeface="Times New Roman" panose="02020603050405020304" pitchFamily="18" charset="0"/>
                          <a:ea typeface="+mn-ea"/>
                          <a:cs typeface="Times New Roman" panose="02020603050405020304" pitchFamily="18" charset="0"/>
                        </a:rPr>
                        <a:t>2D Arrangements</a:t>
                      </a:r>
                      <a:endParaRPr lang="en-US" sz="3600" b="0" i="0" kern="1200" dirty="0">
                        <a:solidFill>
                          <a:schemeClr val="dk1"/>
                        </a:solidFill>
                        <a:latin typeface="Times New Roman" panose="02020603050405020304" pitchFamily="18" charset="0"/>
                        <a:ea typeface="+mn-ea"/>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6" name="TextBox 5"/>
          <p:cNvSpPr txBox="1"/>
          <p:nvPr/>
        </p:nvSpPr>
        <p:spPr>
          <a:xfrm>
            <a:off x="786880" y="1946478"/>
            <a:ext cx="9015211" cy="3416320"/>
          </a:xfrm>
          <a:prstGeom prst="rect">
            <a:avLst/>
          </a:prstGeom>
          <a:noFill/>
        </p:spPr>
        <p:txBody>
          <a:bodyPr wrap="square" rtlCol="0">
            <a:spAutoFit/>
          </a:bodyPr>
          <a:lstStyle/>
          <a:p>
            <a:pPr marL="342900" indent="-342900">
              <a:lnSpc>
                <a:spcPct val="150000"/>
              </a:lnSpc>
              <a:buClr>
                <a:srgbClr val="EC008D"/>
              </a:buClr>
              <a:buFont typeface="Arial" panose="020B0604020202020204" pitchFamily="34" charset="0"/>
              <a:buChar char="•"/>
            </a:pPr>
            <a:r>
              <a:rPr lang="en-US" sz="2400" dirty="0" smtClean="0"/>
              <a:t>this </a:t>
            </a:r>
            <a:r>
              <a:rPr lang="en-US" sz="2400" dirty="0"/>
              <a:t>package can be used </a:t>
            </a:r>
            <a:r>
              <a:rPr lang="en-US" sz="2400" dirty="0">
                <a:solidFill>
                  <a:srgbClr val="B200FF"/>
                </a:solidFill>
              </a:rPr>
              <a:t>to </a:t>
            </a:r>
            <a:r>
              <a:rPr lang="en-US" sz="2400" dirty="0" smtClean="0">
                <a:solidFill>
                  <a:srgbClr val="B200FF"/>
                </a:solidFill>
              </a:rPr>
              <a:t>maintain</a:t>
            </a:r>
            <a:r>
              <a:rPr lang="en-US" sz="2400" dirty="0">
                <a:solidFill>
                  <a:srgbClr val="B200FF"/>
                </a:solidFill>
              </a:rPr>
              <a:t>, alter, and display arrangements </a:t>
            </a:r>
            <a:r>
              <a:rPr lang="en-US" sz="2400" dirty="0"/>
              <a:t>in the </a:t>
            </a:r>
            <a:r>
              <a:rPr lang="en-US" sz="2400" dirty="0" smtClean="0"/>
              <a:t>plane</a:t>
            </a:r>
          </a:p>
          <a:p>
            <a:pPr marL="342900" indent="-342900">
              <a:lnSpc>
                <a:spcPct val="150000"/>
              </a:lnSpc>
              <a:buClr>
                <a:srgbClr val="EC008D"/>
              </a:buClr>
              <a:buFont typeface="Arial" panose="020B0604020202020204" pitchFamily="34" charset="0"/>
              <a:buChar char="•"/>
            </a:pPr>
            <a:r>
              <a:rPr lang="en-US" sz="2400" dirty="0"/>
              <a:t>the package can be used to obtain results of </a:t>
            </a:r>
            <a:r>
              <a:rPr lang="en-US" sz="2400" dirty="0">
                <a:solidFill>
                  <a:srgbClr val="B200FF"/>
                </a:solidFill>
              </a:rPr>
              <a:t>various queries </a:t>
            </a:r>
            <a:r>
              <a:rPr lang="en-US" sz="2400" dirty="0"/>
              <a:t>on the arrangement, such as </a:t>
            </a:r>
            <a:r>
              <a:rPr lang="en-US" sz="2400" dirty="0">
                <a:solidFill>
                  <a:srgbClr val="B200FF"/>
                </a:solidFill>
              </a:rPr>
              <a:t>point location</a:t>
            </a:r>
            <a:endParaRPr lang="en-US" sz="2400" b="1" dirty="0" smtClean="0">
              <a:solidFill>
                <a:srgbClr val="B200FF"/>
              </a:solidFill>
            </a:endParaRPr>
          </a:p>
          <a:p>
            <a:pPr marL="342900" indent="-342900">
              <a:lnSpc>
                <a:spcPct val="150000"/>
              </a:lnSpc>
              <a:buClr>
                <a:srgbClr val="EC008D"/>
              </a:buClr>
              <a:buFont typeface="Arial" panose="020B0604020202020204" pitchFamily="34" charset="0"/>
              <a:buChar char="•"/>
            </a:pPr>
            <a:r>
              <a:rPr lang="en-US" sz="2400" dirty="0" smtClean="0"/>
              <a:t>Computing </a:t>
            </a:r>
            <a:r>
              <a:rPr lang="en-US" sz="2400" dirty="0"/>
              <a:t>the </a:t>
            </a:r>
            <a:r>
              <a:rPr lang="en-US" sz="2400" dirty="0">
                <a:solidFill>
                  <a:srgbClr val="B200FF"/>
                </a:solidFill>
              </a:rPr>
              <a:t>overlay of two </a:t>
            </a:r>
            <a:r>
              <a:rPr lang="en-US" sz="2400" dirty="0" smtClean="0">
                <a:solidFill>
                  <a:srgbClr val="B200FF"/>
                </a:solidFill>
              </a:rPr>
              <a:t>arrangements</a:t>
            </a:r>
          </a:p>
          <a:p>
            <a:pPr marL="342900" indent="-342900">
              <a:lnSpc>
                <a:spcPct val="150000"/>
              </a:lnSpc>
              <a:buClr>
                <a:srgbClr val="EC008D"/>
              </a:buClr>
              <a:buFont typeface="Arial" panose="020B0604020202020204" pitchFamily="34" charset="0"/>
              <a:buChar char="•"/>
            </a:pPr>
            <a:r>
              <a:rPr lang="en-US" sz="2400" b="1" dirty="0" smtClean="0"/>
              <a:t>…</a:t>
            </a:r>
            <a:endParaRPr lang="en-US" sz="2400" dirty="0" smtClean="0"/>
          </a:p>
        </p:txBody>
      </p:sp>
    </p:spTree>
    <p:extLst>
      <p:ext uri="{BB962C8B-B14F-4D97-AF65-F5344CB8AC3E}">
        <p14:creationId xmlns:p14="http://schemas.microsoft.com/office/powerpoint/2010/main" val="32482731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420891" y="1253106"/>
            <a:ext cx="7951761" cy="523220"/>
          </a:xfrm>
          <a:prstGeom prst="rect">
            <a:avLst/>
          </a:prstGeom>
          <a:noFill/>
        </p:spPr>
        <p:txBody>
          <a:bodyPr wrap="square" rtlCol="0">
            <a:spAutoFit/>
          </a:bodyPr>
          <a:lstStyle/>
          <a:p>
            <a:r>
              <a:rPr lang="en-US" sz="2800" b="1" dirty="0"/>
              <a:t>Triangulations and Delaunay </a:t>
            </a:r>
            <a:r>
              <a:rPr lang="en-US" sz="2800" b="1" dirty="0" smtClean="0"/>
              <a:t>Triangulations</a:t>
            </a:r>
            <a:r>
              <a:rPr lang="en-US" sz="2800" b="1" dirty="0" smtClean="0">
                <a:solidFill>
                  <a:srgbClr val="FF0000"/>
                </a:solidFill>
              </a:rPr>
              <a:t>(7)</a:t>
            </a:r>
            <a:endParaRPr lang="en-US" sz="2800" b="1" dirty="0">
              <a:solidFill>
                <a:srgbClr val="FF0000"/>
              </a:solidFill>
            </a:endParaRPr>
          </a:p>
        </p:txBody>
      </p:sp>
      <p:sp>
        <p:nvSpPr>
          <p:cNvPr id="34" name="TextBox 33"/>
          <p:cNvSpPr txBox="1"/>
          <p:nvPr/>
        </p:nvSpPr>
        <p:spPr>
          <a:xfrm>
            <a:off x="2351649" y="2308352"/>
            <a:ext cx="4232030" cy="677108"/>
          </a:xfrm>
          <a:prstGeom prst="rect">
            <a:avLst/>
          </a:prstGeom>
          <a:noFill/>
        </p:spPr>
        <p:txBody>
          <a:bodyPr wrap="square" rtlCol="0">
            <a:spAutoFit/>
          </a:bodyPr>
          <a:lstStyle/>
          <a:p>
            <a:r>
              <a:rPr lang="en-US" sz="2000" b="1" dirty="0"/>
              <a:t>2D Triangulation</a:t>
            </a:r>
          </a:p>
          <a:p>
            <a:r>
              <a:rPr lang="en-US" b="1" dirty="0"/>
              <a:t>Introduced in:</a:t>
            </a:r>
            <a:r>
              <a:rPr lang="en-US" dirty="0"/>
              <a:t> </a:t>
            </a:r>
            <a:r>
              <a:rPr lang="en-US" cap="small" dirty="0">
                <a:solidFill>
                  <a:srgbClr val="B200FF"/>
                </a:solidFill>
              </a:rPr>
              <a:t>CGAL</a:t>
            </a:r>
            <a:r>
              <a:rPr lang="en-US" dirty="0">
                <a:solidFill>
                  <a:srgbClr val="B200FF"/>
                </a:solidFill>
              </a:rPr>
              <a:t> 0.9</a:t>
            </a:r>
            <a:endParaRPr lang="en-US" b="1" dirty="0">
              <a:solidFill>
                <a:srgbClr val="B200FF"/>
              </a:solidFill>
            </a:endParaRPr>
          </a:p>
        </p:txBody>
      </p:sp>
      <p:sp>
        <p:nvSpPr>
          <p:cNvPr id="35" name="TextBox 34"/>
          <p:cNvSpPr txBox="1"/>
          <p:nvPr/>
        </p:nvSpPr>
        <p:spPr>
          <a:xfrm>
            <a:off x="7827862" y="4569138"/>
            <a:ext cx="5399648" cy="677108"/>
          </a:xfrm>
          <a:prstGeom prst="rect">
            <a:avLst/>
          </a:prstGeom>
          <a:noFill/>
        </p:spPr>
        <p:txBody>
          <a:bodyPr wrap="square" rtlCol="0">
            <a:spAutoFit/>
          </a:bodyPr>
          <a:lstStyle/>
          <a:p>
            <a:r>
              <a:rPr lang="en-US" sz="2000" b="1" dirty="0"/>
              <a:t>3D Triangulation Data Structure</a:t>
            </a:r>
          </a:p>
          <a:p>
            <a:r>
              <a:rPr lang="en-US" b="1" dirty="0"/>
              <a:t>Introduced in:</a:t>
            </a:r>
            <a:r>
              <a:rPr lang="en-US" dirty="0"/>
              <a:t> </a:t>
            </a:r>
            <a:r>
              <a:rPr lang="en-US" cap="small" dirty="0">
                <a:solidFill>
                  <a:srgbClr val="B200FF"/>
                </a:solidFill>
              </a:rPr>
              <a:t>CGAL</a:t>
            </a:r>
            <a:r>
              <a:rPr lang="en-US" dirty="0">
                <a:solidFill>
                  <a:srgbClr val="B200FF"/>
                </a:solidFill>
              </a:rPr>
              <a:t> 2.1</a:t>
            </a:r>
          </a:p>
        </p:txBody>
      </p:sp>
      <p:sp>
        <p:nvSpPr>
          <p:cNvPr id="36" name="TextBox 35"/>
          <p:cNvSpPr txBox="1"/>
          <p:nvPr/>
        </p:nvSpPr>
        <p:spPr>
          <a:xfrm>
            <a:off x="2351649" y="4569138"/>
            <a:ext cx="6046762" cy="677108"/>
          </a:xfrm>
          <a:prstGeom prst="rect">
            <a:avLst/>
          </a:prstGeom>
          <a:noFill/>
        </p:spPr>
        <p:txBody>
          <a:bodyPr wrap="square" rtlCol="0">
            <a:spAutoFit/>
          </a:bodyPr>
          <a:lstStyle/>
          <a:p>
            <a:r>
              <a:rPr lang="en-US" sz="2000" b="1" dirty="0"/>
              <a:t>3D Triangulations</a:t>
            </a:r>
          </a:p>
          <a:p>
            <a:r>
              <a:rPr lang="en-US" b="1" dirty="0"/>
              <a:t>Introduced in:</a:t>
            </a:r>
            <a:r>
              <a:rPr lang="en-US" dirty="0"/>
              <a:t> </a:t>
            </a:r>
            <a:r>
              <a:rPr lang="en-US" cap="small" dirty="0">
                <a:solidFill>
                  <a:srgbClr val="B200FF"/>
                </a:solidFill>
              </a:rPr>
              <a:t>CGAL</a:t>
            </a:r>
            <a:r>
              <a:rPr lang="en-US" dirty="0">
                <a:solidFill>
                  <a:srgbClr val="B200FF"/>
                </a:solidFill>
              </a:rPr>
              <a:t> 2.1</a:t>
            </a:r>
          </a:p>
        </p:txBody>
      </p:sp>
      <p:sp>
        <p:nvSpPr>
          <p:cNvPr id="38" name="TextBox 37"/>
          <p:cNvSpPr txBox="1"/>
          <p:nvPr/>
        </p:nvSpPr>
        <p:spPr>
          <a:xfrm>
            <a:off x="7827862" y="2308352"/>
            <a:ext cx="5399648" cy="677108"/>
          </a:xfrm>
          <a:prstGeom prst="rect">
            <a:avLst/>
          </a:prstGeom>
          <a:noFill/>
        </p:spPr>
        <p:txBody>
          <a:bodyPr wrap="square" rtlCol="0">
            <a:spAutoFit/>
          </a:bodyPr>
          <a:lstStyle/>
          <a:p>
            <a:r>
              <a:rPr lang="en-US" sz="2000" b="1" dirty="0"/>
              <a:t>2D Triangulation Data Structure</a:t>
            </a:r>
          </a:p>
          <a:p>
            <a:r>
              <a:rPr lang="en-US" b="1" dirty="0"/>
              <a:t>Introduced in:</a:t>
            </a:r>
            <a:r>
              <a:rPr lang="en-US" dirty="0"/>
              <a:t> </a:t>
            </a:r>
            <a:r>
              <a:rPr lang="en-US" cap="small" dirty="0">
                <a:solidFill>
                  <a:srgbClr val="B200FF"/>
                </a:solidFill>
              </a:rPr>
              <a:t>CGAL</a:t>
            </a:r>
            <a:r>
              <a:rPr lang="en-US" dirty="0">
                <a:solidFill>
                  <a:srgbClr val="B200FF"/>
                </a:solidFill>
              </a:rPr>
              <a:t> 2.2</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6650" y="2075405"/>
            <a:ext cx="1503663" cy="150366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09940" y="2075405"/>
            <a:ext cx="1747477" cy="1503663"/>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71332" y="4155860"/>
            <a:ext cx="1624694" cy="1503663"/>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650" y="4155860"/>
            <a:ext cx="1503663" cy="1503663"/>
          </a:xfrm>
          <a:prstGeom prst="rect">
            <a:avLst/>
          </a:prstGeom>
        </p:spPr>
      </p:pic>
      <p:sp>
        <p:nvSpPr>
          <p:cNvPr id="2" name="Slide Number Placeholder 1"/>
          <p:cNvSpPr>
            <a:spLocks noGrp="1"/>
          </p:cNvSpPr>
          <p:nvPr>
            <p:ph type="sldNum" sz="quarter" idx="12"/>
          </p:nvPr>
        </p:nvSpPr>
        <p:spPr/>
        <p:txBody>
          <a:bodyPr/>
          <a:lstStyle/>
          <a:p>
            <a:fld id="{4FAB73BC-B049-4115-A692-8D63A059BFB8}" type="slidenum">
              <a:rPr lang="en-US" smtClean="0"/>
              <a:pPr/>
              <a:t>27</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587434812"/>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algn="l" defTabSz="914400" rtl="0" eaLnBrk="1" latinLnBrk="0" hangingPunct="1"/>
                      <a:r>
                        <a:rPr lang="en-US" sz="3600" b="0" i="0" kern="1200" dirty="0" smtClean="0">
                          <a:solidFill>
                            <a:schemeClr val="dk1"/>
                          </a:solidFill>
                          <a:latin typeface="Times New Roman" panose="02020603050405020304" pitchFamily="18" charset="0"/>
                          <a:ea typeface="+mn-ea"/>
                          <a:cs typeface="Times New Roman" panose="02020603050405020304" pitchFamily="18" charset="0"/>
                        </a:rPr>
                        <a:t>Basic Library</a:t>
                      </a:r>
                      <a:endParaRPr lang="fa-IR" sz="3600" b="0" i="0" kern="1200" dirty="0" smtClean="0">
                        <a:solidFill>
                          <a:schemeClr val="dk1"/>
                        </a:solidFill>
                        <a:latin typeface="Times New Roman" panose="02020603050405020304" pitchFamily="18" charset="0"/>
                        <a:ea typeface="+mn-ea"/>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6430003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2"/>
          </p:nvPr>
        </p:nvSpPr>
        <p:spPr>
          <a:xfrm>
            <a:off x="8610600" y="6356350"/>
            <a:ext cx="2743200" cy="365125"/>
          </a:xfrm>
        </p:spPr>
        <p:txBody>
          <a:bodyPr/>
          <a:lstStyle/>
          <a:p>
            <a:fld id="{4FAB73BC-B049-4115-A692-8D63A059BFB8}" type="slidenum">
              <a:rPr lang="en-US" smtClean="0"/>
              <a:pPr/>
              <a:t>28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631250345"/>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r>
                        <a:rPr lang="en-US" sz="3600" b="0" dirty="0" smtClean="0">
                          <a:latin typeface="Times New Roman" panose="02020603050405020304" pitchFamily="18" charset="0"/>
                          <a:cs typeface="Times New Roman" panose="02020603050405020304" pitchFamily="18" charset="0"/>
                        </a:rPr>
                        <a:t>2D Triangulation</a:t>
                      </a:r>
                      <a:endParaRPr lang="en-US" sz="3600" b="0" dirty="0">
                        <a:latin typeface="Times New Roman" panose="02020603050405020304" pitchFamily="18"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8" name="TextBox 7"/>
          <p:cNvSpPr txBox="1"/>
          <p:nvPr/>
        </p:nvSpPr>
        <p:spPr>
          <a:xfrm>
            <a:off x="735169" y="1928860"/>
            <a:ext cx="9980053" cy="3416320"/>
          </a:xfrm>
          <a:prstGeom prst="rect">
            <a:avLst/>
          </a:prstGeom>
          <a:noFill/>
        </p:spPr>
        <p:txBody>
          <a:bodyPr wrap="square" rtlCol="0">
            <a:spAutoFit/>
          </a:bodyPr>
          <a:lstStyle/>
          <a:p>
            <a:pPr marL="342900" indent="-342900">
              <a:lnSpc>
                <a:spcPct val="150000"/>
              </a:lnSpc>
              <a:buClr>
                <a:srgbClr val="EC008D"/>
              </a:buClr>
              <a:buSzPct val="102000"/>
              <a:buFont typeface="Arial" panose="020B0604020202020204" pitchFamily="34" charset="0"/>
              <a:buChar char="•"/>
            </a:pPr>
            <a:r>
              <a:rPr lang="en-US" sz="2400" dirty="0"/>
              <a:t>This package allows to </a:t>
            </a:r>
            <a:r>
              <a:rPr lang="en-US" sz="2400" dirty="0">
                <a:solidFill>
                  <a:srgbClr val="B200FF"/>
                </a:solidFill>
              </a:rPr>
              <a:t>build </a:t>
            </a:r>
            <a:r>
              <a:rPr lang="en-US" sz="2400" dirty="0" smtClean="0">
                <a:solidFill>
                  <a:srgbClr val="B200FF"/>
                </a:solidFill>
              </a:rPr>
              <a:t>various </a:t>
            </a:r>
            <a:r>
              <a:rPr lang="en-US" sz="2400" dirty="0">
                <a:solidFill>
                  <a:srgbClr val="B200FF"/>
                </a:solidFill>
              </a:rPr>
              <a:t>triangulations </a:t>
            </a:r>
            <a:r>
              <a:rPr lang="en-US" sz="2400" dirty="0"/>
              <a:t>for point sets two dimensions</a:t>
            </a:r>
          </a:p>
          <a:p>
            <a:pPr marL="342900" indent="-342900">
              <a:lnSpc>
                <a:spcPct val="150000"/>
              </a:lnSpc>
              <a:buClr>
                <a:srgbClr val="EC008D"/>
              </a:buClr>
              <a:buSzPct val="102000"/>
              <a:buFont typeface="Arial" panose="020B0604020202020204" pitchFamily="34" charset="0"/>
              <a:buChar char="•"/>
            </a:pPr>
            <a:r>
              <a:rPr lang="en-US" sz="2400" dirty="0"/>
              <a:t>Any </a:t>
            </a:r>
            <a:r>
              <a:rPr lang="en-US" sz="2400" cap="small" dirty="0"/>
              <a:t>CGAL</a:t>
            </a:r>
            <a:r>
              <a:rPr lang="en-US" sz="2400" dirty="0"/>
              <a:t> triangulation </a:t>
            </a:r>
            <a:r>
              <a:rPr lang="en-US" sz="2400" dirty="0">
                <a:solidFill>
                  <a:srgbClr val="B200FF"/>
                </a:solidFill>
              </a:rPr>
              <a:t>covers the convex hull </a:t>
            </a:r>
            <a:r>
              <a:rPr lang="en-US" sz="2400" dirty="0"/>
              <a:t>of its </a:t>
            </a:r>
            <a:r>
              <a:rPr lang="en-US" sz="2400" dirty="0" smtClean="0"/>
              <a:t>vertices</a:t>
            </a:r>
          </a:p>
          <a:p>
            <a:pPr marL="342900" indent="-342900">
              <a:lnSpc>
                <a:spcPct val="150000"/>
              </a:lnSpc>
              <a:buClr>
                <a:srgbClr val="EC008D"/>
              </a:buClr>
              <a:buSzPct val="102000"/>
              <a:buFont typeface="Arial" panose="020B0604020202020204" pitchFamily="34" charset="0"/>
              <a:buChar char="•"/>
            </a:pPr>
            <a:r>
              <a:rPr lang="en-US" sz="2400" dirty="0"/>
              <a:t>Triangulations are </a:t>
            </a:r>
            <a:r>
              <a:rPr lang="en-US" sz="2400" dirty="0">
                <a:solidFill>
                  <a:srgbClr val="B200FF"/>
                </a:solidFill>
              </a:rPr>
              <a:t>built incrementally </a:t>
            </a:r>
            <a:r>
              <a:rPr lang="en-US" sz="2400" dirty="0"/>
              <a:t>and can be modified by </a:t>
            </a:r>
            <a:r>
              <a:rPr lang="en-US" sz="2400" dirty="0">
                <a:solidFill>
                  <a:srgbClr val="B200FF"/>
                </a:solidFill>
              </a:rPr>
              <a:t>insertion or removal of </a:t>
            </a:r>
            <a:r>
              <a:rPr lang="en-US" sz="2400" dirty="0" smtClean="0">
                <a:solidFill>
                  <a:srgbClr val="B200FF"/>
                </a:solidFill>
              </a:rPr>
              <a:t>vertices</a:t>
            </a:r>
          </a:p>
          <a:p>
            <a:pPr marL="342900" indent="-342900">
              <a:lnSpc>
                <a:spcPct val="150000"/>
              </a:lnSpc>
              <a:buClr>
                <a:srgbClr val="EC008D"/>
              </a:buClr>
              <a:buSzPct val="102000"/>
              <a:buFont typeface="Arial" panose="020B0604020202020204" pitchFamily="34" charset="0"/>
              <a:buChar char="•"/>
            </a:pPr>
            <a:r>
              <a:rPr lang="en-US" sz="2400" dirty="0" smtClean="0"/>
              <a:t>…</a:t>
            </a:r>
            <a:endParaRPr lang="en-US" sz="2400" dirty="0"/>
          </a:p>
        </p:txBody>
      </p:sp>
    </p:spTree>
    <p:extLst>
      <p:ext uri="{BB962C8B-B14F-4D97-AF65-F5344CB8AC3E}">
        <p14:creationId xmlns:p14="http://schemas.microsoft.com/office/powerpoint/2010/main" val="38570276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2"/>
          </p:nvPr>
        </p:nvSpPr>
        <p:spPr>
          <a:xfrm>
            <a:off x="8610600" y="6356350"/>
            <a:ext cx="2743200" cy="365125"/>
          </a:xfrm>
        </p:spPr>
        <p:txBody>
          <a:bodyPr/>
          <a:lstStyle/>
          <a:p>
            <a:fld id="{4FAB73BC-B049-4115-A692-8D63A059BFB8}" type="slidenum">
              <a:rPr lang="en-US" smtClean="0"/>
              <a:pPr/>
              <a:t>29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49297525"/>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r>
                        <a:rPr lang="en-US" sz="3600" b="0" dirty="0" smtClean="0">
                          <a:latin typeface="Times New Roman" panose="02020603050405020304" pitchFamily="18" charset="0"/>
                          <a:cs typeface="Times New Roman" panose="02020603050405020304" pitchFamily="18" charset="0"/>
                        </a:rPr>
                        <a:t>2D Triangulation Data Structure</a:t>
                      </a:r>
                      <a:endParaRPr lang="en-US" sz="3600" b="0" dirty="0">
                        <a:latin typeface="Times New Roman" panose="02020603050405020304" pitchFamily="18"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8" name="TextBox 7"/>
          <p:cNvSpPr txBox="1"/>
          <p:nvPr/>
        </p:nvSpPr>
        <p:spPr>
          <a:xfrm>
            <a:off x="735169" y="1928860"/>
            <a:ext cx="10855817" cy="3970318"/>
          </a:xfrm>
          <a:prstGeom prst="rect">
            <a:avLst/>
          </a:prstGeom>
          <a:noFill/>
        </p:spPr>
        <p:txBody>
          <a:bodyPr wrap="square" rtlCol="0">
            <a:spAutoFit/>
          </a:bodyPr>
          <a:lstStyle/>
          <a:p>
            <a:pPr marL="342900" indent="-342900">
              <a:lnSpc>
                <a:spcPct val="150000"/>
              </a:lnSpc>
              <a:buClr>
                <a:srgbClr val="EC008D"/>
              </a:buClr>
              <a:buSzPct val="102000"/>
              <a:buFont typeface="Arial" panose="020B0604020202020204" pitchFamily="34" charset="0"/>
              <a:buChar char="•"/>
            </a:pPr>
            <a:r>
              <a:rPr lang="en-US" sz="2400" dirty="0"/>
              <a:t>This package provides a data structure to </a:t>
            </a:r>
            <a:r>
              <a:rPr lang="en-US" sz="2400" dirty="0">
                <a:solidFill>
                  <a:srgbClr val="B200FF"/>
                </a:solidFill>
              </a:rPr>
              <a:t>store</a:t>
            </a:r>
            <a:r>
              <a:rPr lang="en-US" sz="2400" dirty="0"/>
              <a:t> a two-dimensional triangulation</a:t>
            </a:r>
          </a:p>
          <a:p>
            <a:pPr marL="342900" indent="-342900">
              <a:lnSpc>
                <a:spcPct val="150000"/>
              </a:lnSpc>
              <a:buClr>
                <a:srgbClr val="EC008D"/>
              </a:buClr>
              <a:buSzPct val="102000"/>
              <a:buFont typeface="Arial" panose="020B0604020202020204" pitchFamily="34" charset="0"/>
              <a:buChar char="•"/>
            </a:pPr>
            <a:r>
              <a:rPr lang="en-US" sz="2400" b="1" dirty="0"/>
              <a:t>Data Structure </a:t>
            </a:r>
            <a:r>
              <a:rPr lang="en-US" sz="2400" b="1" dirty="0">
                <a:solidFill>
                  <a:srgbClr val="B200FF"/>
                </a:solidFill>
              </a:rPr>
              <a:t>Based</a:t>
            </a:r>
            <a:r>
              <a:rPr lang="en-US" sz="2400" b="1" dirty="0"/>
              <a:t> on Faces and </a:t>
            </a:r>
            <a:r>
              <a:rPr lang="en-US" sz="2400" b="1" dirty="0" smtClean="0"/>
              <a:t>Vertices</a:t>
            </a:r>
            <a:endParaRPr lang="en-US" sz="2400" dirty="0" smtClean="0"/>
          </a:p>
          <a:p>
            <a:pPr marL="342900" indent="-342900">
              <a:lnSpc>
                <a:spcPct val="150000"/>
              </a:lnSpc>
              <a:buClr>
                <a:srgbClr val="EC008D"/>
              </a:buClr>
              <a:buSzPct val="102000"/>
              <a:buFont typeface="Arial" panose="020B0604020202020204" pitchFamily="34" charset="0"/>
              <a:buChar char="•"/>
            </a:pPr>
            <a:r>
              <a:rPr lang="en-US" sz="2400" dirty="0" smtClean="0">
                <a:solidFill>
                  <a:srgbClr val="B200FF"/>
                </a:solidFill>
              </a:rPr>
              <a:t>visit</a:t>
            </a:r>
            <a:r>
              <a:rPr lang="en-US" sz="2400" dirty="0" smtClean="0"/>
              <a:t> </a:t>
            </a:r>
            <a:r>
              <a:rPr lang="en-US" sz="2400" dirty="0"/>
              <a:t>all the vertices, edges and faces incident to a given vertex </a:t>
            </a:r>
            <a:endParaRPr lang="en-US" sz="2400" dirty="0" smtClean="0"/>
          </a:p>
          <a:p>
            <a:pPr marL="342900" indent="-342900">
              <a:lnSpc>
                <a:spcPct val="150000"/>
              </a:lnSpc>
              <a:buClr>
                <a:srgbClr val="EC008D"/>
              </a:buClr>
              <a:buSzPct val="102000"/>
              <a:buFont typeface="Arial" panose="020B0604020202020204" pitchFamily="34" charset="0"/>
              <a:buChar char="•"/>
            </a:pPr>
            <a:r>
              <a:rPr lang="en-US" sz="2400" dirty="0">
                <a:solidFill>
                  <a:srgbClr val="B200FF"/>
                </a:solidFill>
              </a:rPr>
              <a:t>addition</a:t>
            </a:r>
            <a:r>
              <a:rPr lang="en-US" sz="2400" dirty="0"/>
              <a:t> of a new vertex splitting a given </a:t>
            </a:r>
            <a:r>
              <a:rPr lang="en-US" sz="2400" dirty="0" smtClean="0">
                <a:solidFill>
                  <a:srgbClr val="B200FF"/>
                </a:solidFill>
              </a:rPr>
              <a:t>face </a:t>
            </a:r>
            <a:r>
              <a:rPr lang="en-US" sz="2400" dirty="0" smtClean="0"/>
              <a:t>or a given </a:t>
            </a:r>
            <a:r>
              <a:rPr lang="en-US" sz="2400" dirty="0" smtClean="0">
                <a:solidFill>
                  <a:srgbClr val="B200FF"/>
                </a:solidFill>
              </a:rPr>
              <a:t>edge</a:t>
            </a:r>
          </a:p>
          <a:p>
            <a:pPr marL="342900" indent="-342900">
              <a:lnSpc>
                <a:spcPct val="150000"/>
              </a:lnSpc>
              <a:buClr>
                <a:srgbClr val="EC008D"/>
              </a:buClr>
              <a:buSzPct val="102000"/>
              <a:buFont typeface="Arial" panose="020B0604020202020204" pitchFamily="34" charset="0"/>
              <a:buChar char="•"/>
            </a:pPr>
            <a:r>
              <a:rPr lang="en-US" sz="2400" dirty="0" smtClean="0">
                <a:solidFill>
                  <a:srgbClr val="B200FF"/>
                </a:solidFill>
              </a:rPr>
              <a:t>removal</a:t>
            </a:r>
            <a:r>
              <a:rPr lang="en-US" sz="2400" dirty="0" smtClean="0"/>
              <a:t> </a:t>
            </a:r>
            <a:r>
              <a:rPr lang="en-US" sz="2400" dirty="0"/>
              <a:t>of a vertex incident to three </a:t>
            </a:r>
            <a:r>
              <a:rPr lang="en-US" sz="2400" dirty="0" smtClean="0"/>
              <a:t>faces</a:t>
            </a:r>
          </a:p>
          <a:p>
            <a:pPr marL="342900" indent="-342900">
              <a:lnSpc>
                <a:spcPct val="150000"/>
              </a:lnSpc>
              <a:buClr>
                <a:srgbClr val="EC008D"/>
              </a:buClr>
              <a:buSzPct val="102000"/>
              <a:buFont typeface="Arial" panose="020B0604020202020204" pitchFamily="34" charset="0"/>
              <a:buChar char="•"/>
            </a:pPr>
            <a:r>
              <a:rPr lang="en-US" sz="2400" dirty="0">
                <a:solidFill>
                  <a:srgbClr val="B200FF"/>
                </a:solidFill>
              </a:rPr>
              <a:t>flip</a:t>
            </a:r>
            <a:r>
              <a:rPr lang="en-US" sz="2400" dirty="0"/>
              <a:t> </a:t>
            </a:r>
            <a:r>
              <a:rPr lang="en-US" sz="2400" dirty="0" smtClean="0"/>
              <a:t>edges</a:t>
            </a:r>
          </a:p>
          <a:p>
            <a:pPr marL="342900" indent="-342900">
              <a:lnSpc>
                <a:spcPct val="150000"/>
              </a:lnSpc>
              <a:buClr>
                <a:srgbClr val="EC008D"/>
              </a:buClr>
              <a:buSzPct val="102000"/>
              <a:buFont typeface="Arial" panose="020B0604020202020204" pitchFamily="34" charset="0"/>
              <a:buChar char="•"/>
            </a:pPr>
            <a:r>
              <a:rPr lang="en-US" sz="2400" dirty="0" smtClean="0"/>
              <a:t>…</a:t>
            </a:r>
            <a:endParaRPr lang="en-US" sz="2400" dirty="0"/>
          </a:p>
        </p:txBody>
      </p:sp>
    </p:spTree>
    <p:extLst>
      <p:ext uri="{BB962C8B-B14F-4D97-AF65-F5344CB8AC3E}">
        <p14:creationId xmlns:p14="http://schemas.microsoft.com/office/powerpoint/2010/main" val="1112056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69647" y="2686460"/>
            <a:ext cx="1652706" cy="584775"/>
          </a:xfrm>
          <a:prstGeom prst="rect">
            <a:avLst/>
          </a:prstGeom>
          <a:noFill/>
        </p:spPr>
        <p:txBody>
          <a:bodyPr wrap="square" rtlCol="0">
            <a:spAutoFit/>
          </a:bodyPr>
          <a:lstStyle/>
          <a:p>
            <a:pPr>
              <a:buClr>
                <a:srgbClr val="EC008D"/>
              </a:buClr>
            </a:pPr>
            <a:r>
              <a:rPr lang="en-US" sz="3200" dirty="0" smtClean="0">
                <a:latin typeface="Times New Roman" panose="02020603050405020304" pitchFamily="18" charset="0"/>
                <a:cs typeface="Times New Roman" panose="02020603050405020304" pitchFamily="18" charset="0"/>
              </a:rPr>
              <a:t>Part 1</a:t>
            </a:r>
            <a:endParaRPr lang="fa-IR" sz="3200" dirty="0" smtClean="0">
              <a:solidFill>
                <a:prstClr val="black"/>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latin typeface="Times New Roman" panose="02020603050405020304" pitchFamily="18" charset="0"/>
                <a:cs typeface="Times New Roman" panose="02020603050405020304" pitchFamily="18" charset="0"/>
              </a:rPr>
              <a:pPr/>
              <a:t>3</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028856955"/>
              </p:ext>
            </p:extLst>
          </p:nvPr>
        </p:nvGraphicFramePr>
        <p:xfrm>
          <a:off x="0" y="-4"/>
          <a:ext cx="12192000" cy="633100"/>
        </p:xfrm>
        <a:graphic>
          <a:graphicData uri="http://schemas.openxmlformats.org/drawingml/2006/table">
            <a:tbl>
              <a:tblPr firstRow="1" bandRow="1">
                <a:tableStyleId>{775DCB02-9BB8-47FD-8907-85C794F793BA}</a:tableStyleId>
              </a:tblPr>
              <a:tblGrid>
                <a:gridCol w="12192000"/>
              </a:tblGrid>
              <a:tr h="633100">
                <a:tc>
                  <a:txBody>
                    <a:bodyPr/>
                    <a:lstStyle/>
                    <a:p>
                      <a:pPr algn="l"/>
                      <a:endParaRPr lang="en-US"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bl>
          </a:graphicData>
        </a:graphic>
      </p:graphicFrame>
      <p:sp>
        <p:nvSpPr>
          <p:cNvPr id="2" name="Rounded Rectangle 1"/>
          <p:cNvSpPr/>
          <p:nvPr/>
        </p:nvSpPr>
        <p:spPr>
          <a:xfrm>
            <a:off x="1210615" y="3271235"/>
            <a:ext cx="9607639" cy="837126"/>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2800" dirty="0" smtClean="0">
                <a:solidFill>
                  <a:schemeClr val="tx1"/>
                </a:solidFill>
              </a:rPr>
              <a:t>Introduce</a:t>
            </a:r>
            <a:endParaRPr lang="en-US" sz="2800" dirty="0">
              <a:solidFill>
                <a:schemeClr val="tx1"/>
              </a:solidFill>
            </a:endParaRPr>
          </a:p>
        </p:txBody>
      </p:sp>
    </p:spTree>
    <p:extLst>
      <p:ext uri="{BB962C8B-B14F-4D97-AF65-F5344CB8AC3E}">
        <p14:creationId xmlns:p14="http://schemas.microsoft.com/office/powerpoint/2010/main" val="32424647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446650" y="1265985"/>
            <a:ext cx="6825978" cy="523220"/>
          </a:xfrm>
          <a:prstGeom prst="rect">
            <a:avLst/>
          </a:prstGeom>
          <a:noFill/>
        </p:spPr>
        <p:txBody>
          <a:bodyPr wrap="square" rtlCol="0">
            <a:spAutoFit/>
          </a:bodyPr>
          <a:lstStyle/>
          <a:p>
            <a:r>
              <a:rPr lang="en-US" sz="2800" b="1" dirty="0"/>
              <a:t>Voronoi </a:t>
            </a:r>
            <a:r>
              <a:rPr lang="en-US" sz="2800" b="1" dirty="0" smtClean="0"/>
              <a:t>Diagrams</a:t>
            </a:r>
            <a:r>
              <a:rPr lang="en-US" sz="2800" b="1" dirty="0" smtClean="0">
                <a:solidFill>
                  <a:srgbClr val="FF0000"/>
                </a:solidFill>
              </a:rPr>
              <a:t>(3)</a:t>
            </a:r>
            <a:endParaRPr lang="en-US" sz="2800" b="1" dirty="0">
              <a:solidFill>
                <a:srgbClr val="FF0000"/>
              </a:solidFill>
            </a:endParaRPr>
          </a:p>
        </p:txBody>
      </p:sp>
      <p:sp>
        <p:nvSpPr>
          <p:cNvPr id="34" name="TextBox 33"/>
          <p:cNvSpPr txBox="1"/>
          <p:nvPr/>
        </p:nvSpPr>
        <p:spPr>
          <a:xfrm>
            <a:off x="2557711" y="2437141"/>
            <a:ext cx="4232030" cy="677108"/>
          </a:xfrm>
          <a:prstGeom prst="rect">
            <a:avLst/>
          </a:prstGeom>
          <a:noFill/>
        </p:spPr>
        <p:txBody>
          <a:bodyPr wrap="square" rtlCol="0">
            <a:spAutoFit/>
          </a:bodyPr>
          <a:lstStyle/>
          <a:p>
            <a:r>
              <a:rPr lang="en-US" sz="2000" b="1" dirty="0"/>
              <a:t>2D Segment Delaunay Graphs</a:t>
            </a:r>
          </a:p>
          <a:p>
            <a:r>
              <a:rPr lang="en-US" b="1" dirty="0" smtClean="0"/>
              <a:t>Introduced </a:t>
            </a:r>
            <a:r>
              <a:rPr lang="en-US" b="1" dirty="0"/>
              <a:t>in:</a:t>
            </a:r>
            <a:r>
              <a:rPr lang="en-US" dirty="0"/>
              <a:t> </a:t>
            </a:r>
            <a:r>
              <a:rPr lang="en-US" cap="small" dirty="0">
                <a:solidFill>
                  <a:srgbClr val="B200FF"/>
                </a:solidFill>
              </a:rPr>
              <a:t>CGAL</a:t>
            </a:r>
            <a:r>
              <a:rPr lang="en-US" dirty="0">
                <a:solidFill>
                  <a:srgbClr val="B200FF"/>
                </a:solidFill>
              </a:rPr>
              <a:t> 0.9</a:t>
            </a:r>
            <a:endParaRPr lang="en-US" b="1" dirty="0">
              <a:solidFill>
                <a:srgbClr val="B200FF"/>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891" y="2075406"/>
            <a:ext cx="1455850" cy="1455850"/>
          </a:xfrm>
          <a:prstGeom prst="rect">
            <a:avLst/>
          </a:prstGeom>
        </p:spPr>
      </p:pic>
      <p:sp>
        <p:nvSpPr>
          <p:cNvPr id="3" name="Slide Number Placeholder 2"/>
          <p:cNvSpPr>
            <a:spLocks noGrp="1"/>
          </p:cNvSpPr>
          <p:nvPr>
            <p:ph type="sldNum" sz="quarter" idx="12"/>
          </p:nvPr>
        </p:nvSpPr>
        <p:spPr/>
        <p:txBody>
          <a:bodyPr/>
          <a:lstStyle/>
          <a:p>
            <a:fld id="{4FAB73BC-B049-4115-A692-8D63A059BFB8}" type="slidenum">
              <a:rPr lang="en-US" smtClean="0"/>
              <a:pPr/>
              <a:t>30</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1285757566"/>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algn="l" defTabSz="914400" rtl="0" eaLnBrk="1" latinLnBrk="0" hangingPunct="1"/>
                      <a:r>
                        <a:rPr lang="en-US" sz="3600" b="0" i="0" kern="1200" dirty="0" smtClean="0">
                          <a:solidFill>
                            <a:schemeClr val="dk1"/>
                          </a:solidFill>
                          <a:latin typeface="Times New Roman" panose="02020603050405020304" pitchFamily="18" charset="0"/>
                          <a:ea typeface="+mn-ea"/>
                          <a:cs typeface="Times New Roman" panose="02020603050405020304" pitchFamily="18" charset="0"/>
                        </a:rPr>
                        <a:t>Basic Library</a:t>
                      </a:r>
                      <a:endParaRPr lang="fa-IR" sz="3600" b="0" i="0" kern="1200" dirty="0" smtClean="0">
                        <a:solidFill>
                          <a:schemeClr val="dk1"/>
                        </a:solidFill>
                        <a:latin typeface="Times New Roman" panose="02020603050405020304" pitchFamily="18" charset="0"/>
                        <a:ea typeface="+mn-ea"/>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7" name="TextBox 6"/>
          <p:cNvSpPr txBox="1"/>
          <p:nvPr/>
        </p:nvSpPr>
        <p:spPr>
          <a:xfrm>
            <a:off x="585928" y="4949959"/>
            <a:ext cx="11020144" cy="1200329"/>
          </a:xfrm>
          <a:prstGeom prst="rect">
            <a:avLst/>
          </a:prstGeom>
          <a:noFill/>
        </p:spPr>
        <p:txBody>
          <a:bodyPr wrap="square" rtlCol="0">
            <a:spAutoFit/>
          </a:bodyPr>
          <a:lstStyle/>
          <a:p>
            <a:pPr>
              <a:lnSpc>
                <a:spcPct val="150000"/>
              </a:lnSpc>
              <a:buClr>
                <a:srgbClr val="EC008D"/>
              </a:buClr>
              <a:buSzPct val="102000"/>
            </a:pPr>
            <a:r>
              <a:rPr lang="en-US" sz="2400" dirty="0">
                <a:solidFill>
                  <a:srgbClr val="7492B5"/>
                </a:solidFill>
              </a:rPr>
              <a:t>An algorithm for computing the </a:t>
            </a:r>
            <a:r>
              <a:rPr lang="en-US" sz="2400" dirty="0" smtClean="0">
                <a:solidFill>
                  <a:srgbClr val="EC008D"/>
                </a:solidFill>
              </a:rPr>
              <a:t>dual graph</a:t>
            </a:r>
            <a:r>
              <a:rPr lang="en-US" sz="2400" dirty="0" smtClean="0">
                <a:solidFill>
                  <a:srgbClr val="7492B5"/>
                </a:solidFill>
              </a:rPr>
              <a:t> </a:t>
            </a:r>
            <a:r>
              <a:rPr lang="en-US" sz="2400" dirty="0">
                <a:solidFill>
                  <a:srgbClr val="7492B5"/>
                </a:solidFill>
              </a:rPr>
              <a:t>of a Voronoi diagram of a set of </a:t>
            </a:r>
            <a:r>
              <a:rPr lang="en-US" sz="2400" dirty="0" smtClean="0">
                <a:solidFill>
                  <a:srgbClr val="7492B5"/>
                </a:solidFill>
              </a:rPr>
              <a:t>segments</a:t>
            </a:r>
          </a:p>
          <a:p>
            <a:pPr marL="342900" indent="-342900">
              <a:lnSpc>
                <a:spcPct val="150000"/>
              </a:lnSpc>
              <a:buClr>
                <a:srgbClr val="EC008D"/>
              </a:buClr>
              <a:buSzPct val="102000"/>
              <a:buFont typeface="Arial" panose="020B0604020202020204" pitchFamily="34" charset="0"/>
              <a:buChar char="•"/>
            </a:pPr>
            <a:endParaRPr lang="en-US" sz="2400" dirty="0">
              <a:solidFill>
                <a:srgbClr val="7492B5"/>
              </a:solidFill>
            </a:endParaRPr>
          </a:p>
        </p:txBody>
      </p:sp>
    </p:spTree>
    <p:extLst>
      <p:ext uri="{BB962C8B-B14F-4D97-AF65-F5344CB8AC3E}">
        <p14:creationId xmlns:p14="http://schemas.microsoft.com/office/powerpoint/2010/main" val="15428259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446650" y="1265985"/>
            <a:ext cx="6825978" cy="523220"/>
          </a:xfrm>
          <a:prstGeom prst="rect">
            <a:avLst/>
          </a:prstGeom>
          <a:noFill/>
        </p:spPr>
        <p:txBody>
          <a:bodyPr wrap="square" rtlCol="0">
            <a:spAutoFit/>
          </a:bodyPr>
          <a:lstStyle/>
          <a:p>
            <a:r>
              <a:rPr lang="en-US" sz="2800" b="1" dirty="0"/>
              <a:t>Spatial Searching and </a:t>
            </a:r>
            <a:r>
              <a:rPr lang="en-US" sz="2800" b="1" dirty="0" smtClean="0"/>
              <a:t>Sorting </a:t>
            </a:r>
            <a:r>
              <a:rPr lang="en-US" sz="2800" b="1" dirty="0" smtClean="0">
                <a:solidFill>
                  <a:srgbClr val="FF0000"/>
                </a:solidFill>
              </a:rPr>
              <a:t>(7)</a:t>
            </a:r>
            <a:endParaRPr lang="en-US" sz="2800" b="1" dirty="0">
              <a:solidFill>
                <a:srgbClr val="FF0000"/>
              </a:solidFill>
            </a:endParaRPr>
          </a:p>
        </p:txBody>
      </p:sp>
      <p:sp>
        <p:nvSpPr>
          <p:cNvPr id="34" name="TextBox 33"/>
          <p:cNvSpPr txBox="1"/>
          <p:nvPr/>
        </p:nvSpPr>
        <p:spPr>
          <a:xfrm>
            <a:off x="2557711" y="2437141"/>
            <a:ext cx="4232030" cy="677108"/>
          </a:xfrm>
          <a:prstGeom prst="rect">
            <a:avLst/>
          </a:prstGeom>
          <a:noFill/>
        </p:spPr>
        <p:txBody>
          <a:bodyPr wrap="square" rtlCol="0">
            <a:spAutoFit/>
          </a:bodyPr>
          <a:lstStyle/>
          <a:p>
            <a:r>
              <a:rPr lang="en-US" sz="2000" b="1" dirty="0"/>
              <a:t>2D Range and Neighbor Search</a:t>
            </a:r>
          </a:p>
          <a:p>
            <a:r>
              <a:rPr lang="en-US" b="1" dirty="0"/>
              <a:t>Introduced in:</a:t>
            </a:r>
            <a:r>
              <a:rPr lang="en-US" dirty="0"/>
              <a:t> </a:t>
            </a:r>
            <a:r>
              <a:rPr lang="en-US" cap="small" dirty="0">
                <a:solidFill>
                  <a:srgbClr val="B200FF"/>
                </a:solidFill>
              </a:rPr>
              <a:t>CGAL</a:t>
            </a:r>
            <a:r>
              <a:rPr lang="en-US" dirty="0">
                <a:solidFill>
                  <a:srgbClr val="B200FF"/>
                </a:solidFill>
              </a:rPr>
              <a:t> 2.1</a:t>
            </a:r>
            <a:endParaRPr lang="en-US" b="1" dirty="0">
              <a:solidFill>
                <a:srgbClr val="B200FF"/>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122" y="2167889"/>
            <a:ext cx="1635069" cy="1635069"/>
          </a:xfrm>
          <a:prstGeom prst="rect">
            <a:avLst/>
          </a:prstGeom>
        </p:spPr>
      </p:pic>
      <p:sp>
        <p:nvSpPr>
          <p:cNvPr id="2" name="Slide Number Placeholder 1"/>
          <p:cNvSpPr>
            <a:spLocks noGrp="1"/>
          </p:cNvSpPr>
          <p:nvPr>
            <p:ph type="sldNum" sz="quarter" idx="12"/>
          </p:nvPr>
        </p:nvSpPr>
        <p:spPr/>
        <p:txBody>
          <a:bodyPr/>
          <a:lstStyle/>
          <a:p>
            <a:fld id="{4FAB73BC-B049-4115-A692-8D63A059BFB8}" type="slidenum">
              <a:rPr lang="en-US" smtClean="0"/>
              <a:pPr/>
              <a:t>31</a:t>
            </a:fld>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3822152378"/>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algn="l" defTabSz="914400" rtl="0" eaLnBrk="1" latinLnBrk="0" hangingPunct="1"/>
                      <a:r>
                        <a:rPr lang="en-US" sz="3600" b="0" i="0" kern="1200" dirty="0" smtClean="0">
                          <a:solidFill>
                            <a:schemeClr val="dk1"/>
                          </a:solidFill>
                          <a:latin typeface="Times New Roman" panose="02020603050405020304" pitchFamily="18" charset="0"/>
                          <a:ea typeface="+mn-ea"/>
                          <a:cs typeface="Times New Roman" panose="02020603050405020304" pitchFamily="18" charset="0"/>
                        </a:rPr>
                        <a:t>Basic Library</a:t>
                      </a:r>
                      <a:endParaRPr lang="fa-IR" sz="3600" b="0" i="0" kern="1200" dirty="0" smtClean="0">
                        <a:solidFill>
                          <a:schemeClr val="dk1"/>
                        </a:solidFill>
                        <a:latin typeface="Times New Roman" panose="02020603050405020304" pitchFamily="18" charset="0"/>
                        <a:ea typeface="+mn-ea"/>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4" name="Rectangle 3"/>
          <p:cNvSpPr/>
          <p:nvPr/>
        </p:nvSpPr>
        <p:spPr>
          <a:xfrm>
            <a:off x="1878598" y="4181642"/>
            <a:ext cx="4367656" cy="1569660"/>
          </a:xfrm>
          <a:prstGeom prst="rect">
            <a:avLst/>
          </a:prstGeom>
        </p:spPr>
        <p:txBody>
          <a:bodyPr wrap="square">
            <a:spAutoFit/>
          </a:bodyPr>
          <a:lstStyle/>
          <a:p>
            <a:pPr>
              <a:buClr>
                <a:srgbClr val="EC008D"/>
              </a:buClr>
              <a:buFont typeface="Arial" panose="020B0604020202020204" pitchFamily="34" charset="0"/>
              <a:buChar char="•"/>
            </a:pPr>
            <a:r>
              <a:rPr lang="en-US" sz="2400" dirty="0" smtClean="0"/>
              <a:t> circular </a:t>
            </a:r>
            <a:r>
              <a:rPr lang="en-US" sz="2400" dirty="0"/>
              <a:t>range search </a:t>
            </a:r>
          </a:p>
          <a:p>
            <a:pPr>
              <a:buClr>
                <a:srgbClr val="EC008D"/>
              </a:buClr>
              <a:buFont typeface="Arial" panose="020B0604020202020204" pitchFamily="34" charset="0"/>
              <a:buChar char="•"/>
            </a:pPr>
            <a:r>
              <a:rPr lang="en-US" sz="2400" dirty="0" smtClean="0"/>
              <a:t> triangular </a:t>
            </a:r>
            <a:r>
              <a:rPr lang="en-US" sz="2400" dirty="0"/>
              <a:t>range search </a:t>
            </a:r>
          </a:p>
          <a:p>
            <a:pPr>
              <a:buClr>
                <a:srgbClr val="EC008D"/>
              </a:buClr>
              <a:buFont typeface="Arial" panose="020B0604020202020204" pitchFamily="34" charset="0"/>
              <a:buChar char="•"/>
            </a:pPr>
            <a:r>
              <a:rPr lang="en-US" sz="2400" dirty="0" smtClean="0"/>
              <a:t> isorectangular </a:t>
            </a:r>
            <a:r>
              <a:rPr lang="en-US" sz="2400" dirty="0"/>
              <a:t>range search </a:t>
            </a:r>
          </a:p>
          <a:p>
            <a:pPr>
              <a:buClr>
                <a:srgbClr val="EC008D"/>
              </a:buClr>
              <a:buFont typeface="Arial" panose="020B0604020202020204" pitchFamily="34" charset="0"/>
              <a:buChar char="•"/>
            </a:pPr>
            <a:r>
              <a:rPr lang="en-US" sz="2400" dirty="0" smtClean="0"/>
              <a:t> (</a:t>
            </a:r>
            <a:r>
              <a:rPr lang="en-US" sz="2400" dirty="0"/>
              <a:t>k) nearest neighbor(s) </a:t>
            </a:r>
          </a:p>
        </p:txBody>
      </p:sp>
    </p:spTree>
    <p:extLst>
      <p:ext uri="{BB962C8B-B14F-4D97-AF65-F5344CB8AC3E}">
        <p14:creationId xmlns:p14="http://schemas.microsoft.com/office/powerpoint/2010/main" val="21097322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4FAB73BC-B049-4115-A692-8D63A059BFB8}" type="slidenum">
              <a:rPr lang="en-US" smtClean="0"/>
              <a:pPr/>
              <a:t>32</a:t>
            </a:fld>
            <a:endParaRPr lang="en-US" dirty="0"/>
          </a:p>
        </p:txBody>
      </p:sp>
      <p:graphicFrame>
        <p:nvGraphicFramePr>
          <p:cNvPr id="9" name="Table 8"/>
          <p:cNvGraphicFramePr>
            <a:graphicFrameLocks noGrp="1"/>
          </p:cNvGraphicFramePr>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algn="l" defTabSz="914400" rtl="0" eaLnBrk="1" latinLnBrk="0" hangingPunct="1"/>
                      <a:r>
                        <a:rPr lang="en-US" sz="3600" b="0" i="0" kern="1200" dirty="0" smtClean="0">
                          <a:solidFill>
                            <a:schemeClr val="dk1"/>
                          </a:solidFill>
                          <a:latin typeface="Times New Roman" panose="02020603050405020304" pitchFamily="18" charset="0"/>
                          <a:ea typeface="+mn-ea"/>
                          <a:cs typeface="Times New Roman" panose="02020603050405020304" pitchFamily="18" charset="0"/>
                        </a:rPr>
                        <a:t>Basic Library</a:t>
                      </a:r>
                      <a:endParaRPr lang="fa-IR" sz="3600" b="0" i="0" kern="1200" dirty="0" smtClean="0">
                        <a:solidFill>
                          <a:schemeClr val="dk1"/>
                        </a:solidFill>
                        <a:latin typeface="Times New Roman" panose="02020603050405020304" pitchFamily="18" charset="0"/>
                        <a:ea typeface="+mn-ea"/>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737" y="1861418"/>
            <a:ext cx="1828553" cy="1828553"/>
          </a:xfrm>
          <a:prstGeom prst="rect">
            <a:avLst/>
          </a:prstGeom>
        </p:spPr>
      </p:pic>
      <p:sp>
        <p:nvSpPr>
          <p:cNvPr id="10" name="TextBox 9"/>
          <p:cNvSpPr txBox="1"/>
          <p:nvPr/>
        </p:nvSpPr>
        <p:spPr>
          <a:xfrm>
            <a:off x="2917782" y="2372085"/>
            <a:ext cx="4232030" cy="677108"/>
          </a:xfrm>
          <a:prstGeom prst="rect">
            <a:avLst/>
          </a:prstGeom>
          <a:noFill/>
        </p:spPr>
        <p:txBody>
          <a:bodyPr wrap="square" rtlCol="0">
            <a:spAutoFit/>
          </a:bodyPr>
          <a:lstStyle/>
          <a:p>
            <a:r>
              <a:rPr lang="en-US" sz="2000" b="1" dirty="0"/>
              <a:t>dD Range and Segment Trees</a:t>
            </a:r>
          </a:p>
          <a:p>
            <a:r>
              <a:rPr lang="en-US" b="1" dirty="0"/>
              <a:t>Introduced in:</a:t>
            </a:r>
            <a:r>
              <a:rPr lang="en-US" dirty="0"/>
              <a:t> </a:t>
            </a:r>
            <a:r>
              <a:rPr lang="en-US" cap="small" dirty="0">
                <a:solidFill>
                  <a:srgbClr val="B200FF"/>
                </a:solidFill>
              </a:rPr>
              <a:t>CGAL</a:t>
            </a:r>
            <a:r>
              <a:rPr lang="en-US" dirty="0">
                <a:solidFill>
                  <a:srgbClr val="B200FF"/>
                </a:solidFill>
              </a:rPr>
              <a:t> 0.9</a:t>
            </a:r>
            <a:endParaRPr lang="en-US" b="1" dirty="0">
              <a:solidFill>
                <a:srgbClr val="B200FF"/>
              </a:solidFill>
            </a:endParaRPr>
          </a:p>
        </p:txBody>
      </p:sp>
      <p:sp>
        <p:nvSpPr>
          <p:cNvPr id="11" name="TextBox 10"/>
          <p:cNvSpPr txBox="1"/>
          <p:nvPr/>
        </p:nvSpPr>
        <p:spPr>
          <a:xfrm>
            <a:off x="446650" y="1265985"/>
            <a:ext cx="6825978" cy="523220"/>
          </a:xfrm>
          <a:prstGeom prst="rect">
            <a:avLst/>
          </a:prstGeom>
          <a:noFill/>
        </p:spPr>
        <p:txBody>
          <a:bodyPr wrap="square" rtlCol="0">
            <a:spAutoFit/>
          </a:bodyPr>
          <a:lstStyle/>
          <a:p>
            <a:r>
              <a:rPr lang="en-US" sz="2800" b="1" dirty="0"/>
              <a:t>Spatial Searching and </a:t>
            </a:r>
            <a:r>
              <a:rPr lang="en-US" sz="2800" b="1" dirty="0" smtClean="0"/>
              <a:t>Sorting </a:t>
            </a:r>
            <a:endParaRPr lang="en-US" sz="2800" b="1" dirty="0">
              <a:solidFill>
                <a:srgbClr val="FF0000"/>
              </a:solidFil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814" y="3886866"/>
            <a:ext cx="1730475" cy="1730475"/>
          </a:xfrm>
          <a:prstGeom prst="rect">
            <a:avLst/>
          </a:prstGeom>
        </p:spPr>
      </p:pic>
      <p:sp>
        <p:nvSpPr>
          <p:cNvPr id="13" name="TextBox 12"/>
          <p:cNvSpPr txBox="1"/>
          <p:nvPr/>
        </p:nvSpPr>
        <p:spPr>
          <a:xfrm>
            <a:off x="3040598" y="4576805"/>
            <a:ext cx="4232030" cy="677108"/>
          </a:xfrm>
          <a:prstGeom prst="rect">
            <a:avLst/>
          </a:prstGeom>
          <a:noFill/>
        </p:spPr>
        <p:txBody>
          <a:bodyPr wrap="square" rtlCol="0">
            <a:spAutoFit/>
          </a:bodyPr>
          <a:lstStyle/>
          <a:p>
            <a:r>
              <a:rPr lang="en-US" sz="2000" b="1" dirty="0"/>
              <a:t>Interval Skip List</a:t>
            </a:r>
          </a:p>
          <a:p>
            <a:r>
              <a:rPr lang="en-US" b="1" dirty="0" smtClean="0"/>
              <a:t>Introduced </a:t>
            </a:r>
            <a:r>
              <a:rPr lang="en-US" b="1" dirty="0"/>
              <a:t>in:</a:t>
            </a:r>
            <a:r>
              <a:rPr lang="en-US" dirty="0"/>
              <a:t> </a:t>
            </a:r>
            <a:r>
              <a:rPr lang="en-US" cap="small" dirty="0">
                <a:solidFill>
                  <a:srgbClr val="B200FF"/>
                </a:solidFill>
              </a:rPr>
              <a:t>CGAL</a:t>
            </a:r>
            <a:r>
              <a:rPr lang="en-US" dirty="0">
                <a:solidFill>
                  <a:srgbClr val="B200FF"/>
                </a:solidFill>
              </a:rPr>
              <a:t> </a:t>
            </a:r>
            <a:r>
              <a:rPr lang="en-US" dirty="0" smtClean="0">
                <a:solidFill>
                  <a:srgbClr val="B200FF"/>
                </a:solidFill>
              </a:rPr>
              <a:t>3.0</a:t>
            </a:r>
            <a:endParaRPr lang="en-US" b="1" dirty="0">
              <a:solidFill>
                <a:srgbClr val="B200FF"/>
              </a:solidFill>
            </a:endParaRPr>
          </a:p>
        </p:txBody>
      </p:sp>
    </p:spTree>
    <p:extLst>
      <p:ext uri="{BB962C8B-B14F-4D97-AF65-F5344CB8AC3E}">
        <p14:creationId xmlns:p14="http://schemas.microsoft.com/office/powerpoint/2010/main" val="424194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2557711" y="2437141"/>
            <a:ext cx="4232030" cy="677108"/>
          </a:xfrm>
          <a:prstGeom prst="rect">
            <a:avLst/>
          </a:prstGeom>
          <a:noFill/>
        </p:spPr>
        <p:txBody>
          <a:bodyPr wrap="square" rtlCol="0">
            <a:spAutoFit/>
          </a:bodyPr>
          <a:lstStyle/>
          <a:p>
            <a:r>
              <a:rPr lang="en-US" sz="2000" b="1" dirty="0"/>
              <a:t>CGAL and the Boost Graph Library</a:t>
            </a:r>
          </a:p>
          <a:p>
            <a:r>
              <a:rPr lang="en-US" b="1" dirty="0"/>
              <a:t>Introduced in:</a:t>
            </a:r>
            <a:r>
              <a:rPr lang="en-US" dirty="0"/>
              <a:t> </a:t>
            </a:r>
            <a:r>
              <a:rPr lang="en-US" cap="small" dirty="0">
                <a:solidFill>
                  <a:srgbClr val="B200FF"/>
                </a:solidFill>
              </a:rPr>
              <a:t>CGAL</a:t>
            </a:r>
            <a:r>
              <a:rPr lang="en-US" dirty="0">
                <a:solidFill>
                  <a:srgbClr val="B200FF"/>
                </a:solidFill>
              </a:rPr>
              <a:t> 3.3</a:t>
            </a:r>
            <a:endParaRPr lang="en-US" b="1" dirty="0">
              <a:solidFill>
                <a:srgbClr val="B200FF"/>
              </a:solidFill>
            </a:endParaRPr>
          </a:p>
        </p:txBody>
      </p:sp>
      <p:sp>
        <p:nvSpPr>
          <p:cNvPr id="10" name="TextBox 9"/>
          <p:cNvSpPr txBox="1"/>
          <p:nvPr/>
        </p:nvSpPr>
        <p:spPr>
          <a:xfrm>
            <a:off x="8595756" y="2437141"/>
            <a:ext cx="4232030" cy="677108"/>
          </a:xfrm>
          <a:prstGeom prst="rect">
            <a:avLst/>
          </a:prstGeom>
          <a:noFill/>
        </p:spPr>
        <p:txBody>
          <a:bodyPr wrap="square" rtlCol="0">
            <a:spAutoFit/>
          </a:bodyPr>
          <a:lstStyle/>
          <a:p>
            <a:r>
              <a:rPr lang="en-US" sz="2000" b="1" dirty="0"/>
              <a:t>CGAL Ipelets</a:t>
            </a:r>
          </a:p>
          <a:p>
            <a:r>
              <a:rPr lang="en-US" b="1" dirty="0"/>
              <a:t>Introduced in:</a:t>
            </a:r>
            <a:r>
              <a:rPr lang="en-US" dirty="0"/>
              <a:t> </a:t>
            </a:r>
            <a:r>
              <a:rPr lang="en-US" cap="small" dirty="0">
                <a:solidFill>
                  <a:srgbClr val="B200FF"/>
                </a:solidFill>
              </a:rPr>
              <a:t>CGAL</a:t>
            </a:r>
            <a:r>
              <a:rPr lang="en-US" dirty="0">
                <a:solidFill>
                  <a:srgbClr val="B200FF"/>
                </a:solidFill>
              </a:rPr>
              <a:t> 3.5</a:t>
            </a:r>
            <a:endParaRPr lang="en-US" b="1" dirty="0">
              <a:solidFill>
                <a:srgbClr val="B200FF"/>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3262" y="1822341"/>
            <a:ext cx="1879330" cy="1879330"/>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9741" y="1958369"/>
            <a:ext cx="1524000" cy="1524000"/>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4602" y="4256729"/>
            <a:ext cx="1409780" cy="1409780"/>
          </a:xfrm>
          <a:prstGeom prst="rect">
            <a:avLst/>
          </a:prstGeom>
        </p:spPr>
      </p:pic>
      <p:sp>
        <p:nvSpPr>
          <p:cNvPr id="11" name="TextBox 10"/>
          <p:cNvSpPr txBox="1"/>
          <p:nvPr/>
        </p:nvSpPr>
        <p:spPr>
          <a:xfrm>
            <a:off x="2557711" y="4961619"/>
            <a:ext cx="5394798" cy="707886"/>
          </a:xfrm>
          <a:prstGeom prst="rect">
            <a:avLst/>
          </a:prstGeom>
          <a:noFill/>
        </p:spPr>
        <p:txBody>
          <a:bodyPr wrap="square" rtlCol="0">
            <a:spAutoFit/>
          </a:bodyPr>
          <a:lstStyle/>
          <a:p>
            <a:r>
              <a:rPr lang="en-US" sz="2000" b="1" dirty="0"/>
              <a:t>Profiling tools, Hash Map, Union-find, </a:t>
            </a:r>
            <a:r>
              <a:rPr lang="en-US" sz="2000" b="1" dirty="0" smtClean="0"/>
              <a:t>Modifiers</a:t>
            </a:r>
          </a:p>
          <a:p>
            <a:r>
              <a:rPr lang="en-US" sz="2000" b="1" dirty="0"/>
              <a:t>Introduced in:</a:t>
            </a:r>
            <a:r>
              <a:rPr lang="en-US" sz="2000" dirty="0"/>
              <a:t> </a:t>
            </a:r>
            <a:r>
              <a:rPr lang="en-US" cap="small" dirty="0">
                <a:solidFill>
                  <a:srgbClr val="B200FF"/>
                </a:solidFill>
              </a:rPr>
              <a:t>CGAL</a:t>
            </a:r>
            <a:r>
              <a:rPr lang="en-US" dirty="0">
                <a:solidFill>
                  <a:srgbClr val="B200FF"/>
                </a:solidFill>
              </a:rPr>
              <a:t> 3.2</a:t>
            </a:r>
            <a:endParaRPr lang="en-US" b="1" dirty="0">
              <a:solidFill>
                <a:srgbClr val="B200FF"/>
              </a:solidFill>
            </a:endParaRPr>
          </a:p>
        </p:txBody>
      </p:sp>
      <p:sp>
        <p:nvSpPr>
          <p:cNvPr id="3" name="Slide Number Placeholder 2"/>
          <p:cNvSpPr>
            <a:spLocks noGrp="1"/>
          </p:cNvSpPr>
          <p:nvPr>
            <p:ph type="sldNum" sz="quarter" idx="12"/>
          </p:nvPr>
        </p:nvSpPr>
        <p:spPr/>
        <p:txBody>
          <a:bodyPr/>
          <a:lstStyle/>
          <a:p>
            <a:fld id="{4FAB73BC-B049-4115-A692-8D63A059BFB8}" type="slidenum">
              <a:rPr lang="en-US" smtClean="0"/>
              <a:pPr/>
              <a:t>33</a:t>
            </a:fld>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3272986239"/>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2000" b="0" dirty="0">
                        <a:effectLst>
                          <a:outerShdw blurRad="38100" dist="38100" dir="2700000" algn="tl">
                            <a:srgbClr val="000000">
                              <a:alpha val="43137"/>
                            </a:srgbClr>
                          </a:outerShdw>
                        </a:effectLst>
                        <a:cs typeface="+mj-cs"/>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algn="l" defTabSz="914400" rtl="0" eaLnBrk="1" latinLnBrk="0" hangingPunct="1"/>
                      <a:r>
                        <a:rPr lang="en-US" sz="3600" b="0" i="0" kern="1200" dirty="0" smtClean="0">
                          <a:solidFill>
                            <a:schemeClr val="dk1"/>
                          </a:solidFill>
                          <a:latin typeface="Times New Roman" panose="02020603050405020304" pitchFamily="18" charset="0"/>
                          <a:ea typeface="+mn-ea"/>
                          <a:cs typeface="Times New Roman" panose="02020603050405020304" pitchFamily="18" charset="0"/>
                        </a:rPr>
                        <a:t>Support Library </a:t>
                      </a:r>
                      <a:r>
                        <a:rPr lang="en-US" sz="3600" b="0" i="0" kern="1200" dirty="0" smtClean="0">
                          <a:solidFill>
                            <a:srgbClr val="FF0000"/>
                          </a:solidFill>
                          <a:latin typeface="Times New Roman" panose="02020603050405020304" pitchFamily="18" charset="0"/>
                          <a:ea typeface="+mn-ea"/>
                          <a:cs typeface="Times New Roman" panose="02020603050405020304" pitchFamily="18" charset="0"/>
                        </a:rPr>
                        <a:t>(10)</a:t>
                      </a:r>
                      <a:endParaRPr lang="fa-IR" sz="3600" b="0" i="0" kern="1200" dirty="0" smtClean="0">
                        <a:solidFill>
                          <a:srgbClr val="FF0000"/>
                        </a:solidFill>
                        <a:latin typeface="Times New Roman" panose="02020603050405020304" pitchFamily="18" charset="0"/>
                        <a:ea typeface="+mn-ea"/>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5615853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69647" y="2686460"/>
            <a:ext cx="1652706" cy="584775"/>
          </a:xfrm>
          <a:prstGeom prst="rect">
            <a:avLst/>
          </a:prstGeom>
          <a:noFill/>
        </p:spPr>
        <p:txBody>
          <a:bodyPr wrap="square" rtlCol="0">
            <a:spAutoFit/>
          </a:bodyPr>
          <a:lstStyle/>
          <a:p>
            <a:pPr>
              <a:buClr>
                <a:srgbClr val="EC008D"/>
              </a:buClr>
            </a:pPr>
            <a:r>
              <a:rPr lang="en-US" sz="3200" dirty="0" smtClean="0">
                <a:latin typeface="Times New Roman" panose="02020603050405020304" pitchFamily="18" charset="0"/>
                <a:cs typeface="Times New Roman" panose="02020603050405020304" pitchFamily="18" charset="0"/>
              </a:rPr>
              <a:t>Part 3</a:t>
            </a:r>
            <a:endParaRPr lang="fa-IR" sz="3200" dirty="0" smtClean="0">
              <a:solidFill>
                <a:prstClr val="black"/>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latin typeface="Times New Roman" panose="02020603050405020304" pitchFamily="18" charset="0"/>
                <a:cs typeface="Times New Roman" panose="02020603050405020304" pitchFamily="18" charset="0"/>
              </a:rPr>
              <a:pPr/>
              <a:t>34</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38548572"/>
              </p:ext>
            </p:extLst>
          </p:nvPr>
        </p:nvGraphicFramePr>
        <p:xfrm>
          <a:off x="0" y="-4"/>
          <a:ext cx="12192000" cy="633100"/>
        </p:xfrm>
        <a:graphic>
          <a:graphicData uri="http://schemas.openxmlformats.org/drawingml/2006/table">
            <a:tbl>
              <a:tblPr firstRow="1" bandRow="1">
                <a:tableStyleId>{775DCB02-9BB8-47FD-8907-85C794F793BA}</a:tableStyleId>
              </a:tblPr>
              <a:tblGrid>
                <a:gridCol w="12192000"/>
              </a:tblGrid>
              <a:tr h="633100">
                <a:tc>
                  <a:txBody>
                    <a:bodyPr/>
                    <a:lstStyle/>
                    <a:p>
                      <a:pPr algn="l"/>
                      <a:endParaRPr lang="en-US"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bl>
          </a:graphicData>
        </a:graphic>
      </p:graphicFrame>
      <p:sp>
        <p:nvSpPr>
          <p:cNvPr id="2" name="Rounded Rectangle 1"/>
          <p:cNvSpPr/>
          <p:nvPr/>
        </p:nvSpPr>
        <p:spPr>
          <a:xfrm>
            <a:off x="1210615" y="3271235"/>
            <a:ext cx="9607639" cy="837126"/>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buClr>
                <a:srgbClr val="EC008D"/>
              </a:buClr>
            </a:pPr>
            <a:r>
              <a:rPr lang="en-US" sz="2800" dirty="0" smtClean="0">
                <a:solidFill>
                  <a:schemeClr val="tx1"/>
                </a:solidFill>
                <a:latin typeface="Times New Roman" panose="02020603050405020304" pitchFamily="18" charset="0"/>
                <a:cs typeface="Times New Roman" panose="02020603050405020304" pitchFamily="18" charset="0"/>
              </a:rPr>
              <a:t>CGAL LiveCD</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687377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latin typeface="Times New Roman" panose="02020603050405020304" pitchFamily="18" charset="0"/>
                <a:cs typeface="Times New Roman" panose="02020603050405020304" pitchFamily="18" charset="0"/>
              </a:rPr>
              <a:pPr/>
              <a:t>35</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019883754"/>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pPr algn="l"/>
                      <a:endParaRPr lang="en-US" sz="3200"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algn="l">
                        <a:buClr>
                          <a:srgbClr val="EC008D"/>
                        </a:buClr>
                      </a:pPr>
                      <a:r>
                        <a:rPr lang="en-US" sz="3600" dirty="0" smtClean="0">
                          <a:solidFill>
                            <a:schemeClr val="tx1"/>
                          </a:solidFill>
                          <a:latin typeface="Times New Roman" panose="02020603050405020304" pitchFamily="18" charset="0"/>
                          <a:cs typeface="Times New Roman" panose="02020603050405020304" pitchFamily="18" charset="0"/>
                        </a:rPr>
                        <a:t>CGAL LiveCD</a:t>
                      </a:r>
                      <a:endParaRPr lang="en-US" sz="3600" dirty="0">
                        <a:solidFill>
                          <a:schemeClr val="tx1"/>
                        </a:solidFill>
                        <a:latin typeface="Times New Roman" panose="02020603050405020304" pitchFamily="18"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5" name="TextBox 4"/>
          <p:cNvSpPr txBox="1"/>
          <p:nvPr/>
        </p:nvSpPr>
        <p:spPr>
          <a:xfrm>
            <a:off x="277871" y="1903688"/>
            <a:ext cx="11802512" cy="3970318"/>
          </a:xfrm>
          <a:prstGeom prst="rect">
            <a:avLst/>
          </a:prstGeom>
          <a:noFill/>
        </p:spPr>
        <p:txBody>
          <a:bodyPr wrap="square" rtlCol="0">
            <a:spAutoFit/>
          </a:bodyPr>
          <a:lstStyle/>
          <a:p>
            <a:pPr marL="514350" indent="-514350">
              <a:lnSpc>
                <a:spcPct val="150000"/>
              </a:lnSpc>
              <a:buClr>
                <a:srgbClr val="EC008D"/>
              </a:buClr>
              <a:buFont typeface="Arial" panose="020B0604020202020204" pitchFamily="34" charset="0"/>
              <a:buChar char="•"/>
            </a:pPr>
            <a:r>
              <a:rPr lang="pt-BR" sz="2000" dirty="0">
                <a:latin typeface="Times New Roman" panose="02020603050405020304" pitchFamily="18" charset="0"/>
                <a:cs typeface="Times New Roman" panose="02020603050405020304" pitchFamily="18" charset="0"/>
              </a:rPr>
              <a:t>Optimal as a </a:t>
            </a:r>
            <a:r>
              <a:rPr lang="pt-BR" sz="2000" dirty="0">
                <a:solidFill>
                  <a:srgbClr val="EC008D"/>
                </a:solidFill>
                <a:latin typeface="Times New Roman" panose="02020603050405020304" pitchFamily="18" charset="0"/>
                <a:cs typeface="Times New Roman" panose="02020603050405020304" pitchFamily="18" charset="0"/>
              </a:rPr>
              <a:t>Demo </a:t>
            </a:r>
            <a:r>
              <a:rPr lang="pt-BR" sz="2000" dirty="0" smtClean="0">
                <a:solidFill>
                  <a:srgbClr val="EC008D"/>
                </a:solidFill>
                <a:latin typeface="Times New Roman" panose="02020603050405020304" pitchFamily="18" charset="0"/>
                <a:cs typeface="Times New Roman" panose="02020603050405020304" pitchFamily="18" charset="0"/>
              </a:rPr>
              <a:t>CD </a:t>
            </a:r>
            <a:r>
              <a:rPr lang="pt-BR" sz="2000" dirty="0" smtClean="0">
                <a:latin typeface="Times New Roman" panose="02020603050405020304" pitchFamily="18" charset="0"/>
                <a:cs typeface="Times New Roman" panose="02020603050405020304" pitchFamily="18" charset="0"/>
              </a:rPr>
              <a:t>-</a:t>
            </a:r>
            <a:r>
              <a:rPr lang="en-US" sz="2000" dirty="0">
                <a:latin typeface="Times New Roman" panose="02020603050405020304" pitchFamily="18" charset="0"/>
                <a:cs typeface="Times New Roman" panose="02020603050405020304" pitchFamily="18" charset="0"/>
              </a:rPr>
              <a:t>contains all the demos of CGAL compiled. </a:t>
            </a:r>
            <a:endParaRPr lang="en-US" sz="2000" dirty="0" smtClean="0">
              <a:latin typeface="Times New Roman" panose="02020603050405020304" pitchFamily="18" charset="0"/>
              <a:cs typeface="Times New Roman" panose="02020603050405020304" pitchFamily="18" charset="0"/>
            </a:endParaRPr>
          </a:p>
          <a:p>
            <a:pPr marL="514350" indent="-514350">
              <a:lnSpc>
                <a:spcPct val="150000"/>
              </a:lnSpc>
              <a:buClr>
                <a:srgbClr val="EC008D"/>
              </a:buClr>
              <a:buFont typeface="Arial" panose="020B0604020202020204" pitchFamily="34" charset="0"/>
              <a:buChar char="•"/>
            </a:pPr>
            <a:r>
              <a:rPr lang="en-US" sz="2400" dirty="0" smtClean="0">
                <a:solidFill>
                  <a:srgbClr val="EC008D"/>
                </a:solidFill>
                <a:latin typeface="Times New Roman" panose="02020603050405020304" pitchFamily="18" charset="0"/>
                <a:cs typeface="Times New Roman" panose="02020603050405020304" pitchFamily="18" charset="0"/>
              </a:rPr>
              <a:t>Test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CGAL or </a:t>
            </a:r>
            <a:r>
              <a:rPr lang="en-US" sz="2400" dirty="0" smtClean="0">
                <a:solidFill>
                  <a:srgbClr val="EC008D"/>
                </a:solidFill>
                <a:latin typeface="Times New Roman" panose="02020603050405020304" pitchFamily="18" charset="0"/>
                <a:cs typeface="Times New Roman" panose="02020603050405020304" pitchFamily="18" charset="0"/>
              </a:rPr>
              <a:t>Solve</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applied computational geometry exercises easily</a:t>
            </a:r>
            <a:r>
              <a:rPr lang="en-US" sz="2400" dirty="0" smtClean="0">
                <a:latin typeface="Times New Roman" panose="02020603050405020304" pitchFamily="18" charset="0"/>
                <a:cs typeface="Times New Roman" panose="02020603050405020304" pitchFamily="18" charset="0"/>
              </a:rPr>
              <a:t>.</a:t>
            </a:r>
          </a:p>
          <a:p>
            <a:pPr marL="514350" indent="-514350">
              <a:lnSpc>
                <a:spcPct val="150000"/>
              </a:lnSpc>
              <a:buClr>
                <a:srgbClr val="EC008D"/>
              </a:buCl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Enables you </a:t>
            </a:r>
            <a:r>
              <a:rPr lang="en-US" sz="2400" dirty="0" smtClean="0">
                <a:latin typeface="Times New Roman" panose="02020603050405020304" pitchFamily="18" charset="0"/>
                <a:cs typeface="Times New Roman" panose="02020603050405020304" pitchFamily="18" charset="0"/>
              </a:rPr>
              <a:t>to </a:t>
            </a:r>
            <a:r>
              <a:rPr lang="en-US" sz="2400" dirty="0">
                <a:solidFill>
                  <a:srgbClr val="EC008D"/>
                </a:solidFill>
                <a:latin typeface="Times New Roman" panose="02020603050405020304" pitchFamily="18" charset="0"/>
                <a:cs typeface="Times New Roman" panose="02020603050405020304" pitchFamily="18" charset="0"/>
              </a:rPr>
              <a:t>Run and Compile </a:t>
            </a:r>
            <a:r>
              <a:rPr lang="en-US" sz="2400" dirty="0">
                <a:latin typeface="Times New Roman" panose="02020603050405020304" pitchFamily="18" charset="0"/>
                <a:cs typeface="Times New Roman" panose="02020603050405020304" pitchFamily="18" charset="0"/>
              </a:rPr>
              <a:t>CGAL </a:t>
            </a:r>
            <a:r>
              <a:rPr lang="en-US" sz="2400" dirty="0" smtClean="0">
                <a:latin typeface="Times New Roman" panose="02020603050405020304" pitchFamily="18" charset="0"/>
                <a:cs typeface="Times New Roman" panose="02020603050405020304" pitchFamily="18" charset="0"/>
              </a:rPr>
              <a:t>programs </a:t>
            </a:r>
            <a:r>
              <a:rPr lang="en-US" sz="2400" dirty="0">
                <a:solidFill>
                  <a:srgbClr val="EC008D"/>
                </a:solidFill>
                <a:latin typeface="Times New Roman" panose="02020603050405020304" pitchFamily="18" charset="0"/>
                <a:cs typeface="Times New Roman" panose="02020603050405020304" pitchFamily="18" charset="0"/>
              </a:rPr>
              <a:t>without installing </a:t>
            </a:r>
            <a:r>
              <a:rPr lang="en-US" sz="2400" dirty="0">
                <a:latin typeface="Times New Roman" panose="02020603050405020304" pitchFamily="18" charset="0"/>
                <a:cs typeface="Times New Roman" panose="02020603050405020304" pitchFamily="18" charset="0"/>
              </a:rPr>
              <a:t>any software and without changing anything on you hard drive.</a:t>
            </a:r>
            <a:endParaRPr lang="en-US" sz="2400" i="1" dirty="0" smtClean="0">
              <a:latin typeface="Times New Roman" panose="02020603050405020304" pitchFamily="18" charset="0"/>
              <a:cs typeface="Times New Roman" panose="02020603050405020304" pitchFamily="18" charset="0"/>
            </a:endParaRPr>
          </a:p>
          <a:p>
            <a:pPr marL="514350" indent="-514350">
              <a:lnSpc>
                <a:spcPct val="150000"/>
              </a:lnSpc>
              <a:buClr>
                <a:srgbClr val="EC008D"/>
              </a:buClr>
              <a:buFont typeface="Arial" panose="020B0604020202020204" pitchFamily="34" charset="0"/>
              <a:buChar char="•"/>
            </a:pPr>
            <a:r>
              <a:rPr lang="en-US" sz="2400" dirty="0">
                <a:solidFill>
                  <a:srgbClr val="EC008D"/>
                </a:solidFill>
                <a:latin typeface="Times New Roman" panose="02020603050405020304" pitchFamily="18" charset="0"/>
                <a:cs typeface="Times New Roman" panose="02020603050405020304" pitchFamily="18" charset="0"/>
              </a:rPr>
              <a:t>Easy </a:t>
            </a:r>
            <a:r>
              <a:rPr lang="en-US" sz="2400" dirty="0" smtClean="0">
                <a:solidFill>
                  <a:srgbClr val="EC008D"/>
                </a:solidFill>
                <a:latin typeface="Times New Roman" panose="02020603050405020304" pitchFamily="18" charset="0"/>
                <a:cs typeface="Times New Roman" panose="02020603050405020304" pitchFamily="18" charset="0"/>
              </a:rPr>
              <a:t>operation</a:t>
            </a:r>
            <a:r>
              <a:rPr lang="en-US" sz="2400" dirty="0">
                <a:latin typeface="Times New Roman" panose="02020603050405020304" pitchFamily="18" charset="0"/>
                <a:cs typeface="Times New Roman" panose="02020603050405020304" pitchFamily="18" charset="0"/>
              </a:rPr>
              <a:t>- Just put the CD in the computer and reboot (of course you can always use a virtual machine to do that</a:t>
            </a:r>
            <a:r>
              <a:rPr lang="en-US" sz="2400" dirty="0" smtClean="0">
                <a:latin typeface="Times New Roman" panose="02020603050405020304" pitchFamily="18" charset="0"/>
                <a:cs typeface="Times New Roman" panose="02020603050405020304" pitchFamily="18" charset="0"/>
              </a:rPr>
              <a:t>)</a:t>
            </a:r>
          </a:p>
          <a:p>
            <a:pPr marL="514350" indent="-514350">
              <a:lnSpc>
                <a:spcPct val="150000"/>
              </a:lnSpc>
              <a:buClr>
                <a:srgbClr val="EC008D"/>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Based on </a:t>
            </a:r>
            <a:r>
              <a:rPr lang="en-US" sz="2400" dirty="0" smtClean="0">
                <a:solidFill>
                  <a:srgbClr val="EC008D"/>
                </a:solidFill>
                <a:latin typeface="Times New Roman" panose="02020603050405020304" pitchFamily="18" charset="0"/>
                <a:cs typeface="Times New Roman" panose="02020603050405020304" pitchFamily="18" charset="0"/>
              </a:rPr>
              <a:t>CGAL </a:t>
            </a:r>
            <a:r>
              <a:rPr lang="en-US" sz="2400" dirty="0">
                <a:solidFill>
                  <a:srgbClr val="EC008D"/>
                </a:solidFill>
                <a:latin typeface="Times New Roman" panose="02020603050405020304" pitchFamily="18" charset="0"/>
                <a:cs typeface="Times New Roman" panose="02020603050405020304" pitchFamily="18" charset="0"/>
              </a:rPr>
              <a:t>3.5</a:t>
            </a:r>
          </a:p>
        </p:txBody>
      </p:sp>
    </p:spTree>
    <p:extLst>
      <p:ext uri="{BB962C8B-B14F-4D97-AF65-F5344CB8AC3E}">
        <p14:creationId xmlns:p14="http://schemas.microsoft.com/office/powerpoint/2010/main" val="34152610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latin typeface="Times New Roman" panose="02020603050405020304" pitchFamily="18" charset="0"/>
                <a:cs typeface="Times New Roman" panose="02020603050405020304" pitchFamily="18" charset="0"/>
              </a:rPr>
              <a:pPr/>
              <a:t>36</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316880424"/>
              </p:ext>
            </p:extLst>
          </p:nvPr>
        </p:nvGraphicFramePr>
        <p:xfrm>
          <a:off x="0" y="-4"/>
          <a:ext cx="12192000" cy="633100"/>
        </p:xfrm>
        <a:graphic>
          <a:graphicData uri="http://schemas.openxmlformats.org/drawingml/2006/table">
            <a:tbl>
              <a:tblPr firstRow="1" bandRow="1">
                <a:tableStyleId>{775DCB02-9BB8-47FD-8907-85C794F793BA}</a:tableStyleId>
              </a:tblPr>
              <a:tblGrid>
                <a:gridCol w="12192000"/>
              </a:tblGrid>
              <a:tr h="633100">
                <a:tc>
                  <a:txBody>
                    <a:bodyPr/>
                    <a:lstStyle/>
                    <a:p>
                      <a:pPr algn="l"/>
                      <a:endParaRPr lang="en-US" sz="3200"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bl>
          </a:graphicData>
        </a:graphic>
      </p:graphicFrame>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7510" y="950046"/>
            <a:ext cx="7590476" cy="5771429"/>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7510" y="950045"/>
            <a:ext cx="7590476" cy="5771429"/>
          </a:xfrm>
          <a:prstGeom prst="rect">
            <a:avLst/>
          </a:prstGeom>
        </p:spPr>
      </p:pic>
    </p:spTree>
    <p:extLst>
      <p:ext uri="{BB962C8B-B14F-4D97-AF65-F5344CB8AC3E}">
        <p14:creationId xmlns:p14="http://schemas.microsoft.com/office/powerpoint/2010/main" val="299598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latin typeface="Times New Roman" panose="02020603050405020304" pitchFamily="18" charset="0"/>
                <a:cs typeface="Times New Roman" panose="02020603050405020304" pitchFamily="18" charset="0"/>
              </a:rPr>
              <a:pPr/>
              <a:t>37</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644640963"/>
              </p:ext>
            </p:extLst>
          </p:nvPr>
        </p:nvGraphicFramePr>
        <p:xfrm>
          <a:off x="90152" y="115910"/>
          <a:ext cx="12192000" cy="1219200"/>
        </p:xfrm>
        <a:graphic>
          <a:graphicData uri="http://schemas.openxmlformats.org/drawingml/2006/table">
            <a:tbl>
              <a:tblPr firstRow="1" bandRow="1">
                <a:tableStyleId>{775DCB02-9BB8-47FD-8907-85C794F793BA}</a:tableStyleId>
              </a:tblPr>
              <a:tblGrid>
                <a:gridCol w="12192000"/>
              </a:tblGrid>
              <a:tr h="542944">
                <a:tc>
                  <a:txBody>
                    <a:bodyPr/>
                    <a:lstStyle/>
                    <a:p>
                      <a:pPr algn="l"/>
                      <a:endParaRPr lang="en-US" sz="3200"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r>
                        <a:rPr lang="en-US" sz="3600" kern="1200" dirty="0" smtClean="0">
                          <a:solidFill>
                            <a:schemeClr val="tx1"/>
                          </a:solidFill>
                          <a:latin typeface="Times New Roman" panose="02020603050405020304" pitchFamily="18" charset="0"/>
                          <a:ea typeface="+mn-ea"/>
                          <a:cs typeface="Times New Roman" panose="02020603050405020304" pitchFamily="18" charset="0"/>
                        </a:rPr>
                        <a:t>Compiling a CGAL example </a:t>
                      </a:r>
                      <a:endParaRPr lang="en-US" sz="3600" kern="1200" dirty="0">
                        <a:solidFill>
                          <a:schemeClr val="tx1"/>
                        </a:solidFill>
                        <a:latin typeface="Times New Roman" panose="02020603050405020304" pitchFamily="18" charset="0"/>
                        <a:ea typeface="+mn-ea"/>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5" name="TextBox 4"/>
          <p:cNvSpPr txBox="1"/>
          <p:nvPr/>
        </p:nvSpPr>
        <p:spPr>
          <a:xfrm>
            <a:off x="1584102" y="2377515"/>
            <a:ext cx="11802512" cy="4616648"/>
          </a:xfrm>
          <a:prstGeom prst="rect">
            <a:avLst/>
          </a:prstGeom>
          <a:noFill/>
        </p:spPr>
        <p:txBody>
          <a:bodyPr wrap="square" rtlCol="0">
            <a:spAutoFit/>
          </a:bodyPr>
          <a:lstStyle/>
          <a:p>
            <a:pPr marL="514350" lvl="0" indent="-514350">
              <a:lnSpc>
                <a:spcPct val="150000"/>
              </a:lnSpc>
              <a:buClr>
                <a:srgbClr val="EC008D"/>
              </a:buClr>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Unpack</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tar --</a:t>
            </a:r>
            <a:r>
              <a:rPr lang="en-US" sz="2400" i="1" dirty="0" err="1">
                <a:latin typeface="Times New Roman" panose="02020603050405020304" pitchFamily="18" charset="0"/>
                <a:cs typeface="Times New Roman" panose="02020603050405020304" pitchFamily="18" charset="0"/>
              </a:rPr>
              <a:t>gzip</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xf</a:t>
            </a:r>
            <a:r>
              <a:rPr lang="en-US" sz="2400" i="1" dirty="0">
                <a:latin typeface="Times New Roman" panose="02020603050405020304" pitchFamily="18" charset="0"/>
                <a:cs typeface="Times New Roman" panose="02020603050405020304" pitchFamily="18" charset="0"/>
              </a:rPr>
              <a:t> /</a:t>
            </a:r>
            <a:r>
              <a:rPr lang="en-US" sz="2400" i="1" dirty="0" err="1">
                <a:latin typeface="Times New Roman" panose="02020603050405020304" pitchFamily="18" charset="0"/>
                <a:cs typeface="Times New Roman" panose="02020603050405020304" pitchFamily="18" charset="0"/>
              </a:rPr>
              <a:t>usr</a:t>
            </a:r>
            <a:r>
              <a:rPr lang="en-US" sz="2400" i="1" dirty="0">
                <a:latin typeface="Times New Roman" panose="02020603050405020304" pitchFamily="18" charset="0"/>
                <a:cs typeface="Times New Roman" panose="02020603050405020304" pitchFamily="18" charset="0"/>
              </a:rPr>
              <a:t>/share/doc/</a:t>
            </a:r>
            <a:r>
              <a:rPr lang="en-US" sz="2400" i="1" dirty="0" err="1">
                <a:latin typeface="Times New Roman" panose="02020603050405020304" pitchFamily="18" charset="0"/>
                <a:cs typeface="Times New Roman" panose="02020603050405020304" pitchFamily="18" charset="0"/>
              </a:rPr>
              <a:t>libcgal</a:t>
            </a:r>
            <a:r>
              <a:rPr lang="en-US" sz="2400" i="1" dirty="0">
                <a:latin typeface="Times New Roman" panose="02020603050405020304" pitchFamily="18" charset="0"/>
                <a:cs typeface="Times New Roman" panose="02020603050405020304" pitchFamily="18" charset="0"/>
              </a:rPr>
              <a:t>-demo/examples.tar.gz </a:t>
            </a:r>
          </a:p>
          <a:p>
            <a:pPr marL="514350" lvl="0" indent="-514350">
              <a:lnSpc>
                <a:spcPct val="150000"/>
              </a:lnSpc>
              <a:buClr>
                <a:srgbClr val="EC008D"/>
              </a:buClr>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Go to subdirectory</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cd examples/Convex_hull_2 </a:t>
            </a:r>
          </a:p>
          <a:p>
            <a:pPr marL="514350" indent="-514350">
              <a:lnSpc>
                <a:spcPct val="150000"/>
              </a:lnSpc>
              <a:buClr>
                <a:srgbClr val="EC008D"/>
              </a:buClr>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compile an example program</a:t>
            </a:r>
            <a:br>
              <a:rPr lang="en-US" sz="2400" b="1" dirty="0">
                <a:latin typeface="Times New Roman" panose="02020603050405020304" pitchFamily="18" charset="0"/>
                <a:cs typeface="Times New Roman" panose="02020603050405020304" pitchFamily="18" charset="0"/>
              </a:rPr>
            </a:br>
            <a:r>
              <a:rPr lang="en-US" dirty="0" smtClean="0"/>
              <a:t>	</a:t>
            </a:r>
            <a:r>
              <a:rPr lang="en-US" sz="2400" i="1" dirty="0">
                <a:latin typeface="Times New Roman" panose="02020603050405020304" pitchFamily="18" charset="0"/>
                <a:cs typeface="Times New Roman" panose="02020603050405020304" pitchFamily="18" charset="0"/>
              </a:rPr>
              <a:t>g++ -</a:t>
            </a:r>
            <a:r>
              <a:rPr lang="en-US" sz="2400" i="1" dirty="0" err="1">
                <a:latin typeface="Times New Roman" panose="02020603050405020304" pitchFamily="18" charset="0"/>
                <a:cs typeface="Times New Roman" panose="02020603050405020304" pitchFamily="18" charset="0"/>
              </a:rPr>
              <a:t>lCGAL</a:t>
            </a:r>
            <a:r>
              <a:rPr lang="en-US" sz="2400" i="1" dirty="0">
                <a:latin typeface="Times New Roman" panose="02020603050405020304" pitchFamily="18" charset="0"/>
                <a:cs typeface="Times New Roman" panose="02020603050405020304" pitchFamily="18" charset="0"/>
              </a:rPr>
              <a:t> array_convex_hull_2.cpp</a:t>
            </a:r>
          </a:p>
          <a:p>
            <a:pPr marL="514350" indent="-514350">
              <a:lnSpc>
                <a:spcPct val="150000"/>
              </a:lnSpc>
              <a:buClr>
                <a:srgbClr val="EC008D"/>
              </a:buClr>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Run program</a:t>
            </a:r>
            <a:br>
              <a:rPr lang="en-US" sz="2400" b="1"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a:t>
            </a:r>
            <a:r>
              <a:rPr lang="en-US" sz="2400" i="1" dirty="0" err="1">
                <a:latin typeface="Times New Roman" panose="02020603050405020304" pitchFamily="18" charset="0"/>
                <a:cs typeface="Times New Roman" panose="02020603050405020304" pitchFamily="18" charset="0"/>
              </a:rPr>
              <a:t>a.out</a:t>
            </a:r>
            <a:endParaRPr lang="en-US" sz="2400" i="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53792" y="1532586"/>
            <a:ext cx="11320529" cy="1107996"/>
          </a:xfrm>
          <a:prstGeom prst="rect">
            <a:avLst/>
          </a:prstGeom>
          <a:noFill/>
        </p:spPr>
        <p:txBody>
          <a:bodyPr wrap="square" rtlCol="0">
            <a:spAutoFit/>
          </a:bodyPr>
          <a:lstStyle/>
          <a:p>
            <a:pPr marL="342900" lvl="0" indent="-342900">
              <a:buClr>
                <a:srgbClr val="EC008D"/>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By </a:t>
            </a:r>
            <a:r>
              <a:rPr lang="en-US" sz="2400" dirty="0">
                <a:solidFill>
                  <a:srgbClr val="EC008D"/>
                </a:solidFill>
                <a:latin typeface="Times New Roman" panose="02020603050405020304" pitchFamily="18" charset="0"/>
                <a:cs typeface="Times New Roman" panose="02020603050405020304" pitchFamily="18" charset="0"/>
              </a:rPr>
              <a:t>default</a:t>
            </a:r>
            <a:r>
              <a:rPr lang="en-US" sz="2400" dirty="0">
                <a:latin typeface="Times New Roman" panose="02020603050405020304" pitchFamily="18" charset="0"/>
                <a:cs typeface="Times New Roman" panose="02020603050405020304" pitchFamily="18" charset="0"/>
              </a:rPr>
              <a:t> the source code for the CGAL example programs is installed as a compressed archive in a documentation directory. </a:t>
            </a:r>
          </a:p>
          <a:p>
            <a:pPr marL="285750" indent="-285750">
              <a:buClr>
                <a:srgbClr val="EC008D"/>
              </a:buClr>
              <a:buFont typeface="Arial" panose="020B0604020202020204" pitchFamily="34" charset="0"/>
              <a:buChar char="•"/>
            </a:pPr>
            <a:endParaRPr lang="en-US" dirty="0"/>
          </a:p>
        </p:txBody>
      </p:sp>
    </p:spTree>
    <p:extLst>
      <p:ext uri="{BB962C8B-B14F-4D97-AF65-F5344CB8AC3E}">
        <p14:creationId xmlns:p14="http://schemas.microsoft.com/office/powerpoint/2010/main" val="18787089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269647" y="2686460"/>
            <a:ext cx="1652706" cy="584775"/>
          </a:xfrm>
          <a:prstGeom prst="rect">
            <a:avLst/>
          </a:prstGeom>
          <a:noFill/>
        </p:spPr>
        <p:txBody>
          <a:bodyPr wrap="square" rtlCol="0">
            <a:spAutoFit/>
          </a:bodyPr>
          <a:lstStyle/>
          <a:p>
            <a:pPr>
              <a:buClr>
                <a:srgbClr val="EC008D"/>
              </a:buClr>
            </a:pPr>
            <a:r>
              <a:rPr lang="en-US" sz="3200" dirty="0" smtClean="0">
                <a:latin typeface="Times New Roman" panose="02020603050405020304" pitchFamily="18" charset="0"/>
                <a:cs typeface="Times New Roman" panose="02020603050405020304" pitchFamily="18" charset="0"/>
              </a:rPr>
              <a:t>Part 4</a:t>
            </a:r>
            <a:endParaRPr lang="fa-IR" sz="3200" dirty="0" smtClean="0">
              <a:solidFill>
                <a:prstClr val="black"/>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latin typeface="Times New Roman" panose="02020603050405020304" pitchFamily="18" charset="0"/>
                <a:cs typeface="Times New Roman" panose="02020603050405020304" pitchFamily="18" charset="0"/>
              </a:rPr>
              <a:pPr/>
              <a:t>38</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71677947"/>
              </p:ext>
            </p:extLst>
          </p:nvPr>
        </p:nvGraphicFramePr>
        <p:xfrm>
          <a:off x="0" y="-4"/>
          <a:ext cx="12192000" cy="633100"/>
        </p:xfrm>
        <a:graphic>
          <a:graphicData uri="http://schemas.openxmlformats.org/drawingml/2006/table">
            <a:tbl>
              <a:tblPr firstRow="1" bandRow="1">
                <a:tableStyleId>{775DCB02-9BB8-47FD-8907-85C794F793BA}</a:tableStyleId>
              </a:tblPr>
              <a:tblGrid>
                <a:gridCol w="12192000"/>
              </a:tblGrid>
              <a:tr h="633100">
                <a:tc>
                  <a:txBody>
                    <a:bodyPr/>
                    <a:lstStyle/>
                    <a:p>
                      <a:pPr algn="l"/>
                      <a:endParaRPr lang="en-US"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bl>
          </a:graphicData>
        </a:graphic>
      </p:graphicFrame>
      <p:sp>
        <p:nvSpPr>
          <p:cNvPr id="2" name="Rounded Rectangle 1"/>
          <p:cNvSpPr/>
          <p:nvPr/>
        </p:nvSpPr>
        <p:spPr>
          <a:xfrm>
            <a:off x="1210615" y="3271235"/>
            <a:ext cx="9607639" cy="837126"/>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buClr>
                <a:srgbClr val="EC008D"/>
              </a:buClr>
            </a:pPr>
            <a:r>
              <a:rPr lang="en-US" sz="2800" dirty="0">
                <a:solidFill>
                  <a:schemeClr val="tx1"/>
                </a:solidFill>
                <a:latin typeface="Times New Roman" panose="02020603050405020304" pitchFamily="18" charset="0"/>
                <a:cs typeface="Times New Roman" panose="02020603050405020304" pitchFamily="18" charset="0"/>
              </a:rPr>
              <a:t>Installing </a:t>
            </a:r>
            <a:r>
              <a:rPr lang="en-US" sz="2800" dirty="0" smtClean="0">
                <a:solidFill>
                  <a:schemeClr val="tx1"/>
                </a:solidFill>
                <a:latin typeface="Times New Roman" panose="02020603050405020304" pitchFamily="18" charset="0"/>
                <a:cs typeface="Times New Roman" panose="02020603050405020304" pitchFamily="18" charset="0"/>
              </a:rPr>
              <a:t>CGAL on Linux</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37913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latin typeface="Times New Roman" panose="02020603050405020304" pitchFamily="18" charset="0"/>
                <a:cs typeface="Times New Roman" panose="02020603050405020304" pitchFamily="18" charset="0"/>
              </a:rPr>
              <a:pPr/>
              <a:t>39</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995049074"/>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pPr algn="l"/>
                      <a:endParaRPr lang="en-US" sz="3200"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0" dirty="0" smtClean="0">
                          <a:latin typeface="Times New Roman" panose="02020603050405020304" pitchFamily="18" charset="0"/>
                          <a:cs typeface="Times New Roman" panose="02020603050405020304" pitchFamily="18" charset="0"/>
                        </a:rPr>
                        <a:t>Prerequisites</a:t>
                      </a:r>
                      <a:endParaRPr lang="en-US" sz="3600" b="0" i="0" dirty="0" smtClean="0">
                        <a:solidFill>
                          <a:schemeClr val="tx1"/>
                        </a:solidFill>
                        <a:latin typeface="Times New Roman" panose="02020603050405020304" pitchFamily="18"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5" name="TextBox 4"/>
          <p:cNvSpPr txBox="1"/>
          <p:nvPr/>
        </p:nvSpPr>
        <p:spPr>
          <a:xfrm>
            <a:off x="1308181" y="1710506"/>
            <a:ext cx="10191092" cy="3970318"/>
          </a:xfrm>
          <a:prstGeom prst="rect">
            <a:avLst/>
          </a:prstGeom>
          <a:noFill/>
        </p:spPr>
        <p:txBody>
          <a:bodyPr wrap="square" rtlCol="0">
            <a:spAutoFit/>
          </a:bodyPr>
          <a:lstStyle/>
          <a:p>
            <a:pPr marL="514350" indent="-514350">
              <a:lnSpc>
                <a:spcPct val="150000"/>
              </a:lnSpc>
              <a:buClr>
                <a:srgbClr val="EC008D"/>
              </a:buClr>
              <a:buFont typeface="+mj-lt"/>
              <a:buAutoNum type="arabicPeriod"/>
            </a:pPr>
            <a:r>
              <a:rPr lang="en-US" sz="2800" b="1" dirty="0">
                <a:latin typeface="Times New Roman" panose="02020603050405020304" pitchFamily="18" charset="0"/>
                <a:cs typeface="Times New Roman" panose="02020603050405020304" pitchFamily="18" charset="0"/>
              </a:rPr>
              <a:t>Install </a:t>
            </a:r>
            <a:r>
              <a:rPr lang="en-US" sz="2800" b="1" dirty="0">
                <a:solidFill>
                  <a:srgbClr val="EC008D"/>
                </a:solidFill>
                <a:latin typeface="Times New Roman" panose="02020603050405020304" pitchFamily="18" charset="0"/>
                <a:cs typeface="Times New Roman" panose="02020603050405020304" pitchFamily="18" charset="0"/>
              </a:rPr>
              <a:t>CMake</a:t>
            </a:r>
            <a:r>
              <a:rPr lang="en-US" sz="2800" b="1" dirty="0">
                <a:latin typeface="Times New Roman" panose="02020603050405020304" pitchFamily="18" charset="0"/>
                <a:cs typeface="Times New Roman" panose="02020603050405020304" pitchFamily="18" charset="0"/>
              </a:rPr>
              <a:t> </a:t>
            </a:r>
            <a:br>
              <a:rPr lang="en-US" sz="2800" b="1" dirty="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sudo </a:t>
            </a:r>
            <a:r>
              <a:rPr lang="en-US" sz="2800" i="1" dirty="0">
                <a:latin typeface="Times New Roman" panose="02020603050405020304" pitchFamily="18" charset="0"/>
                <a:cs typeface="Times New Roman" panose="02020603050405020304" pitchFamily="18" charset="0"/>
              </a:rPr>
              <a:t>apt-get install cmake cmake-gui</a:t>
            </a:r>
          </a:p>
          <a:p>
            <a:pPr marL="514350" indent="-514350">
              <a:lnSpc>
                <a:spcPct val="150000"/>
              </a:lnSpc>
              <a:buClr>
                <a:srgbClr val="EC008D"/>
              </a:buClr>
              <a:buFont typeface="+mj-lt"/>
              <a:buAutoNum type="arabicPeriod"/>
            </a:pPr>
            <a:r>
              <a:rPr lang="en-US" sz="2800" b="1" dirty="0">
                <a:latin typeface="Times New Roman" panose="02020603050405020304" pitchFamily="18" charset="0"/>
                <a:cs typeface="Times New Roman" panose="02020603050405020304" pitchFamily="18" charset="0"/>
              </a:rPr>
              <a:t>Install </a:t>
            </a:r>
            <a:r>
              <a:rPr lang="en-US" sz="2800" b="1" dirty="0" smtClean="0">
                <a:solidFill>
                  <a:srgbClr val="EC008D"/>
                </a:solidFill>
                <a:latin typeface="Times New Roman" panose="02020603050405020304" pitchFamily="18" charset="0"/>
                <a:cs typeface="Times New Roman" panose="02020603050405020304" pitchFamily="18" charset="0"/>
              </a:rPr>
              <a:t>Boost</a:t>
            </a:r>
            <a:r>
              <a:rPr lang="en-US" sz="2800" b="1" dirty="0" smtClean="0">
                <a:latin typeface="Times New Roman" panose="02020603050405020304" pitchFamily="18" charset="0"/>
                <a:cs typeface="Times New Roman" panose="02020603050405020304" pitchFamily="18" charset="0"/>
              </a:rPr>
              <a:t> Libraries</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sudo </a:t>
            </a:r>
            <a:r>
              <a:rPr lang="en-US" sz="2800" i="1" dirty="0">
                <a:latin typeface="Times New Roman" panose="02020603050405020304" pitchFamily="18" charset="0"/>
                <a:cs typeface="Times New Roman" panose="02020603050405020304" pitchFamily="18" charset="0"/>
              </a:rPr>
              <a:t>apt-get install libboost-all-</a:t>
            </a:r>
            <a:r>
              <a:rPr lang="en-US" sz="2800" i="1" dirty="0" err="1">
                <a:latin typeface="Times New Roman" panose="02020603050405020304" pitchFamily="18" charset="0"/>
                <a:cs typeface="Times New Roman" panose="02020603050405020304" pitchFamily="18" charset="0"/>
              </a:rPr>
              <a:t>dev</a:t>
            </a:r>
            <a:endParaRPr lang="en-US" sz="2800" b="1" dirty="0" smtClean="0">
              <a:latin typeface="Times New Roman" panose="02020603050405020304" pitchFamily="18" charset="0"/>
              <a:cs typeface="Times New Roman" panose="02020603050405020304" pitchFamily="18" charset="0"/>
            </a:endParaRPr>
          </a:p>
          <a:p>
            <a:pPr marL="514350" indent="-514350">
              <a:lnSpc>
                <a:spcPct val="150000"/>
              </a:lnSpc>
              <a:buClr>
                <a:srgbClr val="EC008D"/>
              </a:buClr>
              <a:buFont typeface="+mj-lt"/>
              <a:buAutoNum type="arabicPeriod"/>
            </a:pPr>
            <a:r>
              <a:rPr lang="en-US" sz="2800" b="1" dirty="0" smtClean="0">
                <a:solidFill>
                  <a:srgbClr val="EC008D"/>
                </a:solidFill>
                <a:latin typeface="Times New Roman" panose="02020603050405020304" pitchFamily="18" charset="0"/>
                <a:cs typeface="Times New Roman" panose="02020603050405020304" pitchFamily="18" charset="0"/>
              </a:rPr>
              <a:t>Qt4</a:t>
            </a:r>
            <a:r>
              <a:rPr lang="en-US" sz="2800" b="1" dirty="0" smtClean="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is only needed if you want to run CGAL demos</a:t>
            </a:r>
            <a:r>
              <a:rPr lang="en-US" sz="2800" b="1" dirty="0" smtClean="0">
                <a:latin typeface="Times New Roman" panose="02020603050405020304" pitchFamily="18" charset="0"/>
                <a:cs typeface="Times New Roman" panose="02020603050405020304" pitchFamily="18" charset="0"/>
              </a:rPr>
              <a:t>	</a:t>
            </a:r>
            <a:endParaRPr lang="en-US" sz="2800" i="1" dirty="0" smtClean="0">
              <a:latin typeface="Times New Roman" panose="02020603050405020304" pitchFamily="18" charset="0"/>
              <a:cs typeface="Times New Roman" panose="02020603050405020304" pitchFamily="18" charset="0"/>
            </a:endParaRPr>
          </a:p>
          <a:p>
            <a:pPr marL="514350" indent="-514350">
              <a:lnSpc>
                <a:spcPct val="150000"/>
              </a:lnSpc>
              <a:buClr>
                <a:srgbClr val="EC008D"/>
              </a:buClr>
              <a:buFont typeface="+mj-lt"/>
              <a:buAutoNum type="arabicPeriod"/>
            </a:pPr>
            <a:r>
              <a:rPr lang="en-US" sz="2800" b="1" dirty="0">
                <a:solidFill>
                  <a:srgbClr val="EC008D"/>
                </a:solidFill>
                <a:latin typeface="Times New Roman" panose="02020603050405020304" pitchFamily="18" charset="0"/>
                <a:cs typeface="Times New Roman" panose="02020603050405020304" pitchFamily="18" charset="0"/>
              </a:rPr>
              <a:t>libQGLViewer </a:t>
            </a:r>
            <a:r>
              <a:rPr lang="en-US" sz="2800" b="1" dirty="0">
                <a:latin typeface="Times New Roman" panose="02020603050405020304" pitchFamily="18" charset="0"/>
                <a:cs typeface="Times New Roman" panose="02020603050405020304" pitchFamily="18" charset="0"/>
              </a:rPr>
              <a:t>is only needed for 3D CGAL demos</a:t>
            </a:r>
          </a:p>
        </p:txBody>
      </p:sp>
    </p:spTree>
    <p:extLst>
      <p:ext uri="{BB962C8B-B14F-4D97-AF65-F5344CB8AC3E}">
        <p14:creationId xmlns:p14="http://schemas.microsoft.com/office/powerpoint/2010/main" val="27702961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5460" y="2135714"/>
            <a:ext cx="10135673" cy="646331"/>
          </a:xfrm>
          <a:prstGeom prst="rect">
            <a:avLst/>
          </a:prstGeom>
          <a:noFill/>
        </p:spPr>
        <p:txBody>
          <a:bodyPr wrap="square" rtlCol="0">
            <a:spAutoFit/>
          </a:bodyPr>
          <a:lstStyle/>
          <a:p>
            <a:pPr marL="285750" indent="-285750">
              <a:buClr>
                <a:srgbClr val="EC008D"/>
              </a:buClr>
              <a:buFont typeface="Arial" panose="020B0604020202020204" pitchFamily="34" charset="0"/>
              <a:buChar char="•"/>
            </a:pPr>
            <a:r>
              <a:rPr lang="en-US" sz="3600" dirty="0">
                <a:solidFill>
                  <a:srgbClr val="B200FF"/>
                </a:solidFill>
                <a:latin typeface="Times New Roman" panose="02020603050405020304" pitchFamily="18" charset="0"/>
                <a:cs typeface="Times New Roman" panose="02020603050405020304" pitchFamily="18" charset="0"/>
              </a:rPr>
              <a:t>CGAL</a:t>
            </a:r>
            <a:r>
              <a:rPr lang="en-US" sz="3600" dirty="0">
                <a:latin typeface="Times New Roman" panose="02020603050405020304" pitchFamily="18" charset="0"/>
                <a:cs typeface="Times New Roman" panose="02020603050405020304" pitchFamily="18" charset="0"/>
              </a:rPr>
              <a:t> = </a:t>
            </a:r>
            <a:r>
              <a:rPr lang="en-US" sz="3200" dirty="0">
                <a:solidFill>
                  <a:srgbClr val="B200FF"/>
                </a:solidFill>
                <a:latin typeface="Times New Roman" panose="02020603050405020304" pitchFamily="18" charset="0"/>
                <a:cs typeface="Times New Roman" panose="02020603050405020304" pitchFamily="18" charset="0"/>
              </a:rPr>
              <a:t>C</a:t>
            </a:r>
            <a:r>
              <a:rPr lang="en-US" sz="3200" dirty="0">
                <a:latin typeface="Times New Roman" panose="02020603050405020304" pitchFamily="18" charset="0"/>
                <a:cs typeface="Times New Roman" panose="02020603050405020304" pitchFamily="18" charset="0"/>
              </a:rPr>
              <a:t>omputational </a:t>
            </a:r>
            <a:r>
              <a:rPr lang="en-US" sz="3200" dirty="0">
                <a:solidFill>
                  <a:srgbClr val="B200FF"/>
                </a:solidFill>
                <a:latin typeface="Times New Roman" panose="02020603050405020304" pitchFamily="18" charset="0"/>
                <a:cs typeface="Times New Roman" panose="02020603050405020304" pitchFamily="18" charset="0"/>
              </a:rPr>
              <a:t>G</a:t>
            </a:r>
            <a:r>
              <a:rPr lang="en-US" sz="3200" dirty="0">
                <a:latin typeface="Times New Roman" panose="02020603050405020304" pitchFamily="18" charset="0"/>
                <a:cs typeface="Times New Roman" panose="02020603050405020304" pitchFamily="18" charset="0"/>
              </a:rPr>
              <a:t>eometry </a:t>
            </a:r>
            <a:r>
              <a:rPr lang="en-US" sz="3200" dirty="0">
                <a:solidFill>
                  <a:srgbClr val="B200FF"/>
                </a:solidFill>
                <a:latin typeface="Times New Roman" panose="02020603050405020304" pitchFamily="18" charset="0"/>
                <a:cs typeface="Times New Roman" panose="02020603050405020304" pitchFamily="18" charset="0"/>
              </a:rPr>
              <a:t>A</a:t>
            </a:r>
            <a:r>
              <a:rPr lang="en-US" sz="3200" dirty="0">
                <a:latin typeface="Times New Roman" panose="02020603050405020304" pitchFamily="18" charset="0"/>
                <a:cs typeface="Times New Roman" panose="02020603050405020304" pitchFamily="18" charset="0"/>
              </a:rPr>
              <a:t>lgorithms </a:t>
            </a:r>
            <a:r>
              <a:rPr lang="en-US" sz="3200" dirty="0" smtClean="0">
                <a:solidFill>
                  <a:srgbClr val="B200FF"/>
                </a:solidFill>
                <a:latin typeface="Times New Roman" panose="02020603050405020304" pitchFamily="18" charset="0"/>
                <a:cs typeface="Times New Roman" panose="02020603050405020304" pitchFamily="18" charset="0"/>
              </a:rPr>
              <a:t>L</a:t>
            </a:r>
            <a:r>
              <a:rPr lang="en-US" sz="3200" dirty="0" smtClean="0">
                <a:latin typeface="Times New Roman" panose="02020603050405020304" pitchFamily="18" charset="0"/>
                <a:cs typeface="Times New Roman" panose="02020603050405020304" pitchFamily="18" charset="0"/>
              </a:rPr>
              <a:t>ibrary</a:t>
            </a:r>
          </a:p>
        </p:txBody>
      </p:sp>
      <p:sp>
        <p:nvSpPr>
          <p:cNvPr id="6" name="Slide Number Placeholder 5"/>
          <p:cNvSpPr>
            <a:spLocks noGrp="1"/>
          </p:cNvSpPr>
          <p:nvPr>
            <p:ph type="sldNum" sz="quarter" idx="12"/>
          </p:nvPr>
        </p:nvSpPr>
        <p:spPr/>
        <p:txBody>
          <a:bodyPr/>
          <a:lstStyle/>
          <a:p>
            <a:fld id="{4FAB73BC-B049-4115-A692-8D63A059BFB8}" type="slidenum">
              <a:rPr lang="en-US" smtClean="0"/>
              <a:pPr/>
              <a:t>4</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04314961"/>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b="0" dirty="0"/>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algn="l"/>
                      <a:r>
                        <a:rPr lang="en-US" sz="36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CGAL?</a:t>
                      </a:r>
                      <a:endParaRPr lang="fa-IR" sz="3600" b="0" dirty="0" smtClean="0">
                        <a:latin typeface="Times New Roman" panose="02020603050405020304" pitchFamily="18" charset="0"/>
                        <a:ea typeface="Tahoma" panose="020B0604030504040204" pitchFamily="34"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4" name="TextBox 3"/>
          <p:cNvSpPr txBox="1"/>
          <p:nvPr/>
        </p:nvSpPr>
        <p:spPr>
          <a:xfrm>
            <a:off x="2305319" y="3059775"/>
            <a:ext cx="8615966" cy="1200329"/>
          </a:xfrm>
          <a:prstGeom prst="rect">
            <a:avLst/>
          </a:prstGeom>
          <a:noFill/>
        </p:spPr>
        <p:txBody>
          <a:bodyPr wrap="square" rtlCol="0">
            <a:spAutoFit/>
          </a:bodyPr>
          <a:lstStyle/>
          <a:p>
            <a:pPr marL="285750" indent="-285750">
              <a:buClr>
                <a:srgbClr val="EC008D"/>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library of Geometric </a:t>
            </a:r>
            <a:r>
              <a:rPr lang="en-US" sz="2400" dirty="0">
                <a:solidFill>
                  <a:srgbClr val="EC008D"/>
                </a:solidFill>
                <a:latin typeface="Times New Roman" panose="02020603050405020304" pitchFamily="18" charset="0"/>
                <a:cs typeface="Times New Roman" panose="02020603050405020304" pitchFamily="18" charset="0"/>
              </a:rPr>
              <a:t>algorithms and </a:t>
            </a:r>
            <a:r>
              <a:rPr lang="en-US" sz="2400" dirty="0" smtClean="0">
                <a:solidFill>
                  <a:srgbClr val="EC008D"/>
                </a:solidFill>
                <a:latin typeface="Times New Roman" panose="02020603050405020304" pitchFamily="18" charset="0"/>
                <a:cs typeface="Times New Roman" panose="02020603050405020304" pitchFamily="18" charset="0"/>
              </a:rPr>
              <a:t>data structures</a:t>
            </a:r>
          </a:p>
          <a:p>
            <a:pPr marL="285750" indent="-285750">
              <a:buClr>
                <a:srgbClr val="EC008D"/>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Written in </a:t>
            </a:r>
            <a:r>
              <a:rPr lang="en-US" sz="2400" dirty="0">
                <a:solidFill>
                  <a:srgbClr val="EC008D"/>
                </a:solidFill>
                <a:latin typeface="Times New Roman" panose="02020603050405020304" pitchFamily="18" charset="0"/>
                <a:cs typeface="Times New Roman" panose="02020603050405020304" pitchFamily="18" charset="0"/>
              </a:rPr>
              <a:t>C</a:t>
            </a:r>
            <a:r>
              <a:rPr lang="en-US" sz="2400" dirty="0" smtClean="0">
                <a:solidFill>
                  <a:srgbClr val="EC008D"/>
                </a:solidFill>
                <a:latin typeface="Times New Roman" panose="02020603050405020304" pitchFamily="18" charset="0"/>
                <a:cs typeface="Times New Roman" panose="02020603050405020304" pitchFamily="18" charset="0"/>
              </a:rPr>
              <a:t>++</a:t>
            </a:r>
          </a:p>
          <a:p>
            <a:pPr marL="285750" indent="-285750">
              <a:buClr>
                <a:srgbClr val="EC008D"/>
              </a:buClr>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provide easy access to </a:t>
            </a:r>
            <a:r>
              <a:rPr lang="en-US" sz="2400" dirty="0">
                <a:solidFill>
                  <a:srgbClr val="EC008D"/>
                </a:solidFill>
                <a:latin typeface="Times New Roman" panose="02020603050405020304" pitchFamily="18" charset="0"/>
                <a:cs typeface="Times New Roman" panose="02020603050405020304" pitchFamily="18" charset="0"/>
              </a:rPr>
              <a:t>efficient</a:t>
            </a:r>
            <a:r>
              <a:rPr lang="en-US" sz="2400" dirty="0">
                <a:latin typeface="Times New Roman" panose="02020603050405020304" pitchFamily="18" charset="0"/>
                <a:cs typeface="Times New Roman" panose="02020603050405020304" pitchFamily="18" charset="0"/>
              </a:rPr>
              <a:t> and </a:t>
            </a:r>
            <a:r>
              <a:rPr lang="en-US" sz="2400" dirty="0">
                <a:solidFill>
                  <a:srgbClr val="EC008D"/>
                </a:solidFill>
                <a:latin typeface="Times New Roman" panose="02020603050405020304" pitchFamily="18" charset="0"/>
                <a:cs typeface="Times New Roman" panose="02020603050405020304" pitchFamily="18" charset="0"/>
              </a:rPr>
              <a:t>reliable</a:t>
            </a:r>
            <a:r>
              <a:rPr lang="en-US" sz="2400" dirty="0">
                <a:latin typeface="Times New Roman" panose="02020603050405020304" pitchFamily="18" charset="0"/>
                <a:cs typeface="Times New Roman" panose="02020603050405020304" pitchFamily="18" charset="0"/>
              </a:rPr>
              <a:t> geometric algorithms</a:t>
            </a:r>
          </a:p>
        </p:txBody>
      </p:sp>
    </p:spTree>
    <p:extLst>
      <p:ext uri="{BB962C8B-B14F-4D97-AF65-F5344CB8AC3E}">
        <p14:creationId xmlns:p14="http://schemas.microsoft.com/office/powerpoint/2010/main" val="36180809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latin typeface="Times New Roman" panose="02020603050405020304" pitchFamily="18" charset="0"/>
                <a:cs typeface="Times New Roman" panose="02020603050405020304" pitchFamily="18" charset="0"/>
              </a:rPr>
              <a:pPr/>
              <a:t>40</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496008889"/>
              </p:ext>
            </p:extLst>
          </p:nvPr>
        </p:nvGraphicFramePr>
        <p:xfrm>
          <a:off x="0" y="-4"/>
          <a:ext cx="12192000" cy="1266200"/>
        </p:xfrm>
        <a:graphic>
          <a:graphicData uri="http://schemas.openxmlformats.org/drawingml/2006/table">
            <a:tbl>
              <a:tblPr firstRow="1" bandRow="1">
                <a:tableStyleId>{775DCB02-9BB8-47FD-8907-85C794F793BA}</a:tableStyleId>
              </a:tblPr>
              <a:tblGrid>
                <a:gridCol w="12192000"/>
              </a:tblGrid>
              <a:tr h="633100">
                <a:tc>
                  <a:txBody>
                    <a:bodyPr/>
                    <a:lstStyle/>
                    <a:p>
                      <a:pPr algn="l"/>
                      <a:endParaRPr lang="en-US" sz="3200"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chemeClr val="tx1"/>
                          </a:solidFill>
                          <a:latin typeface="Times New Roman" panose="02020603050405020304" pitchFamily="18" charset="0"/>
                          <a:cs typeface="Times New Roman" panose="02020603050405020304" pitchFamily="18" charset="0"/>
                        </a:rPr>
                        <a:t>Installing </a:t>
                      </a:r>
                      <a:r>
                        <a:rPr lang="en-US" sz="3200" b="0" i="0" dirty="0" smtClean="0">
                          <a:latin typeface="Times New Roman" panose="02020603050405020304" pitchFamily="18" charset="0"/>
                          <a:cs typeface="Times New Roman" panose="02020603050405020304" pitchFamily="18" charset="0"/>
                        </a:rPr>
                        <a:t>libQGLViewer </a:t>
                      </a:r>
                      <a:endParaRPr lang="en-US" sz="3200" b="0" i="0" dirty="0" smtClean="0">
                        <a:solidFill>
                          <a:schemeClr val="tx1"/>
                        </a:solidFill>
                        <a:latin typeface="Times New Roman" panose="02020603050405020304" pitchFamily="18"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5" name="TextBox 4"/>
          <p:cNvSpPr txBox="1"/>
          <p:nvPr/>
        </p:nvSpPr>
        <p:spPr>
          <a:xfrm>
            <a:off x="657017" y="1502688"/>
            <a:ext cx="11643240" cy="5447645"/>
          </a:xfrm>
          <a:prstGeom prst="rect">
            <a:avLst/>
          </a:prstGeom>
          <a:noFill/>
        </p:spPr>
        <p:txBody>
          <a:bodyPr wrap="square" rtlCol="0">
            <a:spAutoFit/>
          </a:bodyPr>
          <a:lstStyle/>
          <a:p>
            <a:pPr marL="514350" indent="-514350">
              <a:lnSpc>
                <a:spcPct val="150000"/>
              </a:lnSpc>
              <a:buClr>
                <a:srgbClr val="EC008D"/>
              </a:buClr>
              <a:buFont typeface="+mj-lt"/>
              <a:buAutoNum type="arabicPeriod"/>
            </a:pPr>
            <a:r>
              <a:rPr lang="en-US" sz="2800" b="1" dirty="0" smtClean="0">
                <a:latin typeface="Times New Roman" panose="02020603050405020304" pitchFamily="18" charset="0"/>
                <a:cs typeface="Times New Roman" panose="02020603050405020304" pitchFamily="18" charset="0"/>
              </a:rPr>
              <a:t>Downloading </a:t>
            </a:r>
            <a:r>
              <a:rPr lang="en-US" sz="2800" b="1" smtClean="0">
                <a:latin typeface="Times New Roman" panose="02020603050405020304" pitchFamily="18" charset="0"/>
                <a:cs typeface="Times New Roman" panose="02020603050405020304" pitchFamily="18" charset="0"/>
              </a:rPr>
              <a:t>libQGLViewer</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downloaded the </a:t>
            </a:r>
            <a:r>
              <a:rPr lang="en-US" sz="2400" dirty="0" smtClean="0">
                <a:latin typeface="Times New Roman" panose="02020603050405020304" pitchFamily="18" charset="0"/>
                <a:cs typeface="Times New Roman" panose="02020603050405020304" pitchFamily="18" charset="0"/>
              </a:rPr>
              <a:t>file  libQGLViewer-2-6-0</a:t>
            </a:r>
            <a:r>
              <a:rPr lang="en-US" sz="2400" i="1" dirty="0" smtClean="0">
                <a:latin typeface="Times New Roman" panose="02020603050405020304" pitchFamily="18" charset="0"/>
                <a:cs typeface="Times New Roman" panose="02020603050405020304" pitchFamily="18" charset="0"/>
              </a:rPr>
              <a:t>.tar.gz </a:t>
            </a:r>
            <a:r>
              <a:rPr lang="en-US" sz="2400" dirty="0" smtClean="0">
                <a:latin typeface="Times New Roman" panose="02020603050405020304" pitchFamily="18" charset="0"/>
                <a:cs typeface="Times New Roman" panose="02020603050405020304" pitchFamily="18" charset="0"/>
              </a:rPr>
              <a:t>from 	</a:t>
            </a:r>
            <a:r>
              <a:rPr lang="en-US" sz="2400" b="1" dirty="0" smtClean="0">
                <a:latin typeface="Times New Roman" panose="02020603050405020304" pitchFamily="18" charset="0"/>
                <a:cs typeface="Times New Roman" panose="02020603050405020304" pitchFamily="18" charset="0"/>
                <a:hlinkClick r:id="rId2"/>
              </a:rPr>
              <a:t>www.libqglviewer.com/src/libQGLViewer-2.6.0.tar.gz</a:t>
            </a:r>
            <a:endParaRPr lang="en-US" sz="2400" b="1" dirty="0" smtClean="0">
              <a:latin typeface="Times New Roman" panose="02020603050405020304" pitchFamily="18" charset="0"/>
              <a:cs typeface="Times New Roman" panose="02020603050405020304" pitchFamily="18" charset="0"/>
            </a:endParaRPr>
          </a:p>
          <a:p>
            <a:pPr marL="514350" indent="-514350">
              <a:lnSpc>
                <a:spcPct val="150000"/>
              </a:lnSpc>
              <a:buClr>
                <a:srgbClr val="EC008D"/>
              </a:buClr>
              <a:buFont typeface="+mj-lt"/>
              <a:buAutoNum type="arabicPeriod"/>
            </a:pPr>
            <a:r>
              <a:rPr lang="en-US" sz="2800" b="1" dirty="0" smtClean="0">
                <a:latin typeface="Times New Roman" panose="02020603050405020304" pitchFamily="18" charset="0"/>
                <a:cs typeface="Times New Roman" panose="02020603050405020304" pitchFamily="18" charset="0"/>
              </a:rPr>
              <a:t>Unpack</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tar libQGLViewer-2-6-0.tar.gz</a:t>
            </a:r>
          </a:p>
          <a:p>
            <a:pPr marL="514350" indent="-514350">
              <a:lnSpc>
                <a:spcPct val="150000"/>
              </a:lnSpc>
              <a:buClr>
                <a:srgbClr val="EC008D"/>
              </a:buClr>
              <a:buFont typeface="+mj-lt"/>
              <a:buAutoNum type="arabicPeriod"/>
            </a:pPr>
            <a:r>
              <a:rPr lang="en-US" sz="2400" b="1" dirty="0" smtClean="0">
                <a:latin typeface="Times New Roman" panose="02020603050405020304" pitchFamily="18" charset="0"/>
                <a:cs typeface="Times New Roman" panose="02020603050405020304" pitchFamily="18" charset="0"/>
              </a:rPr>
              <a:t>Configure</a:t>
            </a:r>
            <a:r>
              <a:rPr lang="en-US" sz="2400" i="1" dirty="0" smtClean="0">
                <a:latin typeface="Times New Roman" panose="02020603050405020304" pitchFamily="18" charset="0"/>
                <a:cs typeface="Times New Roman" panose="02020603050405020304" pitchFamily="18" charset="0"/>
              </a:rPr>
              <a:t/>
            </a:r>
            <a:br>
              <a:rPr lang="en-US" sz="2400" i="1" dirty="0" smtClean="0">
                <a:latin typeface="Times New Roman" panose="02020603050405020304" pitchFamily="18" charset="0"/>
                <a:cs typeface="Times New Roman" panose="02020603050405020304" pitchFamily="18" charset="0"/>
              </a:rPr>
            </a:br>
            <a:r>
              <a:rPr lang="en-US" sz="2400" i="1" dirty="0" smtClean="0">
                <a:latin typeface="Times New Roman" panose="02020603050405020304" pitchFamily="18" charset="0"/>
                <a:cs typeface="Times New Roman" panose="02020603050405020304" pitchFamily="18" charset="0"/>
              </a:rPr>
              <a:t>	cd  </a:t>
            </a:r>
            <a:r>
              <a:rPr lang="en-US" sz="2400" dirty="0" smtClean="0">
                <a:latin typeface="Times New Roman" panose="02020603050405020304" pitchFamily="18" charset="0"/>
                <a:cs typeface="Times New Roman" panose="02020603050405020304" pitchFamily="18" charset="0"/>
              </a:rPr>
              <a:t>libQGLViewer-2-6-0/</a:t>
            </a:r>
            <a:r>
              <a:rPr lang="en-US" sz="2400" dirty="0" err="1" smtClean="0">
                <a:latin typeface="Times New Roman" panose="02020603050405020304" pitchFamily="18" charset="0"/>
                <a:cs typeface="Times New Roman" panose="02020603050405020304" pitchFamily="18" charset="0"/>
              </a:rPr>
              <a:t>QGLViewer</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qmake</a:t>
            </a:r>
            <a:r>
              <a:rPr lang="en-US" sz="2400" dirty="0" smtClean="0">
                <a:latin typeface="Times New Roman" panose="02020603050405020304" pitchFamily="18" charset="0"/>
                <a:cs typeface="Times New Roman" panose="02020603050405020304" pitchFamily="18" charset="0"/>
              </a:rPr>
              <a:t> –spec </a:t>
            </a:r>
            <a:r>
              <a:rPr lang="en-US" sz="2400" dirty="0" err="1" smtClean="0">
                <a:latin typeface="Times New Roman" panose="02020603050405020304" pitchFamily="18" charset="0"/>
                <a:cs typeface="Times New Roman" panose="02020603050405020304" pitchFamily="18" charset="0"/>
              </a:rPr>
              <a:t>mack</a:t>
            </a:r>
            <a:r>
              <a:rPr lang="en-US" sz="2400" dirty="0" smtClean="0">
                <a:latin typeface="Times New Roman" panose="02020603050405020304" pitchFamily="18" charset="0"/>
                <a:cs typeface="Times New Roman" panose="02020603050405020304" pitchFamily="18" charset="0"/>
              </a:rPr>
              <a:t>-g++</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make</a:t>
            </a:r>
            <a:endParaRPr lang="en-US" sz="24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40119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latin typeface="Times New Roman" panose="02020603050405020304" pitchFamily="18" charset="0"/>
                <a:cs typeface="Times New Roman" panose="02020603050405020304" pitchFamily="18" charset="0"/>
              </a:rPr>
              <a:pPr/>
              <a:t>41</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501969271"/>
              </p:ext>
            </p:extLst>
          </p:nvPr>
        </p:nvGraphicFramePr>
        <p:xfrm>
          <a:off x="0" y="-4"/>
          <a:ext cx="12192000" cy="1266200"/>
        </p:xfrm>
        <a:graphic>
          <a:graphicData uri="http://schemas.openxmlformats.org/drawingml/2006/table">
            <a:tbl>
              <a:tblPr firstRow="1" bandRow="1">
                <a:tableStyleId>{775DCB02-9BB8-47FD-8907-85C794F793BA}</a:tableStyleId>
              </a:tblPr>
              <a:tblGrid>
                <a:gridCol w="12192000"/>
              </a:tblGrid>
              <a:tr h="633100">
                <a:tc>
                  <a:txBody>
                    <a:bodyPr/>
                    <a:lstStyle/>
                    <a:p>
                      <a:pPr algn="l"/>
                      <a:endParaRPr lang="en-US" sz="3200"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chemeClr val="tx1"/>
                          </a:solidFill>
                          <a:latin typeface="Times New Roman" panose="02020603050405020304" pitchFamily="18" charset="0"/>
                          <a:cs typeface="Times New Roman" panose="02020603050405020304" pitchFamily="18" charset="0"/>
                        </a:rPr>
                        <a:t>Installing CGAL on Linux</a:t>
                      </a: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4" name="TextBox 3"/>
          <p:cNvSpPr txBox="1"/>
          <p:nvPr/>
        </p:nvSpPr>
        <p:spPr>
          <a:xfrm>
            <a:off x="1025235" y="1842654"/>
            <a:ext cx="8543768" cy="3785652"/>
          </a:xfrm>
          <a:prstGeom prst="rect">
            <a:avLst/>
          </a:prstGeom>
          <a:noFill/>
        </p:spPr>
        <p:txBody>
          <a:bodyPr wrap="square" rtlCol="0">
            <a:spAutoFit/>
          </a:bodyPr>
          <a:lstStyle/>
          <a:p>
            <a:pPr marL="514350" indent="-514350">
              <a:lnSpc>
                <a:spcPct val="150000"/>
              </a:lnSpc>
              <a:buClr>
                <a:srgbClr val="EC008D"/>
              </a:buClr>
              <a:buFont typeface="+mj-lt"/>
              <a:buAutoNum type="arabicPeriod"/>
            </a:pPr>
            <a:r>
              <a:rPr lang="en-US" sz="2800" b="1" dirty="0" smtClean="0">
                <a:latin typeface="Times New Roman" panose="02020603050405020304" pitchFamily="18" charset="0"/>
                <a:cs typeface="Times New Roman" panose="02020603050405020304" pitchFamily="18" charset="0"/>
              </a:rPr>
              <a:t>Downloading CGAL</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downloaded the </a:t>
            </a:r>
            <a:r>
              <a:rPr lang="en-US" sz="2400" dirty="0" smtClean="0">
                <a:latin typeface="Times New Roman" panose="02020603050405020304" pitchFamily="18" charset="0"/>
                <a:cs typeface="Times New Roman" panose="02020603050405020304" pitchFamily="18" charset="0"/>
              </a:rPr>
              <a:t>file  </a:t>
            </a:r>
            <a:r>
              <a:rPr lang="en-US" sz="2400" i="1" dirty="0" smtClean="0">
                <a:latin typeface="Times New Roman" panose="02020603050405020304" pitchFamily="18" charset="0"/>
                <a:cs typeface="Times New Roman" panose="02020603050405020304" pitchFamily="18" charset="0"/>
              </a:rPr>
              <a:t>CGAL-4.5.tar.gz </a:t>
            </a:r>
            <a:r>
              <a:rPr lang="en-US" sz="2400" dirty="0" smtClean="0">
                <a:latin typeface="Times New Roman" panose="02020603050405020304" pitchFamily="18" charset="0"/>
                <a:cs typeface="Times New Roman" panose="02020603050405020304" pitchFamily="18" charset="0"/>
              </a:rPr>
              <a:t>from </a:t>
            </a:r>
            <a:br>
              <a:rPr lang="en-US" sz="2400" dirty="0" smtClean="0">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hlinkClick r:id="rId2"/>
              </a:rPr>
              <a:t>http</a:t>
            </a:r>
            <a:r>
              <a:rPr lang="en-US" sz="2400" b="1" dirty="0">
                <a:latin typeface="Times New Roman" panose="02020603050405020304" pitchFamily="18" charset="0"/>
                <a:cs typeface="Times New Roman" panose="02020603050405020304" pitchFamily="18" charset="0"/>
                <a:hlinkClick r:id="rId2"/>
              </a:rPr>
              <a:t>://www.cgal.org/download.html</a:t>
            </a:r>
            <a:r>
              <a:rPr lang="en-US" sz="2400" b="1" dirty="0" smtClean="0">
                <a:latin typeface="Times New Roman" panose="02020603050405020304" pitchFamily="18" charset="0"/>
                <a:cs typeface="Times New Roman" panose="02020603050405020304" pitchFamily="18" charset="0"/>
              </a:rPr>
              <a:t> </a:t>
            </a:r>
          </a:p>
          <a:p>
            <a:pPr marL="514350" indent="-514350">
              <a:lnSpc>
                <a:spcPct val="150000"/>
              </a:lnSpc>
              <a:buClr>
                <a:srgbClr val="EC008D"/>
              </a:buClr>
              <a:buFont typeface="+mj-lt"/>
              <a:buAutoNum type="arabicPeriod"/>
            </a:pPr>
            <a:r>
              <a:rPr lang="en-US" sz="2800" b="1" dirty="0" smtClean="0">
                <a:latin typeface="Times New Roman" panose="02020603050405020304" pitchFamily="18" charset="0"/>
                <a:cs typeface="Times New Roman" panose="02020603050405020304" pitchFamily="18" charset="0"/>
              </a:rPr>
              <a:t>Unpack</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tar xzf  CGAL-4.5.tar.gz </a:t>
            </a:r>
          </a:p>
          <a:p>
            <a:pPr marL="514350" indent="-514350">
              <a:lnSpc>
                <a:spcPct val="150000"/>
              </a:lnSpc>
              <a:buClr>
                <a:srgbClr val="EC008D"/>
              </a:buClr>
              <a:buFont typeface="+mj-lt"/>
              <a:buAutoNum type="arabicPeriod"/>
            </a:pPr>
            <a:r>
              <a:rPr lang="en-US" sz="2800" b="1" dirty="0">
                <a:latin typeface="Times New Roman" panose="02020603050405020304" pitchFamily="18" charset="0"/>
                <a:cs typeface="Times New Roman" panose="02020603050405020304" pitchFamily="18" charset="0"/>
              </a:rPr>
              <a:t>the directory </a:t>
            </a:r>
            <a:r>
              <a:rPr lang="en-US" sz="2800" i="1" dirty="0">
                <a:latin typeface="Times New Roman" panose="02020603050405020304" pitchFamily="18" charset="0"/>
                <a:cs typeface="Times New Roman" panose="02020603050405020304" pitchFamily="18" charset="0"/>
              </a:rPr>
              <a:t>CGAL-4.5</a:t>
            </a:r>
            <a:r>
              <a:rPr lang="en-US" sz="2800" b="1" dirty="0">
                <a:latin typeface="Times New Roman" panose="02020603050405020304" pitchFamily="18" charset="0"/>
                <a:cs typeface="Times New Roman" panose="02020603050405020304" pitchFamily="18" charset="0"/>
              </a:rPr>
              <a:t> will be </a:t>
            </a:r>
            <a:r>
              <a:rPr lang="en-US" sz="2800" b="1" dirty="0" smtClean="0">
                <a:latin typeface="Times New Roman" panose="02020603050405020304" pitchFamily="18" charset="0"/>
                <a:cs typeface="Times New Roman" panose="02020603050405020304" pitchFamily="18" charset="0"/>
              </a:rPr>
              <a:t>created</a:t>
            </a:r>
            <a:endParaRPr 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08286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latin typeface="Times New Roman" panose="02020603050405020304" pitchFamily="18" charset="0"/>
                <a:cs typeface="Times New Roman" panose="02020603050405020304" pitchFamily="18" charset="0"/>
              </a:rPr>
              <a:pPr/>
              <a:t>42</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nvPr>
        </p:nvGraphicFramePr>
        <p:xfrm>
          <a:off x="0" y="-4"/>
          <a:ext cx="12192000" cy="1266200"/>
        </p:xfrm>
        <a:graphic>
          <a:graphicData uri="http://schemas.openxmlformats.org/drawingml/2006/table">
            <a:tbl>
              <a:tblPr firstRow="1" bandRow="1">
                <a:tableStyleId>{775DCB02-9BB8-47FD-8907-85C794F793BA}</a:tableStyleId>
              </a:tblPr>
              <a:tblGrid>
                <a:gridCol w="12192000"/>
              </a:tblGrid>
              <a:tr h="633100">
                <a:tc>
                  <a:txBody>
                    <a:bodyPr/>
                    <a:lstStyle/>
                    <a:p>
                      <a:pPr algn="l"/>
                      <a:endParaRPr lang="en-US" sz="3200"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dirty="0" smtClean="0">
                          <a:solidFill>
                            <a:schemeClr val="tx1"/>
                          </a:solidFill>
                          <a:latin typeface="Times New Roman" panose="02020603050405020304" pitchFamily="18" charset="0"/>
                          <a:cs typeface="Times New Roman" panose="02020603050405020304" pitchFamily="18" charset="0"/>
                        </a:rPr>
                        <a:t>Installing CGAL on Linux</a:t>
                      </a: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4" name="TextBox 3"/>
          <p:cNvSpPr txBox="1"/>
          <p:nvPr/>
        </p:nvSpPr>
        <p:spPr>
          <a:xfrm>
            <a:off x="601768" y="1538457"/>
            <a:ext cx="8353387" cy="523220"/>
          </a:xfrm>
          <a:prstGeom prst="rect">
            <a:avLst/>
          </a:prstGeom>
          <a:noFill/>
        </p:spPr>
        <p:txBody>
          <a:bodyPr wrap="square" rtlCol="0">
            <a:spAutoFit/>
          </a:bodyPr>
          <a:lstStyle/>
          <a:p>
            <a:pPr marL="285750" indent="-285750">
              <a:buClr>
                <a:srgbClr val="EC008D"/>
              </a:buClr>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This directory contains the following subdirectories</a:t>
            </a:r>
            <a:endParaRPr lang="en-US" sz="2800" b="1" i="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856851040"/>
              </p:ext>
            </p:extLst>
          </p:nvPr>
        </p:nvGraphicFramePr>
        <p:xfrm>
          <a:off x="1328079" y="2336884"/>
          <a:ext cx="9535842" cy="3874330"/>
        </p:xfrm>
        <a:graphic>
          <a:graphicData uri="http://schemas.openxmlformats.org/drawingml/2006/table">
            <a:tbl>
              <a:tblPr firstRow="1" bandRow="1">
                <a:tableStyleId>{F5AB1C69-6EDB-4FF4-983F-18BD219EF322}</a:tableStyleId>
              </a:tblPr>
              <a:tblGrid>
                <a:gridCol w="4767921"/>
                <a:gridCol w="4767921"/>
              </a:tblGrid>
              <a:tr h="370840">
                <a:tc>
                  <a:txBody>
                    <a:bodyPr/>
                    <a:lstStyle/>
                    <a:p>
                      <a:pPr algn="ctr"/>
                      <a:r>
                        <a:rPr lang="en-US" b="0" dirty="0" smtClean="0"/>
                        <a:t>Directory </a:t>
                      </a:r>
                      <a:endParaRPr lang="en-US" b="0" dirty="0"/>
                    </a:p>
                  </a:txBody>
                  <a:tcPr/>
                </a:tc>
                <a:tc>
                  <a:txBody>
                    <a:bodyPr/>
                    <a:lstStyle/>
                    <a:p>
                      <a:pPr algn="ctr"/>
                      <a:r>
                        <a:rPr lang="en-US" b="0" dirty="0" smtClean="0"/>
                        <a:t>Contents</a:t>
                      </a:r>
                      <a:endParaRPr lang="en-US" b="0" dirty="0"/>
                    </a:p>
                  </a:txBody>
                  <a:tcPr/>
                </a:tc>
              </a:tr>
              <a:tr h="382727">
                <a:tc>
                  <a:txBody>
                    <a:bodyPr/>
                    <a:lstStyle/>
                    <a:p>
                      <a:r>
                        <a:rPr lang="en-US" dirty="0" smtClean="0"/>
                        <a:t>auxiliary</a:t>
                      </a:r>
                      <a:endParaRPr lang="en-US" dirty="0"/>
                    </a:p>
                  </a:txBody>
                  <a:tcPr/>
                </a:tc>
                <a:tc>
                  <a:txBody>
                    <a:bodyPr/>
                    <a:lstStyle/>
                    <a:p>
                      <a:r>
                        <a:rPr lang="en-US" dirty="0" smtClean="0"/>
                        <a:t>Precompiled </a:t>
                      </a:r>
                      <a:r>
                        <a:rPr lang="en-US" i="1" dirty="0" smtClean="0">
                          <a:latin typeface="Times New Roman" panose="02020603050405020304" pitchFamily="18" charset="0"/>
                          <a:cs typeface="Times New Roman" panose="02020603050405020304" pitchFamily="18" charset="0"/>
                        </a:rPr>
                        <a:t>GMP</a:t>
                      </a:r>
                      <a:r>
                        <a:rPr lang="en-US" dirty="0" smtClean="0"/>
                        <a:t> and </a:t>
                      </a:r>
                      <a:r>
                        <a:rPr lang="en-US" sz="1800" i="1" kern="1200" dirty="0" smtClean="0">
                          <a:solidFill>
                            <a:schemeClr val="dk1"/>
                          </a:solidFill>
                          <a:latin typeface="Times New Roman" panose="02020603050405020304" pitchFamily="18" charset="0"/>
                          <a:ea typeface="+mn-ea"/>
                          <a:cs typeface="Times New Roman" panose="02020603050405020304" pitchFamily="18" charset="0"/>
                        </a:rPr>
                        <a:t>Mpfr</a:t>
                      </a:r>
                      <a:r>
                        <a:rPr lang="en-US" dirty="0" smtClean="0"/>
                        <a:t> for windows</a:t>
                      </a:r>
                      <a:endParaRPr lang="en-US" dirty="0"/>
                    </a:p>
                  </a:txBody>
                  <a:tcPr/>
                </a:tc>
              </a:tr>
              <a:tr h="382727">
                <a:tc>
                  <a:txBody>
                    <a:bodyPr/>
                    <a:lstStyle/>
                    <a:p>
                      <a:r>
                        <a:rPr lang="en-US" dirty="0" smtClean="0"/>
                        <a:t>demo</a:t>
                      </a:r>
                      <a:endParaRPr lang="en-US" dirty="0"/>
                    </a:p>
                  </a:txBody>
                  <a:tcPr/>
                </a:tc>
                <a:tc>
                  <a:txBody>
                    <a:bodyPr/>
                    <a:lstStyle/>
                    <a:p>
                      <a:r>
                        <a:rPr lang="en-US" dirty="0" smtClean="0"/>
                        <a:t>demo programs</a:t>
                      </a:r>
                      <a:endParaRPr lang="en-US" dirty="0"/>
                    </a:p>
                  </a:txBody>
                  <a:tcPr/>
                </a:tc>
              </a:tr>
              <a:tr h="489222">
                <a:tc>
                  <a:txBody>
                    <a:bodyPr/>
                    <a:lstStyle/>
                    <a:p>
                      <a:r>
                        <a:rPr lang="en-US" dirty="0" smtClean="0"/>
                        <a:t>cmake/modules</a:t>
                      </a:r>
                    </a:p>
                  </a:txBody>
                  <a:tcPr/>
                </a:tc>
                <a:tc>
                  <a:txBody>
                    <a:bodyPr/>
                    <a:lstStyle/>
                    <a:p>
                      <a:r>
                        <a:rPr lang="en-US" dirty="0" smtClean="0"/>
                        <a:t>modules for finding and using libraries</a:t>
                      </a:r>
                    </a:p>
                  </a:txBody>
                  <a:tcPr/>
                </a:tc>
              </a:tr>
              <a:tr h="382727">
                <a:tc>
                  <a:txBody>
                    <a:bodyPr/>
                    <a:lstStyle/>
                    <a:p>
                      <a:r>
                        <a:rPr lang="en-US" dirty="0" smtClean="0"/>
                        <a:t>config</a:t>
                      </a:r>
                      <a:endParaRPr lang="en-US" dirty="0"/>
                    </a:p>
                  </a:txBody>
                  <a:tcPr/>
                </a:tc>
                <a:tc>
                  <a:txBody>
                    <a:bodyPr/>
                    <a:lstStyle/>
                    <a:p>
                      <a:r>
                        <a:rPr lang="en-US" dirty="0" smtClean="0"/>
                        <a:t>configuration files for install script</a:t>
                      </a:r>
                      <a:endParaRPr lang="en-US" dirty="0"/>
                    </a:p>
                  </a:txBody>
                  <a:tcPr/>
                </a:tc>
              </a:tr>
              <a:tr h="382727">
                <a:tc>
                  <a:txBody>
                    <a:bodyPr/>
                    <a:lstStyle/>
                    <a:p>
                      <a:r>
                        <a:rPr lang="en-US" dirty="0" smtClean="0"/>
                        <a:t>doc_html</a:t>
                      </a:r>
                      <a:endParaRPr lang="en-US" dirty="0"/>
                    </a:p>
                  </a:txBody>
                  <a:tcPr/>
                </a:tc>
                <a:tc>
                  <a:txBody>
                    <a:bodyPr/>
                    <a:lstStyle/>
                    <a:p>
                      <a:r>
                        <a:rPr lang="en-US" dirty="0" smtClean="0"/>
                        <a:t>documentation (HTML) </a:t>
                      </a:r>
                      <a:endParaRPr lang="en-US" dirty="0"/>
                    </a:p>
                  </a:txBody>
                  <a:tcPr/>
                </a:tc>
              </a:tr>
              <a:tr h="370840">
                <a:tc>
                  <a:txBody>
                    <a:bodyPr/>
                    <a:lstStyle/>
                    <a:p>
                      <a:r>
                        <a:rPr lang="en-US" dirty="0" smtClean="0"/>
                        <a:t>examples</a:t>
                      </a:r>
                      <a:endParaRPr lang="en-US" dirty="0"/>
                    </a:p>
                  </a:txBody>
                  <a:tcPr/>
                </a:tc>
                <a:tc>
                  <a:txBody>
                    <a:bodyPr/>
                    <a:lstStyle/>
                    <a:p>
                      <a:r>
                        <a:rPr lang="en-US" dirty="0" smtClean="0"/>
                        <a:t>example programs </a:t>
                      </a:r>
                      <a:endParaRPr lang="en-US" dirty="0"/>
                    </a:p>
                  </a:txBody>
                  <a:tcPr/>
                </a:tc>
              </a:tr>
              <a:tr h="370840">
                <a:tc>
                  <a:txBody>
                    <a:bodyPr/>
                    <a:lstStyle/>
                    <a:p>
                      <a:r>
                        <a:rPr lang="en-US" dirty="0" smtClean="0"/>
                        <a:t>include</a:t>
                      </a:r>
                      <a:endParaRPr lang="en-US" dirty="0"/>
                    </a:p>
                  </a:txBody>
                  <a:tcPr/>
                </a:tc>
                <a:tc>
                  <a:txBody>
                    <a:bodyPr/>
                    <a:lstStyle/>
                    <a:p>
                      <a:r>
                        <a:rPr lang="en-US" dirty="0" smtClean="0"/>
                        <a:t>header files </a:t>
                      </a:r>
                      <a:endParaRPr lang="en-US" dirty="0"/>
                    </a:p>
                  </a:txBody>
                  <a:tcPr/>
                </a:tc>
              </a:tr>
              <a:tr h="370840">
                <a:tc>
                  <a:txBody>
                    <a:bodyPr/>
                    <a:lstStyle/>
                    <a:p>
                      <a:r>
                        <a:rPr lang="en-US" dirty="0" smtClean="0"/>
                        <a:t>scripts</a:t>
                      </a:r>
                      <a:endParaRPr lang="en-US" dirty="0"/>
                    </a:p>
                  </a:txBody>
                  <a:tcPr/>
                </a:tc>
                <a:tc>
                  <a:txBody>
                    <a:bodyPr/>
                    <a:lstStyle/>
                    <a:p>
                      <a:r>
                        <a:rPr lang="en-US" dirty="0" smtClean="0"/>
                        <a:t>some useful scripts</a:t>
                      </a:r>
                      <a:endParaRPr lang="en-US" dirty="0"/>
                    </a:p>
                  </a:txBody>
                  <a:tcPr/>
                </a:tc>
              </a:tr>
              <a:tr h="370840">
                <a:tc>
                  <a:txBody>
                    <a:bodyPr/>
                    <a:lstStyle/>
                    <a:p>
                      <a:r>
                        <a:rPr lang="en-US" dirty="0" smtClean="0"/>
                        <a:t>src</a:t>
                      </a:r>
                      <a:endParaRPr lang="en-US" dirty="0"/>
                    </a:p>
                  </a:txBody>
                  <a:tcPr/>
                </a:tc>
                <a:tc>
                  <a:txBody>
                    <a:bodyPr/>
                    <a:lstStyle/>
                    <a:p>
                      <a:r>
                        <a:rPr lang="en-US" dirty="0" smtClean="0"/>
                        <a:t>source files </a:t>
                      </a:r>
                      <a:endParaRPr lang="en-US" dirty="0"/>
                    </a:p>
                  </a:txBody>
                  <a:tcPr/>
                </a:tc>
              </a:tr>
            </a:tbl>
          </a:graphicData>
        </a:graphic>
      </p:graphicFrame>
    </p:spTree>
    <p:extLst>
      <p:ext uri="{BB962C8B-B14F-4D97-AF65-F5344CB8AC3E}">
        <p14:creationId xmlns:p14="http://schemas.microsoft.com/office/powerpoint/2010/main" val="30394912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latin typeface="Times New Roman" panose="02020603050405020304" pitchFamily="18" charset="0"/>
                <a:cs typeface="Times New Roman" panose="02020603050405020304" pitchFamily="18" charset="0"/>
              </a:rPr>
              <a:pPr/>
              <a:t>43</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869766501"/>
              </p:ext>
            </p:extLst>
          </p:nvPr>
        </p:nvGraphicFramePr>
        <p:xfrm>
          <a:off x="0" y="-4"/>
          <a:ext cx="12192000" cy="1266200"/>
        </p:xfrm>
        <a:graphic>
          <a:graphicData uri="http://schemas.openxmlformats.org/drawingml/2006/table">
            <a:tbl>
              <a:tblPr firstRow="1" bandRow="1">
                <a:tableStyleId>{775DCB02-9BB8-47FD-8907-85C794F793BA}</a:tableStyleId>
              </a:tblPr>
              <a:tblGrid>
                <a:gridCol w="12192000"/>
              </a:tblGrid>
              <a:tr h="633100">
                <a:tc>
                  <a:txBody>
                    <a:bodyPr/>
                    <a:lstStyle/>
                    <a:p>
                      <a:pPr algn="l"/>
                      <a:endParaRPr lang="en-US" sz="3200"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kern="1200" dirty="0" smtClean="0">
                          <a:solidFill>
                            <a:schemeClr val="tx1"/>
                          </a:solidFill>
                          <a:latin typeface="Times New Roman" panose="02020603050405020304" pitchFamily="18" charset="0"/>
                          <a:ea typeface="+mn-ea"/>
                          <a:cs typeface="Times New Roman" panose="02020603050405020304" pitchFamily="18" charset="0"/>
                        </a:rPr>
                        <a:t>Building CGAL on Linux</a:t>
                      </a: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4" name="TextBox 3"/>
          <p:cNvSpPr txBox="1"/>
          <p:nvPr/>
        </p:nvSpPr>
        <p:spPr>
          <a:xfrm>
            <a:off x="734290" y="1856509"/>
            <a:ext cx="11643240" cy="2888291"/>
          </a:xfrm>
          <a:prstGeom prst="rect">
            <a:avLst/>
          </a:prstGeom>
          <a:noFill/>
        </p:spPr>
        <p:txBody>
          <a:bodyPr wrap="square" rtlCol="0">
            <a:spAutoFit/>
          </a:bodyPr>
          <a:lstStyle/>
          <a:p>
            <a:pPr marL="514350" indent="-514350">
              <a:lnSpc>
                <a:spcPct val="150000"/>
              </a:lnSpc>
              <a:buClr>
                <a:srgbClr val="EC008D"/>
              </a:buClr>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Configuring </a:t>
            </a:r>
            <a:r>
              <a:rPr lang="en-US" sz="2800" b="1" dirty="0">
                <a:latin typeface="Times New Roman" panose="02020603050405020304" pitchFamily="18" charset="0"/>
                <a:cs typeface="Times New Roman" panose="02020603050405020304" pitchFamily="18" charset="0"/>
              </a:rPr>
              <a:t>CGAL with the cmake Command-Line </a:t>
            </a:r>
            <a:r>
              <a:rPr lang="en-US" sz="2800" b="1" dirty="0" smtClean="0">
                <a:latin typeface="Times New Roman" panose="02020603050405020304" pitchFamily="18" charset="0"/>
                <a:cs typeface="Times New Roman" panose="02020603050405020304" pitchFamily="18" charset="0"/>
              </a:rPr>
              <a:t>Tool</a:t>
            </a:r>
            <a:r>
              <a:rPr lang="en-US" sz="2400" b="1" dirty="0" smtClean="0"/>
              <a:t/>
            </a:r>
            <a:br>
              <a:rPr lang="en-US" sz="2400" b="1" dirty="0" smtClean="0"/>
            </a:br>
            <a:r>
              <a:rPr lang="en-US" sz="2400" i="1" dirty="0" smtClean="0">
                <a:latin typeface="Times New Roman" panose="02020603050405020304" pitchFamily="18" charset="0"/>
                <a:cs typeface="Times New Roman" panose="02020603050405020304" pitchFamily="18" charset="0"/>
              </a:rPr>
              <a:t>cd CGAL-4.5 </a:t>
            </a:r>
            <a:r>
              <a:rPr lang="en-US" sz="2400" i="1" dirty="0" smtClean="0">
                <a:solidFill>
                  <a:srgbClr val="00FF00"/>
                </a:solidFill>
                <a:latin typeface="Times New Roman" panose="02020603050405020304" pitchFamily="18" charset="0"/>
                <a:cs typeface="Times New Roman" panose="02020603050405020304" pitchFamily="18" charset="0"/>
              </a:rPr>
              <a:t># go to CGAL directory</a:t>
            </a:r>
            <a:r>
              <a:rPr lang="en-US" sz="2400" i="1" dirty="0" smtClean="0">
                <a:latin typeface="Times New Roman" panose="02020603050405020304" pitchFamily="18" charset="0"/>
                <a:cs typeface="Times New Roman" panose="02020603050405020304" pitchFamily="18" charset="0"/>
              </a:rPr>
              <a:t/>
            </a:r>
            <a:br>
              <a:rPr lang="en-US" sz="2400" i="1" dirty="0" smtClean="0">
                <a:latin typeface="Times New Roman" panose="02020603050405020304" pitchFamily="18" charset="0"/>
                <a:cs typeface="Times New Roman" panose="02020603050405020304" pitchFamily="18" charset="0"/>
              </a:rPr>
            </a:br>
            <a:r>
              <a:rPr lang="en-US" sz="2400" i="1" dirty="0" smtClean="0">
                <a:latin typeface="Times New Roman" panose="02020603050405020304" pitchFamily="18" charset="0"/>
                <a:cs typeface="Times New Roman" panose="02020603050405020304" pitchFamily="18" charset="0"/>
              </a:rPr>
              <a:t>cmake . </a:t>
            </a:r>
            <a:r>
              <a:rPr lang="en-US" sz="2400" i="1" dirty="0" smtClean="0">
                <a:solidFill>
                  <a:srgbClr val="00FF00"/>
                </a:solidFill>
                <a:latin typeface="Times New Roman" panose="02020603050405020304" pitchFamily="18" charset="0"/>
                <a:cs typeface="Times New Roman" panose="02020603050405020304" pitchFamily="18" charset="0"/>
              </a:rPr>
              <a:t># configure CGAL</a:t>
            </a:r>
            <a:br>
              <a:rPr lang="en-US" sz="2400" i="1" dirty="0" smtClean="0">
                <a:solidFill>
                  <a:srgbClr val="00FF00"/>
                </a:solidFill>
                <a:latin typeface="Times New Roman" panose="02020603050405020304" pitchFamily="18" charset="0"/>
                <a:cs typeface="Times New Roman" panose="02020603050405020304" pitchFamily="18" charset="0"/>
              </a:rPr>
            </a:br>
            <a:r>
              <a:rPr lang="en-US" sz="2400" i="1" dirty="0" smtClean="0">
                <a:latin typeface="Times New Roman" panose="02020603050405020304" pitchFamily="18" charset="0"/>
                <a:cs typeface="Times New Roman" panose="02020603050405020304" pitchFamily="18" charset="0"/>
              </a:rPr>
              <a:t>make </a:t>
            </a:r>
            <a:r>
              <a:rPr lang="en-US" sz="2400" i="1" dirty="0" smtClean="0">
                <a:solidFill>
                  <a:srgbClr val="00FF00"/>
                </a:solidFill>
                <a:latin typeface="Times New Roman" panose="02020603050405020304" pitchFamily="18" charset="0"/>
                <a:cs typeface="Times New Roman" panose="02020603050405020304" pitchFamily="18" charset="0"/>
              </a:rPr>
              <a:t># build the CGAL libraries</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endParaRPr lang="en-US" sz="2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5229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latin typeface="Times New Roman" panose="02020603050405020304" pitchFamily="18" charset="0"/>
                <a:cs typeface="Times New Roman" panose="02020603050405020304" pitchFamily="18" charset="0"/>
              </a:rPr>
              <a:pPr/>
              <a:t>44</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956265820"/>
              </p:ext>
            </p:extLst>
          </p:nvPr>
        </p:nvGraphicFramePr>
        <p:xfrm>
          <a:off x="0" y="-4"/>
          <a:ext cx="12192000" cy="1266200"/>
        </p:xfrm>
        <a:graphic>
          <a:graphicData uri="http://schemas.openxmlformats.org/drawingml/2006/table">
            <a:tbl>
              <a:tblPr firstRow="1" bandRow="1">
                <a:tableStyleId>{775DCB02-9BB8-47FD-8907-85C794F793BA}</a:tableStyleId>
              </a:tblPr>
              <a:tblGrid>
                <a:gridCol w="12192000"/>
              </a:tblGrid>
              <a:tr h="633100">
                <a:tc>
                  <a:txBody>
                    <a:bodyPr/>
                    <a:lstStyle/>
                    <a:p>
                      <a:pPr algn="l"/>
                      <a:endParaRPr lang="en-US" sz="3200"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r>
                        <a:rPr lang="en-US" sz="3200" kern="1200" dirty="0" smtClean="0">
                          <a:solidFill>
                            <a:schemeClr val="tx1"/>
                          </a:solidFill>
                          <a:latin typeface="Times New Roman" panose="02020603050405020304" pitchFamily="18" charset="0"/>
                          <a:ea typeface="+mn-ea"/>
                          <a:cs typeface="Times New Roman" panose="02020603050405020304" pitchFamily="18" charset="0"/>
                        </a:rPr>
                        <a:t>Configuring</a:t>
                      </a:r>
                      <a:r>
                        <a:rPr lang="en-US" sz="3200" dirty="0" smtClean="0"/>
                        <a:t> </a:t>
                      </a:r>
                      <a:r>
                        <a:rPr lang="en-US" sz="3200" kern="1200" dirty="0" smtClean="0">
                          <a:solidFill>
                            <a:schemeClr val="tx1"/>
                          </a:solidFill>
                          <a:latin typeface="Times New Roman" panose="02020603050405020304" pitchFamily="18" charset="0"/>
                          <a:ea typeface="+mn-ea"/>
                          <a:cs typeface="Times New Roman" panose="02020603050405020304" pitchFamily="18" charset="0"/>
                        </a:rPr>
                        <a:t>an Example/Demo/Program</a:t>
                      </a:r>
                      <a:endParaRPr lang="en-US" sz="3200" kern="1200" dirty="0">
                        <a:solidFill>
                          <a:schemeClr val="tx1"/>
                        </a:solidFill>
                        <a:latin typeface="Times New Roman" panose="02020603050405020304" pitchFamily="18" charset="0"/>
                        <a:ea typeface="+mn-ea"/>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4" name="TextBox 3"/>
          <p:cNvSpPr txBox="1"/>
          <p:nvPr/>
        </p:nvSpPr>
        <p:spPr>
          <a:xfrm>
            <a:off x="1148804" y="1552391"/>
            <a:ext cx="11643240" cy="3626955"/>
          </a:xfrm>
          <a:prstGeom prst="rect">
            <a:avLst/>
          </a:prstGeom>
          <a:noFill/>
        </p:spPr>
        <p:txBody>
          <a:bodyPr wrap="square" rtlCol="0">
            <a:spAutoFit/>
          </a:bodyPr>
          <a:lstStyle/>
          <a:p>
            <a:pPr marL="514350" indent="-514350">
              <a:lnSpc>
                <a:spcPct val="150000"/>
              </a:lnSpc>
              <a:buClr>
                <a:srgbClr val="EC008D"/>
              </a:buClr>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Configuring and </a:t>
            </a:r>
            <a:r>
              <a:rPr lang="en-US" sz="2800" b="1" dirty="0" smtClean="0">
                <a:latin typeface="Times New Roman" panose="02020603050405020304" pitchFamily="18" charset="0"/>
                <a:cs typeface="Times New Roman" panose="02020603050405020304" pitchFamily="18" charset="0"/>
              </a:rPr>
              <a:t>Building </a:t>
            </a:r>
            <a:br>
              <a:rPr lang="en-US" sz="2800" b="1" dirty="0" smtClean="0">
                <a:latin typeface="Times New Roman" panose="02020603050405020304" pitchFamily="18" charset="0"/>
                <a:cs typeface="Times New Roman" panose="02020603050405020304" pitchFamily="18" charset="0"/>
              </a:rPr>
            </a:br>
            <a:r>
              <a:rPr lang="en-US" sz="2800" b="1" dirty="0" smtClean="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cd CGAL-4.5/examples/Convex_hull_2 </a:t>
            </a:r>
            <a:r>
              <a:rPr lang="en-US" sz="2400" i="1" dirty="0" smtClean="0">
                <a:solidFill>
                  <a:srgbClr val="00FF00"/>
                </a:solidFill>
                <a:latin typeface="Times New Roman" panose="02020603050405020304" pitchFamily="18" charset="0"/>
                <a:cs typeface="Times New Roman" panose="02020603050405020304" pitchFamily="18" charset="0"/>
              </a:rPr>
              <a:t># go to Convex_hull_2 directory</a:t>
            </a:r>
            <a:r>
              <a:rPr lang="en-US" sz="2400" i="1" dirty="0" smtClean="0">
                <a:latin typeface="Times New Roman" panose="02020603050405020304" pitchFamily="18" charset="0"/>
                <a:cs typeface="Times New Roman" panose="02020603050405020304" pitchFamily="18" charset="0"/>
              </a:rPr>
              <a:t/>
            </a:r>
            <a:br>
              <a:rPr lang="en-US" sz="2400" i="1" dirty="0" smtClean="0">
                <a:latin typeface="Times New Roman" panose="02020603050405020304" pitchFamily="18" charset="0"/>
                <a:cs typeface="Times New Roman" panose="02020603050405020304" pitchFamily="18" charset="0"/>
              </a:rPr>
            </a:br>
            <a:r>
              <a:rPr lang="en-US" sz="2400" i="1" dirty="0" smtClean="0">
                <a:latin typeface="Times New Roman" panose="02020603050405020304" pitchFamily="18" charset="0"/>
                <a:cs typeface="Times New Roman" panose="02020603050405020304" pitchFamily="18" charset="0"/>
              </a:rPr>
              <a:t>	cmake –DCGAL_DIR=$HOME/CGAL-4.5 . </a:t>
            </a:r>
            <a:r>
              <a:rPr lang="en-US" sz="2400" i="1" dirty="0" smtClean="0">
                <a:solidFill>
                  <a:srgbClr val="00FF00"/>
                </a:solidFill>
                <a:latin typeface="Times New Roman" panose="02020603050405020304" pitchFamily="18" charset="0"/>
                <a:cs typeface="Times New Roman" panose="02020603050405020304" pitchFamily="18" charset="0"/>
              </a:rPr>
              <a:t># configure</a:t>
            </a:r>
            <a:br>
              <a:rPr lang="en-US" sz="2400" i="1" dirty="0" smtClean="0">
                <a:solidFill>
                  <a:srgbClr val="00FF00"/>
                </a:solidFill>
                <a:latin typeface="Times New Roman" panose="02020603050405020304" pitchFamily="18" charset="0"/>
                <a:cs typeface="Times New Roman" panose="02020603050405020304" pitchFamily="18" charset="0"/>
              </a:rPr>
            </a:br>
            <a:r>
              <a:rPr lang="en-US" sz="2400" i="1" dirty="0" smtClean="0">
                <a:solidFill>
                  <a:srgbClr val="00FF00"/>
                </a:solidFill>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make </a:t>
            </a:r>
            <a:r>
              <a:rPr lang="en-US" sz="2400" i="1" dirty="0" smtClean="0">
                <a:solidFill>
                  <a:srgbClr val="00FF00"/>
                </a:solidFill>
                <a:latin typeface="Times New Roman" panose="02020603050405020304" pitchFamily="18" charset="0"/>
                <a:cs typeface="Times New Roman" panose="02020603050405020304" pitchFamily="18" charset="0"/>
              </a:rPr>
              <a:t># build</a:t>
            </a:r>
          </a:p>
          <a:p>
            <a:pPr marL="514350" indent="-514350">
              <a:lnSpc>
                <a:spcPct val="150000"/>
              </a:lnSpc>
              <a:buClr>
                <a:srgbClr val="EC008D"/>
              </a:buClr>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Run </a:t>
            </a:r>
            <a:br>
              <a:rPr lang="en-US" sz="2800" b="1" dirty="0">
                <a:latin typeface="Times New Roman" panose="02020603050405020304" pitchFamily="18" charset="0"/>
                <a:cs typeface="Times New Roman" panose="02020603050405020304" pitchFamily="18" charset="0"/>
              </a:rPr>
            </a:br>
            <a:r>
              <a:rPr lang="en-US" sz="2400" i="1" dirty="0">
                <a:solidFill>
                  <a:srgbClr val="00FF00"/>
                </a:solidFill>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a:t>
            </a:r>
            <a:r>
              <a:rPr lang="en-US" sz="2400" i="1" dirty="0" smtClean="0">
                <a:latin typeface="Times New Roman" panose="02020603050405020304" pitchFamily="18" charset="0"/>
                <a:cs typeface="Times New Roman" panose="02020603050405020304" pitchFamily="18" charset="0"/>
              </a:rPr>
              <a:t>array_convex_hull_2 </a:t>
            </a:r>
            <a:r>
              <a:rPr lang="en-US" sz="2400" i="1" dirty="0">
                <a:solidFill>
                  <a:srgbClr val="00FF00"/>
                </a:solidFill>
                <a:latin typeface="Times New Roman" panose="02020603050405020304" pitchFamily="18" charset="0"/>
                <a:cs typeface="Times New Roman" panose="02020603050405020304" pitchFamily="18" charset="0"/>
              </a:rPr>
              <a:t># sample </a:t>
            </a:r>
            <a:r>
              <a:rPr lang="en-US" sz="2400" i="1" dirty="0" smtClean="0">
                <a:solidFill>
                  <a:srgbClr val="00FF00"/>
                </a:solidFill>
                <a:latin typeface="Times New Roman" panose="02020603050405020304" pitchFamily="18" charset="0"/>
                <a:cs typeface="Times New Roman" panose="02020603050405020304" pitchFamily="18" charset="0"/>
              </a:rPr>
              <a:t>program</a:t>
            </a:r>
            <a:endParaRPr lang="en-US" sz="2400" i="1"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148804" y="5506238"/>
            <a:ext cx="8298873" cy="523220"/>
          </a:xfrm>
          <a:prstGeom prst="rect">
            <a:avLst/>
          </a:prstGeom>
          <a:noFill/>
        </p:spPr>
        <p:txBody>
          <a:bodyPr wrap="square" rtlCol="0">
            <a:spAutoFit/>
          </a:bodyPr>
          <a:lstStyle/>
          <a:p>
            <a:pPr marL="285750" indent="-285750">
              <a:buClr>
                <a:srgbClr val="EC008D"/>
              </a:buCl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Examples need neither </a:t>
            </a:r>
            <a:r>
              <a:rPr lang="en-US" sz="2800" dirty="0" smtClean="0">
                <a:latin typeface="Times New Roman" panose="02020603050405020304" pitchFamily="18" charset="0"/>
                <a:cs typeface="Times New Roman" panose="02020603050405020304" pitchFamily="18" charset="0"/>
              </a:rPr>
              <a:t>Qt4</a:t>
            </a:r>
            <a:r>
              <a:rPr lang="en-US" sz="2800" dirty="0">
                <a:latin typeface="Times New Roman" panose="02020603050405020304" pitchFamily="18" charset="0"/>
                <a:cs typeface="Times New Roman" panose="02020603050405020304" pitchFamily="18" charset="0"/>
              </a:rPr>
              <a:t>, nor libQGLViewer</a:t>
            </a:r>
          </a:p>
        </p:txBody>
      </p:sp>
    </p:spTree>
    <p:extLst>
      <p:ext uri="{BB962C8B-B14F-4D97-AF65-F5344CB8AC3E}">
        <p14:creationId xmlns:p14="http://schemas.microsoft.com/office/powerpoint/2010/main" val="9324022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latin typeface="Times New Roman" panose="02020603050405020304" pitchFamily="18" charset="0"/>
                <a:cs typeface="Times New Roman" panose="02020603050405020304" pitchFamily="18" charset="0"/>
              </a:rPr>
              <a:pPr/>
              <a:t>45</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274147064"/>
              </p:ext>
            </p:extLst>
          </p:nvPr>
        </p:nvGraphicFramePr>
        <p:xfrm>
          <a:off x="0" y="-4"/>
          <a:ext cx="12192000" cy="1266200"/>
        </p:xfrm>
        <a:graphic>
          <a:graphicData uri="http://schemas.openxmlformats.org/drawingml/2006/table">
            <a:tbl>
              <a:tblPr firstRow="1" bandRow="1">
                <a:tableStyleId>{775DCB02-9BB8-47FD-8907-85C794F793BA}</a:tableStyleId>
              </a:tblPr>
              <a:tblGrid>
                <a:gridCol w="12192000"/>
              </a:tblGrid>
              <a:tr h="633100">
                <a:tc>
                  <a:txBody>
                    <a:bodyPr/>
                    <a:lstStyle/>
                    <a:p>
                      <a:pPr algn="l"/>
                      <a:endParaRPr lang="en-US" sz="3200"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r>
                        <a:rPr lang="en-US" sz="3200" kern="1200" dirty="0" smtClean="0">
                          <a:solidFill>
                            <a:schemeClr val="tx1"/>
                          </a:solidFill>
                          <a:latin typeface="Times New Roman" panose="02020603050405020304" pitchFamily="18" charset="0"/>
                          <a:ea typeface="+mn-ea"/>
                          <a:cs typeface="Times New Roman" panose="02020603050405020304" pitchFamily="18" charset="0"/>
                        </a:rPr>
                        <a:t>Reference</a:t>
                      </a:r>
                      <a:endParaRPr lang="en-US" sz="3200" kern="1200" dirty="0">
                        <a:solidFill>
                          <a:schemeClr val="tx1"/>
                        </a:solidFill>
                        <a:latin typeface="Times New Roman" panose="02020603050405020304" pitchFamily="18" charset="0"/>
                        <a:ea typeface="+mn-ea"/>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4" name="TextBox 3"/>
          <p:cNvSpPr txBox="1"/>
          <p:nvPr/>
        </p:nvSpPr>
        <p:spPr>
          <a:xfrm>
            <a:off x="1470775" y="2672853"/>
            <a:ext cx="11643240" cy="1315873"/>
          </a:xfrm>
          <a:prstGeom prst="rect">
            <a:avLst/>
          </a:prstGeom>
          <a:noFill/>
        </p:spPr>
        <p:txBody>
          <a:bodyPr wrap="square" rtlCol="0">
            <a:spAutoFit/>
          </a:bodyPr>
          <a:lstStyle/>
          <a:p>
            <a:pPr marL="514350" indent="-514350">
              <a:lnSpc>
                <a:spcPct val="150000"/>
              </a:lnSpc>
              <a:buClr>
                <a:srgbClr val="EC008D"/>
              </a:buClr>
              <a:buFont typeface="Arial" panose="020B0604020202020204" pitchFamily="34" charset="0"/>
              <a:buChar char="•"/>
            </a:pPr>
            <a:r>
              <a:rPr lang="en-US" sz="2800" b="1" dirty="0" smtClean="0">
                <a:latin typeface="Times New Roman" panose="02020603050405020304" pitchFamily="18" charset="0"/>
                <a:cs typeface="Times New Roman" panose="02020603050405020304" pitchFamily="18" charset="0"/>
              </a:rPr>
              <a:t>www.CGAL.org</a:t>
            </a:r>
          </a:p>
          <a:p>
            <a:pPr marL="514350" indent="-514350">
              <a:lnSpc>
                <a:spcPct val="150000"/>
              </a:lnSpc>
              <a:buClr>
                <a:srgbClr val="EC008D"/>
              </a:buClr>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www.acg.cs.tau.ac.il</a:t>
            </a:r>
          </a:p>
        </p:txBody>
      </p:sp>
    </p:spTree>
    <p:extLst>
      <p:ext uri="{BB962C8B-B14F-4D97-AF65-F5344CB8AC3E}">
        <p14:creationId xmlns:p14="http://schemas.microsoft.com/office/powerpoint/2010/main" val="346998658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FAB73BC-B049-4115-A692-8D63A059BFB8}" type="slidenum">
              <a:rPr lang="en-US" smtClean="0"/>
              <a:t>46</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470883286"/>
              </p:ext>
            </p:extLst>
          </p:nvPr>
        </p:nvGraphicFramePr>
        <p:xfrm>
          <a:off x="0" y="-4"/>
          <a:ext cx="12192000" cy="633100"/>
        </p:xfrm>
        <a:graphic>
          <a:graphicData uri="http://schemas.openxmlformats.org/drawingml/2006/table">
            <a:tbl>
              <a:tblPr firstRow="1" bandRow="1">
                <a:tableStyleId>{775DCB02-9BB8-47FD-8907-85C794F793BA}</a:tableStyleId>
              </a:tblPr>
              <a:tblGrid>
                <a:gridCol w="12192000"/>
              </a:tblGrid>
              <a:tr h="633100">
                <a:tc>
                  <a:txBody>
                    <a:bodyPr/>
                    <a:lstStyle/>
                    <a:p>
                      <a:pPr algn="l"/>
                      <a:endParaRPr lang="en-US" sz="3200"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bl>
          </a:graphicData>
        </a:graphic>
      </p:graphicFrame>
      <p:sp>
        <p:nvSpPr>
          <p:cNvPr id="5" name="Rounded Rectangle 4"/>
          <p:cNvSpPr/>
          <p:nvPr/>
        </p:nvSpPr>
        <p:spPr>
          <a:xfrm>
            <a:off x="1292181" y="3333286"/>
            <a:ext cx="9607639" cy="837126"/>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buClr>
                <a:srgbClr val="EC008D"/>
              </a:buClr>
            </a:pPr>
            <a:r>
              <a:rPr lang="en-US" sz="2800" dirty="0" smtClean="0">
                <a:solidFill>
                  <a:schemeClr val="tx1"/>
                </a:solidFill>
                <a:latin typeface="Times New Roman" panose="02020603050405020304" pitchFamily="18" charset="0"/>
                <a:cs typeface="Times New Roman" panose="02020603050405020304" pitchFamily="18" charset="0"/>
              </a:rPr>
              <a:t>The end.</a:t>
            </a:r>
            <a:endParaRPr lang="en-US"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881258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5133" y="1575154"/>
            <a:ext cx="10251583" cy="584775"/>
          </a:xfrm>
          <a:prstGeom prst="rect">
            <a:avLst/>
          </a:prstGeom>
          <a:noFill/>
        </p:spPr>
        <p:txBody>
          <a:bodyPr wrap="square" rtlCol="0">
            <a:spAutoFit/>
          </a:bodyPr>
          <a:lstStyle/>
          <a:p>
            <a:pPr marL="285750" indent="-285750">
              <a:buClr>
                <a:srgbClr val="EC008D"/>
              </a:buClr>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Development started in 1995</a:t>
            </a:r>
            <a:endParaRPr lang="fa-IR" sz="3200" dirty="0" smtClean="0">
              <a:solidFill>
                <a:prstClr val="black"/>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426953" y="2427310"/>
            <a:ext cx="6400801" cy="3416320"/>
          </a:xfrm>
          <a:prstGeom prst="rect">
            <a:avLst/>
          </a:prstGeom>
          <a:noFill/>
        </p:spPr>
        <p:txBody>
          <a:bodyPr wrap="square" rtlCol="0">
            <a:spAutoFit/>
          </a:bodyPr>
          <a:lstStyle/>
          <a:p>
            <a:pPr marL="285750" indent="-285750">
              <a:buClr>
                <a:srgbClr val="EC008D"/>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ETH Zurich (Switzerland</a:t>
            </a:r>
            <a:r>
              <a:rPr lang="en-US" sz="2400" dirty="0" smtClean="0">
                <a:solidFill>
                  <a:prstClr val="black"/>
                </a:solidFill>
                <a:latin typeface="Times New Roman" panose="02020603050405020304" pitchFamily="18" charset="0"/>
                <a:cs typeface="Times New Roman" panose="02020603050405020304" pitchFamily="18" charset="0"/>
              </a:rPr>
              <a:t>)</a:t>
            </a:r>
          </a:p>
          <a:p>
            <a:pPr marL="285750" indent="-285750">
              <a:buClr>
                <a:srgbClr val="EC008D"/>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Freie Universität Berlin (Germany</a:t>
            </a:r>
            <a:r>
              <a:rPr lang="en-US" sz="2400" dirty="0" smtClean="0">
                <a:solidFill>
                  <a:prstClr val="black"/>
                </a:solidFill>
                <a:latin typeface="Times New Roman" panose="02020603050405020304" pitchFamily="18" charset="0"/>
                <a:cs typeface="Times New Roman" panose="02020603050405020304" pitchFamily="18" charset="0"/>
              </a:rPr>
              <a:t>)</a:t>
            </a:r>
          </a:p>
          <a:p>
            <a:pPr marL="285750" indent="-285750">
              <a:buClr>
                <a:srgbClr val="EC008D"/>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INRIA Sophia-</a:t>
            </a:r>
            <a:r>
              <a:rPr lang="en-US" sz="2400" dirty="0" err="1">
                <a:solidFill>
                  <a:prstClr val="black"/>
                </a:solidFill>
                <a:latin typeface="Times New Roman" panose="02020603050405020304" pitchFamily="18" charset="0"/>
                <a:cs typeface="Times New Roman" panose="02020603050405020304" pitchFamily="18" charset="0"/>
              </a:rPr>
              <a:t>Antipolis</a:t>
            </a:r>
            <a:r>
              <a:rPr lang="en-US" sz="2400" dirty="0">
                <a:solidFill>
                  <a:prstClr val="black"/>
                </a:solidFill>
                <a:latin typeface="Times New Roman" panose="02020603050405020304" pitchFamily="18" charset="0"/>
                <a:cs typeface="Times New Roman" panose="02020603050405020304" pitchFamily="18" charset="0"/>
              </a:rPr>
              <a:t> (France</a:t>
            </a:r>
            <a:r>
              <a:rPr lang="en-US" sz="2400" dirty="0" smtClean="0">
                <a:solidFill>
                  <a:prstClr val="black"/>
                </a:solidFill>
                <a:latin typeface="Times New Roman" panose="02020603050405020304" pitchFamily="18" charset="0"/>
                <a:cs typeface="Times New Roman" panose="02020603050405020304" pitchFamily="18" charset="0"/>
              </a:rPr>
              <a:t>)</a:t>
            </a:r>
          </a:p>
          <a:p>
            <a:pPr marL="285750" indent="-285750">
              <a:buClr>
                <a:srgbClr val="EC008D"/>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Martin-Luther-</a:t>
            </a:r>
            <a:r>
              <a:rPr lang="en-US" sz="2400" dirty="0" err="1">
                <a:solidFill>
                  <a:prstClr val="black"/>
                </a:solidFill>
                <a:latin typeface="Times New Roman" panose="02020603050405020304" pitchFamily="18" charset="0"/>
                <a:cs typeface="Times New Roman" panose="02020603050405020304" pitchFamily="18" charset="0"/>
              </a:rPr>
              <a:t>Universität</a:t>
            </a:r>
            <a:r>
              <a:rPr lang="en-US" sz="2400" dirty="0">
                <a:solidFill>
                  <a:prstClr val="black"/>
                </a:solidFill>
                <a:latin typeface="Times New Roman" panose="02020603050405020304" pitchFamily="18" charset="0"/>
                <a:cs typeface="Times New Roman" panose="02020603050405020304" pitchFamily="18" charset="0"/>
              </a:rPr>
              <a:t> Halle-Wittenberg (Germany</a:t>
            </a:r>
            <a:r>
              <a:rPr lang="en-US" sz="2400" dirty="0" smtClean="0">
                <a:solidFill>
                  <a:prstClr val="black"/>
                </a:solidFill>
                <a:latin typeface="Times New Roman" panose="02020603050405020304" pitchFamily="18" charset="0"/>
                <a:cs typeface="Times New Roman" panose="02020603050405020304" pitchFamily="18" charset="0"/>
              </a:rPr>
              <a:t>)</a:t>
            </a:r>
          </a:p>
          <a:p>
            <a:pPr marL="285750" indent="-285750">
              <a:buClr>
                <a:srgbClr val="EC008D"/>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Max-Planck-</a:t>
            </a:r>
            <a:r>
              <a:rPr lang="en-US" sz="2400" dirty="0" err="1">
                <a:solidFill>
                  <a:prstClr val="black"/>
                </a:solidFill>
                <a:latin typeface="Times New Roman" panose="02020603050405020304" pitchFamily="18" charset="0"/>
                <a:cs typeface="Times New Roman" panose="02020603050405020304" pitchFamily="18" charset="0"/>
              </a:rPr>
              <a:t>Institut</a:t>
            </a:r>
            <a:r>
              <a:rPr lang="en-US" sz="2400" dirty="0">
                <a:solidFill>
                  <a:prstClr val="black"/>
                </a:solidFill>
                <a:latin typeface="Times New Roman" panose="02020603050405020304" pitchFamily="18" charset="0"/>
                <a:cs typeface="Times New Roman" panose="02020603050405020304" pitchFamily="18" charset="0"/>
              </a:rPr>
              <a:t> für Informatik (Germany</a:t>
            </a:r>
            <a:r>
              <a:rPr lang="en-US" sz="2400" dirty="0" smtClean="0">
                <a:solidFill>
                  <a:prstClr val="black"/>
                </a:solidFill>
                <a:latin typeface="Times New Roman" panose="02020603050405020304" pitchFamily="18" charset="0"/>
                <a:cs typeface="Times New Roman" panose="02020603050405020304" pitchFamily="18" charset="0"/>
              </a:rPr>
              <a:t>)</a:t>
            </a:r>
          </a:p>
          <a:p>
            <a:pPr marL="285750" indent="-285750">
              <a:buClr>
                <a:srgbClr val="EC008D"/>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RISC Linz (Austria</a:t>
            </a:r>
            <a:r>
              <a:rPr lang="en-US" sz="2400" dirty="0" smtClean="0">
                <a:solidFill>
                  <a:prstClr val="black"/>
                </a:solidFill>
                <a:latin typeface="Times New Roman" panose="02020603050405020304" pitchFamily="18" charset="0"/>
                <a:cs typeface="Times New Roman" panose="02020603050405020304" pitchFamily="18" charset="0"/>
              </a:rPr>
              <a:t>)</a:t>
            </a:r>
          </a:p>
          <a:p>
            <a:pPr marL="285750" indent="-285750">
              <a:buClr>
                <a:srgbClr val="EC008D"/>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Tel Aviv University (Israel</a:t>
            </a:r>
            <a:r>
              <a:rPr lang="en-US" sz="2400" dirty="0" smtClean="0">
                <a:solidFill>
                  <a:prstClr val="black"/>
                </a:solidFill>
                <a:latin typeface="Times New Roman" panose="02020603050405020304" pitchFamily="18" charset="0"/>
                <a:cs typeface="Times New Roman" panose="02020603050405020304" pitchFamily="18" charset="0"/>
              </a:rPr>
              <a:t>)</a:t>
            </a:r>
          </a:p>
          <a:p>
            <a:pPr marL="285750" indent="-285750">
              <a:buClr>
                <a:srgbClr val="EC008D"/>
              </a:buClr>
              <a:buFont typeface="Arial" panose="020B0604020202020204" pitchFamily="34" charset="0"/>
              <a:buChar char="•"/>
            </a:pPr>
            <a:r>
              <a:rPr lang="en-US" sz="2400" dirty="0">
                <a:solidFill>
                  <a:prstClr val="black"/>
                </a:solidFill>
                <a:latin typeface="Times New Roman" panose="02020603050405020304" pitchFamily="18" charset="0"/>
                <a:cs typeface="Times New Roman" panose="02020603050405020304" pitchFamily="18" charset="0"/>
              </a:rPr>
              <a:t>Utrecht University (The Netherlands</a:t>
            </a:r>
            <a:r>
              <a:rPr lang="en-US" sz="2400" dirty="0" smtClean="0">
                <a:solidFill>
                  <a:prstClr val="black"/>
                </a:solidFill>
                <a:latin typeface="Times New Roman" panose="02020603050405020304" pitchFamily="18" charset="0"/>
                <a:cs typeface="Times New Roman" panose="02020603050405020304" pitchFamily="18" charset="0"/>
              </a:rPr>
              <a:t>)</a:t>
            </a:r>
            <a:endParaRPr lang="fa-IR" sz="2000" dirty="0" smtClean="0">
              <a:solidFill>
                <a:prstClr val="black"/>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latin typeface="Times New Roman" panose="02020603050405020304" pitchFamily="18" charset="0"/>
                <a:cs typeface="Times New Roman" panose="02020603050405020304" pitchFamily="18" charset="0"/>
              </a:rPr>
              <a:pPr/>
              <a:t>5</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5316" y="2069777"/>
            <a:ext cx="5346684" cy="4019048"/>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894164879"/>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pPr algn="l"/>
                      <a:endParaRPr lang="en-US"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algn="l"/>
                      <a:r>
                        <a:rPr lang="en-US" sz="3600" b="0" dirty="0" smtClean="0">
                          <a:solidFill>
                            <a:prstClr val="black"/>
                          </a:solidFill>
                          <a:latin typeface="Times New Roman" panose="02020603050405020304" pitchFamily="18" charset="0"/>
                          <a:ea typeface="Tahoma" panose="020B0604030504040204" pitchFamily="34" charset="0"/>
                          <a:cs typeface="Times New Roman" panose="02020603050405020304" pitchFamily="18" charset="0"/>
                        </a:rPr>
                        <a:t>Development</a:t>
                      </a:r>
                      <a:endParaRPr lang="fa-IR" sz="3600" b="0" dirty="0" smtClean="0">
                        <a:solidFill>
                          <a:prstClr val="black"/>
                        </a:solidFill>
                        <a:latin typeface="Times New Roman" panose="02020603050405020304" pitchFamily="18" charset="0"/>
                        <a:ea typeface="Tahoma" panose="020B0604030504040204" pitchFamily="34"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135295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7426" y="1390635"/>
            <a:ext cx="10609616"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CGAL is used </a:t>
            </a:r>
            <a:r>
              <a:rPr lang="en-US" sz="3200" dirty="0">
                <a:latin typeface="Times New Roman" panose="02020603050405020304" pitchFamily="18" charset="0"/>
                <a:cs typeface="Times New Roman" panose="02020603050405020304" pitchFamily="18" charset="0"/>
              </a:rPr>
              <a:t>in various areas needing geometric </a:t>
            </a:r>
            <a:r>
              <a:rPr lang="en-US" sz="3200" dirty="0" smtClean="0">
                <a:latin typeface="Times New Roman" panose="02020603050405020304" pitchFamily="18" charset="0"/>
                <a:cs typeface="Times New Roman" panose="02020603050405020304" pitchFamily="18" charset="0"/>
              </a:rPr>
              <a:t>computation</a:t>
            </a:r>
            <a:endParaRPr lang="en-US" sz="32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64713" y="2051072"/>
            <a:ext cx="2743200" cy="2065144"/>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42831" y="2426073"/>
            <a:ext cx="2857500" cy="17145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22682" y="3638526"/>
            <a:ext cx="3033781" cy="1919288"/>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38961" y="4566879"/>
            <a:ext cx="2543277" cy="1972033"/>
          </a:xfrm>
          <a:prstGeom prst="rect">
            <a:avLst/>
          </a:prstGeom>
        </p:spPr>
      </p:pic>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986887631"/>
              </p:ext>
            </p:extLst>
          </p:nvPr>
        </p:nvGraphicFramePr>
        <p:xfrm>
          <a:off x="0" y="-4"/>
          <a:ext cx="12192000" cy="128016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sz="3600" dirty="0">
                        <a:latin typeface="Times New Roman" panose="02020603050405020304" pitchFamily="18"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600" b="0" i="0" u="none" strike="noStrike" kern="1200" baseline="0" dirty="0" smtClean="0">
                          <a:solidFill>
                            <a:schemeClr val="dk1"/>
                          </a:solidFill>
                          <a:latin typeface="Times New Roman" panose="02020603050405020304" pitchFamily="18" charset="0"/>
                          <a:ea typeface="+mn-ea"/>
                          <a:cs typeface="Times New Roman" panose="02020603050405020304" pitchFamily="18" charset="0"/>
                        </a:rPr>
                        <a:t>Users</a:t>
                      </a:r>
                      <a:endParaRPr lang="fa-IR" sz="6000" b="0" dirty="0" smtClean="0">
                        <a:latin typeface="Times New Roman" panose="02020603050405020304" pitchFamily="18" charset="0"/>
                        <a:ea typeface="Tahoma" panose="020B0604030504040204" pitchFamily="34"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11" name="TextBox 10"/>
          <p:cNvSpPr txBox="1"/>
          <p:nvPr/>
        </p:nvSpPr>
        <p:spPr>
          <a:xfrm>
            <a:off x="656822" y="2292147"/>
            <a:ext cx="5795493" cy="3139321"/>
          </a:xfrm>
          <a:prstGeom prst="rect">
            <a:avLst/>
          </a:prstGeom>
          <a:noFill/>
        </p:spPr>
        <p:txBody>
          <a:bodyPr wrap="square" rtlCol="0">
            <a:spAutoFit/>
          </a:bodyPr>
          <a:lstStyle/>
          <a:p>
            <a:pPr marL="285750" indent="-285750">
              <a:buClr>
                <a:srgbClr val="EC008D"/>
              </a:buClr>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Computer Graphics</a:t>
            </a:r>
          </a:p>
          <a:p>
            <a:pPr marL="285750" indent="-285750">
              <a:buClr>
                <a:srgbClr val="EC008D"/>
              </a:buClr>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Computer Aided Design And Modeling</a:t>
            </a:r>
          </a:p>
          <a:p>
            <a:pPr marL="285750" indent="-285750">
              <a:buClr>
                <a:srgbClr val="EC008D"/>
              </a:buClr>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Geographic Information Systems</a:t>
            </a:r>
          </a:p>
          <a:p>
            <a:pPr marL="285750" indent="-285750">
              <a:buClr>
                <a:srgbClr val="EC008D"/>
              </a:buClr>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Molecular Biology</a:t>
            </a:r>
          </a:p>
          <a:p>
            <a:pPr marL="285750" indent="-285750">
              <a:buClr>
                <a:srgbClr val="EC008D"/>
              </a:buClr>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Medical Imaging</a:t>
            </a:r>
          </a:p>
          <a:p>
            <a:pPr marL="285750" indent="-285750">
              <a:buClr>
                <a:srgbClr val="EC008D"/>
              </a:buClr>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Robotics </a:t>
            </a:r>
          </a:p>
          <a:p>
            <a:pPr marL="285750" indent="-285750">
              <a:buClr>
                <a:srgbClr val="EC008D"/>
              </a:buClr>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Motion Planning</a:t>
            </a:r>
            <a:endParaRPr lang="en-US" sz="2200" dirty="0">
              <a:latin typeface="Times New Roman" panose="02020603050405020304" pitchFamily="18" charset="0"/>
              <a:cs typeface="Times New Roman" panose="02020603050405020304" pitchFamily="18" charset="0"/>
            </a:endParaRPr>
          </a:p>
          <a:p>
            <a:pPr marL="285750" indent="-285750">
              <a:buClr>
                <a:srgbClr val="EC008D"/>
              </a:buClr>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Games</a:t>
            </a:r>
          </a:p>
          <a:p>
            <a:pPr marL="285750" indent="-285750">
              <a:buClr>
                <a:srgbClr val="EC008D"/>
              </a:buClr>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2D and 3D Modelers</a:t>
            </a:r>
          </a:p>
        </p:txBody>
      </p:sp>
    </p:spTree>
    <p:extLst>
      <p:ext uri="{BB962C8B-B14F-4D97-AF65-F5344CB8AC3E}">
        <p14:creationId xmlns:p14="http://schemas.microsoft.com/office/powerpoint/2010/main" val="14544832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5899" y="1882101"/>
            <a:ext cx="10251583" cy="3170099"/>
          </a:xfrm>
          <a:prstGeom prst="rect">
            <a:avLst/>
          </a:prstGeom>
          <a:noFill/>
        </p:spPr>
        <p:txBody>
          <a:bodyPr wrap="square" rtlCol="0">
            <a:spAutoFit/>
          </a:bodyPr>
          <a:lstStyle/>
          <a:p>
            <a:pPr marL="285750" indent="-285750">
              <a:buClr>
                <a:srgbClr val="EC008D"/>
              </a:buClr>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&gt; 500,000 lines of </a:t>
            </a:r>
            <a:r>
              <a:rPr lang="en-US" sz="2800" dirty="0" smtClean="0">
                <a:solidFill>
                  <a:srgbClr val="EC008D"/>
                </a:solidFill>
                <a:latin typeface="Times New Roman" panose="02020603050405020304" pitchFamily="18" charset="0"/>
                <a:cs typeface="Times New Roman" panose="02020603050405020304" pitchFamily="18" charset="0"/>
              </a:rPr>
              <a:t>C++ </a:t>
            </a:r>
            <a:r>
              <a:rPr lang="en-US" sz="2800" dirty="0" smtClean="0">
                <a:latin typeface="Times New Roman" panose="02020603050405020304" pitchFamily="18" charset="0"/>
                <a:cs typeface="Times New Roman" panose="02020603050405020304" pitchFamily="18" charset="0"/>
              </a:rPr>
              <a:t>code</a:t>
            </a:r>
          </a:p>
          <a:p>
            <a:pPr marL="285750" indent="-285750">
              <a:buClr>
                <a:srgbClr val="EC008D"/>
              </a:buClr>
              <a:buFont typeface="Arial" panose="020B0604020202020204" pitchFamily="34" charset="0"/>
              <a:buChar char="•"/>
            </a:pPr>
            <a:r>
              <a:rPr lang="en-US" sz="2800" dirty="0" smtClean="0">
                <a:solidFill>
                  <a:prstClr val="black"/>
                </a:solidFill>
                <a:latin typeface="Times New Roman" panose="02020603050405020304" pitchFamily="18" charset="0"/>
                <a:cs typeface="Times New Roman" panose="02020603050405020304" pitchFamily="18" charset="0"/>
              </a:rPr>
              <a:t>Several platforms </a:t>
            </a:r>
            <a:br>
              <a:rPr lang="en-US" sz="2800" dirty="0" smtClean="0">
                <a:solidFill>
                  <a:prstClr val="black"/>
                </a:solidFill>
                <a:latin typeface="Times New Roman" panose="02020603050405020304" pitchFamily="18" charset="0"/>
                <a:cs typeface="Times New Roman" panose="02020603050405020304" pitchFamily="18" charset="0"/>
              </a:rPr>
            </a:br>
            <a:r>
              <a:rPr lang="en-US" sz="2800" dirty="0" smtClean="0">
                <a:solidFill>
                  <a:prstClr val="black"/>
                </a:solidFill>
                <a:latin typeface="Times New Roman" panose="02020603050405020304" pitchFamily="18" charset="0"/>
                <a:cs typeface="Times New Roman" panose="02020603050405020304" pitchFamily="18" charset="0"/>
              </a:rPr>
              <a:t>		</a:t>
            </a:r>
            <a:r>
              <a:rPr lang="en-US" sz="2800" dirty="0" smtClean="0">
                <a:solidFill>
                  <a:srgbClr val="EC008D"/>
                </a:solidFill>
                <a:latin typeface="Times New Roman" panose="02020603050405020304" pitchFamily="18" charset="0"/>
                <a:cs typeface="Times New Roman" panose="02020603050405020304" pitchFamily="18" charset="0"/>
              </a:rPr>
              <a:t>g++ </a:t>
            </a:r>
            <a:r>
              <a:rPr lang="en-US" sz="2800" dirty="0" smtClean="0">
                <a:solidFill>
                  <a:prstClr val="black"/>
                </a:solidFill>
                <a:latin typeface="Times New Roman" panose="02020603050405020304" pitchFamily="18" charset="0"/>
                <a:cs typeface="Times New Roman" panose="02020603050405020304" pitchFamily="18" charset="0"/>
              </a:rPr>
              <a:t>(Linux, MacOS), </a:t>
            </a:r>
            <a:r>
              <a:rPr lang="en-US" sz="2800" dirty="0" smtClean="0">
                <a:solidFill>
                  <a:srgbClr val="EC008D"/>
                </a:solidFill>
                <a:latin typeface="Times New Roman" panose="02020603050405020304" pitchFamily="18" charset="0"/>
                <a:cs typeface="Times New Roman" panose="02020603050405020304" pitchFamily="18" charset="0"/>
              </a:rPr>
              <a:t>VC</a:t>
            </a:r>
            <a:r>
              <a:rPr lang="en-US" sz="2800" dirty="0">
                <a:solidFill>
                  <a:srgbClr val="EC008D"/>
                </a:solidFill>
                <a:latin typeface="Times New Roman" panose="02020603050405020304" pitchFamily="18" charset="0"/>
                <a:cs typeface="Times New Roman" panose="02020603050405020304" pitchFamily="18" charset="0"/>
              </a:rPr>
              <a:t>++ </a:t>
            </a:r>
            <a:r>
              <a:rPr lang="en-US" sz="2800" dirty="0" smtClean="0">
                <a:solidFill>
                  <a:prstClr val="black"/>
                </a:solidFill>
                <a:latin typeface="Times New Roman" panose="02020603050405020304" pitchFamily="18" charset="0"/>
                <a:cs typeface="Times New Roman" panose="02020603050405020304" pitchFamily="18" charset="0"/>
              </a:rPr>
              <a:t>(Windows)</a:t>
            </a:r>
          </a:p>
          <a:p>
            <a:pPr marL="285750" indent="-285750">
              <a:buClr>
                <a:srgbClr val="EC008D"/>
              </a:buClr>
              <a:buFont typeface="Arial" panose="020B0604020202020204" pitchFamily="34" charset="0"/>
              <a:buChar char="•"/>
            </a:pPr>
            <a:r>
              <a:rPr lang="en-US" sz="2800" dirty="0" smtClean="0">
                <a:solidFill>
                  <a:prstClr val="black"/>
                </a:solidFill>
                <a:latin typeface="Times New Roman" panose="02020603050405020304" pitchFamily="18" charset="0"/>
                <a:cs typeface="Times New Roman" panose="02020603050405020304" pitchFamily="18" charset="0"/>
              </a:rPr>
              <a:t>&gt; 1,000 downloads in month</a:t>
            </a:r>
          </a:p>
          <a:p>
            <a:pPr marL="285750" indent="-285750">
              <a:buClr>
                <a:srgbClr val="EC008D"/>
              </a:buClr>
              <a:buFont typeface="Arial" panose="020B0604020202020204" pitchFamily="34" charset="0"/>
              <a:buChar char="•"/>
            </a:pPr>
            <a:r>
              <a:rPr lang="en-US" sz="2800" dirty="0" smtClean="0">
                <a:solidFill>
                  <a:prstClr val="black"/>
                </a:solidFill>
                <a:latin typeface="Times New Roman" panose="02020603050405020304" pitchFamily="18" charset="0"/>
                <a:cs typeface="Times New Roman" panose="02020603050405020304" pitchFamily="18" charset="0"/>
              </a:rPr>
              <a:t>&gt; 60 </a:t>
            </a:r>
            <a:r>
              <a:rPr lang="en-US" sz="2800" dirty="0">
                <a:latin typeface="Times New Roman" panose="02020603050405020304" pitchFamily="18" charset="0"/>
                <a:cs typeface="Times New Roman" panose="02020603050405020304" pitchFamily="18" charset="0"/>
              </a:rPr>
              <a:t>developers registered on developer list</a:t>
            </a:r>
            <a:r>
              <a:rPr lang="en-US" sz="2800" dirty="0" smtClean="0">
                <a:solidFill>
                  <a:prstClr val="black"/>
                </a:solidFill>
                <a:latin typeface="Times New Roman" panose="02020603050405020304" pitchFamily="18" charset="0"/>
                <a:cs typeface="Times New Roman" panose="02020603050405020304" pitchFamily="18" charset="0"/>
              </a:rPr>
              <a:t> </a:t>
            </a:r>
          </a:p>
          <a:p>
            <a:pPr marL="285750" indent="-285750">
              <a:buClr>
                <a:srgbClr val="EC008D"/>
              </a:buClr>
              <a:buFont typeface="Arial" panose="020B0604020202020204" pitchFamily="34" charset="0"/>
              <a:buChar char="•"/>
            </a:pPr>
            <a:r>
              <a:rPr lang="en-US" sz="2800" dirty="0" smtClean="0">
                <a:solidFill>
                  <a:prstClr val="black"/>
                </a:solidFill>
                <a:latin typeface="Times New Roman" panose="02020603050405020304" pitchFamily="18" charset="0"/>
                <a:cs typeface="Times New Roman" panose="02020603050405020304" pitchFamily="18" charset="0"/>
              </a:rPr>
              <a:t>10 </a:t>
            </a:r>
            <a:r>
              <a:rPr lang="en-US" sz="2800" dirty="0">
                <a:latin typeface="Times New Roman" panose="02020603050405020304" pitchFamily="18" charset="0"/>
                <a:cs typeface="Times New Roman" panose="02020603050405020304" pitchFamily="18" charset="0"/>
              </a:rPr>
              <a:t>people have provided reviews of CGAL </a:t>
            </a:r>
            <a:r>
              <a:rPr lang="en-US" sz="2800" dirty="0" smtClean="0">
                <a:latin typeface="Times New Roman" panose="02020603050405020304" pitchFamily="18" charset="0"/>
                <a:cs typeface="Times New Roman" panose="02020603050405020304" pitchFamily="18" charset="0"/>
              </a:rPr>
              <a:t>Packages</a:t>
            </a:r>
          </a:p>
          <a:p>
            <a:pPr marL="285750" indent="-285750">
              <a:buClr>
                <a:srgbClr val="EC008D"/>
              </a:buClr>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latest </a:t>
            </a:r>
            <a:r>
              <a:rPr lang="en-US" sz="2800" dirty="0" smtClean="0">
                <a:latin typeface="Times New Roman" panose="02020603050405020304" pitchFamily="18" charset="0"/>
                <a:cs typeface="Times New Roman" panose="02020603050405020304" pitchFamily="18" charset="0"/>
              </a:rPr>
              <a:t>version:  </a:t>
            </a:r>
            <a:r>
              <a:rPr lang="en-US" sz="2800" dirty="0" smtClean="0">
                <a:solidFill>
                  <a:srgbClr val="EC008D"/>
                </a:solidFill>
                <a:latin typeface="Times New Roman" panose="02020603050405020304" pitchFamily="18" charset="0"/>
                <a:cs typeface="Times New Roman" panose="02020603050405020304" pitchFamily="18" charset="0"/>
              </a:rPr>
              <a:t>CGAL-4.5</a:t>
            </a:r>
            <a:r>
              <a:rPr lang="en-US" sz="2800" dirty="0" smtClean="0">
                <a:latin typeface="Times New Roman" panose="02020603050405020304" pitchFamily="18" charset="0"/>
                <a:cs typeface="Times New Roman" panose="02020603050405020304" pitchFamily="18" charset="0"/>
              </a:rPr>
              <a:t>  in </a:t>
            </a:r>
            <a:r>
              <a:rPr lang="en-US" sz="2800" dirty="0">
                <a:latin typeface="Times New Roman" panose="02020603050405020304" pitchFamily="18" charset="0"/>
                <a:cs typeface="Times New Roman" panose="02020603050405020304" pitchFamily="18" charset="0"/>
              </a:rPr>
              <a:t>Dec 22, 2014</a:t>
            </a:r>
            <a:endParaRPr lang="en-US" sz="2800" dirty="0" smtClean="0">
              <a:solidFill>
                <a:prstClr val="black"/>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4FAB73BC-B049-4115-A692-8D63A059BFB8}" type="slidenum">
              <a:rPr lang="en-US" smtClean="0">
                <a:solidFill>
                  <a:prstClr val="black">
                    <a:tint val="75000"/>
                  </a:prstClr>
                </a:solidFill>
                <a:latin typeface="Times New Roman" panose="02020603050405020304" pitchFamily="18" charset="0"/>
                <a:cs typeface="Times New Roman" panose="02020603050405020304" pitchFamily="18" charset="0"/>
              </a:rPr>
              <a:pPr/>
              <a:t>7</a:t>
            </a:fld>
            <a:endParaRPr lang="en-US" dirty="0">
              <a:solidFill>
                <a:prstClr val="black">
                  <a:tint val="75000"/>
                </a:prstClr>
              </a:solidFill>
              <a:latin typeface="Times New Roman" panose="02020603050405020304" pitchFamily="18" charset="0"/>
              <a:cs typeface="Times New Roman" panose="02020603050405020304"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3744807138"/>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pPr algn="l"/>
                      <a:endParaRPr lang="en-US" b="0" dirty="0">
                        <a:latin typeface="Times New Roman" panose="02020603050405020304" pitchFamily="18" charset="0"/>
                        <a:cs typeface="Times New Roman" panose="02020603050405020304" pitchFamily="18" charset="0"/>
                      </a:endParaRPr>
                    </a:p>
                  </a:txBody>
                  <a:tcPr>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algn="l"/>
                      <a:r>
                        <a:rPr lang="en-US" sz="3600" b="0" dirty="0" smtClean="0">
                          <a:solidFill>
                            <a:prstClr val="black"/>
                          </a:solidFill>
                          <a:latin typeface="Times New Roman" panose="02020603050405020304" pitchFamily="18" charset="0"/>
                          <a:ea typeface="Tahoma" panose="020B0604030504040204" pitchFamily="34" charset="0"/>
                          <a:cs typeface="Times New Roman" panose="02020603050405020304" pitchFamily="18" charset="0"/>
                        </a:rPr>
                        <a:t>CGAL</a:t>
                      </a:r>
                      <a:r>
                        <a:rPr lang="en-US" sz="3600" b="0" baseline="0" dirty="0" smtClean="0">
                          <a:solidFill>
                            <a:prstClr val="black"/>
                          </a:solidFill>
                          <a:latin typeface="Times New Roman" panose="02020603050405020304" pitchFamily="18" charset="0"/>
                          <a:ea typeface="Tahoma" panose="020B0604030504040204" pitchFamily="34" charset="0"/>
                          <a:cs typeface="Times New Roman" panose="02020603050405020304" pitchFamily="18" charset="0"/>
                        </a:rPr>
                        <a:t> in numbers</a:t>
                      </a:r>
                      <a:endParaRPr lang="fa-IR" sz="3600" b="0" dirty="0" smtClean="0">
                        <a:solidFill>
                          <a:prstClr val="black"/>
                        </a:solidFill>
                        <a:latin typeface="Times New Roman" panose="02020603050405020304" pitchFamily="18" charset="0"/>
                        <a:ea typeface="Tahoma" panose="020B0604030504040204" pitchFamily="34"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78333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37882" y="1458496"/>
            <a:ext cx="9092484" cy="4524315"/>
          </a:xfrm>
          <a:prstGeom prst="rect">
            <a:avLst/>
          </a:prstGeom>
          <a:noFill/>
        </p:spPr>
        <p:txBody>
          <a:bodyPr wrap="square" rtlCol="0">
            <a:spAutoFit/>
          </a:bodyPr>
          <a:lstStyle/>
          <a:p>
            <a:pPr marL="285750" indent="-285750">
              <a:buClr>
                <a:srgbClr val="EC008D"/>
              </a:buClr>
              <a:buFont typeface="Arial" panose="020B0604020202020204" pitchFamily="34" charset="0"/>
              <a:buChar char="•"/>
            </a:pPr>
            <a:r>
              <a:rPr lang="en-US" sz="2400" dirty="0" smtClean="0">
                <a:solidFill>
                  <a:srgbClr val="B200FF"/>
                </a:solidFill>
                <a:latin typeface="Times New Roman" panose="02020603050405020304" pitchFamily="18" charset="0"/>
                <a:cs typeface="Times New Roman" panose="02020603050405020304" pitchFamily="18" charset="0"/>
              </a:rPr>
              <a:t>Convex hull</a:t>
            </a:r>
            <a:br>
              <a:rPr lang="en-US" sz="2400" dirty="0" smtClean="0">
                <a:solidFill>
                  <a:srgbClr val="B200FF"/>
                </a:solidFill>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in 2D, 3D and </a:t>
            </a:r>
            <a:r>
              <a:rPr lang="en-US" sz="2400" dirty="0" err="1" smtClean="0">
                <a:latin typeface="Times New Roman" panose="02020603050405020304" pitchFamily="18" charset="0"/>
                <a:cs typeface="Times New Roman" panose="02020603050405020304" pitchFamily="18" charset="0"/>
              </a:rPr>
              <a:t>dD</a:t>
            </a:r>
            <a:endParaRPr lang="en-US" sz="2400" dirty="0" smtClean="0">
              <a:latin typeface="Times New Roman" panose="02020603050405020304" pitchFamily="18" charset="0"/>
              <a:cs typeface="Times New Roman" panose="02020603050405020304" pitchFamily="18" charset="0"/>
            </a:endParaRPr>
          </a:p>
          <a:p>
            <a:pPr marL="285750" indent="-285750">
              <a:buClr>
                <a:srgbClr val="EC008D"/>
              </a:buClr>
              <a:buFont typeface="Arial" panose="020B0604020202020204" pitchFamily="34" charset="0"/>
              <a:buChar char="•"/>
            </a:pPr>
            <a:r>
              <a:rPr lang="en-US" sz="2400" dirty="0" smtClean="0">
                <a:solidFill>
                  <a:srgbClr val="B200FF"/>
                </a:solidFill>
                <a:latin typeface="Times New Roman" panose="02020603050405020304" pitchFamily="18" charset="0"/>
                <a:cs typeface="Times New Roman" panose="02020603050405020304" pitchFamily="18" charset="0"/>
              </a:rPr>
              <a:t>Triangulations</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err="1">
                <a:latin typeface="Times New Roman" panose="02020603050405020304" pitchFamily="18" charset="0"/>
                <a:cs typeface="Times New Roman" panose="02020603050405020304" pitchFamily="18" charset="0"/>
              </a:rPr>
              <a:t>triangulations</a:t>
            </a:r>
            <a:r>
              <a:rPr lang="en-US" sz="2400" dirty="0">
                <a:latin typeface="Times New Roman" panose="02020603050405020304" pitchFamily="18" charset="0"/>
                <a:cs typeface="Times New Roman" panose="02020603050405020304" pitchFamily="18" charset="0"/>
              </a:rPr>
              <a:t> in 2D and 3D and </a:t>
            </a:r>
            <a:r>
              <a:rPr lang="en-US" sz="2400" dirty="0" smtClean="0">
                <a:latin typeface="Times New Roman" panose="02020603050405020304" pitchFamily="18" charset="0"/>
                <a:cs typeface="Times New Roman" panose="02020603050405020304" pitchFamily="18" charset="0"/>
              </a:rPr>
              <a:t>Delaunay triangulations</a:t>
            </a:r>
          </a:p>
          <a:p>
            <a:pPr marL="285750" indent="-285750">
              <a:buClr>
                <a:srgbClr val="EC008D"/>
              </a:buClr>
              <a:buFont typeface="Arial" panose="020B0604020202020204" pitchFamily="34" charset="0"/>
              <a:buChar char="•"/>
            </a:pPr>
            <a:r>
              <a:rPr lang="en-US" sz="2400" dirty="0" smtClean="0">
                <a:solidFill>
                  <a:srgbClr val="B200FF"/>
                </a:solidFill>
                <a:latin typeface="Times New Roman" panose="02020603050405020304" pitchFamily="18" charset="0"/>
                <a:cs typeface="Times New Roman" panose="02020603050405020304" pitchFamily="18" charset="0"/>
              </a:rPr>
              <a:t>Voronoi diagrams </a:t>
            </a:r>
            <a:br>
              <a:rPr lang="en-US" sz="2400" dirty="0" smtClean="0">
                <a:solidFill>
                  <a:srgbClr val="B200FF"/>
                </a:solidFill>
                <a:latin typeface="Times New Roman" panose="02020603050405020304" pitchFamily="18" charset="0"/>
                <a:cs typeface="Times New Roman" panose="02020603050405020304" pitchFamily="18" charset="0"/>
              </a:rPr>
            </a:br>
            <a:r>
              <a:rPr lang="en-US" sz="2400" dirty="0" smtClean="0">
                <a:latin typeface="Times New Roman" panose="02020603050405020304" pitchFamily="18" charset="0"/>
                <a:cs typeface="Times New Roman" panose="02020603050405020304" pitchFamily="18" charset="0"/>
              </a:rPr>
              <a:t>for 2D and 3D points and segment Voronoi diagrams</a:t>
            </a:r>
          </a:p>
          <a:p>
            <a:pPr marL="285750" indent="-285750">
              <a:buClr>
                <a:srgbClr val="EC008D"/>
              </a:buClr>
              <a:buFont typeface="Arial" panose="020B0604020202020204" pitchFamily="34" charset="0"/>
              <a:buChar char="•"/>
            </a:pPr>
            <a:r>
              <a:rPr lang="en-US" sz="2400" dirty="0" smtClean="0">
                <a:solidFill>
                  <a:srgbClr val="B200FF"/>
                </a:solidFill>
                <a:latin typeface="Times New Roman" panose="02020603050405020304" pitchFamily="18" charset="0"/>
                <a:cs typeface="Times New Roman" panose="02020603050405020304" pitchFamily="18" charset="0"/>
              </a:rPr>
              <a:t>Polygons </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err="1" smtClean="0">
                <a:latin typeface="Times New Roman" panose="02020603050405020304" pitchFamily="18" charset="0"/>
                <a:cs typeface="Times New Roman" panose="02020603050405020304" pitchFamily="18" charset="0"/>
              </a:rPr>
              <a:t>boolean</a:t>
            </a:r>
            <a:r>
              <a:rPr lang="en-US" sz="2400" dirty="0" smtClean="0">
                <a:latin typeface="Times New Roman" panose="02020603050405020304" pitchFamily="18" charset="0"/>
                <a:cs typeface="Times New Roman" panose="02020603050405020304" pitchFamily="18" charset="0"/>
              </a:rPr>
              <a:t> operations , offsets, straight skeleton</a:t>
            </a:r>
          </a:p>
          <a:p>
            <a:pPr marL="285750" indent="-285750">
              <a:buClr>
                <a:srgbClr val="EC008D"/>
              </a:buClr>
              <a:buFont typeface="Arial" panose="020B0604020202020204" pitchFamily="34" charset="0"/>
              <a:buChar char="•"/>
            </a:pPr>
            <a:r>
              <a:rPr lang="en-US" sz="2400" dirty="0" smtClean="0">
                <a:solidFill>
                  <a:srgbClr val="B200FF"/>
                </a:solidFill>
                <a:latin typeface="Times New Roman" panose="02020603050405020304" pitchFamily="18" charset="0"/>
                <a:cs typeface="Times New Roman" panose="02020603050405020304" pitchFamily="18" charset="0"/>
              </a:rPr>
              <a:t>Polyhedral </a:t>
            </a:r>
            <a:r>
              <a:rPr lang="en-US" sz="2400" dirty="0" smtClean="0">
                <a:latin typeface="Times New Roman" panose="02020603050405020304" pitchFamily="18" charset="0"/>
                <a:cs typeface="Times New Roman" panose="02020603050405020304" pitchFamily="18" charset="0"/>
              </a:rPr>
              <a:t> </a:t>
            </a:r>
            <a:br>
              <a:rPr lang="en-US" sz="2400" dirty="0" smtClean="0">
                <a:latin typeface="Times New Roman" panose="02020603050405020304" pitchFamily="18" charset="0"/>
                <a:cs typeface="Times New Roman" panose="02020603050405020304" pitchFamily="18" charset="0"/>
              </a:rPr>
            </a:br>
            <a:r>
              <a:rPr lang="en-US" sz="2400" dirty="0" err="1" smtClean="0">
                <a:latin typeface="Times New Roman" panose="02020603050405020304" pitchFamily="18" charset="0"/>
                <a:cs typeface="Times New Roman" panose="02020603050405020304" pitchFamily="18" charset="0"/>
              </a:rPr>
              <a:t>boolean</a:t>
            </a:r>
            <a:r>
              <a:rPr lang="en-US" sz="2400" dirty="0" smtClean="0">
                <a:latin typeface="Times New Roman" panose="02020603050405020304" pitchFamily="18" charset="0"/>
                <a:cs typeface="Times New Roman" panose="02020603050405020304" pitchFamily="18" charset="0"/>
              </a:rPr>
              <a:t> operations</a:t>
            </a:r>
          </a:p>
          <a:p>
            <a:pPr marL="285750" indent="-285750">
              <a:buClr>
                <a:srgbClr val="EC008D"/>
              </a:buClr>
              <a:buFont typeface="Arial" panose="020B0604020202020204" pitchFamily="34" charset="0"/>
              <a:buChar char="•"/>
            </a:pPr>
            <a:r>
              <a:rPr lang="en-US" sz="2400" dirty="0" smtClean="0">
                <a:solidFill>
                  <a:srgbClr val="B200FF"/>
                </a:solidFill>
                <a:latin typeface="Times New Roman" panose="02020603050405020304" pitchFamily="18" charset="0"/>
                <a:cs typeface="Times New Roman" panose="02020603050405020304" pitchFamily="18" charset="0"/>
              </a:rPr>
              <a:t>Search structures </a:t>
            </a:r>
            <a:br>
              <a:rPr lang="en-US" sz="2400" dirty="0" smtClean="0">
                <a:solidFill>
                  <a:srgbClr val="B200FF"/>
                </a:solidFill>
                <a:latin typeface="Times New Roman" panose="02020603050405020304" pitchFamily="18" charset="0"/>
                <a:cs typeface="Times New Roman" panose="02020603050405020304" pitchFamily="18" charset="0"/>
              </a:rPr>
            </a:br>
            <a:r>
              <a:rPr lang="en-US" sz="2400" dirty="0" err="1" smtClean="0">
                <a:latin typeface="Times New Roman" panose="02020603050405020304" pitchFamily="18" charset="0"/>
                <a:cs typeface="Times New Roman" panose="02020603050405020304" pitchFamily="18" charset="0"/>
              </a:rPr>
              <a:t>kd</a:t>
            </a:r>
            <a:r>
              <a:rPr lang="en-US" sz="2400" dirty="0" smtClean="0">
                <a:latin typeface="Times New Roman" panose="02020603050405020304" pitchFamily="18" charset="0"/>
                <a:cs typeface="Times New Roman" panose="02020603050405020304" pitchFamily="18" charset="0"/>
              </a:rPr>
              <a:t> tree, and range and segment trees</a:t>
            </a:r>
          </a:p>
        </p:txBody>
      </p:sp>
      <p:sp>
        <p:nvSpPr>
          <p:cNvPr id="4" name="Slide Number Placeholder 3"/>
          <p:cNvSpPr>
            <a:spLocks noGrp="1"/>
          </p:cNvSpPr>
          <p:nvPr>
            <p:ph type="sldNum" sz="quarter" idx="12"/>
          </p:nvPr>
        </p:nvSpPr>
        <p:spPr/>
        <p:txBody>
          <a:bodyPr/>
          <a:lstStyle/>
          <a:p>
            <a:fld id="{4FAB73BC-B049-4115-A692-8D63A059BFB8}" type="slidenum">
              <a:rPr lang="en-US" smtClean="0"/>
              <a:pPr/>
              <a:t>8</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905767504"/>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b="0" dirty="0"/>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algn="l"/>
                      <a:r>
                        <a:rPr lang="en-US" sz="3600" dirty="0" smtClean="0">
                          <a:latin typeface="Times New Roman" panose="02020603050405020304" pitchFamily="18" charset="0"/>
                          <a:cs typeface="Times New Roman" panose="02020603050405020304" pitchFamily="18" charset="0"/>
                        </a:rPr>
                        <a:t>Data Structures and Algorithms</a:t>
                      </a:r>
                      <a:endParaRPr lang="fa-IR" sz="3600" b="0" dirty="0" smtClean="0">
                        <a:latin typeface="Times New Roman" panose="02020603050405020304" pitchFamily="18" charset="0"/>
                        <a:ea typeface="Tahoma" panose="020B0604030504040204" pitchFamily="34"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3364576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7410" y="1529953"/>
            <a:ext cx="7776888" cy="584775"/>
          </a:xfrm>
          <a:prstGeom prst="rect">
            <a:avLst/>
          </a:prstGeom>
          <a:noFill/>
        </p:spPr>
        <p:txBody>
          <a:bodyPr wrap="square" rtlCol="0">
            <a:spAutoFit/>
          </a:bodyPr>
          <a:lstStyle/>
          <a:p>
            <a:r>
              <a:rPr lang="en-US" sz="3200" dirty="0" smtClean="0">
                <a:latin typeface="Times New Roman" panose="02020603050405020304" pitchFamily="18" charset="0"/>
                <a:cs typeface="Times New Roman" panose="02020603050405020304" pitchFamily="18" charset="0"/>
              </a:rPr>
              <a:t>Others:</a:t>
            </a:r>
            <a:endParaRPr lang="en-US" sz="3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4798081"/>
              </p:ext>
            </p:extLst>
          </p:nvPr>
        </p:nvGraphicFramePr>
        <p:xfrm>
          <a:off x="0" y="-4"/>
          <a:ext cx="12192000" cy="1273180"/>
        </p:xfrm>
        <a:graphic>
          <a:graphicData uri="http://schemas.openxmlformats.org/drawingml/2006/table">
            <a:tbl>
              <a:tblPr firstRow="1" bandRow="1">
                <a:tableStyleId>{775DCB02-9BB8-47FD-8907-85C794F793BA}</a:tableStyleId>
              </a:tblPr>
              <a:tblGrid>
                <a:gridCol w="12192000"/>
              </a:tblGrid>
              <a:tr h="633100">
                <a:tc>
                  <a:txBody>
                    <a:bodyPr/>
                    <a:lstStyle/>
                    <a:p>
                      <a:endParaRPr lang="en-US" b="0" dirty="0"/>
                    </a:p>
                  </a:txBody>
                  <a:tcPr marL="457200" marR="457200">
                    <a:lnL w="6350" cap="flat" cmpd="sng" algn="ctr">
                      <a:noFill/>
                      <a:prstDash val="solid"/>
                      <a:miter lim="800000"/>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tcPr>
                </a:tc>
              </a:tr>
              <a:tr h="633100">
                <a:tc>
                  <a:txBody>
                    <a:bodyPr/>
                    <a:lstStyle/>
                    <a:p>
                      <a:pPr algn="l"/>
                      <a:r>
                        <a:rPr lang="en-US" sz="3600" dirty="0" smtClean="0">
                          <a:latin typeface="Times New Roman" panose="02020603050405020304" pitchFamily="18" charset="0"/>
                          <a:cs typeface="Times New Roman" panose="02020603050405020304" pitchFamily="18" charset="0"/>
                        </a:rPr>
                        <a:t>Data Structures and Algorithms</a:t>
                      </a:r>
                      <a:endParaRPr lang="fa-IR" sz="3600" b="0" dirty="0" smtClean="0">
                        <a:latin typeface="Times New Roman" panose="02020603050405020304" pitchFamily="18" charset="0"/>
                        <a:ea typeface="Tahoma" panose="020B0604030504040204" pitchFamily="34" charset="0"/>
                        <a:cs typeface="Times New Roman" panose="02020603050405020304" pitchFamily="18" charset="0"/>
                      </a:endParaRPr>
                    </a:p>
                  </a:txBody>
                  <a:tcPr marL="457200" marR="457200">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r>
            </a:tbl>
          </a:graphicData>
        </a:graphic>
      </p:graphicFrame>
      <p:sp>
        <p:nvSpPr>
          <p:cNvPr id="5" name="TextBox 4"/>
          <p:cNvSpPr txBox="1"/>
          <p:nvPr/>
        </p:nvSpPr>
        <p:spPr>
          <a:xfrm>
            <a:off x="1107583" y="2524259"/>
            <a:ext cx="6053070" cy="2308324"/>
          </a:xfrm>
          <a:prstGeom prst="rect">
            <a:avLst/>
          </a:prstGeom>
          <a:noFill/>
        </p:spPr>
        <p:txBody>
          <a:bodyPr wrap="square" rtlCol="0">
            <a:spAutoFit/>
          </a:bodyPr>
          <a:lstStyle/>
          <a:p>
            <a:pPr marL="285750" indent="-285750">
              <a:buClr>
                <a:srgbClr val="EC008D"/>
              </a:buClr>
              <a:buFont typeface="Arial" panose="020B0604020202020204" pitchFamily="34" charset="0"/>
              <a:buChar char="•"/>
            </a:pPr>
            <a:r>
              <a:rPr lang="en-US" sz="2400" dirty="0">
                <a:solidFill>
                  <a:srgbClr val="B200FF"/>
                </a:solidFill>
                <a:latin typeface="Times New Roman" panose="02020603050405020304" pitchFamily="18" charset="0"/>
                <a:cs typeface="Times New Roman" panose="02020603050405020304" pitchFamily="18" charset="0"/>
              </a:rPr>
              <a:t>mesh</a:t>
            </a:r>
            <a:r>
              <a:rPr lang="en-US" sz="2400" dirty="0">
                <a:solidFill>
                  <a:srgbClr val="B200FF"/>
                </a:solidFill>
                <a:cs typeface="+mj-cs"/>
              </a:rPr>
              <a:t> </a:t>
            </a:r>
            <a:r>
              <a:rPr lang="en-US" sz="2400" dirty="0">
                <a:solidFill>
                  <a:srgbClr val="B200FF"/>
                </a:solidFill>
                <a:latin typeface="Times New Roman" panose="02020603050405020304" pitchFamily="18" charset="0"/>
                <a:cs typeface="Times New Roman" panose="02020603050405020304" pitchFamily="18" charset="0"/>
              </a:rPr>
              <a:t>generation</a:t>
            </a:r>
            <a:endParaRPr lang="fa-IR" sz="2400" dirty="0">
              <a:solidFill>
                <a:srgbClr val="B200FF"/>
              </a:solidFill>
              <a:latin typeface="Times New Roman" panose="02020603050405020304" pitchFamily="18" charset="0"/>
              <a:cs typeface="Times New Roman" panose="02020603050405020304" pitchFamily="18" charset="0"/>
            </a:endParaRPr>
          </a:p>
          <a:p>
            <a:pPr marL="285750" indent="-285750">
              <a:buClr>
                <a:srgbClr val="EC008D"/>
              </a:buClr>
              <a:buFont typeface="Arial" panose="020B0604020202020204" pitchFamily="34" charset="0"/>
              <a:buChar char="•"/>
            </a:pPr>
            <a:r>
              <a:rPr lang="en-US" sz="2400" dirty="0">
                <a:solidFill>
                  <a:srgbClr val="B200FF"/>
                </a:solidFill>
                <a:latin typeface="Times New Roman" panose="02020603050405020304" pitchFamily="18" charset="0"/>
                <a:cs typeface="Times New Roman" panose="02020603050405020304" pitchFamily="18" charset="0"/>
              </a:rPr>
              <a:t>geometry</a:t>
            </a:r>
            <a:r>
              <a:rPr lang="en-US" sz="2400" dirty="0">
                <a:solidFill>
                  <a:srgbClr val="B200FF"/>
                </a:solidFill>
                <a:cs typeface="+mj-cs"/>
              </a:rPr>
              <a:t> </a:t>
            </a:r>
            <a:r>
              <a:rPr lang="en-US" sz="2400" dirty="0">
                <a:solidFill>
                  <a:srgbClr val="B200FF"/>
                </a:solidFill>
                <a:latin typeface="Times New Roman" panose="02020603050405020304" pitchFamily="18" charset="0"/>
                <a:cs typeface="Times New Roman" panose="02020603050405020304" pitchFamily="18" charset="0"/>
              </a:rPr>
              <a:t>processing</a:t>
            </a:r>
            <a:endParaRPr lang="fa-IR" sz="2400" dirty="0">
              <a:solidFill>
                <a:srgbClr val="B200FF"/>
              </a:solidFill>
              <a:latin typeface="Times New Roman" panose="02020603050405020304" pitchFamily="18" charset="0"/>
              <a:cs typeface="Times New Roman" panose="02020603050405020304" pitchFamily="18" charset="0"/>
            </a:endParaRPr>
          </a:p>
          <a:p>
            <a:pPr marL="285750" indent="-285750">
              <a:buClr>
                <a:srgbClr val="EC008D"/>
              </a:buClr>
              <a:buFont typeface="Arial" panose="020B0604020202020204" pitchFamily="34" charset="0"/>
              <a:buChar char="•"/>
            </a:pPr>
            <a:r>
              <a:rPr lang="en-US" sz="2400" dirty="0">
                <a:solidFill>
                  <a:srgbClr val="B200FF"/>
                </a:solidFill>
                <a:latin typeface="Times New Roman" panose="02020603050405020304" pitchFamily="18" charset="0"/>
                <a:cs typeface="Times New Roman" panose="02020603050405020304" pitchFamily="18" charset="0"/>
              </a:rPr>
              <a:t>alpha</a:t>
            </a:r>
            <a:r>
              <a:rPr lang="en-US" sz="2400" dirty="0">
                <a:solidFill>
                  <a:srgbClr val="B200FF"/>
                </a:solidFill>
                <a:cs typeface="+mj-cs"/>
              </a:rPr>
              <a:t> </a:t>
            </a:r>
            <a:r>
              <a:rPr lang="en-US" sz="2400" dirty="0">
                <a:solidFill>
                  <a:srgbClr val="B200FF"/>
                </a:solidFill>
                <a:latin typeface="Times New Roman" panose="02020603050405020304" pitchFamily="18" charset="0"/>
                <a:cs typeface="Times New Roman" panose="02020603050405020304" pitchFamily="18" charset="0"/>
              </a:rPr>
              <a:t>shapes</a:t>
            </a:r>
            <a:endParaRPr lang="fa-IR" sz="2400" dirty="0">
              <a:solidFill>
                <a:srgbClr val="B200FF"/>
              </a:solidFill>
              <a:latin typeface="Times New Roman" panose="02020603050405020304" pitchFamily="18" charset="0"/>
              <a:cs typeface="Times New Roman" panose="02020603050405020304" pitchFamily="18" charset="0"/>
            </a:endParaRPr>
          </a:p>
          <a:p>
            <a:pPr marL="285750" indent="-285750">
              <a:buClr>
                <a:srgbClr val="EC008D"/>
              </a:buClr>
              <a:buFont typeface="Arial" panose="020B0604020202020204" pitchFamily="34" charset="0"/>
              <a:buChar char="•"/>
            </a:pPr>
            <a:r>
              <a:rPr lang="en-US" sz="2400" dirty="0">
                <a:solidFill>
                  <a:srgbClr val="B200FF"/>
                </a:solidFill>
                <a:latin typeface="Times New Roman" panose="02020603050405020304" pitchFamily="18" charset="0"/>
                <a:cs typeface="Times New Roman" panose="02020603050405020304" pitchFamily="18" charset="0"/>
              </a:rPr>
              <a:t>shape</a:t>
            </a:r>
            <a:r>
              <a:rPr lang="en-US" sz="2400" dirty="0">
                <a:solidFill>
                  <a:srgbClr val="B200FF"/>
                </a:solidFill>
                <a:cs typeface="+mj-cs"/>
              </a:rPr>
              <a:t> </a:t>
            </a:r>
            <a:r>
              <a:rPr lang="en-US" sz="2400" dirty="0">
                <a:solidFill>
                  <a:srgbClr val="B200FF"/>
                </a:solidFill>
                <a:latin typeface="Times New Roman" panose="02020603050405020304" pitchFamily="18" charset="0"/>
                <a:cs typeface="Times New Roman" panose="02020603050405020304" pitchFamily="18" charset="0"/>
              </a:rPr>
              <a:t>analysis</a:t>
            </a:r>
          </a:p>
          <a:p>
            <a:pPr marL="285750" indent="-285750">
              <a:buClr>
                <a:srgbClr val="EC008D"/>
              </a:buClr>
              <a:buFont typeface="Arial" panose="020B0604020202020204" pitchFamily="34" charset="0"/>
              <a:buChar char="•"/>
            </a:pPr>
            <a:r>
              <a:rPr lang="en-US" sz="2400" dirty="0">
                <a:solidFill>
                  <a:srgbClr val="B200FF"/>
                </a:solidFill>
                <a:latin typeface="Times New Roman" panose="02020603050405020304" pitchFamily="18" charset="0"/>
                <a:cs typeface="Times New Roman" panose="02020603050405020304" pitchFamily="18" charset="0"/>
              </a:rPr>
              <a:t>kinetic</a:t>
            </a:r>
            <a:r>
              <a:rPr lang="en-US" sz="2400" dirty="0">
                <a:solidFill>
                  <a:srgbClr val="B200FF"/>
                </a:solidFill>
                <a:cs typeface="+mj-cs"/>
              </a:rPr>
              <a:t> </a:t>
            </a:r>
            <a:r>
              <a:rPr lang="en-US" sz="2400" dirty="0">
                <a:solidFill>
                  <a:srgbClr val="B200FF"/>
                </a:solidFill>
                <a:latin typeface="Times New Roman" panose="02020603050405020304" pitchFamily="18" charset="0"/>
                <a:cs typeface="Times New Roman" panose="02020603050405020304" pitchFamily="18" charset="0"/>
              </a:rPr>
              <a:t>data</a:t>
            </a:r>
            <a:r>
              <a:rPr lang="en-US" sz="2400" dirty="0">
                <a:solidFill>
                  <a:srgbClr val="B200FF"/>
                </a:solidFill>
                <a:cs typeface="+mj-cs"/>
              </a:rPr>
              <a:t> </a:t>
            </a:r>
            <a:r>
              <a:rPr lang="en-US" sz="2400" dirty="0" smtClean="0">
                <a:solidFill>
                  <a:srgbClr val="B200FF"/>
                </a:solidFill>
                <a:latin typeface="Times New Roman" panose="02020603050405020304" pitchFamily="18" charset="0"/>
                <a:cs typeface="Times New Roman" panose="02020603050405020304" pitchFamily="18" charset="0"/>
              </a:rPr>
              <a:t>structures</a:t>
            </a:r>
          </a:p>
          <a:p>
            <a:pPr marL="285750" indent="-285750">
              <a:buClr>
                <a:srgbClr val="EC008D"/>
              </a:buClr>
              <a:buFont typeface="Arial" panose="020B0604020202020204" pitchFamily="34" charset="0"/>
              <a:buChar char="•"/>
            </a:pPr>
            <a:r>
              <a:rPr lang="en-US" sz="2400" dirty="0">
                <a:solidFill>
                  <a:srgbClr val="B200FF"/>
                </a:solidFill>
                <a:latin typeface="Times New Roman" panose="02020603050405020304" pitchFamily="18" charset="0"/>
                <a:cs typeface="Times New Roman" panose="02020603050405020304" pitchFamily="18" charset="0"/>
              </a:rPr>
              <a:t>interpolation</a:t>
            </a:r>
          </a:p>
        </p:txBody>
      </p:sp>
    </p:spTree>
    <p:extLst>
      <p:ext uri="{BB962C8B-B14F-4D97-AF65-F5344CB8AC3E}">
        <p14:creationId xmlns:p14="http://schemas.microsoft.com/office/powerpoint/2010/main" val="26799582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3481</TotalTime>
  <Words>1269</Words>
  <Application>Microsoft Office PowerPoint</Application>
  <PresentationFormat>Widescreen</PresentationFormat>
  <Paragraphs>358</Paragraphs>
  <Slides>46</Slides>
  <Notes>2</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Calibri Light</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jalayegh</dc:creator>
  <cp:lastModifiedBy>jalayegh</cp:lastModifiedBy>
  <cp:revision>244</cp:revision>
  <dcterms:created xsi:type="dcterms:W3CDTF">2014-12-18T09:03:18Z</dcterms:created>
  <dcterms:modified xsi:type="dcterms:W3CDTF">2015-01-15T10:19:15Z</dcterms:modified>
</cp:coreProperties>
</file>