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0" r:id="rId2"/>
    <p:sldId id="291" r:id="rId3"/>
    <p:sldId id="292" r:id="rId4"/>
    <p:sldId id="286" r:id="rId5"/>
    <p:sldId id="287" r:id="rId6"/>
    <p:sldId id="288" r:id="rId7"/>
    <p:sldId id="289" r:id="rId8"/>
    <p:sldId id="293" r:id="rId9"/>
    <p:sldId id="294" r:id="rId10"/>
    <p:sldId id="295" r:id="rId11"/>
    <p:sldId id="296" r:id="rId12"/>
    <p:sldId id="297" r:id="rId13"/>
    <p:sldId id="298" r:id="rId14"/>
    <p:sldId id="299" r:id="rId15"/>
    <p:sldId id="300" r:id="rId16"/>
    <p:sldId id="301" r:id="rId17"/>
    <p:sldId id="302" r:id="rId18"/>
    <p:sldId id="303" r:id="rId19"/>
    <p:sldId id="304" r:id="rId20"/>
    <p:sldId id="30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18" autoAdjust="0"/>
  </p:normalViewPr>
  <p:slideViewPr>
    <p:cSldViewPr>
      <p:cViewPr>
        <p:scale>
          <a:sx n="77" d="100"/>
          <a:sy n="77" d="100"/>
        </p:scale>
        <p:origin x="-1176" y="66"/>
      </p:cViewPr>
      <p:guideLst>
        <p:guide orient="horz" pos="2160"/>
        <p:guide pos="2880"/>
      </p:guideLst>
    </p:cSldViewPr>
  </p:slideViewPr>
  <p:outlineViewPr>
    <p:cViewPr>
      <p:scale>
        <a:sx n="33" d="100"/>
        <a:sy n="33" d="100"/>
      </p:scale>
      <p:origin x="0" y="2099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4E5B05C-EFCE-4FC3-A9EA-0E9E0C1C9660}" type="datetimeFigureOut">
              <a:rPr lang="en-US" smtClean="0"/>
              <a:pPr/>
              <a:t>12/7/2015</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623FA47-50DA-4BF3-9B48-9191B8F75F3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4E5B05C-EFCE-4FC3-A9EA-0E9E0C1C9660}" type="datetimeFigureOut">
              <a:rPr lang="en-US" smtClean="0"/>
              <a:pPr/>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623FA47-50DA-4BF3-9B48-9191B8F75F3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74E5B05C-EFCE-4FC3-A9EA-0E9E0C1C9660}" type="datetimeFigureOut">
              <a:rPr lang="en-US" smtClean="0"/>
              <a:pPr/>
              <a:t>12/7/2015</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623FA47-50DA-4BF3-9B48-9191B8F75F3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4E5B05C-EFCE-4FC3-A9EA-0E9E0C1C9660}" type="datetimeFigureOut">
              <a:rPr lang="en-US" smtClean="0"/>
              <a:pPr/>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623FA47-50DA-4BF3-9B48-9191B8F75F3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4E5B05C-EFCE-4FC3-A9EA-0E9E0C1C9660}" type="datetimeFigureOut">
              <a:rPr lang="en-US" smtClean="0"/>
              <a:pPr/>
              <a:t>12/7/2015</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0623FA47-50DA-4BF3-9B48-9191B8F75F3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4E5B05C-EFCE-4FC3-A9EA-0E9E0C1C9660}" type="datetimeFigureOut">
              <a:rPr lang="en-US" smtClean="0"/>
              <a:pPr/>
              <a:t>12/7/2015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623FA47-50DA-4BF3-9B48-9191B8F75F3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4E5B05C-EFCE-4FC3-A9EA-0E9E0C1C9660}" type="datetimeFigureOut">
              <a:rPr lang="en-US" smtClean="0"/>
              <a:pPr/>
              <a:t>12/7/2015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623FA47-50DA-4BF3-9B48-9191B8F75F3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4E5B05C-EFCE-4FC3-A9EA-0E9E0C1C9660}" type="datetimeFigureOut">
              <a:rPr lang="en-US" smtClean="0"/>
              <a:pPr/>
              <a:t>12/7/2015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623FA47-50DA-4BF3-9B48-9191B8F75F3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74E5B05C-EFCE-4FC3-A9EA-0E9E0C1C9660}" type="datetimeFigureOut">
              <a:rPr lang="en-US" smtClean="0"/>
              <a:pPr/>
              <a:t>12/7/2015</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0623FA47-50DA-4BF3-9B48-9191B8F75F3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4E5B05C-EFCE-4FC3-A9EA-0E9E0C1C9660}" type="datetimeFigureOut">
              <a:rPr lang="en-US" smtClean="0"/>
              <a:pPr/>
              <a:t>12/7/2015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623FA47-50DA-4BF3-9B48-9191B8F75F3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74E5B05C-EFCE-4FC3-A9EA-0E9E0C1C9660}" type="datetimeFigureOut">
              <a:rPr lang="en-US" smtClean="0"/>
              <a:pPr/>
              <a:t>12/7/2015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623FA47-50DA-4BF3-9B48-9191B8F75F33}"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4E5B05C-EFCE-4FC3-A9EA-0E9E0C1C9660}" type="datetimeFigureOut">
              <a:rPr lang="en-US" smtClean="0"/>
              <a:pPr/>
              <a:t>12/7/2015</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623FA47-50DA-4BF3-9B48-9191B8F75F3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556792"/>
            <a:ext cx="7239000" cy="1143000"/>
          </a:xfrm>
        </p:spPr>
        <p:txBody>
          <a:bodyPr>
            <a:normAutofit/>
          </a:bodyPr>
          <a:lstStyle/>
          <a:p>
            <a:pPr algn="ctr"/>
            <a:r>
              <a:rPr lang="en-GB" sz="4000" b="0" dirty="0" smtClean="0">
                <a:solidFill>
                  <a:schemeClr val="accent2"/>
                </a:solidFill>
                <a:latin typeface="Times New Roman" pitchFamily="18" charset="0"/>
                <a:cs typeface="Times New Roman" pitchFamily="18" charset="0"/>
              </a:rPr>
              <a:t>Materials development</a:t>
            </a:r>
            <a:endParaRPr lang="en-GB" sz="4000" b="0" dirty="0">
              <a:solidFill>
                <a:schemeClr val="accent2"/>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3356992"/>
            <a:ext cx="7239000" cy="3098744"/>
          </a:xfrm>
        </p:spPr>
        <p:txBody>
          <a:bodyPr/>
          <a:lstStyle/>
          <a:p>
            <a:pPr marL="0" indent="0">
              <a:buNone/>
            </a:pPr>
            <a:endParaRPr lang="en-US" sz="2800" dirty="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Mohammad </a:t>
            </a:r>
            <a:r>
              <a:rPr lang="en-US" sz="2000" dirty="0" err="1">
                <a:latin typeface="Times New Roman" pitchFamily="18" charset="0"/>
                <a:cs typeface="Times New Roman" pitchFamily="18" charset="0"/>
              </a:rPr>
              <a:t>Alipour</a:t>
            </a: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Islamic Azad University, Ahvaz Branch</a:t>
            </a:r>
            <a:endParaRPr lang="en-GB" sz="2000" dirty="0"/>
          </a:p>
        </p:txBody>
      </p:sp>
    </p:spTree>
    <p:extLst>
      <p:ext uri="{BB962C8B-B14F-4D97-AF65-F5344CB8AC3E}">
        <p14:creationId xmlns:p14="http://schemas.microsoft.com/office/powerpoint/2010/main" val="4017108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86654"/>
            <a:ext cx="8229600" cy="5145435"/>
          </a:xfrm>
        </p:spPr>
        <p:txBody>
          <a:bodyPr>
            <a:noAutofit/>
          </a:bodyPr>
          <a:lstStyle/>
          <a:p>
            <a:pPr marL="109728" indent="0" algn="justLow">
              <a:lnSpc>
                <a:spcPct val="150000"/>
              </a:lnSpc>
              <a:buNone/>
            </a:pPr>
            <a:r>
              <a:rPr lang="en-US" sz="2000" dirty="0" smtClean="0">
                <a:latin typeface="Times New Roman" pitchFamily="18" charset="0"/>
                <a:cs typeface="Times New Roman" pitchFamily="18" charset="0"/>
              </a:rPr>
              <a:t>Disadvantages </a:t>
            </a:r>
            <a:r>
              <a:rPr lang="en-US" sz="2000" dirty="0">
                <a:latin typeface="Times New Roman" pitchFamily="18" charset="0"/>
                <a:cs typeface="Times New Roman" pitchFamily="18" charset="0"/>
              </a:rPr>
              <a:t>also need to be considered before embarking on materials development</a:t>
            </a:r>
            <a:r>
              <a:rPr lang="en-US" sz="2000" dirty="0" smtClean="0">
                <a:latin typeface="Times New Roman" pitchFamily="18" charset="0"/>
                <a:cs typeface="Times New Roman" pitchFamily="18" charset="0"/>
              </a:rPr>
              <a:t>.</a:t>
            </a:r>
          </a:p>
          <a:p>
            <a:pPr marL="0" indent="0" algn="justLow">
              <a:lnSpc>
                <a:spcPct val="150000"/>
              </a:lnSpc>
              <a:buNone/>
            </a:pPr>
            <a:endParaRPr lang="en-US" sz="2000" dirty="0">
              <a:latin typeface="Times New Roman" pitchFamily="18" charset="0"/>
              <a:cs typeface="Times New Roman" pitchFamily="18" charset="0"/>
            </a:endParaRPr>
          </a:p>
          <a:p>
            <a:pPr marL="109728" indent="0" algn="justLow">
              <a:lnSpc>
                <a:spcPct val="150000"/>
              </a:lnSpc>
              <a:buNone/>
            </a:pPr>
            <a:r>
              <a:rPr lang="en-US" sz="2000" i="1" dirty="0" smtClean="0">
                <a:latin typeface="Times New Roman" pitchFamily="18" charset="0"/>
                <a:cs typeface="Times New Roman" pitchFamily="18" charset="0"/>
              </a:rPr>
              <a:t>Cost</a:t>
            </a:r>
            <a:r>
              <a:rPr lang="en-US" sz="2000" dirty="0">
                <a:latin typeface="Times New Roman" pitchFamily="18" charset="0"/>
                <a:cs typeface="Times New Roman" pitchFamily="18" charset="0"/>
              </a:rPr>
              <a:t>: quality materials take time to produce and </a:t>
            </a:r>
            <a:r>
              <a:rPr lang="en-US" sz="2000" dirty="0" smtClean="0">
                <a:latin typeface="Times New Roman" pitchFamily="18" charset="0"/>
                <a:cs typeface="Times New Roman" pitchFamily="18" charset="0"/>
              </a:rPr>
              <a:t>require staff </a:t>
            </a:r>
            <a:r>
              <a:rPr lang="en-US" sz="2000" dirty="0">
                <a:latin typeface="Times New Roman" pitchFamily="18" charset="0"/>
                <a:cs typeface="Times New Roman" pitchFamily="18" charset="0"/>
              </a:rPr>
              <a:t>time as well as resources </a:t>
            </a:r>
            <a:r>
              <a:rPr lang="en-US" sz="2000" dirty="0" smtClean="0">
                <a:latin typeface="Times New Roman" pitchFamily="18" charset="0"/>
                <a:cs typeface="Times New Roman" pitchFamily="18" charset="0"/>
              </a:rPr>
              <a:t>needed </a:t>
            </a:r>
            <a:r>
              <a:rPr lang="en-US" sz="2000" dirty="0">
                <a:latin typeface="Times New Roman" pitchFamily="18" charset="0"/>
                <a:cs typeface="Times New Roman" pitchFamily="18" charset="0"/>
              </a:rPr>
              <a:t>to be allocated to such a project</a:t>
            </a:r>
            <a:r>
              <a:rPr lang="en-US" sz="2000" dirty="0" smtClean="0">
                <a:latin typeface="Times New Roman" pitchFamily="18" charset="0"/>
                <a:cs typeface="Times New Roman" pitchFamily="18" charset="0"/>
              </a:rPr>
              <a:t>.</a:t>
            </a:r>
          </a:p>
          <a:p>
            <a:pPr algn="justLow">
              <a:lnSpc>
                <a:spcPct val="150000"/>
              </a:lnSpc>
            </a:pPr>
            <a:endParaRPr lang="en-US" sz="2000" dirty="0">
              <a:latin typeface="Times New Roman" pitchFamily="18" charset="0"/>
              <a:cs typeface="Times New Roman" pitchFamily="18" charset="0"/>
            </a:endParaRPr>
          </a:p>
          <a:p>
            <a:pPr marL="109728" indent="0" algn="justLow">
              <a:lnSpc>
                <a:spcPct val="150000"/>
              </a:lnSpc>
              <a:buNone/>
            </a:pPr>
            <a:r>
              <a:rPr lang="en-US" sz="2000" i="1" dirty="0" smtClean="0">
                <a:latin typeface="Times New Roman" pitchFamily="18" charset="0"/>
                <a:cs typeface="Times New Roman" pitchFamily="18" charset="0"/>
              </a:rPr>
              <a:t>Quality</a:t>
            </a:r>
            <a:r>
              <a:rPr lang="en-US" sz="2000" dirty="0">
                <a:latin typeface="Times New Roman" pitchFamily="18" charset="0"/>
                <a:cs typeface="Times New Roman" pitchFamily="18" charset="0"/>
              </a:rPr>
              <a:t>: teacher-made materials will not normally have the same standard of design and production as commercial materials and hence may not present the same image as commercial materials</a:t>
            </a:r>
            <a:r>
              <a:rPr lang="en-US" sz="2000" dirty="0" smtClean="0">
                <a:latin typeface="Times New Roman" pitchFamily="18" charset="0"/>
                <a:cs typeface="Times New Roman" pitchFamily="18" charset="0"/>
              </a:rPr>
              <a:t>.</a:t>
            </a:r>
          </a:p>
          <a:p>
            <a:pPr algn="justLow"/>
            <a:endParaRPr lang="en-US" sz="2000" dirty="0">
              <a:latin typeface="Times New Roman" pitchFamily="18" charset="0"/>
              <a:cs typeface="Times New Roman" pitchFamily="18" charset="0"/>
            </a:endParaRPr>
          </a:p>
        </p:txBody>
      </p:sp>
      <p:sp>
        <p:nvSpPr>
          <p:cNvPr id="6" name="Rectangle 5"/>
          <p:cNvSpPr/>
          <p:nvPr/>
        </p:nvSpPr>
        <p:spPr>
          <a:xfrm>
            <a:off x="3059832" y="332656"/>
            <a:ext cx="2555508" cy="553998"/>
          </a:xfrm>
          <a:prstGeom prst="rect">
            <a:avLst/>
          </a:prstGeom>
        </p:spPr>
        <p:txBody>
          <a:bodyPr wrap="none">
            <a:spAutoFit/>
          </a:bodyPr>
          <a:lstStyle/>
          <a:p>
            <a:pPr algn="ctr"/>
            <a:r>
              <a:rPr lang="en-US" sz="3000" b="1" dirty="0">
                <a:solidFill>
                  <a:srgbClr val="00B0F0"/>
                </a:solidFill>
                <a:latin typeface="Times New Roman" pitchFamily="18" charset="0"/>
                <a:cs typeface="Times New Roman" pitchFamily="18" charset="0"/>
              </a:rPr>
              <a:t>Disadvantages</a:t>
            </a:r>
            <a:endParaRPr lang="en-GB" sz="3000" b="1" dirty="0">
              <a:solidFill>
                <a:srgbClr val="00B0F0"/>
              </a:solidFill>
            </a:endParaRPr>
          </a:p>
        </p:txBody>
      </p:sp>
    </p:spTree>
    <p:extLst>
      <p:ext uri="{BB962C8B-B14F-4D97-AF65-F5344CB8AC3E}">
        <p14:creationId xmlns:p14="http://schemas.microsoft.com/office/powerpoint/2010/main" val="489718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4704"/>
            <a:ext cx="8229600" cy="4525963"/>
          </a:xfrm>
        </p:spPr>
        <p:txBody>
          <a:bodyPr>
            <a:normAutofit/>
          </a:bodyPr>
          <a:lstStyle/>
          <a:p>
            <a:pPr marL="109728" indent="0" algn="just">
              <a:lnSpc>
                <a:spcPct val="150000"/>
              </a:lnSpc>
              <a:buNone/>
            </a:pPr>
            <a:r>
              <a:rPr lang="en-US" sz="2000" i="1" dirty="0">
                <a:latin typeface="Times New Roman" pitchFamily="18" charset="0"/>
                <a:cs typeface="Times New Roman" pitchFamily="18" charset="0"/>
              </a:rPr>
              <a:t>Testing</a:t>
            </a:r>
            <a:r>
              <a:rPr lang="en-US" sz="2000" dirty="0">
                <a:latin typeface="Times New Roman" pitchFamily="18" charset="0"/>
                <a:cs typeface="Times New Roman" pitchFamily="18" charset="0"/>
              </a:rPr>
              <a:t>: to prepare teachers for materials writing projects, adequate training should be provided. Materials writing is a specialized skill and potential materials writers need the opportunity to develop the necessary skills. Workshops can be developed for this purpose, as well as the creation of writing teams that contain a balance of relevant expertise.</a:t>
            </a:r>
          </a:p>
          <a:p>
            <a:endParaRPr lang="en-GB" dirty="0"/>
          </a:p>
        </p:txBody>
      </p:sp>
    </p:spTree>
    <p:extLst>
      <p:ext uri="{BB962C8B-B14F-4D97-AF65-F5344CB8AC3E}">
        <p14:creationId xmlns:p14="http://schemas.microsoft.com/office/powerpoint/2010/main" val="346099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01" y="260648"/>
            <a:ext cx="8229600" cy="6264696"/>
          </a:xfrm>
        </p:spPr>
        <p:txBody>
          <a:bodyPr>
            <a:normAutofit/>
          </a:bodyPr>
          <a:lstStyle/>
          <a:p>
            <a:pPr algn="justLow">
              <a:buNone/>
            </a:pPr>
            <a:r>
              <a:rPr lang="en-US" sz="2400" dirty="0">
                <a:solidFill>
                  <a:srgbClr val="00B0F0"/>
                </a:solidFill>
                <a:latin typeface="Times New Roman" pitchFamily="18" charset="0"/>
                <a:cs typeface="Times New Roman" pitchFamily="18" charset="0"/>
              </a:rPr>
              <a:t>Good materials do many of the things that a teacher would normally do as part of his/her teaching. They should</a:t>
            </a:r>
            <a:r>
              <a:rPr lang="en-US" sz="2400" dirty="0" smtClean="0">
                <a:solidFill>
                  <a:srgbClr val="00B0F0"/>
                </a:solidFill>
                <a:latin typeface="Times New Roman" pitchFamily="18" charset="0"/>
                <a:cs typeface="Times New Roman" pitchFamily="18" charset="0"/>
              </a:rPr>
              <a:t>:</a:t>
            </a:r>
          </a:p>
          <a:p>
            <a:pPr algn="justLow">
              <a:buNone/>
            </a:pPr>
            <a:endParaRPr lang="en-US" sz="2000" dirty="0">
              <a:latin typeface="Times New Roman" pitchFamily="18" charset="0"/>
              <a:cs typeface="Times New Roman" pitchFamily="18" charset="0"/>
            </a:endParaRPr>
          </a:p>
          <a:p>
            <a:pPr lvl="0" algn="justLow"/>
            <a:r>
              <a:rPr lang="en-US" sz="2000" dirty="0">
                <a:latin typeface="Times New Roman" pitchFamily="18" charset="0"/>
                <a:cs typeface="Times New Roman" pitchFamily="18" charset="0"/>
              </a:rPr>
              <a:t>Arouse the learners’ interest</a:t>
            </a:r>
          </a:p>
          <a:p>
            <a:pPr lvl="0" algn="justLow"/>
            <a:r>
              <a:rPr lang="en-US" sz="2000" dirty="0">
                <a:latin typeface="Times New Roman" pitchFamily="18" charset="0"/>
                <a:cs typeface="Times New Roman" pitchFamily="18" charset="0"/>
              </a:rPr>
              <a:t>Remind them of earlier learning</a:t>
            </a:r>
          </a:p>
          <a:p>
            <a:pPr lvl="0" algn="justLow"/>
            <a:r>
              <a:rPr lang="en-US" sz="2000" dirty="0">
                <a:latin typeface="Times New Roman" pitchFamily="18" charset="0"/>
                <a:cs typeface="Times New Roman" pitchFamily="18" charset="0"/>
              </a:rPr>
              <a:t>Tell them what they will be learning next</a:t>
            </a:r>
          </a:p>
          <a:p>
            <a:pPr lvl="0" algn="justLow"/>
            <a:r>
              <a:rPr lang="en-US" sz="2000" dirty="0">
                <a:latin typeface="Times New Roman" pitchFamily="18" charset="0"/>
                <a:cs typeface="Times New Roman" pitchFamily="18" charset="0"/>
              </a:rPr>
              <a:t>Explain new learning content to them</a:t>
            </a:r>
          </a:p>
          <a:p>
            <a:pPr lvl="0" algn="justLow"/>
            <a:r>
              <a:rPr lang="en-US" sz="2000" dirty="0">
                <a:latin typeface="Times New Roman" pitchFamily="18" charset="0"/>
                <a:cs typeface="Times New Roman" pitchFamily="18" charset="0"/>
              </a:rPr>
              <a:t>Relate these ideas to learners’ previous learning</a:t>
            </a:r>
          </a:p>
          <a:p>
            <a:pPr lvl="0" algn="justLow"/>
            <a:r>
              <a:rPr lang="en-US" sz="2000" dirty="0">
                <a:latin typeface="Times New Roman" pitchFamily="18" charset="0"/>
                <a:cs typeface="Times New Roman" pitchFamily="18" charset="0"/>
              </a:rPr>
              <a:t>Get learners to think about new content</a:t>
            </a:r>
          </a:p>
          <a:p>
            <a:pPr lvl="0" algn="justLow"/>
            <a:r>
              <a:rPr lang="en-US" sz="2000" dirty="0">
                <a:latin typeface="Times New Roman" pitchFamily="18" charset="0"/>
                <a:cs typeface="Times New Roman" pitchFamily="18" charset="0"/>
              </a:rPr>
              <a:t>Help them get feedback on their learning</a:t>
            </a:r>
          </a:p>
          <a:p>
            <a:pPr lvl="0" algn="justLow"/>
            <a:r>
              <a:rPr lang="en-US" sz="2000" dirty="0">
                <a:latin typeface="Times New Roman" pitchFamily="18" charset="0"/>
                <a:cs typeface="Times New Roman" pitchFamily="18" charset="0"/>
              </a:rPr>
              <a:t>Encourage them to practice</a:t>
            </a:r>
          </a:p>
          <a:p>
            <a:pPr lvl="0" algn="justLow"/>
            <a:r>
              <a:rPr lang="en-US" sz="2000" dirty="0">
                <a:latin typeface="Times New Roman" pitchFamily="18" charset="0"/>
                <a:cs typeface="Times New Roman" pitchFamily="18" charset="0"/>
              </a:rPr>
              <a:t>Make sure they know what they are supposed to be doing</a:t>
            </a:r>
          </a:p>
          <a:p>
            <a:pPr lvl="0" algn="justLow"/>
            <a:r>
              <a:rPr lang="en-US" sz="2000" dirty="0">
                <a:latin typeface="Times New Roman" pitchFamily="18" charset="0"/>
                <a:cs typeface="Times New Roman" pitchFamily="18" charset="0"/>
              </a:rPr>
              <a:t>Enable them to check their progress</a:t>
            </a:r>
          </a:p>
          <a:p>
            <a:pPr lvl="0" algn="justLow"/>
            <a:r>
              <a:rPr lang="en-US" sz="2000" dirty="0">
                <a:latin typeface="Times New Roman" pitchFamily="18" charset="0"/>
                <a:cs typeface="Times New Roman" pitchFamily="18" charset="0"/>
              </a:rPr>
              <a:t>Help them to do better</a:t>
            </a:r>
          </a:p>
          <a:p>
            <a:pPr algn="justLow"/>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052262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32656"/>
            <a:ext cx="8229600" cy="5904656"/>
          </a:xfrm>
        </p:spPr>
        <p:txBody>
          <a:bodyPr>
            <a:noAutofit/>
          </a:bodyPr>
          <a:lstStyle/>
          <a:p>
            <a:pPr algn="justLow">
              <a:lnSpc>
                <a:spcPct val="150000"/>
              </a:lnSpc>
              <a:buNone/>
            </a:pPr>
            <a:r>
              <a:rPr lang="en-US" sz="2000" dirty="0" smtClean="0">
                <a:solidFill>
                  <a:srgbClr val="00B0F0"/>
                </a:solidFill>
                <a:latin typeface="Times New Roman" pitchFamily="18" charset="0"/>
                <a:cs typeface="Times New Roman" pitchFamily="18" charset="0"/>
              </a:rPr>
              <a:t>Tomlinson (</a:t>
            </a:r>
            <a:r>
              <a:rPr lang="en-US" sz="2000" dirty="0">
                <a:solidFill>
                  <a:srgbClr val="00B0F0"/>
                </a:solidFill>
                <a:latin typeface="Times New Roman" pitchFamily="18" charset="0"/>
                <a:cs typeface="Times New Roman" pitchFamily="18" charset="0"/>
              </a:rPr>
              <a:t>1998) suggested that good language teaching materials have the following characteristics</a:t>
            </a:r>
            <a:r>
              <a:rPr lang="en-US" sz="2000" dirty="0" smtClean="0">
                <a:solidFill>
                  <a:srgbClr val="00B0F0"/>
                </a:solidFill>
                <a:latin typeface="Times New Roman" pitchFamily="18" charset="0"/>
                <a:cs typeface="Times New Roman" pitchFamily="18" charset="0"/>
              </a:rPr>
              <a:t>:</a:t>
            </a:r>
          </a:p>
          <a:p>
            <a:pPr lvl="0" algn="justLow">
              <a:lnSpc>
                <a:spcPct val="150000"/>
              </a:lnSpc>
            </a:pPr>
            <a:r>
              <a:rPr lang="en-US" sz="2000" dirty="0" smtClean="0">
                <a:latin typeface="Times New Roman" pitchFamily="18" charset="0"/>
                <a:cs typeface="Times New Roman" pitchFamily="18" charset="0"/>
              </a:rPr>
              <a:t>Should </a:t>
            </a:r>
            <a:r>
              <a:rPr lang="en-US" sz="2000" dirty="0">
                <a:latin typeface="Times New Roman" pitchFamily="18" charset="0"/>
                <a:cs typeface="Times New Roman" pitchFamily="18" charset="0"/>
              </a:rPr>
              <a:t>achieve </a:t>
            </a:r>
            <a:r>
              <a:rPr lang="en-US" sz="2000" dirty="0" smtClean="0">
                <a:latin typeface="Times New Roman" pitchFamily="18" charset="0"/>
                <a:cs typeface="Times New Roman" pitchFamily="18" charset="0"/>
              </a:rPr>
              <a:t>impact</a:t>
            </a:r>
            <a:endParaRPr lang="en-US" sz="2000" dirty="0">
              <a:latin typeface="Times New Roman" pitchFamily="18" charset="0"/>
              <a:cs typeface="Times New Roman" pitchFamily="18" charset="0"/>
            </a:endParaRPr>
          </a:p>
          <a:p>
            <a:pPr lvl="0" algn="justLow">
              <a:lnSpc>
                <a:spcPct val="150000"/>
              </a:lnSpc>
            </a:pPr>
            <a:r>
              <a:rPr lang="en-US" sz="2000" dirty="0">
                <a:latin typeface="Times New Roman" pitchFamily="18" charset="0"/>
                <a:cs typeface="Times New Roman" pitchFamily="18" charset="0"/>
              </a:rPr>
              <a:t>Should help learners feel at </a:t>
            </a:r>
            <a:r>
              <a:rPr lang="en-US" sz="2000" dirty="0" smtClean="0">
                <a:latin typeface="Times New Roman" pitchFamily="18" charset="0"/>
                <a:cs typeface="Times New Roman" pitchFamily="18" charset="0"/>
              </a:rPr>
              <a:t>ease</a:t>
            </a:r>
            <a:endParaRPr lang="en-US" sz="2000" dirty="0">
              <a:latin typeface="Times New Roman" pitchFamily="18" charset="0"/>
              <a:cs typeface="Times New Roman" pitchFamily="18" charset="0"/>
            </a:endParaRPr>
          </a:p>
          <a:p>
            <a:pPr lvl="0" algn="justLow">
              <a:lnSpc>
                <a:spcPct val="150000"/>
              </a:lnSpc>
            </a:pPr>
            <a:r>
              <a:rPr lang="en-US" sz="2000" dirty="0">
                <a:latin typeface="Times New Roman" pitchFamily="18" charset="0"/>
                <a:cs typeface="Times New Roman" pitchFamily="18" charset="0"/>
              </a:rPr>
              <a:t>Should help learners to develop </a:t>
            </a:r>
            <a:r>
              <a:rPr lang="en-US" sz="2000" dirty="0" smtClean="0">
                <a:latin typeface="Times New Roman" pitchFamily="18" charset="0"/>
                <a:cs typeface="Times New Roman" pitchFamily="18" charset="0"/>
              </a:rPr>
              <a:t>confidence</a:t>
            </a:r>
            <a:endParaRPr lang="en-US" sz="2000" dirty="0">
              <a:latin typeface="Times New Roman" pitchFamily="18" charset="0"/>
              <a:cs typeface="Times New Roman" pitchFamily="18" charset="0"/>
            </a:endParaRPr>
          </a:p>
          <a:p>
            <a:pPr lvl="0" algn="justLow">
              <a:lnSpc>
                <a:spcPct val="150000"/>
              </a:lnSpc>
            </a:pPr>
            <a:r>
              <a:rPr lang="en-US" sz="2000" dirty="0">
                <a:latin typeface="Times New Roman" pitchFamily="18" charset="0"/>
                <a:cs typeface="Times New Roman" pitchFamily="18" charset="0"/>
              </a:rPr>
              <a:t>Should be provided by learners as relevant and </a:t>
            </a:r>
            <a:r>
              <a:rPr lang="en-US" sz="2000" dirty="0" smtClean="0">
                <a:latin typeface="Times New Roman" pitchFamily="18" charset="0"/>
                <a:cs typeface="Times New Roman" pitchFamily="18" charset="0"/>
              </a:rPr>
              <a:t>useful</a:t>
            </a:r>
            <a:endParaRPr lang="en-US" sz="2000" dirty="0">
              <a:latin typeface="Times New Roman" pitchFamily="18" charset="0"/>
              <a:cs typeface="Times New Roman" pitchFamily="18" charset="0"/>
            </a:endParaRPr>
          </a:p>
          <a:p>
            <a:pPr lvl="0" algn="justLow">
              <a:lnSpc>
                <a:spcPct val="150000"/>
              </a:lnSpc>
            </a:pPr>
            <a:r>
              <a:rPr lang="en-US" sz="2000" dirty="0">
                <a:latin typeface="Times New Roman" pitchFamily="18" charset="0"/>
                <a:cs typeface="Times New Roman" pitchFamily="18" charset="0"/>
              </a:rPr>
              <a:t>Should require and facilitate </a:t>
            </a:r>
            <a:r>
              <a:rPr lang="en-US" sz="2000" dirty="0" smtClean="0">
                <a:latin typeface="Times New Roman" pitchFamily="18" charset="0"/>
                <a:cs typeface="Times New Roman" pitchFamily="18" charset="0"/>
              </a:rPr>
              <a:t>learner’s </a:t>
            </a:r>
            <a:r>
              <a:rPr lang="en-US" sz="2000" dirty="0" smtClean="0">
                <a:latin typeface="Times New Roman" pitchFamily="18" charset="0"/>
                <a:cs typeface="Times New Roman" pitchFamily="18" charset="0"/>
              </a:rPr>
              <a:t>self-investment</a:t>
            </a:r>
            <a:endParaRPr lang="en-US" sz="2000" dirty="0">
              <a:latin typeface="Times New Roman" pitchFamily="18" charset="0"/>
              <a:cs typeface="Times New Roman" pitchFamily="18" charset="0"/>
            </a:endParaRPr>
          </a:p>
          <a:p>
            <a:pPr lvl="0" algn="justLow">
              <a:lnSpc>
                <a:spcPct val="150000"/>
              </a:lnSpc>
            </a:pPr>
            <a:r>
              <a:rPr lang="en-US" sz="2000" dirty="0">
                <a:latin typeface="Times New Roman" pitchFamily="18" charset="0"/>
                <a:cs typeface="Times New Roman" pitchFamily="18" charset="0"/>
              </a:rPr>
              <a:t>Should expose the learners to language in authentic </a:t>
            </a:r>
            <a:r>
              <a:rPr lang="en-US" sz="2000" dirty="0" smtClean="0">
                <a:latin typeface="Times New Roman" pitchFamily="18" charset="0"/>
                <a:cs typeface="Times New Roman" pitchFamily="18" charset="0"/>
              </a:rPr>
              <a:t>use</a:t>
            </a:r>
            <a:endParaRPr lang="en-US" sz="2000" dirty="0">
              <a:latin typeface="Times New Roman" pitchFamily="18" charset="0"/>
              <a:cs typeface="Times New Roman" pitchFamily="18" charset="0"/>
            </a:endParaRPr>
          </a:p>
          <a:p>
            <a:pPr lvl="0" algn="justLow">
              <a:lnSpc>
                <a:spcPct val="150000"/>
              </a:lnSpc>
            </a:pPr>
            <a:r>
              <a:rPr lang="en-US" sz="2000" dirty="0">
                <a:latin typeface="Times New Roman" pitchFamily="18" charset="0"/>
                <a:cs typeface="Times New Roman" pitchFamily="18" charset="0"/>
              </a:rPr>
              <a:t>Should provide the learners with opportunities to use the target language to achieve communicative purposes</a:t>
            </a:r>
          </a:p>
          <a:p>
            <a:pPr algn="justLow">
              <a:lnSpc>
                <a:spcPct val="150000"/>
              </a:lnSpc>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92600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04664"/>
            <a:ext cx="8229600" cy="6336704"/>
          </a:xfrm>
        </p:spPr>
        <p:txBody>
          <a:bodyPr>
            <a:normAutofit/>
          </a:bodyPr>
          <a:lstStyle/>
          <a:p>
            <a:pPr marL="109728" lvl="0" indent="0" algn="justLow">
              <a:lnSpc>
                <a:spcPct val="150000"/>
              </a:lnSpc>
              <a:buNone/>
            </a:pPr>
            <a:endParaRPr lang="en-US" sz="2000" dirty="0" smtClean="0">
              <a:latin typeface="Times New Roman" pitchFamily="18" charset="0"/>
              <a:cs typeface="Times New Roman" pitchFamily="18" charset="0"/>
            </a:endParaRPr>
          </a:p>
          <a:p>
            <a:pPr lvl="0" algn="justLow">
              <a:lnSpc>
                <a:spcPct val="150000"/>
              </a:lnSpc>
            </a:pPr>
            <a:r>
              <a:rPr lang="en-US" sz="2000" dirty="0" smtClean="0">
                <a:latin typeface="Times New Roman" pitchFamily="18" charset="0"/>
                <a:cs typeface="Times New Roman" pitchFamily="18" charset="0"/>
              </a:rPr>
              <a:t>Should take into account that the positive effects of instruction are usually delayed</a:t>
            </a:r>
          </a:p>
          <a:p>
            <a:pPr lvl="0" algn="justLow">
              <a:lnSpc>
                <a:spcPct val="150000"/>
              </a:lnSpc>
            </a:pPr>
            <a:r>
              <a:rPr lang="en-US" sz="2000" dirty="0" smtClean="0">
                <a:latin typeface="Times New Roman" pitchFamily="18" charset="0"/>
                <a:cs typeface="Times New Roman" pitchFamily="18" charset="0"/>
              </a:rPr>
              <a:t> Should take into account that learners have different learning styles</a:t>
            </a:r>
          </a:p>
          <a:p>
            <a:pPr lvl="0" algn="justLow">
              <a:lnSpc>
                <a:spcPct val="150000"/>
              </a:lnSpc>
            </a:pPr>
            <a:r>
              <a:rPr lang="en-US" sz="2000" dirty="0" smtClean="0">
                <a:latin typeface="Times New Roman" pitchFamily="18" charset="0"/>
                <a:cs typeface="Times New Roman" pitchFamily="18" charset="0"/>
              </a:rPr>
              <a:t>Should take into account that learners differ in affective attitudes </a:t>
            </a:r>
          </a:p>
          <a:p>
            <a:pPr lvl="0" algn="justLow">
              <a:lnSpc>
                <a:spcPct val="150000"/>
              </a:lnSpc>
            </a:pPr>
            <a:r>
              <a:rPr lang="en-US" sz="2000" dirty="0" smtClean="0">
                <a:latin typeface="Times New Roman" pitchFamily="18" charset="0"/>
                <a:cs typeface="Times New Roman" pitchFamily="18" charset="0"/>
              </a:rPr>
              <a:t>Should permit a silent period at the beginning of instruction</a:t>
            </a:r>
          </a:p>
          <a:p>
            <a:pPr lvl="0" algn="justLow">
              <a:lnSpc>
                <a:spcPct val="150000"/>
              </a:lnSpc>
            </a:pPr>
            <a:r>
              <a:rPr lang="en-US" sz="2000" dirty="0" smtClean="0">
                <a:latin typeface="Times New Roman" pitchFamily="18" charset="0"/>
                <a:cs typeface="Times New Roman" pitchFamily="18" charset="0"/>
              </a:rPr>
              <a:t>Should maximize learning potential by encouraging intellectual, aesthetic, and emotional involvement that stimulus both right and left brain activities</a:t>
            </a:r>
          </a:p>
          <a:p>
            <a:pPr lvl="0" algn="justLow">
              <a:lnSpc>
                <a:spcPct val="150000"/>
              </a:lnSpc>
            </a:pP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412035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01" y="476672"/>
            <a:ext cx="8229600" cy="4896544"/>
          </a:xfrm>
        </p:spPr>
        <p:txBody>
          <a:bodyPr>
            <a:normAutofit lnSpcReduction="10000"/>
          </a:bodyPr>
          <a:lstStyle/>
          <a:p>
            <a:pPr lvl="0" algn="justLow">
              <a:lnSpc>
                <a:spcPct val="150000"/>
              </a:lnSpc>
            </a:pPr>
            <a:r>
              <a:rPr lang="en-US" sz="2000" dirty="0" smtClean="0">
                <a:latin typeface="Times New Roman" pitchFamily="18" charset="0"/>
                <a:cs typeface="Times New Roman" pitchFamily="18" charset="0"/>
              </a:rPr>
              <a:t>Should not rely too much on controlled practice</a:t>
            </a:r>
          </a:p>
          <a:p>
            <a:pPr lvl="0" algn="justLow">
              <a:lnSpc>
                <a:spcPct val="150000"/>
              </a:lnSpc>
            </a:pPr>
            <a:r>
              <a:rPr lang="en-US" sz="2000" dirty="0" smtClean="0">
                <a:latin typeface="Times New Roman" pitchFamily="18" charset="0"/>
                <a:cs typeface="Times New Roman" pitchFamily="18" charset="0"/>
              </a:rPr>
              <a:t>Should provide opportunities for outcome feedback</a:t>
            </a:r>
          </a:p>
          <a:p>
            <a:pPr lvl="0" algn="justLow">
              <a:lnSpc>
                <a:spcPct val="150000"/>
              </a:lnSpc>
            </a:pPr>
            <a:r>
              <a:rPr lang="en-US" sz="2000" dirty="0" smtClean="0">
                <a:latin typeface="Times New Roman" pitchFamily="18" charset="0"/>
                <a:cs typeface="Times New Roman" pitchFamily="18" charset="0"/>
              </a:rPr>
              <a:t>Learners must be ready to acquire the points being taught</a:t>
            </a:r>
          </a:p>
          <a:p>
            <a:pPr lvl="0" algn="justLow">
              <a:lnSpc>
                <a:spcPct val="150000"/>
              </a:lnSpc>
            </a:pPr>
            <a:r>
              <a:rPr lang="en-US" sz="2000" dirty="0" smtClean="0">
                <a:latin typeface="Times New Roman" pitchFamily="18" charset="0"/>
                <a:cs typeface="Times New Roman" pitchFamily="18" charset="0"/>
              </a:rPr>
              <a:t>The learners’ attention should be drown to linguistic features of the </a:t>
            </a:r>
            <a:r>
              <a:rPr lang="en-US" sz="2000" dirty="0" smtClean="0">
                <a:latin typeface="Times New Roman" pitchFamily="18" charset="0"/>
                <a:cs typeface="Times New Roman" pitchFamily="18" charset="0"/>
              </a:rPr>
              <a:t>input</a:t>
            </a:r>
          </a:p>
          <a:p>
            <a:pPr lvl="0" algn="justLow">
              <a:lnSpc>
                <a:spcPct val="150000"/>
              </a:lnSpc>
            </a:pPr>
            <a:endParaRPr lang="en-US" sz="2000" dirty="0">
              <a:latin typeface="Times New Roman" pitchFamily="18" charset="0"/>
              <a:cs typeface="Times New Roman" pitchFamily="18" charset="0"/>
            </a:endParaRPr>
          </a:p>
          <a:p>
            <a:pPr lvl="0" algn="justLow">
              <a:lnSpc>
                <a:spcPct val="150000"/>
              </a:lnSpc>
            </a:pPr>
            <a:endParaRPr lang="en-US" sz="2000" dirty="0" smtClean="0">
              <a:latin typeface="Times New Roman" pitchFamily="18" charset="0"/>
              <a:cs typeface="Times New Roman" pitchFamily="18" charset="0"/>
            </a:endParaRPr>
          </a:p>
          <a:p>
            <a:pPr algn="justLow">
              <a:lnSpc>
                <a:spcPct val="150000"/>
              </a:lnSpc>
            </a:pPr>
            <a:r>
              <a:rPr lang="en-US" sz="2000" dirty="0" smtClean="0">
                <a:latin typeface="Times New Roman" pitchFamily="18" charset="0"/>
                <a:cs typeface="Times New Roman" pitchFamily="18" charset="0"/>
              </a:rPr>
              <a:t>This may seem a somewhat cumbersome list to apply in actual practice. Any developer of teaching materials will have to develop his/her set of working principles that can be referred to in planning and assessing materials as they are written.</a:t>
            </a:r>
          </a:p>
          <a:p>
            <a:pPr algn="justLow">
              <a:lnSpc>
                <a:spcPct val="150000"/>
              </a:lnSpc>
            </a:pPr>
            <a:endParaRPr lang="en-US" sz="2000" dirty="0" smtClean="0">
              <a:latin typeface="Times New Roman" pitchFamily="18" charset="0"/>
              <a:cs typeface="Times New Roman" pitchFamily="18" charset="0"/>
            </a:endParaRPr>
          </a:p>
          <a:p>
            <a:pPr algn="justLow">
              <a:lnSpc>
                <a:spcPct val="150000"/>
              </a:lnSpc>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4208068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124744"/>
            <a:ext cx="8229600" cy="4824536"/>
          </a:xfrm>
        </p:spPr>
        <p:txBody>
          <a:bodyPr>
            <a:normAutofit/>
          </a:bodyPr>
          <a:lstStyle/>
          <a:p>
            <a:pPr algn="justLow">
              <a:lnSpc>
                <a:spcPct val="160000"/>
              </a:lnSpc>
              <a:buNone/>
            </a:pPr>
            <a:r>
              <a:rPr lang="en-US" sz="2000" dirty="0" smtClean="0">
                <a:latin typeface="Times New Roman" pitchFamily="18" charset="0"/>
                <a:cs typeface="Times New Roman" pitchFamily="18" charset="0"/>
              </a:rPr>
              <a:t>There </a:t>
            </a:r>
            <a:r>
              <a:rPr lang="en-US" sz="2000" dirty="0">
                <a:latin typeface="Times New Roman" pitchFamily="18" charset="0"/>
                <a:cs typeface="Times New Roman" pitchFamily="18" charset="0"/>
              </a:rPr>
              <a:t>are some processes which must be followed:</a:t>
            </a:r>
          </a:p>
          <a:p>
            <a:pPr lvl="0" algn="justLow">
              <a:lnSpc>
                <a:spcPct val="160000"/>
              </a:lnSpc>
            </a:pPr>
            <a:r>
              <a:rPr lang="en-US" sz="2000" dirty="0">
                <a:latin typeface="Times New Roman" pitchFamily="18" charset="0"/>
                <a:cs typeface="Times New Roman" pitchFamily="18" charset="0"/>
              </a:rPr>
              <a:t>Developing aims</a:t>
            </a:r>
          </a:p>
          <a:p>
            <a:pPr lvl="0" algn="justLow">
              <a:lnSpc>
                <a:spcPct val="160000"/>
              </a:lnSpc>
            </a:pPr>
            <a:r>
              <a:rPr lang="en-US" sz="2000" dirty="0" smtClean="0">
                <a:latin typeface="Times New Roman" pitchFamily="18" charset="0"/>
                <a:cs typeface="Times New Roman" pitchFamily="18" charset="0"/>
              </a:rPr>
              <a:t>Developing </a:t>
            </a:r>
            <a:r>
              <a:rPr lang="en-US" sz="2000" dirty="0">
                <a:latin typeface="Times New Roman" pitchFamily="18" charset="0"/>
                <a:cs typeface="Times New Roman" pitchFamily="18" charset="0"/>
              </a:rPr>
              <a:t>a syllabus</a:t>
            </a:r>
          </a:p>
          <a:p>
            <a:pPr lvl="0" algn="justLow">
              <a:lnSpc>
                <a:spcPct val="160000"/>
              </a:lnSpc>
            </a:pPr>
            <a:r>
              <a:rPr lang="en-US" sz="2000" dirty="0">
                <a:latin typeface="Times New Roman" pitchFamily="18" charset="0"/>
                <a:cs typeface="Times New Roman" pitchFamily="18" charset="0"/>
              </a:rPr>
              <a:t>Organizing the course into units</a:t>
            </a:r>
          </a:p>
          <a:p>
            <a:pPr lvl="0" algn="justLow">
              <a:lnSpc>
                <a:spcPct val="160000"/>
              </a:lnSpc>
            </a:pPr>
            <a:r>
              <a:rPr lang="en-US" sz="2000" dirty="0">
                <a:latin typeface="Times New Roman" pitchFamily="18" charset="0"/>
                <a:cs typeface="Times New Roman" pitchFamily="18" charset="0"/>
              </a:rPr>
              <a:t>Developing a structure for units</a:t>
            </a:r>
          </a:p>
          <a:p>
            <a:pPr lvl="0" algn="justLow">
              <a:lnSpc>
                <a:spcPct val="160000"/>
              </a:lnSpc>
            </a:pPr>
            <a:r>
              <a:rPr lang="en-US" sz="2000" dirty="0">
                <a:latin typeface="Times New Roman" pitchFamily="18" charset="0"/>
                <a:cs typeface="Times New Roman" pitchFamily="18" charset="0"/>
              </a:rPr>
              <a:t>Sequencing </a:t>
            </a:r>
            <a:r>
              <a:rPr lang="en-US" sz="2000" dirty="0" smtClean="0">
                <a:latin typeface="Times New Roman" pitchFamily="18" charset="0"/>
                <a:cs typeface="Times New Roman" pitchFamily="18" charset="0"/>
              </a:rPr>
              <a:t>units</a:t>
            </a:r>
          </a:p>
          <a:p>
            <a:pPr algn="justLow"/>
            <a:endParaRPr lang="en-US" dirty="0">
              <a:latin typeface="Times New Roman" pitchFamily="18" charset="0"/>
              <a:cs typeface="Times New Roman" pitchFamily="18" charset="0"/>
            </a:endParaRPr>
          </a:p>
        </p:txBody>
      </p:sp>
      <p:sp>
        <p:nvSpPr>
          <p:cNvPr id="5" name="Rectangle 4"/>
          <p:cNvSpPr/>
          <p:nvPr/>
        </p:nvSpPr>
        <p:spPr>
          <a:xfrm>
            <a:off x="1461233" y="116632"/>
            <a:ext cx="4919937" cy="736484"/>
          </a:xfrm>
          <a:prstGeom prst="rect">
            <a:avLst/>
          </a:prstGeom>
        </p:spPr>
        <p:txBody>
          <a:bodyPr wrap="none">
            <a:spAutoFit/>
          </a:bodyPr>
          <a:lstStyle/>
          <a:p>
            <a:pPr lvl="0" algn="ctr">
              <a:lnSpc>
                <a:spcPct val="160000"/>
              </a:lnSpc>
            </a:pPr>
            <a:r>
              <a:rPr lang="en-US" sz="3000" b="1" dirty="0">
                <a:solidFill>
                  <a:srgbClr val="00B0F0"/>
                </a:solidFill>
                <a:latin typeface="Times New Roman" pitchFamily="18" charset="0"/>
                <a:cs typeface="Times New Roman" pitchFamily="18" charset="0"/>
              </a:rPr>
              <a:t>Decisions in materials design</a:t>
            </a:r>
          </a:p>
        </p:txBody>
      </p:sp>
    </p:spTree>
    <p:extLst>
      <p:ext uri="{BB962C8B-B14F-4D97-AF65-F5344CB8AC3E}">
        <p14:creationId xmlns:p14="http://schemas.microsoft.com/office/powerpoint/2010/main" val="2471485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92696"/>
            <a:ext cx="8229600" cy="4525963"/>
          </a:xfrm>
        </p:spPr>
        <p:txBody>
          <a:bodyPr/>
          <a:lstStyle/>
          <a:p>
            <a:pPr algn="justLow">
              <a:lnSpc>
                <a:spcPct val="160000"/>
              </a:lnSpc>
            </a:pPr>
            <a:r>
              <a:rPr lang="en-US" sz="2000" dirty="0">
                <a:latin typeface="Times New Roman" pitchFamily="18" charset="0"/>
                <a:cs typeface="Times New Roman" pitchFamily="18" charset="0"/>
              </a:rPr>
              <a:t>When the process of writing begins, further decisions need to be made. These concern:</a:t>
            </a:r>
          </a:p>
          <a:p>
            <a:pPr lvl="0" algn="justLow">
              <a:lnSpc>
                <a:spcPct val="160000"/>
              </a:lnSpc>
            </a:pPr>
            <a:r>
              <a:rPr lang="en-US" sz="2000" dirty="0">
                <a:latin typeface="Times New Roman" pitchFamily="18" charset="0"/>
                <a:cs typeface="Times New Roman" pitchFamily="18" charset="0"/>
              </a:rPr>
              <a:t>Choosing input and sources</a:t>
            </a:r>
          </a:p>
          <a:p>
            <a:pPr lvl="0" algn="justLow">
              <a:lnSpc>
                <a:spcPct val="160000"/>
              </a:lnSpc>
            </a:pPr>
            <a:r>
              <a:rPr lang="en-US" sz="2000" dirty="0">
                <a:latin typeface="Times New Roman" pitchFamily="18" charset="0"/>
                <a:cs typeface="Times New Roman" pitchFamily="18" charset="0"/>
              </a:rPr>
              <a:t>Selecting exercise </a:t>
            </a:r>
            <a:r>
              <a:rPr lang="en-US" sz="2000" dirty="0" smtClean="0">
                <a:latin typeface="Times New Roman" pitchFamily="18" charset="0"/>
                <a:cs typeface="Times New Roman" pitchFamily="18" charset="0"/>
              </a:rPr>
              <a:t>types</a:t>
            </a:r>
            <a:endParaRPr lang="en-US" sz="2000" dirty="0">
              <a:latin typeface="Times New Roman" pitchFamily="18" charset="0"/>
              <a:cs typeface="Times New Roman" pitchFamily="18" charset="0"/>
            </a:endParaRPr>
          </a:p>
          <a:p>
            <a:endParaRPr lang="en-GB" dirty="0"/>
          </a:p>
        </p:txBody>
      </p:sp>
    </p:spTree>
    <p:extLst>
      <p:ext uri="{BB962C8B-B14F-4D97-AF65-F5344CB8AC3E}">
        <p14:creationId xmlns:p14="http://schemas.microsoft.com/office/powerpoint/2010/main" val="16503968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39" y="1124744"/>
            <a:ext cx="8229600" cy="4525963"/>
          </a:xfrm>
        </p:spPr>
        <p:txBody>
          <a:bodyPr>
            <a:noAutofit/>
          </a:bodyPr>
          <a:lstStyle/>
          <a:p>
            <a:pPr marL="109728" indent="0" algn="justLow">
              <a:lnSpc>
                <a:spcPct val="150000"/>
              </a:lnSpc>
              <a:buNone/>
            </a:pPr>
            <a:r>
              <a:rPr lang="en-US" sz="2000" dirty="0" smtClean="0">
                <a:latin typeface="Times New Roman" pitchFamily="18" charset="0"/>
                <a:cs typeface="Times New Roman" pitchFamily="18" charset="0"/>
              </a:rPr>
              <a:t>No </a:t>
            </a:r>
            <a:r>
              <a:rPr lang="en-US" sz="2000" dirty="0">
                <a:latin typeface="Times New Roman" pitchFamily="18" charset="0"/>
                <a:cs typeface="Times New Roman" pitchFamily="18" charset="0"/>
              </a:rPr>
              <a:t>matter what type of materials are being prepared decisions concerning input are involved. </a:t>
            </a:r>
            <a:endParaRPr lang="en-US" sz="2000" dirty="0" smtClean="0">
              <a:latin typeface="Times New Roman" pitchFamily="18" charset="0"/>
              <a:cs typeface="Times New Roman" pitchFamily="18" charset="0"/>
            </a:endParaRPr>
          </a:p>
          <a:p>
            <a:pPr algn="justLow">
              <a:lnSpc>
                <a:spcPct val="150000"/>
              </a:lnSpc>
              <a:buNone/>
            </a:pPr>
            <a:r>
              <a:rPr lang="en-US" sz="2000" dirty="0" smtClean="0">
                <a:latin typeface="Times New Roman" pitchFamily="18" charset="0"/>
                <a:cs typeface="Times New Roman" pitchFamily="18" charset="0"/>
              </a:rPr>
              <a:t>Input </a:t>
            </a:r>
            <a:r>
              <a:rPr lang="en-US" sz="2000" dirty="0">
                <a:latin typeface="Times New Roman" pitchFamily="18" charset="0"/>
                <a:cs typeface="Times New Roman" pitchFamily="18" charset="0"/>
              </a:rPr>
              <a:t>refers to anything that initiates the learning process and that students respond to in some way in using the materials. </a:t>
            </a:r>
            <a:endParaRPr lang="en-US" sz="2000" dirty="0" smtClean="0">
              <a:latin typeface="Times New Roman" pitchFamily="18" charset="0"/>
              <a:cs typeface="Times New Roman" pitchFamily="18" charset="0"/>
            </a:endParaRPr>
          </a:p>
          <a:p>
            <a:pPr algn="justLow">
              <a:lnSpc>
                <a:spcPct val="150000"/>
              </a:lnSpc>
              <a:buNone/>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following are examples of input questions in the design of different kinds of materials</a:t>
            </a:r>
            <a:r>
              <a:rPr lang="en-US" sz="2000" dirty="0" smtClean="0">
                <a:latin typeface="Times New Roman" pitchFamily="18" charset="0"/>
                <a:cs typeface="Times New Roman" pitchFamily="18" charset="0"/>
              </a:rPr>
              <a:t>:</a:t>
            </a:r>
          </a:p>
          <a:p>
            <a:pPr marL="109728" indent="0" algn="justLow">
              <a:lnSpc>
                <a:spcPct val="150000"/>
              </a:lnSpc>
              <a:buNone/>
            </a:pPr>
            <a:r>
              <a:rPr lang="en-US" sz="2000" i="1" dirty="0" smtClean="0">
                <a:latin typeface="Times New Roman" pitchFamily="18" charset="0"/>
                <a:cs typeface="Times New Roman" pitchFamily="18" charset="0"/>
              </a:rPr>
              <a:t>Grammar </a:t>
            </a:r>
            <a:r>
              <a:rPr lang="en-US" sz="2000" i="1" dirty="0">
                <a:latin typeface="Times New Roman" pitchFamily="18" charset="0"/>
                <a:cs typeface="Times New Roman" pitchFamily="18" charset="0"/>
              </a:rPr>
              <a:t>materials</a:t>
            </a:r>
            <a:r>
              <a:rPr lang="en-US" sz="2000" dirty="0">
                <a:latin typeface="Times New Roman" pitchFamily="18" charset="0"/>
                <a:cs typeface="Times New Roman" pitchFamily="18" charset="0"/>
              </a:rPr>
              <a:t>: will the new grammar items be presented through the medium of text, conversational extracts, or a corpus of utterances? How will these be selected</a:t>
            </a: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lgn="justLow">
              <a:buNone/>
            </a:pPr>
            <a:r>
              <a:rPr lang="en-US" sz="2000" dirty="0">
                <a:latin typeface="Times New Roman" pitchFamily="18" charset="0"/>
                <a:cs typeface="Times New Roman" pitchFamily="18" charset="0"/>
              </a:rPr>
              <a:t>	</a:t>
            </a:r>
          </a:p>
        </p:txBody>
      </p:sp>
      <p:sp>
        <p:nvSpPr>
          <p:cNvPr id="5" name="Rectangle 4"/>
          <p:cNvSpPr/>
          <p:nvPr/>
        </p:nvSpPr>
        <p:spPr>
          <a:xfrm>
            <a:off x="1375124" y="188640"/>
            <a:ext cx="4826771" cy="701859"/>
          </a:xfrm>
          <a:prstGeom prst="rect">
            <a:avLst/>
          </a:prstGeom>
        </p:spPr>
        <p:txBody>
          <a:bodyPr wrap="none">
            <a:spAutoFit/>
          </a:bodyPr>
          <a:lstStyle/>
          <a:p>
            <a:pPr marL="109728" indent="0" algn="ctr">
              <a:lnSpc>
                <a:spcPct val="150000"/>
              </a:lnSpc>
              <a:buNone/>
            </a:pPr>
            <a:r>
              <a:rPr lang="en-US" sz="3000" b="1" dirty="0">
                <a:solidFill>
                  <a:srgbClr val="00B0F0"/>
                </a:solidFill>
                <a:latin typeface="Times New Roman" pitchFamily="18" charset="0"/>
                <a:cs typeface="Times New Roman" pitchFamily="18" charset="0"/>
              </a:rPr>
              <a:t>Choosing input and sources</a:t>
            </a:r>
          </a:p>
        </p:txBody>
      </p:sp>
    </p:spTree>
    <p:extLst>
      <p:ext uri="{BB962C8B-B14F-4D97-AF65-F5344CB8AC3E}">
        <p14:creationId xmlns:p14="http://schemas.microsoft.com/office/powerpoint/2010/main" val="30527872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20688"/>
            <a:ext cx="7239000" cy="4846320"/>
          </a:xfrm>
        </p:spPr>
        <p:txBody>
          <a:bodyPr>
            <a:normAutofit/>
          </a:bodyPr>
          <a:lstStyle/>
          <a:p>
            <a:pPr marL="0" indent="0" algn="justLow">
              <a:lnSpc>
                <a:spcPct val="160000"/>
              </a:lnSpc>
              <a:buNone/>
            </a:pPr>
            <a:r>
              <a:rPr lang="en-US" sz="2000" i="1" dirty="0" smtClean="0">
                <a:latin typeface="Times New Roman" pitchFamily="18" charset="0"/>
                <a:cs typeface="Times New Roman" pitchFamily="18" charset="0"/>
              </a:rPr>
              <a:t>Listening materials</a:t>
            </a:r>
            <a:r>
              <a:rPr lang="en-US" sz="2000" dirty="0" smtClean="0">
                <a:latin typeface="Times New Roman" pitchFamily="18" charset="0"/>
                <a:cs typeface="Times New Roman" pitchFamily="18" charset="0"/>
              </a:rPr>
              <a:t>: will the source of listening be authentic recordings taken from real-world sources, scripted materials on different topics, or a mixture of both?</a:t>
            </a:r>
          </a:p>
          <a:p>
            <a:pPr algn="justLow">
              <a:lnSpc>
                <a:spcPct val="160000"/>
              </a:lnSpc>
            </a:pPr>
            <a:endParaRPr lang="en-US" sz="2000" dirty="0" smtClean="0">
              <a:latin typeface="Times New Roman" pitchFamily="18" charset="0"/>
              <a:cs typeface="Times New Roman" pitchFamily="18" charset="0"/>
            </a:endParaRPr>
          </a:p>
          <a:p>
            <a:pPr marL="0" indent="0" algn="justLow">
              <a:lnSpc>
                <a:spcPct val="160000"/>
              </a:lnSpc>
              <a:buNone/>
            </a:pPr>
            <a:r>
              <a:rPr lang="en-US" sz="2000" i="1" dirty="0">
                <a:latin typeface="Times New Roman" pitchFamily="18" charset="0"/>
                <a:cs typeface="Times New Roman" pitchFamily="18" charset="0"/>
              </a:rPr>
              <a:t>Reading materials</a:t>
            </a:r>
            <a:r>
              <a:rPr lang="en-US" sz="2000" dirty="0">
                <a:latin typeface="Times New Roman" pitchFamily="18" charset="0"/>
                <a:cs typeface="Times New Roman" pitchFamily="18" charset="0"/>
              </a:rPr>
              <a:t>: what kinds of texts will </a:t>
            </a:r>
            <a:r>
              <a:rPr lang="en-US" sz="2000" dirty="0" smtClean="0">
                <a:latin typeface="Times New Roman" pitchFamily="18" charset="0"/>
                <a:cs typeface="Times New Roman" pitchFamily="18" charset="0"/>
              </a:rPr>
              <a:t>students </a:t>
            </a:r>
            <a:r>
              <a:rPr lang="en-US" sz="2000" dirty="0">
                <a:latin typeface="Times New Roman" pitchFamily="18" charset="0"/>
                <a:cs typeface="Times New Roman" pitchFamily="18" charset="0"/>
              </a:rPr>
              <a:t>read (such as magazine articles, newspaper articles, extracts from books), and how will these be chosen?</a:t>
            </a:r>
          </a:p>
          <a:p>
            <a:pPr marL="0" indent="0" algn="justLow">
              <a:lnSpc>
                <a:spcPct val="160000"/>
              </a:lnSpc>
              <a:buNone/>
            </a:pP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720965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lnSpc>
                <a:spcPct val="150000"/>
              </a:lnSpc>
              <a:buNone/>
            </a:pPr>
            <a:r>
              <a:rPr lang="en-US" sz="2000" dirty="0" smtClean="0">
                <a:latin typeface="Times New Roman" pitchFamily="18" charset="0"/>
                <a:cs typeface="Times New Roman" pitchFamily="18" charset="0"/>
              </a:rPr>
              <a:t>It has three aspects:</a:t>
            </a:r>
          </a:p>
          <a:p>
            <a:pPr marL="0" indent="0" algn="just">
              <a:lnSpc>
                <a:spcPct val="150000"/>
              </a:lnSpc>
              <a:buNone/>
            </a:pPr>
            <a:r>
              <a:rPr lang="en-US" sz="2000" dirty="0" smtClean="0">
                <a:latin typeface="Times New Roman" pitchFamily="18" charset="0"/>
                <a:cs typeface="Times New Roman" pitchFamily="18" charset="0"/>
              </a:rPr>
              <a:t>1. A field: it studies the principles &amp; procedures of design, implementation &amp; evaluation of teaching materials.</a:t>
            </a:r>
          </a:p>
          <a:p>
            <a:pPr marL="0" indent="0" algn="just">
              <a:lnSpc>
                <a:spcPct val="150000"/>
              </a:lnSpc>
              <a:buNone/>
            </a:pPr>
            <a:endParaRPr lang="en-US" sz="2000" dirty="0" smtClean="0">
              <a:latin typeface="Times New Roman" pitchFamily="18" charset="0"/>
              <a:cs typeface="Times New Roman" pitchFamily="18" charset="0"/>
            </a:endParaRPr>
          </a:p>
          <a:p>
            <a:pPr marL="0" indent="0" algn="just">
              <a:lnSpc>
                <a:spcPct val="150000"/>
              </a:lnSpc>
              <a:buNone/>
            </a:pPr>
            <a:r>
              <a:rPr lang="en-US" sz="2000" dirty="0" smtClean="0">
                <a:latin typeface="Times New Roman" pitchFamily="18" charset="0"/>
                <a:cs typeface="Times New Roman" pitchFamily="18" charset="0"/>
              </a:rPr>
              <a:t>2. A practical undertaking: it involves the production, evaluation, &amp; adaption of teaching materials by teachers for their classes &amp; by writers for sale or distribution.</a:t>
            </a:r>
          </a:p>
          <a:p>
            <a:pPr marL="514350" indent="-514350" algn="just">
              <a:lnSpc>
                <a:spcPct val="150000"/>
              </a:lnSpc>
              <a:buFont typeface="+mj-lt"/>
              <a:buAutoNum type="arabicPeriod"/>
            </a:pPr>
            <a:endParaRPr lang="en-US" sz="2000" dirty="0" smtClean="0">
              <a:latin typeface="Times New Roman" pitchFamily="18" charset="0"/>
              <a:cs typeface="Times New Roman" pitchFamily="18" charset="0"/>
            </a:endParaRPr>
          </a:p>
        </p:txBody>
      </p:sp>
      <p:sp>
        <p:nvSpPr>
          <p:cNvPr id="5" name="Rectangle 4"/>
          <p:cNvSpPr/>
          <p:nvPr/>
        </p:nvSpPr>
        <p:spPr>
          <a:xfrm>
            <a:off x="2108539" y="692696"/>
            <a:ext cx="3959737" cy="553998"/>
          </a:xfrm>
          <a:prstGeom prst="rect">
            <a:avLst/>
          </a:prstGeom>
        </p:spPr>
        <p:txBody>
          <a:bodyPr wrap="none">
            <a:spAutoFit/>
          </a:bodyPr>
          <a:lstStyle/>
          <a:p>
            <a:pPr algn="ctr"/>
            <a:r>
              <a:rPr lang="en-US" sz="3000" b="1" dirty="0">
                <a:solidFill>
                  <a:srgbClr val="0070C0"/>
                </a:solidFill>
                <a:latin typeface="Times New Roman" pitchFamily="18" charset="0"/>
                <a:cs typeface="Times New Roman" pitchFamily="18" charset="0"/>
              </a:rPr>
              <a:t>Materials development</a:t>
            </a:r>
          </a:p>
        </p:txBody>
      </p:sp>
    </p:spTree>
    <p:extLst>
      <p:ext uri="{BB962C8B-B14F-4D97-AF65-F5344CB8AC3E}">
        <p14:creationId xmlns:p14="http://schemas.microsoft.com/office/powerpoint/2010/main" val="33798551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7239000" cy="4846320"/>
          </a:xfrm>
        </p:spPr>
        <p:txBody>
          <a:bodyPr>
            <a:normAutofit/>
          </a:bodyPr>
          <a:lstStyle/>
          <a:p>
            <a:pPr algn="just">
              <a:lnSpc>
                <a:spcPct val="150000"/>
              </a:lnSpc>
              <a:buNone/>
            </a:pPr>
            <a:r>
              <a:rPr lang="en-US" sz="2000" i="1" dirty="0" smtClean="0">
                <a:latin typeface="Times New Roman" pitchFamily="18" charset="0"/>
                <a:cs typeface="Times New Roman" pitchFamily="18" charset="0"/>
              </a:rPr>
              <a:t>Writing </a:t>
            </a:r>
            <a:r>
              <a:rPr lang="en-US" sz="2000" i="1" dirty="0">
                <a:latin typeface="Times New Roman" pitchFamily="18" charset="0"/>
                <a:cs typeface="Times New Roman" pitchFamily="18" charset="0"/>
              </a:rPr>
              <a:t>materials</a:t>
            </a:r>
            <a:r>
              <a:rPr lang="en-US" sz="2000" dirty="0">
                <a:latin typeface="Times New Roman" pitchFamily="18" charset="0"/>
                <a:cs typeface="Times New Roman" pitchFamily="18" charset="0"/>
              </a:rPr>
              <a:t>: will students be shown examples of </a:t>
            </a:r>
            <a:r>
              <a:rPr lang="en-US" sz="2000" dirty="0" smtClean="0">
                <a:latin typeface="Times New Roman" pitchFamily="18" charset="0"/>
                <a:cs typeface="Times New Roman" pitchFamily="18" charset="0"/>
              </a:rPr>
              <a:t>different types </a:t>
            </a:r>
            <a:r>
              <a:rPr lang="en-US" sz="2000" dirty="0">
                <a:latin typeface="Times New Roman" pitchFamily="18" charset="0"/>
                <a:cs typeface="Times New Roman" pitchFamily="18" charset="0"/>
              </a:rPr>
              <a:t>of compositions? Will these be examples of real texts or will they be specially written? Will examples of student writing also be included? If so, how will these be chosen</a:t>
            </a:r>
            <a:r>
              <a:rPr lang="en-US" sz="2000" dirty="0" smtClean="0">
                <a:latin typeface="Times New Roman" pitchFamily="18" charset="0"/>
                <a:cs typeface="Times New Roman" pitchFamily="18" charset="0"/>
              </a:rPr>
              <a:t>?</a:t>
            </a:r>
            <a:r>
              <a:rPr lang="en-US" sz="2000" i="1" dirty="0">
                <a:latin typeface="Times New Roman" pitchFamily="18" charset="0"/>
                <a:cs typeface="Times New Roman" pitchFamily="18" charset="0"/>
              </a:rPr>
              <a:t> </a:t>
            </a:r>
            <a:endParaRPr lang="en-US" sz="2000" i="1" dirty="0" smtClean="0">
              <a:latin typeface="Times New Roman" pitchFamily="18" charset="0"/>
              <a:cs typeface="Times New Roman" pitchFamily="18" charset="0"/>
            </a:endParaRPr>
          </a:p>
          <a:p>
            <a:pPr algn="just">
              <a:lnSpc>
                <a:spcPct val="150000"/>
              </a:lnSpc>
              <a:buNone/>
            </a:pPr>
            <a:endParaRPr lang="en-US" sz="2000" i="1" dirty="0" smtClean="0">
              <a:latin typeface="Times New Roman" pitchFamily="18" charset="0"/>
              <a:cs typeface="Times New Roman" pitchFamily="18" charset="0"/>
            </a:endParaRPr>
          </a:p>
          <a:p>
            <a:pPr marL="0" indent="0" algn="just">
              <a:lnSpc>
                <a:spcPct val="150000"/>
              </a:lnSpc>
              <a:buNone/>
            </a:pPr>
            <a:r>
              <a:rPr lang="en-US" sz="2000" i="1" dirty="0" smtClean="0">
                <a:latin typeface="Times New Roman" pitchFamily="18" charset="0"/>
                <a:cs typeface="Times New Roman" pitchFamily="18" charset="0"/>
              </a:rPr>
              <a:t>Speaking </a:t>
            </a:r>
            <a:r>
              <a:rPr lang="en-US" sz="2000" i="1" dirty="0">
                <a:latin typeface="Times New Roman" pitchFamily="18" charset="0"/>
                <a:cs typeface="Times New Roman" pitchFamily="18" charset="0"/>
              </a:rPr>
              <a:t>materials</a:t>
            </a:r>
            <a:r>
              <a:rPr lang="en-US" sz="2000" dirty="0">
                <a:latin typeface="Times New Roman" pitchFamily="18" charset="0"/>
                <a:cs typeface="Times New Roman" pitchFamily="18" charset="0"/>
              </a:rPr>
              <a:t>: what will the sources of speaking activities be? Will dialogues, recordings, texts, topics, pictures, situations, and so on be used, and how these will be selected?</a:t>
            </a:r>
          </a:p>
          <a:p>
            <a:pPr marL="0" indent="0">
              <a:buNone/>
            </a:pPr>
            <a:endParaRPr lang="en-US" sz="28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443769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7239000" cy="4846320"/>
          </a:xfrm>
        </p:spPr>
        <p:txBody>
          <a:bodyPr>
            <a:normAutofit/>
          </a:bodyPr>
          <a:lstStyle/>
          <a:p>
            <a:pPr marL="0" indent="0" algn="just">
              <a:lnSpc>
                <a:spcPct val="150000"/>
              </a:lnSpc>
              <a:buNone/>
            </a:pPr>
            <a:r>
              <a:rPr lang="en-US" sz="2000" dirty="0" smtClean="0">
                <a:latin typeface="Times New Roman" pitchFamily="18" charset="0"/>
                <a:cs typeface="Times New Roman" pitchFamily="18" charset="0"/>
              </a:rPr>
              <a:t>3. Teacher development: </a:t>
            </a:r>
            <a:r>
              <a:rPr lang="en-US" sz="2000" dirty="0">
                <a:latin typeface="Times New Roman" pitchFamily="18" charset="0"/>
                <a:cs typeface="Times New Roman" pitchFamily="18" charset="0"/>
              </a:rPr>
              <a:t>it involves the use of materials development </a:t>
            </a:r>
            <a:r>
              <a:rPr lang="en-US" sz="2000" dirty="0" smtClean="0">
                <a:latin typeface="Times New Roman" pitchFamily="18" charset="0"/>
                <a:cs typeface="Times New Roman" pitchFamily="18" charset="0"/>
              </a:rPr>
              <a:t>to facilitate </a:t>
            </a:r>
            <a:r>
              <a:rPr lang="en-US" sz="2000" dirty="0">
                <a:latin typeface="Times New Roman" pitchFamily="18" charset="0"/>
                <a:cs typeface="Times New Roman" pitchFamily="18" charset="0"/>
              </a:rPr>
              <a:t>&amp; deepen the personal &amp; professional </a:t>
            </a:r>
            <a:r>
              <a:rPr lang="en-US" sz="2000" dirty="0" smtClean="0">
                <a:latin typeface="Times New Roman" pitchFamily="18" charset="0"/>
                <a:cs typeface="Times New Roman" pitchFamily="18" charset="0"/>
              </a:rPr>
              <a:t>development. </a:t>
            </a:r>
            <a:r>
              <a:rPr lang="en-US" sz="2000" dirty="0">
                <a:latin typeface="Times New Roman" pitchFamily="18" charset="0"/>
                <a:cs typeface="Times New Roman" pitchFamily="18" charset="0"/>
              </a:rPr>
              <a:t>It </a:t>
            </a:r>
            <a:r>
              <a:rPr lang="en-US" sz="2000" dirty="0" smtClean="0">
                <a:latin typeface="Times New Roman" pitchFamily="18" charset="0"/>
                <a:cs typeface="Times New Roman" pitchFamily="18" charset="0"/>
              </a:rPr>
              <a:t>ensures a match </a:t>
            </a:r>
            <a:r>
              <a:rPr lang="en-US" sz="2000" dirty="0">
                <a:latin typeface="Times New Roman" pitchFamily="18" charset="0"/>
                <a:cs typeface="Times New Roman" pitchFamily="18" charset="0"/>
              </a:rPr>
              <a:t>between the learners </a:t>
            </a:r>
            <a:r>
              <a:rPr lang="en-US" sz="2000" dirty="0" smtClean="0">
                <a:latin typeface="Times New Roman" pitchFamily="18" charset="0"/>
                <a:cs typeface="Times New Roman" pitchFamily="18" charset="0"/>
              </a:rPr>
              <a:t>&amp; </a:t>
            </a:r>
            <a:r>
              <a:rPr lang="en-US" sz="2000" dirty="0">
                <a:latin typeface="Times New Roman" pitchFamily="18" charset="0"/>
                <a:cs typeface="Times New Roman" pitchFamily="18" charset="0"/>
              </a:rPr>
              <a:t>the materials. It is also one of the most effective ways of helping teachers to understand &amp; apply theories of language learning. It helps them theorize their practice. </a:t>
            </a:r>
          </a:p>
          <a:p>
            <a:pPr algn="just">
              <a:lnSpc>
                <a:spcPct val="150000"/>
              </a:lnSpc>
            </a:pPr>
            <a:endParaRPr lang="en-GB" sz="2000" dirty="0"/>
          </a:p>
        </p:txBody>
      </p:sp>
    </p:spTree>
    <p:extLst>
      <p:ext uri="{BB962C8B-B14F-4D97-AF65-F5344CB8AC3E}">
        <p14:creationId xmlns:p14="http://schemas.microsoft.com/office/powerpoint/2010/main" val="1947372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lnSpc>
                <a:spcPct val="150000"/>
              </a:lnSpc>
              <a:buNone/>
            </a:pPr>
            <a:r>
              <a:rPr lang="en-US" sz="2000" dirty="0" smtClean="0">
                <a:latin typeface="Times New Roman" pitchFamily="18" charset="0"/>
                <a:cs typeface="Times New Roman" pitchFamily="18" charset="0"/>
              </a:rPr>
              <a:t>The needs &amp; wants of the learners primarily. Also those of the teachers. Concerns of administers for standardization &amp; conformity. The requirements of examinations &amp; the language policies of a government.</a:t>
            </a:r>
          </a:p>
          <a:p>
            <a:pPr algn="just">
              <a:lnSpc>
                <a:spcPct val="150000"/>
              </a:lnSpc>
            </a:pPr>
            <a:endParaRPr lang="en-US" sz="2000" dirty="0" smtClean="0">
              <a:latin typeface="Times New Roman" pitchFamily="18" charset="0"/>
              <a:cs typeface="Times New Roman" pitchFamily="18" charset="0"/>
            </a:endParaRPr>
          </a:p>
          <a:p>
            <a:pPr marL="0" indent="0" algn="just">
              <a:lnSpc>
                <a:spcPct val="150000"/>
              </a:lnSpc>
              <a:buNone/>
            </a:pPr>
            <a:r>
              <a:rPr lang="en-US" sz="2000" dirty="0" smtClean="0">
                <a:latin typeface="Times New Roman" pitchFamily="18" charset="0"/>
                <a:cs typeface="Times New Roman" pitchFamily="18" charset="0"/>
              </a:rPr>
              <a:t>These needs can best be satisfied by localized projects which consult learners, teachers, &amp; administers before, during, &amp; after the materials writing process.</a:t>
            </a:r>
          </a:p>
        </p:txBody>
      </p:sp>
      <p:sp>
        <p:nvSpPr>
          <p:cNvPr id="4" name="Rectangle 3"/>
          <p:cNvSpPr/>
          <p:nvPr/>
        </p:nvSpPr>
        <p:spPr>
          <a:xfrm>
            <a:off x="1115616" y="764704"/>
            <a:ext cx="5678157" cy="553998"/>
          </a:xfrm>
          <a:prstGeom prst="rect">
            <a:avLst/>
          </a:prstGeom>
        </p:spPr>
        <p:txBody>
          <a:bodyPr wrap="none">
            <a:spAutoFit/>
          </a:bodyPr>
          <a:lstStyle/>
          <a:p>
            <a:pPr algn="ctr"/>
            <a:r>
              <a:rPr lang="en-US" sz="3000" b="1" dirty="0" smtClean="0">
                <a:solidFill>
                  <a:srgbClr val="0070C0"/>
                </a:solidFill>
                <a:latin typeface="Times New Roman" pitchFamily="18" charset="0"/>
                <a:cs typeface="Times New Roman" pitchFamily="18" charset="0"/>
              </a:rPr>
              <a:t>What should </a:t>
            </a:r>
            <a:r>
              <a:rPr lang="en-US" sz="3000" b="1" dirty="0">
                <a:solidFill>
                  <a:srgbClr val="0070C0"/>
                </a:solidFill>
                <a:latin typeface="Times New Roman" pitchFamily="18" charset="0"/>
                <a:cs typeface="Times New Roman" pitchFamily="18" charset="0"/>
              </a:rPr>
              <a:t>drive the </a:t>
            </a:r>
            <a:r>
              <a:rPr lang="en-US" sz="3000" b="1" dirty="0" smtClean="0">
                <a:solidFill>
                  <a:srgbClr val="0070C0"/>
                </a:solidFill>
                <a:latin typeface="Times New Roman" pitchFamily="18" charset="0"/>
                <a:cs typeface="Times New Roman" pitchFamily="18" charset="0"/>
              </a:rPr>
              <a:t>materials?</a:t>
            </a:r>
            <a:endParaRPr lang="en-US" sz="3000" b="1" dirty="0">
              <a:solidFill>
                <a:srgbClr val="0070C0"/>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80728"/>
            <a:ext cx="7239000" cy="4846320"/>
          </a:xfrm>
        </p:spPr>
        <p:txBody>
          <a:bodyPr>
            <a:normAutofit/>
          </a:bodyPr>
          <a:lstStyle/>
          <a:p>
            <a:pPr marL="0" indent="0" algn="just">
              <a:lnSpc>
                <a:spcPct val="150000"/>
              </a:lnSpc>
              <a:buNone/>
            </a:pPr>
            <a:r>
              <a:rPr lang="en-US" sz="2000" dirty="0" smtClean="0">
                <a:latin typeface="Times New Roman" pitchFamily="18" charset="0"/>
                <a:cs typeface="Times New Roman" pitchFamily="18" charset="0"/>
              </a:rPr>
              <a:t>In this process, the author is generally concerned to produce innovative &amp; creative materials to the teachers &amp; relevant to learner’s needs. The publisher is generally concerned with financial success. There should be a compromise between these two.</a:t>
            </a:r>
            <a:endParaRPr lang="en-US"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lnSpc>
                <a:spcPct val="150000"/>
              </a:lnSpc>
              <a:buNone/>
            </a:pPr>
            <a:r>
              <a:rPr lang="en-US" sz="2000" dirty="0" smtClean="0">
                <a:latin typeface="Times New Roman" pitchFamily="18" charset="0"/>
                <a:cs typeface="Times New Roman" pitchFamily="18" charset="0"/>
              </a:rPr>
              <a:t>Commercial materials are written by professional writers for a publisher from an analysis of market needs. They very experienced &amp; familiar with realities &amp; new technologies .</a:t>
            </a:r>
          </a:p>
          <a:p>
            <a:pPr marL="0" indent="0" algn="just">
              <a:lnSpc>
                <a:spcPct val="150000"/>
              </a:lnSpc>
              <a:buNone/>
            </a:pPr>
            <a:endParaRPr lang="en-US" sz="2000" dirty="0" smtClean="0">
              <a:latin typeface="Times New Roman" pitchFamily="18" charset="0"/>
              <a:cs typeface="Times New Roman" pitchFamily="18" charset="0"/>
            </a:endParaRPr>
          </a:p>
          <a:p>
            <a:pPr marL="0" indent="0" algn="just">
              <a:lnSpc>
                <a:spcPct val="150000"/>
              </a:lnSpc>
              <a:buNone/>
            </a:pPr>
            <a:r>
              <a:rPr lang="en-US" sz="2000" dirty="0" smtClean="0">
                <a:latin typeface="Times New Roman" pitchFamily="18" charset="0"/>
                <a:cs typeface="Times New Roman" pitchFamily="18" charset="0"/>
              </a:rPr>
              <a:t>Only a small proportion of good teachers are good designers.</a:t>
            </a:r>
          </a:p>
        </p:txBody>
      </p:sp>
      <p:sp>
        <p:nvSpPr>
          <p:cNvPr id="5" name="Rectangle 4"/>
          <p:cNvSpPr/>
          <p:nvPr/>
        </p:nvSpPr>
        <p:spPr>
          <a:xfrm>
            <a:off x="1746680" y="692696"/>
            <a:ext cx="4639412" cy="784830"/>
          </a:xfrm>
          <a:prstGeom prst="rect">
            <a:avLst/>
          </a:prstGeom>
        </p:spPr>
        <p:txBody>
          <a:bodyPr wrap="none">
            <a:spAutoFit/>
          </a:bodyPr>
          <a:lstStyle/>
          <a:p>
            <a:pPr algn="ctr">
              <a:lnSpc>
                <a:spcPct val="150000"/>
              </a:lnSpc>
            </a:pPr>
            <a:r>
              <a:rPr lang="en-US" sz="3000" b="1" dirty="0">
                <a:solidFill>
                  <a:srgbClr val="0070C0"/>
                </a:solidFill>
                <a:latin typeface="Times New Roman" pitchFamily="18" charset="0"/>
                <a:cs typeface="Times New Roman" pitchFamily="18" charset="0"/>
              </a:rPr>
              <a:t>Who should </a:t>
            </a:r>
            <a:r>
              <a:rPr lang="en-US" sz="3000" b="1" dirty="0" smtClean="0">
                <a:solidFill>
                  <a:srgbClr val="0070C0"/>
                </a:solidFill>
                <a:latin typeface="Times New Roman" pitchFamily="18" charset="0"/>
                <a:cs typeface="Times New Roman" pitchFamily="18" charset="0"/>
              </a:rPr>
              <a:t>develop </a:t>
            </a:r>
            <a:r>
              <a:rPr lang="en-US" sz="3000" b="1" dirty="0">
                <a:solidFill>
                  <a:srgbClr val="0070C0"/>
                </a:solidFill>
                <a:latin typeface="Times New Roman" pitchFamily="18" charset="0"/>
                <a:cs typeface="Times New Roman" pitchFamily="18" charset="0"/>
              </a:rPr>
              <a:t>them?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6172" y="1844824"/>
            <a:ext cx="7239000" cy="4846320"/>
          </a:xfrm>
        </p:spPr>
        <p:txBody>
          <a:bodyPr>
            <a:normAutofit/>
          </a:bodyPr>
          <a:lstStyle/>
          <a:p>
            <a:pPr marL="0" indent="0" algn="just">
              <a:lnSpc>
                <a:spcPct val="150000"/>
              </a:lnSpc>
              <a:buNone/>
            </a:pPr>
            <a:r>
              <a:rPr lang="en-US" sz="2000" dirty="0" smtClean="0">
                <a:latin typeface="Times New Roman" pitchFamily="18" charset="0"/>
                <a:cs typeface="Times New Roman" pitchFamily="18" charset="0"/>
              </a:rPr>
              <a:t>They are typically developed over a long period of time by a pair or small group of writers.</a:t>
            </a:r>
          </a:p>
          <a:p>
            <a:pPr marL="0" indent="0" algn="just">
              <a:lnSpc>
                <a:spcPct val="150000"/>
              </a:lnSpc>
              <a:buNone/>
            </a:pPr>
            <a:endParaRPr lang="en-US" sz="2000" dirty="0" smtClean="0">
              <a:latin typeface="Times New Roman" pitchFamily="18" charset="0"/>
              <a:cs typeface="Times New Roman" pitchFamily="18" charset="0"/>
            </a:endParaRPr>
          </a:p>
          <a:p>
            <a:pPr marL="0" indent="0" algn="just">
              <a:lnSpc>
                <a:spcPct val="150000"/>
              </a:lnSpc>
              <a:buNone/>
            </a:pPr>
            <a:r>
              <a:rPr lang="en-US" sz="2000" dirty="0" smtClean="0">
                <a:latin typeface="Times New Roman" pitchFamily="18" charset="0"/>
                <a:cs typeface="Times New Roman" pitchFamily="18" charset="0"/>
              </a:rPr>
              <a:t>It is better, however, to have a large team aiming at fast first draft production by many people, followed by refinement by </a:t>
            </a:r>
            <a:r>
              <a:rPr lang="en-US" sz="2000" smtClean="0">
                <a:latin typeface="Times New Roman" pitchFamily="18" charset="0"/>
                <a:cs typeface="Times New Roman" pitchFamily="18" charset="0"/>
              </a:rPr>
              <a:t>a smaller </a:t>
            </a:r>
            <a:r>
              <a:rPr lang="en-US" sz="2000" dirty="0" smtClean="0">
                <a:latin typeface="Times New Roman" pitchFamily="18" charset="0"/>
                <a:cs typeface="Times New Roman" pitchFamily="18" charset="0"/>
              </a:rPr>
              <a:t>group of experts.</a:t>
            </a:r>
          </a:p>
        </p:txBody>
      </p:sp>
      <p:sp>
        <p:nvSpPr>
          <p:cNvPr id="5" name="Rectangle 4"/>
          <p:cNvSpPr/>
          <p:nvPr/>
        </p:nvSpPr>
        <p:spPr>
          <a:xfrm>
            <a:off x="970113" y="692696"/>
            <a:ext cx="6191118" cy="701859"/>
          </a:xfrm>
          <a:prstGeom prst="rect">
            <a:avLst/>
          </a:prstGeom>
        </p:spPr>
        <p:txBody>
          <a:bodyPr wrap="none">
            <a:spAutoFit/>
          </a:bodyPr>
          <a:lstStyle/>
          <a:p>
            <a:pPr algn="ctr">
              <a:lnSpc>
                <a:spcPct val="150000"/>
              </a:lnSpc>
            </a:pPr>
            <a:r>
              <a:rPr lang="en-US" sz="3000" b="1" dirty="0">
                <a:solidFill>
                  <a:srgbClr val="0070C0"/>
                </a:solidFill>
                <a:latin typeface="Times New Roman" pitchFamily="18" charset="0"/>
                <a:cs typeface="Times New Roman" pitchFamily="18" charset="0"/>
              </a:rPr>
              <a:t>How should materials be developed?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80728"/>
            <a:ext cx="8229600" cy="5112568"/>
          </a:xfrm>
        </p:spPr>
        <p:txBody>
          <a:bodyPr>
            <a:noAutofit/>
          </a:bodyPr>
          <a:lstStyle/>
          <a:p>
            <a:pPr algn="justLow">
              <a:buNone/>
            </a:pP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Advantages </a:t>
            </a:r>
            <a:r>
              <a:rPr lang="en-US" sz="2000" dirty="0">
                <a:latin typeface="Times New Roman" pitchFamily="18" charset="0"/>
                <a:cs typeface="Times New Roman" pitchFamily="18" charset="0"/>
              </a:rPr>
              <a:t>of building a materials development component into a program </a:t>
            </a:r>
            <a:r>
              <a:rPr lang="en-US" sz="2000" dirty="0" smtClean="0">
                <a:latin typeface="Times New Roman" pitchFamily="18" charset="0"/>
                <a:cs typeface="Times New Roman" pitchFamily="18" charset="0"/>
              </a:rPr>
              <a:t>include:</a:t>
            </a:r>
          </a:p>
          <a:p>
            <a:pPr marL="109728" indent="0" algn="justLow">
              <a:lnSpc>
                <a:spcPct val="150000"/>
              </a:lnSpc>
              <a:buNone/>
            </a:pPr>
            <a:endParaRPr lang="en-US" sz="2000" dirty="0">
              <a:latin typeface="Times New Roman" pitchFamily="18" charset="0"/>
              <a:cs typeface="Times New Roman" pitchFamily="18" charset="0"/>
            </a:endParaRPr>
          </a:p>
          <a:p>
            <a:pPr marL="109728" indent="0" algn="justLow">
              <a:lnSpc>
                <a:spcPct val="150000"/>
              </a:lnSpc>
              <a:buNone/>
            </a:pPr>
            <a:r>
              <a:rPr lang="en-US" sz="2000" i="1" dirty="0" smtClean="0">
                <a:latin typeface="Times New Roman" pitchFamily="18" charset="0"/>
                <a:cs typeface="Times New Roman" pitchFamily="18" charset="0"/>
              </a:rPr>
              <a:t>Relevance</a:t>
            </a:r>
            <a:r>
              <a:rPr lang="en-US" sz="2000" dirty="0">
                <a:latin typeface="Times New Roman" pitchFamily="18" charset="0"/>
                <a:cs typeface="Times New Roman" pitchFamily="18" charset="0"/>
              </a:rPr>
              <a:t>: materials can be produced that are directly relevant to students’ and institutional needs and that reflect local content, issues, and concerns</a:t>
            </a:r>
            <a:r>
              <a:rPr lang="en-US" sz="2000" dirty="0" smtClean="0">
                <a:latin typeface="Times New Roman" pitchFamily="18" charset="0"/>
                <a:cs typeface="Times New Roman" pitchFamily="18" charset="0"/>
              </a:rPr>
              <a:t>.</a:t>
            </a:r>
          </a:p>
          <a:p>
            <a:pPr algn="justLow">
              <a:lnSpc>
                <a:spcPct val="150000"/>
              </a:lnSpc>
            </a:pPr>
            <a:endParaRPr lang="en-US" sz="2000" dirty="0">
              <a:latin typeface="Times New Roman" pitchFamily="18" charset="0"/>
              <a:cs typeface="Times New Roman" pitchFamily="18" charset="0"/>
            </a:endParaRPr>
          </a:p>
          <a:p>
            <a:pPr marL="109728" indent="0" algn="justLow">
              <a:lnSpc>
                <a:spcPct val="150000"/>
              </a:lnSpc>
              <a:buNone/>
            </a:pPr>
            <a:r>
              <a:rPr lang="en-US" sz="2000" i="1" dirty="0" smtClean="0">
                <a:latin typeface="Times New Roman" pitchFamily="18" charset="0"/>
                <a:cs typeface="Times New Roman" pitchFamily="18" charset="0"/>
              </a:rPr>
              <a:t>Develop </a:t>
            </a:r>
            <a:r>
              <a:rPr lang="en-US" sz="2000" i="1" dirty="0">
                <a:latin typeface="Times New Roman" pitchFamily="18" charset="0"/>
                <a:cs typeface="Times New Roman" pitchFamily="18" charset="0"/>
              </a:rPr>
              <a:t>expertise</a:t>
            </a:r>
            <a:r>
              <a:rPr lang="en-US" sz="2000" dirty="0">
                <a:latin typeface="Times New Roman" pitchFamily="18" charset="0"/>
                <a:cs typeface="Times New Roman" pitchFamily="18" charset="0"/>
              </a:rPr>
              <a:t>: developing materials can help develop expertise among staff, giving them a greater understanding of the characteristics of effective materials</a:t>
            </a:r>
            <a:r>
              <a:rPr lang="en-US" sz="2000" dirty="0" smtClean="0">
                <a:latin typeface="Times New Roman" pitchFamily="18" charset="0"/>
                <a:cs typeface="Times New Roman" pitchFamily="18" charset="0"/>
              </a:rPr>
              <a:t>.</a:t>
            </a:r>
          </a:p>
          <a:p>
            <a:pPr algn="justLow"/>
            <a:endParaRPr lang="en-US" sz="2000" dirty="0">
              <a:latin typeface="Times New Roman" pitchFamily="18" charset="0"/>
              <a:cs typeface="Times New Roman" pitchFamily="18" charset="0"/>
            </a:endParaRPr>
          </a:p>
        </p:txBody>
      </p:sp>
      <p:sp>
        <p:nvSpPr>
          <p:cNvPr id="5" name="Rectangle 4"/>
          <p:cNvSpPr/>
          <p:nvPr/>
        </p:nvSpPr>
        <p:spPr>
          <a:xfrm>
            <a:off x="3203848" y="243859"/>
            <a:ext cx="2106667" cy="553998"/>
          </a:xfrm>
          <a:prstGeom prst="rect">
            <a:avLst/>
          </a:prstGeom>
        </p:spPr>
        <p:txBody>
          <a:bodyPr wrap="none">
            <a:spAutoFit/>
          </a:bodyPr>
          <a:lstStyle/>
          <a:p>
            <a:pPr algn="ctr"/>
            <a:r>
              <a:rPr lang="en-US" sz="3000" b="1" dirty="0" smtClean="0">
                <a:solidFill>
                  <a:srgbClr val="00B0F0"/>
                </a:solidFill>
                <a:latin typeface="Times New Roman" pitchFamily="18" charset="0"/>
                <a:cs typeface="Times New Roman" pitchFamily="18" charset="0"/>
              </a:rPr>
              <a:t>Advantages</a:t>
            </a:r>
            <a:endParaRPr lang="en-GB" sz="3000" b="1" dirty="0">
              <a:solidFill>
                <a:srgbClr val="00B0F0"/>
              </a:solidFill>
            </a:endParaRPr>
          </a:p>
        </p:txBody>
      </p:sp>
    </p:spTree>
    <p:extLst>
      <p:ext uri="{BB962C8B-B14F-4D97-AF65-F5344CB8AC3E}">
        <p14:creationId xmlns:p14="http://schemas.microsoft.com/office/powerpoint/2010/main" val="1685541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20688"/>
            <a:ext cx="8229600" cy="4525963"/>
          </a:xfrm>
        </p:spPr>
        <p:txBody>
          <a:bodyPr>
            <a:normAutofit/>
          </a:bodyPr>
          <a:lstStyle/>
          <a:p>
            <a:pPr marL="109728" indent="0" algn="justLow">
              <a:lnSpc>
                <a:spcPct val="150000"/>
              </a:lnSpc>
              <a:buNone/>
            </a:pPr>
            <a:r>
              <a:rPr lang="en-US" sz="2000" i="1" dirty="0">
                <a:latin typeface="Times New Roman" pitchFamily="18" charset="0"/>
                <a:cs typeface="Times New Roman" pitchFamily="18" charset="0"/>
              </a:rPr>
              <a:t>Reputation</a:t>
            </a:r>
            <a:r>
              <a:rPr lang="en-US" sz="2000" dirty="0">
                <a:latin typeface="Times New Roman" pitchFamily="18" charset="0"/>
                <a:cs typeface="Times New Roman" pitchFamily="18" charset="0"/>
              </a:rPr>
              <a:t>: institutionally developed materials may enhance the reputation of the institution by demonstrating its commitment to providing materials developed specifically for its students.</a:t>
            </a:r>
          </a:p>
          <a:p>
            <a:pPr algn="justLow">
              <a:lnSpc>
                <a:spcPct val="150000"/>
              </a:lnSpc>
            </a:pPr>
            <a:endParaRPr lang="en-US" sz="2000" dirty="0">
              <a:latin typeface="Times New Roman" pitchFamily="18" charset="0"/>
              <a:cs typeface="Times New Roman" pitchFamily="18" charset="0"/>
            </a:endParaRPr>
          </a:p>
          <a:p>
            <a:pPr marL="109728" indent="0" algn="justLow">
              <a:lnSpc>
                <a:spcPct val="150000"/>
              </a:lnSpc>
              <a:buNone/>
            </a:pPr>
            <a:r>
              <a:rPr lang="en-US" sz="2000" i="1" dirty="0">
                <a:latin typeface="Times New Roman" pitchFamily="18" charset="0"/>
                <a:cs typeface="Times New Roman" pitchFamily="18" charset="0"/>
              </a:rPr>
              <a:t>Flexibility</a:t>
            </a:r>
            <a:r>
              <a:rPr lang="en-US" sz="2000" dirty="0">
                <a:latin typeface="Times New Roman" pitchFamily="18" charset="0"/>
                <a:cs typeface="Times New Roman" pitchFamily="18" charset="0"/>
              </a:rPr>
              <a:t>: materials produced within the institution can be revised or adapted as needed, giving them greater flexibility than a commercial course book.</a:t>
            </a:r>
          </a:p>
          <a:p>
            <a:pPr algn="justLow">
              <a:lnSpc>
                <a:spcPct val="150000"/>
              </a:lnSpc>
            </a:pPr>
            <a:endParaRPr lang="en-US" sz="2000" dirty="0">
              <a:latin typeface="Times New Roman" pitchFamily="18" charset="0"/>
              <a:cs typeface="Times New Roman" pitchFamily="18" charset="0"/>
            </a:endParaRPr>
          </a:p>
          <a:p>
            <a:pPr>
              <a:lnSpc>
                <a:spcPct val="150000"/>
              </a:lnSpc>
            </a:pPr>
            <a:endParaRPr lang="en-GB" sz="2000" dirty="0"/>
          </a:p>
        </p:txBody>
      </p:sp>
    </p:spTree>
    <p:extLst>
      <p:ext uri="{BB962C8B-B14F-4D97-AF65-F5344CB8AC3E}">
        <p14:creationId xmlns:p14="http://schemas.microsoft.com/office/powerpoint/2010/main" val="38824283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450</TotalTime>
  <Words>1168</Words>
  <Application>Microsoft Office PowerPoint</Application>
  <PresentationFormat>On-screen Show (4:3)</PresentationFormat>
  <Paragraphs>95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Opulent</vt:lpstr>
      <vt:lpstr>Materials development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Situation analysis</dc:title>
  <dc:creator>mehdi</dc:creator>
  <cp:lastModifiedBy>Asus Pc</cp:lastModifiedBy>
  <cp:revision>123</cp:revision>
  <dcterms:created xsi:type="dcterms:W3CDTF">2015-10-26T22:44:03Z</dcterms:created>
  <dcterms:modified xsi:type="dcterms:W3CDTF">2015-12-07T17:17:20Z</dcterms:modified>
</cp:coreProperties>
</file>