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9"/>
  </p:notesMasterIdLst>
  <p:sldIdLst>
    <p:sldId id="256" r:id="rId2"/>
    <p:sldId id="291" r:id="rId3"/>
    <p:sldId id="259" r:id="rId4"/>
    <p:sldId id="292" r:id="rId5"/>
    <p:sldId id="293" r:id="rId6"/>
    <p:sldId id="261" r:id="rId7"/>
    <p:sldId id="294" r:id="rId8"/>
    <p:sldId id="267" r:id="rId9"/>
    <p:sldId id="295" r:id="rId10"/>
    <p:sldId id="271" r:id="rId11"/>
    <p:sldId id="272"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p:scale>
          <a:sx n="60" d="100"/>
          <a:sy n="60" d="100"/>
        </p:scale>
        <p:origin x="1098" y="3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2845C-2125-40A6-867A-3CD7DA767F6E}" type="datetimeFigureOut">
              <a:rPr lang="en-US" smtClean="0"/>
              <a:pPr/>
              <a:t>11/29/2018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5E0D6-FE8F-4CAA-8F2F-275E3DD71231}" type="slidenum">
              <a:rPr lang="en-US" smtClean="0"/>
              <a:pPr/>
              <a:t>‹#›</a:t>
            </a:fld>
            <a:endParaRPr lang="en-US"/>
          </a:p>
        </p:txBody>
      </p:sp>
    </p:spTree>
    <p:extLst>
      <p:ext uri="{BB962C8B-B14F-4D97-AF65-F5344CB8AC3E}">
        <p14:creationId xmlns:p14="http://schemas.microsoft.com/office/powerpoint/2010/main" val="167204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FF785-568D-480A-AC6D-ED9167EE09D7}" type="slidenum">
              <a:rPr lang="ar-SA"/>
              <a:pPr/>
              <a:t>1</a:t>
            </a:fld>
            <a:endParaRPr lang="en-US"/>
          </a:p>
        </p:txBody>
      </p:sp>
      <p:sp>
        <p:nvSpPr>
          <p:cNvPr id="339970" name="Rectangle 2"/>
          <p:cNvSpPr>
            <a:spLocks noGrp="1" noRot="1" noChangeAspect="1" noChangeArrowheads="1" noTextEdit="1"/>
          </p:cNvSpPr>
          <p:nvPr>
            <p:ph type="sldImg"/>
          </p:nvPr>
        </p:nvSpPr>
        <p:spPr>
          <a:xfrm>
            <a:off x="334963" y="704850"/>
            <a:ext cx="6264275" cy="3524250"/>
          </a:xfrm>
          <a:ln/>
        </p:spPr>
      </p:sp>
      <p:sp>
        <p:nvSpPr>
          <p:cNvPr id="339971"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2637945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01E28-74FA-469F-BA6D-337AEC199EA9}" type="slidenum">
              <a:rPr lang="ar-SA"/>
              <a:pPr/>
              <a:t>10</a:t>
            </a:fld>
            <a:endParaRPr lang="en-US"/>
          </a:p>
        </p:txBody>
      </p:sp>
      <p:sp>
        <p:nvSpPr>
          <p:cNvPr id="370690" name="Rectangle 2"/>
          <p:cNvSpPr>
            <a:spLocks noGrp="1" noRot="1" noChangeAspect="1" noChangeArrowheads="1" noTextEdit="1"/>
          </p:cNvSpPr>
          <p:nvPr>
            <p:ph type="sldImg"/>
          </p:nvPr>
        </p:nvSpPr>
        <p:spPr>
          <a:xfrm>
            <a:off x="334963" y="704850"/>
            <a:ext cx="6264275" cy="3524250"/>
          </a:xfrm>
          <a:ln/>
        </p:spPr>
      </p:sp>
      <p:sp>
        <p:nvSpPr>
          <p:cNvPr id="370691"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3560785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00DCC-CB0E-4079-A62C-D6BB9925A6D1}" type="slidenum">
              <a:rPr lang="ar-SA"/>
              <a:pPr/>
              <a:t>11</a:t>
            </a:fld>
            <a:endParaRPr lang="en-US"/>
          </a:p>
        </p:txBody>
      </p:sp>
      <p:sp>
        <p:nvSpPr>
          <p:cNvPr id="372738" name="Rectangle 2"/>
          <p:cNvSpPr>
            <a:spLocks noGrp="1" noRot="1" noChangeAspect="1" noChangeArrowheads="1" noTextEdit="1"/>
          </p:cNvSpPr>
          <p:nvPr>
            <p:ph type="sldImg"/>
          </p:nvPr>
        </p:nvSpPr>
        <p:spPr>
          <a:xfrm>
            <a:off x="334963" y="704850"/>
            <a:ext cx="6264275" cy="3524250"/>
          </a:xfrm>
          <a:ln/>
        </p:spPr>
      </p:sp>
      <p:sp>
        <p:nvSpPr>
          <p:cNvPr id="372739"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3032765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00DCC-CB0E-4079-A62C-D6BB9925A6D1}" type="slidenum">
              <a:rPr lang="ar-SA"/>
              <a:pPr/>
              <a:t>12</a:t>
            </a:fld>
            <a:endParaRPr lang="en-US"/>
          </a:p>
        </p:txBody>
      </p:sp>
      <p:sp>
        <p:nvSpPr>
          <p:cNvPr id="372738" name="Rectangle 2"/>
          <p:cNvSpPr>
            <a:spLocks noGrp="1" noRot="1" noChangeAspect="1" noChangeArrowheads="1" noTextEdit="1"/>
          </p:cNvSpPr>
          <p:nvPr>
            <p:ph type="sldImg"/>
          </p:nvPr>
        </p:nvSpPr>
        <p:spPr>
          <a:xfrm>
            <a:off x="334963" y="704850"/>
            <a:ext cx="6264275" cy="3524250"/>
          </a:xfrm>
          <a:ln/>
        </p:spPr>
      </p:sp>
      <p:sp>
        <p:nvSpPr>
          <p:cNvPr id="372739"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3032765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00DCC-CB0E-4079-A62C-D6BB9925A6D1}" type="slidenum">
              <a:rPr lang="ar-SA"/>
              <a:pPr/>
              <a:t>13</a:t>
            </a:fld>
            <a:endParaRPr lang="en-US"/>
          </a:p>
        </p:txBody>
      </p:sp>
      <p:sp>
        <p:nvSpPr>
          <p:cNvPr id="372738" name="Rectangle 2"/>
          <p:cNvSpPr>
            <a:spLocks noGrp="1" noRot="1" noChangeAspect="1" noChangeArrowheads="1" noTextEdit="1"/>
          </p:cNvSpPr>
          <p:nvPr>
            <p:ph type="sldImg"/>
          </p:nvPr>
        </p:nvSpPr>
        <p:spPr>
          <a:xfrm>
            <a:off x="334963" y="704850"/>
            <a:ext cx="6264275" cy="3524250"/>
          </a:xfrm>
          <a:ln/>
        </p:spPr>
      </p:sp>
      <p:sp>
        <p:nvSpPr>
          <p:cNvPr id="372739"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3032765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00DCC-CB0E-4079-A62C-D6BB9925A6D1}" type="slidenum">
              <a:rPr lang="ar-SA"/>
              <a:pPr/>
              <a:t>14</a:t>
            </a:fld>
            <a:endParaRPr lang="en-US"/>
          </a:p>
        </p:txBody>
      </p:sp>
      <p:sp>
        <p:nvSpPr>
          <p:cNvPr id="372738" name="Rectangle 2"/>
          <p:cNvSpPr>
            <a:spLocks noGrp="1" noRot="1" noChangeAspect="1" noChangeArrowheads="1" noTextEdit="1"/>
          </p:cNvSpPr>
          <p:nvPr>
            <p:ph type="sldImg"/>
          </p:nvPr>
        </p:nvSpPr>
        <p:spPr>
          <a:xfrm>
            <a:off x="334963" y="704850"/>
            <a:ext cx="6264275" cy="3524250"/>
          </a:xfrm>
          <a:ln/>
        </p:spPr>
      </p:sp>
      <p:sp>
        <p:nvSpPr>
          <p:cNvPr id="372739"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3032765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01E28-74FA-469F-BA6D-337AEC199EA9}" type="slidenum">
              <a:rPr lang="ar-SA"/>
              <a:pPr/>
              <a:t>15</a:t>
            </a:fld>
            <a:endParaRPr lang="en-US"/>
          </a:p>
        </p:txBody>
      </p:sp>
      <p:sp>
        <p:nvSpPr>
          <p:cNvPr id="370690" name="Rectangle 2"/>
          <p:cNvSpPr>
            <a:spLocks noGrp="1" noRot="1" noChangeAspect="1" noChangeArrowheads="1" noTextEdit="1"/>
          </p:cNvSpPr>
          <p:nvPr>
            <p:ph type="sldImg"/>
          </p:nvPr>
        </p:nvSpPr>
        <p:spPr>
          <a:xfrm>
            <a:off x="334963" y="704850"/>
            <a:ext cx="6264275" cy="3524250"/>
          </a:xfrm>
          <a:ln/>
        </p:spPr>
      </p:sp>
      <p:sp>
        <p:nvSpPr>
          <p:cNvPr id="370691"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3560785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00DCC-CB0E-4079-A62C-D6BB9925A6D1}" type="slidenum">
              <a:rPr lang="ar-SA"/>
              <a:pPr/>
              <a:t>16</a:t>
            </a:fld>
            <a:endParaRPr lang="en-US"/>
          </a:p>
        </p:txBody>
      </p:sp>
      <p:sp>
        <p:nvSpPr>
          <p:cNvPr id="372738" name="Rectangle 2"/>
          <p:cNvSpPr>
            <a:spLocks noGrp="1" noRot="1" noChangeAspect="1" noChangeArrowheads="1" noTextEdit="1"/>
          </p:cNvSpPr>
          <p:nvPr>
            <p:ph type="sldImg"/>
          </p:nvPr>
        </p:nvSpPr>
        <p:spPr>
          <a:xfrm>
            <a:off x="334963" y="704850"/>
            <a:ext cx="6264275" cy="3524250"/>
          </a:xfrm>
          <a:ln/>
        </p:spPr>
      </p:sp>
      <p:sp>
        <p:nvSpPr>
          <p:cNvPr id="372739"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3032765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01E28-74FA-469F-BA6D-337AEC199EA9}" type="slidenum">
              <a:rPr lang="ar-SA"/>
              <a:pPr/>
              <a:t>17</a:t>
            </a:fld>
            <a:endParaRPr lang="en-US"/>
          </a:p>
        </p:txBody>
      </p:sp>
      <p:sp>
        <p:nvSpPr>
          <p:cNvPr id="370690" name="Rectangle 2"/>
          <p:cNvSpPr>
            <a:spLocks noGrp="1" noRot="1" noChangeAspect="1" noChangeArrowheads="1" noTextEdit="1"/>
          </p:cNvSpPr>
          <p:nvPr>
            <p:ph type="sldImg"/>
          </p:nvPr>
        </p:nvSpPr>
        <p:spPr>
          <a:xfrm>
            <a:off x="334963" y="704850"/>
            <a:ext cx="6264275" cy="3524250"/>
          </a:xfrm>
          <a:ln/>
        </p:spPr>
      </p:sp>
      <p:sp>
        <p:nvSpPr>
          <p:cNvPr id="370691"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3560785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01E28-74FA-469F-BA6D-337AEC199EA9}" type="slidenum">
              <a:rPr lang="ar-SA"/>
              <a:pPr/>
              <a:t>18</a:t>
            </a:fld>
            <a:endParaRPr lang="en-US"/>
          </a:p>
        </p:txBody>
      </p:sp>
      <p:sp>
        <p:nvSpPr>
          <p:cNvPr id="370690" name="Rectangle 2"/>
          <p:cNvSpPr>
            <a:spLocks noGrp="1" noRot="1" noChangeAspect="1" noChangeArrowheads="1" noTextEdit="1"/>
          </p:cNvSpPr>
          <p:nvPr>
            <p:ph type="sldImg"/>
          </p:nvPr>
        </p:nvSpPr>
        <p:spPr>
          <a:xfrm>
            <a:off x="334963" y="704850"/>
            <a:ext cx="6264275" cy="3524250"/>
          </a:xfrm>
          <a:ln/>
        </p:spPr>
      </p:sp>
      <p:sp>
        <p:nvSpPr>
          <p:cNvPr id="370691"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3560785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01E28-74FA-469F-BA6D-337AEC199EA9}" type="slidenum">
              <a:rPr lang="ar-SA"/>
              <a:pPr/>
              <a:t>19</a:t>
            </a:fld>
            <a:endParaRPr lang="en-US"/>
          </a:p>
        </p:txBody>
      </p:sp>
      <p:sp>
        <p:nvSpPr>
          <p:cNvPr id="370690" name="Rectangle 2"/>
          <p:cNvSpPr>
            <a:spLocks noGrp="1" noRot="1" noChangeAspect="1" noChangeArrowheads="1" noTextEdit="1"/>
          </p:cNvSpPr>
          <p:nvPr>
            <p:ph type="sldImg"/>
          </p:nvPr>
        </p:nvSpPr>
        <p:spPr>
          <a:xfrm>
            <a:off x="334963" y="704850"/>
            <a:ext cx="6264275" cy="3524250"/>
          </a:xfrm>
          <a:ln/>
        </p:spPr>
      </p:sp>
      <p:sp>
        <p:nvSpPr>
          <p:cNvPr id="370691"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3560785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2</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299541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01E28-74FA-469F-BA6D-337AEC199EA9}" type="slidenum">
              <a:rPr lang="ar-SA"/>
              <a:pPr/>
              <a:t>20</a:t>
            </a:fld>
            <a:endParaRPr lang="en-US"/>
          </a:p>
        </p:txBody>
      </p:sp>
      <p:sp>
        <p:nvSpPr>
          <p:cNvPr id="370690" name="Rectangle 2"/>
          <p:cNvSpPr>
            <a:spLocks noGrp="1" noRot="1" noChangeAspect="1" noChangeArrowheads="1" noTextEdit="1"/>
          </p:cNvSpPr>
          <p:nvPr>
            <p:ph type="sldImg"/>
          </p:nvPr>
        </p:nvSpPr>
        <p:spPr>
          <a:xfrm>
            <a:off x="334963" y="704850"/>
            <a:ext cx="6264275" cy="3524250"/>
          </a:xfrm>
          <a:ln/>
        </p:spPr>
      </p:sp>
      <p:sp>
        <p:nvSpPr>
          <p:cNvPr id="370691"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3560785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01E28-74FA-469F-BA6D-337AEC199EA9}" type="slidenum">
              <a:rPr lang="ar-SA"/>
              <a:pPr/>
              <a:t>21</a:t>
            </a:fld>
            <a:endParaRPr lang="en-US"/>
          </a:p>
        </p:txBody>
      </p:sp>
      <p:sp>
        <p:nvSpPr>
          <p:cNvPr id="370690" name="Rectangle 2"/>
          <p:cNvSpPr>
            <a:spLocks noGrp="1" noRot="1" noChangeAspect="1" noChangeArrowheads="1" noTextEdit="1"/>
          </p:cNvSpPr>
          <p:nvPr>
            <p:ph type="sldImg"/>
          </p:nvPr>
        </p:nvSpPr>
        <p:spPr>
          <a:xfrm>
            <a:off x="334963" y="704850"/>
            <a:ext cx="6264275" cy="3524250"/>
          </a:xfrm>
          <a:ln/>
        </p:spPr>
      </p:sp>
      <p:sp>
        <p:nvSpPr>
          <p:cNvPr id="370691"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3560785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01E28-74FA-469F-BA6D-337AEC199EA9}" type="slidenum">
              <a:rPr lang="ar-SA"/>
              <a:pPr/>
              <a:t>22</a:t>
            </a:fld>
            <a:endParaRPr lang="en-US"/>
          </a:p>
        </p:txBody>
      </p:sp>
      <p:sp>
        <p:nvSpPr>
          <p:cNvPr id="370690" name="Rectangle 2"/>
          <p:cNvSpPr>
            <a:spLocks noGrp="1" noRot="1" noChangeAspect="1" noChangeArrowheads="1" noTextEdit="1"/>
          </p:cNvSpPr>
          <p:nvPr>
            <p:ph type="sldImg"/>
          </p:nvPr>
        </p:nvSpPr>
        <p:spPr>
          <a:xfrm>
            <a:off x="334963" y="704850"/>
            <a:ext cx="6264275" cy="3524250"/>
          </a:xfrm>
          <a:ln/>
        </p:spPr>
      </p:sp>
      <p:sp>
        <p:nvSpPr>
          <p:cNvPr id="370691"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3560785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01E28-74FA-469F-BA6D-337AEC199EA9}" type="slidenum">
              <a:rPr lang="ar-SA"/>
              <a:pPr/>
              <a:t>23</a:t>
            </a:fld>
            <a:endParaRPr lang="en-US"/>
          </a:p>
        </p:txBody>
      </p:sp>
      <p:sp>
        <p:nvSpPr>
          <p:cNvPr id="370690" name="Rectangle 2"/>
          <p:cNvSpPr>
            <a:spLocks noGrp="1" noRot="1" noChangeAspect="1" noChangeArrowheads="1" noTextEdit="1"/>
          </p:cNvSpPr>
          <p:nvPr>
            <p:ph type="sldImg"/>
          </p:nvPr>
        </p:nvSpPr>
        <p:spPr>
          <a:xfrm>
            <a:off x="334963" y="704850"/>
            <a:ext cx="6264275" cy="3524250"/>
          </a:xfrm>
          <a:ln/>
        </p:spPr>
      </p:sp>
      <p:sp>
        <p:nvSpPr>
          <p:cNvPr id="370691"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3560785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01E28-74FA-469F-BA6D-337AEC199EA9}" type="slidenum">
              <a:rPr lang="ar-SA"/>
              <a:pPr/>
              <a:t>24</a:t>
            </a:fld>
            <a:endParaRPr lang="en-US"/>
          </a:p>
        </p:txBody>
      </p:sp>
      <p:sp>
        <p:nvSpPr>
          <p:cNvPr id="370690" name="Rectangle 2"/>
          <p:cNvSpPr>
            <a:spLocks noGrp="1" noRot="1" noChangeAspect="1" noChangeArrowheads="1" noTextEdit="1"/>
          </p:cNvSpPr>
          <p:nvPr>
            <p:ph type="sldImg"/>
          </p:nvPr>
        </p:nvSpPr>
        <p:spPr>
          <a:xfrm>
            <a:off x="334963" y="704850"/>
            <a:ext cx="6264275" cy="3524250"/>
          </a:xfrm>
          <a:ln/>
        </p:spPr>
      </p:sp>
      <p:sp>
        <p:nvSpPr>
          <p:cNvPr id="370691"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3560785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01E28-74FA-469F-BA6D-337AEC199EA9}" type="slidenum">
              <a:rPr lang="ar-SA"/>
              <a:pPr/>
              <a:t>25</a:t>
            </a:fld>
            <a:endParaRPr lang="en-US"/>
          </a:p>
        </p:txBody>
      </p:sp>
      <p:sp>
        <p:nvSpPr>
          <p:cNvPr id="370690" name="Rectangle 2"/>
          <p:cNvSpPr>
            <a:spLocks noGrp="1" noRot="1" noChangeAspect="1" noChangeArrowheads="1" noTextEdit="1"/>
          </p:cNvSpPr>
          <p:nvPr>
            <p:ph type="sldImg"/>
          </p:nvPr>
        </p:nvSpPr>
        <p:spPr>
          <a:xfrm>
            <a:off x="334963" y="704850"/>
            <a:ext cx="6264275" cy="3524250"/>
          </a:xfrm>
          <a:ln/>
        </p:spPr>
      </p:sp>
      <p:sp>
        <p:nvSpPr>
          <p:cNvPr id="370691"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3560785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01E28-74FA-469F-BA6D-337AEC199EA9}" type="slidenum">
              <a:rPr lang="ar-SA"/>
              <a:pPr/>
              <a:t>26</a:t>
            </a:fld>
            <a:endParaRPr lang="en-US"/>
          </a:p>
        </p:txBody>
      </p:sp>
      <p:sp>
        <p:nvSpPr>
          <p:cNvPr id="370690" name="Rectangle 2"/>
          <p:cNvSpPr>
            <a:spLocks noGrp="1" noRot="1" noChangeAspect="1" noChangeArrowheads="1" noTextEdit="1"/>
          </p:cNvSpPr>
          <p:nvPr>
            <p:ph type="sldImg"/>
          </p:nvPr>
        </p:nvSpPr>
        <p:spPr>
          <a:xfrm>
            <a:off x="334963" y="704850"/>
            <a:ext cx="6264275" cy="3524250"/>
          </a:xfrm>
          <a:ln/>
        </p:spPr>
      </p:sp>
      <p:sp>
        <p:nvSpPr>
          <p:cNvPr id="370691"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3560785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01E28-74FA-469F-BA6D-337AEC199EA9}" type="slidenum">
              <a:rPr lang="ar-SA"/>
              <a:pPr/>
              <a:t>27</a:t>
            </a:fld>
            <a:endParaRPr lang="en-US"/>
          </a:p>
        </p:txBody>
      </p:sp>
      <p:sp>
        <p:nvSpPr>
          <p:cNvPr id="370690" name="Rectangle 2"/>
          <p:cNvSpPr>
            <a:spLocks noGrp="1" noRot="1" noChangeAspect="1" noChangeArrowheads="1" noTextEdit="1"/>
          </p:cNvSpPr>
          <p:nvPr>
            <p:ph type="sldImg"/>
          </p:nvPr>
        </p:nvSpPr>
        <p:spPr>
          <a:xfrm>
            <a:off x="334963" y="704850"/>
            <a:ext cx="6264275" cy="3524250"/>
          </a:xfrm>
          <a:ln/>
        </p:spPr>
      </p:sp>
      <p:sp>
        <p:nvSpPr>
          <p:cNvPr id="370691"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356078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3</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299541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4</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299541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5</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299541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CC8AE-E6CB-4707-A4B3-B32013EE6568}" type="slidenum">
              <a:rPr lang="ar-SA"/>
              <a:pPr/>
              <a:t>6</a:t>
            </a:fld>
            <a:endParaRPr lang="en-US"/>
          </a:p>
        </p:txBody>
      </p:sp>
      <p:sp>
        <p:nvSpPr>
          <p:cNvPr id="350210" name="Rectangle 2"/>
          <p:cNvSpPr>
            <a:spLocks noGrp="1" noRot="1" noChangeAspect="1" noChangeArrowheads="1" noTextEdit="1"/>
          </p:cNvSpPr>
          <p:nvPr>
            <p:ph type="sldImg"/>
          </p:nvPr>
        </p:nvSpPr>
        <p:spPr>
          <a:xfrm>
            <a:off x="334963" y="704850"/>
            <a:ext cx="6264275" cy="3524250"/>
          </a:xfrm>
          <a:ln/>
        </p:spPr>
      </p:sp>
      <p:sp>
        <p:nvSpPr>
          <p:cNvPr id="350211"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1608572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CC8AE-E6CB-4707-A4B3-B32013EE6568}" type="slidenum">
              <a:rPr lang="ar-SA"/>
              <a:pPr/>
              <a:t>7</a:t>
            </a:fld>
            <a:endParaRPr lang="en-US"/>
          </a:p>
        </p:txBody>
      </p:sp>
      <p:sp>
        <p:nvSpPr>
          <p:cNvPr id="350210" name="Rectangle 2"/>
          <p:cNvSpPr>
            <a:spLocks noGrp="1" noRot="1" noChangeAspect="1" noChangeArrowheads="1" noTextEdit="1"/>
          </p:cNvSpPr>
          <p:nvPr>
            <p:ph type="sldImg"/>
          </p:nvPr>
        </p:nvSpPr>
        <p:spPr>
          <a:xfrm>
            <a:off x="334963" y="704850"/>
            <a:ext cx="6264275" cy="3524250"/>
          </a:xfrm>
          <a:ln/>
        </p:spPr>
      </p:sp>
      <p:sp>
        <p:nvSpPr>
          <p:cNvPr id="350211"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1608572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A9CE0-DF63-466F-B89B-39B4D939A3D5}" type="slidenum">
              <a:rPr lang="ar-SA"/>
              <a:pPr/>
              <a:t>8</a:t>
            </a:fld>
            <a:endParaRPr lang="en-US"/>
          </a:p>
        </p:txBody>
      </p:sp>
      <p:sp>
        <p:nvSpPr>
          <p:cNvPr id="362498" name="Rectangle 2"/>
          <p:cNvSpPr>
            <a:spLocks noGrp="1" noRot="1" noChangeAspect="1" noChangeArrowheads="1" noTextEdit="1"/>
          </p:cNvSpPr>
          <p:nvPr>
            <p:ph type="sldImg"/>
          </p:nvPr>
        </p:nvSpPr>
        <p:spPr>
          <a:xfrm>
            <a:off x="334963" y="704850"/>
            <a:ext cx="6264275" cy="3524250"/>
          </a:xfrm>
          <a:ln/>
        </p:spPr>
      </p:sp>
      <p:sp>
        <p:nvSpPr>
          <p:cNvPr id="362499"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1651790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A9CE0-DF63-466F-B89B-39B4D939A3D5}" type="slidenum">
              <a:rPr lang="ar-SA"/>
              <a:pPr/>
              <a:t>9</a:t>
            </a:fld>
            <a:endParaRPr lang="en-US"/>
          </a:p>
        </p:txBody>
      </p:sp>
      <p:sp>
        <p:nvSpPr>
          <p:cNvPr id="362498" name="Rectangle 2"/>
          <p:cNvSpPr>
            <a:spLocks noGrp="1" noRot="1" noChangeAspect="1" noChangeArrowheads="1" noTextEdit="1"/>
          </p:cNvSpPr>
          <p:nvPr>
            <p:ph type="sldImg"/>
          </p:nvPr>
        </p:nvSpPr>
        <p:spPr>
          <a:xfrm>
            <a:off x="334963" y="704850"/>
            <a:ext cx="6264275" cy="3524250"/>
          </a:xfrm>
          <a:ln/>
        </p:spPr>
      </p:sp>
      <p:sp>
        <p:nvSpPr>
          <p:cNvPr id="362499"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p14="http://schemas.microsoft.com/office/powerpoint/2010/main" val="1651790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AA89EE-841B-4AE9-9B83-E3D1D77E5DE8}"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315104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A89EE-841B-4AE9-9B83-E3D1D77E5DE8}"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3799480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A89EE-841B-4AE9-9B83-E3D1D77E5DE8}"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E6AE13-1D86-4A2E-9A5F-D29601F969E5}"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23123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4AA89EE-841B-4AE9-9B83-E3D1D77E5DE8}"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2927760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4AA89EE-841B-4AE9-9B83-E3D1D77E5DE8}"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E6AE13-1D86-4A2E-9A5F-D29601F969E5}"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37126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4AA89EE-841B-4AE9-9B83-E3D1D77E5DE8}"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4269254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AA89EE-841B-4AE9-9B83-E3D1D77E5DE8}"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3408461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AA89EE-841B-4AE9-9B83-E3D1D77E5DE8}"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3712178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96520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1727201" y="1828800"/>
            <a:ext cx="4773084" cy="4343400"/>
          </a:xfrm>
        </p:spPr>
        <p:txBody>
          <a:bodyPr/>
          <a:lstStyle/>
          <a:p>
            <a:endParaRPr lang="en-US"/>
          </a:p>
        </p:txBody>
      </p:sp>
      <p:sp>
        <p:nvSpPr>
          <p:cNvPr id="4" name="Text Placeholder 3"/>
          <p:cNvSpPr>
            <a:spLocks noGrp="1"/>
          </p:cNvSpPr>
          <p:nvPr>
            <p:ph type="body" sz="half" idx="2"/>
          </p:nvPr>
        </p:nvSpPr>
        <p:spPr>
          <a:xfrm>
            <a:off x="6703484" y="1828800"/>
            <a:ext cx="4775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727200" y="64008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267200" y="6400800"/>
            <a:ext cx="4673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940800" y="6400800"/>
            <a:ext cx="2540000" cy="457200"/>
          </a:xfrm>
        </p:spPr>
        <p:txBody>
          <a:bodyPr/>
          <a:lstStyle>
            <a:lvl1pPr>
              <a:defRPr/>
            </a:lvl1pPr>
          </a:lstStyle>
          <a:p>
            <a:fld id="{0899D34D-1800-4E8C-B38A-23A8FE46C297}" type="slidenum">
              <a:rPr lang="ar-SA"/>
              <a:pPr/>
              <a:t>‹#›</a:t>
            </a:fld>
            <a:endParaRPr lang="en-US"/>
          </a:p>
        </p:txBody>
      </p:sp>
    </p:spTree>
    <p:extLst>
      <p:ext uri="{BB962C8B-B14F-4D97-AF65-F5344CB8AC3E}">
        <p14:creationId xmlns:p14="http://schemas.microsoft.com/office/powerpoint/2010/main" val="288584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AA89EE-841B-4AE9-9B83-E3D1D77E5DE8}"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175528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A89EE-841B-4AE9-9B83-E3D1D77E5DE8}"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1006513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AA89EE-841B-4AE9-9B83-E3D1D77E5DE8}"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70931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AA89EE-841B-4AE9-9B83-E3D1D77E5DE8}" type="datetimeFigureOut">
              <a:rPr lang="en-US" smtClean="0"/>
              <a:pPr/>
              <a:t>11/29/2018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2043646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AA89EE-841B-4AE9-9B83-E3D1D77E5DE8}" type="datetimeFigureOut">
              <a:rPr lang="en-US" smtClean="0"/>
              <a:pPr/>
              <a:t>11/29/2018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390318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A89EE-841B-4AE9-9B83-E3D1D77E5DE8}" type="datetimeFigureOut">
              <a:rPr lang="en-US" smtClean="0"/>
              <a:pPr/>
              <a:t>11/29/2018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3060076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A89EE-841B-4AE9-9B83-E3D1D77E5DE8}"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353714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A89EE-841B-4AE9-9B83-E3D1D77E5DE8}"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E6AE13-1D86-4A2E-9A5F-D29601F969E5}" type="slidenum">
              <a:rPr lang="en-US" smtClean="0"/>
              <a:pPr/>
              <a:t>‹#›</a:t>
            </a:fld>
            <a:endParaRPr lang="en-US"/>
          </a:p>
        </p:txBody>
      </p:sp>
    </p:spTree>
    <p:extLst>
      <p:ext uri="{BB962C8B-B14F-4D97-AF65-F5344CB8AC3E}">
        <p14:creationId xmlns:p14="http://schemas.microsoft.com/office/powerpoint/2010/main" val="206661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4AA89EE-841B-4AE9-9B83-E3D1D77E5DE8}" type="datetimeFigureOut">
              <a:rPr lang="en-US" smtClean="0"/>
              <a:pPr/>
              <a:t>11/29/2018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EE6AE13-1D86-4A2E-9A5F-D29601F969E5}" type="slidenum">
              <a:rPr lang="en-US" smtClean="0"/>
              <a:pPr/>
              <a:t>‹#›</a:t>
            </a:fld>
            <a:endParaRPr lang="en-US"/>
          </a:p>
        </p:txBody>
      </p:sp>
    </p:spTree>
    <p:extLst>
      <p:ext uri="{BB962C8B-B14F-4D97-AF65-F5344CB8AC3E}">
        <p14:creationId xmlns:p14="http://schemas.microsoft.com/office/powerpoint/2010/main" val="386015500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9.png"/><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0.png"/><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0.png"/><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WordArt 2"/>
          <p:cNvSpPr>
            <a:spLocks noChangeArrowheads="1" noChangeShapeType="1" noTextEdit="1"/>
          </p:cNvSpPr>
          <p:nvPr/>
        </p:nvSpPr>
        <p:spPr bwMode="auto">
          <a:xfrm>
            <a:off x="3568700" y="3652839"/>
            <a:ext cx="5588000" cy="202406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chemeClr val="accent2"/>
              </a:contourClr>
            </a:sp3d>
          </a:bodyPr>
          <a:lstStyle/>
          <a:p>
            <a:pPr algn="ctr" rtl="1"/>
            <a:r>
              <a:rPr lang="fa-IR" sz="3600" b="1" kern="10" dirty="0">
                <a:ln w="9525">
                  <a:round/>
                  <a:headEnd/>
                  <a:tailEnd/>
                </a:ln>
                <a:solidFill>
                  <a:srgbClr val="FF0000"/>
                </a:solidFill>
                <a:cs typeface="B Nazanin" pitchFamily="2" charset="-78"/>
              </a:rPr>
              <a:t>فيزيولوژي دستگاه گوارش‌</a:t>
            </a:r>
            <a:endParaRPr lang="en-US" sz="3600" b="1" kern="10" dirty="0">
              <a:ln w="9525">
                <a:round/>
                <a:headEnd/>
                <a:tailEnd/>
              </a:ln>
              <a:solidFill>
                <a:srgbClr val="FF0000"/>
              </a:solidFill>
              <a:cs typeface="B Nazanin" pitchFamily="2" charset="-78"/>
            </a:endParaRPr>
          </a:p>
        </p:txBody>
      </p:sp>
      <p:sp>
        <p:nvSpPr>
          <p:cNvPr id="338947" name="WordArt 3"/>
          <p:cNvSpPr>
            <a:spLocks noChangeArrowheads="1" noChangeShapeType="1" noTextEdit="1"/>
          </p:cNvSpPr>
          <p:nvPr/>
        </p:nvSpPr>
        <p:spPr bwMode="auto">
          <a:xfrm>
            <a:off x="5099132" y="973138"/>
            <a:ext cx="2808287"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fa-IR" sz="3600" b="1" kern="10" dirty="0" smtClean="0">
                <a:effectLst>
                  <a:outerShdw dist="35921" dir="2700000" algn="ctr" rotWithShape="0">
                    <a:srgbClr val="C0C0C0">
                      <a:alpha val="80000"/>
                    </a:srgbClr>
                  </a:outerShdw>
                </a:effectLst>
                <a:latin typeface="Impact" panose="020B0806030902050204" pitchFamily="34" charset="0"/>
                <a:cs typeface="B Nazanin" pitchFamily="2" charset="-78"/>
              </a:rPr>
              <a:t>به نام خدا</a:t>
            </a:r>
            <a:endParaRPr lang="en-US" sz="3600" b="1" kern="10" dirty="0">
              <a:effectLst>
                <a:outerShdw dist="35921" dir="2700000" algn="ctr" rotWithShape="0">
                  <a:srgbClr val="C0C0C0">
                    <a:alpha val="80000"/>
                  </a:srgbClr>
                </a:outerShdw>
              </a:effectLst>
              <a:latin typeface="Impact" panose="020B0806030902050204" pitchFamily="34" charset="0"/>
              <a:cs typeface="B Nazanin" pitchFamily="2" charset="-78"/>
            </a:endParaRPr>
          </a:p>
        </p:txBody>
      </p:sp>
    </p:spTree>
    <p:extLst>
      <p:ext uri="{BB962C8B-B14F-4D97-AF65-F5344CB8AC3E}">
        <p14:creationId xmlns:p14="http://schemas.microsoft.com/office/powerpoint/2010/main" val="16791064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2209800" y="0"/>
            <a:ext cx="7772400" cy="1143000"/>
          </a:xfrm>
        </p:spPr>
        <p:txBody>
          <a:bodyPr/>
          <a:lstStyle/>
          <a:p>
            <a:pPr algn="ctr"/>
            <a:r>
              <a:rPr lang="en-GB" sz="2900" b="1" dirty="0">
                <a:solidFill>
                  <a:srgbClr val="C00000"/>
                </a:solidFill>
                <a:cs typeface="B Nazanin" pitchFamily="2" charset="-78"/>
              </a:rPr>
              <a:t/>
            </a:r>
            <a:br>
              <a:rPr lang="en-GB" sz="2900" b="1" dirty="0">
                <a:solidFill>
                  <a:srgbClr val="C00000"/>
                </a:solidFill>
                <a:cs typeface="B Nazanin" pitchFamily="2" charset="-78"/>
              </a:rPr>
            </a:br>
            <a:r>
              <a:rPr lang="fa-IR" sz="2900" b="1" dirty="0" smtClean="0">
                <a:solidFill>
                  <a:srgbClr val="C00000"/>
                </a:solidFill>
                <a:cs typeface="B Nazanin" pitchFamily="2" charset="-78"/>
              </a:rPr>
              <a:t>3. </a:t>
            </a:r>
            <a:r>
              <a:rPr lang="ar-SA" sz="2900" b="1" dirty="0" smtClean="0">
                <a:solidFill>
                  <a:srgbClr val="C00000"/>
                </a:solidFill>
                <a:cs typeface="B Nazanin" pitchFamily="2" charset="-78"/>
              </a:rPr>
              <a:t>معده </a:t>
            </a:r>
            <a:r>
              <a:rPr lang="ar-SA" sz="2900" b="1" dirty="0">
                <a:solidFill>
                  <a:srgbClr val="C00000"/>
                </a:solidFill>
                <a:cs typeface="B Nazanin" pitchFamily="2" charset="-78"/>
              </a:rPr>
              <a:t>و فعاليت </a:t>
            </a:r>
            <a:r>
              <a:rPr lang="ar-SA" sz="2900" b="1" dirty="0" smtClean="0">
                <a:solidFill>
                  <a:srgbClr val="C00000"/>
                </a:solidFill>
                <a:cs typeface="B Nazanin" pitchFamily="2" charset="-78"/>
              </a:rPr>
              <a:t>آن</a:t>
            </a:r>
            <a:endParaRPr lang="en-US" sz="2900" b="1" dirty="0">
              <a:solidFill>
                <a:srgbClr val="C00000"/>
              </a:solidFill>
              <a:cs typeface="B Nazanin" pitchFamily="2" charset="-78"/>
            </a:endParaRPr>
          </a:p>
        </p:txBody>
      </p:sp>
      <p:sp>
        <p:nvSpPr>
          <p:cNvPr id="369667" name="Rectangle 3"/>
          <p:cNvSpPr>
            <a:spLocks noGrp="1" noChangeArrowheads="1"/>
          </p:cNvSpPr>
          <p:nvPr>
            <p:ph idx="1"/>
          </p:nvPr>
        </p:nvSpPr>
        <p:spPr>
          <a:xfrm>
            <a:off x="281354" y="1266092"/>
            <a:ext cx="11910646" cy="5591908"/>
          </a:xfrm>
        </p:spPr>
        <p:txBody>
          <a:bodyPr>
            <a:normAutofit/>
          </a:bodyPr>
          <a:lstStyle/>
          <a:p>
            <a:pPr algn="just" rtl="1">
              <a:lnSpc>
                <a:spcPct val="90000"/>
              </a:lnSpc>
              <a:buFont typeface="Wingdings" pitchFamily="2" charset="2"/>
              <a:buChar char="§"/>
            </a:pPr>
            <a:r>
              <a:rPr lang="ar-SA" sz="2000" dirty="0" smtClean="0">
                <a:cs typeface="B Nazanin" pitchFamily="2" charset="-78"/>
              </a:rPr>
              <a:t>معده </a:t>
            </a:r>
            <a:r>
              <a:rPr lang="ar-SA" sz="2000" dirty="0">
                <a:cs typeface="B Nazanin" pitchFamily="2" charset="-78"/>
              </a:rPr>
              <a:t>كيسه</a:t>
            </a:r>
            <a:r>
              <a:rPr lang="en-US" sz="2000" dirty="0">
                <a:cs typeface="B Nazanin" pitchFamily="2" charset="-78"/>
              </a:rPr>
              <a:t>‎</a:t>
            </a:r>
            <a:r>
              <a:rPr lang="ar-SA" sz="2000" dirty="0">
                <a:cs typeface="B Nazanin" pitchFamily="2" charset="-78"/>
              </a:rPr>
              <a:t>اي عضلاني و به منزلة مخزن (محل ذخيرة</a:t>
            </a:r>
            <a:r>
              <a:rPr lang="en-US" sz="2000" dirty="0">
                <a:cs typeface="B Nazanin" pitchFamily="2" charset="-78"/>
              </a:rPr>
              <a:t>‎</a:t>
            </a:r>
            <a:r>
              <a:rPr lang="ar-SA" sz="2000" dirty="0">
                <a:cs typeface="B Nazanin" pitchFamily="2" charset="-78"/>
              </a:rPr>
              <a:t>) مواد غذايي است</a:t>
            </a:r>
            <a:r>
              <a:rPr lang="en-US" sz="2000" dirty="0">
                <a:cs typeface="B Nazanin" pitchFamily="2" charset="-78"/>
              </a:rPr>
              <a:t>‎</a:t>
            </a:r>
            <a:r>
              <a:rPr lang="ar-SA" sz="2000" dirty="0">
                <a:cs typeface="B Nazanin" pitchFamily="2" charset="-78"/>
              </a:rPr>
              <a:t>. حجم معده با مقدار غذا و مايعات بلعيده شده تغيير مي</a:t>
            </a:r>
            <a:r>
              <a:rPr lang="en-US" sz="2000" dirty="0">
                <a:cs typeface="B Nazanin" pitchFamily="2" charset="-78"/>
              </a:rPr>
              <a:t>‎</a:t>
            </a:r>
            <a:r>
              <a:rPr lang="ar-SA" sz="2000" dirty="0">
                <a:cs typeface="B Nazanin" pitchFamily="2" charset="-78"/>
              </a:rPr>
              <a:t>كند.</a:t>
            </a:r>
          </a:p>
          <a:p>
            <a:pPr algn="just" rtl="1">
              <a:lnSpc>
                <a:spcPct val="90000"/>
              </a:lnSpc>
              <a:buFont typeface="Wingdings" pitchFamily="2" charset="2"/>
              <a:buChar char="§"/>
            </a:pPr>
            <a:r>
              <a:rPr lang="ar-SA" sz="2000" dirty="0">
                <a:cs typeface="B Nazanin" pitchFamily="2" charset="-78"/>
              </a:rPr>
              <a:t>	معدة خالي كوچك و </a:t>
            </a:r>
            <a:r>
              <a:rPr lang="ar-SA" sz="2000" dirty="0" smtClean="0">
                <a:cs typeface="B Nazanin" pitchFamily="2" charset="-78"/>
              </a:rPr>
              <a:t>معمولا</a:t>
            </a:r>
            <a:r>
              <a:rPr lang="en-US" sz="2000" smtClean="0">
                <a:cs typeface="B Nazanin" pitchFamily="2" charset="-78"/>
              </a:rPr>
              <a:t> </a:t>
            </a:r>
            <a:r>
              <a:rPr lang="ar-SA" sz="2000" smtClean="0">
                <a:cs typeface="B Nazanin" pitchFamily="2" charset="-78"/>
              </a:rPr>
              <a:t>شل </a:t>
            </a:r>
            <a:r>
              <a:rPr lang="ar-SA" sz="2000" dirty="0">
                <a:cs typeface="B Nazanin" pitchFamily="2" charset="-78"/>
              </a:rPr>
              <a:t>است و هنگامي كه پر مي</a:t>
            </a:r>
            <a:r>
              <a:rPr lang="en-US" sz="2000" dirty="0">
                <a:cs typeface="B Nazanin" pitchFamily="2" charset="-78"/>
              </a:rPr>
              <a:t>‎</a:t>
            </a:r>
            <a:r>
              <a:rPr lang="ar-SA" sz="2000" dirty="0">
                <a:cs typeface="B Nazanin" pitchFamily="2" charset="-78"/>
              </a:rPr>
              <a:t>شود، حجم آن افزايش مي</a:t>
            </a:r>
            <a:r>
              <a:rPr lang="en-US" sz="2000" dirty="0">
                <a:cs typeface="B Nazanin" pitchFamily="2" charset="-78"/>
              </a:rPr>
              <a:t>‎</a:t>
            </a:r>
            <a:r>
              <a:rPr lang="ar-SA" sz="2000" dirty="0">
                <a:cs typeface="B Nazanin" pitchFamily="2" charset="-78"/>
              </a:rPr>
              <a:t>يابد. معده شامل قسمتهاي زير است</a:t>
            </a:r>
            <a:r>
              <a:rPr lang="en-US" sz="2000" dirty="0">
                <a:cs typeface="B Nazanin" pitchFamily="2" charset="-78"/>
              </a:rPr>
              <a:t>‎</a:t>
            </a:r>
            <a:r>
              <a:rPr lang="ar-SA" sz="2000" dirty="0">
                <a:cs typeface="B Nazanin" pitchFamily="2" charset="-78"/>
              </a:rPr>
              <a:t>.</a:t>
            </a:r>
          </a:p>
          <a:p>
            <a:pPr algn="just" rtl="1">
              <a:lnSpc>
                <a:spcPct val="90000"/>
              </a:lnSpc>
              <a:buFont typeface="Wingdings" panose="05000000000000000000" pitchFamily="2" charset="2"/>
              <a:buNone/>
            </a:pPr>
            <a:r>
              <a:rPr lang="ar-SA" sz="2000" dirty="0">
                <a:cs typeface="B Nazanin" pitchFamily="2" charset="-78"/>
              </a:rPr>
              <a:t>	1. ناحية كارديا: بالاترين قسمت معده و منطقة تنگي است كه بلافاصله زير اسفنگتر مري معده (محل اتصال مري به معده</a:t>
            </a:r>
            <a:r>
              <a:rPr lang="en-US" sz="2000" dirty="0">
                <a:cs typeface="B Nazanin" pitchFamily="2" charset="-78"/>
              </a:rPr>
              <a:t>‎</a:t>
            </a:r>
            <a:r>
              <a:rPr lang="ar-SA" sz="2000" dirty="0">
                <a:cs typeface="B Nazanin" pitchFamily="2" charset="-78"/>
              </a:rPr>
              <a:t>) قرار دارد.</a:t>
            </a:r>
          </a:p>
          <a:p>
            <a:pPr algn="just" rtl="1">
              <a:lnSpc>
                <a:spcPct val="90000"/>
              </a:lnSpc>
              <a:buFont typeface="Wingdings" panose="05000000000000000000" pitchFamily="2" charset="2"/>
              <a:buNone/>
            </a:pPr>
            <a:r>
              <a:rPr lang="ar-SA" sz="2000" dirty="0">
                <a:cs typeface="B Nazanin" pitchFamily="2" charset="-78"/>
              </a:rPr>
              <a:t>	2. ناحية فاندوس</a:t>
            </a:r>
            <a:r>
              <a:rPr lang="en-US" sz="2000" dirty="0">
                <a:cs typeface="B Nazanin" pitchFamily="2" charset="-78"/>
              </a:rPr>
              <a:t>‎</a:t>
            </a:r>
            <a:r>
              <a:rPr lang="ar-SA" sz="2000" dirty="0">
                <a:cs typeface="B Nazanin" pitchFamily="2" charset="-78"/>
              </a:rPr>
              <a:t>: ناحية گنبدي شكل سمت چپ معده است كه شكل آن در افراد مختلف متفاوت است</a:t>
            </a:r>
            <a:r>
              <a:rPr lang="en-US" sz="2000" dirty="0">
                <a:cs typeface="B Nazanin" pitchFamily="2" charset="-78"/>
              </a:rPr>
              <a:t>‎</a:t>
            </a:r>
            <a:r>
              <a:rPr lang="ar-SA" sz="2000" dirty="0">
                <a:cs typeface="B Nazanin" pitchFamily="2" charset="-78"/>
              </a:rPr>
              <a:t>.</a:t>
            </a:r>
          </a:p>
          <a:p>
            <a:pPr algn="just" rtl="1">
              <a:lnSpc>
                <a:spcPct val="90000"/>
              </a:lnSpc>
              <a:buFont typeface="Wingdings" panose="05000000000000000000" pitchFamily="2" charset="2"/>
              <a:buNone/>
            </a:pPr>
            <a:r>
              <a:rPr lang="ar-SA" sz="2000" dirty="0">
                <a:cs typeface="B Nazanin" pitchFamily="2" charset="-78"/>
              </a:rPr>
              <a:t>	3. جسم معده</a:t>
            </a:r>
            <a:r>
              <a:rPr lang="en-US" sz="2000" dirty="0">
                <a:cs typeface="B Nazanin" pitchFamily="2" charset="-78"/>
              </a:rPr>
              <a:t>‎</a:t>
            </a:r>
            <a:r>
              <a:rPr lang="ar-SA" sz="2000" dirty="0">
                <a:cs typeface="B Nazanin" pitchFamily="2" charset="-78"/>
              </a:rPr>
              <a:t>: بخش مركزي بزرگ معده است كه از يك طرف به انحناي كمتر (مقعر) و از طرف ديگر به انحناي بيشتر (محدب</a:t>
            </a:r>
            <a:r>
              <a:rPr lang="en-US" sz="2000" dirty="0">
                <a:cs typeface="B Nazanin" pitchFamily="2" charset="-78"/>
              </a:rPr>
              <a:t>‎</a:t>
            </a:r>
            <a:r>
              <a:rPr lang="ar-SA" sz="2000" dirty="0">
                <a:cs typeface="B Nazanin" pitchFamily="2" charset="-78"/>
              </a:rPr>
              <a:t>) محدود شده و بين نواحي كارديا و پيلور قرار دارد.</a:t>
            </a:r>
          </a:p>
          <a:p>
            <a:pPr algn="just" rtl="1">
              <a:lnSpc>
                <a:spcPct val="90000"/>
              </a:lnSpc>
              <a:buFont typeface="Wingdings" panose="05000000000000000000" pitchFamily="2" charset="2"/>
              <a:buNone/>
            </a:pPr>
            <a:r>
              <a:rPr lang="ar-SA" sz="2000" dirty="0">
                <a:cs typeface="B Nazanin" pitchFamily="2" charset="-78"/>
              </a:rPr>
              <a:t>	4. ناحية پيلور: ناحية انتهايي معده </a:t>
            </a:r>
            <a:r>
              <a:rPr lang="ar-SA" sz="2000" dirty="0" smtClean="0">
                <a:cs typeface="B Nazanin" pitchFamily="2" charset="-78"/>
              </a:rPr>
              <a:t>و</a:t>
            </a:r>
            <a:r>
              <a:rPr lang="en-US" sz="2000" dirty="0" smtClean="0">
                <a:cs typeface="B Nazanin" pitchFamily="2" charset="-78"/>
              </a:rPr>
              <a:t> </a:t>
            </a:r>
            <a:r>
              <a:rPr lang="ar-SA" sz="2000" dirty="0" smtClean="0">
                <a:cs typeface="B Nazanin" pitchFamily="2" charset="-78"/>
              </a:rPr>
              <a:t>قيفي</a:t>
            </a:r>
            <a:r>
              <a:rPr lang="en-US" sz="2000" dirty="0">
                <a:cs typeface="B Nazanin" pitchFamily="2" charset="-78"/>
              </a:rPr>
              <a:t>‎</a:t>
            </a:r>
            <a:r>
              <a:rPr lang="ar-SA" sz="2000" dirty="0">
                <a:cs typeface="B Nazanin" pitchFamily="2" charset="-78"/>
              </a:rPr>
              <a:t>شكل است و اسفنگتر پيلوريك در آن قرار </a:t>
            </a:r>
            <a:r>
              <a:rPr lang="ar-SA" sz="2000" dirty="0" smtClean="0">
                <a:cs typeface="B Nazanin" pitchFamily="2" charset="-78"/>
              </a:rPr>
              <a:t>دارد</a:t>
            </a:r>
            <a:r>
              <a:rPr lang="fa-IR" sz="2000" dirty="0" smtClean="0">
                <a:cs typeface="B Nazanin" pitchFamily="2" charset="-78"/>
              </a:rPr>
              <a:t>.</a:t>
            </a:r>
            <a:endParaRPr lang="ar-SA" sz="2000" dirty="0">
              <a:cs typeface="B Nazanin" pitchFamily="2" charset="-78"/>
            </a:endParaRPr>
          </a:p>
          <a:p>
            <a:pPr>
              <a:lnSpc>
                <a:spcPct val="90000"/>
              </a:lnSpc>
              <a:buFont typeface="Wingdings" panose="05000000000000000000" pitchFamily="2" charset="2"/>
              <a:buNone/>
            </a:pPr>
            <a:endParaRPr lang="en-US" sz="2000" dirty="0">
              <a:cs typeface="B Nazanin" pitchFamily="2" charset="-78"/>
            </a:endParaRPr>
          </a:p>
        </p:txBody>
      </p:sp>
      <p:pic>
        <p:nvPicPr>
          <p:cNvPr id="1026" name="Picture 2" descr="E:\educational\فیزیولوژِی\درس فیزیولوژی ترم 95-1\Digestive\6.jpg"/>
          <p:cNvPicPr>
            <a:picLocks noChangeAspect="1" noChangeArrowheads="1"/>
          </p:cNvPicPr>
          <p:nvPr/>
        </p:nvPicPr>
        <p:blipFill>
          <a:blip r:embed="rId3" cstate="print"/>
          <a:srcRect/>
          <a:stretch>
            <a:fillRect/>
          </a:stretch>
        </p:blipFill>
        <p:spPr bwMode="auto">
          <a:xfrm>
            <a:off x="450154" y="3347158"/>
            <a:ext cx="4220307" cy="3465900"/>
          </a:xfrm>
          <a:prstGeom prst="rect">
            <a:avLst/>
          </a:prstGeom>
          <a:noFill/>
        </p:spPr>
      </p:pic>
    </p:spTree>
    <p:extLst>
      <p:ext uri="{BB962C8B-B14F-4D97-AF65-F5344CB8AC3E}">
        <p14:creationId xmlns:p14="http://schemas.microsoft.com/office/powerpoint/2010/main" val="2448359507"/>
      </p:ext>
    </p:extLst>
  </p:cSld>
  <p:clrMapOvr>
    <a:masterClrMapping/>
  </p:clrMapOvr>
  <p:transition spd="med">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4464146" y="2166424"/>
            <a:ext cx="7629378" cy="2124222"/>
          </a:xfrm>
        </p:spPr>
        <p:txBody>
          <a:bodyPr>
            <a:noAutofit/>
          </a:bodyPr>
          <a:lstStyle/>
          <a:p>
            <a:pPr algn="just" rtl="1"/>
            <a:r>
              <a:rPr lang="ar-SA" sz="2000" dirty="0" smtClean="0">
                <a:cs typeface="B Nazanin" pitchFamily="2" charset="-78"/>
              </a:rPr>
              <a:t>معده همچون انبار غذا عمل مي</a:t>
            </a:r>
            <a:r>
              <a:rPr lang="en-US" sz="2000" dirty="0" smtClean="0">
                <a:cs typeface="B Nazanin" pitchFamily="2" charset="-78"/>
              </a:rPr>
              <a:t>‎</a:t>
            </a:r>
            <a:r>
              <a:rPr lang="ar-SA" sz="2000" dirty="0" smtClean="0">
                <a:cs typeface="B Nazanin" pitchFamily="2" charset="-78"/>
              </a:rPr>
              <a:t>كند. بنابراين</a:t>
            </a:r>
            <a:r>
              <a:rPr lang="en-US" sz="2000" dirty="0" smtClean="0">
                <a:cs typeface="B Nazanin" pitchFamily="2" charset="-78"/>
              </a:rPr>
              <a:t>‎</a:t>
            </a:r>
            <a:r>
              <a:rPr lang="ar-SA" sz="2000" dirty="0" smtClean="0">
                <a:cs typeface="B Nazanin" pitchFamily="2" charset="-78"/>
              </a:rPr>
              <a:t>، مي</a:t>
            </a:r>
            <a:r>
              <a:rPr lang="en-US" sz="2000" dirty="0" smtClean="0">
                <a:cs typeface="B Nazanin" pitchFamily="2" charset="-78"/>
              </a:rPr>
              <a:t>‎</a:t>
            </a:r>
            <a:r>
              <a:rPr lang="ar-SA" sz="2000" dirty="0" smtClean="0">
                <a:cs typeface="B Nazanin" pitchFamily="2" charset="-78"/>
              </a:rPr>
              <a:t>توان در هر وعده مقدار زيادي غذا صرف كرد. هر چند دقيقه يك</a:t>
            </a:r>
            <a:r>
              <a:rPr lang="en-US" sz="2000" dirty="0" smtClean="0">
                <a:cs typeface="B Nazanin" pitchFamily="2" charset="-78"/>
              </a:rPr>
              <a:t>‎</a:t>
            </a:r>
            <a:r>
              <a:rPr lang="ar-SA" sz="2000" dirty="0" smtClean="0">
                <a:cs typeface="B Nazanin" pitchFamily="2" charset="-78"/>
              </a:rPr>
              <a:t>بار مقدار كمي از اين غذاي انبار شده از راه اسفنگتر پيلور وارد دوازدهه (ابتداي رودة باريك</a:t>
            </a:r>
            <a:r>
              <a:rPr lang="en-US" sz="2000" dirty="0" smtClean="0">
                <a:cs typeface="B Nazanin" pitchFamily="2" charset="-78"/>
              </a:rPr>
              <a:t>‎</a:t>
            </a:r>
            <a:r>
              <a:rPr lang="ar-SA" sz="2000" dirty="0" smtClean="0">
                <a:cs typeface="B Nazanin" pitchFamily="2" charset="-78"/>
              </a:rPr>
              <a:t>) مي</a:t>
            </a:r>
            <a:r>
              <a:rPr lang="en-US" sz="2000" dirty="0" smtClean="0">
                <a:cs typeface="B Nazanin" pitchFamily="2" charset="-78"/>
              </a:rPr>
              <a:t>‎</a:t>
            </a:r>
            <a:r>
              <a:rPr lang="ar-SA" sz="2000" dirty="0" smtClean="0">
                <a:cs typeface="B Nazanin" pitchFamily="2" charset="-78"/>
              </a:rPr>
              <a:t>شود. تا اينكه معده كاملاً از غذا خالي شود. اين عمل 2 تا 4 ساعت طول مي</a:t>
            </a:r>
            <a:r>
              <a:rPr lang="en-US" sz="2000" dirty="0" smtClean="0">
                <a:cs typeface="B Nazanin" pitchFamily="2" charset="-78"/>
              </a:rPr>
              <a:t>‎</a:t>
            </a:r>
            <a:r>
              <a:rPr lang="ar-SA" sz="2000" dirty="0" smtClean="0">
                <a:cs typeface="B Nazanin" pitchFamily="2" charset="-78"/>
              </a:rPr>
              <a:t>كشد و در جريان آن مواد غذايي به</a:t>
            </a:r>
            <a:r>
              <a:rPr lang="en-US" sz="2000" dirty="0" smtClean="0">
                <a:cs typeface="B Nazanin" pitchFamily="2" charset="-78"/>
              </a:rPr>
              <a:t>‎</a:t>
            </a:r>
            <a:r>
              <a:rPr lang="ar-SA" sz="2000" dirty="0" smtClean="0">
                <a:cs typeface="B Nazanin" pitchFamily="2" charset="-78"/>
              </a:rPr>
              <a:t>طور مداوم براي هضم و جذب در دسترس رودة باريك قرار مي</a:t>
            </a:r>
            <a:r>
              <a:rPr lang="en-US" sz="2000" dirty="0" smtClean="0">
                <a:cs typeface="B Nazanin" pitchFamily="2" charset="-78"/>
              </a:rPr>
              <a:t>‎</a:t>
            </a:r>
            <a:r>
              <a:rPr lang="ar-SA" sz="2000" dirty="0" smtClean="0">
                <a:cs typeface="B Nazanin" pitchFamily="2" charset="-78"/>
              </a:rPr>
              <a:t>گيرد. زمان</a:t>
            </a:r>
            <a:r>
              <a:rPr lang="en-US" sz="2000" dirty="0" smtClean="0">
                <a:cs typeface="B Nazanin" pitchFamily="2" charset="-78"/>
              </a:rPr>
              <a:t>‎</a:t>
            </a:r>
            <a:r>
              <a:rPr lang="ar-SA" sz="2000" dirty="0" smtClean="0">
                <a:cs typeface="B Nazanin" pitchFamily="2" charset="-78"/>
              </a:rPr>
              <a:t> تخلية معده با نوع غذاي خورده شده تغيير مي</a:t>
            </a:r>
            <a:r>
              <a:rPr lang="en-US" sz="2000" dirty="0" smtClean="0">
                <a:cs typeface="B Nazanin" pitchFamily="2" charset="-78"/>
              </a:rPr>
              <a:t>‎</a:t>
            </a:r>
            <a:r>
              <a:rPr lang="ar-SA" sz="2000" dirty="0" smtClean="0">
                <a:cs typeface="B Nazanin" pitchFamily="2" charset="-78"/>
              </a:rPr>
              <a:t>كند. </a:t>
            </a:r>
            <a:endParaRPr lang="en-US" sz="2000" dirty="0">
              <a:cs typeface="B Nazanin" pitchFamily="2" charset="-78"/>
            </a:endParaRPr>
          </a:p>
        </p:txBody>
      </p:sp>
      <p:sp>
        <p:nvSpPr>
          <p:cNvPr id="371715" name="Rectangle 3"/>
          <p:cNvSpPr>
            <a:spLocks noGrp="1" noChangeArrowheads="1"/>
          </p:cNvSpPr>
          <p:nvPr>
            <p:ph type="body" sz="half" idx="2"/>
          </p:nvPr>
        </p:nvSpPr>
        <p:spPr>
          <a:xfrm>
            <a:off x="4343400" y="290733"/>
            <a:ext cx="7848600" cy="1905000"/>
          </a:xfrm>
        </p:spPr>
        <p:txBody>
          <a:bodyPr>
            <a:normAutofit fontScale="92500" lnSpcReduction="10000"/>
          </a:bodyPr>
          <a:lstStyle/>
          <a:p>
            <a:pPr algn="just" rtl="1">
              <a:lnSpc>
                <a:spcPct val="110000"/>
              </a:lnSpc>
              <a:buFont typeface="Wingdings" panose="05000000000000000000" pitchFamily="2" charset="2"/>
              <a:buNone/>
            </a:pPr>
            <a:r>
              <a:rPr lang="ar-SA" sz="2600" b="1" dirty="0">
                <a:solidFill>
                  <a:srgbClr val="C00000"/>
                </a:solidFill>
                <a:cs typeface="B Nazanin" pitchFamily="2" charset="-78"/>
              </a:rPr>
              <a:t>ساختمان لايه</a:t>
            </a:r>
            <a:r>
              <a:rPr lang="en-US" sz="2600" b="1" dirty="0">
                <a:solidFill>
                  <a:srgbClr val="C00000"/>
                </a:solidFill>
                <a:cs typeface="B Nazanin" pitchFamily="2" charset="-78"/>
              </a:rPr>
              <a:t>‎</a:t>
            </a:r>
            <a:r>
              <a:rPr lang="ar-SA" sz="2600" b="1" dirty="0">
                <a:solidFill>
                  <a:srgbClr val="C00000"/>
                </a:solidFill>
                <a:cs typeface="B Nazanin" pitchFamily="2" charset="-78"/>
              </a:rPr>
              <a:t>اي </a:t>
            </a:r>
            <a:r>
              <a:rPr lang="ar-SA" sz="2600" b="1" dirty="0" smtClean="0">
                <a:solidFill>
                  <a:srgbClr val="C00000"/>
                </a:solidFill>
                <a:cs typeface="B Nazanin" pitchFamily="2" charset="-78"/>
              </a:rPr>
              <a:t>معده</a:t>
            </a:r>
            <a:endParaRPr lang="en-US" sz="2600" b="1" dirty="0" smtClean="0">
              <a:solidFill>
                <a:srgbClr val="C00000"/>
              </a:solidFill>
              <a:cs typeface="B Nazanin" pitchFamily="2" charset="-78"/>
            </a:endParaRPr>
          </a:p>
          <a:p>
            <a:pPr algn="just" rtl="1">
              <a:lnSpc>
                <a:spcPct val="110000"/>
              </a:lnSpc>
              <a:buFont typeface="Wingdings" panose="05000000000000000000" pitchFamily="2" charset="2"/>
              <a:buNone/>
            </a:pPr>
            <a:r>
              <a:rPr lang="ar-SA" sz="2400" dirty="0" smtClean="0">
                <a:solidFill>
                  <a:srgbClr val="C00000"/>
                </a:solidFill>
                <a:cs typeface="B Nazanin" pitchFamily="2" charset="-78"/>
              </a:rPr>
              <a:t> </a:t>
            </a:r>
            <a:r>
              <a:rPr lang="ar-SA" sz="2000" dirty="0" smtClean="0">
                <a:cs typeface="B Nazanin" pitchFamily="2" charset="-78"/>
              </a:rPr>
              <a:t>همچون ساختمان لوله گوارش از چهار لايه تشكيل شده است</a:t>
            </a:r>
            <a:r>
              <a:rPr lang="en-US" sz="2000" dirty="0" smtClean="0">
                <a:cs typeface="B Nazanin" pitchFamily="2" charset="-78"/>
              </a:rPr>
              <a:t>‎</a:t>
            </a:r>
            <a:r>
              <a:rPr lang="ar-SA" sz="2000" dirty="0" smtClean="0">
                <a:cs typeface="B Nazanin" pitchFamily="2" charset="-78"/>
              </a:rPr>
              <a:t>. در لاية عضلات</a:t>
            </a:r>
            <a:r>
              <a:rPr lang="en-US" sz="2000" dirty="0" smtClean="0">
                <a:cs typeface="B Nazanin" pitchFamily="2" charset="-78"/>
              </a:rPr>
              <a:t>‎</a:t>
            </a:r>
            <a:r>
              <a:rPr lang="ar-SA" sz="2000" dirty="0" smtClean="0">
                <a:cs typeface="B Nazanin" pitchFamily="2" charset="-78"/>
              </a:rPr>
              <a:t>، علاوه بر عضلات صاف</a:t>
            </a:r>
            <a:r>
              <a:rPr lang="en-US" sz="2000" dirty="0" smtClean="0">
                <a:cs typeface="B Nazanin" pitchFamily="2" charset="-78"/>
              </a:rPr>
              <a:t>‎</a:t>
            </a:r>
            <a:r>
              <a:rPr lang="ar-SA" sz="2000" dirty="0" smtClean="0">
                <a:cs typeface="B Nazanin" pitchFamily="2" charset="-78"/>
              </a:rPr>
              <a:t> حلقوي و طولي</a:t>
            </a:r>
            <a:r>
              <a:rPr lang="en-US" sz="2000" dirty="0" smtClean="0">
                <a:cs typeface="B Nazanin" pitchFamily="2" charset="-78"/>
              </a:rPr>
              <a:t>‎</a:t>
            </a:r>
            <a:r>
              <a:rPr lang="ar-SA" sz="2000" dirty="0" smtClean="0">
                <a:cs typeface="B Nazanin" pitchFamily="2" charset="-78"/>
              </a:rPr>
              <a:t>، عضلات صاف مايل (مورب) نيز يافت مي</a:t>
            </a:r>
            <a:r>
              <a:rPr lang="en-US" sz="2000" dirty="0" smtClean="0">
                <a:cs typeface="B Nazanin" pitchFamily="2" charset="-78"/>
              </a:rPr>
              <a:t>‎</a:t>
            </a:r>
            <a:r>
              <a:rPr lang="ar-SA" sz="2000" dirty="0" smtClean="0">
                <a:cs typeface="B Nazanin" pitchFamily="2" charset="-78"/>
              </a:rPr>
              <a:t>شوند كه بيشتر در ناحيه فاندوس (ناحيه گنبدي شكل معده</a:t>
            </a:r>
            <a:r>
              <a:rPr lang="en-US" sz="2000" dirty="0" smtClean="0">
                <a:cs typeface="B Nazanin" pitchFamily="2" charset="-78"/>
              </a:rPr>
              <a:t>‎</a:t>
            </a:r>
            <a:r>
              <a:rPr lang="ar-SA" sz="2000" dirty="0" smtClean="0">
                <a:cs typeface="B Nazanin" pitchFamily="2" charset="-78"/>
              </a:rPr>
              <a:t>) ديده مي</a:t>
            </a:r>
            <a:r>
              <a:rPr lang="en-US" sz="2000" dirty="0" smtClean="0">
                <a:cs typeface="B Nazanin" pitchFamily="2" charset="-78"/>
              </a:rPr>
              <a:t>‎</a:t>
            </a:r>
            <a:r>
              <a:rPr lang="ar-SA" sz="2000" dirty="0" smtClean="0">
                <a:cs typeface="B Nazanin" pitchFamily="2" charset="-78"/>
              </a:rPr>
              <a:t>شوند. انقباضات عضلات معده از ناحية كارديا شروع و به ناحية پيلور ختم مي</a:t>
            </a:r>
            <a:r>
              <a:rPr lang="en-US" sz="2000" dirty="0" smtClean="0">
                <a:cs typeface="B Nazanin" pitchFamily="2" charset="-78"/>
              </a:rPr>
              <a:t>‎</a:t>
            </a:r>
            <a:r>
              <a:rPr lang="ar-SA" sz="2000" dirty="0" smtClean="0">
                <a:cs typeface="B Nazanin" pitchFamily="2" charset="-78"/>
              </a:rPr>
              <a:t>شوند. هنگامي كه غذا در معده باشد، امواج انقباض حدود 2 بار در دقيقه حادث مي</a:t>
            </a:r>
            <a:r>
              <a:rPr lang="en-US" sz="2000" dirty="0" smtClean="0">
                <a:cs typeface="B Nazanin" pitchFamily="2" charset="-78"/>
              </a:rPr>
              <a:t>‎</a:t>
            </a:r>
            <a:r>
              <a:rPr lang="ar-SA" sz="2000" dirty="0" smtClean="0">
                <a:cs typeface="B Nazanin" pitchFamily="2" charset="-78"/>
              </a:rPr>
              <a:t>شوند.</a:t>
            </a:r>
            <a:endParaRPr lang="en-US" sz="2000" dirty="0">
              <a:cs typeface="B Nazanin" pitchFamily="2" charset="-78"/>
            </a:endParaRPr>
          </a:p>
        </p:txBody>
      </p:sp>
      <p:sp>
        <p:nvSpPr>
          <p:cNvPr id="5" name="Rectangle 2"/>
          <p:cNvSpPr txBox="1">
            <a:spLocks noChangeArrowheads="1"/>
          </p:cNvSpPr>
          <p:nvPr/>
        </p:nvSpPr>
        <p:spPr>
          <a:xfrm>
            <a:off x="182881" y="4203894"/>
            <a:ext cx="12009120" cy="2654105"/>
          </a:xfrm>
          <a:prstGeom prst="rect">
            <a:avLst/>
          </a:prstGeom>
        </p:spPr>
        <p:txBody>
          <a:bodyPr vert="horz" lIns="91440" tIns="45720" rIns="91440" bIns="45720" rtlCol="0" anchor="t">
            <a:noAutofit/>
          </a:bodyPr>
          <a:lstStyle/>
          <a:p>
            <a:pPr marL="0" marR="0" lvl="0" indent="0" algn="just" defTabSz="457200" rtl="1" eaLnBrk="1" fontAlgn="auto" latinLnBrk="0" hangingPunct="1">
              <a:lnSpc>
                <a:spcPct val="100000"/>
              </a:lnSpc>
              <a:spcBef>
                <a:spcPct val="0"/>
              </a:spcBef>
              <a:spcAft>
                <a:spcPts val="0"/>
              </a:spcAft>
              <a:buClrTx/>
              <a:buSzTx/>
              <a:buFontTx/>
              <a:buNone/>
              <a:tabLst/>
              <a:defRPr/>
            </a:pPr>
            <a:r>
              <a:rPr lang="fa-IR" sz="2800" b="1" dirty="0" smtClean="0">
                <a:solidFill>
                  <a:srgbClr val="C00000"/>
                </a:solidFill>
                <a:latin typeface="+mj-lt"/>
                <a:ea typeface="+mj-ea"/>
                <a:cs typeface="B Lotus" panose="00000400000000000000" pitchFamily="2" charset="-78"/>
              </a:rPr>
              <a:t>1.3. </a:t>
            </a:r>
            <a:r>
              <a:rPr lang="fa-IR" sz="2800" b="1" dirty="0" smtClean="0">
                <a:solidFill>
                  <a:srgbClr val="C00000"/>
                </a:solidFill>
                <a:latin typeface="+mj-lt"/>
                <a:ea typeface="+mj-ea"/>
                <a:cs typeface="B Nazanin" pitchFamily="2" charset="-78"/>
              </a:rPr>
              <a:t>فعالیت حرکتی معده</a:t>
            </a:r>
          </a:p>
          <a:p>
            <a:pPr marL="0" marR="0" lvl="0" indent="0" algn="just" defTabSz="457200" rtl="1" eaLnBrk="1" fontAlgn="auto" latinLnBrk="0" hangingPunct="1">
              <a:lnSpc>
                <a:spcPct val="100000"/>
              </a:lnSpc>
              <a:spcBef>
                <a:spcPct val="0"/>
              </a:spcBef>
              <a:spcAft>
                <a:spcPts val="0"/>
              </a:spcAft>
              <a:buClrTx/>
              <a:buSzTx/>
              <a:buFontTx/>
              <a:buNone/>
              <a:tabLst/>
              <a:defRPr/>
            </a:pPr>
            <a:r>
              <a:rPr kumimoji="0" lang="fa-IR" sz="2000" b="1" i="0" u="none" strike="noStrike" kern="1200" cap="none" spc="0" normalizeH="0" baseline="0" noProof="0" dirty="0" smtClean="0">
                <a:ln>
                  <a:noFill/>
                </a:ln>
                <a:solidFill>
                  <a:srgbClr val="C00000"/>
                </a:solidFill>
                <a:effectLst/>
                <a:uLnTx/>
                <a:uFillTx/>
                <a:latin typeface="+mj-lt"/>
                <a:ea typeface="+mj-ea"/>
                <a:cs typeface="B Nazanin" pitchFamily="2" charset="-78"/>
              </a:rPr>
              <a:t>1.انباشتن حجم زیادی از غذا</a:t>
            </a:r>
          </a:p>
          <a:p>
            <a:pPr marL="0" marR="0" lvl="0" indent="0" algn="just" defTabSz="457200" rtl="1" eaLnBrk="1" fontAlgn="auto" latinLnBrk="0" hangingPunct="1">
              <a:lnSpc>
                <a:spcPct val="100000"/>
              </a:lnSpc>
              <a:spcBef>
                <a:spcPct val="0"/>
              </a:spcBef>
              <a:spcAft>
                <a:spcPts val="0"/>
              </a:spcAft>
              <a:buClrTx/>
              <a:buSzTx/>
              <a:buFontTx/>
              <a:buNone/>
              <a:tabLst/>
              <a:defRPr/>
            </a:pPr>
            <a:r>
              <a:rPr lang="fa-IR" sz="2000" b="1" dirty="0" smtClean="0">
                <a:solidFill>
                  <a:srgbClr val="C00000"/>
                </a:solidFill>
                <a:latin typeface="+mj-lt"/>
                <a:ea typeface="+mj-ea"/>
                <a:cs typeface="B Nazanin" pitchFamily="2" charset="-78"/>
              </a:rPr>
              <a:t>2.مخلوط کردن غذا با ترشحات معده</a:t>
            </a:r>
          </a:p>
          <a:p>
            <a:pPr marL="0" marR="0" lvl="0" indent="0" algn="just" defTabSz="457200" rtl="1" eaLnBrk="1" fontAlgn="auto" latinLnBrk="0" hangingPunct="1">
              <a:lnSpc>
                <a:spcPct val="100000"/>
              </a:lnSpc>
              <a:spcBef>
                <a:spcPct val="0"/>
              </a:spcBef>
              <a:spcAft>
                <a:spcPts val="0"/>
              </a:spcAft>
              <a:buClrTx/>
              <a:buSzTx/>
              <a:buFontTx/>
              <a:buNone/>
              <a:tabLst/>
              <a:defRPr/>
            </a:pPr>
            <a:r>
              <a:rPr lang="fa-IR" sz="2000" dirty="0" smtClean="0">
                <a:latin typeface="+mj-lt"/>
                <a:ea typeface="+mj-ea"/>
                <a:cs typeface="B Nazanin" pitchFamily="2" charset="-78"/>
              </a:rPr>
              <a:t>انقباضات قعر یا فاندوس و تنه معده ضعیف و انجام عمل ذخیره ای معده اما غار در (</a:t>
            </a:r>
            <a:r>
              <a:rPr lang="en-US" sz="2000" dirty="0" err="1" smtClean="0">
                <a:latin typeface="Times New Roman" pitchFamily="18" charset="0"/>
                <a:ea typeface="+mj-ea"/>
                <a:cs typeface="B Nazanin" pitchFamily="2" charset="-78"/>
              </a:rPr>
              <a:t>Antrum</a:t>
            </a:r>
            <a:r>
              <a:rPr lang="fa-IR" sz="2000" dirty="0" smtClean="0">
                <a:latin typeface="+mj-lt"/>
                <a:ea typeface="+mj-ea"/>
                <a:cs typeface="B Nazanin" pitchFamily="2" charset="-78"/>
              </a:rPr>
              <a:t>) انقباضات شدید و غذا را به ذرات کوچکترتقسیم و با شیره معدی مخلوط.(تشکیل توده نیمه جامد به نام کیموس(محصول عمل ترشحی و حرکتی معده)) </a:t>
            </a:r>
          </a:p>
          <a:p>
            <a:pPr marL="0" marR="0" lvl="0" indent="0" algn="just" defTabSz="457200" rtl="1" eaLnBrk="1" fontAlgn="auto" latinLnBrk="0" hangingPunct="1">
              <a:lnSpc>
                <a:spcPct val="100000"/>
              </a:lnSpc>
              <a:spcBef>
                <a:spcPct val="0"/>
              </a:spcBef>
              <a:spcAft>
                <a:spcPts val="0"/>
              </a:spcAft>
              <a:buClrTx/>
              <a:buSzTx/>
              <a:buFontTx/>
              <a:buNone/>
              <a:tabLst/>
              <a:defRPr/>
            </a:pPr>
            <a:r>
              <a:rPr kumimoji="0" lang="fa-IR" sz="2000" b="1" i="0" u="none" strike="noStrike" kern="1200" cap="none" spc="0" normalizeH="0" baseline="0" noProof="0" dirty="0" smtClean="0">
                <a:ln>
                  <a:noFill/>
                </a:ln>
                <a:solidFill>
                  <a:srgbClr val="C00000"/>
                </a:solidFill>
                <a:effectLst/>
                <a:uLnTx/>
                <a:uFillTx/>
                <a:latin typeface="+mj-lt"/>
                <a:ea typeface="+mj-ea"/>
                <a:cs typeface="B Nazanin" pitchFamily="2" charset="-78"/>
              </a:rPr>
              <a:t>3.تخلیه</a:t>
            </a:r>
            <a:r>
              <a:rPr kumimoji="0" lang="fa-IR" sz="2000" b="1" i="0" u="none" strike="noStrike" kern="1200" cap="none" spc="0" normalizeH="0" noProof="0" dirty="0" smtClean="0">
                <a:ln>
                  <a:noFill/>
                </a:ln>
                <a:solidFill>
                  <a:srgbClr val="C00000"/>
                </a:solidFill>
                <a:effectLst/>
                <a:uLnTx/>
                <a:uFillTx/>
                <a:latin typeface="+mj-lt"/>
                <a:ea typeface="+mj-ea"/>
                <a:cs typeface="B Nazanin" pitchFamily="2" charset="-78"/>
              </a:rPr>
              <a:t> محتویات معده به داخل روده (به دوازدهه) : تنظیم سرعت تخلیه مکانیسم های عصبی و هورمونی</a:t>
            </a:r>
          </a:p>
          <a:p>
            <a:pPr lvl="0" algn="just" defTabSz="457200" rtl="1">
              <a:spcBef>
                <a:spcPct val="0"/>
              </a:spcBef>
            </a:pPr>
            <a:r>
              <a:rPr lang="ar-SA" sz="2000" dirty="0" smtClean="0">
                <a:cs typeface="B Nazanin" pitchFamily="2" charset="-78"/>
              </a:rPr>
              <a:t>آب سريعتر از سایر محتویات معده را ترك مي</a:t>
            </a:r>
            <a:r>
              <a:rPr lang="en-US" sz="2000" dirty="0" smtClean="0">
                <a:cs typeface="B Nazanin" pitchFamily="2" charset="-78"/>
              </a:rPr>
              <a:t>‎</a:t>
            </a:r>
            <a:r>
              <a:rPr lang="ar-SA" sz="2000" dirty="0" smtClean="0">
                <a:cs typeface="B Nazanin" pitchFamily="2" charset="-78"/>
              </a:rPr>
              <a:t>كند و پس از آن به ترتيب كربوهيدراتها، پروتئينها و بالاخره چربي قرار دارند كه بسيار آهسته از معده خارج مي</a:t>
            </a:r>
            <a:r>
              <a:rPr lang="en-US" sz="2000" dirty="0" smtClean="0">
                <a:cs typeface="B Nazanin" pitchFamily="2" charset="-78"/>
              </a:rPr>
              <a:t>‎</a:t>
            </a:r>
            <a:r>
              <a:rPr lang="ar-SA" sz="2000" dirty="0" smtClean="0">
                <a:cs typeface="B Nazanin" pitchFamily="2" charset="-78"/>
              </a:rPr>
              <a:t>شود</a:t>
            </a:r>
            <a:endParaRPr kumimoji="0" lang="en-US" sz="2000" i="0" u="none" strike="noStrike" kern="1200" cap="none" spc="0" normalizeH="0" baseline="0" noProof="0" dirty="0">
              <a:ln>
                <a:noFill/>
              </a:ln>
              <a:solidFill>
                <a:srgbClr val="C00000"/>
              </a:solidFill>
              <a:effectLst/>
              <a:uLnTx/>
              <a:uFillTx/>
              <a:latin typeface="+mj-lt"/>
              <a:ea typeface="+mj-ea"/>
              <a:cs typeface="B Nazanin" pitchFamily="2" charset="-78"/>
            </a:endParaRPr>
          </a:p>
        </p:txBody>
      </p:sp>
      <p:pic>
        <p:nvPicPr>
          <p:cNvPr id="7" name="Picture 18" descr="C:\Users\Afashin\Desktop\internet\gut\Picture9.jpg"/>
          <p:cNvPicPr>
            <a:picLocks noChangeAspect="1" noChangeArrowheads="1"/>
          </p:cNvPicPr>
          <p:nvPr/>
        </p:nvPicPr>
        <p:blipFill>
          <a:blip r:embed="rId3" cstate="print">
            <a:lum bright="-10000" contrast="20000"/>
          </a:blip>
          <a:srcRect r="2576" b="1631"/>
          <a:stretch>
            <a:fillRect/>
          </a:stretch>
        </p:blipFill>
        <p:spPr bwMode="auto">
          <a:xfrm>
            <a:off x="295416" y="1588476"/>
            <a:ext cx="3932441" cy="3328182"/>
          </a:xfrm>
          <a:prstGeom prst="rect">
            <a:avLst/>
          </a:prstGeom>
          <a:noFill/>
          <a:ln w="9525">
            <a:noFill/>
            <a:miter lim="800000"/>
            <a:headEnd/>
            <a:tailEnd/>
          </a:ln>
        </p:spPr>
      </p:pic>
    </p:spTree>
    <p:extLst>
      <p:ext uri="{BB962C8B-B14F-4D97-AF65-F5344CB8AC3E}">
        <p14:creationId xmlns:p14="http://schemas.microsoft.com/office/powerpoint/2010/main" val="35257439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82880" y="225083"/>
            <a:ext cx="12009120" cy="6632917"/>
          </a:xfrm>
          <a:prstGeom prst="rect">
            <a:avLst/>
          </a:prstGeom>
        </p:spPr>
        <p:txBody>
          <a:bodyPr vert="horz" lIns="91440" tIns="45720" rIns="91440" bIns="45720" rtlCol="0" anchor="t">
            <a:noAutofit/>
          </a:bodyPr>
          <a:lstStyle/>
          <a:p>
            <a:pPr marL="0" marR="0" lvl="0" indent="0" algn="just" defTabSz="457200" rtl="1" eaLnBrk="1" fontAlgn="auto" latinLnBrk="0" hangingPunct="1">
              <a:lnSpc>
                <a:spcPct val="100000"/>
              </a:lnSpc>
              <a:spcBef>
                <a:spcPct val="0"/>
              </a:spcBef>
              <a:spcAft>
                <a:spcPts val="0"/>
              </a:spcAft>
              <a:buClrTx/>
              <a:buSzTx/>
              <a:buFontTx/>
              <a:buNone/>
              <a:tabLst/>
              <a:defRPr/>
            </a:pPr>
            <a:r>
              <a:rPr lang="fa-IR" sz="3200" b="1" dirty="0" smtClean="0">
                <a:solidFill>
                  <a:srgbClr val="C00000"/>
                </a:solidFill>
                <a:latin typeface="+mj-lt"/>
                <a:ea typeface="+mj-ea"/>
                <a:cs typeface="B Nazanin" pitchFamily="2" charset="-78"/>
              </a:rPr>
              <a:t>تنظیم حرکات معده</a:t>
            </a:r>
            <a:endParaRPr lang="en-US" sz="3200" b="1" dirty="0" smtClean="0">
              <a:solidFill>
                <a:srgbClr val="C00000"/>
              </a:solidFill>
              <a:latin typeface="+mj-lt"/>
              <a:ea typeface="+mj-ea"/>
              <a:cs typeface="B Nazanin" pitchFamily="2" charset="-78"/>
            </a:endParaRPr>
          </a:p>
          <a:p>
            <a:pPr marL="0" marR="0" lvl="0" indent="0" algn="just" defTabSz="457200" rtl="1" eaLnBrk="1" fontAlgn="auto" latinLnBrk="0" hangingPunct="1">
              <a:lnSpc>
                <a:spcPct val="100000"/>
              </a:lnSpc>
              <a:spcBef>
                <a:spcPct val="0"/>
              </a:spcBef>
              <a:spcAft>
                <a:spcPts val="0"/>
              </a:spcAft>
              <a:buClrTx/>
              <a:buSzTx/>
              <a:buFontTx/>
              <a:buNone/>
              <a:tabLst/>
              <a:defRPr/>
            </a:pPr>
            <a:r>
              <a:rPr lang="fa-IR" sz="2400" dirty="0" smtClean="0">
                <a:latin typeface="+mj-lt"/>
                <a:ea typeface="+mj-ea"/>
                <a:cs typeface="B Nazanin" pitchFamily="2" charset="-78"/>
              </a:rPr>
              <a:t>تخلیه معده بوسیله فرمان هایی که از جانب معده و روده (هم عصبی و هم هورمونی، هردو باعث مهار تخلیه بجز گاسترین) صادر می شود، تنظیم می گردد.</a:t>
            </a:r>
          </a:p>
          <a:p>
            <a:pPr marL="0" marR="0" lvl="0" indent="0" algn="just" defTabSz="457200" rtl="1" eaLnBrk="1" fontAlgn="auto" latinLnBrk="0" hangingPunct="1">
              <a:lnSpc>
                <a:spcPct val="100000"/>
              </a:lnSpc>
              <a:spcBef>
                <a:spcPct val="0"/>
              </a:spcBef>
              <a:spcAft>
                <a:spcPts val="0"/>
              </a:spcAft>
              <a:buClrTx/>
              <a:buSzTx/>
              <a:tabLst/>
              <a:defRPr/>
            </a:pPr>
            <a:r>
              <a:rPr lang="fa-IR" sz="2000" b="1" dirty="0" smtClean="0">
                <a:solidFill>
                  <a:srgbClr val="C00000"/>
                </a:solidFill>
                <a:latin typeface="+mj-lt"/>
                <a:ea typeface="+mj-ea"/>
                <a:cs typeface="B Nazanin" pitchFamily="2" charset="-78"/>
              </a:rPr>
              <a:t>گاسترین: </a:t>
            </a:r>
            <a:r>
              <a:rPr lang="fa-IR" sz="2000" dirty="0" smtClean="0">
                <a:latin typeface="+mj-lt"/>
                <a:ea typeface="+mj-ea"/>
                <a:cs typeface="B Nazanin" pitchFamily="2" charset="-78"/>
              </a:rPr>
              <a:t>سبب پر قدرت شدن امواج دودی معده و شل شدن اسفنگتر پیلور و اثر مثبت بر تخلیه</a:t>
            </a:r>
            <a:endParaRPr lang="en-US" sz="2000" dirty="0" smtClean="0">
              <a:latin typeface="+mj-lt"/>
              <a:ea typeface="+mj-ea"/>
              <a:cs typeface="B Nazanin" pitchFamily="2" charset="-78"/>
            </a:endParaRPr>
          </a:p>
          <a:p>
            <a:pPr marL="0" marR="0" lvl="0" indent="0" algn="just" defTabSz="457200" rtl="1" eaLnBrk="1" fontAlgn="auto" latinLnBrk="0" hangingPunct="1">
              <a:lnSpc>
                <a:spcPct val="100000"/>
              </a:lnSpc>
              <a:spcBef>
                <a:spcPct val="0"/>
              </a:spcBef>
              <a:spcAft>
                <a:spcPts val="0"/>
              </a:spcAft>
              <a:buClrTx/>
              <a:buSzTx/>
              <a:buFontTx/>
              <a:buNone/>
              <a:tabLst/>
              <a:defRPr/>
            </a:pPr>
            <a:r>
              <a:rPr lang="fa-IR" sz="2000" dirty="0" smtClean="0">
                <a:solidFill>
                  <a:srgbClr val="C00000"/>
                </a:solidFill>
                <a:latin typeface="+mj-lt"/>
                <a:ea typeface="+mj-ea"/>
                <a:cs typeface="B Nazanin" pitchFamily="2" charset="-78"/>
              </a:rPr>
              <a:t>رفلکس عصبی موسوم به آنتروگاستریک </a:t>
            </a:r>
            <a:r>
              <a:rPr lang="fa-IR" sz="2000" dirty="0" smtClean="0">
                <a:latin typeface="+mj-lt"/>
                <a:ea typeface="+mj-ea"/>
                <a:cs typeface="B Nazanin" pitchFamily="2" charset="-78"/>
              </a:rPr>
              <a:t>در اثر اتساع دوازدهه و ورود یک کیموس اسیدی و هایپراسمولار و یا مواد شیمیایی سبب مهار امواج دودی معده و انقباض اسفنگتر پیلور </a:t>
            </a:r>
          </a:p>
          <a:p>
            <a:pPr marL="0" marR="0" lvl="0" indent="0" algn="just" defTabSz="457200" rtl="1" eaLnBrk="1" fontAlgn="auto" latinLnBrk="0" hangingPunct="1">
              <a:lnSpc>
                <a:spcPct val="100000"/>
              </a:lnSpc>
              <a:spcBef>
                <a:spcPct val="0"/>
              </a:spcBef>
              <a:spcAft>
                <a:spcPts val="0"/>
              </a:spcAft>
              <a:buClrTx/>
              <a:buSzTx/>
              <a:buFontTx/>
              <a:buNone/>
              <a:tabLst/>
              <a:defRPr/>
            </a:pPr>
            <a:endParaRPr lang="fa-IR" sz="3200" b="1" dirty="0" smtClean="0">
              <a:solidFill>
                <a:srgbClr val="C00000"/>
              </a:solidFill>
              <a:latin typeface="+mj-lt"/>
              <a:ea typeface="+mj-ea"/>
              <a:cs typeface="B Nazanin" pitchFamily="2" charset="-78"/>
            </a:endParaRPr>
          </a:p>
          <a:p>
            <a:pPr marL="0" marR="0" lvl="0" indent="0" algn="just" defTabSz="457200" rtl="1"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C00000"/>
              </a:solidFill>
              <a:effectLst/>
              <a:uLnTx/>
              <a:uFillTx/>
              <a:latin typeface="+mj-lt"/>
              <a:ea typeface="+mj-ea"/>
              <a:cs typeface="B Nazanin" pitchFamily="2" charset="-78"/>
            </a:endParaRPr>
          </a:p>
        </p:txBody>
      </p:sp>
      <p:sp>
        <p:nvSpPr>
          <p:cNvPr id="9" name="Subtitle 15"/>
          <p:cNvSpPr txBox="1">
            <a:spLocks/>
          </p:cNvSpPr>
          <p:nvPr/>
        </p:nvSpPr>
        <p:spPr bwMode="auto">
          <a:xfrm>
            <a:off x="8610600" y="2718604"/>
            <a:ext cx="3581400" cy="1981200"/>
          </a:xfrm>
          <a:prstGeom prst="rect">
            <a:avLst/>
          </a:prstGeom>
          <a:noFill/>
          <a:ln w="9525">
            <a:noFill/>
            <a:miter lim="800000"/>
            <a:headEnd/>
            <a:tailEnd/>
          </a:ln>
        </p:spPr>
        <p:txBody>
          <a:bodyPr>
            <a:noAutofit/>
          </a:bodyPr>
          <a:lstStyle/>
          <a:p>
            <a:pPr marL="514350" indent="-514350" algn="r" rtl="1" eaLnBrk="0" hangingPunct="0">
              <a:spcBef>
                <a:spcPct val="20000"/>
              </a:spcBef>
              <a:defRPr/>
            </a:pPr>
            <a:r>
              <a:rPr lang="fa-IR" sz="2400" kern="0" dirty="0">
                <a:solidFill>
                  <a:srgbClr val="C00000"/>
                </a:solidFill>
                <a:latin typeface="Times New Roman" pitchFamily="18" charset="0"/>
                <a:cs typeface="B Nazanin" pitchFamily="2" charset="-78"/>
              </a:rPr>
              <a:t>       محرک تخلیه</a:t>
            </a:r>
          </a:p>
          <a:p>
            <a:pPr marL="514350" indent="-514350" algn="r" rtl="1" eaLnBrk="0" hangingPunct="0">
              <a:spcBef>
                <a:spcPct val="20000"/>
              </a:spcBef>
              <a:buFont typeface="Arial" pitchFamily="34" charset="0"/>
              <a:buChar char="•"/>
              <a:defRPr/>
            </a:pPr>
            <a:r>
              <a:rPr lang="fa-IR" sz="2000" kern="0" dirty="0">
                <a:solidFill>
                  <a:srgbClr val="002060"/>
                </a:solidFill>
                <a:latin typeface="Times New Roman" pitchFamily="18" charset="0"/>
                <a:cs typeface="B Nazanin" pitchFamily="2" charset="-78"/>
              </a:rPr>
              <a:t>واگ</a:t>
            </a:r>
            <a:r>
              <a:rPr lang="en-US" sz="2000" kern="0" dirty="0">
                <a:solidFill>
                  <a:srgbClr val="002060"/>
                </a:solidFill>
                <a:latin typeface="Times New Roman" pitchFamily="18" charset="0"/>
                <a:cs typeface="B Nazanin" pitchFamily="2" charset="-78"/>
              </a:rPr>
              <a:t>  </a:t>
            </a:r>
            <a:r>
              <a:rPr lang="fa-IR" sz="2000" kern="0" dirty="0">
                <a:solidFill>
                  <a:srgbClr val="002060"/>
                </a:solidFill>
                <a:latin typeface="Times New Roman" pitchFamily="18" charset="0"/>
                <a:cs typeface="B Nazanin" pitchFamily="2" charset="-78"/>
              </a:rPr>
              <a:t>(استیل کولین</a:t>
            </a:r>
            <a:r>
              <a:rPr lang="fa-IR" sz="2000" kern="0" dirty="0" smtClean="0">
                <a:solidFill>
                  <a:srgbClr val="002060"/>
                </a:solidFill>
                <a:latin typeface="Times New Roman" pitchFamily="18" charset="0"/>
                <a:cs typeface="B Nazanin" pitchFamily="2" charset="-78"/>
              </a:rPr>
              <a:t>)</a:t>
            </a:r>
            <a:endParaRPr lang="fa-IR" sz="2000" kern="0" dirty="0">
              <a:solidFill>
                <a:srgbClr val="002060"/>
              </a:solidFill>
              <a:latin typeface="Times New Roman" pitchFamily="18" charset="0"/>
              <a:cs typeface="B Nazanin" pitchFamily="2" charset="-78"/>
            </a:endParaRPr>
          </a:p>
          <a:p>
            <a:pPr marL="514350" indent="-514350" algn="r" rtl="1" eaLnBrk="0" hangingPunct="0">
              <a:spcBef>
                <a:spcPct val="20000"/>
              </a:spcBef>
              <a:buFont typeface="Arial" pitchFamily="34" charset="0"/>
              <a:buChar char="•"/>
              <a:defRPr/>
            </a:pPr>
            <a:r>
              <a:rPr lang="fa-IR" sz="2000" kern="0" dirty="0">
                <a:solidFill>
                  <a:srgbClr val="002060"/>
                </a:solidFill>
                <a:latin typeface="Times New Roman" pitchFamily="18" charset="0"/>
                <a:cs typeface="B Nazanin" pitchFamily="2" charset="-78"/>
              </a:rPr>
              <a:t>هیجان</a:t>
            </a:r>
          </a:p>
          <a:p>
            <a:pPr marL="514350" indent="-514350" algn="r" rtl="1" eaLnBrk="0" hangingPunct="0">
              <a:spcBef>
                <a:spcPct val="20000"/>
              </a:spcBef>
              <a:buFont typeface="Arial" pitchFamily="34" charset="0"/>
              <a:buChar char="•"/>
              <a:defRPr/>
            </a:pPr>
            <a:r>
              <a:rPr lang="fa-IR" sz="2000" kern="0" dirty="0">
                <a:solidFill>
                  <a:srgbClr val="002060"/>
                </a:solidFill>
                <a:latin typeface="Times New Roman" pitchFamily="18" charset="0"/>
                <a:cs typeface="B Nazanin" pitchFamily="2" charset="-78"/>
              </a:rPr>
              <a:t>افزایش حجم فضای معده</a:t>
            </a:r>
            <a:endParaRPr lang="en-US" sz="2000" kern="0" dirty="0">
              <a:solidFill>
                <a:srgbClr val="002060"/>
              </a:solidFill>
              <a:latin typeface="Times New Roman" pitchFamily="18" charset="0"/>
              <a:cs typeface="B Nazanin" pitchFamily="2" charset="-78"/>
            </a:endParaRPr>
          </a:p>
          <a:p>
            <a:pPr marL="514350" indent="-514350" algn="r" rtl="1" eaLnBrk="0" hangingPunct="0">
              <a:spcBef>
                <a:spcPct val="20000"/>
              </a:spcBef>
              <a:buFont typeface="Arial" pitchFamily="34" charset="0"/>
              <a:buChar char="•"/>
              <a:defRPr/>
            </a:pPr>
            <a:r>
              <a:rPr lang="fa-IR" sz="2000" kern="0" dirty="0">
                <a:solidFill>
                  <a:srgbClr val="002060"/>
                </a:solidFill>
                <a:latin typeface="Times New Roman" pitchFamily="18" charset="0"/>
                <a:cs typeface="B Nazanin" pitchFamily="2" charset="-78"/>
              </a:rPr>
              <a:t>گاسترین</a:t>
            </a:r>
            <a:endParaRPr lang="en-US" sz="2000" kern="0" dirty="0">
              <a:solidFill>
                <a:srgbClr val="002060"/>
              </a:solidFill>
              <a:latin typeface="Times New Roman" pitchFamily="18" charset="0"/>
              <a:cs typeface="B Nazanin" pitchFamily="2" charset="-78"/>
            </a:endParaRPr>
          </a:p>
          <a:p>
            <a:pPr marL="514350" indent="-514350" algn="r" rtl="1" eaLnBrk="0" hangingPunct="0">
              <a:spcBef>
                <a:spcPct val="20000"/>
              </a:spcBef>
              <a:buFont typeface="Arial" pitchFamily="34" charset="0"/>
              <a:buChar char="•"/>
              <a:defRPr/>
            </a:pPr>
            <a:endParaRPr lang="fa-IR" sz="2400" kern="0" dirty="0">
              <a:solidFill>
                <a:srgbClr val="C00000"/>
              </a:solidFill>
              <a:latin typeface="Times New Roman" pitchFamily="18" charset="0"/>
              <a:cs typeface="B Nazanin" pitchFamily="2" charset="-78"/>
            </a:endParaRPr>
          </a:p>
        </p:txBody>
      </p:sp>
      <p:sp>
        <p:nvSpPr>
          <p:cNvPr id="10" name="Subtitle 15"/>
          <p:cNvSpPr txBox="1">
            <a:spLocks/>
          </p:cNvSpPr>
          <p:nvPr/>
        </p:nvSpPr>
        <p:spPr bwMode="auto">
          <a:xfrm>
            <a:off x="366933" y="2772533"/>
            <a:ext cx="3048000" cy="2971800"/>
          </a:xfrm>
          <a:prstGeom prst="rect">
            <a:avLst/>
          </a:prstGeom>
          <a:noFill/>
          <a:ln w="9525">
            <a:noFill/>
            <a:miter lim="800000"/>
            <a:headEnd/>
            <a:tailEnd/>
          </a:ln>
        </p:spPr>
        <p:txBody>
          <a:bodyPr>
            <a:noAutofit/>
          </a:bodyPr>
          <a:lstStyle/>
          <a:p>
            <a:pPr marL="514350" indent="-514350" algn="r" rtl="1" eaLnBrk="0" hangingPunct="0">
              <a:spcBef>
                <a:spcPct val="20000"/>
              </a:spcBef>
              <a:defRPr/>
            </a:pPr>
            <a:r>
              <a:rPr lang="fa-IR" sz="2400" kern="0" dirty="0">
                <a:solidFill>
                  <a:srgbClr val="C00000"/>
                </a:solidFill>
                <a:latin typeface="Times New Roman" pitchFamily="18" charset="0"/>
                <a:cs typeface="B Nazanin" pitchFamily="2" charset="-78"/>
              </a:rPr>
              <a:t>    مهار کننده تخلیه</a:t>
            </a:r>
          </a:p>
          <a:p>
            <a:pPr marL="514350" indent="-514350" algn="r" rtl="1" eaLnBrk="0" hangingPunct="0">
              <a:spcBef>
                <a:spcPct val="20000"/>
              </a:spcBef>
              <a:buFont typeface="Arial" pitchFamily="34" charset="0"/>
              <a:buChar char="•"/>
              <a:defRPr/>
            </a:pPr>
            <a:r>
              <a:rPr lang="fa-IR" sz="2000" kern="0" dirty="0">
                <a:solidFill>
                  <a:srgbClr val="002060"/>
                </a:solidFill>
                <a:latin typeface="Times New Roman" pitchFamily="18" charset="0"/>
                <a:cs typeface="B Nazanin" pitchFamily="2" charset="-78"/>
              </a:rPr>
              <a:t>هورمونهای </a:t>
            </a:r>
            <a:r>
              <a:rPr lang="en-US" sz="2000" kern="0" dirty="0" smtClean="0">
                <a:solidFill>
                  <a:srgbClr val="002060"/>
                </a:solidFill>
                <a:latin typeface="Times New Roman" pitchFamily="18" charset="0"/>
                <a:cs typeface="B Nazanin" pitchFamily="2" charset="-78"/>
              </a:rPr>
              <a:t>CCK</a:t>
            </a:r>
            <a:r>
              <a:rPr lang="fa-IR" sz="2000" kern="0" dirty="0" smtClean="0">
                <a:solidFill>
                  <a:srgbClr val="002060"/>
                </a:solidFill>
                <a:latin typeface="Times New Roman" pitchFamily="18" charset="0"/>
                <a:cs typeface="B Nazanin" pitchFamily="2" charset="-78"/>
              </a:rPr>
              <a:t>(کوله سیستوکینین)، </a:t>
            </a:r>
            <a:r>
              <a:rPr lang="fa-IR" sz="2000" kern="0" dirty="0">
                <a:solidFill>
                  <a:srgbClr val="002060"/>
                </a:solidFill>
                <a:latin typeface="Times New Roman" pitchFamily="18" charset="0"/>
                <a:cs typeface="B Nazanin" pitchFamily="2" charset="-78"/>
              </a:rPr>
              <a:t>سکرتین، </a:t>
            </a:r>
          </a:p>
          <a:p>
            <a:pPr marL="514350" indent="-514350" algn="r" rtl="1" eaLnBrk="0" hangingPunct="0">
              <a:spcBef>
                <a:spcPct val="20000"/>
              </a:spcBef>
              <a:buFont typeface="Arial" pitchFamily="34" charset="0"/>
              <a:buChar char="•"/>
              <a:defRPr/>
            </a:pPr>
            <a:r>
              <a:rPr lang="fa-IR" sz="2000" kern="0" dirty="0" smtClean="0">
                <a:solidFill>
                  <a:srgbClr val="002060"/>
                </a:solidFill>
                <a:latin typeface="Times New Roman" pitchFamily="18" charset="0"/>
                <a:cs typeface="B Nazanin" pitchFamily="2" charset="-78"/>
              </a:rPr>
              <a:t>یون</a:t>
            </a:r>
            <a:r>
              <a:rPr lang="en-US" sz="2000" kern="0" dirty="0">
                <a:solidFill>
                  <a:srgbClr val="002060"/>
                </a:solidFill>
                <a:latin typeface="Times New Roman" pitchFamily="18" charset="0"/>
                <a:cs typeface="B Nazanin" pitchFamily="2" charset="-78"/>
              </a:rPr>
              <a:t>H</a:t>
            </a:r>
            <a:r>
              <a:rPr lang="en-US" sz="2000" kern="0" baseline="30000" dirty="0" smtClean="0">
                <a:solidFill>
                  <a:srgbClr val="002060"/>
                </a:solidFill>
                <a:latin typeface="Times New Roman" pitchFamily="18" charset="0"/>
                <a:cs typeface="B Nazanin" pitchFamily="2" charset="-78"/>
              </a:rPr>
              <a:t>+</a:t>
            </a:r>
            <a:r>
              <a:rPr lang="fa-IR" sz="2000" kern="0" dirty="0" smtClean="0">
                <a:solidFill>
                  <a:srgbClr val="002060"/>
                </a:solidFill>
                <a:latin typeface="Times New Roman" pitchFamily="18" charset="0"/>
                <a:cs typeface="B Nazanin" pitchFamily="2" charset="-78"/>
              </a:rPr>
              <a:t>(مکانیسم فیدبک منفی، جلوگیری از ترشح گاسترین)</a:t>
            </a:r>
            <a:endParaRPr lang="en-US" sz="2000" kern="0" dirty="0">
              <a:solidFill>
                <a:srgbClr val="002060"/>
              </a:solidFill>
              <a:latin typeface="Times New Roman" pitchFamily="18" charset="0"/>
              <a:cs typeface="B Nazanin" pitchFamily="2" charset="-78"/>
            </a:endParaRPr>
          </a:p>
          <a:p>
            <a:pPr marL="514350" indent="-514350" algn="r" rtl="1" eaLnBrk="0" hangingPunct="0">
              <a:spcBef>
                <a:spcPct val="20000"/>
              </a:spcBef>
              <a:buFont typeface="Arial" pitchFamily="34" charset="0"/>
              <a:buChar char="•"/>
              <a:defRPr/>
            </a:pPr>
            <a:r>
              <a:rPr lang="fa-IR" sz="2000" kern="0" dirty="0">
                <a:solidFill>
                  <a:srgbClr val="002060"/>
                </a:solidFill>
                <a:latin typeface="Times New Roman" pitchFamily="18" charset="0"/>
                <a:cs typeface="B Nazanin" pitchFamily="2" charset="-78"/>
              </a:rPr>
              <a:t>فاکتورهای عصبی (رفلکس انتروگاستریک)</a:t>
            </a:r>
          </a:p>
          <a:p>
            <a:pPr marL="514350" indent="-514350" algn="r" rtl="1" eaLnBrk="0" hangingPunct="0">
              <a:spcBef>
                <a:spcPct val="20000"/>
              </a:spcBef>
              <a:buFont typeface="Arial" pitchFamily="34" charset="0"/>
              <a:buChar char="•"/>
              <a:defRPr/>
            </a:pPr>
            <a:r>
              <a:rPr lang="fa-IR" sz="2000" kern="0" dirty="0">
                <a:solidFill>
                  <a:srgbClr val="002060"/>
                </a:solidFill>
                <a:latin typeface="Times New Roman" pitchFamily="18" charset="0"/>
                <a:cs typeface="B Nazanin" pitchFamily="2" charset="-78"/>
              </a:rPr>
              <a:t>نوراپی نفرین</a:t>
            </a:r>
          </a:p>
          <a:p>
            <a:pPr marL="514350" indent="-514350" algn="r" rtl="1" eaLnBrk="0" hangingPunct="0">
              <a:spcBef>
                <a:spcPct val="20000"/>
              </a:spcBef>
              <a:buFont typeface="Arial" pitchFamily="34" charset="0"/>
              <a:buChar char="•"/>
              <a:defRPr/>
            </a:pPr>
            <a:r>
              <a:rPr lang="fa-IR" sz="2000" kern="0" dirty="0">
                <a:solidFill>
                  <a:srgbClr val="002060"/>
                </a:solidFill>
                <a:latin typeface="Times New Roman" pitchFamily="18" charset="0"/>
                <a:cs typeface="B Nazanin" pitchFamily="2" charset="-78"/>
              </a:rPr>
              <a:t>ترس</a:t>
            </a:r>
            <a:endParaRPr lang="en-US" sz="2000" kern="0" dirty="0">
              <a:solidFill>
                <a:srgbClr val="002060"/>
              </a:solidFill>
              <a:latin typeface="Times New Roman" pitchFamily="18" charset="0"/>
              <a:cs typeface="B Nazanin" pitchFamily="2" charset="-78"/>
            </a:endParaRPr>
          </a:p>
          <a:p>
            <a:pPr marL="514350" indent="-514350" algn="r" rtl="1" eaLnBrk="0" hangingPunct="0">
              <a:spcBef>
                <a:spcPct val="20000"/>
              </a:spcBef>
              <a:buFont typeface="Arial" pitchFamily="34" charset="0"/>
              <a:buChar char="•"/>
              <a:defRPr/>
            </a:pPr>
            <a:endParaRPr lang="fa-IR" sz="2400" kern="0" dirty="0">
              <a:solidFill>
                <a:srgbClr val="C00000"/>
              </a:solidFill>
              <a:latin typeface="Times New Roman" pitchFamily="18" charset="0"/>
              <a:cs typeface="B Nazanin" pitchFamily="2" charset="-78"/>
            </a:endParaRPr>
          </a:p>
        </p:txBody>
      </p:sp>
      <p:grpSp>
        <p:nvGrpSpPr>
          <p:cNvPr id="11" name="Group 27"/>
          <p:cNvGrpSpPr>
            <a:grpSpLocks/>
          </p:cNvGrpSpPr>
          <p:nvPr/>
        </p:nvGrpSpPr>
        <p:grpSpPr bwMode="auto">
          <a:xfrm>
            <a:off x="4149970" y="2984182"/>
            <a:ext cx="4343400" cy="3184525"/>
            <a:chOff x="2209799" y="2743200"/>
            <a:chExt cx="4343401" cy="3184219"/>
          </a:xfrm>
        </p:grpSpPr>
        <p:pic>
          <p:nvPicPr>
            <p:cNvPr id="12" name="Picture 2" descr="C:\Users\Afashin\Desktop\internet\gut\pM22251-031-f012.jpg"/>
            <p:cNvPicPr>
              <a:picLocks noChangeAspect="1" noChangeArrowheads="1"/>
            </p:cNvPicPr>
            <p:nvPr/>
          </p:nvPicPr>
          <p:blipFill>
            <a:blip r:embed="rId3" cstate="print">
              <a:lum bright="-40000" contrast="58000"/>
            </a:blip>
            <a:srcRect r="18039" b="17567"/>
            <a:stretch>
              <a:fillRect/>
            </a:stretch>
          </p:blipFill>
          <p:spPr bwMode="auto">
            <a:xfrm>
              <a:off x="2209799" y="2743200"/>
              <a:ext cx="4298950" cy="2711450"/>
            </a:xfrm>
            <a:prstGeom prst="rect">
              <a:avLst/>
            </a:prstGeom>
            <a:noFill/>
            <a:ln w="9525">
              <a:noFill/>
              <a:miter lim="800000"/>
              <a:headEnd/>
              <a:tailEnd/>
            </a:ln>
          </p:spPr>
        </p:pic>
        <p:sp>
          <p:nvSpPr>
            <p:cNvPr id="13" name="Arc 12"/>
            <p:cNvSpPr/>
            <p:nvPr/>
          </p:nvSpPr>
          <p:spPr bwMode="auto">
            <a:xfrm rot="5400000">
              <a:off x="3600539" y="2419187"/>
              <a:ext cx="1866721" cy="4038601"/>
            </a:xfrm>
            <a:prstGeom prst="arc">
              <a:avLst>
                <a:gd name="adj1" fmla="val 16200000"/>
                <a:gd name="adj2" fmla="val 1053083"/>
              </a:avLst>
            </a:prstGeom>
            <a:noFill/>
            <a:ln w="34925" cap="flat" cmpd="sng" algn="ctr">
              <a:solidFill>
                <a:srgbClr val="0070C0"/>
              </a:solidFill>
              <a:prstDash val="solid"/>
              <a:round/>
              <a:headEnd type="none" w="med" len="med"/>
              <a:tailEnd type="arrow" w="med" len="med"/>
            </a:ln>
            <a:effectLst/>
          </p:spPr>
          <p:txBody>
            <a:bodyPr/>
            <a:lstStyle/>
            <a:p>
              <a:pPr marL="609600" indent="-609600" algn="r" rtl="1">
                <a:spcBef>
                  <a:spcPct val="20000"/>
                </a:spcBef>
                <a:buFontTx/>
                <a:buChar char="•"/>
                <a:defRPr/>
              </a:pPr>
              <a:endParaRPr lang="en-US"/>
            </a:p>
          </p:txBody>
        </p:sp>
        <p:sp>
          <p:nvSpPr>
            <p:cNvPr id="14" name="Freeform 20"/>
            <p:cNvSpPr>
              <a:spLocks noChangeArrowheads="1"/>
            </p:cNvSpPr>
            <p:nvPr/>
          </p:nvSpPr>
          <p:spPr bwMode="auto">
            <a:xfrm>
              <a:off x="3625754" y="4473984"/>
              <a:ext cx="1042214" cy="396773"/>
            </a:xfrm>
            <a:custGeom>
              <a:avLst/>
              <a:gdLst>
                <a:gd name="T0" fmla="*/ 327546 w 1042214"/>
                <a:gd name="T1" fmla="*/ 216297 h 396773"/>
                <a:gd name="T2" fmla="*/ 409433 w 1042214"/>
                <a:gd name="T3" fmla="*/ 79819 h 396773"/>
                <a:gd name="T4" fmla="*/ 450376 w 1042214"/>
                <a:gd name="T5" fmla="*/ 93467 h 396773"/>
                <a:gd name="T6" fmla="*/ 532263 w 1042214"/>
                <a:gd name="T7" fmla="*/ 79819 h 396773"/>
                <a:gd name="T8" fmla="*/ 545911 w 1042214"/>
                <a:gd name="T9" fmla="*/ 38876 h 396773"/>
                <a:gd name="T10" fmla="*/ 586854 w 1042214"/>
                <a:gd name="T11" fmla="*/ 11580 h 396773"/>
                <a:gd name="T12" fmla="*/ 641445 w 1042214"/>
                <a:gd name="T13" fmla="*/ 66171 h 396773"/>
                <a:gd name="T14" fmla="*/ 750627 w 1042214"/>
                <a:gd name="T15" fmla="*/ 107115 h 396773"/>
                <a:gd name="T16" fmla="*/ 968991 w 1042214"/>
                <a:gd name="T17" fmla="*/ 107115 h 396773"/>
                <a:gd name="T18" fmla="*/ 1009935 w 1042214"/>
                <a:gd name="T19" fmla="*/ 189001 h 396773"/>
                <a:gd name="T20" fmla="*/ 1009935 w 1042214"/>
                <a:gd name="T21" fmla="*/ 339126 h 396773"/>
                <a:gd name="T22" fmla="*/ 859809 w 1042214"/>
                <a:gd name="T23" fmla="*/ 352774 h 396773"/>
                <a:gd name="T24" fmla="*/ 818866 w 1042214"/>
                <a:gd name="T25" fmla="*/ 366422 h 396773"/>
                <a:gd name="T26" fmla="*/ 777923 w 1042214"/>
                <a:gd name="T27" fmla="*/ 393717 h 396773"/>
                <a:gd name="T28" fmla="*/ 696036 w 1042214"/>
                <a:gd name="T29" fmla="*/ 380070 h 396773"/>
                <a:gd name="T30" fmla="*/ 504967 w 1042214"/>
                <a:gd name="T31" fmla="*/ 311831 h 396773"/>
                <a:gd name="T32" fmla="*/ 423081 w 1042214"/>
                <a:gd name="T33" fmla="*/ 284535 h 396773"/>
                <a:gd name="T34" fmla="*/ 382138 w 1042214"/>
                <a:gd name="T35" fmla="*/ 270888 h 396773"/>
                <a:gd name="T36" fmla="*/ 354842 w 1042214"/>
                <a:gd name="T37" fmla="*/ 229944 h 396773"/>
                <a:gd name="T38" fmla="*/ 313899 w 1042214"/>
                <a:gd name="T39" fmla="*/ 202649 h 396773"/>
                <a:gd name="T40" fmla="*/ 300251 w 1042214"/>
                <a:gd name="T41" fmla="*/ 161706 h 396773"/>
                <a:gd name="T42" fmla="*/ 177421 w 1042214"/>
                <a:gd name="T43" fmla="*/ 93467 h 396773"/>
                <a:gd name="T44" fmla="*/ 150126 w 1042214"/>
                <a:gd name="T45" fmla="*/ 134410 h 396773"/>
                <a:gd name="T46" fmla="*/ 68239 w 1042214"/>
                <a:gd name="T47" fmla="*/ 189001 h 396773"/>
                <a:gd name="T48" fmla="*/ 27296 w 1042214"/>
                <a:gd name="T49" fmla="*/ 175353 h 396773"/>
                <a:gd name="T50" fmla="*/ 13648 w 1042214"/>
                <a:gd name="T51" fmla="*/ 93467 h 396773"/>
                <a:gd name="T52" fmla="*/ 0 w 1042214"/>
                <a:gd name="T53" fmla="*/ 52523 h 396773"/>
                <a:gd name="T54" fmla="*/ 40944 w 1042214"/>
                <a:gd name="T55" fmla="*/ 25228 h 396773"/>
                <a:gd name="T56" fmla="*/ 245660 w 1042214"/>
                <a:gd name="T57" fmla="*/ 66171 h 396773"/>
                <a:gd name="T58" fmla="*/ 286603 w 1042214"/>
                <a:gd name="T59" fmla="*/ 79819 h 396773"/>
                <a:gd name="T60" fmla="*/ 327546 w 1042214"/>
                <a:gd name="T61" fmla="*/ 93467 h 396773"/>
                <a:gd name="T62" fmla="*/ 354842 w 1042214"/>
                <a:gd name="T63" fmla="*/ 93467 h 396773"/>
                <a:gd name="T64" fmla="*/ 354842 w 1042214"/>
                <a:gd name="T65" fmla="*/ 93467 h 3967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2214"/>
                <a:gd name="T100" fmla="*/ 0 h 396773"/>
                <a:gd name="T101" fmla="*/ 1042214 w 1042214"/>
                <a:gd name="T102" fmla="*/ 396773 h 3967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2214" h="396773">
                  <a:moveTo>
                    <a:pt x="327546" y="216297"/>
                  </a:moveTo>
                  <a:cubicBezTo>
                    <a:pt x="342163" y="55515"/>
                    <a:pt x="292444" y="50571"/>
                    <a:pt x="409433" y="79819"/>
                  </a:cubicBezTo>
                  <a:cubicBezTo>
                    <a:pt x="423389" y="83308"/>
                    <a:pt x="436728" y="88918"/>
                    <a:pt x="450376" y="93467"/>
                  </a:cubicBezTo>
                  <a:cubicBezTo>
                    <a:pt x="477672" y="88918"/>
                    <a:pt x="508237" y="93548"/>
                    <a:pt x="532263" y="79819"/>
                  </a:cubicBezTo>
                  <a:cubicBezTo>
                    <a:pt x="544754" y="72682"/>
                    <a:pt x="536924" y="50110"/>
                    <a:pt x="545911" y="38876"/>
                  </a:cubicBezTo>
                  <a:cubicBezTo>
                    <a:pt x="556158" y="26068"/>
                    <a:pt x="573206" y="20679"/>
                    <a:pt x="586854" y="11580"/>
                  </a:cubicBezTo>
                  <a:cubicBezTo>
                    <a:pt x="676184" y="41357"/>
                    <a:pt x="588509" y="0"/>
                    <a:pt x="641445" y="66171"/>
                  </a:cubicBezTo>
                  <a:cubicBezTo>
                    <a:pt x="668221" y="99641"/>
                    <a:pt x="713635" y="99717"/>
                    <a:pt x="750627" y="107115"/>
                  </a:cubicBezTo>
                  <a:cubicBezTo>
                    <a:pt x="781109" y="104344"/>
                    <a:pt x="917377" y="77622"/>
                    <a:pt x="968991" y="107115"/>
                  </a:cubicBezTo>
                  <a:cubicBezTo>
                    <a:pt x="990779" y="119565"/>
                    <a:pt x="1002929" y="167985"/>
                    <a:pt x="1009935" y="189001"/>
                  </a:cubicBezTo>
                  <a:cubicBezTo>
                    <a:pt x="1011643" y="199247"/>
                    <a:pt x="1042214" y="322987"/>
                    <a:pt x="1009935" y="339126"/>
                  </a:cubicBezTo>
                  <a:cubicBezTo>
                    <a:pt x="964991" y="361598"/>
                    <a:pt x="909851" y="348225"/>
                    <a:pt x="859809" y="352774"/>
                  </a:cubicBezTo>
                  <a:cubicBezTo>
                    <a:pt x="846161" y="357323"/>
                    <a:pt x="831733" y="359988"/>
                    <a:pt x="818866" y="366422"/>
                  </a:cubicBezTo>
                  <a:cubicBezTo>
                    <a:pt x="804195" y="373757"/>
                    <a:pt x="794225" y="391906"/>
                    <a:pt x="777923" y="393717"/>
                  </a:cubicBezTo>
                  <a:cubicBezTo>
                    <a:pt x="750420" y="396773"/>
                    <a:pt x="723332" y="384619"/>
                    <a:pt x="696036" y="380070"/>
                  </a:cubicBezTo>
                  <a:cubicBezTo>
                    <a:pt x="666695" y="262707"/>
                    <a:pt x="705223" y="343451"/>
                    <a:pt x="504967" y="311831"/>
                  </a:cubicBezTo>
                  <a:cubicBezTo>
                    <a:pt x="476547" y="307344"/>
                    <a:pt x="450376" y="293633"/>
                    <a:pt x="423081" y="284535"/>
                  </a:cubicBezTo>
                  <a:lnTo>
                    <a:pt x="382138" y="270888"/>
                  </a:lnTo>
                  <a:cubicBezTo>
                    <a:pt x="373039" y="257240"/>
                    <a:pt x="366441" y="241543"/>
                    <a:pt x="354842" y="229944"/>
                  </a:cubicBezTo>
                  <a:cubicBezTo>
                    <a:pt x="343244" y="218346"/>
                    <a:pt x="324146" y="215457"/>
                    <a:pt x="313899" y="202649"/>
                  </a:cubicBezTo>
                  <a:cubicBezTo>
                    <a:pt x="304912" y="191416"/>
                    <a:pt x="310423" y="171878"/>
                    <a:pt x="300251" y="161706"/>
                  </a:cubicBezTo>
                  <a:cubicBezTo>
                    <a:pt x="253323" y="114778"/>
                    <a:pt x="228906" y="110629"/>
                    <a:pt x="177421" y="93467"/>
                  </a:cubicBezTo>
                  <a:cubicBezTo>
                    <a:pt x="168323" y="107115"/>
                    <a:pt x="162470" y="123609"/>
                    <a:pt x="150126" y="134410"/>
                  </a:cubicBezTo>
                  <a:cubicBezTo>
                    <a:pt x="125438" y="156012"/>
                    <a:pt x="68239" y="189001"/>
                    <a:pt x="68239" y="189001"/>
                  </a:cubicBezTo>
                  <a:cubicBezTo>
                    <a:pt x="54591" y="184452"/>
                    <a:pt x="34433" y="187843"/>
                    <a:pt x="27296" y="175353"/>
                  </a:cubicBezTo>
                  <a:cubicBezTo>
                    <a:pt x="13567" y="151327"/>
                    <a:pt x="19651" y="120480"/>
                    <a:pt x="13648" y="93467"/>
                  </a:cubicBezTo>
                  <a:cubicBezTo>
                    <a:pt x="10527" y="79423"/>
                    <a:pt x="4549" y="66171"/>
                    <a:pt x="0" y="52523"/>
                  </a:cubicBezTo>
                  <a:cubicBezTo>
                    <a:pt x="13648" y="43425"/>
                    <a:pt x="24598" y="26590"/>
                    <a:pt x="40944" y="25228"/>
                  </a:cubicBezTo>
                  <a:cubicBezTo>
                    <a:pt x="121701" y="18499"/>
                    <a:pt x="174049" y="42301"/>
                    <a:pt x="245660" y="66171"/>
                  </a:cubicBezTo>
                  <a:lnTo>
                    <a:pt x="286603" y="79819"/>
                  </a:lnTo>
                  <a:cubicBezTo>
                    <a:pt x="300251" y="84368"/>
                    <a:pt x="313160" y="93467"/>
                    <a:pt x="327546" y="93467"/>
                  </a:cubicBezTo>
                  <a:lnTo>
                    <a:pt x="354842" y="93467"/>
                  </a:lnTo>
                </a:path>
              </a:pathLst>
            </a:custGeom>
            <a:solidFill>
              <a:srgbClr val="C00000">
                <a:alpha val="81175"/>
              </a:srgbClr>
            </a:solidFill>
            <a:ln w="9525" algn="ctr">
              <a:noFill/>
              <a:round/>
              <a:headEnd/>
              <a:tailEnd/>
            </a:ln>
          </p:spPr>
          <p:txBody>
            <a:bodyPr/>
            <a:lstStyle/>
            <a:p>
              <a:endParaRPr lang="en-US"/>
            </a:p>
          </p:txBody>
        </p:sp>
        <p:sp>
          <p:nvSpPr>
            <p:cNvPr id="15" name="Arc 14"/>
            <p:cNvSpPr/>
            <p:nvPr/>
          </p:nvSpPr>
          <p:spPr bwMode="auto">
            <a:xfrm rot="21250654">
              <a:off x="2329527" y="4636755"/>
              <a:ext cx="1342269" cy="1290664"/>
            </a:xfrm>
            <a:prstGeom prst="arc">
              <a:avLst>
                <a:gd name="adj1" fmla="val 16200000"/>
                <a:gd name="adj2" fmla="val 1053083"/>
              </a:avLst>
            </a:prstGeom>
            <a:noFill/>
            <a:ln w="34925" cap="flat" cmpd="sng" algn="ctr">
              <a:solidFill>
                <a:srgbClr val="0070C0"/>
              </a:solidFill>
              <a:prstDash val="solid"/>
              <a:round/>
              <a:headEnd type="none" w="med" len="med"/>
              <a:tailEnd type="arrow" w="med" len="med"/>
            </a:ln>
            <a:effectLst/>
            <a:scene3d>
              <a:camera prst="orthographicFront">
                <a:rot lat="10800000" lon="600000" rev="0"/>
              </a:camera>
              <a:lightRig rig="threePt" dir="t"/>
            </a:scene3d>
          </p:spPr>
          <p:txBody>
            <a:bodyPr/>
            <a:lstStyle/>
            <a:p>
              <a:pPr marL="609600" indent="-609600" algn="r" rtl="1">
                <a:spcBef>
                  <a:spcPct val="20000"/>
                </a:spcBef>
                <a:buFontTx/>
                <a:buChar char="•"/>
                <a:defRPr/>
              </a:pPr>
              <a:endParaRPr lang="en-US" dirty="0"/>
            </a:p>
          </p:txBody>
        </p:sp>
        <p:sp>
          <p:nvSpPr>
            <p:cNvPr id="16" name="Rectangle 21"/>
            <p:cNvSpPr>
              <a:spLocks noChangeArrowheads="1"/>
            </p:cNvSpPr>
            <p:nvPr/>
          </p:nvSpPr>
          <p:spPr bwMode="auto">
            <a:xfrm>
              <a:off x="5562599" y="5436513"/>
              <a:ext cx="875561" cy="430887"/>
            </a:xfrm>
            <a:prstGeom prst="rect">
              <a:avLst/>
            </a:prstGeom>
            <a:noFill/>
            <a:ln w="9525">
              <a:noFill/>
              <a:miter lim="800000"/>
              <a:headEnd/>
              <a:tailEnd/>
            </a:ln>
          </p:spPr>
          <p:txBody>
            <a:bodyPr wrap="none">
              <a:spAutoFit/>
            </a:bodyPr>
            <a:lstStyle/>
            <a:p>
              <a:pPr algn="r" rtl="1">
                <a:spcBef>
                  <a:spcPct val="20000"/>
                </a:spcBef>
              </a:pPr>
              <a:r>
                <a:rPr lang="fa-IR" sz="2200" b="1">
                  <a:solidFill>
                    <a:srgbClr val="C00000"/>
                  </a:solidFill>
                  <a:latin typeface="Times New Roman" pitchFamily="18" charset="0"/>
                  <a:cs typeface="B Mitra" pitchFamily="2" charset="-78"/>
                </a:rPr>
                <a:t>انقباض</a:t>
              </a:r>
              <a:endParaRPr lang="en-US" sz="2200" b="1">
                <a:solidFill>
                  <a:srgbClr val="C00000"/>
                </a:solidFill>
                <a:latin typeface="Times New Roman" pitchFamily="18" charset="0"/>
                <a:cs typeface="B Mitra" pitchFamily="2" charset="-78"/>
              </a:endParaRPr>
            </a:p>
          </p:txBody>
        </p:sp>
        <p:sp>
          <p:nvSpPr>
            <p:cNvPr id="17" name="Rectangle 21"/>
            <p:cNvSpPr>
              <a:spLocks noChangeArrowheads="1"/>
            </p:cNvSpPr>
            <p:nvPr/>
          </p:nvSpPr>
          <p:spPr bwMode="auto">
            <a:xfrm>
              <a:off x="2868201" y="3581400"/>
              <a:ext cx="1322798" cy="430887"/>
            </a:xfrm>
            <a:prstGeom prst="rect">
              <a:avLst/>
            </a:prstGeom>
            <a:noFill/>
            <a:ln w="9525">
              <a:noFill/>
              <a:miter lim="800000"/>
              <a:headEnd/>
              <a:tailEnd/>
            </a:ln>
          </p:spPr>
          <p:txBody>
            <a:bodyPr wrap="none">
              <a:spAutoFit/>
            </a:bodyPr>
            <a:lstStyle/>
            <a:p>
              <a:pPr algn="r" rtl="1">
                <a:spcBef>
                  <a:spcPct val="20000"/>
                </a:spcBef>
              </a:pPr>
              <a:r>
                <a:rPr lang="fa-IR" sz="2200" b="1">
                  <a:solidFill>
                    <a:srgbClr val="C00000"/>
                  </a:solidFill>
                  <a:latin typeface="Times New Roman" pitchFamily="18" charset="0"/>
                  <a:cs typeface="B Mitra" pitchFamily="2" charset="-78"/>
                </a:rPr>
                <a:t>پمپ پیلوری</a:t>
              </a:r>
              <a:endParaRPr lang="en-US" sz="2200" b="1">
                <a:solidFill>
                  <a:srgbClr val="C00000"/>
                </a:solidFill>
                <a:latin typeface="Times New Roman" pitchFamily="18" charset="0"/>
                <a:cs typeface="B Mitra" pitchFamily="2" charset="-78"/>
              </a:endParaRPr>
            </a:p>
          </p:txBody>
        </p:sp>
        <p:sp>
          <p:nvSpPr>
            <p:cNvPr id="18" name="Oval 17"/>
            <p:cNvSpPr/>
            <p:nvPr/>
          </p:nvSpPr>
          <p:spPr>
            <a:xfrm>
              <a:off x="3762371" y="5257800"/>
              <a:ext cx="428628" cy="428628"/>
            </a:xfrm>
            <a:prstGeom prst="ellipse">
              <a:avLst/>
            </a:prstGeom>
            <a:solidFill>
              <a:schemeClr val="accent6"/>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fa-IR" b="1" dirty="0">
                  <a:effectLst>
                    <a:outerShdw blurRad="38100" dist="38100" dir="2700000" algn="tl">
                      <a:srgbClr val="000000">
                        <a:alpha val="43137"/>
                      </a:srgbClr>
                    </a:outerShdw>
                  </a:effectLst>
                  <a:latin typeface="Arial Black" pitchFamily="34" charset="0"/>
                </a:rPr>
                <a:t>─</a:t>
              </a:r>
              <a:endParaRPr lang="en-US" b="1" dirty="0">
                <a:effectLst>
                  <a:outerShdw blurRad="38100" dist="38100" dir="2700000" algn="tl">
                    <a:srgbClr val="000000">
                      <a:alpha val="43137"/>
                    </a:srgbClr>
                  </a:outerShdw>
                </a:effectLst>
                <a:latin typeface="Arial Black" pitchFamily="34" charset="0"/>
              </a:endParaRPr>
            </a:p>
          </p:txBody>
        </p:sp>
        <p:grpSp>
          <p:nvGrpSpPr>
            <p:cNvPr id="19" name="Group 41"/>
            <p:cNvGrpSpPr>
              <a:grpSpLocks/>
            </p:cNvGrpSpPr>
            <p:nvPr/>
          </p:nvGrpSpPr>
          <p:grpSpPr bwMode="auto">
            <a:xfrm>
              <a:off x="3124199" y="5105400"/>
              <a:ext cx="648793" cy="458788"/>
              <a:chOff x="3200399" y="5105400"/>
              <a:chExt cx="648793" cy="458788"/>
            </a:xfrm>
          </p:grpSpPr>
          <p:cxnSp>
            <p:nvCxnSpPr>
              <p:cNvPr id="20" name="Straight Arrow Connector 34"/>
              <p:cNvCxnSpPr>
                <a:cxnSpLocks noChangeShapeType="1"/>
              </p:cNvCxnSpPr>
              <p:nvPr/>
            </p:nvCxnSpPr>
            <p:spPr bwMode="auto">
              <a:xfrm rot="10800000" flipV="1">
                <a:off x="3200399" y="5105400"/>
                <a:ext cx="648793" cy="457200"/>
              </a:xfrm>
              <a:prstGeom prst="straightConnector1">
                <a:avLst/>
              </a:prstGeom>
              <a:noFill/>
              <a:ln w="31750" algn="ctr">
                <a:solidFill>
                  <a:schemeClr val="tx1"/>
                </a:solidFill>
                <a:round/>
                <a:headEnd type="arrow" w="med" len="med"/>
                <a:tailEnd/>
              </a:ln>
            </p:spPr>
          </p:cxnSp>
          <p:cxnSp>
            <p:nvCxnSpPr>
              <p:cNvPr id="21" name="Straight Arrow Connector 35"/>
              <p:cNvCxnSpPr>
                <a:cxnSpLocks noChangeShapeType="1"/>
              </p:cNvCxnSpPr>
              <p:nvPr/>
            </p:nvCxnSpPr>
            <p:spPr bwMode="auto">
              <a:xfrm rot="-5400000" flipH="1" flipV="1">
                <a:off x="3406042" y="5204557"/>
                <a:ext cx="213457" cy="472343"/>
              </a:xfrm>
              <a:prstGeom prst="straightConnector1">
                <a:avLst/>
              </a:prstGeom>
              <a:noFill/>
              <a:ln w="31750" algn="ctr">
                <a:solidFill>
                  <a:schemeClr val="tx1"/>
                </a:solidFill>
                <a:round/>
                <a:headEnd type="arrow" w="med" len="med"/>
                <a:tailEnd/>
              </a:ln>
            </p:spPr>
          </p:cxnSp>
          <p:cxnSp>
            <p:nvCxnSpPr>
              <p:cNvPr id="22" name="Straight Arrow Connector 36"/>
              <p:cNvCxnSpPr>
                <a:cxnSpLocks noChangeShapeType="1"/>
              </p:cNvCxnSpPr>
              <p:nvPr/>
            </p:nvCxnSpPr>
            <p:spPr bwMode="auto">
              <a:xfrm rot="10800000">
                <a:off x="3200399" y="5562600"/>
                <a:ext cx="572591" cy="1588"/>
              </a:xfrm>
              <a:prstGeom prst="straightConnector1">
                <a:avLst/>
              </a:prstGeom>
              <a:noFill/>
              <a:ln w="31750" algn="ctr">
                <a:solidFill>
                  <a:schemeClr val="tx1"/>
                </a:solidFill>
                <a:round/>
                <a:headEnd type="arrow" w="med" len="med"/>
                <a:tailEnd/>
              </a:ln>
            </p:spPr>
          </p:cxnSp>
        </p:grpSp>
      </p:grpSp>
    </p:spTree>
    <p:extLst>
      <p:ext uri="{BB962C8B-B14F-4D97-AF65-F5344CB8AC3E}">
        <p14:creationId xmlns:p14="http://schemas.microsoft.com/office/powerpoint/2010/main" val="35257439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Bottom)">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slide(fromBottom)">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slide(fromBottom)">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slide(fromBottom)">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slide(fromBottom)">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slide(fromBottom)">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slide(fromBottom)">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slide(fromBottom)">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slide(fromBottom)">
                                      <p:cBhvr>
                                        <p:cTn id="47" dur="500"/>
                                        <p:tgtEl>
                                          <p:spTgt spid="1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0">
                                            <p:txEl>
                                              <p:pRg st="4" end="4"/>
                                            </p:txEl>
                                          </p:spTgt>
                                        </p:tgtEl>
                                        <p:attrNameLst>
                                          <p:attrName>style.visibility</p:attrName>
                                        </p:attrNameLst>
                                      </p:cBhvr>
                                      <p:to>
                                        <p:strVal val="visible"/>
                                      </p:to>
                                    </p:set>
                                    <p:animEffect transition="in" filter="slide(fromBottom)">
                                      <p:cBhvr>
                                        <p:cTn id="52" dur="500"/>
                                        <p:tgtEl>
                                          <p:spTgt spid="1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0">
                                            <p:txEl>
                                              <p:pRg st="5" end="5"/>
                                            </p:txEl>
                                          </p:spTgt>
                                        </p:tgtEl>
                                        <p:attrNameLst>
                                          <p:attrName>style.visibility</p:attrName>
                                        </p:attrNameLst>
                                      </p:cBhvr>
                                      <p:to>
                                        <p:strVal val="visible"/>
                                      </p:to>
                                    </p:set>
                                    <p:animEffect transition="in" filter="slide(fromBottom)">
                                      <p:cBhvr>
                                        <p:cTn id="5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82880" y="225083"/>
            <a:ext cx="12009120" cy="6632917"/>
          </a:xfrm>
          <a:prstGeom prst="rect">
            <a:avLst/>
          </a:prstGeom>
        </p:spPr>
        <p:txBody>
          <a:bodyPr vert="horz" lIns="91440" tIns="45720" rIns="91440" bIns="45720" rtlCol="0" anchor="t">
            <a:noAutofit/>
          </a:bodyPr>
          <a:lstStyle/>
          <a:p>
            <a:pPr marL="0" marR="0" lvl="0" indent="0" algn="just" defTabSz="457200" rtl="1" eaLnBrk="1" fontAlgn="auto" latinLnBrk="0" hangingPunct="1">
              <a:lnSpc>
                <a:spcPct val="100000"/>
              </a:lnSpc>
              <a:spcBef>
                <a:spcPct val="0"/>
              </a:spcBef>
              <a:spcAft>
                <a:spcPts val="0"/>
              </a:spcAft>
              <a:buClrTx/>
              <a:buSzTx/>
              <a:buFontTx/>
              <a:buNone/>
              <a:tabLst/>
              <a:defRPr/>
            </a:pPr>
            <a:r>
              <a:rPr lang="fa-IR" sz="3200" b="1" dirty="0" smtClean="0">
                <a:solidFill>
                  <a:srgbClr val="C00000"/>
                </a:solidFill>
                <a:latin typeface="+mj-lt"/>
                <a:ea typeface="+mj-ea"/>
                <a:cs typeface="B Nazanin" pitchFamily="2" charset="-78"/>
              </a:rPr>
              <a:t>2.3. فعالیت ترشحی معده</a:t>
            </a:r>
          </a:p>
          <a:p>
            <a:pPr marL="0" marR="0" lvl="0" indent="0" algn="just" defTabSz="457200" rtl="1" eaLnBrk="1" fontAlgn="auto" latinLnBrk="0" hangingPunct="1">
              <a:lnSpc>
                <a:spcPct val="100000"/>
              </a:lnSpc>
              <a:spcBef>
                <a:spcPct val="0"/>
              </a:spcBef>
              <a:spcAft>
                <a:spcPts val="0"/>
              </a:spcAft>
              <a:buClrTx/>
              <a:buSzTx/>
              <a:buFontTx/>
              <a:buNone/>
              <a:tabLst/>
              <a:defRPr/>
            </a:pPr>
            <a:r>
              <a:rPr lang="fa-IR" sz="2800" b="1" dirty="0" smtClean="0">
                <a:latin typeface="+mj-lt"/>
                <a:ea typeface="+mj-ea"/>
                <a:cs typeface="B Nazanin" pitchFamily="2" charset="-78"/>
              </a:rPr>
              <a:t>سلول ها و غدد ترشح کننده در معده:</a:t>
            </a:r>
          </a:p>
          <a:p>
            <a:pPr marL="0" marR="0" lvl="0" indent="0" algn="just" defTabSz="457200" rtl="1" eaLnBrk="1" fontAlgn="auto" latinLnBrk="0" hangingPunct="1">
              <a:lnSpc>
                <a:spcPct val="100000"/>
              </a:lnSpc>
              <a:spcBef>
                <a:spcPct val="0"/>
              </a:spcBef>
              <a:spcAft>
                <a:spcPts val="0"/>
              </a:spcAft>
              <a:buClrTx/>
              <a:buSzTx/>
              <a:buFontTx/>
              <a:buNone/>
              <a:tabLst/>
              <a:defRPr/>
            </a:pPr>
            <a:r>
              <a:rPr lang="fa-IR" sz="2400" b="1" dirty="0" smtClean="0">
                <a:solidFill>
                  <a:srgbClr val="C00000"/>
                </a:solidFill>
                <a:latin typeface="+mj-lt"/>
                <a:ea typeface="+mj-ea"/>
                <a:cs typeface="B Nazanin" pitchFamily="2" charset="-78"/>
              </a:rPr>
              <a:t>1.غدد پیلوریک و کاردیاک</a:t>
            </a:r>
          </a:p>
          <a:p>
            <a:pPr marL="0" marR="0" lvl="0" indent="0" algn="just" defTabSz="457200" rtl="1" eaLnBrk="1" fontAlgn="auto" latinLnBrk="0" hangingPunct="1">
              <a:lnSpc>
                <a:spcPct val="100000"/>
              </a:lnSpc>
              <a:spcBef>
                <a:spcPct val="0"/>
              </a:spcBef>
              <a:spcAft>
                <a:spcPts val="0"/>
              </a:spcAft>
              <a:buClrTx/>
              <a:buSzTx/>
              <a:buFontTx/>
              <a:buNone/>
              <a:tabLst/>
              <a:defRPr/>
            </a:pPr>
            <a:r>
              <a:rPr lang="fa-IR" sz="2400" b="1" dirty="0" smtClean="0">
                <a:solidFill>
                  <a:srgbClr val="C00000"/>
                </a:solidFill>
                <a:latin typeface="+mj-lt"/>
                <a:ea typeface="+mj-ea"/>
                <a:cs typeface="B Nazanin" pitchFamily="2" charset="-78"/>
              </a:rPr>
              <a:t>2.غدد معدی یا اکسینتیک</a:t>
            </a:r>
            <a:r>
              <a:rPr lang="en-US" sz="2400" b="1" dirty="0" smtClean="0">
                <a:solidFill>
                  <a:srgbClr val="C00000"/>
                </a:solidFill>
                <a:latin typeface="+mj-lt"/>
                <a:ea typeface="+mj-ea"/>
                <a:cs typeface="B Nazanin" pitchFamily="2" charset="-78"/>
              </a:rPr>
              <a:t>  </a:t>
            </a:r>
            <a:r>
              <a:rPr lang="fa-IR" sz="2000" dirty="0" smtClean="0">
                <a:latin typeface="+mj-lt"/>
                <a:ea typeface="+mj-ea"/>
                <a:cs typeface="B Nazanin" pitchFamily="2" charset="-78"/>
              </a:rPr>
              <a:t>: سه دسته سلول دارند: 1.سلول های گردنی (موکوس) 2.سلول های اصلی 3.سلول های جانبی</a:t>
            </a:r>
            <a:endParaRPr lang="fa-IR" sz="2400" dirty="0" smtClean="0">
              <a:latin typeface="+mj-lt"/>
              <a:ea typeface="+mj-ea"/>
              <a:cs typeface="B Nazanin" pitchFamily="2" charset="-78"/>
            </a:endParaRPr>
          </a:p>
          <a:p>
            <a:pPr marL="0" marR="0" lvl="0" indent="0" algn="just" defTabSz="457200" rtl="1" eaLnBrk="1" fontAlgn="auto" latinLnBrk="0" hangingPunct="1">
              <a:lnSpc>
                <a:spcPct val="100000"/>
              </a:lnSpc>
              <a:spcBef>
                <a:spcPct val="0"/>
              </a:spcBef>
              <a:spcAft>
                <a:spcPts val="0"/>
              </a:spcAft>
              <a:buClrTx/>
              <a:buSzTx/>
              <a:buFontTx/>
              <a:buNone/>
              <a:tabLst/>
              <a:defRPr/>
            </a:pPr>
            <a:r>
              <a:rPr lang="fa-IR" sz="2400" b="1" dirty="0" smtClean="0">
                <a:solidFill>
                  <a:srgbClr val="C00000"/>
                </a:solidFill>
                <a:latin typeface="+mj-lt"/>
                <a:ea typeface="+mj-ea"/>
                <a:cs typeface="B Nazanin" pitchFamily="2" charset="-78"/>
              </a:rPr>
              <a:t>3.تک سلولی های پراکنده در بین مخاط</a:t>
            </a:r>
          </a:p>
          <a:p>
            <a:pPr marL="0" marR="0" lvl="0" indent="0" algn="just" defTabSz="457200" rtl="1" eaLnBrk="1" fontAlgn="auto" latinLnBrk="0" hangingPunct="1">
              <a:lnSpc>
                <a:spcPct val="100000"/>
              </a:lnSpc>
              <a:spcBef>
                <a:spcPct val="0"/>
              </a:spcBef>
              <a:spcAft>
                <a:spcPts val="0"/>
              </a:spcAft>
              <a:buClrTx/>
              <a:buSzTx/>
              <a:buFontTx/>
              <a:buNone/>
              <a:tabLst/>
              <a:defRPr/>
            </a:pPr>
            <a:endParaRPr lang="fa-IR" sz="2400" b="1" dirty="0" smtClean="0">
              <a:solidFill>
                <a:srgbClr val="C00000"/>
              </a:solidFill>
              <a:latin typeface="+mj-lt"/>
              <a:ea typeface="+mj-ea"/>
              <a:cs typeface="B Nazanin" pitchFamily="2" charset="-78"/>
            </a:endParaRPr>
          </a:p>
          <a:p>
            <a:pPr marL="0" marR="0" lvl="0" indent="0" algn="just" defTabSz="457200" rtl="1" eaLnBrk="1" fontAlgn="auto" latinLnBrk="0" hangingPunct="1">
              <a:lnSpc>
                <a:spcPct val="100000"/>
              </a:lnSpc>
              <a:spcBef>
                <a:spcPct val="0"/>
              </a:spcBef>
              <a:spcAft>
                <a:spcPts val="0"/>
              </a:spcAft>
              <a:buClrTx/>
              <a:buSzTx/>
              <a:buFontTx/>
              <a:buNone/>
              <a:tabLst/>
              <a:defRPr/>
            </a:pPr>
            <a:endParaRPr lang="en-US" sz="3200" b="1" dirty="0" smtClean="0">
              <a:solidFill>
                <a:srgbClr val="C00000"/>
              </a:solidFill>
              <a:latin typeface="+mj-lt"/>
              <a:ea typeface="+mj-ea"/>
              <a:cs typeface="B Nazanin" pitchFamily="2" charset="-78"/>
            </a:endParaRPr>
          </a:p>
          <a:p>
            <a:pPr marL="0" marR="0" lvl="0" indent="0" algn="just" defTabSz="457200" rtl="1" eaLnBrk="1" fontAlgn="auto" latinLnBrk="0" hangingPunct="1">
              <a:lnSpc>
                <a:spcPct val="100000"/>
              </a:lnSpc>
              <a:spcBef>
                <a:spcPct val="0"/>
              </a:spcBef>
              <a:spcAft>
                <a:spcPts val="0"/>
              </a:spcAft>
              <a:buClrTx/>
              <a:buSzTx/>
              <a:buFontTx/>
              <a:buNone/>
              <a:tabLst/>
              <a:defRPr/>
            </a:pPr>
            <a:endParaRPr lang="fa-IR" sz="3200" b="1" dirty="0" smtClean="0">
              <a:solidFill>
                <a:srgbClr val="C00000"/>
              </a:solidFill>
              <a:latin typeface="+mj-lt"/>
              <a:ea typeface="+mj-ea"/>
              <a:cs typeface="B Nazanin" pitchFamily="2" charset="-78"/>
            </a:endParaRPr>
          </a:p>
          <a:p>
            <a:pPr marL="0" marR="0" lvl="0" indent="0" algn="just" defTabSz="457200" rtl="1"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C00000"/>
              </a:solidFill>
              <a:effectLst/>
              <a:uLnTx/>
              <a:uFillTx/>
              <a:latin typeface="+mj-lt"/>
              <a:ea typeface="+mj-ea"/>
              <a:cs typeface="B Nazanin" pitchFamily="2" charset="-78"/>
            </a:endParaRPr>
          </a:p>
        </p:txBody>
      </p:sp>
      <p:graphicFrame>
        <p:nvGraphicFramePr>
          <p:cNvPr id="24" name="Group 4"/>
          <p:cNvGraphicFramePr>
            <a:graphicFrameLocks noGrp="1"/>
          </p:cNvGraphicFramePr>
          <p:nvPr/>
        </p:nvGraphicFramePr>
        <p:xfrm>
          <a:off x="1848968" y="2349308"/>
          <a:ext cx="8424862" cy="4450080"/>
        </p:xfrm>
        <a:graphic>
          <a:graphicData uri="http://schemas.openxmlformats.org/drawingml/2006/table">
            <a:tbl>
              <a:tblPr rtl="1"/>
              <a:tblGrid>
                <a:gridCol w="1439862">
                  <a:extLst>
                    <a:ext uri="{9D8B030D-6E8A-4147-A177-3AD203B41FA5}">
                      <a16:colId xmlns:a16="http://schemas.microsoft.com/office/drawing/2014/main" val="20000"/>
                    </a:ext>
                  </a:extLst>
                </a:gridCol>
                <a:gridCol w="3816350">
                  <a:extLst>
                    <a:ext uri="{9D8B030D-6E8A-4147-A177-3AD203B41FA5}">
                      <a16:colId xmlns:a16="http://schemas.microsoft.com/office/drawing/2014/main" val="20001"/>
                    </a:ext>
                  </a:extLst>
                </a:gridCol>
                <a:gridCol w="3168650">
                  <a:extLst>
                    <a:ext uri="{9D8B030D-6E8A-4147-A177-3AD203B41FA5}">
                      <a16:colId xmlns:a16="http://schemas.microsoft.com/office/drawing/2014/main" val="20002"/>
                    </a:ext>
                  </a:extLst>
                </a:gridCol>
              </a:tblGrid>
              <a:tr h="647700">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800" b="1" i="0" u="none" strike="noStrike" cap="none" normalizeH="0" baseline="0" dirty="0" smtClean="0">
                          <a:ln>
                            <a:noFill/>
                          </a:ln>
                          <a:solidFill>
                            <a:schemeClr val="tx1"/>
                          </a:solidFill>
                          <a:effectLst/>
                          <a:latin typeface="Arial Narrow" panose="020B0606020202030204" pitchFamily="34" charset="0"/>
                          <a:cs typeface="B Nazanin" pitchFamily="2" charset="-78"/>
                        </a:rPr>
                        <a:t>ترکیب</a:t>
                      </a:r>
                      <a:endParaRPr kumimoji="0" lang="en-US" sz="1800" b="1" i="0" u="none" strike="noStrike" cap="none" normalizeH="0" baseline="0" dirty="0" smtClean="0">
                        <a:ln>
                          <a:noFill/>
                        </a:ln>
                        <a:solidFill>
                          <a:schemeClr val="tx1"/>
                        </a:solidFill>
                        <a:effectLst/>
                        <a:latin typeface="Arial Narrow" panose="020B0606020202030204"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800" b="1" i="0" u="none" strike="noStrike" cap="none" normalizeH="0" baseline="0" dirty="0" smtClean="0">
                          <a:ln>
                            <a:noFill/>
                          </a:ln>
                          <a:solidFill>
                            <a:schemeClr val="tx1"/>
                          </a:solidFill>
                          <a:effectLst/>
                          <a:latin typeface="Arial Narrow" panose="020B0606020202030204" pitchFamily="34" charset="0"/>
                          <a:cs typeface="B Nazanin" pitchFamily="2" charset="-78"/>
                        </a:rPr>
                        <a:t>محل ذخیره(ترشح)</a:t>
                      </a:r>
                      <a:endParaRPr kumimoji="0" lang="en-US" sz="1800" b="1" i="0" u="none" strike="noStrike" cap="none" normalizeH="0" baseline="0" dirty="0" smtClean="0">
                        <a:ln>
                          <a:noFill/>
                        </a:ln>
                        <a:solidFill>
                          <a:schemeClr val="tx1"/>
                        </a:solidFill>
                        <a:effectLst/>
                        <a:latin typeface="Arial Narrow" panose="020B0606020202030204"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800" b="1" i="0" u="none" strike="noStrike" cap="none" normalizeH="0" baseline="0" dirty="0" smtClean="0">
                          <a:ln>
                            <a:noFill/>
                          </a:ln>
                          <a:solidFill>
                            <a:schemeClr val="tx1"/>
                          </a:solidFill>
                          <a:effectLst/>
                          <a:latin typeface="Arial Narrow" panose="020B0606020202030204" pitchFamily="34" charset="0"/>
                          <a:cs typeface="B Nazanin" pitchFamily="2" charset="-78"/>
                        </a:rPr>
                        <a:t>فعالیت</a:t>
                      </a:r>
                      <a:endParaRPr kumimoji="0" lang="en-US" sz="1800" b="1" i="0" u="none" strike="noStrike" cap="none" normalizeH="0" baseline="0" dirty="0" smtClean="0">
                        <a:ln>
                          <a:noFill/>
                        </a:ln>
                        <a:solidFill>
                          <a:schemeClr val="tx1"/>
                        </a:solidFill>
                        <a:effectLst/>
                        <a:latin typeface="Arial Narrow" panose="020B0606020202030204"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700">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600" b="0" i="0" u="none" strike="noStrike" cap="none" normalizeH="0" baseline="0" smtClean="0">
                          <a:ln>
                            <a:noFill/>
                          </a:ln>
                          <a:solidFill>
                            <a:schemeClr val="tx1"/>
                          </a:solidFill>
                          <a:effectLst/>
                          <a:latin typeface="Arial Narrow" panose="020B0606020202030204" pitchFamily="34" charset="0"/>
                          <a:cs typeface="B Nazanin" pitchFamily="2" charset="-78"/>
                        </a:rPr>
                        <a:t>پپسینو</a:t>
                      </a:r>
                      <a:r>
                        <a:rPr kumimoji="0" lang="ar-SA" sz="1600" b="1" i="0" u="none" strike="noStrike" cap="none" normalizeH="0" baseline="0" smtClean="0">
                          <a:ln>
                            <a:noFill/>
                          </a:ln>
                          <a:solidFill>
                            <a:schemeClr val="tx1"/>
                          </a:solidFill>
                          <a:effectLst/>
                          <a:latin typeface="Arial Narrow" panose="020B0606020202030204" pitchFamily="34" charset="0"/>
                          <a:cs typeface="B Nazanin" pitchFamily="2" charset="-78"/>
                        </a:rPr>
                        <a:t>ژ</a:t>
                      </a:r>
                      <a:r>
                        <a:rPr kumimoji="0" lang="fa-IR" sz="1600" b="0" i="0" u="none" strike="noStrike" cap="none" normalizeH="0" baseline="0" smtClean="0">
                          <a:ln>
                            <a:noFill/>
                          </a:ln>
                          <a:solidFill>
                            <a:schemeClr val="tx1"/>
                          </a:solidFill>
                          <a:effectLst/>
                          <a:latin typeface="Arial Narrow" panose="020B0606020202030204" pitchFamily="34" charset="0"/>
                          <a:cs typeface="B Nazanin" pitchFamily="2" charset="-78"/>
                        </a:rPr>
                        <a:t>ن</a:t>
                      </a:r>
                      <a:endParaRPr kumimoji="0" lang="en-US" sz="1600" b="0" i="0" u="none" strike="noStrike" cap="none" normalizeH="0" baseline="0" smtClean="0">
                        <a:ln>
                          <a:noFill/>
                        </a:ln>
                        <a:solidFill>
                          <a:schemeClr val="tx1"/>
                        </a:solidFill>
                        <a:effectLst/>
                        <a:latin typeface="Arial Narrow" panose="020B0606020202030204"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600" b="1" i="0" u="none" strike="noStrike" cap="none" normalizeH="0" baseline="0" dirty="0" smtClean="0">
                          <a:ln>
                            <a:noFill/>
                          </a:ln>
                          <a:solidFill>
                            <a:srgbClr val="C00000"/>
                          </a:solidFill>
                          <a:effectLst/>
                          <a:latin typeface="Arial Narrow" panose="020B0606020202030204" pitchFamily="34" charset="0"/>
                          <a:cs typeface="B Nazanin" pitchFamily="2" charset="-78"/>
                        </a:rPr>
                        <a:t>سلولهای اصلی</a:t>
                      </a:r>
                      <a:endParaRPr kumimoji="0" lang="en-US" sz="1600" b="1" i="0" u="none" strike="noStrike" cap="none" normalizeH="0" baseline="0" dirty="0" smtClean="0">
                        <a:ln>
                          <a:noFill/>
                        </a:ln>
                        <a:solidFill>
                          <a:srgbClr val="C00000"/>
                        </a:solidFill>
                        <a:effectLst/>
                        <a:latin typeface="Arial Narrow" panose="020B0606020202030204"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600" b="0" i="0" u="none" strike="noStrike" cap="none" normalizeH="0" baseline="0" smtClean="0">
                          <a:ln>
                            <a:noFill/>
                          </a:ln>
                          <a:solidFill>
                            <a:schemeClr val="tx1"/>
                          </a:solidFill>
                          <a:effectLst/>
                          <a:latin typeface="Arial Narrow" panose="020B0606020202030204" pitchFamily="34" charset="0"/>
                          <a:cs typeface="B Nazanin" pitchFamily="2" charset="-78"/>
                        </a:rPr>
                        <a:t>شکل غیرفعال پپسین</a:t>
                      </a:r>
                      <a:endParaRPr kumimoji="0" lang="en-US" sz="1600" b="0" i="0" u="none" strike="noStrike" cap="none" normalizeH="0" baseline="0" smtClean="0">
                        <a:ln>
                          <a:noFill/>
                        </a:ln>
                        <a:solidFill>
                          <a:schemeClr val="tx1"/>
                        </a:solidFill>
                        <a:effectLst/>
                        <a:latin typeface="Arial Narrow" panose="020B0606020202030204"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700">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600" b="0" i="0" u="none" strike="noStrike" cap="none" normalizeH="0" baseline="0" dirty="0" smtClean="0">
                          <a:ln>
                            <a:noFill/>
                          </a:ln>
                          <a:solidFill>
                            <a:schemeClr val="tx1"/>
                          </a:solidFill>
                          <a:effectLst/>
                          <a:latin typeface="Arial Narrow" panose="020B0606020202030204" pitchFamily="34" charset="0"/>
                          <a:cs typeface="B Nazanin" pitchFamily="2" charset="-78"/>
                        </a:rPr>
                        <a:t>پپسین</a:t>
                      </a:r>
                      <a:endParaRPr kumimoji="0" lang="en-US" sz="1600" b="0" i="0" u="none" strike="noStrike" cap="none" normalizeH="0" baseline="0" dirty="0" smtClean="0">
                        <a:ln>
                          <a:noFill/>
                        </a:ln>
                        <a:solidFill>
                          <a:schemeClr val="tx1"/>
                        </a:solidFill>
                        <a:effectLst/>
                        <a:latin typeface="Arial Narrow" panose="020B0606020202030204"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600" b="0" i="0" u="none" strike="noStrike" cap="none" normalizeH="0" baseline="0" smtClean="0">
                          <a:ln>
                            <a:noFill/>
                          </a:ln>
                          <a:solidFill>
                            <a:schemeClr val="tx1"/>
                          </a:solidFill>
                          <a:effectLst/>
                          <a:latin typeface="Arial Narrow" panose="020B0606020202030204" pitchFamily="34" charset="0"/>
                          <a:cs typeface="B Nazanin" pitchFamily="2" charset="-78"/>
                        </a:rPr>
                        <a:t>باحضور اسیدکلریدریک از تغییر شکل پپسینو</a:t>
                      </a:r>
                      <a:r>
                        <a:rPr kumimoji="0" lang="ar-SA" sz="1600" b="1" i="0" u="none" strike="noStrike" cap="none" normalizeH="0" baseline="0" smtClean="0">
                          <a:ln>
                            <a:noFill/>
                          </a:ln>
                          <a:solidFill>
                            <a:schemeClr val="tx1"/>
                          </a:solidFill>
                          <a:effectLst/>
                          <a:latin typeface="Arial Narrow" panose="020B0606020202030204" pitchFamily="34" charset="0"/>
                          <a:cs typeface="B Nazanin" pitchFamily="2" charset="-78"/>
                        </a:rPr>
                        <a:t>ژ</a:t>
                      </a:r>
                      <a:r>
                        <a:rPr kumimoji="0" lang="fa-IR" sz="1600" b="0" i="0" u="none" strike="noStrike" cap="none" normalizeH="0" baseline="0" smtClean="0">
                          <a:ln>
                            <a:noFill/>
                          </a:ln>
                          <a:solidFill>
                            <a:schemeClr val="tx1"/>
                          </a:solidFill>
                          <a:effectLst/>
                          <a:latin typeface="Arial Narrow" panose="020B0606020202030204" pitchFamily="34" charset="0"/>
                          <a:cs typeface="B Nazanin" pitchFamily="2" charset="-78"/>
                        </a:rPr>
                        <a:t>ن به وجود می آید</a:t>
                      </a:r>
                      <a:endParaRPr kumimoji="0" lang="en-US" sz="1600" b="0" i="0" u="none" strike="noStrike" cap="none" normalizeH="0" baseline="0" smtClean="0">
                        <a:ln>
                          <a:noFill/>
                        </a:ln>
                        <a:solidFill>
                          <a:schemeClr val="tx1"/>
                        </a:solidFill>
                        <a:effectLst/>
                        <a:latin typeface="Arial Narrow" panose="020B0606020202030204"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600" b="0" i="0" u="none" strike="noStrike" cap="none" normalizeH="0" baseline="0" smtClean="0">
                          <a:ln>
                            <a:noFill/>
                          </a:ln>
                          <a:solidFill>
                            <a:schemeClr val="tx1"/>
                          </a:solidFill>
                          <a:effectLst/>
                          <a:latin typeface="Arial Narrow" panose="020B0606020202030204" pitchFamily="34" charset="0"/>
                          <a:cs typeface="B Nazanin" pitchFamily="2" charset="-78"/>
                        </a:rPr>
                        <a:t>آنزیم تجزیه کننده پروتئین</a:t>
                      </a:r>
                      <a:endParaRPr kumimoji="0" lang="en-US" sz="1600" b="0" i="0" u="none" strike="noStrike" cap="none" normalizeH="0" baseline="0" smtClean="0">
                        <a:ln>
                          <a:noFill/>
                        </a:ln>
                        <a:solidFill>
                          <a:schemeClr val="tx1"/>
                        </a:solidFill>
                        <a:effectLst/>
                        <a:latin typeface="Arial Narrow" panose="020B0606020202030204"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7700">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600" b="0" i="0" u="none" strike="noStrike" cap="none" normalizeH="0" baseline="0" dirty="0" smtClean="0">
                          <a:ln>
                            <a:noFill/>
                          </a:ln>
                          <a:solidFill>
                            <a:schemeClr val="tx1"/>
                          </a:solidFill>
                          <a:effectLst/>
                          <a:latin typeface="Arial Narrow" panose="020B0606020202030204" pitchFamily="34" charset="0"/>
                          <a:cs typeface="B Nazanin" pitchFamily="2" charset="-78"/>
                        </a:rPr>
                        <a:t>موکوس</a:t>
                      </a:r>
                      <a:endParaRPr kumimoji="0" lang="en-US" sz="1600" b="0" i="0" u="none" strike="noStrike" cap="none" normalizeH="0" baseline="0" dirty="0" smtClean="0">
                        <a:ln>
                          <a:noFill/>
                        </a:ln>
                        <a:solidFill>
                          <a:schemeClr val="tx1"/>
                        </a:solidFill>
                        <a:effectLst/>
                        <a:latin typeface="Arial Narrow" panose="020B0606020202030204"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457200" rtl="1" eaLnBrk="1" fontAlgn="auto" latinLnBrk="0" hangingPunct="1">
                        <a:lnSpc>
                          <a:spcPct val="100000"/>
                        </a:lnSpc>
                        <a:spcBef>
                          <a:spcPct val="0"/>
                        </a:spcBef>
                        <a:spcAft>
                          <a:spcPts val="0"/>
                        </a:spcAft>
                        <a:buClrTx/>
                        <a:buSzTx/>
                        <a:buFontTx/>
                        <a:buNone/>
                        <a:tabLst/>
                        <a:defRPr/>
                      </a:pPr>
                      <a:endParaRPr lang="fa-IR" sz="1800" b="1" kern="1200" dirty="0" smtClean="0">
                        <a:solidFill>
                          <a:srgbClr val="C00000"/>
                        </a:solidFill>
                        <a:latin typeface="Arial Narrow" panose="020B0606020202030204" pitchFamily="34" charset="0"/>
                        <a:ea typeface="+mn-ea"/>
                        <a:cs typeface="B Nazanin" pitchFamily="2" charset="-78"/>
                      </a:endParaRPr>
                    </a:p>
                    <a:p>
                      <a:pPr marL="0" marR="0" lvl="0" indent="0" algn="ctr" defTabSz="457200" rtl="1" eaLnBrk="1" fontAlgn="auto" latinLnBrk="0" hangingPunct="1">
                        <a:lnSpc>
                          <a:spcPct val="100000"/>
                        </a:lnSpc>
                        <a:spcBef>
                          <a:spcPct val="0"/>
                        </a:spcBef>
                        <a:spcAft>
                          <a:spcPts val="0"/>
                        </a:spcAft>
                        <a:buClrTx/>
                        <a:buSzTx/>
                        <a:buFontTx/>
                        <a:buNone/>
                        <a:tabLst/>
                        <a:defRPr/>
                      </a:pPr>
                      <a:r>
                        <a:rPr lang="fa-IR" sz="1800" b="1" kern="1200" dirty="0" smtClean="0">
                          <a:solidFill>
                            <a:srgbClr val="C00000"/>
                          </a:solidFill>
                          <a:latin typeface="Arial Narrow" panose="020B0606020202030204" pitchFamily="34" charset="0"/>
                          <a:ea typeface="+mn-ea"/>
                          <a:cs typeface="B Nazanin" pitchFamily="2" charset="-78"/>
                        </a:rPr>
                        <a:t>تک سلولی های پراکنده در بین مخاط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600" b="0" i="0" u="none" strike="noStrike" cap="none" normalizeH="0" baseline="0" dirty="0" smtClean="0">
                          <a:ln>
                            <a:noFill/>
                          </a:ln>
                          <a:solidFill>
                            <a:schemeClr val="tx1"/>
                          </a:solidFill>
                          <a:effectLst/>
                          <a:latin typeface="Arial Narrow" panose="020B0606020202030204" pitchFamily="34" charset="0"/>
                          <a:cs typeface="B Nazanin" pitchFamily="2" charset="-78"/>
                        </a:rPr>
                        <a:t>ایجاد محیطی لزج،چسبناک وقلیایی در معده،محافظت از جدار داخلی لوله گوارش(معده)</a:t>
                      </a:r>
                      <a:endParaRPr kumimoji="0" lang="en-US" sz="1600" b="0" i="0" u="none" strike="noStrike" cap="none" normalizeH="0" baseline="0" dirty="0" smtClean="0">
                        <a:ln>
                          <a:noFill/>
                        </a:ln>
                        <a:solidFill>
                          <a:schemeClr val="tx1"/>
                        </a:solidFill>
                        <a:effectLst/>
                        <a:latin typeface="Arial Narrow" panose="020B0606020202030204"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7700">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600" b="0" i="0" u="none" strike="noStrike" cap="none" normalizeH="0" baseline="0" smtClean="0">
                          <a:ln>
                            <a:noFill/>
                          </a:ln>
                          <a:solidFill>
                            <a:schemeClr val="tx1"/>
                          </a:solidFill>
                          <a:effectLst/>
                          <a:latin typeface="Arial Narrow" panose="020B0606020202030204" pitchFamily="34" charset="0"/>
                          <a:cs typeface="B Nazanin" pitchFamily="2" charset="-78"/>
                        </a:rPr>
                        <a:t>موکوس</a:t>
                      </a:r>
                      <a:endParaRPr kumimoji="0" lang="en-US" sz="1600" b="0" i="0" u="none" strike="noStrike" cap="none" normalizeH="0" baseline="0" smtClean="0">
                        <a:ln>
                          <a:noFill/>
                        </a:ln>
                        <a:solidFill>
                          <a:schemeClr val="tx1"/>
                        </a:solidFill>
                        <a:effectLst/>
                        <a:latin typeface="Arial Narrow" panose="020B0606020202030204"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lang="fa-IR" sz="1800" b="1" kern="1200" dirty="0" smtClean="0">
                        <a:solidFill>
                          <a:srgbClr val="C00000"/>
                        </a:solidFill>
                        <a:latin typeface="Arial Narrow" panose="020B0606020202030204" pitchFamily="34" charset="0"/>
                        <a:ea typeface="+mn-ea"/>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lang="fa-IR" sz="1800" b="1" kern="1200" dirty="0" smtClean="0">
                          <a:solidFill>
                            <a:srgbClr val="C00000"/>
                          </a:solidFill>
                          <a:latin typeface="Arial Narrow" panose="020B0606020202030204" pitchFamily="34" charset="0"/>
                          <a:ea typeface="+mn-ea"/>
                          <a:cs typeface="B Nazanin" pitchFamily="2" charset="-78"/>
                        </a:rPr>
                        <a:t>غدد پیلوریک و کاردیاک</a:t>
                      </a:r>
                      <a:endParaRPr kumimoji="0" lang="en-US" sz="1800" b="0" i="0" u="none" strike="noStrike" cap="none" normalizeH="0" baseline="0" dirty="0" smtClean="0">
                        <a:ln>
                          <a:noFill/>
                        </a:ln>
                        <a:solidFill>
                          <a:schemeClr val="tx1"/>
                        </a:solidFill>
                        <a:effectLst/>
                        <a:latin typeface="Arial Narrow" panose="020B0606020202030204"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600" b="0" i="0" u="none" strike="noStrike" cap="none" normalizeH="0" baseline="0" dirty="0" smtClean="0">
                          <a:ln>
                            <a:noFill/>
                          </a:ln>
                          <a:solidFill>
                            <a:schemeClr val="tx1"/>
                          </a:solidFill>
                          <a:effectLst/>
                          <a:latin typeface="Arial Narrow" panose="020B0606020202030204" pitchFamily="34" charset="0"/>
                          <a:cs typeface="B Nazanin" pitchFamily="2" charset="-78"/>
                        </a:rPr>
                        <a:t>ایجاد محیطی لزج،چسبناک وقلیایی در معده،محافظت از جدار داخلی لوله گوارش(معده)</a:t>
                      </a:r>
                      <a:endParaRPr kumimoji="0" lang="en-US" sz="1600" b="0" i="0" u="none" strike="noStrike" cap="none" normalizeH="0" baseline="0" dirty="0" smtClean="0">
                        <a:ln>
                          <a:noFill/>
                        </a:ln>
                        <a:solidFill>
                          <a:schemeClr val="tx1"/>
                        </a:solidFill>
                        <a:effectLst/>
                        <a:latin typeface="Arial Narrow" panose="020B0606020202030204"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700">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defRPr/>
                      </a:pPr>
                      <a:r>
                        <a:rPr kumimoji="0" lang="fa-IR" sz="1600" b="0" i="0" u="none" strike="noStrike" cap="none" normalizeH="0" baseline="0" dirty="0" smtClean="0">
                          <a:ln>
                            <a:noFill/>
                          </a:ln>
                          <a:solidFill>
                            <a:srgbClr val="00B0F0"/>
                          </a:solidFill>
                          <a:effectLst/>
                          <a:latin typeface="Arial Narrow" panose="020B0606020202030204" pitchFamily="34" charset="0"/>
                          <a:cs typeface="B Nazanin" pitchFamily="2" charset="-78"/>
                        </a:rPr>
                        <a:t>فاکتور داخلی </a:t>
                      </a:r>
                      <a:r>
                        <a:rPr kumimoji="0" lang="fa-IR" sz="1600" b="0" i="0" u="none" strike="noStrike" cap="none" normalizeH="0" baseline="0" dirty="0" smtClean="0">
                          <a:ln>
                            <a:noFill/>
                          </a:ln>
                          <a:solidFill>
                            <a:schemeClr val="tx1"/>
                          </a:solidFill>
                          <a:effectLst/>
                          <a:latin typeface="Arial Narrow" panose="020B0606020202030204" pitchFamily="34" charset="0"/>
                          <a:cs typeface="B Nazanin" pitchFamily="2" charset="-78"/>
                        </a:rPr>
                        <a:t>و </a:t>
                      </a:r>
                      <a:r>
                        <a:rPr kumimoji="0" lang="fa-IR" sz="1600" b="0" i="0" u="none" strike="noStrike" cap="none" normalizeH="0" baseline="0" dirty="0" smtClean="0">
                          <a:ln>
                            <a:noFill/>
                          </a:ln>
                          <a:solidFill>
                            <a:srgbClr val="00B050"/>
                          </a:solidFill>
                          <a:effectLst/>
                          <a:latin typeface="Arial Narrow" panose="020B0606020202030204" pitchFamily="34" charset="0"/>
                          <a:cs typeface="B Nazanin" pitchFamily="2" charset="-78"/>
                        </a:rPr>
                        <a:t>اسیدهیدروکلریک</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defRPr/>
                      </a:pPr>
                      <a:r>
                        <a:rPr kumimoji="0" lang="fa-IR" sz="1600" b="0" i="0" u="none" strike="noStrike" cap="none" normalizeH="0" baseline="0" dirty="0" smtClean="0">
                          <a:ln>
                            <a:noFill/>
                          </a:ln>
                          <a:solidFill>
                            <a:srgbClr val="00B050"/>
                          </a:solidFill>
                          <a:effectLst/>
                          <a:latin typeface="Arial Narrow" panose="020B0606020202030204" pitchFamily="34" charset="0"/>
                          <a:cs typeface="B Nazanin" pitchFamily="2" charset="-78"/>
                        </a:rPr>
                        <a:t>(</a:t>
                      </a:r>
                      <a:r>
                        <a:rPr kumimoji="0" lang="en-US" sz="1600" b="0" i="0" u="none" strike="noStrike" cap="none" normalizeH="0" baseline="0" dirty="0" smtClean="0">
                          <a:ln>
                            <a:noFill/>
                          </a:ln>
                          <a:solidFill>
                            <a:srgbClr val="00B050"/>
                          </a:solidFill>
                          <a:effectLst/>
                          <a:latin typeface="Times New Roman" pitchFamily="18" charset="0"/>
                          <a:cs typeface="B Nazanin" pitchFamily="2" charset="-78"/>
                        </a:rPr>
                        <a:t>HCL</a:t>
                      </a:r>
                      <a:r>
                        <a:rPr kumimoji="0" lang="fa-IR" sz="1600" b="0" i="0" u="none" strike="noStrike" cap="none" normalizeH="0" baseline="0" dirty="0" smtClean="0">
                          <a:ln>
                            <a:noFill/>
                          </a:ln>
                          <a:solidFill>
                            <a:srgbClr val="00B050"/>
                          </a:solidFill>
                          <a:effectLst/>
                          <a:latin typeface="Times New Roman" pitchFamily="18" charset="0"/>
                          <a:cs typeface="B Nazanin" pitchFamily="2" charset="-78"/>
                        </a:rPr>
                        <a:t>)</a:t>
                      </a:r>
                      <a:endParaRPr kumimoji="0" lang="en-US" sz="1600" b="0" i="0" u="none" strike="noStrike" cap="none" normalizeH="0" baseline="0" dirty="0" smtClean="0">
                        <a:ln>
                          <a:noFill/>
                        </a:ln>
                        <a:solidFill>
                          <a:srgbClr val="00B050"/>
                        </a:solidFill>
                        <a:effectLst/>
                        <a:latin typeface="Times New Roman" pitchFamily="18"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en-US" sz="1600" b="0" i="0" u="none" strike="noStrike" cap="none" normalizeH="0" baseline="0" dirty="0" smtClean="0">
                        <a:ln>
                          <a:noFill/>
                        </a:ln>
                        <a:solidFill>
                          <a:schemeClr val="tx1"/>
                        </a:solidFill>
                        <a:effectLst/>
                        <a:latin typeface="Arial Narrow" panose="020B0606020202030204"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600" b="1" i="0" u="none" strike="noStrike" cap="none" normalizeH="0" baseline="0" dirty="0" smtClean="0">
                          <a:ln>
                            <a:noFill/>
                          </a:ln>
                          <a:solidFill>
                            <a:srgbClr val="C00000"/>
                          </a:solidFill>
                          <a:effectLst/>
                          <a:latin typeface="Arial Narrow" panose="020B0606020202030204" pitchFamily="34" charset="0"/>
                          <a:cs typeface="B Nazanin" pitchFamily="2" charset="-78"/>
                        </a:rPr>
                        <a:t>سلولهای جداری</a:t>
                      </a:r>
                      <a:endParaRPr kumimoji="0" lang="en-US" sz="1600" b="1" i="0" u="none" strike="noStrike" cap="none" normalizeH="0" baseline="0" dirty="0" smtClean="0">
                        <a:ln>
                          <a:noFill/>
                        </a:ln>
                        <a:solidFill>
                          <a:srgbClr val="C00000"/>
                        </a:solidFill>
                        <a:effectLst/>
                        <a:latin typeface="Arial Narrow" panose="020B0606020202030204"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defRPr/>
                      </a:pPr>
                      <a:r>
                        <a:rPr kumimoji="0" lang="fa-IR" sz="1600" b="0" i="0" u="none" strike="noStrike" cap="none" normalizeH="0" baseline="0" dirty="0" smtClean="0">
                          <a:ln>
                            <a:noFill/>
                          </a:ln>
                          <a:solidFill>
                            <a:srgbClr val="00B050"/>
                          </a:solidFill>
                          <a:effectLst/>
                          <a:latin typeface="Arial Narrow" panose="020B0606020202030204" pitchFamily="34" charset="0"/>
                          <a:cs typeface="B Nazanin" pitchFamily="2" charset="-78"/>
                        </a:rPr>
                        <a:t>اسید قوی برای نابود کردن عوامل بیماری زا(ضدعفونی کردن محیط معده) تبدیل پپسینو</a:t>
                      </a:r>
                      <a:r>
                        <a:rPr kumimoji="0" lang="ar-SA" sz="1600" b="1" i="0" u="none" strike="noStrike" cap="none" normalizeH="0" baseline="0" dirty="0" smtClean="0">
                          <a:ln>
                            <a:noFill/>
                          </a:ln>
                          <a:solidFill>
                            <a:srgbClr val="00B050"/>
                          </a:solidFill>
                          <a:effectLst/>
                          <a:latin typeface="Arial Narrow" panose="020B0606020202030204" pitchFamily="34" charset="0"/>
                          <a:cs typeface="B Nazanin" pitchFamily="2" charset="-78"/>
                        </a:rPr>
                        <a:t>ژ</a:t>
                      </a:r>
                      <a:r>
                        <a:rPr kumimoji="0" lang="fa-IR" sz="1600" b="0" i="0" u="none" strike="noStrike" cap="none" normalizeH="0" baseline="0" dirty="0" smtClean="0">
                          <a:ln>
                            <a:noFill/>
                          </a:ln>
                          <a:solidFill>
                            <a:srgbClr val="00B050"/>
                          </a:solidFill>
                          <a:effectLst/>
                          <a:latin typeface="Arial Narrow" panose="020B0606020202030204" pitchFamily="34" charset="0"/>
                          <a:cs typeface="B Nazanin" pitchFamily="2" charset="-78"/>
                        </a:rPr>
                        <a:t>ن به پپسین</a:t>
                      </a:r>
                      <a:endParaRPr kumimoji="0" lang="en-US" sz="1600" b="0" i="0" u="none" strike="noStrike" cap="none" normalizeH="0" baseline="0" dirty="0" smtClean="0">
                        <a:ln>
                          <a:noFill/>
                        </a:ln>
                        <a:solidFill>
                          <a:srgbClr val="00B050"/>
                        </a:solidFill>
                        <a:effectLst/>
                        <a:latin typeface="Arial Narrow" panose="020B0606020202030204" pitchFamily="34"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600" b="0" i="0" u="none" strike="noStrike" cap="none" normalizeH="0" baseline="0" dirty="0" smtClean="0">
                          <a:ln>
                            <a:noFill/>
                          </a:ln>
                          <a:solidFill>
                            <a:schemeClr val="tx1"/>
                          </a:solidFill>
                          <a:effectLst/>
                          <a:latin typeface="Arial Narrow" panose="020B0606020202030204" pitchFamily="34" charset="0"/>
                          <a:cs typeface="B Nazanin" pitchFamily="2" charset="-78"/>
                        </a:rPr>
                        <a:t>و </a:t>
                      </a:r>
                      <a:r>
                        <a:rPr kumimoji="0" lang="fa-IR" sz="1600" b="0" i="0" u="none" strike="noStrike" cap="none" normalizeH="0" baseline="0" dirty="0" smtClean="0">
                          <a:ln>
                            <a:noFill/>
                          </a:ln>
                          <a:solidFill>
                            <a:srgbClr val="00B0F0"/>
                          </a:solidFill>
                          <a:effectLst/>
                          <a:latin typeface="Arial Narrow" panose="020B0606020202030204" pitchFamily="34" charset="0"/>
                          <a:cs typeface="B Nazanin" pitchFamily="2" charset="-78"/>
                        </a:rPr>
                        <a:t>کمک به جذب ویتامین </a:t>
                      </a:r>
                      <a:r>
                        <a:rPr kumimoji="0" lang="en-US" sz="1600" b="0" i="0" u="none" strike="noStrike" cap="none" normalizeH="0" baseline="0" dirty="0" smtClean="0">
                          <a:ln>
                            <a:noFill/>
                          </a:ln>
                          <a:solidFill>
                            <a:srgbClr val="00B0F0"/>
                          </a:solidFill>
                          <a:effectLst/>
                          <a:latin typeface="Times New Roman" pitchFamily="18" charset="0"/>
                          <a:cs typeface="B Nazanin" pitchFamily="2" charset="-78"/>
                        </a:rPr>
                        <a:t>B12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2574399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82880" y="225083"/>
            <a:ext cx="12009120" cy="6632917"/>
          </a:xfrm>
          <a:prstGeom prst="rect">
            <a:avLst/>
          </a:prstGeom>
        </p:spPr>
        <p:txBody>
          <a:bodyPr vert="horz" lIns="91440" tIns="45720" rIns="91440" bIns="45720" rtlCol="0" anchor="t">
            <a:noAutofit/>
          </a:bodyPr>
          <a:lstStyle/>
          <a:p>
            <a:pPr marL="0" marR="0" lvl="0" indent="0" algn="just" defTabSz="457200" rtl="1" eaLnBrk="1" fontAlgn="auto" latinLnBrk="0" hangingPunct="1">
              <a:lnSpc>
                <a:spcPct val="100000"/>
              </a:lnSpc>
              <a:spcBef>
                <a:spcPct val="0"/>
              </a:spcBef>
              <a:spcAft>
                <a:spcPts val="0"/>
              </a:spcAft>
              <a:buClrTx/>
              <a:buSzTx/>
              <a:buFontTx/>
              <a:buNone/>
              <a:tabLst/>
              <a:defRPr/>
            </a:pPr>
            <a:r>
              <a:rPr lang="fa-IR" sz="3200" b="1" dirty="0" smtClean="0">
                <a:solidFill>
                  <a:srgbClr val="C00000"/>
                </a:solidFill>
                <a:latin typeface="+mj-lt"/>
                <a:ea typeface="+mj-ea"/>
                <a:cs typeface="B Nazanin" pitchFamily="2" charset="-78"/>
              </a:rPr>
              <a:t>تنطیم ترشح معده</a:t>
            </a:r>
          </a:p>
          <a:p>
            <a:pPr marL="0" marR="0" lvl="0" indent="0" algn="just" defTabSz="457200" rtl="1" eaLnBrk="1" fontAlgn="auto" latinLnBrk="0" hangingPunct="1">
              <a:lnSpc>
                <a:spcPct val="100000"/>
              </a:lnSpc>
              <a:spcBef>
                <a:spcPct val="0"/>
              </a:spcBef>
              <a:spcAft>
                <a:spcPts val="0"/>
              </a:spcAft>
              <a:buClrTx/>
              <a:buSzTx/>
              <a:buFontTx/>
              <a:buNone/>
              <a:tabLst/>
              <a:defRPr/>
            </a:pPr>
            <a:r>
              <a:rPr lang="fa-IR" sz="2800" dirty="0" smtClean="0">
                <a:latin typeface="+mj-lt"/>
                <a:ea typeface="+mj-ea"/>
                <a:cs typeface="B Nazanin" pitchFamily="2" charset="-78"/>
              </a:rPr>
              <a:t>تنطیم ترشح معده هورمونی، عصبی و مجاورتی است و طی سه فاز سفالیک، معدی و روده ای انجام می شود.</a:t>
            </a:r>
          </a:p>
          <a:p>
            <a:pPr marL="0" marR="0" lvl="0" indent="0" algn="just" defTabSz="457200" rtl="1" eaLnBrk="1" fontAlgn="auto" latinLnBrk="0" hangingPunct="1">
              <a:lnSpc>
                <a:spcPct val="100000"/>
              </a:lnSpc>
              <a:spcBef>
                <a:spcPct val="0"/>
              </a:spcBef>
              <a:spcAft>
                <a:spcPts val="0"/>
              </a:spcAft>
              <a:buClrTx/>
              <a:buSzTx/>
              <a:buFontTx/>
              <a:buNone/>
              <a:tabLst/>
              <a:defRPr/>
            </a:pPr>
            <a:r>
              <a:rPr lang="fa-IR" sz="2800" dirty="0" smtClean="0">
                <a:solidFill>
                  <a:srgbClr val="C00000"/>
                </a:solidFill>
                <a:latin typeface="+mj-lt"/>
                <a:ea typeface="+mj-ea"/>
                <a:cs typeface="B Nazanin" pitchFamily="2" charset="-78"/>
              </a:rPr>
              <a:t>تنظیم هورمونی:</a:t>
            </a:r>
            <a:r>
              <a:rPr lang="fa-IR" sz="2400" dirty="0" smtClean="0">
                <a:solidFill>
                  <a:srgbClr val="C00000"/>
                </a:solidFill>
                <a:latin typeface="Times New Roman" pitchFamily="18" charset="0"/>
                <a:ea typeface="+mj-ea"/>
                <a:cs typeface="B Nazanin" pitchFamily="2" charset="-78"/>
              </a:rPr>
              <a:t> </a:t>
            </a:r>
            <a:r>
              <a:rPr lang="fa-IR" sz="2000" dirty="0" smtClean="0">
                <a:latin typeface="Times New Roman" pitchFamily="18" charset="0"/>
                <a:ea typeface="+mj-ea"/>
                <a:cs typeface="B Nazanin" pitchFamily="2" charset="-78"/>
              </a:rPr>
              <a:t>هورمون درگیر در این تنظیم گاسترین که توسط سلول های </a:t>
            </a:r>
            <a:r>
              <a:rPr lang="en-US" sz="2000" dirty="0" smtClean="0">
                <a:latin typeface="Times New Roman" pitchFamily="18" charset="0"/>
                <a:ea typeface="+mj-ea"/>
                <a:cs typeface="B Nazanin" pitchFamily="2" charset="-78"/>
              </a:rPr>
              <a:t>G</a:t>
            </a:r>
            <a:r>
              <a:rPr lang="fa-IR" sz="2000" dirty="0" smtClean="0">
                <a:latin typeface="Times New Roman" pitchFamily="18" charset="0"/>
                <a:ea typeface="+mj-ea"/>
                <a:cs typeface="B Nazanin" pitchFamily="2" charset="-78"/>
              </a:rPr>
              <a:t> که در غار معدی و به مقدار کمتر در دوازدهه قرار دارند ترشح می </a:t>
            </a:r>
            <a:r>
              <a:rPr lang="fa-IR" sz="2000" dirty="0" smtClean="0">
                <a:latin typeface="+mj-lt"/>
                <a:ea typeface="+mj-ea"/>
                <a:cs typeface="B Nazanin" pitchFamily="2" charset="-78"/>
              </a:rPr>
              <a:t>شوند.گاسترین به وسیله خون به سلول ها و غدد ترشح کننده معدی رسیده و بخصوص باعث افزایش ترشح سلول های جانبی می گردد.</a:t>
            </a:r>
            <a:r>
              <a:rPr lang="fa-IR" sz="2400" dirty="0" smtClean="0">
                <a:latin typeface="+mj-lt"/>
                <a:ea typeface="+mj-ea"/>
                <a:cs typeface="B Nazanin" pitchFamily="2" charset="-78"/>
              </a:rPr>
              <a:t> </a:t>
            </a:r>
            <a:endParaRPr lang="fa-IR" sz="2800" dirty="0" smtClean="0">
              <a:latin typeface="+mj-lt"/>
              <a:ea typeface="+mj-ea"/>
              <a:cs typeface="B Nazanin" pitchFamily="2" charset="-78"/>
            </a:endParaRPr>
          </a:p>
          <a:p>
            <a:pPr marL="0" marR="0" lvl="0" indent="0" algn="just" defTabSz="457200" rtl="1" eaLnBrk="1" fontAlgn="auto" latinLnBrk="0" hangingPunct="1">
              <a:lnSpc>
                <a:spcPct val="100000"/>
              </a:lnSpc>
              <a:spcBef>
                <a:spcPct val="0"/>
              </a:spcBef>
              <a:spcAft>
                <a:spcPts val="0"/>
              </a:spcAft>
              <a:buClrTx/>
              <a:buSzTx/>
              <a:buFontTx/>
              <a:buNone/>
              <a:tabLst/>
              <a:defRPr/>
            </a:pPr>
            <a:r>
              <a:rPr lang="fa-IR" sz="2800" dirty="0" smtClean="0">
                <a:solidFill>
                  <a:srgbClr val="C00000"/>
                </a:solidFill>
                <a:latin typeface="+mj-lt"/>
                <a:ea typeface="+mj-ea"/>
                <a:cs typeface="B Nazanin" pitchFamily="2" charset="-78"/>
              </a:rPr>
              <a:t>تنظیم عصبی: </a:t>
            </a:r>
            <a:r>
              <a:rPr lang="fa-IR" sz="2000" dirty="0" smtClean="0">
                <a:latin typeface="+mj-lt"/>
                <a:ea typeface="+mj-ea"/>
                <a:cs typeface="B Nazanin" pitchFamily="2" charset="-78"/>
              </a:rPr>
              <a:t>عصب واگ و شبکه های داخل جداری عمدتا توسط رها کردن استیل کولین باعث تحریک تمام سلول های معدی بخصوص سلول های اصلی. همچنین افزایش ترشح گاسترین. </a:t>
            </a:r>
          </a:p>
          <a:p>
            <a:pPr marL="0" marR="0" lvl="0" indent="0" algn="just" defTabSz="457200" rtl="1" eaLnBrk="1" fontAlgn="auto" latinLnBrk="0" hangingPunct="1">
              <a:lnSpc>
                <a:spcPct val="100000"/>
              </a:lnSpc>
              <a:spcBef>
                <a:spcPct val="0"/>
              </a:spcBef>
              <a:spcAft>
                <a:spcPts val="0"/>
              </a:spcAft>
              <a:buClrTx/>
              <a:buSzTx/>
              <a:buFontTx/>
              <a:buNone/>
              <a:tabLst/>
              <a:defRPr/>
            </a:pPr>
            <a:r>
              <a:rPr lang="fa-IR" sz="2800" dirty="0" smtClean="0">
                <a:solidFill>
                  <a:srgbClr val="C00000"/>
                </a:solidFill>
                <a:latin typeface="+mj-lt"/>
                <a:ea typeface="+mj-ea"/>
                <a:cs typeface="B Nazanin" pitchFamily="2" charset="-78"/>
              </a:rPr>
              <a:t>تنظیم مجاورتی: </a:t>
            </a:r>
            <a:r>
              <a:rPr lang="fa-IR" sz="2000" dirty="0" smtClean="0">
                <a:latin typeface="+mj-lt"/>
                <a:ea typeface="+mj-ea"/>
                <a:cs typeface="B Nazanin" pitchFamily="2" charset="-78"/>
              </a:rPr>
              <a:t>اگر چه استیل کولین و گاسترین محرک های ترشح معده ولی برای اعمال اثر تحریکی خود نیاز به وجود هیستامین دارند. هیستامین توسط سلول های لابه لای مخاط ترشح و سلول ها و غدد ترشح کننده مجاور را تحریک می کنند.</a:t>
            </a:r>
          </a:p>
          <a:p>
            <a:pPr marL="0" marR="0" lvl="0" indent="0" algn="just" defTabSz="457200" rtl="1" eaLnBrk="1" fontAlgn="auto" latinLnBrk="0" hangingPunct="1">
              <a:lnSpc>
                <a:spcPct val="100000"/>
              </a:lnSpc>
              <a:spcBef>
                <a:spcPct val="0"/>
              </a:spcBef>
              <a:spcAft>
                <a:spcPts val="0"/>
              </a:spcAft>
              <a:buClrTx/>
              <a:buSzTx/>
              <a:buFontTx/>
              <a:buNone/>
              <a:tabLst/>
              <a:defRPr/>
            </a:pPr>
            <a:r>
              <a:rPr lang="fa-IR" sz="2000" b="1" dirty="0" smtClean="0">
                <a:solidFill>
                  <a:srgbClr val="0070C0"/>
                </a:solidFill>
                <a:latin typeface="+mj-lt"/>
                <a:ea typeface="+mj-ea"/>
                <a:cs typeface="B Nazanin" pitchFamily="2" charset="-78"/>
              </a:rPr>
              <a:t>بنابر این عوامل تنظیم کننده ترشح معده استیل کولین، گاسترین و هیستامین هستند.</a:t>
            </a:r>
          </a:p>
          <a:p>
            <a:pPr marL="0" marR="0" lvl="0" indent="0" algn="just" defTabSz="457200" rtl="1" eaLnBrk="1" fontAlgn="auto" latinLnBrk="0" hangingPunct="1">
              <a:lnSpc>
                <a:spcPct val="100000"/>
              </a:lnSpc>
              <a:spcBef>
                <a:spcPct val="0"/>
              </a:spcBef>
              <a:spcAft>
                <a:spcPts val="0"/>
              </a:spcAft>
              <a:buClrTx/>
              <a:buSzTx/>
              <a:buFontTx/>
              <a:buNone/>
              <a:tabLst/>
              <a:defRPr/>
            </a:pPr>
            <a:endParaRPr lang="fa-IR" sz="2000" b="1" dirty="0" smtClean="0">
              <a:solidFill>
                <a:srgbClr val="0070C0"/>
              </a:solidFill>
              <a:latin typeface="+mj-lt"/>
              <a:ea typeface="+mj-ea"/>
              <a:cs typeface="B Nazanin" pitchFamily="2" charset="-78"/>
            </a:endParaRPr>
          </a:p>
          <a:p>
            <a:pPr marL="0" marR="0" lvl="0" indent="0" algn="just" defTabSz="457200" rtl="1" eaLnBrk="1" fontAlgn="auto" latinLnBrk="0" hangingPunct="1">
              <a:lnSpc>
                <a:spcPct val="100000"/>
              </a:lnSpc>
              <a:spcBef>
                <a:spcPct val="0"/>
              </a:spcBef>
              <a:spcAft>
                <a:spcPts val="0"/>
              </a:spcAft>
              <a:buClrTx/>
              <a:buSzTx/>
              <a:buFontTx/>
              <a:buNone/>
              <a:tabLst/>
              <a:defRPr/>
            </a:pPr>
            <a:r>
              <a:rPr lang="fa-IR" sz="2400" b="1" dirty="0" smtClean="0">
                <a:solidFill>
                  <a:srgbClr val="C00000"/>
                </a:solidFill>
                <a:latin typeface="+mj-lt"/>
                <a:ea typeface="+mj-ea"/>
                <a:cs typeface="B Nazanin" pitchFamily="2" charset="-78"/>
              </a:rPr>
              <a:t>این عوامل طی فاز های سه گانه زیر بر روی ترشح معده اثرگذارند:</a:t>
            </a:r>
          </a:p>
          <a:p>
            <a:pPr marL="0" marR="0" lvl="0" indent="0" algn="just" defTabSz="457200" rtl="1" eaLnBrk="1" fontAlgn="auto" latinLnBrk="0" hangingPunct="1">
              <a:lnSpc>
                <a:spcPct val="100000"/>
              </a:lnSpc>
              <a:spcBef>
                <a:spcPct val="0"/>
              </a:spcBef>
              <a:spcAft>
                <a:spcPts val="0"/>
              </a:spcAft>
              <a:buClrTx/>
              <a:buSzTx/>
              <a:buFontTx/>
              <a:buNone/>
              <a:tabLst/>
              <a:defRPr/>
            </a:pPr>
            <a:r>
              <a:rPr lang="fa-IR" sz="2000" b="1" dirty="0" smtClean="0">
                <a:solidFill>
                  <a:srgbClr val="C00000"/>
                </a:solidFill>
                <a:latin typeface="+mj-lt"/>
                <a:ea typeface="+mj-ea"/>
                <a:cs typeface="B Nazanin" pitchFamily="2" charset="-78"/>
              </a:rPr>
              <a:t>1.فاز سفالیک</a:t>
            </a:r>
          </a:p>
          <a:p>
            <a:pPr marL="0" marR="0" lvl="0" indent="0" algn="just" defTabSz="457200" rtl="1" eaLnBrk="1" fontAlgn="auto" latinLnBrk="0" hangingPunct="1">
              <a:lnSpc>
                <a:spcPct val="100000"/>
              </a:lnSpc>
              <a:spcBef>
                <a:spcPct val="0"/>
              </a:spcBef>
              <a:spcAft>
                <a:spcPts val="0"/>
              </a:spcAft>
              <a:buClrTx/>
              <a:buSzTx/>
              <a:buFontTx/>
              <a:buNone/>
              <a:tabLst/>
              <a:defRPr/>
            </a:pPr>
            <a:r>
              <a:rPr lang="fa-IR" sz="2000" dirty="0" smtClean="0">
                <a:latin typeface="+mj-lt"/>
                <a:ea typeface="+mj-ea"/>
                <a:cs typeface="B Nazanin" pitchFamily="2" charset="-78"/>
              </a:rPr>
              <a:t>دیدن، بوییدن، چشیدن و شنیدن نام غذا از طریق تحریک واگ باعث تحریک ترشح معده(توسط رها شدن استیل کولین)</a:t>
            </a:r>
          </a:p>
          <a:p>
            <a:pPr marL="0" marR="0" lvl="0" indent="0" algn="just" defTabSz="457200" rtl="1" eaLnBrk="1" fontAlgn="auto" latinLnBrk="0" hangingPunct="1">
              <a:lnSpc>
                <a:spcPct val="100000"/>
              </a:lnSpc>
              <a:spcBef>
                <a:spcPct val="0"/>
              </a:spcBef>
              <a:spcAft>
                <a:spcPts val="0"/>
              </a:spcAft>
              <a:buClrTx/>
              <a:buSzTx/>
              <a:buFontTx/>
              <a:buNone/>
              <a:tabLst/>
              <a:defRPr/>
            </a:pPr>
            <a:r>
              <a:rPr lang="fa-IR" sz="2000" b="1" dirty="0" smtClean="0">
                <a:solidFill>
                  <a:srgbClr val="C00000"/>
                </a:solidFill>
                <a:latin typeface="+mj-lt"/>
                <a:ea typeface="+mj-ea"/>
                <a:cs typeface="B Nazanin" pitchFamily="2" charset="-78"/>
              </a:rPr>
              <a:t>2.فاز معدی</a:t>
            </a:r>
          </a:p>
          <a:p>
            <a:pPr marL="0" marR="0" lvl="0" indent="0" algn="just" defTabSz="457200" rtl="1" eaLnBrk="1" fontAlgn="auto" latinLnBrk="0" hangingPunct="1">
              <a:lnSpc>
                <a:spcPct val="100000"/>
              </a:lnSpc>
              <a:spcBef>
                <a:spcPct val="0"/>
              </a:spcBef>
              <a:spcAft>
                <a:spcPts val="0"/>
              </a:spcAft>
              <a:buClrTx/>
              <a:buSzTx/>
              <a:buFontTx/>
              <a:buNone/>
              <a:tabLst/>
              <a:defRPr/>
            </a:pPr>
            <a:r>
              <a:rPr lang="fa-IR" sz="2000" dirty="0" smtClean="0">
                <a:latin typeface="+mj-lt"/>
                <a:ea typeface="+mj-ea"/>
                <a:cs typeface="B Nazanin" pitchFamily="2" charset="-78"/>
              </a:rPr>
              <a:t>ورود غذا ایجاد اتساع و به وسیله مواد ناشی از هضم پروتئین ها که توسط پپسین ایجاد باعث برانگیختن رفلکس های عصبی کوتاه و بلند، رها شدن استیل کولین، تحریک ترشح هورمون گاسترین و افزایش ترشح هیستامین</a:t>
            </a:r>
          </a:p>
          <a:p>
            <a:pPr marL="0" marR="0" lvl="0" indent="0" algn="just" defTabSz="457200" rtl="1" eaLnBrk="1" fontAlgn="auto" latinLnBrk="0" hangingPunct="1">
              <a:lnSpc>
                <a:spcPct val="100000"/>
              </a:lnSpc>
              <a:spcBef>
                <a:spcPct val="0"/>
              </a:spcBef>
              <a:spcAft>
                <a:spcPts val="0"/>
              </a:spcAft>
              <a:buClrTx/>
              <a:buSzTx/>
              <a:buFontTx/>
              <a:buNone/>
              <a:tabLst/>
              <a:defRPr/>
            </a:pPr>
            <a:r>
              <a:rPr lang="fa-IR" sz="2000" b="1" dirty="0" smtClean="0">
                <a:solidFill>
                  <a:srgbClr val="C00000"/>
                </a:solidFill>
                <a:latin typeface="+mj-lt"/>
                <a:ea typeface="+mj-ea"/>
                <a:cs typeface="B Nazanin" pitchFamily="2" charset="-78"/>
              </a:rPr>
              <a:t>3.فاز روده ای</a:t>
            </a:r>
          </a:p>
          <a:p>
            <a:pPr marL="0" marR="0" lvl="0" indent="0" algn="just" defTabSz="457200" rtl="1" eaLnBrk="1" fontAlgn="auto" latinLnBrk="0" hangingPunct="1">
              <a:lnSpc>
                <a:spcPct val="100000"/>
              </a:lnSpc>
              <a:spcBef>
                <a:spcPct val="0"/>
              </a:spcBef>
              <a:spcAft>
                <a:spcPts val="0"/>
              </a:spcAft>
              <a:buClrTx/>
              <a:buSzTx/>
              <a:buFontTx/>
              <a:buNone/>
              <a:tabLst/>
              <a:defRPr/>
            </a:pPr>
            <a:r>
              <a:rPr lang="fa-IR" sz="2000" dirty="0" smtClean="0">
                <a:latin typeface="+mj-lt"/>
                <a:ea typeface="+mj-ea"/>
                <a:cs typeface="B Nazanin" pitchFamily="2" charset="-78"/>
              </a:rPr>
              <a:t>ورود کیموس باعث ایجاد تغییر محیط(اتساع، کاهش </a:t>
            </a:r>
            <a:r>
              <a:rPr lang="en-US" sz="2000" dirty="0" smtClean="0">
                <a:latin typeface="Times New Roman" pitchFamily="18" charset="0"/>
                <a:ea typeface="+mj-ea"/>
                <a:cs typeface="Times New Roman" pitchFamily="18" charset="0"/>
              </a:rPr>
              <a:t>pH</a:t>
            </a:r>
            <a:r>
              <a:rPr lang="fa-IR" sz="2000" dirty="0" smtClean="0">
                <a:latin typeface="+mj-lt"/>
                <a:ea typeface="+mj-ea"/>
                <a:cs typeface="B Nazanin" pitchFamily="2" charset="-78"/>
              </a:rPr>
              <a:t>، وجود مواد محرک) باعث تحریک گیرنده های عصبی و تحریک سلول های ترشح کننده هورمون.</a:t>
            </a:r>
          </a:p>
          <a:p>
            <a:pPr marL="0" marR="0" lvl="0" indent="0" algn="just" defTabSz="457200" rtl="1" eaLnBrk="1" fontAlgn="auto" latinLnBrk="0" hangingPunct="1">
              <a:lnSpc>
                <a:spcPct val="100000"/>
              </a:lnSpc>
              <a:spcBef>
                <a:spcPct val="0"/>
              </a:spcBef>
              <a:spcAft>
                <a:spcPts val="0"/>
              </a:spcAft>
              <a:buClrTx/>
              <a:buSzTx/>
              <a:buFontTx/>
              <a:buNone/>
              <a:tabLst/>
              <a:defRPr/>
            </a:pPr>
            <a:r>
              <a:rPr lang="fa-IR" sz="2000" dirty="0" smtClean="0">
                <a:latin typeface="+mj-lt"/>
                <a:ea typeface="+mj-ea"/>
                <a:cs typeface="B Nazanin" pitchFamily="2" charset="-78"/>
              </a:rPr>
              <a:t>تحریک رفلکس های روده ای - معده ای</a:t>
            </a:r>
            <a:endParaRPr lang="fa-IR" sz="3200" dirty="0" smtClean="0">
              <a:latin typeface="+mj-lt"/>
              <a:ea typeface="+mj-ea"/>
              <a:cs typeface="B Nazanin" pitchFamily="2" charset="-78"/>
            </a:endParaRPr>
          </a:p>
          <a:p>
            <a:pPr marL="0" marR="0" lvl="0" indent="0" algn="just" defTabSz="457200" rtl="1" eaLnBrk="1" fontAlgn="auto" latinLnBrk="0" hangingPunct="1">
              <a:lnSpc>
                <a:spcPct val="100000"/>
              </a:lnSpc>
              <a:spcBef>
                <a:spcPct val="0"/>
              </a:spcBef>
              <a:spcAft>
                <a:spcPts val="0"/>
              </a:spcAft>
              <a:buClrTx/>
              <a:buSzTx/>
              <a:buFontTx/>
              <a:buNone/>
              <a:tabLst/>
              <a:defRPr/>
            </a:pPr>
            <a:endParaRPr lang="fa-IR" sz="3200" b="1" dirty="0" smtClean="0">
              <a:solidFill>
                <a:srgbClr val="C00000"/>
              </a:solidFill>
              <a:latin typeface="+mj-lt"/>
              <a:ea typeface="+mj-ea"/>
              <a:cs typeface="B Nazanin" pitchFamily="2" charset="-78"/>
            </a:endParaRPr>
          </a:p>
          <a:p>
            <a:pPr marL="0" marR="0" lvl="0" indent="0" algn="just" defTabSz="457200" rtl="1" eaLnBrk="1" fontAlgn="auto" latinLnBrk="0" hangingPunct="1">
              <a:lnSpc>
                <a:spcPct val="100000"/>
              </a:lnSpc>
              <a:spcBef>
                <a:spcPct val="0"/>
              </a:spcBef>
              <a:spcAft>
                <a:spcPts val="0"/>
              </a:spcAft>
              <a:buClrTx/>
              <a:buSzTx/>
              <a:buFontTx/>
              <a:buNone/>
              <a:tabLst/>
              <a:defRPr/>
            </a:pPr>
            <a:endParaRPr lang="fa-IR" sz="3200" b="1" dirty="0" smtClean="0">
              <a:solidFill>
                <a:srgbClr val="C00000"/>
              </a:solidFill>
              <a:latin typeface="+mj-lt"/>
              <a:ea typeface="+mj-ea"/>
              <a:cs typeface="B Nazanin" pitchFamily="2" charset="-78"/>
            </a:endParaRPr>
          </a:p>
          <a:p>
            <a:pPr marL="0" marR="0" lvl="0" indent="0" algn="just" defTabSz="457200" rtl="1" eaLnBrk="1" fontAlgn="auto" latinLnBrk="0" hangingPunct="1">
              <a:lnSpc>
                <a:spcPct val="100000"/>
              </a:lnSpc>
              <a:spcBef>
                <a:spcPct val="0"/>
              </a:spcBef>
              <a:spcAft>
                <a:spcPts val="0"/>
              </a:spcAft>
              <a:buClrTx/>
              <a:buSzTx/>
              <a:buFontTx/>
              <a:buNone/>
              <a:tabLst/>
              <a:defRPr/>
            </a:pPr>
            <a:endParaRPr lang="fa-IR" sz="2400" b="1" dirty="0" smtClean="0">
              <a:solidFill>
                <a:srgbClr val="C00000"/>
              </a:solidFill>
              <a:latin typeface="+mj-lt"/>
              <a:ea typeface="+mj-ea"/>
              <a:cs typeface="B Nazanin" pitchFamily="2" charset="-78"/>
            </a:endParaRPr>
          </a:p>
          <a:p>
            <a:pPr marL="0" marR="0" lvl="0" indent="0" algn="just" defTabSz="457200" rtl="1" eaLnBrk="1" fontAlgn="auto" latinLnBrk="0" hangingPunct="1">
              <a:lnSpc>
                <a:spcPct val="100000"/>
              </a:lnSpc>
              <a:spcBef>
                <a:spcPct val="0"/>
              </a:spcBef>
              <a:spcAft>
                <a:spcPts val="0"/>
              </a:spcAft>
              <a:buClrTx/>
              <a:buSzTx/>
              <a:buFontTx/>
              <a:buNone/>
              <a:tabLst/>
              <a:defRPr/>
            </a:pPr>
            <a:endParaRPr lang="en-US" sz="3200" b="1" dirty="0" smtClean="0">
              <a:solidFill>
                <a:srgbClr val="C00000"/>
              </a:solidFill>
              <a:latin typeface="+mj-lt"/>
              <a:ea typeface="+mj-ea"/>
              <a:cs typeface="B Nazanin" pitchFamily="2" charset="-78"/>
            </a:endParaRPr>
          </a:p>
          <a:p>
            <a:pPr marL="0" marR="0" lvl="0" indent="0" algn="just" defTabSz="457200" rtl="1" eaLnBrk="1" fontAlgn="auto" latinLnBrk="0" hangingPunct="1">
              <a:lnSpc>
                <a:spcPct val="100000"/>
              </a:lnSpc>
              <a:spcBef>
                <a:spcPct val="0"/>
              </a:spcBef>
              <a:spcAft>
                <a:spcPts val="0"/>
              </a:spcAft>
              <a:buClrTx/>
              <a:buSzTx/>
              <a:buFontTx/>
              <a:buNone/>
              <a:tabLst/>
              <a:defRPr/>
            </a:pPr>
            <a:endParaRPr lang="fa-IR" sz="3200" b="1" dirty="0" smtClean="0">
              <a:solidFill>
                <a:srgbClr val="C00000"/>
              </a:solidFill>
              <a:latin typeface="+mj-lt"/>
              <a:ea typeface="+mj-ea"/>
              <a:cs typeface="B Nazanin" pitchFamily="2" charset="-78"/>
            </a:endParaRPr>
          </a:p>
          <a:p>
            <a:pPr marL="0" marR="0" lvl="0" indent="0" algn="just" defTabSz="457200" rtl="1"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C00000"/>
              </a:solidFill>
              <a:effectLst/>
              <a:uLnTx/>
              <a:uFillTx/>
              <a:latin typeface="+mj-lt"/>
              <a:ea typeface="+mj-ea"/>
              <a:cs typeface="B Nazanin" pitchFamily="2" charset="-78"/>
            </a:endParaRPr>
          </a:p>
        </p:txBody>
      </p:sp>
    </p:spTree>
    <p:extLst>
      <p:ext uri="{BB962C8B-B14F-4D97-AF65-F5344CB8AC3E}">
        <p14:creationId xmlns:p14="http://schemas.microsoft.com/office/powerpoint/2010/main" val="352574399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2209800" y="0"/>
            <a:ext cx="7772400" cy="1143000"/>
          </a:xfrm>
        </p:spPr>
        <p:txBody>
          <a:bodyPr/>
          <a:lstStyle/>
          <a:p>
            <a:pPr algn="ctr"/>
            <a:r>
              <a:rPr lang="en-GB" sz="2900" b="1" dirty="0">
                <a:solidFill>
                  <a:srgbClr val="C00000"/>
                </a:solidFill>
                <a:cs typeface="B Nazanin" panose="00000400000000000000" pitchFamily="2" charset="-78"/>
              </a:rPr>
              <a:t/>
            </a:r>
            <a:br>
              <a:rPr lang="en-GB" sz="2900" b="1" dirty="0">
                <a:solidFill>
                  <a:srgbClr val="C00000"/>
                </a:solidFill>
                <a:cs typeface="B Nazanin" panose="00000400000000000000" pitchFamily="2" charset="-78"/>
              </a:rPr>
            </a:br>
            <a:r>
              <a:rPr lang="fa-IR" sz="2900" b="1" dirty="0" smtClean="0">
                <a:solidFill>
                  <a:srgbClr val="C00000"/>
                </a:solidFill>
                <a:cs typeface="B Nazanin" panose="00000400000000000000" pitchFamily="2" charset="-78"/>
              </a:rPr>
              <a:t>4. روده باریک </a:t>
            </a:r>
            <a:r>
              <a:rPr lang="ar-SA" sz="2900" b="1" dirty="0" smtClean="0">
                <a:solidFill>
                  <a:srgbClr val="C00000"/>
                </a:solidFill>
                <a:cs typeface="B Nazanin" panose="00000400000000000000" pitchFamily="2" charset="-78"/>
              </a:rPr>
              <a:t>و </a:t>
            </a:r>
            <a:r>
              <a:rPr lang="fa-IR" sz="2900" b="1" dirty="0" smtClean="0">
                <a:solidFill>
                  <a:srgbClr val="C00000"/>
                </a:solidFill>
                <a:cs typeface="B Nazanin" panose="00000400000000000000" pitchFamily="2" charset="-78"/>
              </a:rPr>
              <a:t>اعمال</a:t>
            </a:r>
            <a:r>
              <a:rPr lang="ar-SA" sz="2900" b="1" dirty="0" smtClean="0">
                <a:solidFill>
                  <a:srgbClr val="C00000"/>
                </a:solidFill>
                <a:cs typeface="B Nazanin" panose="00000400000000000000" pitchFamily="2" charset="-78"/>
              </a:rPr>
              <a:t> آن</a:t>
            </a:r>
            <a:endParaRPr lang="en-US" sz="2900" b="1" dirty="0">
              <a:solidFill>
                <a:srgbClr val="C00000"/>
              </a:solidFill>
              <a:cs typeface="B Nazanin" panose="00000400000000000000" pitchFamily="2" charset="-78"/>
            </a:endParaRPr>
          </a:p>
        </p:txBody>
      </p:sp>
      <p:sp>
        <p:nvSpPr>
          <p:cNvPr id="369667" name="Rectangle 3"/>
          <p:cNvSpPr>
            <a:spLocks noGrp="1" noChangeArrowheads="1"/>
          </p:cNvSpPr>
          <p:nvPr>
            <p:ph idx="1"/>
          </p:nvPr>
        </p:nvSpPr>
        <p:spPr>
          <a:xfrm>
            <a:off x="281354" y="1266092"/>
            <a:ext cx="11910646" cy="5591908"/>
          </a:xfrm>
        </p:spPr>
        <p:txBody>
          <a:bodyPr>
            <a:normAutofit fontScale="92500" lnSpcReduction="10000"/>
          </a:bodyPr>
          <a:lstStyle/>
          <a:p>
            <a:pPr algn="just" rtl="1">
              <a:lnSpc>
                <a:spcPct val="90000"/>
              </a:lnSpc>
              <a:buFont typeface="Wingdings" pitchFamily="2" charset="2"/>
              <a:buChar char="§"/>
            </a:pPr>
            <a:r>
              <a:rPr lang="fa-IR" sz="2000" dirty="0" smtClean="0">
                <a:cs typeface="B Lotus" panose="00000400000000000000" pitchFamily="2" charset="-78"/>
              </a:rPr>
              <a:t>سه چهارم طول لوله گوارش</a:t>
            </a:r>
          </a:p>
          <a:p>
            <a:pPr algn="just" rtl="1">
              <a:lnSpc>
                <a:spcPct val="90000"/>
              </a:lnSpc>
              <a:buFont typeface="Wingdings" pitchFamily="2" charset="2"/>
              <a:buChar char="§"/>
            </a:pPr>
            <a:r>
              <a:rPr lang="fa-IR" sz="2000" dirty="0" smtClean="0">
                <a:cs typeface="B Lotus" panose="00000400000000000000" pitchFamily="2" charset="-78"/>
              </a:rPr>
              <a:t>5 متر طول</a:t>
            </a:r>
          </a:p>
          <a:p>
            <a:pPr algn="just" rtl="1">
              <a:lnSpc>
                <a:spcPct val="90000"/>
              </a:lnSpc>
              <a:buFont typeface="Wingdings" pitchFamily="2" charset="2"/>
              <a:buChar char="§"/>
            </a:pPr>
            <a:r>
              <a:rPr lang="ar-SA" sz="2000" dirty="0" smtClean="0">
                <a:cs typeface="B Lotus" panose="00000400000000000000" pitchFamily="2" charset="-78"/>
              </a:rPr>
              <a:t>.</a:t>
            </a:r>
            <a:r>
              <a:rPr lang="ar-SA" sz="2000" b="1" dirty="0" smtClean="0">
                <a:cs typeface="B Lotus" panose="00000400000000000000" pitchFamily="2" charset="-78"/>
              </a:rPr>
              <a:t> رودة كوچك براساس وظيفه و ساختمان بافتي به سه قسمت دوازدهه (دودنوم</a:t>
            </a:r>
            <a:r>
              <a:rPr lang="en-US" sz="2000" b="1" dirty="0" smtClean="0">
                <a:cs typeface="B Lotus" panose="00000400000000000000" pitchFamily="2" charset="-78"/>
              </a:rPr>
              <a:t>‎</a:t>
            </a:r>
            <a:r>
              <a:rPr lang="ar-SA" sz="2000" b="1" dirty="0" smtClean="0">
                <a:cs typeface="B Lotus" panose="00000400000000000000" pitchFamily="2" charset="-78"/>
              </a:rPr>
              <a:t>) ژوژنوم و ايلئوم تقسيم مي</a:t>
            </a:r>
            <a:r>
              <a:rPr lang="en-US" sz="2000" b="1" dirty="0" smtClean="0">
                <a:cs typeface="B Lotus" panose="00000400000000000000" pitchFamily="2" charset="-78"/>
              </a:rPr>
              <a:t>‎</a:t>
            </a:r>
            <a:r>
              <a:rPr lang="ar-SA" sz="2000" b="1" dirty="0" smtClean="0">
                <a:cs typeface="B Lotus" panose="00000400000000000000" pitchFamily="2" charset="-78"/>
              </a:rPr>
              <a:t>شود.</a:t>
            </a:r>
            <a:endParaRPr lang="fa-IR" sz="2000" b="1" dirty="0" smtClean="0">
              <a:cs typeface="B Lotus" panose="00000400000000000000" pitchFamily="2" charset="-78"/>
            </a:endParaRPr>
          </a:p>
          <a:p>
            <a:pPr marL="514350" indent="-514350" algn="r" rtl="1" eaLnBrk="0" hangingPunct="0">
              <a:spcBef>
                <a:spcPct val="20000"/>
              </a:spcBef>
              <a:buFont typeface="Arial" pitchFamily="34" charset="0"/>
              <a:buChar char="•"/>
              <a:defRPr/>
            </a:pPr>
            <a:r>
              <a:rPr lang="fa-IR" sz="2000" kern="0" dirty="0" smtClean="0">
                <a:solidFill>
                  <a:srgbClr val="C00000"/>
                </a:solidFill>
                <a:latin typeface="Times New Roman" pitchFamily="18" charset="0"/>
                <a:cs typeface="B Nazanin" pitchFamily="2" charset="-78"/>
              </a:rPr>
              <a:t>هضم</a:t>
            </a:r>
            <a:r>
              <a:rPr lang="fa-IR" sz="2000" kern="0" dirty="0" smtClean="0">
                <a:solidFill>
                  <a:srgbClr val="002060"/>
                </a:solidFill>
                <a:latin typeface="Times New Roman" pitchFamily="18" charset="0"/>
                <a:cs typeface="B Nazanin" pitchFamily="2" charset="-78"/>
              </a:rPr>
              <a:t> و </a:t>
            </a:r>
            <a:r>
              <a:rPr lang="fa-IR" sz="2000" kern="0" dirty="0" smtClean="0">
                <a:solidFill>
                  <a:srgbClr val="C00000"/>
                </a:solidFill>
                <a:latin typeface="Times New Roman" pitchFamily="18" charset="0"/>
                <a:cs typeface="B Nazanin" pitchFamily="2" charset="-78"/>
              </a:rPr>
              <a:t>جذب</a:t>
            </a:r>
            <a:r>
              <a:rPr lang="fa-IR" sz="2000" kern="0" dirty="0" smtClean="0">
                <a:solidFill>
                  <a:srgbClr val="002060"/>
                </a:solidFill>
                <a:latin typeface="Times New Roman" pitchFamily="18" charset="0"/>
                <a:cs typeface="B Nazanin" pitchFamily="2" charset="-78"/>
              </a:rPr>
              <a:t> مواد غذایی</a:t>
            </a:r>
            <a:endParaRPr lang="fa-IR" sz="2000" kern="0" dirty="0" smtClean="0">
              <a:solidFill>
                <a:srgbClr val="C00000"/>
              </a:solidFill>
              <a:latin typeface="Times New Roman" pitchFamily="18" charset="0"/>
              <a:cs typeface="B Nazanin" pitchFamily="2" charset="-78"/>
            </a:endParaRPr>
          </a:p>
          <a:p>
            <a:pPr marL="514350" indent="-514350" algn="r" rtl="1" eaLnBrk="0" hangingPunct="0">
              <a:spcBef>
                <a:spcPct val="20000"/>
              </a:spcBef>
              <a:buFont typeface="Arial" pitchFamily="34" charset="0"/>
              <a:buChar char="•"/>
              <a:defRPr/>
            </a:pPr>
            <a:r>
              <a:rPr lang="fa-IR" sz="2000" kern="0" dirty="0" smtClean="0">
                <a:solidFill>
                  <a:srgbClr val="002060"/>
                </a:solidFill>
                <a:latin typeface="Times New Roman" pitchFamily="18" charset="0"/>
                <a:cs typeface="B Nazanin" pitchFamily="2" charset="-78"/>
              </a:rPr>
              <a:t>مواد غذایی را با آنزیمهای هضمی </a:t>
            </a:r>
            <a:r>
              <a:rPr lang="fa-IR" sz="2000" kern="0" dirty="0" smtClean="0">
                <a:solidFill>
                  <a:srgbClr val="C00000"/>
                </a:solidFill>
                <a:latin typeface="Times New Roman" pitchFamily="18" charset="0"/>
                <a:cs typeface="B Nazanin" pitchFamily="2" charset="-78"/>
              </a:rPr>
              <a:t>مخلوط</a:t>
            </a:r>
            <a:endParaRPr lang="en-US" sz="2000" kern="0" dirty="0" smtClean="0">
              <a:solidFill>
                <a:srgbClr val="C00000"/>
              </a:solidFill>
              <a:latin typeface="Times New Roman" pitchFamily="18" charset="0"/>
              <a:cs typeface="B Nazanin" pitchFamily="2" charset="-78"/>
            </a:endParaRPr>
          </a:p>
          <a:p>
            <a:pPr marL="514350" indent="-514350" algn="r" rtl="1" eaLnBrk="0" hangingPunct="0">
              <a:spcBef>
                <a:spcPct val="20000"/>
              </a:spcBef>
              <a:buFont typeface="Arial" pitchFamily="34" charset="0"/>
              <a:buChar char="•"/>
              <a:defRPr/>
            </a:pPr>
            <a:r>
              <a:rPr lang="fa-IR" sz="2000" kern="0" dirty="0" smtClean="0">
                <a:solidFill>
                  <a:srgbClr val="C00000"/>
                </a:solidFill>
                <a:latin typeface="Times New Roman" pitchFamily="18" charset="0"/>
                <a:cs typeface="B Nazanin" pitchFamily="2" charset="-78"/>
              </a:rPr>
              <a:t>مواجهه</a:t>
            </a:r>
            <a:r>
              <a:rPr lang="fa-IR" sz="2000" kern="0" dirty="0" smtClean="0">
                <a:solidFill>
                  <a:srgbClr val="002060"/>
                </a:solidFill>
                <a:latin typeface="Times New Roman" pitchFamily="18" charset="0"/>
                <a:cs typeface="B Nazanin" pitchFamily="2" charset="-78"/>
              </a:rPr>
              <a:t> مواد هضمی با مخاط جذبی</a:t>
            </a:r>
          </a:p>
          <a:p>
            <a:pPr marL="514350" indent="-514350" algn="r" rtl="1" eaLnBrk="0" hangingPunct="0">
              <a:spcBef>
                <a:spcPct val="20000"/>
              </a:spcBef>
              <a:buFont typeface="Arial" pitchFamily="34" charset="0"/>
              <a:buChar char="•"/>
              <a:defRPr/>
            </a:pPr>
            <a:r>
              <a:rPr lang="fa-IR" sz="2000" kern="0" dirty="0" smtClean="0">
                <a:solidFill>
                  <a:srgbClr val="002060"/>
                </a:solidFill>
                <a:latin typeface="Times New Roman" pitchFamily="18" charset="0"/>
                <a:cs typeface="B Nazanin" pitchFamily="2" charset="-78"/>
              </a:rPr>
              <a:t>تحویل مواد جذب </a:t>
            </a:r>
            <a:r>
              <a:rPr lang="fa-IR" sz="2000" kern="0" dirty="0" smtClean="0">
                <a:solidFill>
                  <a:srgbClr val="C00000"/>
                </a:solidFill>
                <a:latin typeface="Times New Roman" pitchFamily="18" charset="0"/>
                <a:cs typeface="B Nazanin" pitchFamily="2" charset="-78"/>
              </a:rPr>
              <a:t>نشده</a:t>
            </a:r>
            <a:r>
              <a:rPr lang="fa-IR" sz="2000" kern="0" dirty="0" smtClean="0">
                <a:solidFill>
                  <a:srgbClr val="002060"/>
                </a:solidFill>
                <a:latin typeface="Times New Roman" pitchFamily="18" charset="0"/>
                <a:cs typeface="B Nazanin" pitchFamily="2" charset="-78"/>
              </a:rPr>
              <a:t> به </a:t>
            </a:r>
            <a:r>
              <a:rPr lang="fa-IR" sz="2000" kern="0" dirty="0" smtClean="0">
                <a:solidFill>
                  <a:srgbClr val="C00000"/>
                </a:solidFill>
                <a:latin typeface="Times New Roman" pitchFamily="18" charset="0"/>
                <a:cs typeface="B Nazanin" pitchFamily="2" charset="-78"/>
              </a:rPr>
              <a:t>روده بزرگ</a:t>
            </a:r>
            <a:endParaRPr lang="fa-IR" sz="2000" b="1" dirty="0" smtClean="0">
              <a:cs typeface="B Lotus" panose="00000400000000000000" pitchFamily="2" charset="-78"/>
            </a:endParaRPr>
          </a:p>
          <a:p>
            <a:pPr algn="just" rtl="1">
              <a:lnSpc>
                <a:spcPct val="90000"/>
              </a:lnSpc>
              <a:buFont typeface="Wingdings" pitchFamily="2" charset="2"/>
              <a:buChar char="§"/>
            </a:pPr>
            <a:endParaRPr lang="fa-IR" sz="2000" b="1" dirty="0" smtClean="0">
              <a:cs typeface="B Lotus" panose="00000400000000000000" pitchFamily="2" charset="-78"/>
            </a:endParaRPr>
          </a:p>
          <a:p>
            <a:pPr algn="just" rtl="1">
              <a:lnSpc>
                <a:spcPct val="90000"/>
              </a:lnSpc>
              <a:buFont typeface="Wingdings" pitchFamily="2" charset="2"/>
              <a:buChar char="§"/>
            </a:pPr>
            <a:r>
              <a:rPr lang="fa-IR" sz="2800" b="1" dirty="0" smtClean="0">
                <a:solidFill>
                  <a:srgbClr val="C00000"/>
                </a:solidFill>
                <a:cs typeface="B Lotus" panose="00000400000000000000" pitchFamily="2" charset="-78"/>
              </a:rPr>
              <a:t>فعالیت حرکتی روده کوچک</a:t>
            </a:r>
          </a:p>
          <a:p>
            <a:pPr algn="just" rtl="1">
              <a:lnSpc>
                <a:spcPct val="90000"/>
              </a:lnSpc>
              <a:buNone/>
            </a:pPr>
            <a:r>
              <a:rPr lang="fa-IR" sz="2400" b="1" dirty="0" smtClean="0">
                <a:solidFill>
                  <a:srgbClr val="C00000"/>
                </a:solidFill>
                <a:cs typeface="B Lotus" panose="00000400000000000000" pitchFamily="2" charset="-78"/>
              </a:rPr>
              <a:t>1.حرکات مخلوط کننده</a:t>
            </a:r>
          </a:p>
          <a:p>
            <a:pPr algn="just" rtl="1">
              <a:lnSpc>
                <a:spcPct val="90000"/>
              </a:lnSpc>
              <a:buNone/>
            </a:pPr>
            <a:r>
              <a:rPr lang="fa-IR" sz="2000" dirty="0" smtClean="0">
                <a:solidFill>
                  <a:schemeClr val="tx1"/>
                </a:solidFill>
                <a:cs typeface="B Nazanin" pitchFamily="2" charset="-78"/>
              </a:rPr>
              <a:t>حرکات مخلوط کننده به صورت قطعه قطعه ای</a:t>
            </a:r>
            <a:r>
              <a:rPr lang="en-US" sz="2000" dirty="0" smtClean="0">
                <a:solidFill>
                  <a:schemeClr val="tx1"/>
                </a:solidFill>
                <a:latin typeface="Times New Roman" pitchFamily="18" charset="0"/>
                <a:cs typeface="Times New Roman" pitchFamily="18" charset="0"/>
              </a:rPr>
              <a:t>(Segmentation)</a:t>
            </a:r>
            <a:r>
              <a:rPr lang="fa-IR" sz="2000" dirty="0" smtClean="0">
                <a:solidFill>
                  <a:schemeClr val="tx1"/>
                </a:solidFill>
                <a:cs typeface="B Nazanin" pitchFamily="2" charset="-78"/>
              </a:rPr>
              <a:t> انجام می شود.(انقباضات نزدیک به هم لایه عضلانی حلقوی)</a:t>
            </a:r>
          </a:p>
          <a:p>
            <a:pPr algn="just" rtl="1">
              <a:lnSpc>
                <a:spcPct val="90000"/>
              </a:lnSpc>
              <a:buNone/>
            </a:pPr>
            <a:r>
              <a:rPr lang="fa-IR" sz="2000" dirty="0" smtClean="0">
                <a:solidFill>
                  <a:schemeClr val="tx1"/>
                </a:solidFill>
                <a:cs typeface="B Nazanin" pitchFamily="2" charset="-78"/>
              </a:rPr>
              <a:t>نتیجه آن مخلوط شدن محتویات روده با ترشحات موجود در این ناحیه</a:t>
            </a:r>
          </a:p>
          <a:p>
            <a:pPr algn="just" rtl="1">
              <a:lnSpc>
                <a:spcPct val="90000"/>
              </a:lnSpc>
              <a:buNone/>
            </a:pPr>
            <a:r>
              <a:rPr lang="fa-IR" sz="2400" b="1" dirty="0" smtClean="0">
                <a:solidFill>
                  <a:srgbClr val="C00000"/>
                </a:solidFill>
                <a:cs typeface="B Lotus" panose="00000400000000000000" pitchFamily="2" charset="-78"/>
              </a:rPr>
              <a:t>2.حرکات پیش برنده</a:t>
            </a:r>
          </a:p>
          <a:p>
            <a:pPr algn="just" rtl="1">
              <a:lnSpc>
                <a:spcPct val="90000"/>
              </a:lnSpc>
              <a:buFont typeface="Wingdings" pitchFamily="2" charset="2"/>
              <a:buChar char="§"/>
            </a:pPr>
            <a:r>
              <a:rPr lang="fa-IR" sz="2000" dirty="0" smtClean="0">
                <a:cs typeface="B Nazanin" pitchFamily="2" charset="-78"/>
              </a:rPr>
              <a:t>حرکت دودی، انقباض پیش رونده قسمت های متوالی عضله صاف حلقوی</a:t>
            </a:r>
            <a:endParaRPr lang="en-US" sz="2000" dirty="0" smtClean="0">
              <a:cs typeface="B Nazanin" pitchFamily="2" charset="-78"/>
            </a:endParaRPr>
          </a:p>
          <a:p>
            <a:pPr algn="just" rtl="1">
              <a:lnSpc>
                <a:spcPct val="90000"/>
              </a:lnSpc>
              <a:buFont typeface="Wingdings" pitchFamily="2" charset="2"/>
              <a:buChar char="§"/>
            </a:pPr>
            <a:r>
              <a:rPr lang="fa-IR" sz="2000" dirty="0" smtClean="0">
                <a:cs typeface="B Nazanin" pitchFamily="2" charset="-78"/>
              </a:rPr>
              <a:t>تخلیه روده</a:t>
            </a:r>
          </a:p>
          <a:p>
            <a:pPr algn="just" rtl="1">
              <a:lnSpc>
                <a:spcPct val="90000"/>
              </a:lnSpc>
              <a:buFont typeface="Wingdings" pitchFamily="2" charset="2"/>
              <a:buChar char="§"/>
            </a:pPr>
            <a:endParaRPr lang="ar-SA" sz="2000" b="1" dirty="0" smtClean="0">
              <a:cs typeface="B Lotus" panose="00000400000000000000" pitchFamily="2" charset="-78"/>
            </a:endParaRPr>
          </a:p>
          <a:p>
            <a:pPr algn="just" rtl="1">
              <a:lnSpc>
                <a:spcPct val="90000"/>
              </a:lnSpc>
              <a:buFont typeface="Wingdings" pitchFamily="2" charset="2"/>
              <a:buChar char="§"/>
            </a:pPr>
            <a:endParaRPr lang="ar-SA" sz="2000" dirty="0">
              <a:cs typeface="B Lotus" panose="00000400000000000000" pitchFamily="2" charset="-78"/>
            </a:endParaRPr>
          </a:p>
        </p:txBody>
      </p:sp>
      <p:pic>
        <p:nvPicPr>
          <p:cNvPr id="5" name="Picture 3" descr="C:\Users\Afashin\Desktop\internet\gut\gut intestine.jpg"/>
          <p:cNvPicPr>
            <a:picLocks noChangeAspect="1" noChangeArrowheads="1"/>
          </p:cNvPicPr>
          <p:nvPr/>
        </p:nvPicPr>
        <p:blipFill>
          <a:blip r:embed="rId3" cstate="print">
            <a:lum bright="-20000" contrast="40000"/>
          </a:blip>
          <a:srcRect l="35179" t="46419" r="4234"/>
          <a:stretch>
            <a:fillRect/>
          </a:stretch>
        </p:blipFill>
        <p:spPr bwMode="auto">
          <a:xfrm>
            <a:off x="269630" y="615462"/>
            <a:ext cx="2697163" cy="2209800"/>
          </a:xfrm>
          <a:prstGeom prst="rect">
            <a:avLst/>
          </a:prstGeom>
          <a:noFill/>
          <a:ln w="9525">
            <a:noFill/>
            <a:miter lim="800000"/>
            <a:headEnd/>
            <a:tailEnd/>
          </a:ln>
        </p:spPr>
      </p:pic>
      <p:pic>
        <p:nvPicPr>
          <p:cNvPr id="6" name="Picture 1" descr="C:\Users\Afashin\Desktop\internet\gut\intestine3.jpg"/>
          <p:cNvPicPr>
            <a:picLocks noChangeAspect="1" noChangeArrowheads="1"/>
          </p:cNvPicPr>
          <p:nvPr/>
        </p:nvPicPr>
        <p:blipFill>
          <a:blip r:embed="rId4" cstate="print">
            <a:lum bright="-30000" contrast="50000"/>
          </a:blip>
          <a:srcRect t="22951" r="47078" b="44263"/>
          <a:stretch>
            <a:fillRect/>
          </a:stretch>
        </p:blipFill>
        <p:spPr bwMode="auto">
          <a:xfrm>
            <a:off x="339968" y="2981178"/>
            <a:ext cx="2743200" cy="1371600"/>
          </a:xfrm>
          <a:prstGeom prst="rect">
            <a:avLst/>
          </a:prstGeom>
          <a:noFill/>
          <a:ln w="9525">
            <a:noFill/>
            <a:miter lim="800000"/>
            <a:headEnd/>
            <a:tailEnd/>
          </a:ln>
        </p:spPr>
      </p:pic>
      <p:pic>
        <p:nvPicPr>
          <p:cNvPr id="7" name="Picture 1" descr="C:\Users\Afashin\Desktop\internet\gut\intestine3.jpg"/>
          <p:cNvPicPr>
            <a:picLocks noChangeAspect="1" noChangeArrowheads="1"/>
          </p:cNvPicPr>
          <p:nvPr/>
        </p:nvPicPr>
        <p:blipFill>
          <a:blip r:embed="rId4" cstate="print">
            <a:lum bright="-30000" contrast="50000"/>
          </a:blip>
          <a:srcRect t="55737" r="52370" b="4918"/>
          <a:stretch>
            <a:fillRect/>
          </a:stretch>
        </p:blipFill>
        <p:spPr bwMode="auto">
          <a:xfrm>
            <a:off x="410744" y="5172501"/>
            <a:ext cx="2528249" cy="1685499"/>
          </a:xfrm>
          <a:prstGeom prst="rect">
            <a:avLst/>
          </a:prstGeom>
          <a:noFill/>
          <a:ln w="9525">
            <a:noFill/>
            <a:miter lim="800000"/>
            <a:headEnd/>
            <a:tailEnd/>
          </a:ln>
        </p:spPr>
      </p:pic>
      <p:pic>
        <p:nvPicPr>
          <p:cNvPr id="2" name="Picture 2" descr="E:\educational\فیزیولوژِی\درس فیزیولوژی ترم 95-1\Digestive\7.jpg"/>
          <p:cNvPicPr>
            <a:picLocks noChangeAspect="1" noChangeArrowheads="1"/>
          </p:cNvPicPr>
          <p:nvPr/>
        </p:nvPicPr>
        <p:blipFill>
          <a:blip r:embed="rId5" cstate="print"/>
          <a:srcRect/>
          <a:stretch>
            <a:fillRect/>
          </a:stretch>
        </p:blipFill>
        <p:spPr bwMode="auto">
          <a:xfrm>
            <a:off x="3699803" y="2315794"/>
            <a:ext cx="4529797" cy="2368748"/>
          </a:xfrm>
          <a:prstGeom prst="rect">
            <a:avLst/>
          </a:prstGeom>
          <a:noFill/>
        </p:spPr>
      </p:pic>
      <p:sp>
        <p:nvSpPr>
          <p:cNvPr id="10" name="Rectangle 9"/>
          <p:cNvSpPr/>
          <p:nvPr/>
        </p:nvSpPr>
        <p:spPr>
          <a:xfrm>
            <a:off x="3863927" y="6334780"/>
            <a:ext cx="7066670" cy="523220"/>
          </a:xfrm>
          <a:prstGeom prst="rect">
            <a:avLst/>
          </a:prstGeom>
        </p:spPr>
        <p:txBody>
          <a:bodyPr wrap="square">
            <a:spAutoFit/>
          </a:bodyPr>
          <a:lstStyle/>
          <a:p>
            <a:pPr algn="just" rtl="1"/>
            <a:r>
              <a:rPr lang="fa-IR" sz="1400" b="1" dirty="0" smtClean="0">
                <a:solidFill>
                  <a:srgbClr val="C00000"/>
                </a:solidFill>
                <a:cs typeface="B Nazanin" pitchFamily="2" charset="-78"/>
              </a:rPr>
              <a:t>نکته: </a:t>
            </a:r>
            <a:r>
              <a:rPr lang="ar-SA" sz="1400" b="1" dirty="0" smtClean="0">
                <a:solidFill>
                  <a:srgbClr val="C00000"/>
                </a:solidFill>
                <a:cs typeface="B Nazanin" pitchFamily="2" charset="-78"/>
              </a:rPr>
              <a:t>سر غدة لوزالمعده در ناحية فرورفتة دودنوم واقع مي</a:t>
            </a:r>
            <a:r>
              <a:rPr lang="en-US" sz="1400" b="1" dirty="0" smtClean="0">
                <a:solidFill>
                  <a:srgbClr val="C00000"/>
                </a:solidFill>
                <a:cs typeface="B Nazanin" pitchFamily="2" charset="-78"/>
              </a:rPr>
              <a:t>‎</a:t>
            </a:r>
            <a:r>
              <a:rPr lang="ar-SA" sz="1400" b="1" dirty="0" smtClean="0">
                <a:solidFill>
                  <a:srgbClr val="C00000"/>
                </a:solidFill>
                <a:cs typeface="B Nazanin" pitchFamily="2" charset="-78"/>
              </a:rPr>
              <a:t>شود. اين ناحيه از رودة باريك دريافت</a:t>
            </a:r>
            <a:r>
              <a:rPr lang="en-US" sz="1400" b="1" dirty="0" smtClean="0">
                <a:solidFill>
                  <a:srgbClr val="C00000"/>
                </a:solidFill>
                <a:cs typeface="B Nazanin" pitchFamily="2" charset="-78"/>
              </a:rPr>
              <a:t>‎</a:t>
            </a:r>
            <a:r>
              <a:rPr lang="ar-SA" sz="1400" b="1" dirty="0" smtClean="0">
                <a:solidFill>
                  <a:srgbClr val="C00000"/>
                </a:solidFill>
                <a:cs typeface="B Nazanin" pitchFamily="2" charset="-78"/>
              </a:rPr>
              <a:t>كنندة ترشحات</a:t>
            </a:r>
            <a:r>
              <a:rPr lang="en-US" sz="1400" b="1" dirty="0" smtClean="0">
                <a:solidFill>
                  <a:srgbClr val="C00000"/>
                </a:solidFill>
                <a:cs typeface="B Nazanin" pitchFamily="2" charset="-78"/>
              </a:rPr>
              <a:t>‎</a:t>
            </a:r>
            <a:r>
              <a:rPr lang="ar-SA" sz="1400" b="1" dirty="0" smtClean="0">
                <a:solidFill>
                  <a:srgbClr val="C00000"/>
                </a:solidFill>
                <a:cs typeface="B Nazanin" pitchFamily="2" charset="-78"/>
              </a:rPr>
              <a:t> صفرا از طريق «مجراي مشترك صفرا» از كبد و كيسة صفرا و ترشحات پانكراس از طريق «مجراي پانكراس</a:t>
            </a:r>
            <a:r>
              <a:rPr lang="en-US" sz="1400" b="1" dirty="0" smtClean="0">
                <a:solidFill>
                  <a:srgbClr val="C00000"/>
                </a:solidFill>
                <a:cs typeface="B Nazanin" pitchFamily="2" charset="-78"/>
              </a:rPr>
              <a:t>‎</a:t>
            </a:r>
            <a:r>
              <a:rPr lang="ar-SA" sz="1400" b="1" dirty="0" smtClean="0">
                <a:solidFill>
                  <a:srgbClr val="C00000"/>
                </a:solidFill>
                <a:latin typeface="Times New Roman" panose="02020603050405020304" pitchFamily="18" charset="0"/>
                <a:cs typeface="B Nazanin" pitchFamily="2" charset="-78"/>
              </a:rPr>
              <a:t>» است </a:t>
            </a:r>
            <a:endParaRPr lang="en-US" sz="1400" b="1" dirty="0">
              <a:solidFill>
                <a:srgbClr val="C00000"/>
              </a:solidFill>
              <a:cs typeface="B Nazanin" pitchFamily="2" charset="-78"/>
            </a:endParaRPr>
          </a:p>
        </p:txBody>
      </p:sp>
    </p:spTree>
    <p:extLst>
      <p:ext uri="{BB962C8B-B14F-4D97-AF65-F5344CB8AC3E}">
        <p14:creationId xmlns:p14="http://schemas.microsoft.com/office/powerpoint/2010/main" val="2448359507"/>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par>
                                <p:cTn id="12" presetID="9"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82880" y="225083"/>
            <a:ext cx="12009120" cy="6632917"/>
          </a:xfrm>
          <a:prstGeom prst="rect">
            <a:avLst/>
          </a:prstGeom>
        </p:spPr>
        <p:txBody>
          <a:bodyPr vert="horz" lIns="91440" tIns="45720" rIns="91440" bIns="45720" rtlCol="0" anchor="t">
            <a:noAutofit/>
          </a:bodyPr>
          <a:lstStyle/>
          <a:p>
            <a:pPr marL="0" marR="0" lvl="0" indent="0" algn="just" defTabSz="457200" rtl="1" eaLnBrk="1" fontAlgn="auto" latinLnBrk="0" hangingPunct="1">
              <a:lnSpc>
                <a:spcPct val="100000"/>
              </a:lnSpc>
              <a:spcBef>
                <a:spcPct val="0"/>
              </a:spcBef>
              <a:spcAft>
                <a:spcPts val="0"/>
              </a:spcAft>
              <a:buClrTx/>
              <a:buSzTx/>
              <a:buFontTx/>
              <a:buNone/>
              <a:tabLst/>
              <a:defRPr/>
            </a:pPr>
            <a:r>
              <a:rPr lang="fa-IR" sz="3200" b="1" dirty="0" smtClean="0">
                <a:solidFill>
                  <a:srgbClr val="C00000"/>
                </a:solidFill>
                <a:latin typeface="+mj-lt"/>
                <a:ea typeface="+mj-ea"/>
                <a:cs typeface="B Nazanin" pitchFamily="2" charset="-78"/>
              </a:rPr>
              <a:t>تخلیه روده</a:t>
            </a:r>
          </a:p>
          <a:p>
            <a:pPr marL="0" marR="0" lvl="0" indent="0" algn="just" defTabSz="457200" rtl="1" eaLnBrk="1" fontAlgn="auto" latinLnBrk="0" hangingPunct="1">
              <a:lnSpc>
                <a:spcPct val="100000"/>
              </a:lnSpc>
              <a:spcBef>
                <a:spcPct val="0"/>
              </a:spcBef>
              <a:spcAft>
                <a:spcPts val="0"/>
              </a:spcAft>
              <a:buClrTx/>
              <a:buSzTx/>
              <a:buFont typeface="Wingdings" pitchFamily="2" charset="2"/>
              <a:buChar char="§"/>
              <a:tabLst/>
              <a:defRPr/>
            </a:pPr>
            <a:r>
              <a:rPr lang="fa-IR" dirty="0" smtClean="0">
                <a:latin typeface="+mj-lt"/>
                <a:ea typeface="+mj-ea"/>
                <a:cs typeface="B Nazanin" pitchFamily="2" charset="-78"/>
              </a:rPr>
              <a:t>اسفنگتر ایلئوسکال یا دریچه ایلئوسکال قسمت انتهای ایلئوم را از روده کور (سکوم) یعنی ابتدای کولون جدا کرده.</a:t>
            </a:r>
          </a:p>
          <a:p>
            <a:pPr marL="0" marR="0" lvl="0" indent="0" algn="just" defTabSz="457200" rtl="1" eaLnBrk="1" fontAlgn="auto" latinLnBrk="0" hangingPunct="1">
              <a:lnSpc>
                <a:spcPct val="100000"/>
              </a:lnSpc>
              <a:spcBef>
                <a:spcPct val="0"/>
              </a:spcBef>
              <a:spcAft>
                <a:spcPts val="0"/>
              </a:spcAft>
              <a:buClrTx/>
              <a:buSzTx/>
              <a:buFont typeface="Wingdings" pitchFamily="2" charset="2"/>
              <a:buChar char="§"/>
              <a:tabLst/>
              <a:defRPr/>
            </a:pPr>
            <a:r>
              <a:rPr lang="fa-IR" dirty="0" smtClean="0">
                <a:latin typeface="+mj-lt"/>
                <a:ea typeface="+mj-ea"/>
                <a:cs typeface="B Nazanin" pitchFamily="2" charset="-78"/>
              </a:rPr>
              <a:t>در حالت عادی بسته است. اما حرکات دودی روده باریک در قسمت انتهایی ایلئوم اسفنگتر را شل می کند و تزریق مقدار کمی کیموس را به داخل لوله کور امکان پذیر ساخته.</a:t>
            </a:r>
          </a:p>
          <a:p>
            <a:pPr marL="0" marR="0" lvl="0" indent="0" algn="just" defTabSz="457200" rtl="1" eaLnBrk="1" fontAlgn="auto" latinLnBrk="0" hangingPunct="1">
              <a:lnSpc>
                <a:spcPct val="100000"/>
              </a:lnSpc>
              <a:spcBef>
                <a:spcPct val="0"/>
              </a:spcBef>
              <a:spcAft>
                <a:spcPts val="0"/>
              </a:spcAft>
              <a:buClrTx/>
              <a:buSzTx/>
              <a:buFont typeface="Wingdings" pitchFamily="2" charset="2"/>
              <a:buChar char="§"/>
              <a:tabLst/>
              <a:defRPr/>
            </a:pPr>
            <a:r>
              <a:rPr lang="fa-IR" dirty="0" smtClean="0">
                <a:latin typeface="+mj-lt"/>
                <a:ea typeface="+mj-ea"/>
                <a:cs typeface="B Nazanin" pitchFamily="2" charset="-78"/>
              </a:rPr>
              <a:t>اتساع ایلئوم انتهایی حرکت دودی را در ایلئوم و در نتیجه باز شدن اسفنگتر را بهبود می بخشد.</a:t>
            </a:r>
          </a:p>
          <a:p>
            <a:pPr marL="0" marR="0" lvl="0" indent="0" algn="just" defTabSz="457200" rtl="1" eaLnBrk="1" fontAlgn="auto" latinLnBrk="0" hangingPunct="1">
              <a:lnSpc>
                <a:spcPct val="100000"/>
              </a:lnSpc>
              <a:spcBef>
                <a:spcPct val="0"/>
              </a:spcBef>
              <a:spcAft>
                <a:spcPts val="0"/>
              </a:spcAft>
              <a:buClrTx/>
              <a:buSzTx/>
              <a:tabLst/>
              <a:defRPr/>
            </a:pPr>
            <a:endParaRPr lang="fa-IR" dirty="0" smtClean="0">
              <a:latin typeface="+mj-lt"/>
              <a:ea typeface="+mj-ea"/>
              <a:cs typeface="B Nazanin" pitchFamily="2" charset="-78"/>
            </a:endParaRPr>
          </a:p>
          <a:p>
            <a:pPr marL="0" marR="0" lvl="0" indent="0" algn="just" defTabSz="457200" rtl="1" eaLnBrk="1" fontAlgn="auto" latinLnBrk="0" hangingPunct="1">
              <a:lnSpc>
                <a:spcPct val="100000"/>
              </a:lnSpc>
              <a:spcBef>
                <a:spcPct val="0"/>
              </a:spcBef>
              <a:spcAft>
                <a:spcPts val="0"/>
              </a:spcAft>
              <a:buClrTx/>
              <a:buSzTx/>
              <a:buFont typeface="Wingdings" pitchFamily="2" charset="2"/>
              <a:buChar char="§"/>
              <a:tabLst/>
              <a:defRPr/>
            </a:pPr>
            <a:endParaRPr lang="fa-IR" dirty="0" smtClean="0">
              <a:latin typeface="+mj-lt"/>
              <a:ea typeface="+mj-ea"/>
              <a:cs typeface="B Nazanin" pitchFamily="2" charset="-78"/>
            </a:endParaRPr>
          </a:p>
          <a:p>
            <a:pPr marL="0" marR="0" lvl="0" indent="0" algn="just" defTabSz="457200" rtl="1" eaLnBrk="1" fontAlgn="auto" latinLnBrk="0" hangingPunct="1">
              <a:lnSpc>
                <a:spcPct val="100000"/>
              </a:lnSpc>
              <a:spcBef>
                <a:spcPct val="0"/>
              </a:spcBef>
              <a:spcAft>
                <a:spcPts val="0"/>
              </a:spcAft>
              <a:buClrTx/>
              <a:buSzTx/>
              <a:tabLst/>
              <a:defRPr/>
            </a:pPr>
            <a:r>
              <a:rPr lang="fa-IR" sz="3200" b="1" dirty="0" smtClean="0">
                <a:solidFill>
                  <a:srgbClr val="C00000"/>
                </a:solidFill>
                <a:latin typeface="+mj-lt"/>
                <a:ea typeface="+mj-ea"/>
                <a:cs typeface="B Nazanin" pitchFamily="2" charset="-78"/>
              </a:rPr>
              <a:t>ترشحات روده باریک</a:t>
            </a:r>
          </a:p>
          <a:p>
            <a:pPr lvl="0" algn="just" defTabSz="457200" rtl="1">
              <a:spcBef>
                <a:spcPct val="0"/>
              </a:spcBef>
              <a:defRPr/>
            </a:pPr>
            <a:r>
              <a:rPr lang="fa-IR" sz="2000" dirty="0" smtClean="0">
                <a:cs typeface="B Nazanin" pitchFamily="2" charset="-78"/>
              </a:rPr>
              <a:t>چندین غدد دارد: </a:t>
            </a:r>
          </a:p>
          <a:p>
            <a:pPr lvl="0" algn="just" defTabSz="457200" rtl="1">
              <a:spcBef>
                <a:spcPct val="0"/>
              </a:spcBef>
              <a:defRPr/>
            </a:pPr>
            <a:r>
              <a:rPr lang="fa-IR" sz="2000" b="1" dirty="0" smtClean="0">
                <a:solidFill>
                  <a:srgbClr val="FF0000"/>
                </a:solidFill>
                <a:cs typeface="B Nazanin" pitchFamily="2" charset="-78"/>
              </a:rPr>
              <a:t>غدد موکوس مرکب یا غدد برونر</a:t>
            </a:r>
            <a:r>
              <a:rPr lang="fa-IR" sz="2000" dirty="0" smtClean="0">
                <a:cs typeface="B Nazanin" pitchFamily="2" charset="-78"/>
              </a:rPr>
              <a:t>، که موکوس و بیکربنات تولید می کنند و بیشتر در قسمت ابتدایی روده وجود دارند.</a:t>
            </a:r>
            <a:r>
              <a:rPr lang="en-US" sz="2000" dirty="0" smtClean="0">
                <a:cs typeface="B Nazanin" pitchFamily="2" charset="-78"/>
              </a:rPr>
              <a:t> </a:t>
            </a:r>
            <a:r>
              <a:rPr lang="fa-IR" sz="2000" dirty="0" smtClean="0">
                <a:cs typeface="B Nazanin" pitchFamily="2" charset="-78"/>
              </a:rPr>
              <a:t>این ترشحات در پاسخ به محرک های تماسی، مواد آزارنده، تحریکات واگ و هورمون های گوارشی مثل سکرتین افزایش می یابند. موکوس معمولا نقش حفاظتی دارد، در مقابل کیموس از سلول های روده محافظت می کند، قلیایی است و ترشحات این غدد توسط تحریکات سمپاتیک مهار می شود.</a:t>
            </a:r>
          </a:p>
          <a:p>
            <a:pPr lvl="0" algn="just" defTabSz="457200" rtl="1">
              <a:spcBef>
                <a:spcPct val="0"/>
              </a:spcBef>
              <a:defRPr/>
            </a:pPr>
            <a:r>
              <a:rPr lang="fa-IR" sz="2000" b="1" dirty="0" smtClean="0">
                <a:solidFill>
                  <a:srgbClr val="FF0000"/>
                </a:solidFill>
                <a:cs typeface="B Nazanin" pitchFamily="2" charset="-78"/>
              </a:rPr>
              <a:t>تک سلول های پراکنده در لابلای مخاط سرتاسر روده </a:t>
            </a:r>
            <a:r>
              <a:rPr lang="fa-IR" sz="2000" b="1" dirty="0" smtClean="0">
                <a:cs typeface="B Nazanin" pitchFamily="2" charset="-78"/>
              </a:rPr>
              <a:t>(سلول های ساغری): </a:t>
            </a:r>
            <a:r>
              <a:rPr lang="fa-IR" sz="2000" dirty="0" smtClean="0">
                <a:cs typeface="B Nazanin" pitchFamily="2" charset="-78"/>
              </a:rPr>
              <a:t>ترشح نوعی موکوس غلیظ و چسبناک</a:t>
            </a:r>
          </a:p>
          <a:p>
            <a:pPr lvl="0" algn="just" defTabSz="457200" rtl="1">
              <a:spcBef>
                <a:spcPct val="0"/>
              </a:spcBef>
              <a:defRPr/>
            </a:pPr>
            <a:r>
              <a:rPr lang="fa-IR" sz="2000" b="1" dirty="0" smtClean="0">
                <a:solidFill>
                  <a:srgbClr val="FF0000"/>
                </a:solidFill>
                <a:cs typeface="B Nazanin" pitchFamily="2" charset="-78"/>
              </a:rPr>
              <a:t>غدد لیبرکون:</a:t>
            </a:r>
            <a:r>
              <a:rPr lang="fa-IR" sz="2000" dirty="0" smtClean="0">
                <a:solidFill>
                  <a:srgbClr val="FF0000"/>
                </a:solidFill>
                <a:cs typeface="B Nazanin" pitchFamily="2" charset="-78"/>
              </a:rPr>
              <a:t> </a:t>
            </a:r>
            <a:r>
              <a:rPr lang="fa-IR" sz="2000" dirty="0" smtClean="0">
                <a:cs typeface="B Nazanin" pitchFamily="2" charset="-78"/>
              </a:rPr>
              <a:t>فرورفتگی هایی در مخاط روده. در داخل این حفرات، سلول های جامی هستند که موکوس تولید می کنند و نیز آنتروسیت ها که آب و الکترولیت ها را با ترکیبی مشابه مایع خارج سلولی ترشح می کنند.</a:t>
            </a:r>
          </a:p>
          <a:p>
            <a:pPr lvl="0" algn="just" defTabSz="457200" rtl="1">
              <a:spcBef>
                <a:spcPct val="0"/>
              </a:spcBef>
              <a:defRPr/>
            </a:pPr>
            <a:endParaRPr lang="fa-IR" sz="2000" dirty="0" smtClean="0">
              <a:cs typeface="B Nazanin" pitchFamily="2" charset="-78"/>
            </a:endParaRPr>
          </a:p>
          <a:p>
            <a:pPr lvl="0" algn="just" defTabSz="457200" rtl="1">
              <a:spcBef>
                <a:spcPct val="0"/>
              </a:spcBef>
              <a:defRPr/>
            </a:pPr>
            <a:r>
              <a:rPr lang="fa-IR" sz="2000" dirty="0" smtClean="0">
                <a:solidFill>
                  <a:srgbClr val="C00000"/>
                </a:solidFill>
                <a:cs typeface="B Nazanin" pitchFamily="2" charset="-78"/>
              </a:rPr>
              <a:t>عوامل تنظیم کننده در روده باریک هورمون های گاسترین، سکرتین و </a:t>
            </a:r>
            <a:r>
              <a:rPr lang="en-US" sz="2000" dirty="0" smtClean="0">
                <a:solidFill>
                  <a:srgbClr val="C00000"/>
                </a:solidFill>
                <a:latin typeface="Times New Roman" pitchFamily="18" charset="0"/>
                <a:cs typeface="Times New Roman" pitchFamily="18" charset="0"/>
              </a:rPr>
              <a:t>CCK</a:t>
            </a:r>
            <a:r>
              <a:rPr lang="fa-IR" sz="2000" dirty="0" smtClean="0">
                <a:solidFill>
                  <a:srgbClr val="C00000"/>
                </a:solidFill>
                <a:latin typeface="Times New Roman" pitchFamily="18" charset="0"/>
                <a:cs typeface="Times New Roman" pitchFamily="18" charset="0"/>
              </a:rPr>
              <a:t> </a:t>
            </a:r>
          </a:p>
          <a:p>
            <a:pPr lvl="0" algn="just" defTabSz="457200" rtl="1">
              <a:spcBef>
                <a:spcPct val="0"/>
              </a:spcBef>
              <a:defRPr/>
            </a:pPr>
            <a:r>
              <a:rPr lang="fa-IR" sz="2000" dirty="0" smtClean="0">
                <a:solidFill>
                  <a:srgbClr val="C00000"/>
                </a:solidFill>
                <a:latin typeface="Times New Roman" pitchFamily="18" charset="0"/>
                <a:cs typeface="B Nazanin" pitchFamily="2" charset="-78"/>
              </a:rPr>
              <a:t>با ورود غذا به روده کوچک به داخل خون ترشح و میزان ترشح روده را افزایش می دهند.</a:t>
            </a:r>
          </a:p>
          <a:p>
            <a:pPr lvl="0" algn="just" defTabSz="457200" rtl="1">
              <a:spcBef>
                <a:spcPct val="0"/>
              </a:spcBef>
              <a:defRPr/>
            </a:pPr>
            <a:endParaRPr lang="fa-IR" sz="2000" b="1" dirty="0" smtClean="0">
              <a:solidFill>
                <a:srgbClr val="C00000"/>
              </a:solidFill>
              <a:latin typeface="+mj-lt"/>
              <a:ea typeface="+mj-ea"/>
              <a:cs typeface="B Nazanin" pitchFamily="2" charset="-78"/>
            </a:endParaRPr>
          </a:p>
          <a:p>
            <a:pPr marL="0" marR="0" lvl="0" indent="0" algn="just" defTabSz="457200" rtl="1" eaLnBrk="1" fontAlgn="auto" latinLnBrk="0" hangingPunct="1">
              <a:lnSpc>
                <a:spcPct val="100000"/>
              </a:lnSpc>
              <a:spcBef>
                <a:spcPct val="0"/>
              </a:spcBef>
              <a:spcAft>
                <a:spcPts val="0"/>
              </a:spcAft>
              <a:buClrTx/>
              <a:buSzTx/>
              <a:buFontTx/>
              <a:buNone/>
              <a:tabLst/>
              <a:defRPr/>
            </a:pPr>
            <a:endParaRPr lang="fa-IR" sz="3200" b="1" dirty="0" smtClean="0">
              <a:solidFill>
                <a:srgbClr val="C00000"/>
              </a:solidFill>
              <a:latin typeface="+mj-lt"/>
              <a:ea typeface="+mj-ea"/>
              <a:cs typeface="B Nazanin" pitchFamily="2" charset="-78"/>
            </a:endParaRPr>
          </a:p>
          <a:p>
            <a:pPr marL="0" marR="0" lvl="0" indent="0" algn="just" defTabSz="457200" rtl="1" eaLnBrk="1" fontAlgn="auto" latinLnBrk="0" hangingPunct="1">
              <a:lnSpc>
                <a:spcPct val="100000"/>
              </a:lnSpc>
              <a:spcBef>
                <a:spcPct val="0"/>
              </a:spcBef>
              <a:spcAft>
                <a:spcPts val="0"/>
              </a:spcAft>
              <a:buClrTx/>
              <a:buSzTx/>
              <a:buFontTx/>
              <a:buNone/>
              <a:tabLst/>
              <a:defRPr/>
            </a:pPr>
            <a:endParaRPr lang="fa-IR" sz="2400" b="1" dirty="0" smtClean="0">
              <a:solidFill>
                <a:srgbClr val="C00000"/>
              </a:solidFill>
              <a:latin typeface="+mj-lt"/>
              <a:ea typeface="+mj-ea"/>
              <a:cs typeface="B Nazanin" pitchFamily="2" charset="-78"/>
            </a:endParaRPr>
          </a:p>
          <a:p>
            <a:pPr marL="0" marR="0" lvl="0" indent="0" algn="just" defTabSz="457200" rtl="1" eaLnBrk="1" fontAlgn="auto" latinLnBrk="0" hangingPunct="1">
              <a:lnSpc>
                <a:spcPct val="100000"/>
              </a:lnSpc>
              <a:spcBef>
                <a:spcPct val="0"/>
              </a:spcBef>
              <a:spcAft>
                <a:spcPts val="0"/>
              </a:spcAft>
              <a:buClrTx/>
              <a:buSzTx/>
              <a:buFontTx/>
              <a:buNone/>
              <a:tabLst/>
              <a:defRPr/>
            </a:pPr>
            <a:endParaRPr lang="en-US" sz="3200" b="1" dirty="0" smtClean="0">
              <a:solidFill>
                <a:srgbClr val="C00000"/>
              </a:solidFill>
              <a:latin typeface="+mj-lt"/>
              <a:ea typeface="+mj-ea"/>
              <a:cs typeface="B Nazanin" pitchFamily="2" charset="-78"/>
            </a:endParaRPr>
          </a:p>
          <a:p>
            <a:pPr marL="0" marR="0" lvl="0" indent="0" algn="just" defTabSz="457200" rtl="1" eaLnBrk="1" fontAlgn="auto" latinLnBrk="0" hangingPunct="1">
              <a:lnSpc>
                <a:spcPct val="100000"/>
              </a:lnSpc>
              <a:spcBef>
                <a:spcPct val="0"/>
              </a:spcBef>
              <a:spcAft>
                <a:spcPts val="0"/>
              </a:spcAft>
              <a:buClrTx/>
              <a:buSzTx/>
              <a:buFontTx/>
              <a:buNone/>
              <a:tabLst/>
              <a:defRPr/>
            </a:pPr>
            <a:endParaRPr lang="fa-IR" sz="3200" b="1" dirty="0" smtClean="0">
              <a:solidFill>
                <a:srgbClr val="C00000"/>
              </a:solidFill>
              <a:latin typeface="+mj-lt"/>
              <a:ea typeface="+mj-ea"/>
              <a:cs typeface="B Nazanin" pitchFamily="2" charset="-78"/>
            </a:endParaRPr>
          </a:p>
          <a:p>
            <a:pPr marL="0" marR="0" lvl="0" indent="0" algn="just" defTabSz="457200" rtl="1"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C00000"/>
              </a:solidFill>
              <a:effectLst/>
              <a:uLnTx/>
              <a:uFillTx/>
              <a:latin typeface="+mj-lt"/>
              <a:ea typeface="+mj-ea"/>
              <a:cs typeface="B Nazanin" pitchFamily="2" charset="-78"/>
            </a:endParaRPr>
          </a:p>
        </p:txBody>
      </p:sp>
      <p:pic>
        <p:nvPicPr>
          <p:cNvPr id="3" name="Picture 5" descr="C:\Users\Afashin\Desktop\internet\gut\colon3.jpg"/>
          <p:cNvPicPr>
            <a:picLocks noChangeAspect="1" noChangeArrowheads="1"/>
          </p:cNvPicPr>
          <p:nvPr/>
        </p:nvPicPr>
        <p:blipFill>
          <a:blip r:embed="rId3" cstate="print">
            <a:lum bright="-40000" contrast="62000"/>
          </a:blip>
          <a:srcRect/>
          <a:stretch>
            <a:fillRect/>
          </a:stretch>
        </p:blipFill>
        <p:spPr bwMode="auto">
          <a:xfrm>
            <a:off x="633046" y="1433732"/>
            <a:ext cx="2435225" cy="174556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92506" y="4780548"/>
            <a:ext cx="3384884" cy="2077452"/>
          </a:xfrm>
          <a:prstGeom prst="rect">
            <a:avLst/>
          </a:prstGeom>
          <a:noFill/>
        </p:spPr>
      </p:pic>
    </p:spTree>
    <p:extLst>
      <p:ext uri="{BB962C8B-B14F-4D97-AF65-F5344CB8AC3E}">
        <p14:creationId xmlns:p14="http://schemas.microsoft.com/office/powerpoint/2010/main" val="35257439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2209800" y="-443164"/>
            <a:ext cx="7772400" cy="1143000"/>
          </a:xfrm>
        </p:spPr>
        <p:txBody>
          <a:bodyPr/>
          <a:lstStyle/>
          <a:p>
            <a:pPr algn="ctr"/>
            <a:r>
              <a:rPr lang="en-GB" sz="2900" b="1" dirty="0">
                <a:solidFill>
                  <a:srgbClr val="C00000"/>
                </a:solidFill>
                <a:cs typeface="B Nazanin" panose="00000400000000000000" pitchFamily="2" charset="-78"/>
              </a:rPr>
              <a:t/>
            </a:r>
            <a:br>
              <a:rPr lang="en-GB" sz="2900" b="1" dirty="0">
                <a:solidFill>
                  <a:srgbClr val="C00000"/>
                </a:solidFill>
                <a:cs typeface="B Nazanin" panose="00000400000000000000" pitchFamily="2" charset="-78"/>
              </a:rPr>
            </a:br>
            <a:r>
              <a:rPr lang="fa-IR" sz="2900" b="1" dirty="0" smtClean="0">
                <a:solidFill>
                  <a:srgbClr val="C00000"/>
                </a:solidFill>
                <a:cs typeface="B Nazanin" panose="00000400000000000000" pitchFamily="2" charset="-78"/>
              </a:rPr>
              <a:t>5. روده بزرگ </a:t>
            </a:r>
            <a:r>
              <a:rPr lang="ar-SA" sz="2900" b="1" dirty="0" smtClean="0">
                <a:solidFill>
                  <a:srgbClr val="C00000"/>
                </a:solidFill>
                <a:cs typeface="B Nazanin" panose="00000400000000000000" pitchFamily="2" charset="-78"/>
              </a:rPr>
              <a:t>و </a:t>
            </a:r>
            <a:r>
              <a:rPr lang="fa-IR" sz="2900" b="1" dirty="0" smtClean="0">
                <a:solidFill>
                  <a:srgbClr val="C00000"/>
                </a:solidFill>
                <a:cs typeface="B Nazanin" panose="00000400000000000000" pitchFamily="2" charset="-78"/>
              </a:rPr>
              <a:t>اعمال</a:t>
            </a:r>
            <a:r>
              <a:rPr lang="ar-SA" sz="2900" b="1" dirty="0" smtClean="0">
                <a:solidFill>
                  <a:srgbClr val="C00000"/>
                </a:solidFill>
                <a:cs typeface="B Nazanin" panose="00000400000000000000" pitchFamily="2" charset="-78"/>
              </a:rPr>
              <a:t> آن</a:t>
            </a:r>
            <a:endParaRPr lang="en-US" sz="2900" b="1" dirty="0">
              <a:solidFill>
                <a:srgbClr val="C00000"/>
              </a:solidFill>
              <a:cs typeface="B Nazanin" panose="00000400000000000000" pitchFamily="2" charset="-78"/>
            </a:endParaRPr>
          </a:p>
        </p:txBody>
      </p:sp>
      <p:sp>
        <p:nvSpPr>
          <p:cNvPr id="369667" name="Rectangle 3"/>
          <p:cNvSpPr>
            <a:spLocks noGrp="1" noChangeArrowheads="1"/>
          </p:cNvSpPr>
          <p:nvPr>
            <p:ph idx="1"/>
          </p:nvPr>
        </p:nvSpPr>
        <p:spPr>
          <a:xfrm>
            <a:off x="225083" y="561475"/>
            <a:ext cx="11966917" cy="6296526"/>
          </a:xfrm>
        </p:spPr>
        <p:txBody>
          <a:bodyPr>
            <a:noAutofit/>
          </a:bodyPr>
          <a:lstStyle/>
          <a:p>
            <a:pPr algn="just" rtl="1">
              <a:lnSpc>
                <a:spcPct val="90000"/>
              </a:lnSpc>
              <a:buFont typeface="Wingdings" pitchFamily="2" charset="2"/>
              <a:buChar char="§"/>
            </a:pPr>
            <a:r>
              <a:rPr lang="ar-SA" dirty="0" smtClean="0">
                <a:latin typeface="Times New Roman" pitchFamily="18" charset="0"/>
                <a:cs typeface="B Nazanin" pitchFamily="2" charset="-78"/>
              </a:rPr>
              <a:t>رودة بزرگ</a:t>
            </a:r>
            <a:r>
              <a:rPr lang="en-US" dirty="0" smtClean="0">
                <a:latin typeface="Times New Roman" pitchFamily="18" charset="0"/>
                <a:cs typeface="Times New Roman" pitchFamily="18" charset="0"/>
              </a:rPr>
              <a:t>‎</a:t>
            </a:r>
            <a:r>
              <a:rPr lang="ar-SA" dirty="0" smtClean="0">
                <a:latin typeface="Times New Roman" pitchFamily="18" charset="0"/>
                <a:cs typeface="B Nazanin" pitchFamily="2" charset="-78"/>
              </a:rPr>
              <a:t>، در امتداد رودة كوچك</a:t>
            </a:r>
            <a:r>
              <a:rPr lang="en-US" dirty="0" smtClean="0">
                <a:latin typeface="Times New Roman" pitchFamily="18" charset="0"/>
                <a:cs typeface="Times New Roman" pitchFamily="18" charset="0"/>
              </a:rPr>
              <a:t>‎</a:t>
            </a:r>
            <a:r>
              <a:rPr lang="ar-SA" dirty="0" smtClean="0">
                <a:latin typeface="Times New Roman" pitchFamily="18" charset="0"/>
                <a:cs typeface="B Nazanin" pitchFamily="2" charset="-78"/>
              </a:rPr>
              <a:t>، از دريچه ايلئوسكال تا مقعد گسترش يافته است و طول تقريبي آن در حدود </a:t>
            </a:r>
            <a:r>
              <a:rPr lang="fa-IR" dirty="0" smtClean="0">
                <a:solidFill>
                  <a:srgbClr val="FF0000"/>
                </a:solidFill>
                <a:latin typeface="Times New Roman" pitchFamily="18" charset="0"/>
                <a:cs typeface="B Nazanin" pitchFamily="2" charset="-78"/>
              </a:rPr>
              <a:t>1.5</a:t>
            </a:r>
            <a:r>
              <a:rPr lang="ar-SA" dirty="0" smtClean="0">
                <a:latin typeface="Times New Roman" pitchFamily="18" charset="0"/>
                <a:cs typeface="B Nazanin" pitchFamily="2" charset="-78"/>
              </a:rPr>
              <a:t> متر مي</a:t>
            </a:r>
            <a:r>
              <a:rPr lang="en-US" dirty="0" smtClean="0">
                <a:latin typeface="Times New Roman" pitchFamily="18" charset="0"/>
                <a:cs typeface="Times New Roman" pitchFamily="18" charset="0"/>
              </a:rPr>
              <a:t>‎</a:t>
            </a:r>
            <a:r>
              <a:rPr lang="ar-SA" dirty="0" smtClean="0">
                <a:latin typeface="Times New Roman" pitchFamily="18" charset="0"/>
                <a:cs typeface="B Nazanin" pitchFamily="2" charset="-78"/>
              </a:rPr>
              <a:t>رسد</a:t>
            </a:r>
          </a:p>
          <a:p>
            <a:pPr algn="just" rtl="1">
              <a:lnSpc>
                <a:spcPct val="90000"/>
              </a:lnSpc>
              <a:buFont typeface="Wingdings" pitchFamily="2" charset="2"/>
              <a:buChar char="§"/>
            </a:pPr>
            <a:r>
              <a:rPr lang="fa-IR" dirty="0" smtClean="0">
                <a:latin typeface="Times New Roman" pitchFamily="18" charset="0"/>
                <a:cs typeface="B Nazanin" pitchFamily="2" charset="-78"/>
              </a:rPr>
              <a:t>ساختار دیواره روده بزرگ از طرح کلی لوله گوارش پیروی می کند اما لایه عضلانی طولی موجود در عضلات خارجی سه نوار مجزا به نام تیناکولی را تشکیل می دهد. </a:t>
            </a:r>
            <a:endParaRPr lang="en-US" dirty="0" smtClean="0">
              <a:latin typeface="Times New Roman" pitchFamily="18" charset="0"/>
              <a:cs typeface="Times New Roman" pitchFamily="18" charset="0"/>
            </a:endParaRPr>
          </a:p>
          <a:p>
            <a:pPr algn="just" rtl="1">
              <a:lnSpc>
                <a:spcPct val="90000"/>
              </a:lnSpc>
              <a:buFont typeface="Wingdings" pitchFamily="2" charset="2"/>
              <a:buChar char="§"/>
            </a:pPr>
            <a:r>
              <a:rPr lang="fa-IR" dirty="0" smtClean="0">
                <a:latin typeface="Times New Roman" pitchFamily="18" charset="0"/>
                <a:cs typeface="B Nazanin" pitchFamily="2" charset="-78"/>
              </a:rPr>
              <a:t>روده بزرگ از سکوم، کولون بالارو،کولون عرضی،کولون پایین رو، کولون سیگموئید و رکتوم تشکیل شده</a:t>
            </a:r>
            <a:endParaRPr lang="en-US" dirty="0" smtClean="0">
              <a:latin typeface="Times New Roman" pitchFamily="18" charset="0"/>
              <a:cs typeface="Times New Roman" pitchFamily="18" charset="0"/>
            </a:endParaRPr>
          </a:p>
          <a:p>
            <a:pPr algn="just" rtl="1">
              <a:lnSpc>
                <a:spcPct val="90000"/>
              </a:lnSpc>
              <a:buFont typeface="Wingdings" pitchFamily="2" charset="2"/>
              <a:buChar char="§"/>
            </a:pPr>
            <a:r>
              <a:rPr lang="ar-SA" dirty="0" smtClean="0">
                <a:latin typeface="Times New Roman" pitchFamily="18" charset="0"/>
                <a:cs typeface="B Nazanin" pitchFamily="2" charset="-78"/>
              </a:rPr>
              <a:t>رودة كور، كه در سمت راست شكم قرار گرفته</a:t>
            </a:r>
            <a:r>
              <a:rPr lang="en-US" dirty="0" smtClean="0">
                <a:latin typeface="Times New Roman" pitchFamily="18" charset="0"/>
                <a:cs typeface="Times New Roman" pitchFamily="18" charset="0"/>
              </a:rPr>
              <a:t>‎</a:t>
            </a:r>
            <a:r>
              <a:rPr lang="ar-SA" dirty="0" smtClean="0">
                <a:latin typeface="Times New Roman" pitchFamily="18" charset="0"/>
                <a:cs typeface="B Nazanin" pitchFamily="2" charset="-78"/>
              </a:rPr>
              <a:t>، به طرف بالا امتداد مي</a:t>
            </a:r>
            <a:r>
              <a:rPr lang="en-US" dirty="0" smtClean="0">
                <a:latin typeface="Times New Roman" pitchFamily="18" charset="0"/>
                <a:cs typeface="Times New Roman" pitchFamily="18" charset="0"/>
              </a:rPr>
              <a:t>‎</a:t>
            </a:r>
            <a:r>
              <a:rPr lang="ar-SA" dirty="0" smtClean="0">
                <a:latin typeface="Times New Roman" pitchFamily="18" charset="0"/>
                <a:cs typeface="B Nazanin" pitchFamily="2" charset="-78"/>
              </a:rPr>
              <a:t>يابد و كولون صعودي (بالارو) را تشكيل مي</a:t>
            </a:r>
            <a:r>
              <a:rPr lang="en-US" dirty="0" smtClean="0">
                <a:latin typeface="Times New Roman" pitchFamily="18" charset="0"/>
                <a:cs typeface="Times New Roman" pitchFamily="18" charset="0"/>
              </a:rPr>
              <a:t>‎</a:t>
            </a:r>
            <a:r>
              <a:rPr lang="ar-SA" dirty="0" smtClean="0">
                <a:latin typeface="Times New Roman" pitchFamily="18" charset="0"/>
                <a:cs typeface="B Nazanin" pitchFamily="2" charset="-78"/>
              </a:rPr>
              <a:t>دهد. رودة كور در ناحية پشت كبد خميدگي پيدا مي</a:t>
            </a:r>
            <a:r>
              <a:rPr lang="en-US" dirty="0" smtClean="0">
                <a:latin typeface="Times New Roman" pitchFamily="18" charset="0"/>
                <a:cs typeface="Times New Roman" pitchFamily="18" charset="0"/>
              </a:rPr>
              <a:t>‎</a:t>
            </a:r>
            <a:r>
              <a:rPr lang="ar-SA" dirty="0" smtClean="0">
                <a:latin typeface="Times New Roman" pitchFamily="18" charset="0"/>
                <a:cs typeface="B Nazanin" pitchFamily="2" charset="-78"/>
              </a:rPr>
              <a:t>كند و كولون افقي را در حد بالاي ناف به</a:t>
            </a:r>
            <a:r>
              <a:rPr lang="en-US" dirty="0" smtClean="0">
                <a:latin typeface="Times New Roman" pitchFamily="18" charset="0"/>
                <a:cs typeface="Times New Roman" pitchFamily="18" charset="0"/>
              </a:rPr>
              <a:t>‎</a:t>
            </a:r>
            <a:r>
              <a:rPr lang="ar-SA" dirty="0" smtClean="0">
                <a:latin typeface="Times New Roman" pitchFamily="18" charset="0"/>
                <a:cs typeface="B Nazanin" pitchFamily="2" charset="-78"/>
              </a:rPr>
              <a:t>وجود مي</a:t>
            </a:r>
            <a:r>
              <a:rPr lang="en-US" dirty="0" smtClean="0">
                <a:latin typeface="Times New Roman" pitchFamily="18" charset="0"/>
                <a:cs typeface="Times New Roman" pitchFamily="18" charset="0"/>
              </a:rPr>
              <a:t>‎</a:t>
            </a:r>
            <a:r>
              <a:rPr lang="ar-SA" dirty="0" smtClean="0">
                <a:latin typeface="Times New Roman" pitchFamily="18" charset="0"/>
                <a:cs typeface="B Nazanin" pitchFamily="2" charset="-78"/>
              </a:rPr>
              <a:t>آورد. آنگاه در سمت چپ شكم از ناحية بالاي</a:t>
            </a:r>
            <a:r>
              <a:rPr lang="en-US" dirty="0" smtClean="0">
                <a:latin typeface="Times New Roman" pitchFamily="18" charset="0"/>
                <a:cs typeface="Times New Roman" pitchFamily="18" charset="0"/>
              </a:rPr>
              <a:t>‎</a:t>
            </a:r>
            <a:r>
              <a:rPr lang="ar-SA" dirty="0" smtClean="0">
                <a:latin typeface="Times New Roman" pitchFamily="18" charset="0"/>
                <a:cs typeface="B Nazanin" pitchFamily="2" charset="-78"/>
              </a:rPr>
              <a:t> طحال مجدداً خم مي</a:t>
            </a:r>
            <a:r>
              <a:rPr lang="en-US" dirty="0" smtClean="0">
                <a:latin typeface="Times New Roman" pitchFamily="18" charset="0"/>
                <a:cs typeface="Times New Roman" pitchFamily="18" charset="0"/>
              </a:rPr>
              <a:t>‎</a:t>
            </a:r>
            <a:r>
              <a:rPr lang="ar-SA" dirty="0" smtClean="0">
                <a:latin typeface="Times New Roman" pitchFamily="18" charset="0"/>
                <a:cs typeface="B Nazanin" pitchFamily="2" charset="-78"/>
              </a:rPr>
              <a:t>شود و به طرف پايين برمي</a:t>
            </a:r>
            <a:r>
              <a:rPr lang="en-US" dirty="0" smtClean="0">
                <a:latin typeface="Times New Roman" pitchFamily="18" charset="0"/>
                <a:cs typeface="Times New Roman" pitchFamily="18" charset="0"/>
              </a:rPr>
              <a:t>‎</a:t>
            </a:r>
            <a:r>
              <a:rPr lang="ar-SA" dirty="0" smtClean="0">
                <a:latin typeface="Times New Roman" pitchFamily="18" charset="0"/>
                <a:cs typeface="B Nazanin" pitchFamily="2" charset="-78"/>
              </a:rPr>
              <a:t>گردد و كولون نزولي (پايين</a:t>
            </a:r>
            <a:r>
              <a:rPr lang="en-US" dirty="0" smtClean="0">
                <a:latin typeface="Times New Roman" pitchFamily="18" charset="0"/>
                <a:cs typeface="Times New Roman" pitchFamily="18" charset="0"/>
              </a:rPr>
              <a:t>‎</a:t>
            </a:r>
            <a:r>
              <a:rPr lang="ar-SA" dirty="0" smtClean="0">
                <a:latin typeface="Times New Roman" pitchFamily="18" charset="0"/>
                <a:cs typeface="B Nazanin" pitchFamily="2" charset="-78"/>
              </a:rPr>
              <a:t>رو) را تشكيل مي</a:t>
            </a:r>
            <a:r>
              <a:rPr lang="en-US" dirty="0" smtClean="0">
                <a:latin typeface="Times New Roman" pitchFamily="18" charset="0"/>
                <a:cs typeface="Times New Roman" pitchFamily="18" charset="0"/>
              </a:rPr>
              <a:t>‎</a:t>
            </a:r>
            <a:r>
              <a:rPr lang="ar-SA" dirty="0" smtClean="0">
                <a:latin typeface="Times New Roman" pitchFamily="18" charset="0"/>
                <a:cs typeface="B Nazanin" pitchFamily="2" charset="-78"/>
              </a:rPr>
              <a:t>دهد و كولون نزولي</a:t>
            </a:r>
            <a:r>
              <a:rPr lang="en-US" dirty="0" smtClean="0">
                <a:latin typeface="Times New Roman" pitchFamily="18" charset="0"/>
                <a:cs typeface="Times New Roman" pitchFamily="18" charset="0"/>
              </a:rPr>
              <a:t>‎</a:t>
            </a:r>
            <a:r>
              <a:rPr lang="ar-SA" dirty="0" smtClean="0">
                <a:latin typeface="Times New Roman" pitchFamily="18" charset="0"/>
                <a:cs typeface="B Nazanin" pitchFamily="2" charset="-78"/>
              </a:rPr>
              <a:t>،</a:t>
            </a:r>
            <a:r>
              <a:rPr lang="en-US" dirty="0" smtClean="0">
                <a:latin typeface="Times New Roman" pitchFamily="18" charset="0"/>
                <a:cs typeface="Times New Roman" pitchFamily="18" charset="0"/>
              </a:rPr>
              <a:t> </a:t>
            </a:r>
            <a:r>
              <a:rPr lang="ar-SA" dirty="0" smtClean="0">
                <a:latin typeface="Times New Roman" pitchFamily="18" charset="0"/>
                <a:cs typeface="B Nazanin" pitchFamily="2" charset="-78"/>
              </a:rPr>
              <a:t>ناحية پهلوي چپ</a:t>
            </a:r>
            <a:r>
              <a:rPr lang="en-US" dirty="0" smtClean="0">
                <a:latin typeface="Times New Roman" pitchFamily="18" charset="0"/>
                <a:cs typeface="Times New Roman" pitchFamily="18" charset="0"/>
              </a:rPr>
              <a:t>‎</a:t>
            </a:r>
            <a:r>
              <a:rPr lang="ar-SA" dirty="0" smtClean="0">
                <a:latin typeface="Times New Roman" pitchFamily="18" charset="0"/>
                <a:cs typeface="B Nazanin" pitchFamily="2" charset="-78"/>
              </a:rPr>
              <a:t> شكم را اشغال مي</a:t>
            </a:r>
            <a:r>
              <a:rPr lang="en-US" dirty="0" smtClean="0">
                <a:latin typeface="Times New Roman" pitchFamily="18" charset="0"/>
                <a:cs typeface="Times New Roman" pitchFamily="18" charset="0"/>
              </a:rPr>
              <a:t>‎</a:t>
            </a:r>
            <a:r>
              <a:rPr lang="ar-SA" dirty="0" smtClean="0">
                <a:latin typeface="Times New Roman" pitchFamily="18" charset="0"/>
                <a:cs typeface="B Nazanin" pitchFamily="2" charset="-78"/>
              </a:rPr>
              <a:t>كند و در محل حفرة لگن داراي خميدگي </a:t>
            </a:r>
            <a:r>
              <a:rPr lang="en-US" dirty="0" smtClean="0">
                <a:latin typeface="Times New Roman" pitchFamily="18" charset="0"/>
                <a:cs typeface="Times New Roman" pitchFamily="18" charset="0"/>
              </a:rPr>
              <a:t>S</a:t>
            </a:r>
            <a:r>
              <a:rPr lang="ar-SA" dirty="0" smtClean="0">
                <a:latin typeface="Times New Roman" pitchFamily="18" charset="0"/>
                <a:cs typeface="B Nazanin" pitchFamily="2" charset="-78"/>
              </a:rPr>
              <a:t> مانند است</a:t>
            </a:r>
            <a:r>
              <a:rPr lang="en-US" dirty="0" smtClean="0">
                <a:latin typeface="Times New Roman" pitchFamily="18" charset="0"/>
                <a:cs typeface="Times New Roman" pitchFamily="18" charset="0"/>
              </a:rPr>
              <a:t>‎</a:t>
            </a:r>
            <a:r>
              <a:rPr lang="ar-SA" dirty="0" smtClean="0">
                <a:latin typeface="Times New Roman" pitchFamily="18" charset="0"/>
                <a:cs typeface="B Nazanin" pitchFamily="2" charset="-78"/>
              </a:rPr>
              <a:t>.</a:t>
            </a:r>
            <a:endParaRPr lang="en-US" dirty="0" smtClean="0">
              <a:latin typeface="Times New Roman" pitchFamily="18" charset="0"/>
              <a:cs typeface="Times New Roman" pitchFamily="18" charset="0"/>
            </a:endParaRPr>
          </a:p>
          <a:p>
            <a:pPr algn="just" rtl="1">
              <a:lnSpc>
                <a:spcPct val="90000"/>
              </a:lnSpc>
              <a:buFont typeface="Wingdings" panose="05000000000000000000" pitchFamily="2" charset="2"/>
              <a:buNone/>
            </a:pPr>
            <a:r>
              <a:rPr lang="ar-SA" sz="2400" b="1" dirty="0" smtClean="0">
                <a:solidFill>
                  <a:srgbClr val="FF0000"/>
                </a:solidFill>
                <a:latin typeface="Times New Roman" pitchFamily="18" charset="0"/>
                <a:cs typeface="B Nazanin" pitchFamily="2" charset="-78"/>
              </a:rPr>
              <a:t> فعاليت رودة بزرگ</a:t>
            </a:r>
            <a:endParaRPr lang="en-US" sz="2400" b="1" dirty="0" smtClean="0">
              <a:solidFill>
                <a:srgbClr val="FF0000"/>
              </a:solidFill>
              <a:latin typeface="Times New Roman" pitchFamily="18" charset="0"/>
              <a:cs typeface="B Nazanin" pitchFamily="2" charset="-78"/>
            </a:endParaRPr>
          </a:p>
          <a:p>
            <a:pPr algn="just" rtl="1">
              <a:lnSpc>
                <a:spcPct val="130000"/>
              </a:lnSpc>
              <a:buFont typeface="Wingdings" panose="05000000000000000000" pitchFamily="2" charset="2"/>
              <a:buNone/>
            </a:pPr>
            <a:r>
              <a:rPr lang="ar-SA" b="1" dirty="0" smtClean="0">
                <a:latin typeface="Times New Roman" pitchFamily="18" charset="0"/>
                <a:cs typeface="B Lotus" panose="00000400000000000000" pitchFamily="2" charset="-78"/>
              </a:rPr>
              <a:t>    </a:t>
            </a:r>
            <a:r>
              <a:rPr lang="ar-SA" dirty="0" smtClean="0">
                <a:latin typeface="Times New Roman" pitchFamily="18" charset="0"/>
                <a:cs typeface="B Nazanin" pitchFamily="2" charset="-78"/>
              </a:rPr>
              <a:t>رودة بزرگ در عمل گوارش و جذب غذاها شركت نمي</a:t>
            </a:r>
            <a:r>
              <a:rPr lang="en-US" dirty="0" smtClean="0">
                <a:latin typeface="Times New Roman" pitchFamily="18" charset="0"/>
                <a:cs typeface="B Nazanin" pitchFamily="2" charset="-78"/>
              </a:rPr>
              <a:t>‎</a:t>
            </a:r>
            <a:r>
              <a:rPr lang="ar-SA" dirty="0" smtClean="0">
                <a:latin typeface="Times New Roman" pitchFamily="18" charset="0"/>
                <a:cs typeface="B Nazanin" pitchFamily="2" charset="-78"/>
              </a:rPr>
              <a:t>كند. زماني كه محتويات روده كوچك به</a:t>
            </a:r>
            <a:endParaRPr lang="fa-IR" dirty="0" smtClean="0">
              <a:latin typeface="Times New Roman" pitchFamily="18" charset="0"/>
              <a:cs typeface="B Nazanin" pitchFamily="2" charset="-78"/>
            </a:endParaRPr>
          </a:p>
          <a:p>
            <a:pPr algn="just" rtl="1">
              <a:lnSpc>
                <a:spcPct val="130000"/>
              </a:lnSpc>
              <a:buFont typeface="Wingdings" panose="05000000000000000000" pitchFamily="2" charset="2"/>
              <a:buNone/>
            </a:pPr>
            <a:r>
              <a:rPr lang="ar-SA" dirty="0" smtClean="0">
                <a:latin typeface="Times New Roman" pitchFamily="18" charset="0"/>
                <a:cs typeface="B Nazanin" pitchFamily="2" charset="-78"/>
              </a:rPr>
              <a:t> رودة كور مي</a:t>
            </a:r>
            <a:r>
              <a:rPr lang="en-US" dirty="0" smtClean="0">
                <a:latin typeface="Times New Roman" pitchFamily="18" charset="0"/>
                <a:cs typeface="B Nazanin" pitchFamily="2" charset="-78"/>
              </a:rPr>
              <a:t>‎</a:t>
            </a:r>
            <a:r>
              <a:rPr lang="ar-SA" dirty="0" smtClean="0">
                <a:latin typeface="Times New Roman" pitchFamily="18" charset="0"/>
                <a:cs typeface="B Nazanin" pitchFamily="2" charset="-78"/>
              </a:rPr>
              <a:t>رسد، تقريباً تمام عناصر مغذي و مفيد آن جذب شده است</a:t>
            </a:r>
            <a:r>
              <a:rPr lang="en-US" dirty="0" smtClean="0">
                <a:latin typeface="Times New Roman" pitchFamily="18" charset="0"/>
                <a:cs typeface="B Nazanin" pitchFamily="2" charset="-78"/>
              </a:rPr>
              <a:t>‎</a:t>
            </a:r>
            <a:r>
              <a:rPr lang="ar-SA" dirty="0" smtClean="0">
                <a:latin typeface="Times New Roman" pitchFamily="18" charset="0"/>
                <a:cs typeface="B Nazanin" pitchFamily="2" charset="-78"/>
              </a:rPr>
              <a:t>. با اين وجود رودة بزرگ محل</a:t>
            </a:r>
            <a:endParaRPr lang="fa-IR" dirty="0" smtClean="0">
              <a:latin typeface="Times New Roman" pitchFamily="18" charset="0"/>
              <a:cs typeface="B Nazanin" pitchFamily="2" charset="-78"/>
            </a:endParaRPr>
          </a:p>
          <a:p>
            <a:pPr algn="just" rtl="1">
              <a:lnSpc>
                <a:spcPct val="130000"/>
              </a:lnSpc>
              <a:buFont typeface="Wingdings" panose="05000000000000000000" pitchFamily="2" charset="2"/>
              <a:buNone/>
            </a:pPr>
            <a:r>
              <a:rPr lang="ar-SA" dirty="0" smtClean="0">
                <a:latin typeface="Times New Roman" pitchFamily="18" charset="0"/>
                <a:cs typeface="B Nazanin" pitchFamily="2" charset="-78"/>
              </a:rPr>
              <a:t> فعاليتهاي زير است</a:t>
            </a:r>
            <a:r>
              <a:rPr lang="en-US" dirty="0" smtClean="0">
                <a:latin typeface="Times New Roman" pitchFamily="18" charset="0"/>
                <a:cs typeface="B Nazanin" pitchFamily="2" charset="-78"/>
              </a:rPr>
              <a:t>‎</a:t>
            </a:r>
            <a:r>
              <a:rPr lang="ar-SA" dirty="0" smtClean="0">
                <a:latin typeface="Times New Roman" pitchFamily="18" charset="0"/>
                <a:cs typeface="B Nazanin" pitchFamily="2" charset="-78"/>
              </a:rPr>
              <a:t>:</a:t>
            </a:r>
          </a:p>
          <a:p>
            <a:pPr algn="just" rtl="1">
              <a:lnSpc>
                <a:spcPct val="140000"/>
              </a:lnSpc>
              <a:buFont typeface="Wingdings" panose="05000000000000000000" pitchFamily="2" charset="2"/>
              <a:buNone/>
            </a:pPr>
            <a:r>
              <a:rPr lang="ar-SA" dirty="0" smtClean="0">
                <a:latin typeface="Times New Roman" pitchFamily="18" charset="0"/>
                <a:cs typeface="B Nazanin" pitchFamily="2" charset="-78"/>
              </a:rPr>
              <a:t>	1. رودة بزرگ محل ذخيرة مواد غيرقابل استفاده است كه در موقع مناسب به صورت مدفوع دفع</a:t>
            </a:r>
          </a:p>
          <a:p>
            <a:pPr algn="just" rtl="1">
              <a:lnSpc>
                <a:spcPct val="140000"/>
              </a:lnSpc>
              <a:buFont typeface="Wingdings" panose="05000000000000000000" pitchFamily="2" charset="2"/>
              <a:buNone/>
            </a:pPr>
            <a:r>
              <a:rPr lang="ar-SA" dirty="0" smtClean="0">
                <a:latin typeface="Times New Roman" pitchFamily="18" charset="0"/>
                <a:cs typeface="B Nazanin" pitchFamily="2" charset="-78"/>
              </a:rPr>
              <a:t>	2. آب </a:t>
            </a:r>
            <a:r>
              <a:rPr lang="fa-IR" dirty="0" smtClean="0">
                <a:latin typeface="Times New Roman" pitchFamily="18" charset="0"/>
                <a:cs typeface="B Nazanin" pitchFamily="2" charset="-78"/>
              </a:rPr>
              <a:t>و الکترولیت </a:t>
            </a:r>
            <a:r>
              <a:rPr lang="ar-SA" dirty="0" smtClean="0">
                <a:latin typeface="Times New Roman" pitchFamily="18" charset="0"/>
                <a:cs typeface="B Nazanin" pitchFamily="2" charset="-78"/>
              </a:rPr>
              <a:t>موجود در محتويات رودة كوچك در رودة بزرگ جذب مي</a:t>
            </a:r>
            <a:r>
              <a:rPr lang="en-US" dirty="0" smtClean="0">
                <a:latin typeface="Times New Roman" pitchFamily="18" charset="0"/>
                <a:cs typeface="B Nazanin" pitchFamily="2" charset="-78"/>
              </a:rPr>
              <a:t>‎</a:t>
            </a:r>
            <a:r>
              <a:rPr lang="ar-SA" dirty="0" smtClean="0">
                <a:latin typeface="Times New Roman" pitchFamily="18" charset="0"/>
                <a:cs typeface="B Nazanin" pitchFamily="2" charset="-78"/>
              </a:rPr>
              <a:t>شود.</a:t>
            </a:r>
          </a:p>
          <a:p>
            <a:pPr algn="just" rtl="1">
              <a:lnSpc>
                <a:spcPct val="140000"/>
              </a:lnSpc>
              <a:buFont typeface="Wingdings" panose="05000000000000000000" pitchFamily="2" charset="2"/>
              <a:buNone/>
            </a:pPr>
            <a:r>
              <a:rPr lang="ar-SA" dirty="0" smtClean="0">
                <a:latin typeface="Times New Roman" pitchFamily="18" charset="0"/>
                <a:cs typeface="B Nazanin" pitchFamily="2" charset="-78"/>
              </a:rPr>
              <a:t>	</a:t>
            </a:r>
            <a:r>
              <a:rPr lang="fa-IR" dirty="0" smtClean="0">
                <a:latin typeface="Times New Roman" pitchFamily="18" charset="0"/>
                <a:cs typeface="B Nazanin" pitchFamily="2" charset="-78"/>
              </a:rPr>
              <a:t>3</a:t>
            </a:r>
            <a:r>
              <a:rPr lang="ar-SA" dirty="0" smtClean="0">
                <a:latin typeface="Times New Roman" pitchFamily="18" charset="0"/>
                <a:cs typeface="B Nazanin" pitchFamily="2" charset="-78"/>
              </a:rPr>
              <a:t>. سنتز ويتامينهاي گروه </a:t>
            </a:r>
            <a:r>
              <a:rPr lang="en-US" dirty="0" smtClean="0">
                <a:latin typeface="Times New Roman" pitchFamily="18" charset="0"/>
                <a:cs typeface="B Nazanin" pitchFamily="2" charset="-78"/>
              </a:rPr>
              <a:t>B</a:t>
            </a:r>
            <a:r>
              <a:rPr lang="ar-SA" dirty="0" smtClean="0">
                <a:latin typeface="Times New Roman" pitchFamily="18" charset="0"/>
                <a:cs typeface="B Nazanin" pitchFamily="2" charset="-78"/>
              </a:rPr>
              <a:t> بر اثر عمل باكتريها.</a:t>
            </a:r>
          </a:p>
          <a:p>
            <a:pPr algn="just" rtl="1">
              <a:lnSpc>
                <a:spcPct val="140000"/>
              </a:lnSpc>
              <a:buFont typeface="Wingdings" panose="05000000000000000000" pitchFamily="2" charset="2"/>
              <a:buNone/>
            </a:pPr>
            <a:r>
              <a:rPr lang="ar-SA" dirty="0" smtClean="0">
                <a:latin typeface="Times New Roman" pitchFamily="18" charset="0"/>
                <a:cs typeface="B Nazanin" pitchFamily="2" charset="-78"/>
              </a:rPr>
              <a:t>	</a:t>
            </a:r>
            <a:r>
              <a:rPr lang="fa-IR" dirty="0" smtClean="0">
                <a:latin typeface="Times New Roman" pitchFamily="18" charset="0"/>
                <a:cs typeface="B Nazanin" pitchFamily="2" charset="-78"/>
              </a:rPr>
              <a:t>4</a:t>
            </a:r>
            <a:r>
              <a:rPr lang="ar-SA" dirty="0" smtClean="0">
                <a:latin typeface="Times New Roman" pitchFamily="18" charset="0"/>
                <a:cs typeface="B Nazanin" pitchFamily="2" charset="-78"/>
              </a:rPr>
              <a:t>. سنتز ويتامين </a:t>
            </a:r>
            <a:r>
              <a:rPr lang="en-US" dirty="0" smtClean="0">
                <a:latin typeface="Times New Roman" pitchFamily="18" charset="0"/>
                <a:cs typeface="B Nazanin" pitchFamily="2" charset="-78"/>
              </a:rPr>
              <a:t>K</a:t>
            </a:r>
            <a:r>
              <a:rPr lang="ar-SA" dirty="0" smtClean="0">
                <a:latin typeface="Times New Roman" pitchFamily="18" charset="0"/>
                <a:cs typeface="B Nazanin" pitchFamily="2" charset="-78"/>
              </a:rPr>
              <a:t> بر اثر عمل باكتريها و جذب آن به شرط حضور صفرا در روده</a:t>
            </a:r>
            <a:r>
              <a:rPr lang="en-US" dirty="0" smtClean="0">
                <a:latin typeface="Times New Roman" pitchFamily="18" charset="0"/>
                <a:cs typeface="B Nazanin" pitchFamily="2" charset="-78"/>
              </a:rPr>
              <a:t>‎</a:t>
            </a:r>
            <a:r>
              <a:rPr lang="ar-SA" dirty="0" smtClean="0">
                <a:latin typeface="Times New Roman" pitchFamily="18" charset="0"/>
                <a:cs typeface="B Lotus" panose="00000400000000000000" pitchFamily="2" charset="-78"/>
              </a:rPr>
              <a:t>.</a:t>
            </a:r>
          </a:p>
          <a:p>
            <a:pPr algn="just" rtl="1">
              <a:lnSpc>
                <a:spcPct val="140000"/>
              </a:lnSpc>
              <a:buFont typeface="Wingdings" panose="05000000000000000000" pitchFamily="2" charset="2"/>
              <a:buNone/>
            </a:pPr>
            <a:r>
              <a:rPr lang="ar-SA" b="1" dirty="0" smtClean="0">
                <a:latin typeface="Times New Roman" pitchFamily="18" charset="0"/>
                <a:cs typeface="B Lotus" panose="00000400000000000000" pitchFamily="2" charset="-78"/>
              </a:rPr>
              <a:t> </a:t>
            </a:r>
          </a:p>
          <a:p>
            <a:pPr algn="just" rtl="1">
              <a:lnSpc>
                <a:spcPct val="160000"/>
              </a:lnSpc>
              <a:buFont typeface="Wingdings" panose="05000000000000000000" pitchFamily="2" charset="2"/>
              <a:buNone/>
            </a:pPr>
            <a:r>
              <a:rPr lang="ar-SA" b="1" dirty="0" smtClean="0">
                <a:latin typeface="Times New Roman" pitchFamily="18" charset="0"/>
                <a:cs typeface="B Lotus" panose="00000400000000000000" pitchFamily="2" charset="-78"/>
              </a:rPr>
              <a:t> </a:t>
            </a:r>
            <a:endParaRPr lang="en-US" sz="1400" b="1" dirty="0" smtClean="0">
              <a:latin typeface="Times New Roman" pitchFamily="18" charset="0"/>
              <a:cs typeface="Times New Roman" pitchFamily="18" charset="0"/>
            </a:endParaRPr>
          </a:p>
          <a:p>
            <a:pPr algn="just" rtl="1">
              <a:lnSpc>
                <a:spcPct val="90000"/>
              </a:lnSpc>
              <a:buNone/>
            </a:pPr>
            <a:endParaRPr lang="en-US" dirty="0" smtClean="0">
              <a:latin typeface="Times New Roman" pitchFamily="18" charset="0"/>
              <a:cs typeface="Times New Roman" pitchFamily="18" charset="0"/>
            </a:endParaRPr>
          </a:p>
          <a:p>
            <a:pPr algn="just" rtl="1">
              <a:lnSpc>
                <a:spcPct val="90000"/>
              </a:lnSpc>
              <a:buNone/>
            </a:pPr>
            <a:r>
              <a:rPr lang="fa-IR" dirty="0" smtClean="0">
                <a:latin typeface="Times New Roman" pitchFamily="18" charset="0"/>
                <a:cs typeface="B Nazanin" pitchFamily="2" charset="-78"/>
              </a:rPr>
              <a:t> </a:t>
            </a:r>
            <a:endParaRPr lang="ar-SA" dirty="0">
              <a:latin typeface="Times New Roman" pitchFamily="18" charset="0"/>
              <a:cs typeface="B Nazanin" pitchFamily="2" charset="-78"/>
            </a:endParaRPr>
          </a:p>
        </p:txBody>
      </p:sp>
      <p:pic>
        <p:nvPicPr>
          <p:cNvPr id="2050" name="Picture 2" descr="E:\educational\فیزیولوژِی\درس فیزیولوژی ترم 95-1\Digestive\8.jpg"/>
          <p:cNvPicPr>
            <a:picLocks noChangeAspect="1" noChangeArrowheads="1"/>
          </p:cNvPicPr>
          <p:nvPr/>
        </p:nvPicPr>
        <p:blipFill>
          <a:blip r:embed="rId3" cstate="print"/>
          <a:srcRect/>
          <a:stretch>
            <a:fillRect/>
          </a:stretch>
        </p:blipFill>
        <p:spPr bwMode="auto">
          <a:xfrm>
            <a:off x="200824" y="2840439"/>
            <a:ext cx="4708801" cy="3641147"/>
          </a:xfrm>
          <a:prstGeom prst="rect">
            <a:avLst/>
          </a:prstGeom>
          <a:noFill/>
        </p:spPr>
      </p:pic>
    </p:spTree>
    <p:extLst>
      <p:ext uri="{BB962C8B-B14F-4D97-AF65-F5344CB8AC3E}">
        <p14:creationId xmlns:p14="http://schemas.microsoft.com/office/powerpoint/2010/main" val="2448359507"/>
      </p:ext>
    </p:extLst>
  </p:cSld>
  <p:clrMapOvr>
    <a:masterClrMapping/>
  </p:clrMapOvr>
  <p:transition spd="med">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2241884" y="0"/>
            <a:ext cx="7772400" cy="1143000"/>
          </a:xfrm>
        </p:spPr>
        <p:txBody>
          <a:bodyPr/>
          <a:lstStyle/>
          <a:p>
            <a:pPr algn="ctr"/>
            <a:r>
              <a:rPr lang="fa-IR" sz="2900" b="1" dirty="0" smtClean="0">
                <a:solidFill>
                  <a:srgbClr val="C00000"/>
                </a:solidFill>
                <a:cs typeface="B Nazanin" panose="00000400000000000000" pitchFamily="2" charset="-78"/>
              </a:rPr>
              <a:t>فعالیت های حرکتی روده بزرگ </a:t>
            </a:r>
            <a:endParaRPr lang="en-US" sz="2900" b="1" dirty="0">
              <a:solidFill>
                <a:srgbClr val="C00000"/>
              </a:solidFill>
              <a:cs typeface="B Nazanin" panose="00000400000000000000" pitchFamily="2" charset="-78"/>
            </a:endParaRPr>
          </a:p>
        </p:txBody>
      </p:sp>
      <p:sp>
        <p:nvSpPr>
          <p:cNvPr id="369667" name="Rectangle 3"/>
          <p:cNvSpPr>
            <a:spLocks noGrp="1" noChangeArrowheads="1"/>
          </p:cNvSpPr>
          <p:nvPr>
            <p:ph idx="1"/>
          </p:nvPr>
        </p:nvSpPr>
        <p:spPr>
          <a:xfrm>
            <a:off x="225083" y="1331495"/>
            <a:ext cx="11966917" cy="5526505"/>
          </a:xfrm>
        </p:spPr>
        <p:txBody>
          <a:bodyPr>
            <a:noAutofit/>
          </a:bodyPr>
          <a:lstStyle/>
          <a:p>
            <a:pPr algn="just" rtl="1">
              <a:lnSpc>
                <a:spcPct val="90000"/>
              </a:lnSpc>
              <a:buFont typeface="Wingdings" pitchFamily="2" charset="2"/>
              <a:buChar char="§"/>
            </a:pPr>
            <a:r>
              <a:rPr lang="fa-IR" sz="2400" b="1" dirty="0" smtClean="0">
                <a:solidFill>
                  <a:srgbClr val="C00000"/>
                </a:solidFill>
                <a:latin typeface="Times New Roman" pitchFamily="18" charset="0"/>
                <a:cs typeface="B Nazanin" pitchFamily="2" charset="-78"/>
              </a:rPr>
              <a:t>اکثر انقباضات سکوم و کولون بالارو از نوع انقباضات قطعه ای هستند (محتویات را مخلوط).</a:t>
            </a:r>
          </a:p>
          <a:p>
            <a:pPr algn="just" rtl="1">
              <a:lnSpc>
                <a:spcPct val="90000"/>
              </a:lnSpc>
              <a:buFont typeface="Wingdings" pitchFamily="2" charset="2"/>
              <a:buChar char="§"/>
            </a:pPr>
            <a:r>
              <a:rPr lang="fa-IR" sz="2400" dirty="0" smtClean="0">
                <a:solidFill>
                  <a:schemeClr val="tx1"/>
                </a:solidFill>
                <a:cs typeface="B Nazanin" pitchFamily="2" charset="-78"/>
              </a:rPr>
              <a:t>یادآوری: </a:t>
            </a:r>
          </a:p>
          <a:p>
            <a:pPr algn="just" rtl="1">
              <a:lnSpc>
                <a:spcPct val="90000"/>
              </a:lnSpc>
              <a:buFont typeface="Wingdings" pitchFamily="2" charset="2"/>
              <a:buChar char="§"/>
            </a:pPr>
            <a:r>
              <a:rPr lang="fa-IR" b="1" dirty="0" smtClean="0">
                <a:solidFill>
                  <a:schemeClr val="tx1"/>
                </a:solidFill>
                <a:cs typeface="B Nazanin" pitchFamily="2" charset="-78"/>
              </a:rPr>
              <a:t>1.انقباضات قطعه ای</a:t>
            </a:r>
            <a:r>
              <a:rPr lang="fa-IR" dirty="0" smtClean="0">
                <a:solidFill>
                  <a:schemeClr val="tx1"/>
                </a:solidFill>
                <a:cs typeface="B Nazanin" pitchFamily="2" charset="-78"/>
              </a:rPr>
              <a:t>:مکانیسم</a:t>
            </a:r>
            <a:r>
              <a:rPr lang="fa-IR" b="1" dirty="0" smtClean="0">
                <a:solidFill>
                  <a:schemeClr val="tx1"/>
                </a:solidFill>
                <a:cs typeface="B Nazanin" pitchFamily="2" charset="-78"/>
              </a:rPr>
              <a:t> </a:t>
            </a:r>
            <a:r>
              <a:rPr lang="fa-IR" dirty="0" smtClean="0">
                <a:solidFill>
                  <a:schemeClr val="tx1"/>
                </a:solidFill>
                <a:cs typeface="B Nazanin" pitchFamily="2" charset="-78"/>
              </a:rPr>
              <a:t>ایجاد این حرکات تقریبا شبیه انقباضات دودی است اما انقباضات قطعه قطعه کننده بطور همزمان چند ناحیه از روده را درگیر می کنند .بطوریکه هیچ یک از انقباضات جهت مشخصی نداشته و ممکن است گاهی باعث حرکت رو به جلوی توده غذا و گاهی موجب حرکت رو به عقب آن گردند.این انقباضات نقش خردکنندگی و مخلوط کنندگی داشته و باعث می شوند سطح تماس مواد غذایی با آنزیم های گوارشی افزایش یابند .در هر بخش از روده ،به مدت نسبتا مشخصی پس از انقباضات قطعه قطعه کننده ،یک انقباض دودی باعث حرکت رو به جلوی محتویات آن بخش از روده می گردد.</a:t>
            </a:r>
          </a:p>
          <a:p>
            <a:pPr algn="just" rtl="1">
              <a:lnSpc>
                <a:spcPct val="90000"/>
              </a:lnSpc>
              <a:buFont typeface="Wingdings" pitchFamily="2" charset="2"/>
              <a:buChar char="§"/>
            </a:pPr>
            <a:r>
              <a:rPr lang="fa-IR" dirty="0" smtClean="0">
                <a:cs typeface="B Nazanin" pitchFamily="2" charset="-78"/>
              </a:rPr>
              <a:t>در اثر انقباضات قطعه قطعه کننده روده بزرگ تبدیل به حالت کیسه مانند میشود.این کیسه هارا هوسترا می گویند.</a:t>
            </a:r>
            <a:endParaRPr lang="en-US" dirty="0" smtClean="0">
              <a:solidFill>
                <a:schemeClr val="tx1"/>
              </a:solidFill>
              <a:cs typeface="B Nazanin" pitchFamily="2" charset="-78"/>
            </a:endParaRPr>
          </a:p>
          <a:p>
            <a:pPr algn="just" rtl="1">
              <a:lnSpc>
                <a:spcPct val="90000"/>
              </a:lnSpc>
              <a:buFont typeface="Wingdings" pitchFamily="2" charset="2"/>
              <a:buChar char="§"/>
            </a:pPr>
            <a:r>
              <a:rPr lang="fa-IR" b="1" dirty="0" smtClean="0">
                <a:solidFill>
                  <a:schemeClr val="tx1"/>
                </a:solidFill>
                <a:cs typeface="B Nazanin" pitchFamily="2" charset="-78"/>
              </a:rPr>
              <a:t>2. انقباضات دودی یا پریستالتیک:</a:t>
            </a:r>
            <a:endParaRPr lang="fa-IR" b="1" dirty="0" smtClean="0">
              <a:solidFill>
                <a:schemeClr val="tx1"/>
              </a:solidFill>
              <a:latin typeface="Times New Roman" pitchFamily="18" charset="0"/>
              <a:cs typeface="B Nazanin" pitchFamily="2" charset="-78"/>
            </a:endParaRPr>
          </a:p>
          <a:p>
            <a:pPr algn="just" rtl="1">
              <a:lnSpc>
                <a:spcPct val="90000"/>
              </a:lnSpc>
              <a:buFont typeface="Wingdings" pitchFamily="2" charset="2"/>
              <a:buChar char="§"/>
            </a:pPr>
            <a:r>
              <a:rPr lang="fa-IR" dirty="0" smtClean="0">
                <a:cs typeface="B Nazanin" pitchFamily="2" charset="-78"/>
              </a:rPr>
              <a:t>که حلقه انقباضی در پشت کیموس ویک حلقه انبساطی درجلوی آن ایجاد می کند. این حرکات خاصیت</a:t>
            </a:r>
          </a:p>
          <a:p>
            <a:pPr algn="just" rtl="1">
              <a:lnSpc>
                <a:spcPct val="90000"/>
              </a:lnSpc>
              <a:buNone/>
            </a:pPr>
            <a:r>
              <a:rPr lang="fa-IR" dirty="0" smtClean="0">
                <a:cs typeface="B Nazanin" pitchFamily="2" charset="-78"/>
              </a:rPr>
              <a:t> جلو برندگی دارند.ولی حرکات قطعه قطعه کننده اثرات مخلوط کننده گی دارند.حرکات دودی کیموس</a:t>
            </a:r>
          </a:p>
          <a:p>
            <a:pPr algn="just" rtl="1">
              <a:lnSpc>
                <a:spcPct val="90000"/>
              </a:lnSpc>
              <a:buNone/>
            </a:pPr>
            <a:r>
              <a:rPr lang="fa-IR" dirty="0" smtClean="0">
                <a:cs typeface="B Nazanin" pitchFamily="2" charset="-78"/>
              </a:rPr>
              <a:t> را ازروده کوچک به بزرگ (توسط سیستم عصبی انتریک)منتقل می کنند.</a:t>
            </a:r>
            <a:endParaRPr lang="ar-SA" dirty="0" smtClean="0">
              <a:latin typeface="Times New Roman" pitchFamily="18" charset="0"/>
              <a:cs typeface="B Nazanin" pitchFamily="2" charset="-78"/>
            </a:endParaRPr>
          </a:p>
          <a:p>
            <a:pPr algn="just" rtl="1">
              <a:lnSpc>
                <a:spcPct val="140000"/>
              </a:lnSpc>
              <a:buFont typeface="Wingdings" panose="05000000000000000000" pitchFamily="2" charset="2"/>
              <a:buNone/>
            </a:pPr>
            <a:r>
              <a:rPr lang="ar-SA" b="1" dirty="0" smtClean="0">
                <a:latin typeface="Times New Roman" pitchFamily="18" charset="0"/>
                <a:cs typeface="B Lotus" panose="00000400000000000000" pitchFamily="2" charset="-78"/>
              </a:rPr>
              <a:t> </a:t>
            </a:r>
          </a:p>
          <a:p>
            <a:pPr algn="just" rtl="1">
              <a:lnSpc>
                <a:spcPct val="160000"/>
              </a:lnSpc>
              <a:buFont typeface="Wingdings" panose="05000000000000000000" pitchFamily="2" charset="2"/>
              <a:buNone/>
            </a:pPr>
            <a:r>
              <a:rPr lang="ar-SA" b="1" dirty="0" smtClean="0">
                <a:latin typeface="Times New Roman" pitchFamily="18" charset="0"/>
                <a:cs typeface="B Lotus" panose="00000400000000000000" pitchFamily="2" charset="-78"/>
              </a:rPr>
              <a:t> </a:t>
            </a:r>
            <a:endParaRPr lang="en-US" sz="1400" b="1" dirty="0" smtClean="0">
              <a:latin typeface="Times New Roman" pitchFamily="18" charset="0"/>
              <a:cs typeface="Times New Roman" pitchFamily="18" charset="0"/>
            </a:endParaRPr>
          </a:p>
          <a:p>
            <a:pPr algn="just" rtl="1">
              <a:lnSpc>
                <a:spcPct val="90000"/>
              </a:lnSpc>
              <a:buNone/>
            </a:pPr>
            <a:endParaRPr lang="en-US" dirty="0" smtClean="0">
              <a:latin typeface="Times New Roman" pitchFamily="18" charset="0"/>
              <a:cs typeface="Times New Roman" pitchFamily="18" charset="0"/>
            </a:endParaRPr>
          </a:p>
          <a:p>
            <a:pPr algn="just" rtl="1">
              <a:lnSpc>
                <a:spcPct val="90000"/>
              </a:lnSpc>
              <a:buNone/>
            </a:pPr>
            <a:r>
              <a:rPr lang="fa-IR" dirty="0" smtClean="0">
                <a:latin typeface="Times New Roman" pitchFamily="18" charset="0"/>
                <a:cs typeface="B Nazanin" pitchFamily="2" charset="-78"/>
              </a:rPr>
              <a:t> </a:t>
            </a:r>
            <a:endParaRPr lang="ar-SA" dirty="0">
              <a:latin typeface="Times New Roman" pitchFamily="18" charset="0"/>
              <a:cs typeface="B Nazanin" pitchFamily="2" charset="-78"/>
            </a:endParaRPr>
          </a:p>
        </p:txBody>
      </p:sp>
      <p:graphicFrame>
        <p:nvGraphicFramePr>
          <p:cNvPr id="2" name="Object 2"/>
          <p:cNvGraphicFramePr>
            <a:graphicFrameLocks noChangeAspect="1"/>
          </p:cNvGraphicFramePr>
          <p:nvPr/>
        </p:nvGraphicFramePr>
        <p:xfrm>
          <a:off x="291849" y="3625512"/>
          <a:ext cx="4038600" cy="3119438"/>
        </p:xfrm>
        <a:graphic>
          <a:graphicData uri="http://schemas.openxmlformats.org/presentationml/2006/ole">
            <mc:AlternateContent xmlns:mc="http://schemas.openxmlformats.org/markup-compatibility/2006">
              <mc:Choice xmlns:v="urn:schemas-microsoft-com:vml" Requires="v">
                <p:oleObj spid="_x0000_s2052" name="Image" r:id="rId4" imgW="5079365" imgH="3923810" progId="">
                  <p:embed/>
                </p:oleObj>
              </mc:Choice>
              <mc:Fallback>
                <p:oleObj name="Image" r:id="rId4" imgW="5079365" imgH="392381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849" y="3625512"/>
                        <a:ext cx="4038600" cy="311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1" name="Picture 3" descr="E:\educational\فیزیولوژِی\درس فیزیولوژی ترم 95-1\Digestive\9.jpg"/>
          <p:cNvPicPr>
            <a:picLocks noChangeAspect="1" noChangeArrowheads="1"/>
          </p:cNvPicPr>
          <p:nvPr/>
        </p:nvPicPr>
        <p:blipFill>
          <a:blip r:embed="rId6" cstate="print"/>
          <a:srcRect/>
          <a:stretch>
            <a:fillRect/>
          </a:stretch>
        </p:blipFill>
        <p:spPr bwMode="auto">
          <a:xfrm>
            <a:off x="9240252" y="5179207"/>
            <a:ext cx="2646947" cy="1678793"/>
          </a:xfrm>
          <a:prstGeom prst="rect">
            <a:avLst/>
          </a:prstGeom>
          <a:noFill/>
        </p:spPr>
      </p:pic>
      <p:pic>
        <p:nvPicPr>
          <p:cNvPr id="6" name="Picture 3" descr="C:\Users\padideh\Desktop\ax\constipation.jpg"/>
          <p:cNvPicPr>
            <a:picLocks noChangeAspect="1" noChangeArrowheads="1"/>
          </p:cNvPicPr>
          <p:nvPr/>
        </p:nvPicPr>
        <p:blipFill>
          <a:blip r:embed="rId7" cstate="print"/>
          <a:srcRect/>
          <a:stretch>
            <a:fillRect/>
          </a:stretch>
        </p:blipFill>
        <p:spPr bwMode="auto">
          <a:xfrm>
            <a:off x="4444875" y="4957011"/>
            <a:ext cx="2245263" cy="190098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48359507"/>
      </p:ext>
    </p:extLst>
  </p:cSld>
  <p:clrMapOvr>
    <a:masterClrMapping/>
  </p:clrMapOvr>
  <p:transition spd="med">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2241884" y="0"/>
            <a:ext cx="7772400" cy="1143000"/>
          </a:xfrm>
        </p:spPr>
        <p:txBody>
          <a:bodyPr/>
          <a:lstStyle/>
          <a:p>
            <a:pPr algn="ctr"/>
            <a:r>
              <a:rPr lang="fa-IR" sz="2900" b="1" dirty="0" smtClean="0">
                <a:solidFill>
                  <a:srgbClr val="C00000"/>
                </a:solidFill>
                <a:cs typeface="B Nazanin" panose="00000400000000000000" pitchFamily="2" charset="-78"/>
              </a:rPr>
              <a:t>فعالیت های حرکتی و ترشحات روده بزرگ</a:t>
            </a:r>
            <a:endParaRPr lang="en-US" sz="2900" b="1" dirty="0">
              <a:solidFill>
                <a:srgbClr val="C00000"/>
              </a:solidFill>
              <a:cs typeface="B Nazanin" panose="00000400000000000000" pitchFamily="2" charset="-78"/>
            </a:endParaRPr>
          </a:p>
        </p:txBody>
      </p:sp>
      <p:sp>
        <p:nvSpPr>
          <p:cNvPr id="369667" name="Rectangle 3"/>
          <p:cNvSpPr>
            <a:spLocks noGrp="1" noChangeArrowheads="1"/>
          </p:cNvSpPr>
          <p:nvPr>
            <p:ph idx="1"/>
          </p:nvPr>
        </p:nvSpPr>
        <p:spPr>
          <a:xfrm>
            <a:off x="225083" y="529389"/>
            <a:ext cx="11966917" cy="6328611"/>
          </a:xfrm>
        </p:spPr>
        <p:txBody>
          <a:bodyPr>
            <a:noAutofit/>
          </a:bodyPr>
          <a:lstStyle/>
          <a:p>
            <a:pPr algn="just" rtl="1">
              <a:lnSpc>
                <a:spcPct val="90000"/>
              </a:lnSpc>
              <a:buFont typeface="Wingdings" pitchFamily="2" charset="2"/>
              <a:buChar char="§"/>
            </a:pPr>
            <a:r>
              <a:rPr lang="fa-IR" sz="2000" b="1" dirty="0" smtClean="0">
                <a:solidFill>
                  <a:srgbClr val="C00000"/>
                </a:solidFill>
                <a:latin typeface="Times New Roman" pitchFamily="18" charset="0"/>
                <a:cs typeface="B Nazanin" pitchFamily="2" charset="-78"/>
              </a:rPr>
              <a:t>از شروع کولون افقی نوع دیگری حرکت موسوم به حرکت توده ای مسئول حرکت محتویات کولون هستند.</a:t>
            </a:r>
          </a:p>
          <a:p>
            <a:pPr algn="just" rtl="1">
              <a:lnSpc>
                <a:spcPct val="90000"/>
              </a:lnSpc>
              <a:buNone/>
            </a:pPr>
            <a:r>
              <a:rPr lang="fa-IR" dirty="0" smtClean="0">
                <a:solidFill>
                  <a:srgbClr val="C00000"/>
                </a:solidFill>
                <a:latin typeface="Times New Roman" pitchFamily="18" charset="0"/>
                <a:cs typeface="B Nazanin" pitchFamily="2" charset="-78"/>
              </a:rPr>
              <a:t>حرکات توده ای بیشتر در کولون پایین رو و سیگموئید ایجاد و موجب رانده شدن محتویات بداخل رکتوم</a:t>
            </a:r>
          </a:p>
          <a:p>
            <a:pPr algn="just" rtl="1">
              <a:lnSpc>
                <a:spcPct val="90000"/>
              </a:lnSpc>
              <a:buNone/>
            </a:pPr>
            <a:r>
              <a:rPr lang="fa-IR" sz="2000" b="1" dirty="0" smtClean="0">
                <a:solidFill>
                  <a:srgbClr val="C00000"/>
                </a:solidFill>
                <a:cs typeface="B Nazanin" pitchFamily="2" charset="-78"/>
              </a:rPr>
              <a:t>حرکات توده ای </a:t>
            </a:r>
          </a:p>
          <a:p>
            <a:pPr algn="just" rtl="1">
              <a:lnSpc>
                <a:spcPct val="90000"/>
              </a:lnSpc>
              <a:buNone/>
            </a:pPr>
            <a:r>
              <a:rPr lang="fa-IR" dirty="0" smtClean="0">
                <a:cs typeface="B Nazanin" pitchFamily="2" charset="-78"/>
              </a:rPr>
              <a:t>به این صورت که قطعه ای بزرگ ازروده بزرگ دچار انقباض می شود.این انقباض مدتی طول می کشد،و باعث می شود،محتویات دفعی از قطعه ای به قطعه ی دیگر انتقال داده شود.این حرکات مختص روده بزرگ است.این حرکات خاصیت جلو برندگی دارند.و طرحی از حرکات دودی است با این تفاوت که قسمتهای انقباض شونده برای مدتی درحال انقباض باقی می مانند(مثل امواج دودی).این حرکات در ایجاد دفع نقش دارد.</a:t>
            </a:r>
          </a:p>
          <a:p>
            <a:pPr algn="just" rtl="1">
              <a:lnSpc>
                <a:spcPct val="90000"/>
              </a:lnSpc>
              <a:buNone/>
            </a:pPr>
            <a:r>
              <a:rPr lang="fa-IR" kern="0" dirty="0" smtClean="0">
                <a:solidFill>
                  <a:srgbClr val="002060"/>
                </a:solidFill>
                <a:latin typeface="Times New Roman" pitchFamily="18" charset="0"/>
                <a:cs typeface="B Nazanin" pitchFamily="2" charset="-78"/>
              </a:rPr>
              <a:t>این حرکات که به حرکات توده ای نیز موسوم هستند ،فواصل 20 سانتی متری را درگیر نموده و موجب حرکت قابل توجه محتویات کولون به سمت رکتوم می گردند</a:t>
            </a:r>
            <a:endParaRPr lang="en-US" kern="0" dirty="0" smtClean="0">
              <a:solidFill>
                <a:srgbClr val="002060"/>
              </a:solidFill>
              <a:latin typeface="Times New Roman" pitchFamily="18" charset="0"/>
              <a:cs typeface="B Nazanin" pitchFamily="2" charset="-78"/>
            </a:endParaRPr>
          </a:p>
          <a:p>
            <a:pPr algn="just" rtl="1">
              <a:lnSpc>
                <a:spcPct val="90000"/>
              </a:lnSpc>
              <a:buNone/>
            </a:pPr>
            <a:endParaRPr lang="en-US" dirty="0" smtClean="0">
              <a:latin typeface="Times New Roman" pitchFamily="18" charset="0"/>
              <a:cs typeface="B Nazanin" pitchFamily="2" charset="-78"/>
            </a:endParaRPr>
          </a:p>
          <a:p>
            <a:pPr algn="just" rtl="1">
              <a:lnSpc>
                <a:spcPct val="90000"/>
              </a:lnSpc>
              <a:buNone/>
            </a:pPr>
            <a:endParaRPr lang="en-US" dirty="0" smtClean="0">
              <a:latin typeface="Times New Roman" pitchFamily="18" charset="0"/>
              <a:cs typeface="B Nazanin" pitchFamily="2" charset="-78"/>
            </a:endParaRPr>
          </a:p>
          <a:p>
            <a:pPr algn="just" rtl="1">
              <a:lnSpc>
                <a:spcPct val="90000"/>
              </a:lnSpc>
              <a:buNone/>
            </a:pPr>
            <a:endParaRPr lang="en-US" dirty="0" smtClean="0">
              <a:latin typeface="Times New Roman" pitchFamily="18" charset="0"/>
              <a:cs typeface="B Nazanin" pitchFamily="2" charset="-78"/>
            </a:endParaRPr>
          </a:p>
          <a:p>
            <a:pPr algn="just" rtl="1">
              <a:lnSpc>
                <a:spcPct val="90000"/>
              </a:lnSpc>
              <a:buNone/>
            </a:pPr>
            <a:endParaRPr lang="en-US" dirty="0" smtClean="0">
              <a:latin typeface="Times New Roman" pitchFamily="18" charset="0"/>
              <a:cs typeface="B Nazanin" pitchFamily="2" charset="-78"/>
            </a:endParaRPr>
          </a:p>
          <a:p>
            <a:pPr algn="just" rtl="1">
              <a:lnSpc>
                <a:spcPct val="90000"/>
              </a:lnSpc>
              <a:buNone/>
            </a:pPr>
            <a:r>
              <a:rPr lang="fa-IR" b="1" dirty="0" smtClean="0">
                <a:latin typeface="Times New Roman" pitchFamily="18" charset="0"/>
                <a:cs typeface="B Nazanin" pitchFamily="2" charset="-78"/>
              </a:rPr>
              <a:t>عوامل ایجاد کننده حرکت توده ای: رفلکس های معده ای و کولونی، روده ای کولونی </a:t>
            </a:r>
          </a:p>
          <a:p>
            <a:pPr algn="just" rtl="1">
              <a:lnSpc>
                <a:spcPct val="90000"/>
              </a:lnSpc>
              <a:buNone/>
            </a:pPr>
            <a:r>
              <a:rPr lang="fa-IR" b="1" dirty="0" smtClean="0">
                <a:solidFill>
                  <a:srgbClr val="C00000"/>
                </a:solidFill>
                <a:latin typeface="Times New Roman" pitchFamily="18" charset="0"/>
                <a:cs typeface="B Nazanin" pitchFamily="2" charset="-78"/>
              </a:rPr>
              <a:t>حرکت پیش برنده دودی نیز در رکتوم شروع و موجب اجابت مزاج</a:t>
            </a:r>
          </a:p>
          <a:p>
            <a:pPr algn="just" rtl="1">
              <a:lnSpc>
                <a:spcPct val="90000"/>
              </a:lnSpc>
              <a:buNone/>
            </a:pPr>
            <a:r>
              <a:rPr lang="fa-IR" sz="2400" b="1" dirty="0" smtClean="0">
                <a:solidFill>
                  <a:srgbClr val="C00000"/>
                </a:solidFill>
                <a:cs typeface="B Nazanin" panose="00000400000000000000" pitchFamily="2" charset="-78"/>
              </a:rPr>
              <a:t>ترشحات روده بزرگ</a:t>
            </a:r>
            <a:endParaRPr lang="fa-IR" sz="2400" b="1" dirty="0" smtClean="0">
              <a:solidFill>
                <a:srgbClr val="C00000"/>
              </a:solidFill>
              <a:latin typeface="Times New Roman" pitchFamily="18" charset="0"/>
              <a:cs typeface="B Nazanin" pitchFamily="2" charset="-78"/>
            </a:endParaRPr>
          </a:p>
          <a:p>
            <a:pPr algn="just" rtl="1">
              <a:lnSpc>
                <a:spcPct val="90000"/>
              </a:lnSpc>
              <a:buFont typeface="Wingdings" pitchFamily="2" charset="2"/>
              <a:buChar char="§"/>
            </a:pPr>
            <a:r>
              <a:rPr lang="fa-IR" dirty="0" smtClean="0">
                <a:solidFill>
                  <a:schemeClr val="tx1"/>
                </a:solidFill>
                <a:latin typeface="Times New Roman" pitchFamily="18" charset="0"/>
                <a:cs typeface="B Nazanin" pitchFamily="2" charset="-78"/>
              </a:rPr>
              <a:t>ترشح موکوس</a:t>
            </a:r>
          </a:p>
          <a:p>
            <a:pPr algn="just" rtl="1">
              <a:lnSpc>
                <a:spcPct val="90000"/>
              </a:lnSpc>
              <a:buFont typeface="Wingdings" pitchFamily="2" charset="2"/>
              <a:buChar char="§"/>
            </a:pPr>
            <a:r>
              <a:rPr lang="fa-IR" dirty="0" smtClean="0">
                <a:solidFill>
                  <a:schemeClr val="tx1"/>
                </a:solidFill>
                <a:latin typeface="Times New Roman" pitchFamily="18" charset="0"/>
                <a:cs typeface="B Nazanin" pitchFamily="2" charset="-78"/>
              </a:rPr>
              <a:t>علاوه بر آب و الکترولیت ها ،ویتامین های </a:t>
            </a:r>
            <a:r>
              <a:rPr lang="en-US" dirty="0" smtClean="0">
                <a:solidFill>
                  <a:schemeClr val="tx1"/>
                </a:solidFill>
                <a:latin typeface="Times New Roman" pitchFamily="18" charset="0"/>
                <a:cs typeface="Times New Roman" pitchFamily="18" charset="0"/>
              </a:rPr>
              <a:t>K,B</a:t>
            </a:r>
            <a:r>
              <a:rPr lang="en-US" sz="1200" dirty="0" smtClean="0">
                <a:solidFill>
                  <a:schemeClr val="tx1"/>
                </a:solidFill>
                <a:latin typeface="Times New Roman" pitchFamily="18" charset="0"/>
                <a:cs typeface="Times New Roman" pitchFamily="18" charset="0"/>
              </a:rPr>
              <a:t>12</a:t>
            </a:r>
            <a:r>
              <a:rPr lang="en-US" dirty="0" smtClean="0">
                <a:solidFill>
                  <a:schemeClr val="tx1"/>
                </a:solidFill>
                <a:latin typeface="Times New Roman" pitchFamily="18" charset="0"/>
                <a:cs typeface="Times New Roman" pitchFamily="18" charset="0"/>
              </a:rPr>
              <a:t>,B</a:t>
            </a:r>
            <a:r>
              <a:rPr lang="en-US" sz="1200" dirty="0" smtClean="0">
                <a:solidFill>
                  <a:schemeClr val="tx1"/>
                </a:solidFill>
                <a:latin typeface="Times New Roman" pitchFamily="18" charset="0"/>
                <a:cs typeface="Times New Roman" pitchFamily="18" charset="0"/>
              </a:rPr>
              <a:t>1</a:t>
            </a:r>
            <a:r>
              <a:rPr lang="fa-IR" dirty="0" smtClean="0">
                <a:solidFill>
                  <a:schemeClr val="tx1"/>
                </a:solidFill>
                <a:latin typeface="Times New Roman" pitchFamily="18" charset="0"/>
                <a:cs typeface="B Nazanin" pitchFamily="2" charset="-78"/>
              </a:rPr>
              <a:t> که توسط باکتری های کولون تولید می گردند در روده ی بزرگ جذب می شوند .باکتری های کولون گازهای </a:t>
            </a:r>
            <a:r>
              <a:rPr lang="en-US" dirty="0" smtClean="0">
                <a:solidFill>
                  <a:schemeClr val="tx1"/>
                </a:solidFill>
                <a:latin typeface="Times New Roman" pitchFamily="18" charset="0"/>
                <a:cs typeface="Times New Roman" pitchFamily="18" charset="0"/>
              </a:rPr>
              <a:t>CO</a:t>
            </a:r>
            <a:r>
              <a:rPr lang="en-US" sz="1200" dirty="0" smtClean="0">
                <a:solidFill>
                  <a:schemeClr val="tx1"/>
                </a:solidFill>
                <a:latin typeface="Times New Roman" pitchFamily="18" charset="0"/>
                <a:cs typeface="Times New Roman" pitchFamily="18" charset="0"/>
              </a:rPr>
              <a:t>2</a:t>
            </a:r>
            <a:r>
              <a:rPr lang="en-US" dirty="0" smtClean="0">
                <a:solidFill>
                  <a:schemeClr val="tx1"/>
                </a:solidFill>
                <a:latin typeface="Times New Roman" pitchFamily="18" charset="0"/>
                <a:cs typeface="Times New Roman" pitchFamily="18" charset="0"/>
              </a:rPr>
              <a:t>,H</a:t>
            </a:r>
            <a:r>
              <a:rPr lang="en-US" sz="1200" dirty="0" smtClean="0">
                <a:solidFill>
                  <a:schemeClr val="tx1"/>
                </a:solidFill>
                <a:latin typeface="Times New Roman" pitchFamily="18" charset="0"/>
                <a:cs typeface="Times New Roman" pitchFamily="18" charset="0"/>
              </a:rPr>
              <a:t>2</a:t>
            </a:r>
            <a:r>
              <a:rPr lang="en-US" dirty="0" smtClean="0">
                <a:solidFill>
                  <a:schemeClr val="tx1"/>
                </a:solidFill>
                <a:latin typeface="Times New Roman" pitchFamily="18" charset="0"/>
                <a:cs typeface="Times New Roman" pitchFamily="18" charset="0"/>
              </a:rPr>
              <a:t>,CH</a:t>
            </a:r>
            <a:r>
              <a:rPr lang="en-US" sz="1200" dirty="0" smtClean="0">
                <a:solidFill>
                  <a:schemeClr val="tx1"/>
                </a:solidFill>
                <a:latin typeface="Times New Roman" pitchFamily="18" charset="0"/>
                <a:cs typeface="Times New Roman" pitchFamily="18" charset="0"/>
              </a:rPr>
              <a:t>4</a:t>
            </a:r>
            <a:r>
              <a:rPr lang="fa-IR" dirty="0" smtClean="0">
                <a:solidFill>
                  <a:schemeClr val="tx1"/>
                </a:solidFill>
                <a:latin typeface="Times New Roman" pitchFamily="18" charset="0"/>
                <a:cs typeface="B Nazanin" pitchFamily="2" charset="-78"/>
              </a:rPr>
              <a:t> نیز تولید می کنند.</a:t>
            </a:r>
            <a:endParaRPr lang="en-US" dirty="0" smtClean="0">
              <a:solidFill>
                <a:schemeClr val="tx1"/>
              </a:solidFill>
              <a:latin typeface="Times New Roman" pitchFamily="18" charset="0"/>
              <a:cs typeface="B Nazanin" pitchFamily="2" charset="-78"/>
            </a:endParaRPr>
          </a:p>
          <a:p>
            <a:pPr algn="just" rtl="1">
              <a:lnSpc>
                <a:spcPct val="90000"/>
              </a:lnSpc>
              <a:buNone/>
            </a:pPr>
            <a:endParaRPr lang="ar-SA" b="1" dirty="0">
              <a:solidFill>
                <a:srgbClr val="C00000"/>
              </a:solidFill>
              <a:latin typeface="Times New Roman" pitchFamily="18" charset="0"/>
              <a:cs typeface="B Nazanin" pitchFamily="2" charset="-78"/>
            </a:endParaRPr>
          </a:p>
        </p:txBody>
      </p:sp>
      <p:sp>
        <p:nvSpPr>
          <p:cNvPr id="6" name="Rectangle 5"/>
          <p:cNvSpPr/>
          <p:nvPr/>
        </p:nvSpPr>
        <p:spPr>
          <a:xfrm>
            <a:off x="5775158" y="3082618"/>
            <a:ext cx="6096000" cy="1366528"/>
          </a:xfrm>
          <a:prstGeom prst="rect">
            <a:avLst/>
          </a:prstGeom>
        </p:spPr>
        <p:txBody>
          <a:bodyPr>
            <a:spAutoFit/>
          </a:bodyPr>
          <a:lstStyle/>
          <a:p>
            <a:pPr marL="514350" indent="-514350" algn="r" rtl="1" eaLnBrk="0" hangingPunct="0">
              <a:spcBef>
                <a:spcPct val="20000"/>
              </a:spcBef>
              <a:buFont typeface="Arial" pitchFamily="34" charset="0"/>
              <a:buChar char="•"/>
              <a:defRPr/>
            </a:pPr>
            <a:r>
              <a:rPr lang="en-US" kern="0" dirty="0" smtClean="0">
                <a:solidFill>
                  <a:srgbClr val="002060"/>
                </a:solidFill>
                <a:latin typeface="Times New Roman" pitchFamily="18" charset="0"/>
                <a:cs typeface="B Nazanin" pitchFamily="2" charset="-78"/>
              </a:rPr>
              <a:t>Mass movement</a:t>
            </a:r>
            <a:endParaRPr lang="fa-IR" kern="0" dirty="0" smtClean="0">
              <a:solidFill>
                <a:srgbClr val="002060"/>
              </a:solidFill>
              <a:latin typeface="Times New Roman" pitchFamily="18" charset="0"/>
              <a:cs typeface="B Nazanin" pitchFamily="2" charset="-78"/>
            </a:endParaRPr>
          </a:p>
          <a:p>
            <a:pPr marL="514350" indent="-514350" algn="r" rtl="1" eaLnBrk="0" hangingPunct="0">
              <a:spcBef>
                <a:spcPct val="20000"/>
              </a:spcBef>
              <a:buFont typeface="Arial" pitchFamily="34" charset="0"/>
              <a:buChar char="•"/>
              <a:defRPr/>
            </a:pPr>
            <a:r>
              <a:rPr lang="fa-IR" kern="0" dirty="0" smtClean="0">
                <a:solidFill>
                  <a:srgbClr val="002060"/>
                </a:solidFill>
                <a:latin typeface="Times New Roman" pitchFamily="18" charset="0"/>
                <a:cs typeface="B Nazanin" pitchFamily="2" charset="-78"/>
              </a:rPr>
              <a:t>1-3 بار در روز</a:t>
            </a:r>
            <a:endParaRPr lang="en-US" kern="0" dirty="0" smtClean="0">
              <a:solidFill>
                <a:srgbClr val="002060"/>
              </a:solidFill>
              <a:latin typeface="Times New Roman" pitchFamily="18" charset="0"/>
              <a:cs typeface="B Nazanin" pitchFamily="2" charset="-78"/>
            </a:endParaRPr>
          </a:p>
          <a:p>
            <a:pPr marL="514350" indent="-514350" algn="r" rtl="1" eaLnBrk="0" hangingPunct="0">
              <a:spcBef>
                <a:spcPct val="20000"/>
              </a:spcBef>
              <a:buFont typeface="Arial" pitchFamily="34" charset="0"/>
              <a:buChar char="•"/>
              <a:defRPr/>
            </a:pPr>
            <a:r>
              <a:rPr lang="fa-IR" kern="0" dirty="0" smtClean="0">
                <a:solidFill>
                  <a:srgbClr val="002060"/>
                </a:solidFill>
                <a:latin typeface="Times New Roman" pitchFamily="18" charset="0"/>
                <a:cs typeface="B Nazanin" pitchFamily="2" charset="-78"/>
              </a:rPr>
              <a:t>طرحی از حرکات دودی</a:t>
            </a:r>
          </a:p>
          <a:p>
            <a:pPr marL="514350" indent="-514350" algn="r" rtl="1" eaLnBrk="0" hangingPunct="0">
              <a:spcBef>
                <a:spcPct val="20000"/>
              </a:spcBef>
              <a:buFont typeface="Arial" pitchFamily="34" charset="0"/>
              <a:buChar char="•"/>
              <a:defRPr/>
            </a:pPr>
            <a:r>
              <a:rPr lang="fa-IR" kern="0" dirty="0" smtClean="0">
                <a:solidFill>
                  <a:srgbClr val="002060"/>
                </a:solidFill>
                <a:latin typeface="Times New Roman" pitchFamily="18" charset="0"/>
                <a:cs typeface="B Nazanin" pitchFamily="2" charset="-78"/>
              </a:rPr>
              <a:t>حرکت محتویات کولون به رکتوم</a:t>
            </a:r>
            <a:endParaRPr lang="fa-IR" kern="0" dirty="0">
              <a:solidFill>
                <a:srgbClr val="002060"/>
              </a:solidFill>
              <a:latin typeface="Times New Roman" pitchFamily="18" charset="0"/>
              <a:cs typeface="B Nazanin" pitchFamily="2" charset="-78"/>
            </a:endParaRPr>
          </a:p>
        </p:txBody>
      </p:sp>
    </p:spTree>
    <p:extLst>
      <p:ext uri="{BB962C8B-B14F-4D97-AF65-F5344CB8AC3E}">
        <p14:creationId xmlns:p14="http://schemas.microsoft.com/office/powerpoint/2010/main" val="2448359507"/>
      </p:ext>
    </p:extLst>
  </p:cSld>
  <p:clrMapOvr>
    <a:masterClrMapping/>
  </p:clrMapOvr>
  <p:transition spd="med">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4102100" y="0"/>
            <a:ext cx="7896226" cy="6858000"/>
          </a:xfrm>
        </p:spPr>
        <p:txBody>
          <a:bodyPr>
            <a:normAutofit/>
          </a:bodyPr>
          <a:lstStyle/>
          <a:p>
            <a:pPr marL="533400" indent="-533400" algn="just" rtl="1">
              <a:lnSpc>
                <a:spcPct val="80000"/>
              </a:lnSpc>
              <a:buNone/>
            </a:pPr>
            <a:endParaRPr lang="ar-SA" sz="2000" b="1" dirty="0">
              <a:cs typeface="B Nazanin" pitchFamily="2" charset="-78"/>
            </a:endParaRPr>
          </a:p>
          <a:p>
            <a:pPr marL="533400" indent="-533400" algn="just" rtl="1">
              <a:buNone/>
            </a:pPr>
            <a:r>
              <a:rPr lang="fa-IR" sz="2400" b="1" dirty="0" smtClean="0">
                <a:cs typeface="B Nazanin" pitchFamily="2" charset="-78"/>
              </a:rPr>
              <a:t>در فیزیولوژی گوارش روی این محورها تاکید داریم:</a:t>
            </a:r>
            <a:endParaRPr lang="en-US" sz="2400" b="1" dirty="0" smtClean="0">
              <a:cs typeface="B Nazanin" pitchFamily="2" charset="-78"/>
            </a:endParaRPr>
          </a:p>
          <a:p>
            <a:pPr marL="533400" indent="-533400" algn="just" rtl="1">
              <a:buNone/>
            </a:pPr>
            <a:r>
              <a:rPr lang="fa-IR" sz="2000" dirty="0" smtClean="0">
                <a:solidFill>
                  <a:srgbClr val="00B0F0"/>
                </a:solidFill>
                <a:cs typeface="B Nazanin" pitchFamily="2" charset="-78"/>
              </a:rPr>
              <a:t>1) اصول عمومی عمل دستگاه گوارش</a:t>
            </a:r>
            <a:endParaRPr lang="en-US" sz="2000" dirty="0" smtClean="0">
              <a:solidFill>
                <a:srgbClr val="00B0F0"/>
              </a:solidFill>
              <a:cs typeface="B Nazanin" pitchFamily="2" charset="-78"/>
            </a:endParaRPr>
          </a:p>
          <a:p>
            <a:pPr marL="533400" indent="-533400" algn="just" rtl="1">
              <a:buNone/>
            </a:pPr>
            <a:r>
              <a:rPr lang="fa-IR" sz="2000" dirty="0" smtClean="0">
                <a:solidFill>
                  <a:srgbClr val="00B0F0"/>
                </a:solidFill>
                <a:cs typeface="B Nazanin" pitchFamily="2" charset="-78"/>
              </a:rPr>
              <a:t>2) فعالیت های حرکتی دستگاه گوارش</a:t>
            </a:r>
            <a:endParaRPr lang="en-US" sz="2000" dirty="0" smtClean="0">
              <a:solidFill>
                <a:srgbClr val="00B0F0"/>
              </a:solidFill>
              <a:cs typeface="B Nazanin" pitchFamily="2" charset="-78"/>
            </a:endParaRPr>
          </a:p>
          <a:p>
            <a:pPr marL="533400" indent="-533400" algn="just" rtl="1">
              <a:buNone/>
            </a:pPr>
            <a:r>
              <a:rPr lang="fa-IR" sz="2000" dirty="0" smtClean="0">
                <a:solidFill>
                  <a:srgbClr val="00B0F0"/>
                </a:solidFill>
                <a:cs typeface="B Nazanin" pitchFamily="2" charset="-78"/>
              </a:rPr>
              <a:t>3) فعالیت های ترشحی دستگاه گوارش</a:t>
            </a:r>
            <a:endParaRPr lang="en-US" sz="2000" dirty="0" smtClean="0">
              <a:solidFill>
                <a:srgbClr val="00B0F0"/>
              </a:solidFill>
              <a:cs typeface="B Nazanin" pitchFamily="2" charset="-78"/>
            </a:endParaRPr>
          </a:p>
          <a:p>
            <a:pPr marL="533400" indent="-533400" algn="just" rtl="1">
              <a:buNone/>
            </a:pPr>
            <a:r>
              <a:rPr lang="fa-IR" sz="2000" dirty="0" smtClean="0">
                <a:solidFill>
                  <a:srgbClr val="00B0F0"/>
                </a:solidFill>
                <a:cs typeface="B Nazanin" pitchFamily="2" charset="-78"/>
              </a:rPr>
              <a:t>4) هضم و جذب مواد غذایی</a:t>
            </a:r>
            <a:endParaRPr lang="en-US" sz="2000" dirty="0" smtClean="0">
              <a:solidFill>
                <a:srgbClr val="00B0F0"/>
              </a:solidFill>
              <a:cs typeface="B Nazanin" pitchFamily="2" charset="-78"/>
            </a:endParaRPr>
          </a:p>
          <a:p>
            <a:pPr marL="533400" indent="-533400" algn="just" rtl="1">
              <a:buNone/>
            </a:pPr>
            <a:r>
              <a:rPr lang="fa-IR" sz="2000" b="1" dirty="0" smtClean="0">
                <a:cs typeface="B Nazanin" pitchFamily="2" charset="-78"/>
              </a:rPr>
              <a:t> دستگاه گوارش از دو بخش تشکیل شده: </a:t>
            </a:r>
          </a:p>
          <a:p>
            <a:pPr marL="533400" indent="-533400" algn="just" rtl="1">
              <a:buFont typeface="Wingdings" pitchFamily="2" charset="2"/>
              <a:buChar char="§"/>
            </a:pPr>
            <a:r>
              <a:rPr lang="fa-IR" sz="2000" dirty="0" smtClean="0">
                <a:cs typeface="B Nazanin" pitchFamily="2" charset="-78"/>
              </a:rPr>
              <a:t>لوله گوارش(9متر)</a:t>
            </a:r>
            <a:r>
              <a:rPr lang="en-US" sz="2000" dirty="0" smtClean="0">
                <a:cs typeface="B Nazanin" pitchFamily="2" charset="-78"/>
              </a:rPr>
              <a:t> </a:t>
            </a:r>
            <a:r>
              <a:rPr lang="fa-IR" sz="2000" dirty="0" smtClean="0">
                <a:cs typeface="B Nazanin" pitchFamily="2" charset="-78"/>
              </a:rPr>
              <a:t>شامل: دهان، حلق، مری، معده ،</a:t>
            </a:r>
          </a:p>
          <a:p>
            <a:pPr marL="533400" indent="-533400" algn="just" rtl="1">
              <a:buNone/>
            </a:pPr>
            <a:r>
              <a:rPr lang="fa-IR" sz="2000" dirty="0" smtClean="0">
                <a:cs typeface="B Nazanin" pitchFamily="2" charset="-78"/>
              </a:rPr>
              <a:t>روده ی باریک، روده ی بزرگ(کولون)، رکتوم(راست روده) و مقعد</a:t>
            </a:r>
          </a:p>
          <a:p>
            <a:pPr marL="533400" indent="-533400" algn="just" rtl="1">
              <a:buFont typeface="Wingdings" pitchFamily="2" charset="2"/>
              <a:buChar char="§"/>
            </a:pPr>
            <a:r>
              <a:rPr lang="fa-IR" sz="2000" dirty="0" smtClean="0">
                <a:cs typeface="B Nazanin" pitchFamily="2" charset="-78"/>
              </a:rPr>
              <a:t>اعضای وابسته (غدد ضمیمه): شامل غدد بزاقی، کبد، کیسه صفرا و پانکراس.</a:t>
            </a:r>
          </a:p>
          <a:p>
            <a:pPr marL="533400" indent="-533400" algn="just" rtl="1">
              <a:buAutoNum type="arabicParenR"/>
            </a:pPr>
            <a:endParaRPr lang="fa-IR" sz="2000" dirty="0" smtClean="0">
              <a:cs typeface="B Nazanin" pitchFamily="2" charset="-78"/>
            </a:endParaRPr>
          </a:p>
          <a:p>
            <a:pPr marL="533400" indent="-533400" algn="just" rtl="1">
              <a:buFont typeface="Wingdings" pitchFamily="2" charset="2"/>
              <a:buChar char="v"/>
            </a:pPr>
            <a:r>
              <a:rPr lang="fa-IR" sz="2000" b="1" dirty="0" smtClean="0">
                <a:solidFill>
                  <a:schemeClr val="accent1"/>
                </a:solidFill>
                <a:cs typeface="B Nazanin" pitchFamily="2" charset="-78"/>
              </a:rPr>
              <a:t>وظیفه اصلی دستگاه گوارش تامین مداوم آب، الکترولیت ها و مواد غذایی مورد نیاز برای بدن است.</a:t>
            </a:r>
          </a:p>
          <a:p>
            <a:pPr marL="533400" indent="-533400" algn="just" rtl="1">
              <a:buFont typeface="Wingdings" pitchFamily="2" charset="2"/>
              <a:buChar char="v"/>
            </a:pPr>
            <a:r>
              <a:rPr lang="fa-IR" sz="2000" b="1" dirty="0" smtClean="0">
                <a:solidFill>
                  <a:schemeClr val="accent1"/>
                </a:solidFill>
                <a:cs typeface="B Nazanin" pitchFamily="2" charset="-78"/>
              </a:rPr>
              <a:t>غدد ضمیمه ای ترشحات خود را به منظور هضم مواد غذایی وارد لوله ی گوارش می کنند.</a:t>
            </a:r>
            <a:endParaRPr lang="ar-SA" sz="2000" b="1" dirty="0">
              <a:solidFill>
                <a:schemeClr val="accent1"/>
              </a:solidFill>
              <a:cs typeface="B Nazanin" pitchFamily="2" charset="-78"/>
            </a:endParaRPr>
          </a:p>
        </p:txBody>
      </p:sp>
      <p:pic>
        <p:nvPicPr>
          <p:cNvPr id="1026" name="Picture 2" descr="E:\educational\فیزیولوژِی\درس فیزیولوژی ترم 95-1\Digestive\1.jpg"/>
          <p:cNvPicPr>
            <a:picLocks noChangeAspect="1" noChangeArrowheads="1"/>
          </p:cNvPicPr>
          <p:nvPr/>
        </p:nvPicPr>
        <p:blipFill>
          <a:blip r:embed="rId3" cstate="print"/>
          <a:srcRect/>
          <a:stretch>
            <a:fillRect/>
          </a:stretch>
        </p:blipFill>
        <p:spPr bwMode="auto">
          <a:xfrm>
            <a:off x="290513" y="88900"/>
            <a:ext cx="3457575" cy="4410075"/>
          </a:xfrm>
          <a:prstGeom prst="rect">
            <a:avLst/>
          </a:prstGeom>
          <a:noFill/>
        </p:spPr>
      </p:pic>
      <p:pic>
        <p:nvPicPr>
          <p:cNvPr id="4" name="Picture 5" descr="1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3784600" y="25400"/>
            <a:ext cx="2602283" cy="3924300"/>
          </a:xfrm>
          <a:prstGeom prst="rect">
            <a:avLst/>
          </a:prstGeom>
          <a:noFill/>
          <a:ln>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49381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2290011" y="288758"/>
            <a:ext cx="7772400" cy="1143000"/>
          </a:xfrm>
        </p:spPr>
        <p:txBody>
          <a:bodyPr/>
          <a:lstStyle/>
          <a:p>
            <a:pPr algn="ctr"/>
            <a:r>
              <a:rPr lang="fa-IR" sz="2900" b="1" dirty="0" smtClean="0">
                <a:solidFill>
                  <a:srgbClr val="C00000"/>
                </a:solidFill>
                <a:cs typeface="B Nazanin" panose="00000400000000000000" pitchFamily="2" charset="-78"/>
              </a:rPr>
              <a:t>غدد وابسته به دستگاه گوارش</a:t>
            </a:r>
            <a:endParaRPr lang="en-US" sz="2900" b="1" dirty="0">
              <a:solidFill>
                <a:srgbClr val="C00000"/>
              </a:solidFill>
              <a:cs typeface="B Nazanin" panose="00000400000000000000" pitchFamily="2" charset="-78"/>
            </a:endParaRPr>
          </a:p>
        </p:txBody>
      </p:sp>
      <p:sp>
        <p:nvSpPr>
          <p:cNvPr id="369667" name="Rectangle 3"/>
          <p:cNvSpPr>
            <a:spLocks noGrp="1" noChangeArrowheads="1"/>
          </p:cNvSpPr>
          <p:nvPr>
            <p:ph idx="1"/>
          </p:nvPr>
        </p:nvSpPr>
        <p:spPr>
          <a:xfrm>
            <a:off x="225083" y="1090863"/>
            <a:ext cx="11966917" cy="5767137"/>
          </a:xfrm>
        </p:spPr>
        <p:txBody>
          <a:bodyPr>
            <a:noAutofit/>
          </a:bodyPr>
          <a:lstStyle/>
          <a:p>
            <a:pPr algn="just" rtl="1">
              <a:lnSpc>
                <a:spcPct val="90000"/>
              </a:lnSpc>
              <a:buFont typeface="Wingdings" pitchFamily="2" charset="2"/>
              <a:buChar char="§"/>
            </a:pPr>
            <a:r>
              <a:rPr lang="fa-IR" sz="2800" dirty="0" smtClean="0">
                <a:solidFill>
                  <a:schemeClr val="tx1"/>
                </a:solidFill>
                <a:latin typeface="Times New Roman" pitchFamily="18" charset="0"/>
                <a:cs typeface="B Nazanin" pitchFamily="2" charset="-78"/>
              </a:rPr>
              <a:t>غدد بزاقی، کبد، پانکراس یا لوزالمعده</a:t>
            </a:r>
            <a:endParaRPr lang="en-US" sz="2800" dirty="0" smtClean="0">
              <a:solidFill>
                <a:schemeClr val="tx1"/>
              </a:solidFill>
              <a:latin typeface="Times New Roman" pitchFamily="18" charset="0"/>
              <a:cs typeface="B Nazanin" pitchFamily="2" charset="-78"/>
            </a:endParaRPr>
          </a:p>
          <a:p>
            <a:pPr algn="just" rtl="1">
              <a:lnSpc>
                <a:spcPct val="90000"/>
              </a:lnSpc>
              <a:buNone/>
            </a:pPr>
            <a:r>
              <a:rPr lang="fa-IR" sz="2400" b="1" dirty="0" smtClean="0">
                <a:solidFill>
                  <a:srgbClr val="C00000"/>
                </a:solidFill>
                <a:latin typeface="Times New Roman" pitchFamily="18" charset="0"/>
                <a:cs typeface="B Nazanin" pitchFamily="2" charset="-78"/>
              </a:rPr>
              <a:t>1. غدد بزاقی</a:t>
            </a:r>
            <a:endParaRPr lang="en-US" sz="2400" b="1" dirty="0" smtClean="0">
              <a:solidFill>
                <a:srgbClr val="C00000"/>
              </a:solidFill>
              <a:latin typeface="Times New Roman" pitchFamily="18" charset="0"/>
              <a:cs typeface="B Nazanin" pitchFamily="2" charset="-78"/>
            </a:endParaRPr>
          </a:p>
          <a:p>
            <a:pPr algn="justLow" rtl="1">
              <a:lnSpc>
                <a:spcPct val="80000"/>
              </a:lnSpc>
              <a:buClr>
                <a:srgbClr val="F20023"/>
              </a:buClr>
              <a:buFont typeface="Wingdings" pitchFamily="2" charset="2"/>
              <a:buChar char="§"/>
            </a:pPr>
            <a:r>
              <a:rPr lang="fa-IR" sz="2000" dirty="0" smtClean="0">
                <a:cs typeface="B Nazanin" pitchFamily="2" charset="-78"/>
              </a:rPr>
              <a:t>بعد از ورود اولين لقمه غذا به داخل دهان ، غدد بزاقي شروع به ترشح بزاق مي نمايند تا غذا در حين جويدن نرم شود.</a:t>
            </a:r>
          </a:p>
          <a:p>
            <a:pPr algn="justLow" rtl="1">
              <a:lnSpc>
                <a:spcPct val="80000"/>
              </a:lnSpc>
              <a:buClr>
                <a:srgbClr val="F20023"/>
              </a:buClr>
              <a:buNone/>
            </a:pPr>
            <a:r>
              <a:rPr lang="fa-IR" sz="2000" dirty="0" smtClean="0">
                <a:cs typeface="B Nazanin" pitchFamily="2" charset="-78"/>
              </a:rPr>
              <a:t> بزاق به مقدار روزانه حدود 1 ليتر ، توسط سه جفت غدد بزاقي و تك سلو ليهاي پراكنده در سطح دهان ترشح مي شود. غدد بزاقي شامل يك جفت غدد بناگوشي ، يك جفت تحت فكي و يك جفت زير زباني مي باشند.</a:t>
            </a:r>
            <a:endParaRPr lang="en-US" sz="2000" dirty="0" smtClean="0">
              <a:cs typeface="B Nazanin" pitchFamily="2" charset="-78"/>
            </a:endParaRPr>
          </a:p>
          <a:p>
            <a:pPr algn="justLow" rtl="1">
              <a:lnSpc>
                <a:spcPct val="80000"/>
              </a:lnSpc>
              <a:buClr>
                <a:srgbClr val="F20023"/>
              </a:buClr>
              <a:buFont typeface="Wingdings" pitchFamily="2" charset="2"/>
              <a:buChar char="§"/>
            </a:pPr>
            <a:r>
              <a:rPr lang="fa-IR" sz="2000" dirty="0" smtClean="0">
                <a:cs typeface="B Nazanin" pitchFamily="2" charset="-78"/>
              </a:rPr>
              <a:t>هضم به دلیل وجود آلفا آمیلاز در ترشحات پاروتید(بناگوشی)</a:t>
            </a:r>
          </a:p>
          <a:p>
            <a:pPr algn="just" rtl="1">
              <a:lnSpc>
                <a:spcPct val="90000"/>
              </a:lnSpc>
              <a:buNone/>
            </a:pPr>
            <a:endParaRPr lang="en-US" sz="2000" dirty="0" smtClean="0">
              <a:solidFill>
                <a:schemeClr val="tx1"/>
              </a:solidFill>
              <a:latin typeface="Times New Roman" pitchFamily="18" charset="0"/>
              <a:cs typeface="Times New Roman" pitchFamily="18" charset="0"/>
            </a:endParaRPr>
          </a:p>
          <a:p>
            <a:pPr algn="just" rtl="1">
              <a:lnSpc>
                <a:spcPct val="90000"/>
              </a:lnSpc>
              <a:buNone/>
            </a:pPr>
            <a:endParaRPr lang="ar-SA" sz="2000" b="1" dirty="0">
              <a:solidFill>
                <a:srgbClr val="C00000"/>
              </a:solidFill>
              <a:latin typeface="Times New Roman" pitchFamily="18" charset="0"/>
              <a:cs typeface="B Nazanin" pitchFamily="2" charset="-78"/>
            </a:endParaRPr>
          </a:p>
        </p:txBody>
      </p:sp>
      <p:graphicFrame>
        <p:nvGraphicFramePr>
          <p:cNvPr id="60418" name="Object 2"/>
          <p:cNvGraphicFramePr>
            <a:graphicFrameLocks noChangeAspect="1"/>
          </p:cNvGraphicFramePr>
          <p:nvPr/>
        </p:nvGraphicFramePr>
        <p:xfrm>
          <a:off x="1919290" y="3362151"/>
          <a:ext cx="3671887" cy="2789238"/>
        </p:xfrm>
        <a:graphic>
          <a:graphicData uri="http://schemas.openxmlformats.org/presentationml/2006/ole">
            <mc:AlternateContent xmlns:mc="http://schemas.openxmlformats.org/markup-compatibility/2006">
              <mc:Choice xmlns:v="urn:schemas-microsoft-com:vml" Requires="v">
                <p:oleObj spid="_x0000_s60420" name="Image" r:id="rId4" imgW="3949206" imgH="2831746" progId="">
                  <p:embed/>
                </p:oleObj>
              </mc:Choice>
              <mc:Fallback>
                <p:oleObj name="Image" r:id="rId4" imgW="3949206" imgH="283174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290" y="3362151"/>
                        <a:ext cx="3671887" cy="278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48359507"/>
      </p:ext>
    </p:extLst>
  </p:cSld>
  <p:clrMapOvr>
    <a:masterClrMapping/>
  </p:clrMapOvr>
  <p:transition spd="med">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2290011" y="288758"/>
            <a:ext cx="7772400" cy="1143000"/>
          </a:xfrm>
        </p:spPr>
        <p:txBody>
          <a:bodyPr/>
          <a:lstStyle/>
          <a:p>
            <a:pPr algn="ctr"/>
            <a:r>
              <a:rPr lang="fa-IR" sz="2900" b="1" dirty="0" smtClean="0">
                <a:solidFill>
                  <a:srgbClr val="C00000"/>
                </a:solidFill>
                <a:cs typeface="B Nazanin" panose="00000400000000000000" pitchFamily="2" charset="-78"/>
              </a:rPr>
              <a:t>غدد وابسته به دستگاه گوارش</a:t>
            </a:r>
            <a:endParaRPr lang="en-US" sz="2900" b="1" dirty="0">
              <a:solidFill>
                <a:srgbClr val="C00000"/>
              </a:solidFill>
              <a:cs typeface="B Nazanin" panose="00000400000000000000" pitchFamily="2" charset="-78"/>
            </a:endParaRPr>
          </a:p>
        </p:txBody>
      </p:sp>
      <p:sp>
        <p:nvSpPr>
          <p:cNvPr id="369667" name="Rectangle 3"/>
          <p:cNvSpPr>
            <a:spLocks noGrp="1" noChangeArrowheads="1"/>
          </p:cNvSpPr>
          <p:nvPr>
            <p:ph idx="1"/>
          </p:nvPr>
        </p:nvSpPr>
        <p:spPr>
          <a:xfrm>
            <a:off x="225083" y="770021"/>
            <a:ext cx="11966917" cy="6087979"/>
          </a:xfrm>
        </p:spPr>
        <p:txBody>
          <a:bodyPr>
            <a:noAutofit/>
          </a:bodyPr>
          <a:lstStyle/>
          <a:p>
            <a:pPr algn="just" rtl="1">
              <a:lnSpc>
                <a:spcPct val="90000"/>
              </a:lnSpc>
              <a:buFont typeface="Wingdings" pitchFamily="2" charset="2"/>
              <a:buChar char="§"/>
            </a:pPr>
            <a:r>
              <a:rPr lang="fa-IR" sz="2800" dirty="0" smtClean="0">
                <a:solidFill>
                  <a:schemeClr val="tx1"/>
                </a:solidFill>
                <a:latin typeface="Times New Roman" pitchFamily="18" charset="0"/>
                <a:cs typeface="B Nazanin" pitchFamily="2" charset="-78"/>
              </a:rPr>
              <a:t>غدد بزاقی، کبد، پانکراس یا لوزالمعده</a:t>
            </a:r>
            <a:endParaRPr lang="en-US" sz="2800" dirty="0" smtClean="0">
              <a:solidFill>
                <a:schemeClr val="tx1"/>
              </a:solidFill>
              <a:latin typeface="Times New Roman" pitchFamily="18" charset="0"/>
              <a:cs typeface="B Nazanin" pitchFamily="2" charset="-78"/>
            </a:endParaRPr>
          </a:p>
          <a:p>
            <a:pPr algn="just" rtl="1">
              <a:lnSpc>
                <a:spcPct val="90000"/>
              </a:lnSpc>
              <a:buNone/>
            </a:pPr>
            <a:r>
              <a:rPr lang="fa-IR" sz="2400" b="1" dirty="0" smtClean="0">
                <a:solidFill>
                  <a:srgbClr val="C00000"/>
                </a:solidFill>
                <a:latin typeface="Times New Roman" pitchFamily="18" charset="0"/>
                <a:cs typeface="B Nazanin" pitchFamily="2" charset="-78"/>
              </a:rPr>
              <a:t>2. غدد لوزالمعده یا پانکراس</a:t>
            </a:r>
            <a:endParaRPr lang="en-US" sz="2400" b="1" dirty="0" smtClean="0">
              <a:solidFill>
                <a:srgbClr val="C00000"/>
              </a:solidFill>
              <a:latin typeface="Times New Roman" pitchFamily="18" charset="0"/>
              <a:cs typeface="B Nazanin" pitchFamily="2" charset="-78"/>
            </a:endParaRPr>
          </a:p>
          <a:p>
            <a:pPr algn="just" rtl="1">
              <a:lnSpc>
                <a:spcPct val="90000"/>
              </a:lnSpc>
              <a:buNone/>
            </a:pPr>
            <a:r>
              <a:rPr lang="fa-IR" sz="2000" dirty="0" smtClean="0">
                <a:solidFill>
                  <a:srgbClr val="C00000"/>
                </a:solidFill>
                <a:latin typeface="Times New Roman" pitchFamily="18" charset="0"/>
                <a:cs typeface="B Nazanin" pitchFamily="2" charset="-78"/>
              </a:rPr>
              <a:t>شامل دو بخش آندوکرین یا درون ریز که همان جزایر لانگرهانس</a:t>
            </a:r>
          </a:p>
          <a:p>
            <a:pPr algn="just" rtl="1">
              <a:lnSpc>
                <a:spcPct val="90000"/>
              </a:lnSpc>
              <a:buNone/>
            </a:pPr>
            <a:r>
              <a:rPr lang="fa-IR" sz="2000" dirty="0" smtClean="0">
                <a:solidFill>
                  <a:srgbClr val="C00000"/>
                </a:solidFill>
                <a:latin typeface="Times New Roman" pitchFamily="18" charset="0"/>
                <a:cs typeface="B Nazanin" pitchFamily="2" charset="-78"/>
              </a:rPr>
              <a:t>و بخش اگزوکرین یا برون ریز که قسمت عمده حجم غده را شامل می شود. بخش برون ریز ترشحی به نام شیره لوزالمعده به درون دوازدهه ریخته</a:t>
            </a:r>
          </a:p>
          <a:p>
            <a:pPr algn="justLow" rtl="1">
              <a:lnSpc>
                <a:spcPct val="80000"/>
              </a:lnSpc>
              <a:buClr>
                <a:srgbClr val="F20023"/>
              </a:buClr>
              <a:buFont typeface="Arial" pitchFamily="34" charset="0"/>
              <a:buChar char="•"/>
            </a:pPr>
            <a:r>
              <a:rPr lang="fa-IR" sz="2000" dirty="0" smtClean="0">
                <a:cs typeface="B Nazanin" pitchFamily="2" charset="-78"/>
              </a:rPr>
              <a:t>لوزالمعده يكي از غدد بسيار مهم دستگاه گوارش است كه ترشحات خود را از طريق مجرايي به دوازدهه مي ريزد.</a:t>
            </a:r>
          </a:p>
          <a:p>
            <a:pPr algn="justLow" rtl="1">
              <a:lnSpc>
                <a:spcPct val="80000"/>
              </a:lnSpc>
              <a:buClr>
                <a:srgbClr val="F20023"/>
              </a:buClr>
              <a:buFont typeface="Arial" pitchFamily="34" charset="0"/>
              <a:buChar char="•"/>
            </a:pPr>
            <a:r>
              <a:rPr lang="fa-IR" sz="2000" dirty="0" smtClean="0">
                <a:cs typeface="B Nazanin" pitchFamily="2" charset="-78"/>
              </a:rPr>
              <a:t>لوزالمعده آنزيم هاي گوارشي را ترشح مي كند كه موجب شكستن پروتئين ها، كربوهيدراتها و چربي ها مي شود. همچنين هورمون هاي انسولين و گلوكاگون كه به كنترل قند خون (گلوكز) كمك مي كنند، در لوزالمعده توليد مي شود. </a:t>
            </a:r>
          </a:p>
          <a:p>
            <a:pPr algn="just" rtl="1">
              <a:lnSpc>
                <a:spcPct val="120000"/>
              </a:lnSpc>
              <a:buFont typeface="Wingdings" pitchFamily="2" charset="2"/>
              <a:buChar char="§"/>
            </a:pPr>
            <a:r>
              <a:rPr lang="ar-SA" sz="2000" b="1" dirty="0" smtClean="0">
                <a:cs typeface="B Nazanin" pitchFamily="2" charset="-78"/>
              </a:rPr>
              <a:t>لوزالمعده دو نوع شيره ترشح مي</a:t>
            </a:r>
            <a:r>
              <a:rPr lang="en-US" sz="2000" b="1" dirty="0" smtClean="0">
                <a:cs typeface="B Nazanin" pitchFamily="2" charset="-78"/>
              </a:rPr>
              <a:t>‎</a:t>
            </a:r>
            <a:r>
              <a:rPr lang="ar-SA" sz="2000" b="1" dirty="0" smtClean="0">
                <a:cs typeface="B Nazanin" pitchFamily="2" charset="-78"/>
              </a:rPr>
              <a:t>كند</a:t>
            </a:r>
            <a:r>
              <a:rPr lang="ar-SA" sz="2000" dirty="0" smtClean="0">
                <a:cs typeface="B Nazanin" pitchFamily="2" charset="-78"/>
              </a:rPr>
              <a:t>. </a:t>
            </a:r>
            <a:r>
              <a:rPr lang="ar-SA" sz="2000" b="1" dirty="0" smtClean="0">
                <a:cs typeface="B Nazanin" pitchFamily="2" charset="-78"/>
              </a:rPr>
              <a:t>يكي شيرة آبدار و ديگري شيرة آنزيم</a:t>
            </a:r>
            <a:r>
              <a:rPr lang="en-US" sz="2000" b="1" dirty="0" smtClean="0">
                <a:cs typeface="B Nazanin" pitchFamily="2" charset="-78"/>
              </a:rPr>
              <a:t>‎</a:t>
            </a:r>
            <a:r>
              <a:rPr lang="ar-SA" sz="2000" b="1" dirty="0" smtClean="0">
                <a:cs typeface="B Nazanin" pitchFamily="2" charset="-78"/>
              </a:rPr>
              <a:t>دار</a:t>
            </a:r>
            <a:r>
              <a:rPr lang="ar-SA" sz="2000" dirty="0" smtClean="0">
                <a:solidFill>
                  <a:srgbClr val="C00000"/>
                </a:solidFill>
                <a:cs typeface="B Nazanin" pitchFamily="2" charset="-78"/>
              </a:rPr>
              <a:t>. شيرة آبدار </a:t>
            </a:r>
            <a:r>
              <a:rPr lang="ar-SA" sz="2000" dirty="0" smtClean="0">
                <a:cs typeface="B Nazanin" pitchFamily="2" charset="-78"/>
              </a:rPr>
              <a:t>اين شيره داراي مقدار زيادي بي</a:t>
            </a:r>
            <a:r>
              <a:rPr lang="en-US" sz="2000" dirty="0" smtClean="0">
                <a:cs typeface="B Nazanin" pitchFamily="2" charset="-78"/>
              </a:rPr>
              <a:t>‎</a:t>
            </a:r>
            <a:r>
              <a:rPr lang="ar-SA" sz="2000" dirty="0" smtClean="0">
                <a:cs typeface="B Nazanin" pitchFamily="2" charset="-78"/>
              </a:rPr>
              <a:t>كربنات است كه براي خنثي كردن اسيد معدي هنگام ورود به دوازدهه به كار مي</a:t>
            </a:r>
            <a:r>
              <a:rPr lang="en-US" sz="2000" dirty="0" smtClean="0">
                <a:cs typeface="B Nazanin" pitchFamily="2" charset="-78"/>
              </a:rPr>
              <a:t>‎</a:t>
            </a:r>
            <a:r>
              <a:rPr lang="ar-SA" sz="2000" dirty="0" smtClean="0">
                <a:cs typeface="B Nazanin" pitchFamily="2" charset="-78"/>
              </a:rPr>
              <a:t>رود.</a:t>
            </a:r>
          </a:p>
          <a:p>
            <a:pPr algn="just" rtl="1">
              <a:lnSpc>
                <a:spcPct val="120000"/>
              </a:lnSpc>
              <a:buFont typeface="Wingdings" panose="05000000000000000000" pitchFamily="2" charset="2"/>
              <a:buNone/>
            </a:pPr>
            <a:r>
              <a:rPr lang="ar-SA" sz="2000" dirty="0" smtClean="0">
                <a:solidFill>
                  <a:srgbClr val="C00000"/>
                </a:solidFill>
                <a:cs typeface="B Nazanin" pitchFamily="2" charset="-78"/>
              </a:rPr>
              <a:t>شيرة آنزيمي </a:t>
            </a:r>
            <a:r>
              <a:rPr lang="ar-SA" sz="2000" dirty="0" smtClean="0">
                <a:cs typeface="B Nazanin" pitchFamily="2" charset="-78"/>
              </a:rPr>
              <a:t>محتوي آنزيمهاي اصلي براي هضم مناسب </a:t>
            </a:r>
            <a:r>
              <a:rPr lang="fa-IR" sz="2000" dirty="0" smtClean="0">
                <a:cs typeface="B Nazanin" pitchFamily="2" charset="-78"/>
              </a:rPr>
              <a:t>پروتئین ها، </a:t>
            </a:r>
            <a:r>
              <a:rPr lang="ar-SA" sz="2000" dirty="0" smtClean="0">
                <a:cs typeface="B Nazanin" pitchFamily="2" charset="-78"/>
              </a:rPr>
              <a:t>چربيها وكربوهيدراتها است</a:t>
            </a:r>
            <a:r>
              <a:rPr lang="en-US" sz="2000" dirty="0" smtClean="0">
                <a:cs typeface="B Nazanin" pitchFamily="2" charset="-78"/>
              </a:rPr>
              <a:t>‎</a:t>
            </a:r>
            <a:r>
              <a:rPr lang="ar-SA" sz="2000" dirty="0" smtClean="0">
                <a:cs typeface="B Nazanin" pitchFamily="2" charset="-78"/>
              </a:rPr>
              <a:t>. اين آنزيمها عبارت</a:t>
            </a:r>
            <a:r>
              <a:rPr lang="en-US" sz="2000" dirty="0" smtClean="0">
                <a:cs typeface="B Nazanin" pitchFamily="2" charset="-78"/>
              </a:rPr>
              <a:t>‎</a:t>
            </a:r>
            <a:r>
              <a:rPr lang="ar-SA" sz="2000" dirty="0" smtClean="0">
                <a:cs typeface="B Nazanin" pitchFamily="2" charset="-78"/>
              </a:rPr>
              <a:t>اند از:</a:t>
            </a:r>
          </a:p>
          <a:p>
            <a:pPr algn="just" rtl="1">
              <a:lnSpc>
                <a:spcPct val="120000"/>
              </a:lnSpc>
              <a:buFont typeface="Wingdings" panose="05000000000000000000" pitchFamily="2" charset="2"/>
              <a:buNone/>
            </a:pPr>
            <a:r>
              <a:rPr lang="ar-SA" sz="2000" b="1" dirty="0" smtClean="0">
                <a:cs typeface="B Nazanin" pitchFamily="2" charset="-78"/>
              </a:rPr>
              <a:t>1. آ</a:t>
            </a:r>
            <a:r>
              <a:rPr lang="fa-IR" sz="2000" b="1" dirty="0" smtClean="0">
                <a:cs typeface="B Nazanin" pitchFamily="2" charset="-78"/>
              </a:rPr>
              <a:t>لفا آ</a:t>
            </a:r>
            <a:r>
              <a:rPr lang="ar-SA" sz="2000" b="1" dirty="0" smtClean="0">
                <a:cs typeface="B Nazanin" pitchFamily="2" charset="-78"/>
              </a:rPr>
              <a:t>ميلاز: </a:t>
            </a:r>
            <a:r>
              <a:rPr lang="ar-SA" sz="2000" dirty="0" smtClean="0">
                <a:cs typeface="B Nazanin" pitchFamily="2" charset="-78"/>
              </a:rPr>
              <a:t>اين آنزيم به مراتب قويتر از آميلاز بزاق است و عمل آن تجزية نشاسته و گليكوژن به مالتوز است</a:t>
            </a:r>
            <a:r>
              <a:rPr lang="en-US" sz="2000" dirty="0" smtClean="0">
                <a:cs typeface="B Nazanin" pitchFamily="2" charset="-78"/>
              </a:rPr>
              <a:t>‎</a:t>
            </a:r>
            <a:r>
              <a:rPr lang="ar-SA" sz="2000" dirty="0" smtClean="0">
                <a:cs typeface="B Nazanin" pitchFamily="2" charset="-78"/>
              </a:rPr>
              <a:t>.</a:t>
            </a:r>
          </a:p>
          <a:p>
            <a:pPr algn="just" rtl="1">
              <a:lnSpc>
                <a:spcPct val="120000"/>
              </a:lnSpc>
              <a:buFont typeface="Wingdings" panose="05000000000000000000" pitchFamily="2" charset="2"/>
              <a:buNone/>
            </a:pPr>
            <a:r>
              <a:rPr lang="ar-SA" sz="2000" b="1" dirty="0" smtClean="0">
                <a:cs typeface="B Nazanin" pitchFamily="2" charset="-78"/>
              </a:rPr>
              <a:t>2. ليپاز: </a:t>
            </a:r>
            <a:r>
              <a:rPr lang="ar-SA" sz="2000" dirty="0" smtClean="0">
                <a:cs typeface="B Nazanin" pitchFamily="2" charset="-78"/>
              </a:rPr>
              <a:t>اين آنزيم چربيها را در حضور املاح صفراوي هيدروليز مي</a:t>
            </a:r>
            <a:r>
              <a:rPr lang="en-US" sz="2000" dirty="0" smtClean="0">
                <a:cs typeface="B Nazanin" pitchFamily="2" charset="-78"/>
              </a:rPr>
              <a:t>‎</a:t>
            </a:r>
            <a:r>
              <a:rPr lang="ar-SA" sz="2000" dirty="0" smtClean="0">
                <a:cs typeface="B Nazanin" pitchFamily="2" charset="-78"/>
              </a:rPr>
              <a:t>كند. محصولات نهايي اين آنزيم</a:t>
            </a:r>
            <a:r>
              <a:rPr lang="en-US" sz="2000" dirty="0" smtClean="0">
                <a:cs typeface="B Nazanin" pitchFamily="2" charset="-78"/>
              </a:rPr>
              <a:t>‎</a:t>
            </a:r>
            <a:r>
              <a:rPr lang="ar-SA" sz="2000" dirty="0" smtClean="0">
                <a:cs typeface="B Nazanin" pitchFamily="2" charset="-78"/>
              </a:rPr>
              <a:t>، اسيدهاي چرب آزاد و گليسرول است</a:t>
            </a:r>
            <a:r>
              <a:rPr lang="en-US" sz="2000" dirty="0" smtClean="0">
                <a:cs typeface="B Nazanin" pitchFamily="2" charset="-78"/>
              </a:rPr>
              <a:t>‎</a:t>
            </a:r>
            <a:r>
              <a:rPr lang="ar-SA" sz="2000" dirty="0" smtClean="0">
                <a:cs typeface="B Nazanin" pitchFamily="2" charset="-78"/>
              </a:rPr>
              <a:t>.</a:t>
            </a:r>
          </a:p>
          <a:p>
            <a:pPr algn="just" rtl="1">
              <a:lnSpc>
                <a:spcPct val="120000"/>
              </a:lnSpc>
              <a:buFont typeface="Wingdings" panose="05000000000000000000" pitchFamily="2" charset="2"/>
              <a:buNone/>
            </a:pPr>
            <a:r>
              <a:rPr lang="ar-SA" sz="2000" b="1" dirty="0" smtClean="0">
                <a:cs typeface="B Nazanin" pitchFamily="2" charset="-78"/>
              </a:rPr>
              <a:t>3. تريپسين</a:t>
            </a:r>
            <a:r>
              <a:rPr lang="en-US" sz="2000" b="1" dirty="0" smtClean="0">
                <a:cs typeface="B Nazanin" pitchFamily="2" charset="-78"/>
              </a:rPr>
              <a:t>‎</a:t>
            </a:r>
            <a:r>
              <a:rPr lang="ar-SA" sz="2000" b="1" dirty="0" smtClean="0">
                <a:cs typeface="B Nazanin" pitchFamily="2" charset="-78"/>
              </a:rPr>
              <a:t>: </a:t>
            </a:r>
            <a:r>
              <a:rPr lang="ar-SA" sz="2000" dirty="0" smtClean="0">
                <a:cs typeface="B Nazanin" pitchFamily="2" charset="-78"/>
              </a:rPr>
              <a:t>آنزيم تجزيه</a:t>
            </a:r>
            <a:r>
              <a:rPr lang="en-US" sz="2000" dirty="0" smtClean="0">
                <a:cs typeface="B Nazanin" pitchFamily="2" charset="-78"/>
              </a:rPr>
              <a:t>‎</a:t>
            </a:r>
            <a:r>
              <a:rPr lang="ar-SA" sz="2000" dirty="0" smtClean="0">
                <a:cs typeface="B Nazanin" pitchFamily="2" charset="-78"/>
              </a:rPr>
              <a:t>كنندة پروتئينهاست</a:t>
            </a:r>
            <a:r>
              <a:rPr lang="en-US" sz="2000" dirty="0" smtClean="0">
                <a:cs typeface="B Nazanin" pitchFamily="2" charset="-78"/>
              </a:rPr>
              <a:t>‎</a:t>
            </a:r>
            <a:r>
              <a:rPr lang="ar-SA" sz="2000" dirty="0" smtClean="0">
                <a:cs typeface="B Nazanin" pitchFamily="2" charset="-78"/>
              </a:rPr>
              <a:t>. اين آنزيم در لوزالمعده به صورت تريپسينوژن است كه پس از ورود به روده</a:t>
            </a:r>
            <a:r>
              <a:rPr lang="en-US" sz="2000" dirty="0" smtClean="0">
                <a:cs typeface="B Nazanin" pitchFamily="2" charset="-78"/>
              </a:rPr>
              <a:t>‎</a:t>
            </a:r>
            <a:r>
              <a:rPr lang="ar-SA" sz="2000" dirty="0" smtClean="0">
                <a:cs typeface="B Nazanin" pitchFamily="2" charset="-78"/>
              </a:rPr>
              <a:t> تحت</a:t>
            </a:r>
            <a:r>
              <a:rPr lang="en-US" sz="2000" dirty="0" smtClean="0">
                <a:cs typeface="B Nazanin" pitchFamily="2" charset="-78"/>
              </a:rPr>
              <a:t>‎</a:t>
            </a:r>
            <a:r>
              <a:rPr lang="ar-SA" sz="2000" dirty="0" smtClean="0">
                <a:cs typeface="B Nazanin" pitchFamily="2" charset="-78"/>
              </a:rPr>
              <a:t>تأثير آنزيم ديگري به نام آنتروكيناز تبديل به تريپسين مي</a:t>
            </a:r>
            <a:r>
              <a:rPr lang="en-US" sz="2000" dirty="0" smtClean="0">
                <a:cs typeface="B Nazanin" pitchFamily="2" charset="-78"/>
              </a:rPr>
              <a:t>‎</a:t>
            </a:r>
            <a:r>
              <a:rPr lang="ar-SA" sz="2000" dirty="0" smtClean="0">
                <a:cs typeface="B Nazanin" pitchFamily="2" charset="-78"/>
              </a:rPr>
              <a:t>شود. تريپسين به مراتب قويتر از پپسين معده است و پروتئينها و پپتونها را به گروه پلي</a:t>
            </a:r>
            <a:r>
              <a:rPr lang="en-US" sz="2000" dirty="0" smtClean="0">
                <a:cs typeface="B Nazanin" pitchFamily="2" charset="-78"/>
              </a:rPr>
              <a:t>‎</a:t>
            </a:r>
            <a:r>
              <a:rPr lang="ar-SA" sz="2000" dirty="0" smtClean="0">
                <a:cs typeface="B Nazanin" pitchFamily="2" charset="-78"/>
              </a:rPr>
              <a:t>پپتيدها تبديل مي</a:t>
            </a:r>
            <a:r>
              <a:rPr lang="en-US" sz="2000" dirty="0" smtClean="0">
                <a:cs typeface="B Nazanin" pitchFamily="2" charset="-78"/>
              </a:rPr>
              <a:t>‎</a:t>
            </a:r>
            <a:r>
              <a:rPr lang="ar-SA" sz="2000" dirty="0" smtClean="0">
                <a:cs typeface="B Nazanin" pitchFamily="2" charset="-78"/>
              </a:rPr>
              <a:t>كند</a:t>
            </a:r>
            <a:r>
              <a:rPr lang="ar-SA" sz="2000" b="1" dirty="0" smtClean="0">
                <a:cs typeface="B Lotus" panose="00000400000000000000" pitchFamily="2" charset="-78"/>
              </a:rPr>
              <a:t>.</a:t>
            </a:r>
          </a:p>
          <a:p>
            <a:pPr algn="justLow" rtl="1">
              <a:lnSpc>
                <a:spcPct val="80000"/>
              </a:lnSpc>
              <a:buClr>
                <a:srgbClr val="F20023"/>
              </a:buClr>
              <a:buFont typeface="Arial" pitchFamily="34" charset="0"/>
              <a:buChar char="•"/>
            </a:pPr>
            <a:endParaRPr lang="en-US" sz="2000" dirty="0" smtClean="0">
              <a:cs typeface="B Nazanin" pitchFamily="2" charset="-78"/>
            </a:endParaRPr>
          </a:p>
          <a:p>
            <a:pPr algn="justLow" rtl="1">
              <a:lnSpc>
                <a:spcPct val="80000"/>
              </a:lnSpc>
              <a:buClr>
                <a:srgbClr val="F20023"/>
              </a:buClr>
              <a:buFont typeface="Arial" pitchFamily="34" charset="0"/>
              <a:buChar char="•"/>
            </a:pPr>
            <a:endParaRPr lang="fa-IR" sz="2000" dirty="0" smtClean="0">
              <a:cs typeface="B Nazanin" pitchFamily="2" charset="-78"/>
            </a:endParaRPr>
          </a:p>
          <a:p>
            <a:pPr algn="just" rtl="1">
              <a:lnSpc>
                <a:spcPct val="90000"/>
              </a:lnSpc>
              <a:buNone/>
            </a:pPr>
            <a:endParaRPr lang="fa-IR" sz="2400" b="1" dirty="0" smtClean="0">
              <a:solidFill>
                <a:srgbClr val="C00000"/>
              </a:solidFill>
              <a:latin typeface="Times New Roman" pitchFamily="18" charset="0"/>
              <a:cs typeface="B Nazanin" pitchFamily="2" charset="-78"/>
            </a:endParaRPr>
          </a:p>
          <a:p>
            <a:pPr algn="just" rtl="1">
              <a:lnSpc>
                <a:spcPct val="90000"/>
              </a:lnSpc>
              <a:buNone/>
            </a:pPr>
            <a:endParaRPr lang="fa-IR" sz="2400" b="1" dirty="0" smtClean="0">
              <a:solidFill>
                <a:srgbClr val="C00000"/>
              </a:solidFill>
              <a:latin typeface="Times New Roman" pitchFamily="18" charset="0"/>
              <a:cs typeface="B Nazanin" pitchFamily="2" charset="-78"/>
            </a:endParaRPr>
          </a:p>
          <a:p>
            <a:pPr algn="just" rtl="1">
              <a:lnSpc>
                <a:spcPct val="90000"/>
              </a:lnSpc>
              <a:buNone/>
            </a:pPr>
            <a:endParaRPr lang="en-US" sz="2400" b="1" dirty="0" smtClean="0">
              <a:solidFill>
                <a:srgbClr val="C00000"/>
              </a:solidFill>
              <a:latin typeface="Times New Roman" pitchFamily="18" charset="0"/>
              <a:cs typeface="B Nazanin" pitchFamily="2" charset="-78"/>
            </a:endParaRPr>
          </a:p>
          <a:p>
            <a:pPr algn="just" rtl="1">
              <a:lnSpc>
                <a:spcPct val="90000"/>
              </a:lnSpc>
              <a:buNone/>
            </a:pPr>
            <a:endParaRPr lang="ar-SA" sz="2000" b="1" dirty="0">
              <a:solidFill>
                <a:srgbClr val="C00000"/>
              </a:solidFill>
              <a:latin typeface="Times New Roman" pitchFamily="18" charset="0"/>
              <a:cs typeface="B Nazanin" pitchFamily="2" charset="-78"/>
            </a:endParaRPr>
          </a:p>
        </p:txBody>
      </p:sp>
      <p:graphicFrame>
        <p:nvGraphicFramePr>
          <p:cNvPr id="64515" name="Object 3"/>
          <p:cNvGraphicFramePr>
            <a:graphicFrameLocks noChangeAspect="1"/>
          </p:cNvGraphicFramePr>
          <p:nvPr/>
        </p:nvGraphicFramePr>
        <p:xfrm>
          <a:off x="211559" y="16043"/>
          <a:ext cx="3381873" cy="2085473"/>
        </p:xfrm>
        <a:graphic>
          <a:graphicData uri="http://schemas.openxmlformats.org/presentationml/2006/ole">
            <mc:AlternateContent xmlns:mc="http://schemas.openxmlformats.org/markup-compatibility/2006">
              <mc:Choice xmlns:v="urn:schemas-microsoft-com:vml" Requires="v">
                <p:oleObj spid="_x0000_s64517" name="Image" r:id="rId4" imgW="3949206" imgH="2831746" progId="">
                  <p:embed/>
                </p:oleObj>
              </mc:Choice>
              <mc:Fallback>
                <p:oleObj name="Image" r:id="rId4" imgW="3949206" imgH="2831746"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559" y="16043"/>
                        <a:ext cx="3381873" cy="208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48359507"/>
      </p:ext>
    </p:extLst>
  </p:cSld>
  <p:clrMapOvr>
    <a:masterClrMapping/>
  </p:clrMapOvr>
  <p:transition spd="med">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2290011" y="288758"/>
            <a:ext cx="7772400" cy="1143000"/>
          </a:xfrm>
        </p:spPr>
        <p:txBody>
          <a:bodyPr/>
          <a:lstStyle/>
          <a:p>
            <a:pPr algn="ctr"/>
            <a:r>
              <a:rPr lang="fa-IR" sz="2900" b="1" dirty="0" smtClean="0">
                <a:solidFill>
                  <a:srgbClr val="C00000"/>
                </a:solidFill>
                <a:cs typeface="B Nazanin" panose="00000400000000000000" pitchFamily="2" charset="-78"/>
              </a:rPr>
              <a:t>غدد وابسته به دستگاه گوارش</a:t>
            </a:r>
            <a:endParaRPr lang="en-US" sz="2900" b="1" dirty="0">
              <a:solidFill>
                <a:srgbClr val="C00000"/>
              </a:solidFill>
              <a:cs typeface="B Nazanin" panose="00000400000000000000" pitchFamily="2" charset="-78"/>
            </a:endParaRPr>
          </a:p>
        </p:txBody>
      </p:sp>
      <p:sp>
        <p:nvSpPr>
          <p:cNvPr id="369667" name="Rectangle 3"/>
          <p:cNvSpPr>
            <a:spLocks noGrp="1" noChangeArrowheads="1"/>
          </p:cNvSpPr>
          <p:nvPr>
            <p:ph idx="1"/>
          </p:nvPr>
        </p:nvSpPr>
        <p:spPr>
          <a:xfrm>
            <a:off x="225083" y="770021"/>
            <a:ext cx="11966917" cy="6087979"/>
          </a:xfrm>
        </p:spPr>
        <p:txBody>
          <a:bodyPr>
            <a:noAutofit/>
          </a:bodyPr>
          <a:lstStyle/>
          <a:p>
            <a:pPr algn="just" rtl="1">
              <a:lnSpc>
                <a:spcPct val="90000"/>
              </a:lnSpc>
              <a:buFont typeface="Wingdings" pitchFamily="2" charset="2"/>
              <a:buChar char="§"/>
            </a:pPr>
            <a:r>
              <a:rPr lang="fa-IR" sz="2800" dirty="0" smtClean="0">
                <a:solidFill>
                  <a:schemeClr val="tx1"/>
                </a:solidFill>
                <a:latin typeface="Times New Roman" pitchFamily="18" charset="0"/>
                <a:cs typeface="B Nazanin" pitchFamily="2" charset="-78"/>
              </a:rPr>
              <a:t>غدد بزاقی، کبد، پانکراس یا لوزالمعده</a:t>
            </a:r>
            <a:endParaRPr lang="en-US" sz="2800" dirty="0" smtClean="0">
              <a:solidFill>
                <a:schemeClr val="tx1"/>
              </a:solidFill>
              <a:latin typeface="Times New Roman" pitchFamily="18" charset="0"/>
              <a:cs typeface="B Nazanin" pitchFamily="2" charset="-78"/>
            </a:endParaRPr>
          </a:p>
          <a:p>
            <a:pPr algn="just" rtl="1">
              <a:lnSpc>
                <a:spcPct val="90000"/>
              </a:lnSpc>
              <a:buNone/>
            </a:pPr>
            <a:r>
              <a:rPr lang="fa-IR" sz="2400" b="1" dirty="0" smtClean="0">
                <a:solidFill>
                  <a:srgbClr val="C00000"/>
                </a:solidFill>
                <a:cs typeface="B Nazanin" pitchFamily="2" charset="-78"/>
              </a:rPr>
              <a:t>3. کبد</a:t>
            </a:r>
          </a:p>
          <a:p>
            <a:pPr algn="just" rtl="1">
              <a:lnSpc>
                <a:spcPct val="90000"/>
              </a:lnSpc>
              <a:buFont typeface="Wingdings" pitchFamily="2" charset="2"/>
              <a:buChar char="§"/>
            </a:pPr>
            <a:r>
              <a:rPr lang="fa-IR" sz="2000" dirty="0" smtClean="0">
                <a:cs typeface="B Nazanin" pitchFamily="2" charset="-78"/>
              </a:rPr>
              <a:t>کبد بزرگترین غده بدن که در سمت راست شکم و زیر دیافراگم قرار دارد. دارای چهار سطح فوقانی ، تحتانی ؛ خلفی و قدامی می باشد. در سطح تحتانی ناف کبدی قرار دارد که محل عبور عروق و اعصاب کبدی است.</a:t>
            </a:r>
            <a:endParaRPr lang="fa-IR" sz="2000" dirty="0" smtClean="0">
              <a:solidFill>
                <a:srgbClr val="C00000"/>
              </a:solidFill>
              <a:cs typeface="B Nazanin" pitchFamily="2" charset="-78"/>
            </a:endParaRPr>
          </a:p>
          <a:p>
            <a:pPr algn="justLow" rtl="1">
              <a:lnSpc>
                <a:spcPct val="80000"/>
              </a:lnSpc>
              <a:buClr>
                <a:srgbClr val="F20023"/>
              </a:buClr>
              <a:buFont typeface="Wingdings" pitchFamily="2" charset="2"/>
              <a:buChar char="§"/>
            </a:pPr>
            <a:r>
              <a:rPr lang="fa-IR" sz="2000" dirty="0" smtClean="0">
                <a:cs typeface="B Nazanin" pitchFamily="2" charset="-78"/>
              </a:rPr>
              <a:t>كبد اعمالي مانند ذخيره مواد غذايي، تصفيه كردن و فرآوري مواد شيميايي در غذا و توليد صفرا (محلولي است كه به هضم چربي ها و زدودن مواد زائد كمك مي كند) را به عهده دارد.</a:t>
            </a:r>
          </a:p>
          <a:p>
            <a:pPr algn="justLow" rtl="1">
              <a:lnSpc>
                <a:spcPct val="80000"/>
              </a:lnSpc>
              <a:buClr>
                <a:srgbClr val="F20023"/>
              </a:buClr>
              <a:buFont typeface="Wingdings" pitchFamily="2" charset="2"/>
              <a:buChar char="§"/>
            </a:pPr>
            <a:r>
              <a:rPr lang="fa-IR" sz="2000" dirty="0" smtClean="0">
                <a:cs typeface="B Nazanin" pitchFamily="2" charset="-78"/>
              </a:rPr>
              <a:t>کیسه صفرا  یک مخزن گلابی شکل که در سطح تحتانی و نیمه راست کبد قرار دارد.</a:t>
            </a:r>
          </a:p>
          <a:p>
            <a:pPr algn="justLow" rtl="1">
              <a:lnSpc>
                <a:spcPct val="80000"/>
              </a:lnSpc>
              <a:buClr>
                <a:srgbClr val="F20023"/>
              </a:buClr>
              <a:buFont typeface="Wingdings" pitchFamily="2" charset="2"/>
              <a:buChar char="§"/>
            </a:pPr>
            <a:r>
              <a:rPr lang="fa-IR" sz="2000" dirty="0" smtClean="0">
                <a:cs typeface="B Nazanin" pitchFamily="2" charset="-78"/>
              </a:rPr>
              <a:t>كيسه صفرا، صفرا را نگهداري مي كند. هنگامي كه غذاي چرب وارد دوازدهه مي شود، كيسه صفرا منقبض شده و باعث جريان يافتن صفرا از مجاري صفراوي به ميان روده كوچك مي شود.</a:t>
            </a:r>
          </a:p>
          <a:p>
            <a:pPr algn="justLow" rtl="1">
              <a:lnSpc>
                <a:spcPct val="80000"/>
              </a:lnSpc>
              <a:buClr>
                <a:srgbClr val="F20023"/>
              </a:buClr>
              <a:buFont typeface="Wingdings" pitchFamily="2" charset="2"/>
              <a:buChar char="§"/>
            </a:pPr>
            <a:r>
              <a:rPr lang="fa-IR" sz="2000" dirty="0" smtClean="0">
                <a:cs typeface="B Nazanin" pitchFamily="2" charset="-78"/>
              </a:rPr>
              <a:t>نقش کبد در متابولیسم کربوهیدرات ها</a:t>
            </a:r>
          </a:p>
          <a:p>
            <a:pPr algn="justLow" rtl="1">
              <a:lnSpc>
                <a:spcPct val="80000"/>
              </a:lnSpc>
              <a:buClr>
                <a:srgbClr val="F20023"/>
              </a:buClr>
              <a:buFont typeface="Wingdings" pitchFamily="2" charset="2"/>
              <a:buChar char="§"/>
            </a:pPr>
            <a:r>
              <a:rPr lang="fa-IR" sz="2000" dirty="0" smtClean="0">
                <a:cs typeface="B Nazanin" pitchFamily="2" charset="-78"/>
              </a:rPr>
              <a:t>نقش کبد در حفظ پایداری سطح گلوکز خون (عملکرد بافر گلوکز)</a:t>
            </a:r>
          </a:p>
          <a:p>
            <a:pPr algn="justLow" rtl="1">
              <a:lnSpc>
                <a:spcPct val="80000"/>
              </a:lnSpc>
              <a:buClr>
                <a:srgbClr val="F20023"/>
              </a:buClr>
              <a:buFont typeface="Wingdings" pitchFamily="2" charset="2"/>
              <a:buChar char="§"/>
            </a:pPr>
            <a:r>
              <a:rPr lang="fa-IR" sz="2000" dirty="0" smtClean="0">
                <a:cs typeface="B Nazanin" pitchFamily="2" charset="-78"/>
              </a:rPr>
              <a:t>نقش کبد درمتابولیسم چربی ها</a:t>
            </a:r>
          </a:p>
          <a:p>
            <a:pPr algn="justLow" rtl="1">
              <a:lnSpc>
                <a:spcPct val="80000"/>
              </a:lnSpc>
              <a:buClr>
                <a:srgbClr val="F20023"/>
              </a:buClr>
              <a:buFont typeface="Wingdings" pitchFamily="2" charset="2"/>
              <a:buChar char="§"/>
            </a:pPr>
            <a:r>
              <a:rPr lang="fa-IR" sz="2000" dirty="0" smtClean="0">
                <a:cs typeface="B Nazanin" pitchFamily="2" charset="-78"/>
              </a:rPr>
              <a:t>سنتز پروتئینهای پلاسما مثل آلبومین</a:t>
            </a:r>
          </a:p>
          <a:p>
            <a:pPr algn="justLow" rtl="1">
              <a:lnSpc>
                <a:spcPct val="80000"/>
              </a:lnSpc>
              <a:buClr>
                <a:srgbClr val="F20023"/>
              </a:buClr>
              <a:buFont typeface="Wingdings" pitchFamily="2" charset="2"/>
              <a:buChar char="§"/>
            </a:pPr>
            <a:r>
              <a:rPr lang="fa-IR" sz="2000" dirty="0" smtClean="0">
                <a:cs typeface="B Nazanin" pitchFamily="2" charset="-78"/>
              </a:rPr>
              <a:t>ترشح صفرا</a:t>
            </a:r>
          </a:p>
          <a:p>
            <a:pPr algn="just" rtl="1">
              <a:lnSpc>
                <a:spcPct val="90000"/>
              </a:lnSpc>
              <a:buNone/>
            </a:pPr>
            <a:endParaRPr lang="fa-IR" sz="2400" b="1" dirty="0" smtClean="0">
              <a:solidFill>
                <a:srgbClr val="C00000"/>
              </a:solidFill>
              <a:latin typeface="Times New Roman" pitchFamily="18" charset="0"/>
              <a:cs typeface="B Nazanin" pitchFamily="2" charset="-78"/>
            </a:endParaRPr>
          </a:p>
          <a:p>
            <a:pPr algn="just" rtl="1">
              <a:lnSpc>
                <a:spcPct val="90000"/>
              </a:lnSpc>
              <a:buNone/>
            </a:pPr>
            <a:endParaRPr lang="fa-IR" sz="2400" b="1" dirty="0" smtClean="0">
              <a:solidFill>
                <a:srgbClr val="C00000"/>
              </a:solidFill>
              <a:latin typeface="Times New Roman" pitchFamily="18" charset="0"/>
              <a:cs typeface="B Nazanin" pitchFamily="2" charset="-78"/>
            </a:endParaRPr>
          </a:p>
          <a:p>
            <a:pPr algn="just" rtl="1">
              <a:lnSpc>
                <a:spcPct val="90000"/>
              </a:lnSpc>
              <a:buNone/>
            </a:pPr>
            <a:endParaRPr lang="en-US" sz="2400" b="1" dirty="0" smtClean="0">
              <a:solidFill>
                <a:srgbClr val="C00000"/>
              </a:solidFill>
              <a:latin typeface="Times New Roman" pitchFamily="18" charset="0"/>
              <a:cs typeface="B Nazanin" pitchFamily="2" charset="-78"/>
            </a:endParaRPr>
          </a:p>
          <a:p>
            <a:pPr algn="just" rtl="1">
              <a:lnSpc>
                <a:spcPct val="90000"/>
              </a:lnSpc>
              <a:buNone/>
            </a:pPr>
            <a:endParaRPr lang="ar-SA" sz="2000" b="1" dirty="0">
              <a:solidFill>
                <a:srgbClr val="C00000"/>
              </a:solidFill>
              <a:latin typeface="Times New Roman" pitchFamily="18" charset="0"/>
              <a:cs typeface="B Nazanin" pitchFamily="2" charset="-78"/>
            </a:endParaRPr>
          </a:p>
        </p:txBody>
      </p:sp>
      <p:graphicFrame>
        <p:nvGraphicFramePr>
          <p:cNvPr id="64515" name="Object 3"/>
          <p:cNvGraphicFramePr>
            <a:graphicFrameLocks noChangeAspect="1"/>
          </p:cNvGraphicFramePr>
          <p:nvPr/>
        </p:nvGraphicFramePr>
        <p:xfrm>
          <a:off x="436149" y="3866145"/>
          <a:ext cx="3381873" cy="2374231"/>
        </p:xfrm>
        <a:graphic>
          <a:graphicData uri="http://schemas.openxmlformats.org/presentationml/2006/ole">
            <mc:AlternateContent xmlns:mc="http://schemas.openxmlformats.org/markup-compatibility/2006">
              <mc:Choice xmlns:v="urn:schemas-microsoft-com:vml" Requires="v">
                <p:oleObj spid="_x0000_s65540" name="Image" r:id="rId4" imgW="3949206" imgH="2831746" progId="">
                  <p:embed/>
                </p:oleObj>
              </mc:Choice>
              <mc:Fallback>
                <p:oleObj name="Image" r:id="rId4" imgW="3949206" imgH="283174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149" y="3866145"/>
                        <a:ext cx="3381873" cy="237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48359507"/>
      </p:ext>
    </p:extLst>
  </p:cSld>
  <p:clrMapOvr>
    <a:masterClrMapping/>
  </p:clrMapOvr>
  <p:transition spd="med">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2290011" y="288758"/>
            <a:ext cx="7772400" cy="1143000"/>
          </a:xfrm>
        </p:spPr>
        <p:txBody>
          <a:bodyPr/>
          <a:lstStyle/>
          <a:p>
            <a:pPr algn="ctr"/>
            <a:r>
              <a:rPr lang="fa-IR" sz="2900" b="1" dirty="0" smtClean="0">
                <a:solidFill>
                  <a:srgbClr val="C00000"/>
                </a:solidFill>
                <a:cs typeface="B Nazanin" panose="00000400000000000000" pitchFamily="2" charset="-78"/>
              </a:rPr>
              <a:t>غدد وابسته به دستگاه گوارش</a:t>
            </a:r>
            <a:endParaRPr lang="en-US" sz="2900" b="1" dirty="0">
              <a:solidFill>
                <a:srgbClr val="C00000"/>
              </a:solidFill>
              <a:cs typeface="B Nazanin" panose="00000400000000000000" pitchFamily="2" charset="-78"/>
            </a:endParaRPr>
          </a:p>
        </p:txBody>
      </p:sp>
      <p:sp>
        <p:nvSpPr>
          <p:cNvPr id="369667" name="Rectangle 3"/>
          <p:cNvSpPr>
            <a:spLocks noGrp="1" noChangeArrowheads="1"/>
          </p:cNvSpPr>
          <p:nvPr>
            <p:ph idx="1"/>
          </p:nvPr>
        </p:nvSpPr>
        <p:spPr>
          <a:xfrm>
            <a:off x="225083" y="770021"/>
            <a:ext cx="11966917" cy="6087979"/>
          </a:xfrm>
        </p:spPr>
        <p:txBody>
          <a:bodyPr>
            <a:noAutofit/>
          </a:bodyPr>
          <a:lstStyle/>
          <a:p>
            <a:pPr algn="just" rtl="1">
              <a:lnSpc>
                <a:spcPct val="90000"/>
              </a:lnSpc>
              <a:buFont typeface="Wingdings" pitchFamily="2" charset="2"/>
              <a:buChar char="§"/>
            </a:pPr>
            <a:r>
              <a:rPr lang="fa-IR" sz="2800" dirty="0" smtClean="0">
                <a:solidFill>
                  <a:schemeClr val="tx1"/>
                </a:solidFill>
                <a:latin typeface="Times New Roman" pitchFamily="18" charset="0"/>
                <a:cs typeface="B Nazanin" pitchFamily="2" charset="-78"/>
              </a:rPr>
              <a:t>غدد بزاقی، کبد، پانکراس یا لوزالمعده</a:t>
            </a:r>
            <a:endParaRPr lang="en-US" sz="2800" dirty="0" smtClean="0">
              <a:solidFill>
                <a:schemeClr val="tx1"/>
              </a:solidFill>
              <a:latin typeface="Times New Roman" pitchFamily="18" charset="0"/>
              <a:cs typeface="B Nazanin" pitchFamily="2" charset="-78"/>
            </a:endParaRPr>
          </a:p>
          <a:p>
            <a:pPr algn="just" rtl="1">
              <a:lnSpc>
                <a:spcPct val="90000"/>
              </a:lnSpc>
              <a:buNone/>
            </a:pPr>
            <a:r>
              <a:rPr lang="fa-IR" sz="2400" b="1" dirty="0" smtClean="0">
                <a:solidFill>
                  <a:srgbClr val="C00000"/>
                </a:solidFill>
                <a:cs typeface="B Nazanin" pitchFamily="2" charset="-78"/>
              </a:rPr>
              <a:t>3. کبد</a:t>
            </a:r>
          </a:p>
          <a:p>
            <a:pPr algn="just" rtl="1">
              <a:lnSpc>
                <a:spcPct val="90000"/>
              </a:lnSpc>
              <a:buNone/>
            </a:pPr>
            <a:r>
              <a:rPr lang="fa-IR" sz="2400" b="1" dirty="0" smtClean="0">
                <a:solidFill>
                  <a:srgbClr val="C00000"/>
                </a:solidFill>
                <a:cs typeface="B Nazanin" pitchFamily="2" charset="-78"/>
              </a:rPr>
              <a:t>صفرا</a:t>
            </a:r>
          </a:p>
          <a:p>
            <a:pPr algn="just" rtl="1">
              <a:lnSpc>
                <a:spcPct val="90000"/>
              </a:lnSpc>
              <a:buFont typeface="Wingdings" pitchFamily="2" charset="2"/>
              <a:buChar char="§"/>
            </a:pPr>
            <a:r>
              <a:rPr lang="fa-IR" sz="2000" dirty="0" smtClean="0">
                <a:cs typeface="B Nazanin" pitchFamily="2" charset="-78"/>
              </a:rPr>
              <a:t>یکی دیگر از ترشحات لوله گوارش است. یکی از وظایف مهم صفرا، کمک به هضم چربی است و نیز دفع کلسترول و بیلی روبین. البته بیلی روبین از طریق ادرار نیز دفع می شوند. صفرا ماده ای است که دائماً سلول های کبدی تولید می شود و در کیسه ی صفرا ذخیره می شود.</a:t>
            </a:r>
          </a:p>
          <a:p>
            <a:pPr algn="just" rtl="1">
              <a:lnSpc>
                <a:spcPct val="90000"/>
              </a:lnSpc>
              <a:buFont typeface="Wingdings" pitchFamily="2" charset="2"/>
              <a:buChar char="§"/>
            </a:pPr>
            <a:r>
              <a:rPr lang="fa-IR" sz="2000" dirty="0" smtClean="0">
                <a:cs typeface="B Nazanin" pitchFamily="2" charset="-78"/>
              </a:rPr>
              <a:t>. از لحاظ ترکیبات، بیشتر آن آب است، اسیدهای صفراوی، نمک های صفراوی، بیلی روبین، کلسترول، اسیدهای چرب، لیستین، یون های سدیم، پتاسیم، کلسیم، کلرو بیکربنات دیگر بخش های آن را تشکیل می دهد. از مهم ترین ترکیبات آن نمک های صفراوی می باشد. نمک های صفراوی آمفی پاتیک هستند، یعنی یک قسمت آب گریز و یک قسمت آب دوست هستند. ( سر قطبی و سر غیر قطبی) نقش مواد آمفی پاتیک، حل کردن مواد غیر محلول در محیط آبکی است. وظیفه ی آن کمک به هضم چربی ها، دفع مواد زاید(بیلی روبین و کلسترول) است. </a:t>
            </a:r>
          </a:p>
          <a:p>
            <a:pPr algn="just" rtl="1">
              <a:lnSpc>
                <a:spcPct val="90000"/>
              </a:lnSpc>
              <a:buFont typeface="Wingdings" pitchFamily="2" charset="2"/>
              <a:buChar char="§"/>
            </a:pPr>
            <a:r>
              <a:rPr lang="fa-IR" sz="2000" dirty="0" smtClean="0">
                <a:cs typeface="B Nazanin" pitchFamily="2" charset="-78"/>
              </a:rPr>
              <a:t>در محلول آبی اطراف ذرات چربی قرار می گیرند. و ذرات چربی را متلاشی می کنند که اصطلاحا به این عمل امولوسیونه شدن </a:t>
            </a:r>
            <a:r>
              <a:rPr lang="en-US" sz="2000" dirty="0" smtClean="0">
                <a:latin typeface="Times New Roman" pitchFamily="18" charset="0"/>
                <a:cs typeface="Times New Roman" pitchFamily="18" charset="0"/>
              </a:rPr>
              <a:t>Emulsification</a:t>
            </a:r>
            <a:r>
              <a:rPr lang="en-US" sz="2000" dirty="0" smtClean="0">
                <a:cs typeface="B Nazanin" pitchFamily="2" charset="-78"/>
              </a:rPr>
              <a:t> </a:t>
            </a:r>
            <a:r>
              <a:rPr lang="fa-IR" sz="2000" dirty="0" smtClean="0">
                <a:cs typeface="B Nazanin" pitchFamily="2" charset="-78"/>
              </a:rPr>
              <a:t>گفته می شود. وقتی ذرات چربی کوچک می شوند سطح تماس آنها خیلی افزایش می یابد و توسط لیپازها تجزیه می شوند</a:t>
            </a:r>
            <a:endParaRPr lang="fa-IR" sz="2000" b="1" dirty="0" smtClean="0">
              <a:solidFill>
                <a:srgbClr val="C00000"/>
              </a:solidFill>
              <a:latin typeface="Times New Roman" pitchFamily="18" charset="0"/>
              <a:cs typeface="B Nazanin" pitchFamily="2" charset="-78"/>
            </a:endParaRPr>
          </a:p>
          <a:p>
            <a:pPr algn="just" rtl="1">
              <a:lnSpc>
                <a:spcPct val="90000"/>
              </a:lnSpc>
              <a:buNone/>
            </a:pPr>
            <a:endParaRPr lang="fa-IR" sz="2400" b="1" dirty="0" smtClean="0">
              <a:solidFill>
                <a:srgbClr val="C00000"/>
              </a:solidFill>
              <a:latin typeface="Times New Roman" pitchFamily="18" charset="0"/>
              <a:cs typeface="B Nazanin" pitchFamily="2" charset="-78"/>
            </a:endParaRPr>
          </a:p>
          <a:p>
            <a:pPr algn="just" rtl="1">
              <a:lnSpc>
                <a:spcPct val="90000"/>
              </a:lnSpc>
              <a:buNone/>
            </a:pPr>
            <a:endParaRPr lang="en-US" sz="2400" b="1" dirty="0" smtClean="0">
              <a:solidFill>
                <a:srgbClr val="C00000"/>
              </a:solidFill>
              <a:latin typeface="Times New Roman" pitchFamily="18" charset="0"/>
              <a:cs typeface="B Nazanin" pitchFamily="2" charset="-78"/>
            </a:endParaRPr>
          </a:p>
          <a:p>
            <a:pPr algn="just" rtl="1">
              <a:lnSpc>
                <a:spcPct val="90000"/>
              </a:lnSpc>
              <a:buNone/>
            </a:pPr>
            <a:endParaRPr lang="ar-SA" sz="2000" b="1" dirty="0">
              <a:solidFill>
                <a:srgbClr val="C00000"/>
              </a:solidFill>
              <a:latin typeface="Times New Roman" pitchFamily="18" charset="0"/>
              <a:cs typeface="B Nazanin" pitchFamily="2" charset="-78"/>
            </a:endParaRPr>
          </a:p>
        </p:txBody>
      </p:sp>
      <p:pic>
        <p:nvPicPr>
          <p:cNvPr id="68611" name="Picture 3" descr="E:\educational\فیزیولوژِی\درس فیزیولوژی ترم 95-1\Digestive\10.jpg"/>
          <p:cNvPicPr>
            <a:picLocks noChangeAspect="1" noChangeArrowheads="1"/>
          </p:cNvPicPr>
          <p:nvPr/>
        </p:nvPicPr>
        <p:blipFill>
          <a:blip r:embed="rId3" cstate="print"/>
          <a:srcRect/>
          <a:stretch>
            <a:fillRect/>
          </a:stretch>
        </p:blipFill>
        <p:spPr bwMode="auto">
          <a:xfrm>
            <a:off x="208554" y="4620126"/>
            <a:ext cx="2133600" cy="2237875"/>
          </a:xfrm>
          <a:prstGeom prst="rect">
            <a:avLst/>
          </a:prstGeom>
          <a:noFill/>
        </p:spPr>
      </p:pic>
    </p:spTree>
    <p:extLst>
      <p:ext uri="{BB962C8B-B14F-4D97-AF65-F5344CB8AC3E}">
        <p14:creationId xmlns:p14="http://schemas.microsoft.com/office/powerpoint/2010/main" val="2448359507"/>
      </p:ext>
    </p:extLst>
  </p:cSld>
  <p:clrMapOvr>
    <a:masterClrMapping/>
  </p:clrMapOvr>
  <p:transition spd="med">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2290011" y="288758"/>
            <a:ext cx="7772400" cy="1143000"/>
          </a:xfrm>
        </p:spPr>
        <p:txBody>
          <a:bodyPr/>
          <a:lstStyle/>
          <a:p>
            <a:pPr algn="ctr"/>
            <a:r>
              <a:rPr lang="fa-IR" sz="2900" b="1" dirty="0" smtClean="0">
                <a:solidFill>
                  <a:srgbClr val="C00000"/>
                </a:solidFill>
                <a:cs typeface="B Nazanin" panose="00000400000000000000" pitchFamily="2" charset="-78"/>
              </a:rPr>
              <a:t>هضم و جذب</a:t>
            </a:r>
            <a:endParaRPr lang="en-US" sz="2900" b="1" dirty="0">
              <a:solidFill>
                <a:srgbClr val="C00000"/>
              </a:solidFill>
              <a:cs typeface="B Nazanin" panose="00000400000000000000" pitchFamily="2" charset="-78"/>
            </a:endParaRPr>
          </a:p>
        </p:txBody>
      </p:sp>
      <p:sp>
        <p:nvSpPr>
          <p:cNvPr id="369667" name="Rectangle 3"/>
          <p:cNvSpPr>
            <a:spLocks noGrp="1" noChangeArrowheads="1"/>
          </p:cNvSpPr>
          <p:nvPr>
            <p:ph idx="1"/>
          </p:nvPr>
        </p:nvSpPr>
        <p:spPr>
          <a:xfrm>
            <a:off x="225083" y="770021"/>
            <a:ext cx="11966917" cy="6087979"/>
          </a:xfrm>
        </p:spPr>
        <p:txBody>
          <a:bodyPr>
            <a:noAutofit/>
          </a:bodyPr>
          <a:lstStyle/>
          <a:p>
            <a:pPr algn="just" rtl="1">
              <a:lnSpc>
                <a:spcPct val="90000"/>
              </a:lnSpc>
              <a:buNone/>
            </a:pPr>
            <a:r>
              <a:rPr lang="fa-IR" sz="2800" b="1" dirty="0" smtClean="0">
                <a:solidFill>
                  <a:srgbClr val="C00000"/>
                </a:solidFill>
                <a:latin typeface="Times New Roman" pitchFamily="18" charset="0"/>
                <a:cs typeface="B Nazanin" pitchFamily="2" charset="-78"/>
              </a:rPr>
              <a:t>1. هضم و جذب کربوهیدرات ها</a:t>
            </a:r>
            <a:endParaRPr lang="en-US" sz="2400" b="1" dirty="0" smtClean="0">
              <a:solidFill>
                <a:srgbClr val="C00000"/>
              </a:solidFill>
              <a:latin typeface="Times New Roman" pitchFamily="18" charset="0"/>
              <a:cs typeface="B Nazanin" pitchFamily="2" charset="-78"/>
            </a:endParaRPr>
          </a:p>
          <a:p>
            <a:pPr algn="just" rtl="1">
              <a:lnSpc>
                <a:spcPct val="90000"/>
              </a:lnSpc>
              <a:buNone/>
            </a:pPr>
            <a:r>
              <a:rPr lang="fa-IR" sz="2000" dirty="0" smtClean="0">
                <a:solidFill>
                  <a:schemeClr val="tx1"/>
                </a:solidFill>
                <a:latin typeface="Times New Roman" pitchFamily="18" charset="0"/>
                <a:cs typeface="B Nazanin" pitchFamily="2" charset="-78"/>
              </a:rPr>
              <a:t>کربوهیدرات های موجود در غذا پس از هضم توسط آمیلاز دهانی و پانکراسی و آنزیم های موجود در دیواره روده باریک ،به گلوکز ،گالاکتوز و فروکتوز تبدیل شده و سپس جذب می گردند . گلوکز و گالاکتوز توسط روند انتقال فعال ثانویه وابسته به سدیم وارد سلول های روده باریک شده و فروکتوز  به وسیله ی انتشار تسهیل شده از طریق حامل تسهیلی گلوکز (</a:t>
            </a:r>
            <a:r>
              <a:rPr lang="en-US" sz="2000" dirty="0" smtClean="0">
                <a:solidFill>
                  <a:schemeClr val="tx1"/>
                </a:solidFill>
                <a:latin typeface="Times New Roman" pitchFamily="18" charset="0"/>
                <a:cs typeface="B Nazanin" pitchFamily="2" charset="-78"/>
              </a:rPr>
              <a:t>GLUT2</a:t>
            </a:r>
            <a:r>
              <a:rPr lang="fa-IR" sz="2000" dirty="0" smtClean="0">
                <a:solidFill>
                  <a:schemeClr val="tx1"/>
                </a:solidFill>
                <a:latin typeface="Times New Roman" pitchFamily="18" charset="0"/>
                <a:cs typeface="B Nazanin" pitchFamily="2" charset="-78"/>
              </a:rPr>
              <a:t>) از سلول خارج و وارد خون می گردند .</a:t>
            </a:r>
          </a:p>
          <a:p>
            <a:pPr algn="just" rtl="1">
              <a:lnSpc>
                <a:spcPct val="90000"/>
              </a:lnSpc>
              <a:buNone/>
            </a:pPr>
            <a:r>
              <a:rPr lang="fa-IR" sz="2800" b="1" dirty="0" smtClean="0">
                <a:solidFill>
                  <a:srgbClr val="C00000"/>
                </a:solidFill>
                <a:latin typeface="Times New Roman" pitchFamily="18" charset="0"/>
                <a:cs typeface="B Nazanin" pitchFamily="2" charset="-78"/>
              </a:rPr>
              <a:t>2. هضم و جذب پروتئین ها</a:t>
            </a:r>
          </a:p>
          <a:p>
            <a:pPr algn="just" rtl="1">
              <a:lnSpc>
                <a:spcPct val="90000"/>
              </a:lnSpc>
              <a:buNone/>
            </a:pPr>
            <a:r>
              <a:rPr lang="fa-IR" sz="2000" dirty="0" smtClean="0">
                <a:solidFill>
                  <a:schemeClr val="tx1"/>
                </a:solidFill>
                <a:latin typeface="Times New Roman" pitchFamily="18" charset="0"/>
                <a:cs typeface="B Nazanin" pitchFamily="2" charset="-78"/>
              </a:rPr>
              <a:t>هضم پروتئین های موجود در غذا توسط پپسین در معده آغاز و توسط آنزیم های پانکراسی موجود در روده باریک تکمیل می گردد.این پروتئین ها سپس به اسیدهای آمینه ،دی پپتید و تری پپتید تبدیل شده و سپس جذب می شوند .جهت ورود اسیدهای آمینه به داخل سلول های جاذب روده ،هفت نوع حامل مورد استفاده قرار می گیرد که دو نوع مستقل از سدیم و پنج نوع وابسته به سدیم هستند.جذب برخی پروتئین ها نظیر ایمونوگلوبولین </a:t>
            </a:r>
            <a:r>
              <a:rPr lang="en-US" sz="2000" dirty="0" smtClean="0">
                <a:solidFill>
                  <a:schemeClr val="tx1"/>
                </a:solidFill>
                <a:latin typeface="Times New Roman" pitchFamily="18" charset="0"/>
                <a:cs typeface="Times New Roman" pitchFamily="18" charset="0"/>
              </a:rPr>
              <a:t>A</a:t>
            </a:r>
            <a:r>
              <a:rPr lang="fa-IR" sz="2000" dirty="0" smtClean="0">
                <a:solidFill>
                  <a:schemeClr val="tx1"/>
                </a:solidFill>
                <a:latin typeface="Times New Roman" pitchFamily="18" charset="0"/>
                <a:cs typeface="B Nazanin" pitchFamily="2" charset="-78"/>
              </a:rPr>
              <a:t> که همراه شیر مادر وارد دستگاه گوارش نوزاد می شود ،به صورت انتقال وزیکولی (آندوسیتوز و اگزوسیتوز ) صورت می گیرد . جذب پروتئین ها در تمام نواحی روده باریک انجام می شود اما </a:t>
            </a:r>
            <a:r>
              <a:rPr lang="fa-IR" sz="2000" b="1" dirty="0" smtClean="0">
                <a:solidFill>
                  <a:srgbClr val="FF0000"/>
                </a:solidFill>
                <a:latin typeface="Times New Roman" pitchFamily="18" charset="0"/>
                <a:cs typeface="B Nazanin" pitchFamily="2" charset="-78"/>
              </a:rPr>
              <a:t>بیشترین جذب</a:t>
            </a:r>
            <a:r>
              <a:rPr lang="fa-IR" sz="2000" dirty="0" smtClean="0">
                <a:solidFill>
                  <a:schemeClr val="tx1"/>
                </a:solidFill>
                <a:latin typeface="Times New Roman" pitchFamily="18" charset="0"/>
                <a:cs typeface="B Nazanin" pitchFamily="2" charset="-78"/>
              </a:rPr>
              <a:t> آنها در </a:t>
            </a:r>
            <a:r>
              <a:rPr lang="fa-IR" sz="2000" b="1" dirty="0" smtClean="0">
                <a:solidFill>
                  <a:srgbClr val="FF0000"/>
                </a:solidFill>
                <a:latin typeface="Times New Roman" pitchFamily="18" charset="0"/>
                <a:cs typeface="B Nazanin" pitchFamily="2" charset="-78"/>
              </a:rPr>
              <a:t>دئودنوم و ژژنوم </a:t>
            </a:r>
            <a:r>
              <a:rPr lang="fa-IR" sz="2000" dirty="0" smtClean="0">
                <a:solidFill>
                  <a:schemeClr val="tx1"/>
                </a:solidFill>
                <a:latin typeface="Times New Roman" pitchFamily="18" charset="0"/>
                <a:cs typeface="B Nazanin" pitchFamily="2" charset="-78"/>
              </a:rPr>
              <a:t>صورت می گیرد .</a:t>
            </a:r>
            <a:endParaRPr lang="en-US" sz="2000" dirty="0" smtClean="0">
              <a:solidFill>
                <a:schemeClr val="tx1"/>
              </a:solidFill>
              <a:latin typeface="Times New Roman" pitchFamily="18" charset="0"/>
              <a:cs typeface="Times New Roman" pitchFamily="18" charset="0"/>
            </a:endParaRPr>
          </a:p>
          <a:p>
            <a:pPr algn="just" rtl="1">
              <a:lnSpc>
                <a:spcPct val="90000"/>
              </a:lnSpc>
              <a:buNone/>
            </a:pPr>
            <a:r>
              <a:rPr lang="fa-IR" sz="2800" b="1" dirty="0" smtClean="0">
                <a:solidFill>
                  <a:srgbClr val="C00000"/>
                </a:solidFill>
                <a:latin typeface="Times New Roman" pitchFamily="18" charset="0"/>
                <a:cs typeface="B Nazanin" pitchFamily="2" charset="-78"/>
              </a:rPr>
              <a:t>3. هضم و جذب چربی ها</a:t>
            </a:r>
          </a:p>
          <a:p>
            <a:pPr algn="just" rtl="1">
              <a:lnSpc>
                <a:spcPct val="90000"/>
              </a:lnSpc>
              <a:buNone/>
            </a:pPr>
            <a:r>
              <a:rPr lang="fa-IR" sz="2000" dirty="0" smtClean="0">
                <a:solidFill>
                  <a:schemeClr val="tx1"/>
                </a:solidFill>
                <a:cs typeface="B Nazanin" pitchFamily="2" charset="-78"/>
              </a:rPr>
              <a:t>هضم چربی ها با لیپاز زبانی که از غدد ابنر در پشت زبان ترشح می گردد آغاز و توسط آنزیم های پانکراس تکمیل می شود .اسیدهای صفراوی به کمک نمک های صفراوی و لیستین ،چربی های موجود در روده باریک را امولوسینه کرده و با کمک حرکات روده باعث تکه تکه شدن توده های چربی و افزایش سطح در دسترس برای عملکرد لیپاز می شوند .</a:t>
            </a:r>
            <a:r>
              <a:rPr lang="fa-IR" sz="2000" dirty="0" smtClean="0">
                <a:cs typeface="B Nazanin" pitchFamily="2" charset="-78"/>
              </a:rPr>
              <a:t> بیشترین جذب چربی ها در دئودنوم و ژژنوم انجام می گیرد ولی ایلئوم نیز در جذب مقداری از چربی ها نقش ایفا می کند.در افراد سالم حدود 95 درصد چربی خورده شده جذب می گردد. </a:t>
            </a:r>
          </a:p>
          <a:p>
            <a:pPr algn="just" rtl="1">
              <a:lnSpc>
                <a:spcPct val="90000"/>
              </a:lnSpc>
              <a:buNone/>
            </a:pPr>
            <a:endParaRPr lang="en-US" sz="2800" b="1" dirty="0" smtClean="0">
              <a:solidFill>
                <a:srgbClr val="C00000"/>
              </a:solidFill>
              <a:latin typeface="Times New Roman" pitchFamily="18" charset="0"/>
              <a:cs typeface="B Nazanin" pitchFamily="2" charset="-78"/>
            </a:endParaRPr>
          </a:p>
          <a:p>
            <a:pPr algn="just" rtl="1">
              <a:lnSpc>
                <a:spcPct val="90000"/>
              </a:lnSpc>
              <a:buNone/>
            </a:pPr>
            <a:endParaRPr lang="ar-SA" sz="2000" b="1" dirty="0">
              <a:solidFill>
                <a:srgbClr val="C00000"/>
              </a:solidFill>
              <a:latin typeface="Times New Roman" pitchFamily="18" charset="0"/>
              <a:cs typeface="B Nazanin" pitchFamily="2" charset="-78"/>
            </a:endParaRPr>
          </a:p>
        </p:txBody>
      </p:sp>
    </p:spTree>
    <p:extLst>
      <p:ext uri="{BB962C8B-B14F-4D97-AF65-F5344CB8AC3E}">
        <p14:creationId xmlns:p14="http://schemas.microsoft.com/office/powerpoint/2010/main" val="2448359507"/>
      </p:ext>
    </p:extLst>
  </p:cSld>
  <p:clrMapOvr>
    <a:masterClrMapping/>
  </p:clrMapOvr>
  <p:transition spd="med">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2290011" y="288758"/>
            <a:ext cx="7772400" cy="1143000"/>
          </a:xfrm>
        </p:spPr>
        <p:txBody>
          <a:bodyPr/>
          <a:lstStyle/>
          <a:p>
            <a:pPr algn="ctr"/>
            <a:r>
              <a:rPr lang="fa-IR" sz="2900" b="1" dirty="0" smtClean="0">
                <a:solidFill>
                  <a:srgbClr val="C00000"/>
                </a:solidFill>
                <a:cs typeface="B Nazanin" panose="00000400000000000000" pitchFamily="2" charset="-78"/>
              </a:rPr>
              <a:t>هضم و جذب</a:t>
            </a:r>
            <a:endParaRPr lang="en-US" sz="2900" b="1" dirty="0">
              <a:solidFill>
                <a:srgbClr val="C00000"/>
              </a:solidFill>
              <a:cs typeface="B Nazanin" panose="00000400000000000000" pitchFamily="2" charset="-78"/>
            </a:endParaRPr>
          </a:p>
        </p:txBody>
      </p:sp>
      <p:sp>
        <p:nvSpPr>
          <p:cNvPr id="369667" name="Rectangle 3"/>
          <p:cNvSpPr>
            <a:spLocks noGrp="1" noChangeArrowheads="1"/>
          </p:cNvSpPr>
          <p:nvPr>
            <p:ph idx="1"/>
          </p:nvPr>
        </p:nvSpPr>
        <p:spPr>
          <a:xfrm>
            <a:off x="225083" y="770021"/>
            <a:ext cx="11966917" cy="6087979"/>
          </a:xfrm>
        </p:spPr>
        <p:txBody>
          <a:bodyPr>
            <a:noAutofit/>
          </a:bodyPr>
          <a:lstStyle/>
          <a:p>
            <a:pPr algn="r" rtl="1">
              <a:lnSpc>
                <a:spcPct val="90000"/>
              </a:lnSpc>
              <a:buNone/>
            </a:pPr>
            <a:r>
              <a:rPr lang="fa-IR" sz="2800" b="1" dirty="0" smtClean="0">
                <a:solidFill>
                  <a:srgbClr val="C00000"/>
                </a:solidFill>
                <a:latin typeface="Times New Roman" pitchFamily="18" charset="0"/>
                <a:cs typeface="B Nazanin" pitchFamily="2" charset="-78"/>
              </a:rPr>
              <a:t>4. جذب ویتامین ها</a:t>
            </a:r>
            <a:endParaRPr lang="en-US" sz="2400" b="1" dirty="0" smtClean="0">
              <a:solidFill>
                <a:srgbClr val="C00000"/>
              </a:solidFill>
              <a:latin typeface="Times New Roman" pitchFamily="18" charset="0"/>
              <a:cs typeface="B Nazanin" pitchFamily="2" charset="-78"/>
            </a:endParaRPr>
          </a:p>
          <a:p>
            <a:pPr algn="r" rtl="1">
              <a:lnSpc>
                <a:spcPct val="150000"/>
              </a:lnSpc>
              <a:buNone/>
            </a:pPr>
            <a:r>
              <a:rPr lang="fa-IR" sz="2000" dirty="0" smtClean="0">
                <a:solidFill>
                  <a:schemeClr val="tx1"/>
                </a:solidFill>
                <a:latin typeface="Times New Roman" pitchFamily="18" charset="0"/>
                <a:cs typeface="B Nazanin" pitchFamily="2" charset="-78"/>
              </a:rPr>
              <a:t>ویتامین های محلول در چربی (</a:t>
            </a:r>
            <a:r>
              <a:rPr lang="en-US" sz="2000" dirty="0" smtClean="0">
                <a:solidFill>
                  <a:schemeClr val="tx1"/>
                </a:solidFill>
                <a:latin typeface="Times New Roman" pitchFamily="18" charset="0"/>
                <a:cs typeface="Times New Roman" pitchFamily="18" charset="0"/>
              </a:rPr>
              <a:t>K,E,D,A</a:t>
            </a:r>
            <a:r>
              <a:rPr lang="fa-IR" sz="2000" dirty="0" smtClean="0">
                <a:solidFill>
                  <a:schemeClr val="tx1"/>
                </a:solidFill>
                <a:latin typeface="Times New Roman" pitchFamily="18" charset="0"/>
                <a:cs typeface="B Nazanin" pitchFamily="2" charset="-78"/>
              </a:rPr>
              <a:t>) به همراه چربی ها جذب می شوند و بنابراین اختلال در جذب چربی ها باعث اختلال در جذب این ویتامین ها نیز می شود .اکثر ویتامین ها از جمله ویتامین های محلول  در آب (به جز ویتامین </a:t>
            </a:r>
            <a:r>
              <a:rPr lang="en-US" sz="2000" dirty="0" smtClean="0">
                <a:solidFill>
                  <a:schemeClr val="tx1"/>
                </a:solidFill>
                <a:latin typeface="Times New Roman" pitchFamily="18" charset="0"/>
                <a:cs typeface="Times New Roman" pitchFamily="18" charset="0"/>
              </a:rPr>
              <a:t>B12</a:t>
            </a:r>
            <a:r>
              <a:rPr lang="fa-IR" sz="2000" dirty="0" smtClean="0">
                <a:solidFill>
                  <a:schemeClr val="tx1"/>
                </a:solidFill>
                <a:latin typeface="Times New Roman" pitchFamily="18" charset="0"/>
                <a:cs typeface="B Nazanin" pitchFamily="2" charset="-78"/>
              </a:rPr>
              <a:t>) در بخش ابتدایی روده ی باریک و به صورت هم انتقالی با سدیم جذب می گردند .ویتامین </a:t>
            </a:r>
            <a:r>
              <a:rPr lang="en-US" sz="2000" dirty="0" smtClean="0">
                <a:solidFill>
                  <a:schemeClr val="tx1"/>
                </a:solidFill>
                <a:latin typeface="Times New Roman" pitchFamily="18" charset="0"/>
                <a:cs typeface="Times New Roman" pitchFamily="18" charset="0"/>
              </a:rPr>
              <a:t>B12 </a:t>
            </a:r>
            <a:r>
              <a:rPr lang="fa-IR" sz="2000" dirty="0" smtClean="0">
                <a:solidFill>
                  <a:schemeClr val="tx1"/>
                </a:solidFill>
                <a:latin typeface="Times New Roman" pitchFamily="18" charset="0"/>
                <a:cs typeface="B Nazanin" pitchFamily="2" charset="-78"/>
              </a:rPr>
              <a:t> به صورت آندوسیتوز و در ایلئوم جذب می شود.</a:t>
            </a:r>
            <a:endParaRPr lang="en-US" sz="2000" dirty="0" smtClean="0">
              <a:solidFill>
                <a:schemeClr val="tx1"/>
              </a:solidFill>
              <a:latin typeface="Times New Roman" pitchFamily="18" charset="0"/>
              <a:cs typeface="Times New Roman" pitchFamily="18" charset="0"/>
            </a:endParaRPr>
          </a:p>
          <a:p>
            <a:pPr algn="r" rtl="1">
              <a:lnSpc>
                <a:spcPct val="200000"/>
              </a:lnSpc>
              <a:buNone/>
            </a:pPr>
            <a:r>
              <a:rPr lang="fa-IR" sz="2800" b="1" dirty="0" smtClean="0">
                <a:solidFill>
                  <a:srgbClr val="C00000"/>
                </a:solidFill>
                <a:latin typeface="Times New Roman" pitchFamily="18" charset="0"/>
                <a:cs typeface="B Nazanin" pitchFamily="2" charset="-78"/>
              </a:rPr>
              <a:t>5. جذب کلسیم</a:t>
            </a:r>
            <a:endParaRPr lang="fa-IR" sz="2800" dirty="0" smtClean="0">
              <a:cs typeface="B Nazanin" pitchFamily="2" charset="-78"/>
            </a:endParaRPr>
          </a:p>
          <a:p>
            <a:pPr algn="r" rtl="1">
              <a:lnSpc>
                <a:spcPct val="150000"/>
              </a:lnSpc>
              <a:buNone/>
            </a:pPr>
            <a:r>
              <a:rPr lang="fa-IR" sz="2000" dirty="0" smtClean="0">
                <a:latin typeface="Times New Roman" pitchFamily="18" charset="0"/>
                <a:cs typeface="B Nazanin" pitchFamily="2" charset="-78"/>
              </a:rPr>
              <a:t>جذب کلسیم با واسطه پروتئینی به نام پروتئین متصل شونده به کلسیم (کالبیدین) انجام می شود . تولید کالبیدین تحت تاثیر ویتامین </a:t>
            </a:r>
            <a:r>
              <a:rPr lang="en-US" sz="2000" dirty="0" smtClean="0">
                <a:latin typeface="Times New Roman" pitchFamily="18" charset="0"/>
                <a:cs typeface="Times New Roman" pitchFamily="18" charset="0"/>
              </a:rPr>
              <a:t>D</a:t>
            </a:r>
            <a:r>
              <a:rPr lang="fa-IR" sz="2000" dirty="0" smtClean="0">
                <a:latin typeface="Times New Roman" pitchFamily="18" charset="0"/>
                <a:cs typeface="B Nazanin" pitchFamily="2" charset="-78"/>
              </a:rPr>
              <a:t> فعال (1و25 دی هیدروکسی کوله کلسیفرول) در سلول های جاذب افزایش می یابد .سپس کلسیم توسط پمپ کلسیم و نیز توسط مبادله گر سدیم/کلسیم از سلول جاذب خارج می گردد.این مراحل توسط ویتامین </a:t>
            </a:r>
            <a:r>
              <a:rPr lang="en-US" sz="2000" dirty="0" smtClean="0">
                <a:latin typeface="Times New Roman" pitchFamily="18" charset="0"/>
                <a:cs typeface="Times New Roman" pitchFamily="18" charset="0"/>
              </a:rPr>
              <a:t>D</a:t>
            </a:r>
            <a:r>
              <a:rPr lang="fa-IR" sz="2000" dirty="0" smtClean="0">
                <a:latin typeface="Times New Roman" pitchFamily="18" charset="0"/>
                <a:cs typeface="B Nazanin" pitchFamily="2" charset="-78"/>
              </a:rPr>
              <a:t> فعال تحریک می گردند .در ضمن هورمون پاراتورمون نیز به صورت غیر مستقیم و از طریق افزایش تولید ویتامین </a:t>
            </a:r>
            <a:r>
              <a:rPr lang="en-US" sz="2000" dirty="0" smtClean="0">
                <a:latin typeface="Times New Roman" pitchFamily="18" charset="0"/>
                <a:cs typeface="Times New Roman" pitchFamily="18" charset="0"/>
              </a:rPr>
              <a:t>D</a:t>
            </a:r>
            <a:r>
              <a:rPr lang="fa-IR" sz="2000" dirty="0" smtClean="0">
                <a:latin typeface="Times New Roman" pitchFamily="18" charset="0"/>
                <a:cs typeface="B Nazanin" pitchFamily="2" charset="-78"/>
              </a:rPr>
              <a:t> فعال ،بر جذب کلسیم اثر تحریکی دارد .حدود 30 تا 80 درصد میزان کلسیم خورده شده در روده جذب می گردد.</a:t>
            </a:r>
            <a:endParaRPr lang="en-US" sz="2000" dirty="0" smtClean="0">
              <a:latin typeface="Times New Roman" pitchFamily="18" charset="0"/>
              <a:cs typeface="Times New Roman" pitchFamily="18" charset="0"/>
            </a:endParaRPr>
          </a:p>
          <a:p>
            <a:pPr>
              <a:lnSpc>
                <a:spcPct val="200000"/>
              </a:lnSpc>
              <a:buFont typeface="Wingdings" pitchFamily="2" charset="2"/>
              <a:buChar char="Ø"/>
            </a:pPr>
            <a:endParaRPr lang="fa-IR" sz="2000" dirty="0" smtClean="0">
              <a:latin typeface="Times New Roman" pitchFamily="18" charset="0"/>
              <a:cs typeface="B Nazanin" pitchFamily="2" charset="-78"/>
            </a:endParaRPr>
          </a:p>
          <a:p>
            <a:pPr algn="r" rtl="1">
              <a:lnSpc>
                <a:spcPct val="200000"/>
              </a:lnSpc>
              <a:buFont typeface="Wingdings" pitchFamily="2" charset="2"/>
              <a:buChar char="Ø"/>
            </a:pPr>
            <a:endParaRPr lang="fa-IR" sz="2000" dirty="0" smtClean="0">
              <a:cs typeface="B Nazanin" pitchFamily="2" charset="-78"/>
            </a:endParaRPr>
          </a:p>
          <a:p>
            <a:pPr algn="r" rtl="1">
              <a:lnSpc>
                <a:spcPct val="90000"/>
              </a:lnSpc>
              <a:buNone/>
            </a:pPr>
            <a:endParaRPr lang="ar-SA" sz="2000" b="1" dirty="0">
              <a:solidFill>
                <a:srgbClr val="C00000"/>
              </a:solidFill>
              <a:latin typeface="Times New Roman" pitchFamily="18" charset="0"/>
              <a:cs typeface="B Nazanin" pitchFamily="2" charset="-78"/>
            </a:endParaRPr>
          </a:p>
        </p:txBody>
      </p:sp>
    </p:spTree>
    <p:extLst>
      <p:ext uri="{BB962C8B-B14F-4D97-AF65-F5344CB8AC3E}">
        <p14:creationId xmlns:p14="http://schemas.microsoft.com/office/powerpoint/2010/main" val="2448359507"/>
      </p:ext>
    </p:extLst>
  </p:cSld>
  <p:clrMapOvr>
    <a:masterClrMapping/>
  </p:clrMapOvr>
  <p:transition spd="med">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2306053" y="0"/>
            <a:ext cx="7772400" cy="1143000"/>
          </a:xfrm>
        </p:spPr>
        <p:txBody>
          <a:bodyPr/>
          <a:lstStyle/>
          <a:p>
            <a:pPr algn="ctr"/>
            <a:r>
              <a:rPr lang="fa-IR" sz="2900" b="1" dirty="0" smtClean="0">
                <a:solidFill>
                  <a:srgbClr val="C00000"/>
                </a:solidFill>
                <a:cs typeface="B Nazanin" panose="00000400000000000000" pitchFamily="2" charset="-78"/>
              </a:rPr>
              <a:t>هضم و جذب</a:t>
            </a:r>
            <a:endParaRPr lang="en-US" sz="2900" b="1" dirty="0">
              <a:solidFill>
                <a:srgbClr val="C00000"/>
              </a:solidFill>
              <a:cs typeface="B Nazanin" panose="00000400000000000000" pitchFamily="2" charset="-78"/>
            </a:endParaRPr>
          </a:p>
        </p:txBody>
      </p:sp>
      <p:sp>
        <p:nvSpPr>
          <p:cNvPr id="369667" name="Rectangle 3"/>
          <p:cNvSpPr>
            <a:spLocks noGrp="1" noChangeArrowheads="1"/>
          </p:cNvSpPr>
          <p:nvPr>
            <p:ph idx="1"/>
          </p:nvPr>
        </p:nvSpPr>
        <p:spPr>
          <a:xfrm>
            <a:off x="225083" y="256675"/>
            <a:ext cx="11966917" cy="6601326"/>
          </a:xfrm>
        </p:spPr>
        <p:txBody>
          <a:bodyPr>
            <a:noAutofit/>
          </a:bodyPr>
          <a:lstStyle/>
          <a:p>
            <a:pPr algn="r" rtl="1">
              <a:buNone/>
            </a:pPr>
            <a:r>
              <a:rPr lang="fa-IR" sz="2400" b="1" dirty="0" smtClean="0">
                <a:solidFill>
                  <a:srgbClr val="C00000"/>
                </a:solidFill>
                <a:latin typeface="Times New Roman" pitchFamily="18" charset="0"/>
                <a:cs typeface="B Nazanin" pitchFamily="2" charset="-78"/>
              </a:rPr>
              <a:t>6. جذب آهن</a:t>
            </a:r>
            <a:endParaRPr lang="en-US" sz="2000" b="1" dirty="0" smtClean="0">
              <a:solidFill>
                <a:srgbClr val="C00000"/>
              </a:solidFill>
              <a:latin typeface="Times New Roman" pitchFamily="18" charset="0"/>
              <a:cs typeface="B Nazanin" pitchFamily="2" charset="-78"/>
            </a:endParaRPr>
          </a:p>
          <a:p>
            <a:pPr algn="just" rtl="1">
              <a:buNone/>
            </a:pPr>
            <a:r>
              <a:rPr lang="fa-IR" dirty="0" smtClean="0">
                <a:solidFill>
                  <a:schemeClr val="tx1"/>
                </a:solidFill>
                <a:latin typeface="Times New Roman" pitchFamily="18" charset="0"/>
                <a:cs typeface="B Nazanin" pitchFamily="2" charset="-78"/>
              </a:rPr>
              <a:t> میزان دفع آهن از بدن کم بوده و ذخایر این یون در بدن به وسیله میزان جذب آن در روده تنظیم می شود . میزان جذب این یون در روده حدود 3 تا 6 درصد از میزان خورده شده است و عواملی نظیر میزان آهن خورده شده ، میزان آهن موجود در ذخایر و وضعیت خون سازی در بدن می توانند بر میزان جذب آن تاثیر بگذارند .</a:t>
            </a:r>
            <a:r>
              <a:rPr lang="fa-IR" b="1" dirty="0" smtClean="0">
                <a:solidFill>
                  <a:srgbClr val="FF0000"/>
                </a:solidFill>
                <a:latin typeface="Times New Roman" pitchFamily="18" charset="0"/>
                <a:cs typeface="B Nazanin" pitchFamily="2" charset="-78"/>
              </a:rPr>
              <a:t>اسید فیتیک ،فسفات و اگزالات از جمله عوامل کاهش دهنده جذب آهن می باشند .</a:t>
            </a:r>
            <a:r>
              <a:rPr lang="fa-IR" dirty="0" smtClean="0">
                <a:solidFill>
                  <a:schemeClr val="tx1"/>
                </a:solidFill>
                <a:latin typeface="Times New Roman" pitchFamily="18" charset="0"/>
                <a:cs typeface="B Nazanin" pitchFamily="2" charset="-78"/>
              </a:rPr>
              <a:t>اسید معده و اسید اسکوربیک (ویتامین </a:t>
            </a:r>
            <a:r>
              <a:rPr lang="en-US" dirty="0" smtClean="0">
                <a:solidFill>
                  <a:schemeClr val="tx1"/>
                </a:solidFill>
                <a:latin typeface="Times New Roman" pitchFamily="18" charset="0"/>
                <a:cs typeface="Times New Roman" pitchFamily="18" charset="0"/>
              </a:rPr>
              <a:t>C</a:t>
            </a:r>
            <a:r>
              <a:rPr lang="fa-IR" dirty="0" smtClean="0">
                <a:solidFill>
                  <a:schemeClr val="tx1"/>
                </a:solidFill>
                <a:latin typeface="Times New Roman" pitchFamily="18" charset="0"/>
                <a:cs typeface="B Nazanin" pitchFamily="2" charset="-78"/>
              </a:rPr>
              <a:t>) نیز از عوامل اثرگذار در احیای آهن سه ظرفیتی بوده و به جذب آهن کمک می کنند.حدود 70 درصد  آهن در بدن در ساختار هموگلوبین و در حدود 3 درصد آن در ساختار میوگلوبین شرکت می کند .باقیمانده آهن موجود در بدن به شکل فریتین ویا هموسیدرین در سلول های بدن تجمع می یابد.</a:t>
            </a:r>
            <a:endParaRPr lang="en-US" dirty="0" smtClean="0">
              <a:solidFill>
                <a:schemeClr val="tx1"/>
              </a:solidFill>
              <a:latin typeface="Times New Roman" pitchFamily="18" charset="0"/>
              <a:cs typeface="Times New Roman" pitchFamily="18" charset="0"/>
            </a:endParaRPr>
          </a:p>
          <a:p>
            <a:pPr algn="just" rtl="1">
              <a:buNone/>
            </a:pPr>
            <a:r>
              <a:rPr lang="fa-IR" sz="2400" b="1" dirty="0" smtClean="0">
                <a:solidFill>
                  <a:srgbClr val="C00000"/>
                </a:solidFill>
                <a:latin typeface="Times New Roman" pitchFamily="18" charset="0"/>
                <a:cs typeface="B Nazanin" pitchFamily="2" charset="-78"/>
              </a:rPr>
              <a:t>7</a:t>
            </a:r>
            <a:r>
              <a:rPr lang="fa-IR" sz="3200" b="1" dirty="0" smtClean="0">
                <a:solidFill>
                  <a:srgbClr val="C00000"/>
                </a:solidFill>
                <a:latin typeface="Times New Roman" pitchFamily="18" charset="0"/>
                <a:cs typeface="B Nazanin" pitchFamily="2" charset="-78"/>
              </a:rPr>
              <a:t>. </a:t>
            </a:r>
            <a:r>
              <a:rPr lang="fa-IR" sz="2400" b="1" dirty="0" smtClean="0">
                <a:solidFill>
                  <a:srgbClr val="C00000"/>
                </a:solidFill>
                <a:latin typeface="Times New Roman" pitchFamily="18" charset="0"/>
                <a:cs typeface="B Nazanin" pitchFamily="2" charset="-78"/>
              </a:rPr>
              <a:t>جذب سدیم</a:t>
            </a:r>
          </a:p>
          <a:p>
            <a:pPr algn="just" rtl="1">
              <a:buNone/>
            </a:pPr>
            <a:r>
              <a:rPr lang="fa-IR" dirty="0" smtClean="0">
                <a:solidFill>
                  <a:schemeClr val="tx1"/>
                </a:solidFill>
                <a:cs typeface="B Nazanin" pitchFamily="2" charset="-78"/>
              </a:rPr>
              <a:t>هم انتقالی سدیم با کلر و مواد آلی (گلوکز ،گالاکتوز ،اسیدهای آمینه ،اسیدهای صفراوی و ...)و نیز معاوضه سدیم با هیدروژن مهمترین مکانیسم جذب سدیم در روده باریک می باشد .در روده بزرگ نیز سدیم از طریق معاوضه با هیدروژن و عبور از کانال های اپیتلیایی سدیم می تواند وارد سلول های جاذب گردد .سدیم وارد شده به سلول ،از طریق پمپ سدیم /پتاسیم از غشا قاعده ای -جانبی خارج خواهد شد.</a:t>
            </a:r>
            <a:endParaRPr lang="en-US" dirty="0" smtClean="0">
              <a:solidFill>
                <a:schemeClr val="tx1"/>
              </a:solidFill>
              <a:cs typeface="B Nazanin" pitchFamily="2" charset="-78"/>
            </a:endParaRPr>
          </a:p>
          <a:p>
            <a:pPr algn="r" rtl="1">
              <a:buNone/>
            </a:pPr>
            <a:r>
              <a:rPr lang="fa-IR" sz="2400" b="1" dirty="0" smtClean="0">
                <a:solidFill>
                  <a:srgbClr val="C00000"/>
                </a:solidFill>
                <a:latin typeface="Times New Roman" pitchFamily="18" charset="0"/>
                <a:cs typeface="B Nazanin" pitchFamily="2" charset="-78"/>
              </a:rPr>
              <a:t>8</a:t>
            </a:r>
            <a:r>
              <a:rPr lang="fa-IR" sz="3200" b="1" dirty="0" smtClean="0">
                <a:solidFill>
                  <a:srgbClr val="C00000"/>
                </a:solidFill>
                <a:latin typeface="Times New Roman" pitchFamily="18" charset="0"/>
                <a:cs typeface="B Nazanin" pitchFamily="2" charset="-78"/>
              </a:rPr>
              <a:t>. </a:t>
            </a:r>
            <a:r>
              <a:rPr lang="fa-IR" sz="2400" b="1" dirty="0" smtClean="0">
                <a:solidFill>
                  <a:srgbClr val="C00000"/>
                </a:solidFill>
                <a:latin typeface="Times New Roman" pitchFamily="18" charset="0"/>
                <a:cs typeface="B Nazanin" pitchFamily="2" charset="-78"/>
              </a:rPr>
              <a:t>جذب کلر و پتاسیم</a:t>
            </a:r>
          </a:p>
          <a:p>
            <a:pPr algn="r" rtl="1">
              <a:buNone/>
            </a:pPr>
            <a:r>
              <a:rPr lang="fa-IR" b="1" dirty="0" smtClean="0">
                <a:solidFill>
                  <a:srgbClr val="FF0000"/>
                </a:solidFill>
                <a:cs typeface="B Nazanin" pitchFamily="2" charset="-78"/>
              </a:rPr>
              <a:t>کلر : </a:t>
            </a:r>
          </a:p>
          <a:p>
            <a:pPr algn="r" rtl="1">
              <a:buNone/>
            </a:pPr>
            <a:r>
              <a:rPr lang="fa-IR" dirty="0" smtClean="0">
                <a:cs typeface="B Nazanin" pitchFamily="2" charset="-78"/>
              </a:rPr>
              <a:t>علاوه بر هم انتقالی سدیم و معاوضه با بیکربنات ،کلر قادر است بر اساس گرادیان الکتریکی از فواصل بین سلول های جاذب روده عبور کند.برخی از سلول های روده قابلیت ترشح کلر دارند </a:t>
            </a:r>
            <a:endParaRPr lang="en-US" dirty="0" smtClean="0">
              <a:cs typeface="B Nazanin" pitchFamily="2" charset="-78"/>
            </a:endParaRPr>
          </a:p>
          <a:p>
            <a:pPr algn="r" rtl="1">
              <a:buNone/>
            </a:pPr>
            <a:r>
              <a:rPr lang="fa-IR" b="1" dirty="0" smtClean="0">
                <a:solidFill>
                  <a:srgbClr val="FF0000"/>
                </a:solidFill>
                <a:cs typeface="B Nazanin" pitchFamily="2" charset="-78"/>
              </a:rPr>
              <a:t>پتاسیم :</a:t>
            </a:r>
            <a:endParaRPr lang="en-US" b="1" dirty="0" smtClean="0">
              <a:solidFill>
                <a:srgbClr val="FF0000"/>
              </a:solidFill>
              <a:cs typeface="B Nazanin" pitchFamily="2" charset="-78"/>
            </a:endParaRPr>
          </a:p>
          <a:p>
            <a:pPr algn="r" rtl="1">
              <a:buNone/>
            </a:pPr>
            <a:r>
              <a:rPr lang="fa-IR" dirty="0" smtClean="0">
                <a:cs typeface="B Nazanin" pitchFamily="2" charset="-78"/>
              </a:rPr>
              <a:t>بخشی از پتاسیم به همراه موکوس بداخل روده باریک ترشح می شود .پتاسیم بصورت غیرفعال و بر اساس گرادیان الکتروشیمیایی از طریق کانال های پتاسیمی روده باریک جذب می گردد.جذب این یون تحت تاثیر پتاسیم موجود در غذا و خون قرار دارد .رژیم غذایی غنی از پتاسیم منجر به افزایش غلظت پتاسیم خون و به تبع آن افزایش میزان آلدسترون پلاسما می گردد. </a:t>
            </a:r>
          </a:p>
          <a:p>
            <a:pPr>
              <a:lnSpc>
                <a:spcPct val="150000"/>
              </a:lnSpc>
              <a:buFont typeface="Wingdings" pitchFamily="2" charset="2"/>
              <a:buChar char="Ø"/>
            </a:pPr>
            <a:endParaRPr lang="fa-IR" sz="2400" dirty="0" smtClean="0">
              <a:cs typeface="B Nazanin" pitchFamily="2" charset="-78"/>
            </a:endParaRPr>
          </a:p>
          <a:p>
            <a:pPr algn="r" rtl="1">
              <a:buNone/>
            </a:pPr>
            <a:endParaRPr lang="en-US" sz="2400" b="1" dirty="0" smtClean="0">
              <a:solidFill>
                <a:srgbClr val="C00000"/>
              </a:solidFill>
              <a:latin typeface="Times New Roman" pitchFamily="18" charset="0"/>
              <a:cs typeface="B Nazanin" pitchFamily="2" charset="-78"/>
            </a:endParaRPr>
          </a:p>
          <a:p>
            <a:pPr algn="r" rtl="1">
              <a:buFont typeface="Wingdings" pitchFamily="2" charset="2"/>
              <a:buChar char="Ø"/>
            </a:pPr>
            <a:endParaRPr lang="fa-IR" dirty="0" smtClean="0">
              <a:cs typeface="B Nazanin" pitchFamily="2" charset="-78"/>
            </a:endParaRPr>
          </a:p>
          <a:p>
            <a:pPr algn="r" rtl="1">
              <a:buNone/>
            </a:pPr>
            <a:endParaRPr lang="ar-SA" b="1" dirty="0">
              <a:solidFill>
                <a:srgbClr val="C00000"/>
              </a:solidFill>
              <a:latin typeface="Times New Roman" pitchFamily="18" charset="0"/>
              <a:cs typeface="B Nazanin" pitchFamily="2" charset="-78"/>
            </a:endParaRPr>
          </a:p>
        </p:txBody>
      </p:sp>
    </p:spTree>
    <p:extLst>
      <p:ext uri="{BB962C8B-B14F-4D97-AF65-F5344CB8AC3E}">
        <p14:creationId xmlns:p14="http://schemas.microsoft.com/office/powerpoint/2010/main" val="2448359507"/>
      </p:ext>
    </p:extLst>
  </p:cSld>
  <p:clrMapOvr>
    <a:masterClrMapping/>
  </p:clrMapOvr>
  <p:transition spd="med">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2306053" y="0"/>
            <a:ext cx="7772400" cy="1143000"/>
          </a:xfrm>
        </p:spPr>
        <p:txBody>
          <a:bodyPr/>
          <a:lstStyle/>
          <a:p>
            <a:pPr algn="ctr"/>
            <a:r>
              <a:rPr lang="fa-IR" sz="2900" b="1" dirty="0" smtClean="0">
                <a:solidFill>
                  <a:srgbClr val="C00000"/>
                </a:solidFill>
                <a:cs typeface="B Nazanin" panose="00000400000000000000" pitchFamily="2" charset="-78"/>
              </a:rPr>
              <a:t>هضم و جذب</a:t>
            </a:r>
            <a:endParaRPr lang="en-US" sz="2900" b="1" dirty="0">
              <a:solidFill>
                <a:srgbClr val="C00000"/>
              </a:solidFill>
              <a:cs typeface="B Nazanin" panose="00000400000000000000" pitchFamily="2" charset="-78"/>
            </a:endParaRPr>
          </a:p>
        </p:txBody>
      </p:sp>
      <p:sp>
        <p:nvSpPr>
          <p:cNvPr id="369667" name="Rectangle 3"/>
          <p:cNvSpPr>
            <a:spLocks noGrp="1" noChangeArrowheads="1"/>
          </p:cNvSpPr>
          <p:nvPr>
            <p:ph idx="1"/>
          </p:nvPr>
        </p:nvSpPr>
        <p:spPr>
          <a:xfrm>
            <a:off x="225083" y="256675"/>
            <a:ext cx="11966917" cy="6601326"/>
          </a:xfrm>
        </p:spPr>
        <p:txBody>
          <a:bodyPr>
            <a:noAutofit/>
          </a:bodyPr>
          <a:lstStyle/>
          <a:p>
            <a:pPr algn="r" rtl="1">
              <a:buNone/>
            </a:pPr>
            <a:endParaRPr lang="fa-IR" sz="2400" b="1" dirty="0" smtClean="0">
              <a:solidFill>
                <a:srgbClr val="C00000"/>
              </a:solidFill>
              <a:latin typeface="Times New Roman" pitchFamily="18" charset="0"/>
              <a:cs typeface="B Nazanin" pitchFamily="2" charset="-78"/>
            </a:endParaRPr>
          </a:p>
          <a:p>
            <a:pPr algn="r" rtl="1">
              <a:buNone/>
            </a:pPr>
            <a:r>
              <a:rPr lang="fa-IR" sz="2400" b="1" dirty="0" smtClean="0">
                <a:solidFill>
                  <a:srgbClr val="C00000"/>
                </a:solidFill>
                <a:latin typeface="Times New Roman" pitchFamily="18" charset="0"/>
                <a:cs typeface="B Nazanin" pitchFamily="2" charset="-78"/>
              </a:rPr>
              <a:t>9. جذب روده ای آب </a:t>
            </a:r>
            <a:endParaRPr lang="fa-IR" sz="2400" dirty="0" smtClean="0">
              <a:cs typeface="B Nazanin" pitchFamily="2" charset="-78"/>
            </a:endParaRPr>
          </a:p>
          <a:p>
            <a:pPr algn="r" rtl="1">
              <a:buNone/>
            </a:pPr>
            <a:r>
              <a:rPr lang="fa-IR" dirty="0" smtClean="0">
                <a:solidFill>
                  <a:schemeClr val="tx1"/>
                </a:solidFill>
                <a:cs typeface="B Nazanin" pitchFamily="2" charset="-78"/>
              </a:rPr>
              <a:t> جذب آب از دستگاه گوارش به صورت اسمز انجام می شود به طوری که با جذب مواد غذایی از دستگاه گوارش ،فشار اسمزی در سلول های جاذب و مایع اطراف آنها افزایش یافته و منجر به اسمز آب از لوله گوارش می شود . در صورت اختلال در جذب املاح و یا زیاد بودن مواد غیرقابل جذب در رژیم غذایی (نظیر سبزیجات و میوه جات که حاوی سلولز است ) ، فشار اسمزی محتویات لوله گوارش  از مایع اطراف سلول های جاذب بیشتر شده و این امر موجب اسمز آب به درون لوله گوارش (ترشح آب) می شود.</a:t>
            </a:r>
          </a:p>
          <a:p>
            <a:pPr algn="r" rtl="1">
              <a:buNone/>
            </a:pPr>
            <a:r>
              <a:rPr lang="fa-IR" dirty="0" smtClean="0">
                <a:cs typeface="B Nazanin" pitchFamily="2" charset="-78"/>
              </a:rPr>
              <a:t>آب زیاد موجود در روده بزرگ نیز منجر به تحریک این بخش از دستگاه گوارش و بروز اسهال می گردد. روزانه حدود 7 لیتر آب به صورت ترشحات دستگاه گوارش وارد روده می گردد که با در نظر گرفتن 2 لیتر آب خورده شده توسط هر فرد درهر روز ،میزان آب وارد شده به دستگاه گوارش 9 لیتر می باشد. 98% این آب در دستگاه گوارش جذب شده (5/5 لیتر توسط ژژنوم ، 2 لیتر توسط ایلئوم و3/1 لیتر توسط کولون ) و 200 میلی لیتر باقیمانده از طریق مدفوع دفع می گردد.</a:t>
            </a:r>
            <a:endParaRPr lang="en-US" dirty="0" smtClean="0">
              <a:cs typeface="B Nazanin" pitchFamily="2" charset="-78"/>
            </a:endParaRPr>
          </a:p>
          <a:p>
            <a:pPr>
              <a:lnSpc>
                <a:spcPct val="200000"/>
              </a:lnSpc>
              <a:buFont typeface="Wingdings" pitchFamily="2" charset="2"/>
              <a:buChar char="Ø"/>
            </a:pPr>
            <a:endParaRPr lang="fa-IR" dirty="0" smtClean="0">
              <a:cs typeface="B Nazanin" pitchFamily="2" charset="-78"/>
            </a:endParaRPr>
          </a:p>
          <a:p>
            <a:pPr>
              <a:lnSpc>
                <a:spcPct val="200000"/>
              </a:lnSpc>
            </a:pPr>
            <a:endParaRPr lang="fa-IR" dirty="0" smtClean="0">
              <a:cs typeface="B Nazanin" pitchFamily="2" charset="-78"/>
            </a:endParaRPr>
          </a:p>
          <a:p>
            <a:pPr algn="r" rtl="1">
              <a:buNone/>
            </a:pPr>
            <a:endParaRPr lang="fa-IR" dirty="0" smtClean="0">
              <a:cs typeface="B Nazanin" pitchFamily="2" charset="-78"/>
            </a:endParaRPr>
          </a:p>
          <a:p>
            <a:pPr algn="r" rtl="1">
              <a:buFont typeface="Wingdings" pitchFamily="2" charset="2"/>
              <a:buChar char="Ø"/>
            </a:pPr>
            <a:endParaRPr lang="fa-IR" dirty="0" smtClean="0">
              <a:cs typeface="B Nazanin" pitchFamily="2" charset="-78"/>
            </a:endParaRPr>
          </a:p>
          <a:p>
            <a:pPr algn="r" rtl="1">
              <a:buNone/>
            </a:pPr>
            <a:endParaRPr lang="ar-SA" b="1" dirty="0">
              <a:solidFill>
                <a:srgbClr val="C00000"/>
              </a:solidFill>
              <a:latin typeface="Times New Roman" pitchFamily="18" charset="0"/>
              <a:cs typeface="B Nazanin" pitchFamily="2" charset="-78"/>
            </a:endParaRPr>
          </a:p>
        </p:txBody>
      </p:sp>
    </p:spTree>
    <p:extLst>
      <p:ext uri="{BB962C8B-B14F-4D97-AF65-F5344CB8AC3E}">
        <p14:creationId xmlns:p14="http://schemas.microsoft.com/office/powerpoint/2010/main" val="2448359507"/>
      </p:ext>
    </p:extLst>
  </p:cSld>
  <p:clrMapOvr>
    <a:masterClrMapping/>
  </p:clrMapOvr>
  <p:transition spd="med">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104900" y="481263"/>
            <a:ext cx="10702089" cy="6732337"/>
          </a:xfrm>
        </p:spPr>
        <p:txBody>
          <a:bodyPr>
            <a:normAutofit/>
          </a:bodyPr>
          <a:lstStyle/>
          <a:p>
            <a:pPr marL="533400" indent="-533400" algn="just" rtl="1">
              <a:lnSpc>
                <a:spcPct val="80000"/>
              </a:lnSpc>
              <a:buNone/>
            </a:pPr>
            <a:r>
              <a:rPr lang="fa-IR" sz="2400" b="1" dirty="0" smtClean="0">
                <a:cs typeface="B Nazanin" pitchFamily="2" charset="-78"/>
              </a:rPr>
              <a:t>ا</a:t>
            </a:r>
            <a:r>
              <a:rPr lang="fa-IR" sz="2600" b="1" dirty="0" smtClean="0">
                <a:cs typeface="B Nazanin" pitchFamily="2" charset="-78"/>
              </a:rPr>
              <a:t>عمال اصلی فیزیولوژیک دستگاه گوارش</a:t>
            </a:r>
          </a:p>
          <a:p>
            <a:pPr marL="533400" indent="-533400" algn="just" rtl="1">
              <a:lnSpc>
                <a:spcPct val="80000"/>
              </a:lnSpc>
              <a:buFont typeface="Wingdings" pitchFamily="2" charset="2"/>
              <a:buChar char="Ø"/>
            </a:pPr>
            <a:r>
              <a:rPr lang="fa-IR" sz="2400" b="1" dirty="0" smtClean="0">
                <a:solidFill>
                  <a:srgbClr val="00B0F0"/>
                </a:solidFill>
                <a:cs typeface="B Nazanin" pitchFamily="2" charset="-78"/>
              </a:rPr>
              <a:t>هضم مواد غذایی</a:t>
            </a:r>
          </a:p>
          <a:p>
            <a:pPr marL="533400" indent="-533400" algn="just" rtl="1">
              <a:lnSpc>
                <a:spcPct val="80000"/>
              </a:lnSpc>
              <a:buFont typeface="Wingdings" pitchFamily="2" charset="2"/>
              <a:buChar char="Ø"/>
            </a:pPr>
            <a:r>
              <a:rPr lang="fa-IR" sz="2400" b="1" dirty="0" smtClean="0">
                <a:solidFill>
                  <a:srgbClr val="00B0F0"/>
                </a:solidFill>
                <a:cs typeface="B Nazanin" pitchFamily="2" charset="-78"/>
              </a:rPr>
              <a:t>جذب مولکول های غذایی به داخل جریان خون </a:t>
            </a:r>
          </a:p>
          <a:p>
            <a:pPr marL="533400" indent="-533400" algn="just" rtl="1">
              <a:lnSpc>
                <a:spcPct val="80000"/>
              </a:lnSpc>
              <a:buNone/>
            </a:pPr>
            <a:endParaRPr lang="ar-SA" b="1" dirty="0">
              <a:solidFill>
                <a:srgbClr val="00B0F0"/>
              </a:solidFill>
              <a:cs typeface="B Nazanin" pitchFamily="2" charset="-78"/>
            </a:endParaRPr>
          </a:p>
          <a:p>
            <a:pPr marL="533400" indent="-533400" algn="just" rtl="1">
              <a:buNone/>
            </a:pPr>
            <a:r>
              <a:rPr lang="ar-SA" sz="2000" dirty="0">
                <a:cs typeface="B Nazanin" pitchFamily="2" charset="-78"/>
              </a:rPr>
              <a:t>غذايي كه ما مي</a:t>
            </a:r>
            <a:r>
              <a:rPr lang="en-US" sz="2000" dirty="0">
                <a:cs typeface="B Nazanin" pitchFamily="2" charset="-78"/>
              </a:rPr>
              <a:t>‎</a:t>
            </a:r>
            <a:r>
              <a:rPr lang="ar-SA" sz="2000" dirty="0">
                <a:cs typeface="B Nazanin" pitchFamily="2" charset="-78"/>
              </a:rPr>
              <a:t>خوريم پس از تغييرات در سطح سلولي به صورت واكنشهاي شيميايي در ساختن آنزيمها ، تقسيم سلولي</a:t>
            </a:r>
            <a:r>
              <a:rPr lang="en-US" sz="2000" dirty="0">
                <a:cs typeface="B Nazanin" pitchFamily="2" charset="-78"/>
              </a:rPr>
              <a:t>‎</a:t>
            </a:r>
            <a:r>
              <a:rPr lang="ar-SA" sz="2000" dirty="0">
                <a:cs typeface="B Nazanin" pitchFamily="2" charset="-78"/>
              </a:rPr>
              <a:t>، رشد، ترميم</a:t>
            </a:r>
            <a:r>
              <a:rPr lang="en-US" sz="2000" dirty="0">
                <a:cs typeface="B Nazanin" pitchFamily="2" charset="-78"/>
              </a:rPr>
              <a:t>‎</a:t>
            </a:r>
            <a:r>
              <a:rPr lang="ar-SA" sz="2000" dirty="0">
                <a:cs typeface="B Nazanin" pitchFamily="2" charset="-78"/>
              </a:rPr>
              <a:t> و توليد حرارت به كار گرفته مي</a:t>
            </a:r>
            <a:r>
              <a:rPr lang="en-US" sz="2000" dirty="0">
                <a:cs typeface="B Nazanin" pitchFamily="2" charset="-78"/>
              </a:rPr>
              <a:t>‎</a:t>
            </a:r>
            <a:r>
              <a:rPr lang="ar-SA" sz="2000" dirty="0">
                <a:cs typeface="B Nazanin" pitchFamily="2" charset="-78"/>
              </a:rPr>
              <a:t>شود. موادغذايي پس از تغييرات شيميايي و مكانيكي از طريق ديوارة روده</a:t>
            </a:r>
            <a:r>
              <a:rPr lang="en-US" sz="2000" dirty="0">
                <a:cs typeface="B Nazanin" pitchFamily="2" charset="-78"/>
              </a:rPr>
              <a:t>‎</a:t>
            </a:r>
            <a:r>
              <a:rPr lang="ar-SA" sz="2000" dirty="0">
                <a:cs typeface="B Nazanin" pitchFamily="2" charset="-78"/>
              </a:rPr>
              <a:t>ها جذب خون مي</a:t>
            </a:r>
            <a:r>
              <a:rPr lang="en-US" sz="2000" dirty="0">
                <a:cs typeface="B Nazanin" pitchFamily="2" charset="-78"/>
              </a:rPr>
              <a:t>‎</a:t>
            </a:r>
            <a:r>
              <a:rPr lang="ar-SA" sz="2000" dirty="0">
                <a:cs typeface="B Nazanin" pitchFamily="2" charset="-78"/>
              </a:rPr>
              <a:t>شوند. خون موادغذايي جذب شده را به سلولها انتقال مي</a:t>
            </a:r>
            <a:r>
              <a:rPr lang="en-US" sz="2000" dirty="0">
                <a:cs typeface="B Nazanin" pitchFamily="2" charset="-78"/>
              </a:rPr>
              <a:t>‎</a:t>
            </a:r>
            <a:r>
              <a:rPr lang="ar-SA" sz="2000" dirty="0">
                <a:cs typeface="B Nazanin" pitchFamily="2" charset="-78"/>
              </a:rPr>
              <a:t>دهد.</a:t>
            </a:r>
          </a:p>
          <a:p>
            <a:pPr marL="533400" indent="-533400" algn="just" rtl="1">
              <a:buFont typeface="Wingdings" pitchFamily="2" charset="2"/>
              <a:buChar char="q"/>
            </a:pPr>
            <a:r>
              <a:rPr lang="ar-SA" sz="2000" b="1" dirty="0">
                <a:solidFill>
                  <a:srgbClr val="FF0000"/>
                </a:solidFill>
                <a:cs typeface="B Nazanin" pitchFamily="2" charset="-78"/>
              </a:rPr>
              <a:t>روندهاي تجزية مكانيكي و شيميايي مواد غذايي عبارت</a:t>
            </a:r>
            <a:r>
              <a:rPr lang="en-US" sz="2000" b="1" dirty="0">
                <a:solidFill>
                  <a:srgbClr val="FF0000"/>
                </a:solidFill>
                <a:cs typeface="B Nazanin" pitchFamily="2" charset="-78"/>
              </a:rPr>
              <a:t>‎</a:t>
            </a:r>
            <a:r>
              <a:rPr lang="ar-SA" sz="2000" b="1" dirty="0">
                <a:solidFill>
                  <a:srgbClr val="FF0000"/>
                </a:solidFill>
                <a:cs typeface="B Nazanin" pitchFamily="2" charset="-78"/>
              </a:rPr>
              <a:t>اند از: </a:t>
            </a:r>
            <a:r>
              <a:rPr lang="ar-SA" sz="2000" dirty="0">
                <a:cs typeface="B Nazanin" pitchFamily="2" charset="-78"/>
              </a:rPr>
              <a:t>دريافت غذا، جويدن</a:t>
            </a:r>
            <a:r>
              <a:rPr lang="en-US" sz="2000" dirty="0">
                <a:cs typeface="B Nazanin" pitchFamily="2" charset="-78"/>
              </a:rPr>
              <a:t>‎</a:t>
            </a:r>
            <a:r>
              <a:rPr lang="ar-SA" sz="2000" dirty="0">
                <a:cs typeface="B Nazanin" pitchFamily="2" charset="-78"/>
              </a:rPr>
              <a:t>، بلع</a:t>
            </a:r>
            <a:r>
              <a:rPr lang="en-US" sz="2000" dirty="0">
                <a:cs typeface="B Nazanin" pitchFamily="2" charset="-78"/>
              </a:rPr>
              <a:t>‎</a:t>
            </a:r>
            <a:r>
              <a:rPr lang="ar-SA" sz="2000" dirty="0">
                <a:cs typeface="B Nazanin" pitchFamily="2" charset="-78"/>
              </a:rPr>
              <a:t>، حركات دودي</a:t>
            </a:r>
            <a:r>
              <a:rPr lang="en-US" sz="2000" dirty="0">
                <a:cs typeface="B Nazanin" pitchFamily="2" charset="-78"/>
              </a:rPr>
              <a:t>‎</a:t>
            </a:r>
            <a:r>
              <a:rPr lang="ar-SA" sz="2000" dirty="0">
                <a:cs typeface="B Nazanin" pitchFamily="2" charset="-78"/>
              </a:rPr>
              <a:t>، جذب و دفع</a:t>
            </a:r>
          </a:p>
          <a:p>
            <a:pPr marL="533400" indent="-533400" algn="just" rtl="1">
              <a:buFont typeface="Wingdings" pitchFamily="2" charset="2"/>
              <a:buChar char="§"/>
            </a:pPr>
            <a:r>
              <a:rPr lang="ar-SA" sz="2000" b="1" dirty="0">
                <a:cs typeface="B Nazanin" pitchFamily="2" charset="-78"/>
              </a:rPr>
              <a:t>دريافت غذا</a:t>
            </a:r>
            <a:r>
              <a:rPr lang="ar-SA" sz="2000" dirty="0">
                <a:cs typeface="B Nazanin" pitchFamily="2" charset="-78"/>
              </a:rPr>
              <a:t>، يعني وارد كردن غذا به دستگاه گوارش از طريق لبها و دهان (مكانيكي</a:t>
            </a:r>
            <a:r>
              <a:rPr lang="en-US" sz="2000" dirty="0">
                <a:cs typeface="B Nazanin" pitchFamily="2" charset="-78"/>
              </a:rPr>
              <a:t>‎</a:t>
            </a:r>
            <a:r>
              <a:rPr lang="ar-SA" sz="2000" dirty="0">
                <a:cs typeface="B Nazanin" pitchFamily="2" charset="-78"/>
              </a:rPr>
              <a:t>).</a:t>
            </a:r>
          </a:p>
          <a:p>
            <a:pPr marL="533400" indent="-533400" algn="just" rtl="1">
              <a:buFont typeface="Wingdings" pitchFamily="2" charset="2"/>
              <a:buChar char="§"/>
            </a:pPr>
            <a:r>
              <a:rPr lang="ar-SA" sz="2000" b="1" dirty="0">
                <a:cs typeface="B Nazanin" pitchFamily="2" charset="-78"/>
              </a:rPr>
              <a:t>جويدن</a:t>
            </a:r>
            <a:r>
              <a:rPr lang="en-US" sz="2000" dirty="0">
                <a:cs typeface="B Nazanin" pitchFamily="2" charset="-78"/>
              </a:rPr>
              <a:t>‎</a:t>
            </a:r>
            <a:r>
              <a:rPr lang="ar-SA" sz="2000" dirty="0">
                <a:cs typeface="B Nazanin" pitchFamily="2" charset="-78"/>
              </a:rPr>
              <a:t>، يعني حركات جويدن براي خردكردن مواد غذايي بزرگ و مخلوط كردن آن با بزاق (جويدن عملي مكانيكي و فعاليت</a:t>
            </a:r>
            <a:r>
              <a:rPr lang="en-US" sz="2000" dirty="0">
                <a:cs typeface="B Nazanin" pitchFamily="2" charset="-78"/>
              </a:rPr>
              <a:t>‎</a:t>
            </a:r>
            <a:r>
              <a:rPr lang="ar-SA" sz="2000" dirty="0">
                <a:cs typeface="B Nazanin" pitchFamily="2" charset="-78"/>
              </a:rPr>
              <a:t> بزاق عملي شيميايي است</a:t>
            </a:r>
            <a:r>
              <a:rPr lang="en-US" sz="2000" dirty="0">
                <a:cs typeface="B Nazanin" pitchFamily="2" charset="-78"/>
              </a:rPr>
              <a:t>‎</a:t>
            </a:r>
            <a:r>
              <a:rPr lang="ar-SA" sz="2000" dirty="0">
                <a:cs typeface="B Nazanin" pitchFamily="2" charset="-78"/>
              </a:rPr>
              <a:t>).</a:t>
            </a:r>
          </a:p>
          <a:p>
            <a:pPr marL="533400" indent="-533400" algn="just" rtl="1">
              <a:buFont typeface="Wingdings" pitchFamily="2" charset="2"/>
              <a:buChar char="§"/>
            </a:pPr>
            <a:r>
              <a:rPr lang="ar-SA" sz="2000" b="1" dirty="0">
                <a:cs typeface="B Nazanin" pitchFamily="2" charset="-78"/>
              </a:rPr>
              <a:t>بلع</a:t>
            </a:r>
            <a:r>
              <a:rPr lang="en-US" sz="2000" b="1" dirty="0">
                <a:cs typeface="B Nazanin" pitchFamily="2" charset="-78"/>
              </a:rPr>
              <a:t>‎</a:t>
            </a:r>
            <a:r>
              <a:rPr lang="ar-SA" sz="2000" b="1" dirty="0">
                <a:cs typeface="B Nazanin" pitchFamily="2" charset="-78"/>
              </a:rPr>
              <a:t>، </a:t>
            </a:r>
            <a:r>
              <a:rPr lang="ar-SA" sz="2000" dirty="0">
                <a:cs typeface="B Nazanin" pitchFamily="2" charset="-78"/>
              </a:rPr>
              <a:t>قورت دادن غذا (فروبردن غذا  مكانيكي</a:t>
            </a:r>
            <a:r>
              <a:rPr lang="en-US" sz="2000" dirty="0">
                <a:cs typeface="B Nazanin" pitchFamily="2" charset="-78"/>
              </a:rPr>
              <a:t>‎</a:t>
            </a:r>
            <a:r>
              <a:rPr lang="ar-SA" sz="2000" dirty="0">
                <a:cs typeface="B Nazanin" pitchFamily="2" charset="-78"/>
              </a:rPr>
              <a:t>).</a:t>
            </a:r>
          </a:p>
          <a:p>
            <a:pPr marL="533400" indent="-533400" algn="just" rtl="1">
              <a:buFont typeface="Wingdings" pitchFamily="2" charset="2"/>
              <a:buChar char="§"/>
            </a:pPr>
            <a:r>
              <a:rPr lang="ar-SA" sz="2000" b="1" dirty="0">
                <a:cs typeface="B Nazanin" pitchFamily="2" charset="-78"/>
              </a:rPr>
              <a:t>حركات دودي</a:t>
            </a:r>
            <a:r>
              <a:rPr lang="en-US" sz="2000" dirty="0">
                <a:cs typeface="B Nazanin" pitchFamily="2" charset="-78"/>
              </a:rPr>
              <a:t>‎</a:t>
            </a:r>
            <a:r>
              <a:rPr lang="ar-SA" sz="2000" dirty="0">
                <a:cs typeface="B Nazanin" pitchFamily="2" charset="-78"/>
              </a:rPr>
              <a:t>، يعني انقباضات موجي منظم كه </a:t>
            </a:r>
            <a:r>
              <a:rPr lang="ar-SA" sz="2000" dirty="0" smtClean="0">
                <a:cs typeface="B Nazanin" pitchFamily="2" charset="-78"/>
              </a:rPr>
              <a:t>منجر</a:t>
            </a:r>
            <a:r>
              <a:rPr lang="fa-IR" sz="2000" dirty="0" smtClean="0">
                <a:cs typeface="B Nazanin" pitchFamily="2" charset="-78"/>
              </a:rPr>
              <a:t> </a:t>
            </a:r>
            <a:r>
              <a:rPr lang="ar-SA" sz="2000" dirty="0" smtClean="0">
                <a:cs typeface="B Nazanin" pitchFamily="2" charset="-78"/>
              </a:rPr>
              <a:t>به </a:t>
            </a:r>
            <a:r>
              <a:rPr lang="ar-SA" sz="2000" dirty="0">
                <a:cs typeface="B Nazanin" pitchFamily="2" charset="-78"/>
              </a:rPr>
              <a:t>حركات غذا در لولة گوارش مي</a:t>
            </a:r>
            <a:r>
              <a:rPr lang="en-US" sz="2000" dirty="0">
                <a:cs typeface="B Nazanin" pitchFamily="2" charset="-78"/>
              </a:rPr>
              <a:t>‎</a:t>
            </a:r>
            <a:r>
              <a:rPr lang="ar-SA" sz="2000" dirty="0">
                <a:cs typeface="B Nazanin" pitchFamily="2" charset="-78"/>
              </a:rPr>
              <a:t>شود (مكانيكي</a:t>
            </a:r>
            <a:r>
              <a:rPr lang="en-US" sz="2000" dirty="0">
                <a:cs typeface="B Nazanin" pitchFamily="2" charset="-78"/>
              </a:rPr>
              <a:t>‎</a:t>
            </a:r>
            <a:r>
              <a:rPr lang="ar-SA" sz="2000" dirty="0">
                <a:cs typeface="B Nazanin" pitchFamily="2" charset="-78"/>
              </a:rPr>
              <a:t>).</a:t>
            </a:r>
          </a:p>
          <a:p>
            <a:pPr marL="533400" indent="-533400" algn="just" rtl="1">
              <a:buFont typeface="Wingdings" pitchFamily="2" charset="2"/>
              <a:buChar char="§"/>
            </a:pPr>
            <a:r>
              <a:rPr lang="ar-SA" sz="2000" b="1" dirty="0">
                <a:cs typeface="B Nazanin" pitchFamily="2" charset="-78"/>
              </a:rPr>
              <a:t>جذب</a:t>
            </a:r>
            <a:r>
              <a:rPr lang="en-US" sz="2000" b="1" dirty="0">
                <a:cs typeface="B Nazanin" pitchFamily="2" charset="-78"/>
              </a:rPr>
              <a:t>‎</a:t>
            </a:r>
            <a:r>
              <a:rPr lang="ar-SA" sz="2000" b="1" dirty="0">
                <a:cs typeface="B Nazanin" pitchFamily="2" charset="-78"/>
              </a:rPr>
              <a:t>، </a:t>
            </a:r>
            <a:r>
              <a:rPr lang="ar-SA" sz="2000" dirty="0">
                <a:cs typeface="B Nazanin" pitchFamily="2" charset="-78"/>
              </a:rPr>
              <a:t>يعني عبور مولكولهاي كوچك غذا از ميان ديوارة رودة كوچك</a:t>
            </a:r>
            <a:r>
              <a:rPr lang="en-US" sz="2000" dirty="0">
                <a:cs typeface="B Nazanin" pitchFamily="2" charset="-78"/>
              </a:rPr>
              <a:t>‎</a:t>
            </a:r>
            <a:r>
              <a:rPr lang="ar-SA" sz="2000" dirty="0">
                <a:cs typeface="B Nazanin" pitchFamily="2" charset="-78"/>
              </a:rPr>
              <a:t>، ورود آنها به دستگاههاي گردش خون و لنفاتيك و جذب</a:t>
            </a:r>
            <a:r>
              <a:rPr lang="en-US" sz="2000" dirty="0">
                <a:cs typeface="B Nazanin" pitchFamily="2" charset="-78"/>
              </a:rPr>
              <a:t>‎</a:t>
            </a:r>
            <a:r>
              <a:rPr lang="ar-SA" sz="2000" dirty="0">
                <a:cs typeface="B Nazanin" pitchFamily="2" charset="-78"/>
              </a:rPr>
              <a:t> آنها به سلولها (مكانيكي و شيميايي</a:t>
            </a:r>
            <a:r>
              <a:rPr lang="en-US" sz="2000" dirty="0">
                <a:cs typeface="B Nazanin" pitchFamily="2" charset="-78"/>
              </a:rPr>
              <a:t>‎</a:t>
            </a:r>
            <a:r>
              <a:rPr lang="ar-SA" sz="2000" dirty="0">
                <a:cs typeface="B Nazanin" pitchFamily="2" charset="-78"/>
              </a:rPr>
              <a:t>).</a:t>
            </a:r>
          </a:p>
          <a:p>
            <a:pPr marL="533400" indent="-533400" algn="just" rtl="1">
              <a:buFont typeface="Wingdings" pitchFamily="2" charset="2"/>
              <a:buChar char="§"/>
            </a:pPr>
            <a:r>
              <a:rPr lang="ar-SA" sz="2000" b="1" dirty="0">
                <a:cs typeface="B Nazanin" pitchFamily="2" charset="-78"/>
              </a:rPr>
              <a:t>دفع</a:t>
            </a:r>
            <a:r>
              <a:rPr lang="en-US" sz="2000" b="1" dirty="0">
                <a:cs typeface="B Nazanin" pitchFamily="2" charset="-78"/>
              </a:rPr>
              <a:t>‎</a:t>
            </a:r>
            <a:r>
              <a:rPr lang="ar-SA" sz="2000" b="1" dirty="0">
                <a:cs typeface="B Nazanin" pitchFamily="2" charset="-78"/>
              </a:rPr>
              <a:t>، </a:t>
            </a:r>
            <a:r>
              <a:rPr lang="ar-SA" sz="2000" dirty="0">
                <a:cs typeface="B Nazanin" pitchFamily="2" charset="-78"/>
              </a:rPr>
              <a:t>يعني دفع عناصر زايد مواد غذايي كه مدفوع خوانده مي</a:t>
            </a:r>
            <a:r>
              <a:rPr lang="en-US" sz="2000" dirty="0">
                <a:cs typeface="B Nazanin" pitchFamily="2" charset="-78"/>
              </a:rPr>
              <a:t>‎</a:t>
            </a:r>
            <a:r>
              <a:rPr lang="ar-SA" sz="2000" dirty="0">
                <a:cs typeface="B Nazanin" pitchFamily="2" charset="-78"/>
              </a:rPr>
              <a:t>شود (مكانيكي</a:t>
            </a:r>
            <a:r>
              <a:rPr lang="en-US" sz="2000" dirty="0">
                <a:cs typeface="B Nazanin" pitchFamily="2" charset="-78"/>
              </a:rPr>
              <a:t>‎</a:t>
            </a:r>
            <a:r>
              <a:rPr lang="ar-SA" sz="2000" dirty="0">
                <a:cs typeface="B Nazanin" pitchFamily="2" charset="-78"/>
              </a:rPr>
              <a:t>).</a:t>
            </a:r>
          </a:p>
        </p:txBody>
      </p:sp>
      <p:sp>
        <p:nvSpPr>
          <p:cNvPr id="3" name="Rectangle 2"/>
          <p:cNvSpPr/>
          <p:nvPr/>
        </p:nvSpPr>
        <p:spPr>
          <a:xfrm>
            <a:off x="1552570" y="994055"/>
            <a:ext cx="3857146" cy="406265"/>
          </a:xfrm>
          <a:prstGeom prst="rect">
            <a:avLst/>
          </a:prstGeom>
        </p:spPr>
        <p:txBody>
          <a:bodyPr wrap="none">
            <a:spAutoFit/>
          </a:bodyPr>
          <a:lstStyle/>
          <a:p>
            <a:pPr marL="533400" indent="-533400" algn="just" rtl="1">
              <a:lnSpc>
                <a:spcPct val="80000"/>
              </a:lnSpc>
              <a:buNone/>
            </a:pPr>
            <a:r>
              <a:rPr lang="fa-IR" sz="2400" dirty="0" smtClean="0">
                <a:solidFill>
                  <a:srgbClr val="00B0F0"/>
                </a:solidFill>
                <a:cs typeface="B Nazanin" pitchFamily="2" charset="-78"/>
              </a:rPr>
              <a:t>(به وسیله حرکت، ترشح، هضم و جذب)</a:t>
            </a:r>
            <a:endParaRPr lang="ar-SA" sz="2400" dirty="0">
              <a:solidFill>
                <a:srgbClr val="00B0F0"/>
              </a:solidFill>
              <a:cs typeface="B Nazanin" pitchFamily="2" charset="-78"/>
            </a:endParaRPr>
          </a:p>
        </p:txBody>
      </p:sp>
      <p:cxnSp>
        <p:nvCxnSpPr>
          <p:cNvPr id="5" name="Straight Arrow Connector 4"/>
          <p:cNvCxnSpPr/>
          <p:nvPr/>
        </p:nvCxnSpPr>
        <p:spPr>
          <a:xfrm rot="10800000">
            <a:off x="5550569" y="1235242"/>
            <a:ext cx="1235242" cy="160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49381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368300" y="0"/>
            <a:ext cx="11658600" cy="7213600"/>
          </a:xfrm>
        </p:spPr>
        <p:txBody>
          <a:bodyPr>
            <a:normAutofit/>
          </a:bodyPr>
          <a:lstStyle/>
          <a:p>
            <a:pPr marL="533400" indent="-533400" algn="just" rtl="1">
              <a:lnSpc>
                <a:spcPct val="80000"/>
              </a:lnSpc>
              <a:buNone/>
            </a:pPr>
            <a:r>
              <a:rPr lang="fa-IR" sz="2800" b="1" dirty="0" smtClean="0">
                <a:latin typeface="Times New Roman" pitchFamily="18" charset="0"/>
                <a:cs typeface="B Nazanin" pitchFamily="2" charset="-78"/>
              </a:rPr>
              <a:t>ساختمان دستگاه گوارش</a:t>
            </a:r>
          </a:p>
          <a:p>
            <a:pPr marL="533400" indent="-533400" algn="just" rtl="1">
              <a:lnSpc>
                <a:spcPct val="80000"/>
              </a:lnSpc>
              <a:buFont typeface="Wingdings" pitchFamily="2" charset="2"/>
              <a:buChar char="§"/>
            </a:pPr>
            <a:r>
              <a:rPr lang="fa-IR" sz="2000" dirty="0" smtClean="0">
                <a:latin typeface="Times New Roman" pitchFamily="18" charset="0"/>
                <a:cs typeface="B Nazanin" pitchFamily="2" charset="-78"/>
              </a:rPr>
              <a:t>ساختمان لوله گوارش ویژگی های مشترکی در سازمان بندی کلی دارند.</a:t>
            </a:r>
          </a:p>
          <a:p>
            <a:pPr marL="533400" indent="-533400" algn="just" rtl="1">
              <a:lnSpc>
                <a:spcPct val="80000"/>
              </a:lnSpc>
              <a:buFont typeface="Wingdings" pitchFamily="2" charset="2"/>
              <a:buChar char="§"/>
            </a:pPr>
            <a:r>
              <a:rPr lang="fa-IR" sz="2000" dirty="0" smtClean="0">
                <a:latin typeface="Times New Roman" pitchFamily="18" charset="0"/>
                <a:cs typeface="B Nazanin" pitchFamily="2" charset="-78"/>
              </a:rPr>
              <a:t>در برش عرضی از لوله ی گوارش از داخل به خارج لایه های زیر قابل مشاهده اند:</a:t>
            </a:r>
          </a:p>
          <a:p>
            <a:pPr marL="533400" indent="-533400" algn="just" rtl="1">
              <a:lnSpc>
                <a:spcPct val="80000"/>
              </a:lnSpc>
              <a:buNone/>
            </a:pPr>
            <a:r>
              <a:rPr lang="fa-IR" sz="2000" dirty="0" smtClean="0">
                <a:latin typeface="Times New Roman" pitchFamily="18" charset="0"/>
                <a:cs typeface="B Nazanin" pitchFamily="2" charset="-78"/>
              </a:rPr>
              <a:t>1)</a:t>
            </a:r>
            <a:r>
              <a:rPr lang="en-US" sz="2000" dirty="0" smtClean="0">
                <a:latin typeface="Times New Roman" pitchFamily="18" charset="0"/>
                <a:cs typeface="Times New Roman" pitchFamily="18" charset="0"/>
              </a:rPr>
              <a:t>Mucosa </a:t>
            </a:r>
            <a:r>
              <a:rPr lang="fa-IR" sz="2000" dirty="0" smtClean="0">
                <a:latin typeface="Times New Roman" pitchFamily="18" charset="0"/>
                <a:cs typeface="Times New Roman" pitchFamily="18" charset="0"/>
              </a:rPr>
              <a:t> </a:t>
            </a:r>
            <a:r>
              <a:rPr lang="fa-IR" sz="2000" dirty="0" smtClean="0">
                <a:latin typeface="Times New Roman" pitchFamily="18" charset="0"/>
                <a:cs typeface="Times New Roman" pitchFamily="18" charset="0"/>
              </a:rPr>
              <a:t>(</a:t>
            </a:r>
            <a:r>
              <a:rPr lang="fa-IR" sz="2000" dirty="0" smtClean="0">
                <a:latin typeface="Times New Roman" pitchFamily="18" charset="0"/>
                <a:cs typeface="B Nazanin" pitchFamily="2" charset="-78"/>
              </a:rPr>
              <a:t>مخاط) که شامل لایه سلول های پوششی، غشای پایه و یک بافت همبند سست به نام لامینا پروپریا وعضله مخاطی است. </a:t>
            </a:r>
          </a:p>
          <a:p>
            <a:pPr marL="533400" indent="-533400" algn="r" rtl="1">
              <a:lnSpc>
                <a:spcPct val="80000"/>
              </a:lnSpc>
              <a:buNone/>
            </a:pPr>
            <a:r>
              <a:rPr lang="fa-IR" sz="2000" dirty="0" smtClean="0">
                <a:latin typeface="Times New Roman" pitchFamily="18" charset="0"/>
                <a:cs typeface="B Nazanin" pitchFamily="2" charset="-78"/>
              </a:rPr>
              <a:t>2)</a:t>
            </a:r>
            <a:r>
              <a:rPr lang="en-US" sz="2000" dirty="0" smtClean="0">
                <a:latin typeface="Times New Roman" pitchFamily="18" charset="0"/>
                <a:cs typeface="Times New Roman" pitchFamily="18" charset="0"/>
              </a:rPr>
              <a:t>Submucosa </a:t>
            </a:r>
            <a:r>
              <a:rPr lang="fa-IR" sz="2000" dirty="0" smtClean="0">
                <a:latin typeface="Times New Roman" pitchFamily="18" charset="0"/>
                <a:cs typeface="Times New Roman" pitchFamily="18" charset="0"/>
              </a:rPr>
              <a:t> </a:t>
            </a:r>
            <a:r>
              <a:rPr lang="fa-IR" sz="2000" dirty="0" smtClean="0">
                <a:latin typeface="Times New Roman" pitchFamily="18" charset="0"/>
                <a:cs typeface="Times New Roman" pitchFamily="18" charset="0"/>
              </a:rPr>
              <a:t>(</a:t>
            </a:r>
            <a:r>
              <a:rPr lang="fa-IR" sz="2000" dirty="0" smtClean="0">
                <a:latin typeface="Times New Roman" pitchFamily="18" charset="0"/>
                <a:cs typeface="B Nazanin" pitchFamily="2" charset="-78"/>
              </a:rPr>
              <a:t>زیر مخاط) (بافت همبند شل شامل عروق لوله گوارش و شبکه عصبی زیر مخاط (مایسنر) )</a:t>
            </a:r>
          </a:p>
          <a:p>
            <a:pPr marL="533400" indent="-533400" algn="r" rtl="1">
              <a:lnSpc>
                <a:spcPct val="80000"/>
              </a:lnSpc>
              <a:buNone/>
            </a:pPr>
            <a:r>
              <a:rPr lang="fa-IR" sz="2000" dirty="0" smtClean="0">
                <a:latin typeface="Times New Roman" pitchFamily="18" charset="0"/>
                <a:cs typeface="B Nazanin" pitchFamily="2" charset="-78"/>
              </a:rPr>
              <a:t> 3</a:t>
            </a:r>
            <a:r>
              <a:rPr lang="fa-IR" sz="2000" dirty="0" smtClean="0">
                <a:latin typeface="Times New Roman" pitchFamily="18" charset="0"/>
                <a:cs typeface="B Nazanin" pitchFamily="2" charset="-78"/>
              </a:rPr>
              <a:t>)</a:t>
            </a:r>
            <a:r>
              <a:rPr lang="en-US" sz="2000" dirty="0">
                <a:latin typeface="Times New Roman" pitchFamily="18" charset="0"/>
                <a:cs typeface="Times New Roman" pitchFamily="18" charset="0"/>
              </a:rPr>
              <a:t> C</a:t>
            </a:r>
            <a:r>
              <a:rPr lang="en-US" sz="2000" dirty="0" smtClean="0">
                <a:latin typeface="Times New Roman" pitchFamily="18" charset="0"/>
                <a:cs typeface="Times New Roman" pitchFamily="18" charset="0"/>
              </a:rPr>
              <a:t>ircular </a:t>
            </a:r>
            <a:r>
              <a:rPr lang="en-US" sz="2000" dirty="0">
                <a:latin typeface="Times New Roman" pitchFamily="18" charset="0"/>
                <a:cs typeface="Times New Roman" pitchFamily="18" charset="0"/>
              </a:rPr>
              <a:t>muscle(</a:t>
            </a:r>
            <a:r>
              <a:rPr lang="fa-IR" sz="2000" dirty="0" smtClean="0">
                <a:latin typeface="Times New Roman" pitchFamily="18" charset="0"/>
                <a:cs typeface="Times New Roman" pitchFamily="18" charset="0"/>
              </a:rPr>
              <a:t> </a:t>
            </a:r>
            <a:r>
              <a:rPr lang="fa-IR" sz="2000" dirty="0" smtClean="0">
                <a:latin typeface="Times New Roman" pitchFamily="18" charset="0"/>
                <a:cs typeface="Times New Roman" pitchFamily="18" charset="0"/>
              </a:rPr>
              <a:t>(</a:t>
            </a:r>
            <a:r>
              <a:rPr lang="fa-IR" sz="2000" dirty="0" smtClean="0">
                <a:latin typeface="Times New Roman" pitchFamily="18" charset="0"/>
                <a:cs typeface="B Nazanin" pitchFamily="2" charset="-78"/>
              </a:rPr>
              <a:t>لایه عضلانی حلقوی)</a:t>
            </a:r>
          </a:p>
          <a:p>
            <a:pPr marL="533400" indent="-533400" algn="r" rtl="1">
              <a:lnSpc>
                <a:spcPct val="80000"/>
              </a:lnSpc>
              <a:buNone/>
            </a:pPr>
            <a:r>
              <a:rPr lang="fa-IR" sz="2000" dirty="0" smtClean="0">
                <a:latin typeface="Times New Roman" pitchFamily="18" charset="0"/>
                <a:cs typeface="B Nazanin" pitchFamily="2" charset="-78"/>
              </a:rPr>
              <a:t>4) </a:t>
            </a:r>
            <a:r>
              <a:rPr lang="en-US" sz="2000" dirty="0" smtClean="0">
                <a:latin typeface="Times New Roman" pitchFamily="18" charset="0"/>
                <a:cs typeface="B Nazanin" pitchFamily="2" charset="-78"/>
              </a:rPr>
              <a:t>L</a:t>
            </a:r>
            <a:r>
              <a:rPr lang="en-US" sz="2000" dirty="0">
                <a:latin typeface="Times New Roman" pitchFamily="18" charset="0"/>
                <a:cs typeface="Times New Roman" pitchFamily="18" charset="0"/>
              </a:rPr>
              <a:t>ongitudinal </a:t>
            </a:r>
            <a:r>
              <a:rPr lang="en-US" sz="2000" dirty="0" smtClean="0">
                <a:latin typeface="Times New Roman" pitchFamily="18" charset="0"/>
                <a:cs typeface="Times New Roman" pitchFamily="18" charset="0"/>
              </a:rPr>
              <a:t>muscle</a:t>
            </a:r>
            <a:r>
              <a:rPr lang="fa-IR" sz="2000" dirty="0" smtClean="0">
                <a:latin typeface="Times New Roman" pitchFamily="18" charset="0"/>
                <a:cs typeface="Times New Roman" pitchFamily="18" charset="0"/>
              </a:rPr>
              <a:t> </a:t>
            </a:r>
            <a:r>
              <a:rPr lang="fa-IR" sz="2000" dirty="0" smtClean="0">
                <a:latin typeface="Times New Roman" pitchFamily="18" charset="0"/>
                <a:cs typeface="Times New Roman" pitchFamily="18" charset="0"/>
              </a:rPr>
              <a:t>(</a:t>
            </a:r>
            <a:r>
              <a:rPr lang="fa-IR" sz="2000" dirty="0" smtClean="0">
                <a:latin typeface="Times New Roman" pitchFamily="18" charset="0"/>
                <a:cs typeface="B Nazanin" pitchFamily="2" charset="-78"/>
              </a:rPr>
              <a:t>لایه عضلانی طولی)</a:t>
            </a:r>
          </a:p>
          <a:p>
            <a:pPr marL="533400" indent="-533400" algn="r" rtl="1">
              <a:lnSpc>
                <a:spcPct val="80000"/>
              </a:lnSpc>
              <a:buNone/>
            </a:pPr>
            <a:r>
              <a:rPr lang="fa-IR" sz="2000" dirty="0" smtClean="0">
                <a:latin typeface="Times New Roman" pitchFamily="18" charset="0"/>
                <a:cs typeface="B Nazanin" pitchFamily="2" charset="-78"/>
              </a:rPr>
              <a:t>5)</a:t>
            </a:r>
            <a:r>
              <a:rPr lang="en-US" sz="2000" dirty="0" smtClean="0">
                <a:latin typeface="Times New Roman" pitchFamily="18" charset="0"/>
                <a:cs typeface="Times New Roman" pitchFamily="18" charset="0"/>
              </a:rPr>
              <a:t>Serosa </a:t>
            </a:r>
            <a:r>
              <a:rPr lang="fa-IR" sz="2000" dirty="0" smtClean="0">
                <a:latin typeface="Times New Roman" pitchFamily="18" charset="0"/>
                <a:cs typeface="B Nazanin" pitchFamily="2" charset="-78"/>
              </a:rPr>
              <a:t> </a:t>
            </a:r>
            <a:r>
              <a:rPr lang="fa-IR" sz="2000" dirty="0" smtClean="0">
                <a:latin typeface="Times New Roman" pitchFamily="18" charset="0"/>
                <a:cs typeface="B Nazanin" pitchFamily="2" charset="-78"/>
              </a:rPr>
              <a:t>یا</a:t>
            </a:r>
            <a:r>
              <a:rPr lang="en-US" sz="2000" dirty="0" smtClean="0">
                <a:latin typeface="Times New Roman" pitchFamily="18" charset="0"/>
                <a:cs typeface="Times New Roman" pitchFamily="18" charset="0"/>
              </a:rPr>
              <a:t>Mesothelium </a:t>
            </a:r>
            <a:r>
              <a:rPr lang="fa-IR" sz="2000" dirty="0" smtClean="0">
                <a:latin typeface="Times New Roman" pitchFamily="18" charset="0"/>
                <a:cs typeface="Times New Roman" pitchFamily="18" charset="0"/>
              </a:rPr>
              <a:t> </a:t>
            </a:r>
            <a:r>
              <a:rPr lang="fa-IR" sz="2000" dirty="0" smtClean="0">
                <a:latin typeface="Times New Roman" pitchFamily="18" charset="0"/>
                <a:cs typeface="B Nazanin" pitchFamily="2" charset="-78"/>
              </a:rPr>
              <a:t>که یک بافت همبند متراکم است</a:t>
            </a:r>
          </a:p>
          <a:p>
            <a:pPr marL="533400" indent="-533400" algn="r" rtl="1">
              <a:lnSpc>
                <a:spcPct val="80000"/>
              </a:lnSpc>
              <a:buFont typeface="Wingdings" pitchFamily="2" charset="2"/>
              <a:buChar char="Ø"/>
            </a:pPr>
            <a:r>
              <a:rPr lang="fa-IR" dirty="0" smtClean="0">
                <a:solidFill>
                  <a:srgbClr val="0070C0"/>
                </a:solidFill>
                <a:latin typeface="Times New Roman" pitchFamily="18" charset="0"/>
                <a:cs typeface="B Nazanin" pitchFamily="2" charset="-78"/>
              </a:rPr>
              <a:t>در مخاط لوله ی گوارش یک سری فیبر های عضله</a:t>
            </a:r>
            <a:r>
              <a:rPr lang="en-US" dirty="0" smtClean="0">
                <a:solidFill>
                  <a:srgbClr val="0070C0"/>
                </a:solidFill>
                <a:latin typeface="Times New Roman" pitchFamily="18" charset="0"/>
                <a:cs typeface="B Nazanin" pitchFamily="2" charset="-78"/>
              </a:rPr>
              <a:t> </a:t>
            </a:r>
            <a:r>
              <a:rPr lang="fa-IR" dirty="0" smtClean="0">
                <a:solidFill>
                  <a:srgbClr val="0070C0"/>
                </a:solidFill>
                <a:latin typeface="Times New Roman" pitchFamily="18" charset="0"/>
                <a:cs typeface="B Nazanin" pitchFamily="2" charset="-78"/>
              </a:rPr>
              <a:t>ی صاف وجود دارد که با هم</a:t>
            </a:r>
          </a:p>
          <a:p>
            <a:pPr marL="533400" indent="-533400" algn="r" rtl="1">
              <a:lnSpc>
                <a:spcPct val="80000"/>
              </a:lnSpc>
              <a:buNone/>
            </a:pPr>
            <a:r>
              <a:rPr lang="fa-IR" dirty="0" smtClean="0">
                <a:solidFill>
                  <a:srgbClr val="0070C0"/>
                </a:solidFill>
                <a:latin typeface="Times New Roman" pitchFamily="18" charset="0"/>
                <a:cs typeface="B Nazanin" pitchFamily="2" charset="-78"/>
              </a:rPr>
              <a:t> عضله</a:t>
            </a:r>
            <a:r>
              <a:rPr lang="en-US" dirty="0" smtClean="0">
                <a:solidFill>
                  <a:srgbClr val="0070C0"/>
                </a:solidFill>
                <a:latin typeface="Times New Roman" pitchFamily="18" charset="0"/>
                <a:cs typeface="B Nazanin" pitchFamily="2" charset="-78"/>
              </a:rPr>
              <a:t> </a:t>
            </a:r>
            <a:r>
              <a:rPr lang="fa-IR" dirty="0" smtClean="0">
                <a:solidFill>
                  <a:srgbClr val="0070C0"/>
                </a:solidFill>
                <a:latin typeface="Times New Roman" pitchFamily="18" charset="0"/>
                <a:cs typeface="B Nazanin" pitchFamily="2" charset="-78"/>
              </a:rPr>
              <a:t>ی صاف مخاطی را به وجود می آورند.(</a:t>
            </a:r>
            <a:r>
              <a:rPr lang="en-US" dirty="0" smtClean="0">
                <a:solidFill>
                  <a:srgbClr val="0070C0"/>
                </a:solidFill>
                <a:latin typeface="Times New Roman" pitchFamily="18" charset="0"/>
                <a:cs typeface="Times New Roman" pitchFamily="18" charset="0"/>
              </a:rPr>
              <a:t>mucosa </a:t>
            </a:r>
            <a:r>
              <a:rPr lang="en-US" dirty="0" err="1" smtClean="0">
                <a:solidFill>
                  <a:srgbClr val="0070C0"/>
                </a:solidFill>
                <a:latin typeface="Times New Roman" pitchFamily="18" charset="0"/>
                <a:cs typeface="Times New Roman" pitchFamily="18" charset="0"/>
              </a:rPr>
              <a:t>muscularis</a:t>
            </a:r>
            <a:r>
              <a:rPr lang="en-US" dirty="0" smtClean="0">
                <a:solidFill>
                  <a:srgbClr val="0070C0"/>
                </a:solidFill>
                <a:latin typeface="Times New Roman" pitchFamily="18" charset="0"/>
                <a:cs typeface="Times New Roman" pitchFamily="18" charset="0"/>
              </a:rPr>
              <a:t> </a:t>
            </a:r>
            <a:r>
              <a:rPr lang="fa-IR" dirty="0" smtClean="0">
                <a:solidFill>
                  <a:srgbClr val="0070C0"/>
                </a:solidFill>
                <a:latin typeface="Times New Roman" pitchFamily="18" charset="0"/>
                <a:cs typeface="Times New Roman" pitchFamily="18" charset="0"/>
              </a:rPr>
              <a:t>)</a:t>
            </a:r>
          </a:p>
          <a:p>
            <a:pPr marL="533400" indent="-533400" algn="r" rtl="1">
              <a:lnSpc>
                <a:spcPct val="80000"/>
              </a:lnSpc>
              <a:buFont typeface="Wingdings" pitchFamily="2" charset="2"/>
              <a:buChar char="Ø"/>
            </a:pPr>
            <a:r>
              <a:rPr lang="fa-IR" dirty="0" smtClean="0">
                <a:solidFill>
                  <a:srgbClr val="0070C0"/>
                </a:solidFill>
                <a:latin typeface="Times New Roman" pitchFamily="18" charset="0"/>
                <a:cs typeface="B Nazanin" pitchFamily="2" charset="-78"/>
              </a:rPr>
              <a:t> در زیر مخاط شبکه ی عصبی مایسنر</a:t>
            </a:r>
            <a:r>
              <a:rPr lang="en-US" dirty="0" smtClean="0">
                <a:solidFill>
                  <a:srgbClr val="0070C0"/>
                </a:solidFill>
                <a:latin typeface="Times New Roman" pitchFamily="18" charset="0"/>
                <a:cs typeface="B Nazanin" pitchFamily="2" charset="-78"/>
              </a:rPr>
              <a:t>)</a:t>
            </a:r>
            <a:r>
              <a:rPr lang="fa-IR" dirty="0" smtClean="0">
                <a:solidFill>
                  <a:srgbClr val="0070C0"/>
                </a:solidFill>
                <a:latin typeface="Times New Roman" pitchFamily="18" charset="0"/>
                <a:cs typeface="B Nazanin" pitchFamily="2" charset="-78"/>
              </a:rPr>
              <a:t>شبکه</a:t>
            </a:r>
            <a:r>
              <a:rPr lang="en-US" dirty="0" smtClean="0">
                <a:solidFill>
                  <a:srgbClr val="0070C0"/>
                </a:solidFill>
                <a:latin typeface="Times New Roman" pitchFamily="18" charset="0"/>
                <a:cs typeface="B Nazanin" pitchFamily="2" charset="-78"/>
              </a:rPr>
              <a:t> </a:t>
            </a:r>
            <a:r>
              <a:rPr lang="fa-IR" dirty="0" smtClean="0">
                <a:solidFill>
                  <a:srgbClr val="0070C0"/>
                </a:solidFill>
                <a:latin typeface="Times New Roman" pitchFamily="18" charset="0"/>
                <a:cs typeface="B Nazanin" pitchFamily="2" charset="-78"/>
              </a:rPr>
              <a:t>ی عصبی زیر مخاطی</a:t>
            </a:r>
            <a:r>
              <a:rPr lang="en-US" dirty="0" smtClean="0">
                <a:solidFill>
                  <a:srgbClr val="0070C0"/>
                </a:solidFill>
                <a:latin typeface="Times New Roman" pitchFamily="18" charset="0"/>
                <a:cs typeface="B Nazanin" pitchFamily="2" charset="-78"/>
              </a:rPr>
              <a:t>(</a:t>
            </a:r>
            <a:r>
              <a:rPr lang="fa-IR" dirty="0" smtClean="0">
                <a:solidFill>
                  <a:srgbClr val="0070C0"/>
                </a:solidFill>
                <a:latin typeface="Times New Roman" pitchFamily="18" charset="0"/>
                <a:cs typeface="B Nazanin" pitchFamily="2" charset="-78"/>
              </a:rPr>
              <a:t> وجود دارد </a:t>
            </a:r>
          </a:p>
          <a:p>
            <a:pPr marL="533400" indent="-533400" algn="r" rtl="1">
              <a:lnSpc>
                <a:spcPct val="80000"/>
              </a:lnSpc>
              <a:buNone/>
            </a:pPr>
            <a:r>
              <a:rPr lang="fa-IR" dirty="0" smtClean="0">
                <a:solidFill>
                  <a:srgbClr val="0070C0"/>
                </a:solidFill>
                <a:latin typeface="Times New Roman" pitchFamily="18" charset="0"/>
                <a:cs typeface="B Nazanin" pitchFamily="2" charset="-78"/>
              </a:rPr>
              <a:t>که عمدتا در تنظیم فعالیت های ترشحی لوله ی گوارش</a:t>
            </a:r>
            <a:r>
              <a:rPr lang="en-US" dirty="0" smtClean="0">
                <a:solidFill>
                  <a:srgbClr val="0070C0"/>
                </a:solidFill>
                <a:latin typeface="Times New Roman" pitchFamily="18" charset="0"/>
                <a:cs typeface="B Nazanin" pitchFamily="2" charset="-78"/>
              </a:rPr>
              <a:t> </a:t>
            </a:r>
            <a:r>
              <a:rPr lang="fa-IR" dirty="0" smtClean="0">
                <a:solidFill>
                  <a:srgbClr val="0070C0"/>
                </a:solidFill>
                <a:latin typeface="Times New Roman" pitchFamily="18" charset="0"/>
                <a:cs typeface="B Nazanin" pitchFamily="2" charset="-78"/>
              </a:rPr>
              <a:t>نقش دارد.</a:t>
            </a:r>
          </a:p>
          <a:p>
            <a:pPr marL="533400" indent="-533400" algn="r" rtl="1">
              <a:lnSpc>
                <a:spcPct val="80000"/>
              </a:lnSpc>
              <a:buFont typeface="Wingdings" pitchFamily="2" charset="2"/>
              <a:buChar char="Ø"/>
            </a:pPr>
            <a:r>
              <a:rPr lang="en-US" dirty="0" smtClean="0">
                <a:solidFill>
                  <a:srgbClr val="0070C0"/>
                </a:solidFill>
                <a:latin typeface="Times New Roman" pitchFamily="18" charset="0"/>
                <a:cs typeface="B Nazanin" pitchFamily="2" charset="-78"/>
              </a:rPr>
              <a:t> </a:t>
            </a:r>
            <a:r>
              <a:rPr lang="fa-IR" dirty="0" smtClean="0">
                <a:solidFill>
                  <a:srgbClr val="0070C0"/>
                </a:solidFill>
                <a:latin typeface="Times New Roman" pitchFamily="18" charset="0"/>
                <a:cs typeface="B Nazanin" pitchFamily="2" charset="-78"/>
              </a:rPr>
              <a:t>همچنین در زیر مخاط یک سری غدد ترشحی وجود دارد که آنزیم ها و مواد </a:t>
            </a:r>
          </a:p>
          <a:p>
            <a:pPr marL="533400" indent="-533400" algn="r" rtl="1">
              <a:lnSpc>
                <a:spcPct val="80000"/>
              </a:lnSpc>
              <a:buNone/>
            </a:pPr>
            <a:r>
              <a:rPr lang="fa-IR" dirty="0" smtClean="0">
                <a:solidFill>
                  <a:srgbClr val="0070C0"/>
                </a:solidFill>
                <a:latin typeface="Times New Roman" pitchFamily="18" charset="0"/>
                <a:cs typeface="B Nazanin" pitchFamily="2" charset="-78"/>
              </a:rPr>
              <a:t>مختلفی ترشح می کنند. </a:t>
            </a:r>
          </a:p>
          <a:p>
            <a:pPr marL="533400" indent="-533400" algn="r" rtl="1">
              <a:lnSpc>
                <a:spcPct val="80000"/>
              </a:lnSpc>
              <a:buFont typeface="Wingdings" pitchFamily="2" charset="2"/>
              <a:buChar char="Ø"/>
            </a:pPr>
            <a:r>
              <a:rPr lang="fa-IR" dirty="0" smtClean="0">
                <a:solidFill>
                  <a:srgbClr val="0070C0"/>
                </a:solidFill>
                <a:latin typeface="Times New Roman" pitchFamily="18" charset="0"/>
                <a:cs typeface="B Nazanin" pitchFamily="2" charset="-78"/>
              </a:rPr>
              <a:t>بین لایه عضلانی طولی و لایه عضلانی حلقوی شبکه عصبی ماینتریک(شبکه عصبی اوئرباخ)</a:t>
            </a:r>
          </a:p>
          <a:p>
            <a:pPr marL="533400" indent="-533400" algn="r" rtl="1">
              <a:lnSpc>
                <a:spcPct val="80000"/>
              </a:lnSpc>
              <a:buNone/>
            </a:pPr>
            <a:r>
              <a:rPr lang="fa-IR" dirty="0" smtClean="0">
                <a:solidFill>
                  <a:srgbClr val="0070C0"/>
                </a:solidFill>
                <a:latin typeface="Times New Roman" pitchFamily="18" charset="0"/>
                <a:cs typeface="B Nazanin" pitchFamily="2" charset="-78"/>
              </a:rPr>
              <a:t> وجود دارد که عمدتا در تنظیم فعالیت های حرکتی لوله ی گوارش نقش دارد.</a:t>
            </a:r>
          </a:p>
          <a:p>
            <a:pPr marL="533400" indent="-533400" algn="r" rtl="1">
              <a:lnSpc>
                <a:spcPct val="80000"/>
              </a:lnSpc>
              <a:buFont typeface="Wingdings" pitchFamily="2" charset="2"/>
              <a:buChar char="Ø"/>
            </a:pPr>
            <a:r>
              <a:rPr lang="fa-IR" dirty="0" smtClean="0">
                <a:solidFill>
                  <a:srgbClr val="0070C0"/>
                </a:solidFill>
                <a:latin typeface="Times New Roman" pitchFamily="18" charset="0"/>
                <a:cs typeface="B Nazanin" pitchFamily="2" charset="-78"/>
              </a:rPr>
              <a:t> انقباض لایه عضلانی طولی موجب کوتاه شدن لوله ی گوارش و انقباض لایه عضلانی حلقوی</a:t>
            </a:r>
          </a:p>
          <a:p>
            <a:pPr marL="533400" indent="-533400" algn="r" rtl="1">
              <a:lnSpc>
                <a:spcPct val="80000"/>
              </a:lnSpc>
              <a:buNone/>
            </a:pPr>
            <a:r>
              <a:rPr lang="fa-IR" dirty="0" smtClean="0">
                <a:solidFill>
                  <a:srgbClr val="0070C0"/>
                </a:solidFill>
                <a:latin typeface="Times New Roman" pitchFamily="18" charset="0"/>
                <a:cs typeface="B Nazanin" pitchFamily="2" charset="-78"/>
              </a:rPr>
              <a:t> موجب کاهش قطر لوله ی گوارش می شود انقباض هر دو لایه عضلانی موجب مخلوط شدن محتویات</a:t>
            </a:r>
          </a:p>
          <a:p>
            <a:pPr marL="533400" indent="-533400" algn="r" rtl="1">
              <a:lnSpc>
                <a:spcPct val="80000"/>
              </a:lnSpc>
              <a:buNone/>
            </a:pPr>
            <a:r>
              <a:rPr lang="fa-IR" dirty="0" smtClean="0">
                <a:solidFill>
                  <a:srgbClr val="0070C0"/>
                </a:solidFill>
                <a:latin typeface="Times New Roman" pitchFamily="18" charset="0"/>
                <a:cs typeface="B Nazanin" pitchFamily="2" charset="-78"/>
              </a:rPr>
              <a:t> لوله ی گوارش می شود</a:t>
            </a:r>
          </a:p>
          <a:p>
            <a:pPr marL="533400" indent="-533400" algn="just" rtl="1">
              <a:lnSpc>
                <a:spcPct val="80000"/>
              </a:lnSpc>
              <a:buNone/>
            </a:pPr>
            <a:endParaRPr lang="fa-IR" sz="2000" dirty="0" smtClean="0">
              <a:latin typeface="Times New Roman" pitchFamily="18" charset="0"/>
              <a:cs typeface="B Nazanin" pitchFamily="2" charset="-78"/>
            </a:endParaRPr>
          </a:p>
        </p:txBody>
      </p:sp>
      <p:pic>
        <p:nvPicPr>
          <p:cNvPr id="1026" name="Picture 2" descr="E:\educational\فیزیولوژِی\درس فیزیولوژی ترم 95-1\Digestive\2.jpg"/>
          <p:cNvPicPr>
            <a:picLocks noChangeAspect="1" noChangeArrowheads="1"/>
          </p:cNvPicPr>
          <p:nvPr/>
        </p:nvPicPr>
        <p:blipFill>
          <a:blip r:embed="rId3" cstate="print"/>
          <a:srcRect/>
          <a:stretch>
            <a:fillRect/>
          </a:stretch>
        </p:blipFill>
        <p:spPr bwMode="auto">
          <a:xfrm>
            <a:off x="190500" y="2006078"/>
            <a:ext cx="4606089" cy="4851922"/>
          </a:xfrm>
          <a:prstGeom prst="rect">
            <a:avLst/>
          </a:prstGeom>
          <a:noFill/>
        </p:spPr>
      </p:pic>
    </p:spTree>
    <p:extLst>
      <p:ext uri="{BB962C8B-B14F-4D97-AF65-F5344CB8AC3E}">
        <p14:creationId xmlns:p14="http://schemas.microsoft.com/office/powerpoint/2010/main" val="195649381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304800" y="355600"/>
            <a:ext cx="11658600" cy="6858000"/>
          </a:xfrm>
        </p:spPr>
        <p:txBody>
          <a:bodyPr>
            <a:normAutofit/>
          </a:bodyPr>
          <a:lstStyle/>
          <a:p>
            <a:pPr marL="533400" indent="-533400" algn="just" rtl="1">
              <a:lnSpc>
                <a:spcPct val="80000"/>
              </a:lnSpc>
              <a:buNone/>
            </a:pPr>
            <a:r>
              <a:rPr lang="fa-IR" sz="2400" b="1" dirty="0" smtClean="0">
                <a:latin typeface="Times New Roman" pitchFamily="18" charset="0"/>
                <a:cs typeface="B Nazanin" pitchFamily="2" charset="-78"/>
              </a:rPr>
              <a:t>عصب دهی دستگاه گوارش</a:t>
            </a:r>
          </a:p>
          <a:p>
            <a:pPr marL="533400" indent="-533400" algn="just" rtl="1">
              <a:lnSpc>
                <a:spcPct val="80000"/>
              </a:lnSpc>
              <a:buNone/>
            </a:pPr>
            <a:endParaRPr lang="fa-IR" sz="2400" b="1" dirty="0" smtClean="0">
              <a:latin typeface="Times New Roman" pitchFamily="18" charset="0"/>
              <a:cs typeface="B Nazanin" pitchFamily="2" charset="-78"/>
            </a:endParaRPr>
          </a:p>
          <a:p>
            <a:pPr marL="533400" indent="-533400" algn="just" rtl="1">
              <a:lnSpc>
                <a:spcPct val="80000"/>
              </a:lnSpc>
              <a:buFont typeface="Wingdings" pitchFamily="2" charset="2"/>
              <a:buChar char="Ø"/>
            </a:pPr>
            <a:r>
              <a:rPr lang="fa-IR" sz="2000" dirty="0" smtClean="0">
                <a:latin typeface="Times New Roman" pitchFamily="18" charset="0"/>
                <a:cs typeface="B Nazanin" pitchFamily="2" charset="-78"/>
              </a:rPr>
              <a:t> دستگاه گوارش بعد از سیستم عصبی مرکزی</a:t>
            </a:r>
            <a:r>
              <a:rPr lang="en-US" sz="2000" dirty="0" smtClean="0">
                <a:latin typeface="Times New Roman" pitchFamily="18" charset="0"/>
                <a:cs typeface="B Nazanin" pitchFamily="2" charset="-78"/>
              </a:rPr>
              <a:t>CNS </a:t>
            </a:r>
            <a:r>
              <a:rPr lang="fa-IR" sz="2000" dirty="0" smtClean="0">
                <a:latin typeface="Times New Roman" pitchFamily="18" charset="0"/>
                <a:cs typeface="B Nazanin" pitchFamily="2" charset="-78"/>
              </a:rPr>
              <a:t> حاوی بیش ترین تراکم نورون (حدود 122میلیون نورون) بوده و داری ارتباط نزدیکی با </a:t>
            </a:r>
            <a:r>
              <a:rPr lang="en-US" sz="2000" dirty="0" smtClean="0">
                <a:latin typeface="Times New Roman" pitchFamily="18" charset="0"/>
                <a:cs typeface="B Nazanin" pitchFamily="2" charset="-78"/>
              </a:rPr>
              <a:t>CNS </a:t>
            </a:r>
            <a:r>
              <a:rPr lang="fa-IR" sz="2000" dirty="0" smtClean="0">
                <a:latin typeface="Times New Roman" pitchFamily="18" charset="0"/>
                <a:cs typeface="B Nazanin" pitchFamily="2" charset="-78"/>
              </a:rPr>
              <a:t>است به گونه ای که مشکلات عصبی می توانند باعث بروز مشکلات گوارشی شوند.</a:t>
            </a:r>
          </a:p>
          <a:p>
            <a:pPr marL="533400" indent="-533400" algn="just" rtl="1">
              <a:lnSpc>
                <a:spcPct val="80000"/>
              </a:lnSpc>
              <a:buFont typeface="Wingdings" pitchFamily="2" charset="2"/>
              <a:buChar char="Ø"/>
            </a:pPr>
            <a:r>
              <a:rPr lang="fa-IR" sz="2000" dirty="0" smtClean="0">
                <a:latin typeface="Times New Roman" pitchFamily="18" charset="0"/>
                <a:cs typeface="B Nazanin" pitchFamily="2" charset="-78"/>
              </a:rPr>
              <a:t> نمونه ای از ارتباط </a:t>
            </a:r>
            <a:r>
              <a:rPr lang="en-US" sz="2000" dirty="0" smtClean="0">
                <a:latin typeface="Times New Roman" pitchFamily="18" charset="0"/>
                <a:cs typeface="B Nazanin" pitchFamily="2" charset="-78"/>
              </a:rPr>
              <a:t>CNS </a:t>
            </a:r>
            <a:r>
              <a:rPr lang="fa-IR" sz="2000" dirty="0" smtClean="0">
                <a:latin typeface="Times New Roman" pitchFamily="18" charset="0"/>
                <a:cs typeface="B Nazanin" pitchFamily="2" charset="-78"/>
              </a:rPr>
              <a:t> و دستگاه گوارش: </a:t>
            </a:r>
          </a:p>
          <a:p>
            <a:pPr marL="533400" indent="-533400" algn="just" rtl="1">
              <a:lnSpc>
                <a:spcPct val="80000"/>
              </a:lnSpc>
              <a:buNone/>
            </a:pPr>
            <a:r>
              <a:rPr lang="fa-IR" sz="2000" dirty="0" smtClean="0">
                <a:latin typeface="Times New Roman" pitchFamily="18" charset="0"/>
                <a:cs typeface="B Nazanin" pitchFamily="2" charset="-78"/>
              </a:rPr>
              <a:t>دیدن یا بوییدن غذا بر روی هیپوتالاموس اثر می گذارد هیپوتالاموس پیام هایی را به دستگاه گوارش می فرستد و ترشحات غدد بزاقی را افزایش می دهد این افزایش ترشحات لوله ی گوارش را برای ورود غذا آماده می کند. همچنین بعضی از هورمون هایی که در </a:t>
            </a:r>
            <a:r>
              <a:rPr lang="en-US" sz="2000" dirty="0" smtClean="0">
                <a:latin typeface="Times New Roman" pitchFamily="18" charset="0"/>
                <a:cs typeface="B Nazanin" pitchFamily="2" charset="-78"/>
              </a:rPr>
              <a:t>CNS</a:t>
            </a:r>
            <a:r>
              <a:rPr lang="fa-IR" sz="2000" dirty="0" smtClean="0">
                <a:latin typeface="Times New Roman" pitchFamily="18" charset="0"/>
                <a:cs typeface="B Nazanin" pitchFamily="2" charset="-78"/>
              </a:rPr>
              <a:t> ایفای نقش می کنند در دستگاه گوارش نیز حضور دارند.</a:t>
            </a:r>
          </a:p>
          <a:p>
            <a:pPr marL="533400" indent="-533400" algn="just" rtl="1">
              <a:lnSpc>
                <a:spcPct val="80000"/>
              </a:lnSpc>
              <a:buFont typeface="Wingdings" pitchFamily="2" charset="2"/>
              <a:buChar char="Ø"/>
            </a:pPr>
            <a:r>
              <a:rPr lang="fa-IR" sz="2000" dirty="0" smtClean="0">
                <a:cs typeface="B Nazanin" pitchFamily="2" charset="-78"/>
              </a:rPr>
              <a:t>سیستم عصبی دستگاه گوارش ترشح، حرکت و اعمال اندوکرین لوله ی گوارش را هماهنگ و منسجم می کند.</a:t>
            </a:r>
          </a:p>
          <a:p>
            <a:pPr marL="533400" indent="-533400" algn="just" rtl="1">
              <a:lnSpc>
                <a:spcPct val="80000"/>
              </a:lnSpc>
              <a:buFont typeface="Wingdings" pitchFamily="2" charset="2"/>
              <a:buChar char="q"/>
            </a:pPr>
            <a:r>
              <a:rPr lang="fa-IR" sz="2000" dirty="0" smtClean="0">
                <a:solidFill>
                  <a:srgbClr val="0070C0"/>
                </a:solidFill>
                <a:latin typeface="Times New Roman" pitchFamily="18" charset="0"/>
                <a:cs typeface="B Nazanin" pitchFamily="2" charset="-78"/>
              </a:rPr>
              <a:t>عصب دهی دستگاه گوارش توسط دو سیستم عصبی صورت می گیرد: 1) سیستم عصبی </a:t>
            </a:r>
            <a:r>
              <a:rPr lang="en-US" sz="2000" dirty="0" smtClean="0">
                <a:solidFill>
                  <a:srgbClr val="0070C0"/>
                </a:solidFill>
                <a:latin typeface="Times New Roman" pitchFamily="18" charset="0"/>
                <a:cs typeface="Times New Roman" pitchFamily="18" charset="0"/>
              </a:rPr>
              <a:t>internal</a:t>
            </a:r>
            <a:r>
              <a:rPr lang="fa-IR" sz="2000" dirty="0" smtClean="0">
                <a:solidFill>
                  <a:srgbClr val="0070C0"/>
                </a:solidFill>
                <a:latin typeface="Times New Roman" pitchFamily="18" charset="0"/>
                <a:cs typeface="Times New Roman" pitchFamily="18" charset="0"/>
              </a:rPr>
              <a:t> </a:t>
            </a:r>
            <a:r>
              <a:rPr lang="fa-IR" sz="2000" dirty="0" smtClean="0">
                <a:solidFill>
                  <a:srgbClr val="0070C0"/>
                </a:solidFill>
                <a:latin typeface="Times New Roman" pitchFamily="18" charset="0"/>
                <a:cs typeface="B Nazanin" pitchFamily="2" charset="-78"/>
              </a:rPr>
              <a:t>شامل شبکه ی عصبی میانتریک و</a:t>
            </a:r>
            <a:r>
              <a:rPr lang="en-US" sz="2000" dirty="0" smtClean="0">
                <a:solidFill>
                  <a:srgbClr val="0070C0"/>
                </a:solidFill>
                <a:latin typeface="Times New Roman" pitchFamily="18" charset="0"/>
                <a:cs typeface="B Nazanin" pitchFamily="2" charset="-78"/>
              </a:rPr>
              <a:t> </a:t>
            </a:r>
            <a:r>
              <a:rPr lang="fa-IR" sz="2000" dirty="0" smtClean="0">
                <a:solidFill>
                  <a:srgbClr val="0070C0"/>
                </a:solidFill>
                <a:latin typeface="Times New Roman" pitchFamily="18" charset="0"/>
                <a:cs typeface="B Nazanin" pitchFamily="2" charset="-78"/>
              </a:rPr>
              <a:t>مایسنر بوده که در جدار لوله ی گوارش قراردارند.</a:t>
            </a:r>
          </a:p>
          <a:p>
            <a:pPr marL="533400" indent="-533400" algn="just" rtl="1">
              <a:lnSpc>
                <a:spcPct val="80000"/>
              </a:lnSpc>
              <a:buFont typeface="Wingdings" pitchFamily="2" charset="2"/>
              <a:buChar char="q"/>
            </a:pPr>
            <a:r>
              <a:rPr lang="fa-IR" sz="2000" dirty="0" smtClean="0">
                <a:solidFill>
                  <a:srgbClr val="0070C0"/>
                </a:solidFill>
                <a:latin typeface="Times New Roman" pitchFamily="18" charset="0"/>
                <a:cs typeface="B Nazanin" pitchFamily="2" charset="-78"/>
              </a:rPr>
              <a:t>2) سیستم عصبی </a:t>
            </a:r>
            <a:r>
              <a:rPr lang="en-US" sz="2000" dirty="0" smtClean="0">
                <a:solidFill>
                  <a:srgbClr val="0070C0"/>
                </a:solidFill>
                <a:latin typeface="Times New Roman" pitchFamily="18" charset="0"/>
                <a:cs typeface="Times New Roman" pitchFamily="18" charset="0"/>
              </a:rPr>
              <a:t>external</a:t>
            </a:r>
            <a:r>
              <a:rPr lang="fa-IR" sz="2000" dirty="0" smtClean="0">
                <a:solidFill>
                  <a:srgbClr val="0070C0"/>
                </a:solidFill>
                <a:latin typeface="Times New Roman" pitchFamily="18" charset="0"/>
                <a:cs typeface="Times New Roman" pitchFamily="18" charset="0"/>
              </a:rPr>
              <a:t> </a:t>
            </a:r>
            <a:r>
              <a:rPr lang="fa-IR" sz="2000" dirty="0" smtClean="0">
                <a:solidFill>
                  <a:srgbClr val="0070C0"/>
                </a:solidFill>
                <a:latin typeface="Times New Roman" pitchFamily="18" charset="0"/>
                <a:cs typeface="B Nazanin" pitchFamily="2" charset="-78"/>
              </a:rPr>
              <a:t>منظور اعصاب خود مختار یا اتونوم بوده</a:t>
            </a:r>
          </a:p>
          <a:p>
            <a:pPr marL="533400" indent="-533400" algn="just" rtl="1">
              <a:lnSpc>
                <a:spcPct val="80000"/>
              </a:lnSpc>
              <a:buNone/>
            </a:pPr>
            <a:r>
              <a:rPr lang="fa-IR" sz="2000" dirty="0" smtClean="0">
                <a:solidFill>
                  <a:srgbClr val="0070C0"/>
                </a:solidFill>
                <a:latin typeface="Times New Roman" pitchFamily="18" charset="0"/>
                <a:cs typeface="B Nazanin" pitchFamily="2" charset="-78"/>
              </a:rPr>
              <a:t>که شامل اعصاب سمپاتیک وپاراسمپاتیک هستند این سیستم عصبی بر سیستم</a:t>
            </a:r>
          </a:p>
          <a:p>
            <a:pPr marL="533400" indent="-533400" algn="just" rtl="1">
              <a:lnSpc>
                <a:spcPct val="80000"/>
              </a:lnSpc>
              <a:buNone/>
            </a:pPr>
            <a:r>
              <a:rPr lang="fa-IR" sz="2000" dirty="0" smtClean="0">
                <a:solidFill>
                  <a:srgbClr val="0070C0"/>
                </a:solidFill>
                <a:latin typeface="Times New Roman" pitchFamily="18" charset="0"/>
                <a:cs typeface="B Nazanin" pitchFamily="2" charset="-78"/>
              </a:rPr>
              <a:t> عصبی </a:t>
            </a:r>
            <a:r>
              <a:rPr lang="en-US" sz="2000" dirty="0" smtClean="0">
                <a:solidFill>
                  <a:srgbClr val="0070C0"/>
                </a:solidFill>
                <a:latin typeface="Times New Roman" pitchFamily="18" charset="0"/>
                <a:cs typeface="Times New Roman" pitchFamily="18" charset="0"/>
              </a:rPr>
              <a:t>internal</a:t>
            </a:r>
            <a:r>
              <a:rPr lang="fa-IR" sz="2000" dirty="0" smtClean="0">
                <a:solidFill>
                  <a:srgbClr val="0070C0"/>
                </a:solidFill>
                <a:latin typeface="Times New Roman" pitchFamily="18" charset="0"/>
                <a:cs typeface="Times New Roman" pitchFamily="18" charset="0"/>
              </a:rPr>
              <a:t> </a:t>
            </a:r>
            <a:r>
              <a:rPr lang="fa-IR" sz="2000" dirty="0" smtClean="0">
                <a:solidFill>
                  <a:srgbClr val="0070C0"/>
                </a:solidFill>
                <a:latin typeface="Times New Roman" pitchFamily="18" charset="0"/>
                <a:cs typeface="B Nazanin" pitchFamily="2" charset="-78"/>
              </a:rPr>
              <a:t>مقدم است و بر روی عملکرد آن اثر می گذارد.</a:t>
            </a:r>
          </a:p>
          <a:p>
            <a:pPr marL="533400" indent="-533400" algn="just" rtl="1">
              <a:lnSpc>
                <a:spcPct val="80000"/>
              </a:lnSpc>
              <a:buNone/>
            </a:pPr>
            <a:r>
              <a:rPr lang="fa-IR" sz="2000" dirty="0" smtClean="0">
                <a:cs typeface="B Nazanin" pitchFamily="2" charset="-78"/>
              </a:rPr>
              <a:t>اعصاب سمپاتیک معمولا اثر مهاری روی لوله ی گوارش دارند هم حرکات و هم</a:t>
            </a:r>
          </a:p>
          <a:p>
            <a:pPr marL="533400" indent="-533400" algn="just" rtl="1">
              <a:lnSpc>
                <a:spcPct val="80000"/>
              </a:lnSpc>
              <a:buNone/>
            </a:pPr>
            <a:r>
              <a:rPr lang="fa-IR" sz="2000" dirty="0" smtClean="0">
                <a:cs typeface="B Nazanin" pitchFamily="2" charset="-78"/>
              </a:rPr>
              <a:t> ترشحات لوله ی گوارش را کاهش می دهند.</a:t>
            </a:r>
            <a:endParaRPr lang="fa-IR" sz="2000" b="1" dirty="0" smtClean="0">
              <a:solidFill>
                <a:srgbClr val="0070C0"/>
              </a:solidFill>
              <a:latin typeface="Times New Roman" pitchFamily="18" charset="0"/>
              <a:cs typeface="B Nazanin" pitchFamily="2" charset="-78"/>
            </a:endParaRPr>
          </a:p>
        </p:txBody>
      </p:sp>
      <p:pic>
        <p:nvPicPr>
          <p:cNvPr id="1026" name="Picture 2" descr="E:\educational\فیزیولوژِی\درس فیزیولوژی ترم 95-1\Digestive\3.jpg"/>
          <p:cNvPicPr>
            <a:picLocks noChangeAspect="1" noChangeArrowheads="1"/>
          </p:cNvPicPr>
          <p:nvPr/>
        </p:nvPicPr>
        <p:blipFill>
          <a:blip r:embed="rId3" cstate="print"/>
          <a:srcRect/>
          <a:stretch>
            <a:fillRect/>
          </a:stretch>
        </p:blipFill>
        <p:spPr bwMode="auto">
          <a:xfrm>
            <a:off x="196850" y="4049713"/>
            <a:ext cx="5448300" cy="2771775"/>
          </a:xfrm>
          <a:prstGeom prst="rect">
            <a:avLst/>
          </a:prstGeom>
          <a:noFill/>
        </p:spPr>
      </p:pic>
    </p:spTree>
    <p:extLst>
      <p:ext uri="{BB962C8B-B14F-4D97-AF65-F5344CB8AC3E}">
        <p14:creationId xmlns:p14="http://schemas.microsoft.com/office/powerpoint/2010/main" val="195649381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2208213" y="0"/>
            <a:ext cx="7772400" cy="1143000"/>
          </a:xfrm>
        </p:spPr>
        <p:txBody>
          <a:bodyPr>
            <a:normAutofit/>
          </a:bodyPr>
          <a:lstStyle/>
          <a:p>
            <a:pPr algn="r"/>
            <a:r>
              <a:rPr lang="ar-SA" sz="3200" b="1" dirty="0" smtClean="0">
                <a:cs typeface="B Nazanin" pitchFamily="2" charset="-78"/>
              </a:rPr>
              <a:t>قسمتهاي مختلف دستگاه گوارش</a:t>
            </a:r>
            <a:r>
              <a:rPr lang="en-GB" sz="2900" b="1" dirty="0">
                <a:solidFill>
                  <a:srgbClr val="006600"/>
                </a:solidFill>
                <a:cs typeface="B Nazanin" pitchFamily="2" charset="-78"/>
              </a:rPr>
              <a:t/>
            </a:r>
            <a:br>
              <a:rPr lang="en-GB" sz="2900" b="1" dirty="0">
                <a:solidFill>
                  <a:srgbClr val="006600"/>
                </a:solidFill>
                <a:cs typeface="B Nazanin" pitchFamily="2" charset="-78"/>
              </a:rPr>
            </a:br>
            <a:r>
              <a:rPr lang="fa-IR" sz="2900" b="1" dirty="0" smtClean="0">
                <a:solidFill>
                  <a:srgbClr val="C00000"/>
                </a:solidFill>
                <a:cs typeface="B Nazanin" pitchFamily="2" charset="-78"/>
              </a:rPr>
              <a:t>1. </a:t>
            </a:r>
            <a:r>
              <a:rPr lang="ar-SA" sz="2900" b="1" dirty="0" smtClean="0">
                <a:solidFill>
                  <a:srgbClr val="C00000"/>
                </a:solidFill>
                <a:cs typeface="B Nazanin" pitchFamily="2" charset="-78"/>
              </a:rPr>
              <a:t>دهان </a:t>
            </a:r>
            <a:r>
              <a:rPr lang="ar-SA" sz="2900" b="1" dirty="0">
                <a:solidFill>
                  <a:srgbClr val="C00000"/>
                </a:solidFill>
                <a:cs typeface="B Nazanin" pitchFamily="2" charset="-78"/>
              </a:rPr>
              <a:t>و عمل آن در گوارش</a:t>
            </a:r>
            <a:endParaRPr lang="en-US" sz="2900" b="1" dirty="0">
              <a:solidFill>
                <a:srgbClr val="C00000"/>
              </a:solidFill>
              <a:cs typeface="B Nazanin" pitchFamily="2" charset="-78"/>
            </a:endParaRPr>
          </a:p>
        </p:txBody>
      </p:sp>
      <p:sp>
        <p:nvSpPr>
          <p:cNvPr id="349187" name="Rectangle 3"/>
          <p:cNvSpPr>
            <a:spLocks noGrp="1" noChangeArrowheads="1"/>
          </p:cNvSpPr>
          <p:nvPr>
            <p:ph idx="1"/>
          </p:nvPr>
        </p:nvSpPr>
        <p:spPr>
          <a:xfrm>
            <a:off x="381000" y="628983"/>
            <a:ext cx="11811000" cy="5956300"/>
          </a:xfrm>
        </p:spPr>
        <p:txBody>
          <a:bodyPr>
            <a:noAutofit/>
          </a:bodyPr>
          <a:lstStyle/>
          <a:p>
            <a:pPr algn="just" rtl="1">
              <a:lnSpc>
                <a:spcPct val="110000"/>
              </a:lnSpc>
              <a:buFont typeface="Wingdings" panose="05000000000000000000" pitchFamily="2" charset="2"/>
              <a:buNone/>
            </a:pPr>
            <a:r>
              <a:rPr lang="ar-SA" sz="2000" dirty="0">
                <a:latin typeface="Times New Roman" panose="02020603050405020304" pitchFamily="18" charset="0"/>
                <a:cs typeface="B Nazanin" pitchFamily="2" charset="-78"/>
              </a:rPr>
              <a:t> </a:t>
            </a:r>
            <a:endParaRPr lang="ar-SA" sz="2000" dirty="0">
              <a:cs typeface="B Nazanin" pitchFamily="2" charset="-78"/>
            </a:endParaRPr>
          </a:p>
          <a:p>
            <a:pPr algn="just" rtl="1">
              <a:lnSpc>
                <a:spcPct val="110000"/>
              </a:lnSpc>
              <a:buFont typeface="Wingdings" pitchFamily="2" charset="2"/>
              <a:buChar char="Ø"/>
            </a:pPr>
            <a:r>
              <a:rPr lang="ar-SA" sz="2000" dirty="0">
                <a:cs typeface="B Nazanin" pitchFamily="2" charset="-78"/>
              </a:rPr>
              <a:t> دهان حفرة بيضي شكلي است كه از يك طرف به لبها و از طرف ديگر به حلق ختم مي</a:t>
            </a:r>
            <a:r>
              <a:rPr lang="en-US" sz="2000" dirty="0">
                <a:cs typeface="B Nazanin" pitchFamily="2" charset="-78"/>
              </a:rPr>
              <a:t>‎</a:t>
            </a:r>
            <a:r>
              <a:rPr lang="ar-SA" sz="2000" dirty="0">
                <a:cs typeface="B Nazanin" pitchFamily="2" charset="-78"/>
              </a:rPr>
              <a:t>شود. دهان از قسمت فوقاني به فك بالا، سقف</a:t>
            </a:r>
            <a:r>
              <a:rPr lang="en-US" sz="2000" dirty="0">
                <a:cs typeface="B Nazanin" pitchFamily="2" charset="-78"/>
              </a:rPr>
              <a:t>‎</a:t>
            </a:r>
            <a:r>
              <a:rPr lang="ar-SA" sz="2000" dirty="0">
                <a:cs typeface="B Nazanin" pitchFamily="2" charset="-78"/>
              </a:rPr>
              <a:t> دهان و در قسمت پايين به فك تحتاني و زبان محدود است</a:t>
            </a:r>
            <a:r>
              <a:rPr lang="en-US" sz="2000" dirty="0">
                <a:cs typeface="B Nazanin" pitchFamily="2" charset="-78"/>
              </a:rPr>
              <a:t>‎</a:t>
            </a:r>
            <a:r>
              <a:rPr lang="ar-SA" sz="2000" dirty="0">
                <a:cs typeface="B Nazanin" pitchFamily="2" charset="-78"/>
              </a:rPr>
              <a:t>. در حفره</a:t>
            </a:r>
            <a:r>
              <a:rPr lang="en-US" sz="2000" dirty="0">
                <a:cs typeface="B Nazanin" pitchFamily="2" charset="-78"/>
              </a:rPr>
              <a:t>‎</a:t>
            </a:r>
            <a:r>
              <a:rPr lang="ar-SA" sz="2000" dirty="0">
                <a:cs typeface="B Nazanin" pitchFamily="2" charset="-78"/>
              </a:rPr>
              <a:t>هاي استخوانهاي فكهاي بالا و پايين دندانها قرار دارند. سقف</a:t>
            </a:r>
            <a:r>
              <a:rPr lang="en-US" sz="2000" dirty="0">
                <a:cs typeface="B Nazanin" pitchFamily="2" charset="-78"/>
              </a:rPr>
              <a:t>‎</a:t>
            </a:r>
            <a:r>
              <a:rPr lang="ar-SA" sz="2000" dirty="0">
                <a:cs typeface="B Nazanin" pitchFamily="2" charset="-78"/>
              </a:rPr>
              <a:t> دهان از دو قسمت سخت در جلو و نرم در عقب تشكيل شده است</a:t>
            </a:r>
            <a:r>
              <a:rPr lang="en-US" sz="2000" dirty="0">
                <a:cs typeface="B Nazanin" pitchFamily="2" charset="-78"/>
              </a:rPr>
              <a:t>‎</a:t>
            </a:r>
            <a:r>
              <a:rPr lang="ar-SA" sz="2000" dirty="0">
                <a:cs typeface="B Nazanin" pitchFamily="2" charset="-78"/>
              </a:rPr>
              <a:t>. قسمت نرم سقف دهان به طرف حلق مانند پرده</a:t>
            </a:r>
            <a:r>
              <a:rPr lang="en-US" sz="2000" dirty="0">
                <a:cs typeface="B Nazanin" pitchFamily="2" charset="-78"/>
              </a:rPr>
              <a:t>‎</a:t>
            </a:r>
            <a:r>
              <a:rPr lang="ar-SA" sz="2000" dirty="0">
                <a:cs typeface="B Nazanin" pitchFamily="2" charset="-78"/>
              </a:rPr>
              <a:t>اي است كه در وسط آن زايده</a:t>
            </a:r>
            <a:r>
              <a:rPr lang="en-US" sz="2000" dirty="0">
                <a:cs typeface="B Nazanin" pitchFamily="2" charset="-78"/>
              </a:rPr>
              <a:t>‎</a:t>
            </a:r>
            <a:r>
              <a:rPr lang="ar-SA" sz="2000" dirty="0">
                <a:cs typeface="B Nazanin" pitchFamily="2" charset="-78"/>
              </a:rPr>
              <a:t>اي مشخص به نام زبان كوچك آويزان است</a:t>
            </a:r>
            <a:r>
              <a:rPr lang="en-US" sz="2000" dirty="0">
                <a:cs typeface="B Nazanin" pitchFamily="2" charset="-78"/>
              </a:rPr>
              <a:t>‎</a:t>
            </a:r>
            <a:r>
              <a:rPr lang="ar-SA" sz="2000" dirty="0">
                <a:cs typeface="B Nazanin" pitchFamily="2" charset="-78"/>
              </a:rPr>
              <a:t>.</a:t>
            </a:r>
          </a:p>
          <a:p>
            <a:pPr algn="just" rtl="1">
              <a:lnSpc>
                <a:spcPct val="110000"/>
              </a:lnSpc>
              <a:buFont typeface="Wingdings" pitchFamily="2" charset="2"/>
              <a:buChar char="Ø"/>
            </a:pPr>
            <a:r>
              <a:rPr lang="ar-SA" sz="2000" dirty="0">
                <a:cs typeface="B Nazanin" pitchFamily="2" charset="-78"/>
              </a:rPr>
              <a:t>	زبان در دهان در قسمت جلو آزاد و در قسمت عقب به استخوان لامي متصل است</a:t>
            </a:r>
            <a:r>
              <a:rPr lang="en-US" sz="2000" dirty="0">
                <a:cs typeface="B Nazanin" pitchFamily="2" charset="-78"/>
              </a:rPr>
              <a:t>‎</a:t>
            </a:r>
            <a:r>
              <a:rPr lang="ar-SA" sz="2000" dirty="0">
                <a:cs typeface="B Nazanin" pitchFamily="2" charset="-78"/>
              </a:rPr>
              <a:t>. حركات آن به كمك اين استخوان انجام مي</a:t>
            </a:r>
            <a:r>
              <a:rPr lang="en-US" sz="2000" dirty="0">
                <a:cs typeface="B Nazanin" pitchFamily="2" charset="-78"/>
              </a:rPr>
              <a:t>‎</a:t>
            </a:r>
            <a:r>
              <a:rPr lang="ar-SA" sz="2000" dirty="0">
                <a:cs typeface="B Nazanin" pitchFamily="2" charset="-78"/>
              </a:rPr>
              <a:t>شود. غدد ضميمة دهان عبارت</a:t>
            </a:r>
            <a:r>
              <a:rPr lang="en-US" sz="2000" dirty="0">
                <a:cs typeface="B Nazanin" pitchFamily="2" charset="-78"/>
              </a:rPr>
              <a:t>‎</a:t>
            </a:r>
            <a:r>
              <a:rPr lang="ar-SA" sz="2000" dirty="0">
                <a:cs typeface="B Nazanin" pitchFamily="2" charset="-78"/>
              </a:rPr>
              <a:t>اند از: سه جفت غدة بناگوشي</a:t>
            </a:r>
            <a:r>
              <a:rPr lang="en-US" sz="2000" dirty="0">
                <a:cs typeface="B Nazanin" pitchFamily="2" charset="-78"/>
              </a:rPr>
              <a:t>‎</a:t>
            </a:r>
            <a:r>
              <a:rPr lang="ar-SA" sz="2000" dirty="0">
                <a:cs typeface="B Nazanin" pitchFamily="2" charset="-78"/>
              </a:rPr>
              <a:t>، تحت</a:t>
            </a:r>
            <a:r>
              <a:rPr lang="en-US" sz="2000" dirty="0">
                <a:cs typeface="B Nazanin" pitchFamily="2" charset="-78"/>
              </a:rPr>
              <a:t>‎</a:t>
            </a:r>
            <a:r>
              <a:rPr lang="ar-SA" sz="2000" dirty="0">
                <a:cs typeface="B Nazanin" pitchFamily="2" charset="-78"/>
              </a:rPr>
              <a:t>فكي و زيرزباني كه ترشح آنها بزاق را تشكيل مي‌دهد</a:t>
            </a:r>
            <a:r>
              <a:rPr lang="ar-SA" sz="2000" dirty="0" smtClean="0">
                <a:cs typeface="B Nazanin" pitchFamily="2" charset="-78"/>
              </a:rPr>
              <a:t>.</a:t>
            </a:r>
            <a:endParaRPr lang="fa-IR" sz="2000" dirty="0" smtClean="0">
              <a:cs typeface="B Nazanin" pitchFamily="2" charset="-78"/>
            </a:endParaRPr>
          </a:p>
          <a:p>
            <a:pPr algn="just" rtl="1">
              <a:lnSpc>
                <a:spcPct val="110000"/>
              </a:lnSpc>
              <a:buFont typeface="Wingdings" pitchFamily="2" charset="2"/>
              <a:buChar char="Ø"/>
            </a:pPr>
            <a:r>
              <a:rPr lang="fa-IR" sz="2000" dirty="0" smtClean="0">
                <a:cs typeface="B Nazanin" pitchFamily="2" charset="-78"/>
              </a:rPr>
              <a:t>اعمال: جویدن، مخلوط شدن غذا با بزاق و مرحله اول بلع (بلع دهانی)</a:t>
            </a:r>
          </a:p>
          <a:p>
            <a:pPr algn="r" rtl="1">
              <a:lnSpc>
                <a:spcPct val="140000"/>
              </a:lnSpc>
              <a:spcBef>
                <a:spcPct val="50000"/>
              </a:spcBef>
            </a:pPr>
            <a:r>
              <a:rPr lang="ar-SA" sz="2000" dirty="0" smtClean="0">
                <a:cs typeface="B Nazanin" pitchFamily="2" charset="-78"/>
              </a:rPr>
              <a:t>حفرة دهان گيرندة غذا به شمار مي</a:t>
            </a:r>
            <a:r>
              <a:rPr lang="en-US" sz="2000" dirty="0" smtClean="0">
                <a:cs typeface="B Nazanin" pitchFamily="2" charset="-78"/>
              </a:rPr>
              <a:t>‎</a:t>
            </a:r>
            <a:r>
              <a:rPr lang="ar-SA" sz="2000" dirty="0" smtClean="0">
                <a:cs typeface="B Nazanin" pitchFamily="2" charset="-78"/>
              </a:rPr>
              <a:t>آيد كه عمل هضم (گوارش</a:t>
            </a:r>
            <a:r>
              <a:rPr lang="en-US" sz="2000" dirty="0" smtClean="0">
                <a:cs typeface="B Nazanin" pitchFamily="2" charset="-78"/>
              </a:rPr>
              <a:t>‎</a:t>
            </a:r>
            <a:r>
              <a:rPr lang="ar-SA" sz="2000" dirty="0" smtClean="0">
                <a:cs typeface="B Nazanin" pitchFamily="2" charset="-78"/>
              </a:rPr>
              <a:t>) را از طريق جويدن با دندانها شروع مي</a:t>
            </a:r>
            <a:r>
              <a:rPr lang="en-US" sz="2000" dirty="0" smtClean="0">
                <a:cs typeface="B Nazanin" pitchFamily="2" charset="-78"/>
              </a:rPr>
              <a:t>‎</a:t>
            </a:r>
            <a:r>
              <a:rPr lang="ar-SA" sz="2000" dirty="0" smtClean="0">
                <a:cs typeface="B Nazanin" pitchFamily="2" charset="-78"/>
              </a:rPr>
              <a:t>كند، در عمل بلعيدن دخالت دارد و در بيان انسان به كار مي</a:t>
            </a:r>
            <a:r>
              <a:rPr lang="en-US" sz="2000" dirty="0" smtClean="0">
                <a:cs typeface="B Nazanin" pitchFamily="2" charset="-78"/>
              </a:rPr>
              <a:t>‎</a:t>
            </a:r>
            <a:r>
              <a:rPr lang="ar-SA" sz="2000" dirty="0" smtClean="0">
                <a:cs typeface="B Nazanin" pitchFamily="2" charset="-78"/>
              </a:rPr>
              <a:t>رود.</a:t>
            </a:r>
          </a:p>
          <a:p>
            <a:pPr algn="r" rtl="1">
              <a:lnSpc>
                <a:spcPct val="140000"/>
              </a:lnSpc>
              <a:spcBef>
                <a:spcPct val="50000"/>
              </a:spcBef>
            </a:pPr>
            <a:r>
              <a:rPr lang="ar-SA" sz="2000" dirty="0" smtClean="0">
                <a:cs typeface="B Nazanin" pitchFamily="2" charset="-78"/>
              </a:rPr>
              <a:t>جويدن نخستين روند مكانيكي است كه غذا هنگام ورود به دستگاه گوارش تحت</a:t>
            </a:r>
            <a:r>
              <a:rPr lang="en-US" sz="2000" dirty="0" smtClean="0">
                <a:cs typeface="B Nazanin" pitchFamily="2" charset="-78"/>
              </a:rPr>
              <a:t>‎</a:t>
            </a:r>
            <a:r>
              <a:rPr lang="ar-SA" sz="2000" dirty="0" smtClean="0">
                <a:cs typeface="B Nazanin" pitchFamily="2" charset="-78"/>
              </a:rPr>
              <a:t>تأثير آن قرار مي</a:t>
            </a:r>
            <a:r>
              <a:rPr lang="en-US" sz="2000" dirty="0" smtClean="0">
                <a:cs typeface="B Nazanin" pitchFamily="2" charset="-78"/>
              </a:rPr>
              <a:t>‎</a:t>
            </a:r>
            <a:r>
              <a:rPr lang="ar-SA" sz="2000" dirty="0" smtClean="0">
                <a:cs typeface="B Nazanin" pitchFamily="2" charset="-78"/>
              </a:rPr>
              <a:t>گيرد. </a:t>
            </a:r>
            <a:endParaRPr lang="fa-IR" sz="2000" dirty="0" smtClean="0">
              <a:cs typeface="B Nazanin" pitchFamily="2" charset="-78"/>
            </a:endParaRPr>
          </a:p>
          <a:p>
            <a:pPr algn="r" rtl="1">
              <a:lnSpc>
                <a:spcPct val="140000"/>
              </a:lnSpc>
              <a:spcBef>
                <a:spcPct val="50000"/>
              </a:spcBef>
            </a:pPr>
            <a:r>
              <a:rPr lang="ar-SA" sz="2000" dirty="0" smtClean="0">
                <a:cs typeface="B Nazanin" pitchFamily="2" charset="-78"/>
              </a:rPr>
              <a:t>دندانها براي مقاصد مخصوص طرح شده است</a:t>
            </a:r>
            <a:r>
              <a:rPr lang="fa-IR" sz="2000" dirty="0" smtClean="0">
                <a:cs typeface="B Nazanin" pitchFamily="2" charset="-78"/>
              </a:rPr>
              <a:t>(</a:t>
            </a:r>
            <a:r>
              <a:rPr lang="ar-SA" sz="2000" dirty="0" smtClean="0">
                <a:cs typeface="B Nazanin" pitchFamily="2" charset="-78"/>
              </a:rPr>
              <a:t>دندانهاي قدامي براي پاره كردن و دندانهاي خلفي براي آسيا كردن غذا طرح شده</a:t>
            </a:r>
            <a:r>
              <a:rPr lang="en-US" sz="2000" dirty="0" smtClean="0">
                <a:cs typeface="B Nazanin" pitchFamily="2" charset="-78"/>
              </a:rPr>
              <a:t>‎</a:t>
            </a:r>
            <a:r>
              <a:rPr lang="ar-SA" sz="2000" dirty="0" smtClean="0">
                <a:cs typeface="B Nazanin" pitchFamily="2" charset="-78"/>
              </a:rPr>
              <a:t>اند</a:t>
            </a:r>
            <a:r>
              <a:rPr lang="fa-IR" sz="2000" dirty="0" smtClean="0">
                <a:cs typeface="B Nazanin" pitchFamily="2" charset="-78"/>
              </a:rPr>
              <a:t>).</a:t>
            </a:r>
          </a:p>
          <a:p>
            <a:pPr algn="r" rtl="1">
              <a:lnSpc>
                <a:spcPct val="140000"/>
              </a:lnSpc>
              <a:spcBef>
                <a:spcPct val="50000"/>
              </a:spcBef>
            </a:pPr>
            <a:r>
              <a:rPr lang="ar-SA" sz="2000" dirty="0" smtClean="0">
                <a:cs typeface="B Nazanin" pitchFamily="2" charset="-78"/>
              </a:rPr>
              <a:t>جويدن غذا دو نتيجه دارد. اول آنكه عمل بلع را با خرد كردن قطعات غذا به تكه</a:t>
            </a:r>
            <a:r>
              <a:rPr lang="en-US" sz="2000" dirty="0" smtClean="0">
                <a:cs typeface="B Nazanin" pitchFamily="2" charset="-78"/>
              </a:rPr>
              <a:t>‎</a:t>
            </a:r>
            <a:r>
              <a:rPr lang="ar-SA" sz="2000" dirty="0" smtClean="0">
                <a:cs typeface="B Nazanin" pitchFamily="2" charset="-78"/>
              </a:rPr>
              <a:t>هاي كوچكتر و در عين حال مرطوب كردن و ليز كردن غذا با بزاق تسهيل مي</a:t>
            </a:r>
            <a:r>
              <a:rPr lang="en-US" sz="2000" dirty="0" smtClean="0">
                <a:cs typeface="B Nazanin" pitchFamily="2" charset="-78"/>
              </a:rPr>
              <a:t>‎</a:t>
            </a:r>
            <a:r>
              <a:rPr lang="ar-SA" sz="2000" dirty="0" smtClean="0">
                <a:cs typeface="B Nazanin" pitchFamily="2" charset="-78"/>
              </a:rPr>
              <a:t>كند و دوم آنكه عمل بلع به شروع سلسله</a:t>
            </a:r>
            <a:r>
              <a:rPr lang="en-US" sz="2000" dirty="0" smtClean="0">
                <a:cs typeface="B Nazanin" pitchFamily="2" charset="-78"/>
              </a:rPr>
              <a:t>‎</a:t>
            </a:r>
            <a:r>
              <a:rPr lang="ar-SA" sz="2000" dirty="0" smtClean="0">
                <a:cs typeface="B Nazanin" pitchFamily="2" charset="-78"/>
              </a:rPr>
              <a:t>اي از رفلكس (بازتاب</a:t>
            </a:r>
            <a:r>
              <a:rPr lang="en-US" sz="2000" dirty="0" smtClean="0">
                <a:cs typeface="B Nazanin" pitchFamily="2" charset="-78"/>
              </a:rPr>
              <a:t>‎</a:t>
            </a:r>
            <a:r>
              <a:rPr lang="ar-SA" sz="2000" dirty="0" smtClean="0">
                <a:cs typeface="B Nazanin" pitchFamily="2" charset="-78"/>
              </a:rPr>
              <a:t>) مي</a:t>
            </a:r>
            <a:r>
              <a:rPr lang="en-US" sz="2000" dirty="0" smtClean="0">
                <a:cs typeface="B Nazanin" pitchFamily="2" charset="-78"/>
              </a:rPr>
              <a:t>‎</a:t>
            </a:r>
            <a:r>
              <a:rPr lang="ar-SA" sz="2000" dirty="0" smtClean="0">
                <a:cs typeface="B Nazanin" pitchFamily="2" charset="-78"/>
              </a:rPr>
              <a:t>انجامد  كه در مراحل بعدي گوارش</a:t>
            </a:r>
            <a:r>
              <a:rPr lang="en-US" sz="2000" dirty="0" smtClean="0">
                <a:cs typeface="B Nazanin" pitchFamily="2" charset="-78"/>
              </a:rPr>
              <a:t>‎</a:t>
            </a:r>
            <a:r>
              <a:rPr lang="ar-SA" sz="2000" dirty="0" smtClean="0">
                <a:cs typeface="B Nazanin" pitchFamily="2" charset="-78"/>
              </a:rPr>
              <a:t> اهميت دارد.</a:t>
            </a:r>
          </a:p>
          <a:p>
            <a:pPr algn="r" rtl="1">
              <a:lnSpc>
                <a:spcPct val="140000"/>
              </a:lnSpc>
              <a:spcBef>
                <a:spcPct val="50000"/>
              </a:spcBef>
            </a:pPr>
            <a:endParaRPr lang="ar-SA" sz="2000" dirty="0">
              <a:cs typeface="B Nazanin" pitchFamily="2" charset="-78"/>
            </a:endParaRPr>
          </a:p>
          <a:p>
            <a:pPr algn="just" rtl="1">
              <a:lnSpc>
                <a:spcPct val="110000"/>
              </a:lnSpc>
              <a:buFont typeface="Wingdings" panose="05000000000000000000" pitchFamily="2" charset="2"/>
              <a:buNone/>
            </a:pPr>
            <a:r>
              <a:rPr lang="ar-SA" sz="2000" dirty="0">
                <a:latin typeface="Times New Roman" panose="02020603050405020304" pitchFamily="18" charset="0"/>
                <a:cs typeface="B Nazanin" pitchFamily="2" charset="-78"/>
              </a:rPr>
              <a:t> </a:t>
            </a:r>
            <a:endParaRPr lang="ar-SA" sz="2000" dirty="0">
              <a:cs typeface="B Nazanin" pitchFamily="2" charset="-78"/>
            </a:endParaRPr>
          </a:p>
          <a:p>
            <a:pPr algn="just" rtl="1">
              <a:lnSpc>
                <a:spcPct val="110000"/>
              </a:lnSpc>
              <a:buFont typeface="Wingdings" panose="05000000000000000000" pitchFamily="2" charset="2"/>
              <a:buNone/>
            </a:pPr>
            <a:r>
              <a:rPr lang="ar-SA" sz="2000" dirty="0">
                <a:cs typeface="B Nazanin" pitchFamily="2" charset="-78"/>
              </a:rPr>
              <a:t> </a:t>
            </a:r>
            <a:endParaRPr lang="en-US" sz="2000" dirty="0">
              <a:cs typeface="B Nazanin" pitchFamily="2" charset="-78"/>
            </a:endParaRPr>
          </a:p>
        </p:txBody>
      </p:sp>
    </p:spTree>
    <p:extLst>
      <p:ext uri="{BB962C8B-B14F-4D97-AF65-F5344CB8AC3E}">
        <p14:creationId xmlns:p14="http://schemas.microsoft.com/office/powerpoint/2010/main" val="119373253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2208213" y="0"/>
            <a:ext cx="7772400" cy="1143000"/>
          </a:xfrm>
        </p:spPr>
        <p:txBody>
          <a:bodyPr>
            <a:normAutofit/>
          </a:bodyPr>
          <a:lstStyle/>
          <a:p>
            <a:pPr algn="ctr"/>
            <a:r>
              <a:rPr lang="ar-SA" sz="3200" b="1" dirty="0" smtClean="0">
                <a:cs typeface="B Nazanin" pitchFamily="2" charset="-78"/>
              </a:rPr>
              <a:t>غدد بزاقي</a:t>
            </a:r>
            <a:r>
              <a:rPr lang="fa-IR" sz="3200" b="1" dirty="0" smtClean="0">
                <a:cs typeface="B Nazanin" pitchFamily="2" charset="-78"/>
              </a:rPr>
              <a:t/>
            </a:r>
            <a:br>
              <a:rPr lang="fa-IR" sz="3200" b="1" dirty="0" smtClean="0">
                <a:cs typeface="B Nazanin" pitchFamily="2" charset="-78"/>
              </a:rPr>
            </a:br>
            <a:endParaRPr lang="en-US" sz="2900" b="1" dirty="0">
              <a:solidFill>
                <a:srgbClr val="C00000"/>
              </a:solidFill>
              <a:cs typeface="B Nazanin" pitchFamily="2" charset="-78"/>
            </a:endParaRPr>
          </a:p>
        </p:txBody>
      </p:sp>
      <p:sp>
        <p:nvSpPr>
          <p:cNvPr id="349187" name="Rectangle 3"/>
          <p:cNvSpPr>
            <a:spLocks noGrp="1" noChangeArrowheads="1"/>
          </p:cNvSpPr>
          <p:nvPr>
            <p:ph idx="1"/>
          </p:nvPr>
        </p:nvSpPr>
        <p:spPr>
          <a:xfrm>
            <a:off x="279400" y="901700"/>
            <a:ext cx="11811000" cy="5956300"/>
          </a:xfrm>
        </p:spPr>
        <p:txBody>
          <a:bodyPr>
            <a:normAutofit/>
          </a:bodyPr>
          <a:lstStyle/>
          <a:p>
            <a:pPr algn="just" rtl="1">
              <a:lnSpc>
                <a:spcPct val="110000"/>
              </a:lnSpc>
              <a:buFont typeface="Wingdings" panose="05000000000000000000" pitchFamily="2" charset="2"/>
              <a:buNone/>
            </a:pPr>
            <a:r>
              <a:rPr lang="ar-SA" sz="1800" b="1" dirty="0">
                <a:latin typeface="Times New Roman" panose="02020603050405020304" pitchFamily="18" charset="0"/>
                <a:cs typeface="B Lotus" panose="00000400000000000000" pitchFamily="2" charset="-78"/>
              </a:rPr>
              <a:t> </a:t>
            </a:r>
            <a:endParaRPr lang="ar-SA" sz="1800" b="1" dirty="0">
              <a:cs typeface="B Lotus" panose="00000400000000000000" pitchFamily="2" charset="-78"/>
            </a:endParaRPr>
          </a:p>
          <a:p>
            <a:pPr algn="just" rtl="1">
              <a:lnSpc>
                <a:spcPct val="110000"/>
              </a:lnSpc>
              <a:buFont typeface="Wingdings" pitchFamily="2" charset="2"/>
              <a:buChar char="Ø"/>
            </a:pPr>
            <a:endParaRPr lang="ar-SA" sz="1800" b="1" dirty="0" smtClean="0">
              <a:cs typeface="B Nazanin" pitchFamily="2" charset="-78"/>
            </a:endParaRPr>
          </a:p>
          <a:p>
            <a:pPr algn="just" rtl="1">
              <a:lnSpc>
                <a:spcPct val="110000"/>
              </a:lnSpc>
              <a:buFont typeface="Wingdings" panose="05000000000000000000" pitchFamily="2" charset="2"/>
              <a:buNone/>
            </a:pPr>
            <a:r>
              <a:rPr lang="ar-SA" sz="1800" b="1" dirty="0">
                <a:latin typeface="Times New Roman" panose="02020603050405020304" pitchFamily="18" charset="0"/>
                <a:cs typeface="B Nazanin" pitchFamily="2" charset="-78"/>
              </a:rPr>
              <a:t> </a:t>
            </a:r>
            <a:endParaRPr lang="ar-SA" sz="1800" b="1" dirty="0">
              <a:cs typeface="B Nazanin" pitchFamily="2" charset="-78"/>
            </a:endParaRPr>
          </a:p>
          <a:p>
            <a:pPr algn="just" rtl="1">
              <a:lnSpc>
                <a:spcPct val="110000"/>
              </a:lnSpc>
              <a:buFont typeface="Wingdings" panose="05000000000000000000" pitchFamily="2" charset="2"/>
              <a:buNone/>
            </a:pPr>
            <a:r>
              <a:rPr lang="ar-SA" sz="2000" b="1" dirty="0" smtClean="0">
                <a:cs typeface="B Lotus" panose="00000400000000000000" pitchFamily="2" charset="-78"/>
              </a:rPr>
              <a:t> </a:t>
            </a:r>
            <a:endParaRPr lang="en-US" sz="1800" b="1" dirty="0">
              <a:cs typeface="B Lotus" panose="00000400000000000000" pitchFamily="2" charset="-78"/>
            </a:endParaRPr>
          </a:p>
        </p:txBody>
      </p:sp>
      <p:graphicFrame>
        <p:nvGraphicFramePr>
          <p:cNvPr id="6" name="Group 4"/>
          <p:cNvGraphicFramePr>
            <a:graphicFrameLocks noGrp="1"/>
          </p:cNvGraphicFramePr>
          <p:nvPr>
            <p:extLst>
              <p:ext uri="{D42A27DB-BD31-4B8C-83A1-F6EECF244321}">
                <p14:modId xmlns:p14="http://schemas.microsoft.com/office/powerpoint/2010/main" val="2468388215"/>
              </p:ext>
            </p:extLst>
          </p:nvPr>
        </p:nvGraphicFramePr>
        <p:xfrm>
          <a:off x="4006850" y="584200"/>
          <a:ext cx="8064500" cy="2606040"/>
        </p:xfrm>
        <a:graphic>
          <a:graphicData uri="http://schemas.openxmlformats.org/drawingml/2006/table">
            <a:tbl>
              <a:tblPr rtl="1"/>
              <a:tblGrid>
                <a:gridCol w="1295400">
                  <a:extLst>
                    <a:ext uri="{9D8B030D-6E8A-4147-A177-3AD203B41FA5}">
                      <a16:colId xmlns:a16="http://schemas.microsoft.com/office/drawing/2014/main" val="20000"/>
                    </a:ext>
                  </a:extLst>
                </a:gridCol>
                <a:gridCol w="2736850">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gridCol w="2016125">
                  <a:extLst>
                    <a:ext uri="{9D8B030D-6E8A-4147-A177-3AD203B41FA5}">
                      <a16:colId xmlns:a16="http://schemas.microsoft.com/office/drawing/2014/main" val="20003"/>
                    </a:ext>
                  </a:extLst>
                </a:gridCol>
              </a:tblGrid>
              <a:tr h="685800">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800" b="1" i="0" u="none" strike="noStrike" cap="none" normalizeH="0" baseline="0" dirty="0" smtClean="0">
                          <a:ln>
                            <a:noFill/>
                          </a:ln>
                          <a:solidFill>
                            <a:schemeClr val="tx1"/>
                          </a:solidFill>
                          <a:effectLst/>
                          <a:latin typeface="Arial Narrow" panose="020B0606020202030204" pitchFamily="34" charset="0"/>
                          <a:cs typeface="B Nazanin" pitchFamily="2" charset="-78"/>
                        </a:rPr>
                        <a:t>غده</a:t>
                      </a:r>
                      <a:endParaRPr kumimoji="0" lang="en-US" sz="1800" b="1" i="0" u="none" strike="noStrike" cap="none" normalizeH="0" baseline="0" dirty="0" smtClean="0">
                        <a:ln>
                          <a:noFill/>
                        </a:ln>
                        <a:solidFill>
                          <a:schemeClr val="tx1"/>
                        </a:solidFill>
                        <a:effectLst/>
                        <a:latin typeface="Arial Narrow" panose="020B0606020202030204"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800" b="1" i="0" u="none" strike="noStrike" cap="none" normalizeH="0" baseline="0" dirty="0" smtClean="0">
                          <a:ln>
                            <a:noFill/>
                          </a:ln>
                          <a:solidFill>
                            <a:schemeClr val="tx1"/>
                          </a:solidFill>
                          <a:effectLst/>
                          <a:latin typeface="Arial Narrow" panose="020B0606020202030204" pitchFamily="34" charset="0"/>
                          <a:cs typeface="B Nazanin" pitchFamily="2" charset="-78"/>
                        </a:rPr>
                        <a:t>موقعیت</a:t>
                      </a:r>
                      <a:endParaRPr kumimoji="0" lang="en-US" sz="1800" b="1" i="0" u="none" strike="noStrike" cap="none" normalizeH="0" baseline="0" dirty="0" smtClean="0">
                        <a:ln>
                          <a:noFill/>
                        </a:ln>
                        <a:solidFill>
                          <a:schemeClr val="tx1"/>
                        </a:solidFill>
                        <a:effectLst/>
                        <a:latin typeface="Arial Narrow" panose="020B0606020202030204"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800" b="1" i="0" u="none" strike="noStrike" cap="none" normalizeH="0" baseline="0" smtClean="0">
                          <a:ln>
                            <a:noFill/>
                          </a:ln>
                          <a:solidFill>
                            <a:schemeClr val="tx1"/>
                          </a:solidFill>
                          <a:effectLst/>
                          <a:latin typeface="Arial Narrow" panose="020B0606020202030204" pitchFamily="34" charset="0"/>
                          <a:cs typeface="B Nazanin" pitchFamily="2" charset="-78"/>
                        </a:rPr>
                        <a:t>مجرا</a:t>
                      </a:r>
                      <a:endParaRPr kumimoji="0" lang="en-US" sz="1800" b="1" i="0" u="none" strike="noStrike" cap="none" normalizeH="0" baseline="0" smtClean="0">
                        <a:ln>
                          <a:noFill/>
                        </a:ln>
                        <a:solidFill>
                          <a:schemeClr val="tx1"/>
                        </a:solidFill>
                        <a:effectLst/>
                        <a:latin typeface="Arial Narrow" panose="020B0606020202030204"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800" b="1" i="0" u="none" strike="noStrike" cap="none" normalizeH="0" baseline="0" dirty="0" smtClean="0">
                          <a:ln>
                            <a:noFill/>
                          </a:ln>
                          <a:solidFill>
                            <a:schemeClr val="tx1"/>
                          </a:solidFill>
                          <a:effectLst/>
                          <a:latin typeface="Arial Narrow" panose="020B0606020202030204" pitchFamily="34" charset="0"/>
                          <a:cs typeface="B Nazanin" pitchFamily="2" charset="-78"/>
                        </a:rPr>
                        <a:t>نوع ترشح</a:t>
                      </a:r>
                      <a:endParaRPr kumimoji="0" lang="en-US" sz="1800" b="1" i="0" u="none" strike="noStrike" cap="none" normalizeH="0" baseline="0" dirty="0" smtClean="0">
                        <a:ln>
                          <a:noFill/>
                        </a:ln>
                        <a:solidFill>
                          <a:schemeClr val="tx1"/>
                        </a:solidFill>
                        <a:effectLst/>
                        <a:latin typeface="Arial Narrow" panose="020B0606020202030204"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2450">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800" b="0" i="0" u="none" strike="noStrike" cap="none" normalizeH="0" baseline="0" smtClean="0">
                          <a:ln>
                            <a:noFill/>
                          </a:ln>
                          <a:solidFill>
                            <a:schemeClr val="tx1"/>
                          </a:solidFill>
                          <a:effectLst/>
                          <a:latin typeface="Arial Narrow" panose="020B0606020202030204" pitchFamily="34" charset="0"/>
                          <a:cs typeface="B Nazanin" pitchFamily="2" charset="-78"/>
                        </a:rPr>
                        <a:t>بناگوشی</a:t>
                      </a:r>
                      <a:endParaRPr kumimoji="0" lang="en-US" sz="1800" b="0" i="0" u="none" strike="noStrike" cap="none" normalizeH="0" baseline="0" smtClean="0">
                        <a:ln>
                          <a:noFill/>
                        </a:ln>
                        <a:solidFill>
                          <a:schemeClr val="tx1"/>
                        </a:solidFill>
                        <a:effectLst/>
                        <a:latin typeface="Arial Narrow" panose="020B0606020202030204"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800" b="0" i="0" u="none" strike="noStrike" cap="none" normalizeH="0" baseline="0" dirty="0" smtClean="0">
                          <a:ln>
                            <a:noFill/>
                          </a:ln>
                          <a:solidFill>
                            <a:schemeClr val="tx1"/>
                          </a:solidFill>
                          <a:effectLst/>
                          <a:latin typeface="Arial Narrow" panose="020B0606020202030204" pitchFamily="34" charset="0"/>
                          <a:cs typeface="B Nazanin" pitchFamily="2" charset="-78"/>
                        </a:rPr>
                        <a:t>جلو و پایین لاله گوش زیر پوست روی عضلات جونده</a:t>
                      </a:r>
                      <a:endParaRPr kumimoji="0" lang="en-US" sz="1800" b="0" i="0" u="none" strike="noStrike" cap="none" normalizeH="0" baseline="0" dirty="0" smtClean="0">
                        <a:ln>
                          <a:noFill/>
                        </a:ln>
                        <a:solidFill>
                          <a:schemeClr val="tx1"/>
                        </a:solidFill>
                        <a:effectLst/>
                        <a:latin typeface="Arial Narrow" panose="020B0606020202030204"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800" b="0" i="0" u="none" strike="noStrike" cap="none" normalizeH="0" baseline="0" dirty="0" smtClean="0">
                          <a:ln>
                            <a:noFill/>
                          </a:ln>
                          <a:solidFill>
                            <a:schemeClr val="tx1"/>
                          </a:solidFill>
                          <a:effectLst/>
                          <a:latin typeface="Arial Narrow" panose="020B0606020202030204" pitchFamily="34" charset="0"/>
                          <a:cs typeface="B Nazanin" pitchFamily="2" charset="-78"/>
                        </a:rPr>
                        <a:t>مجرای بناگوشی</a:t>
                      </a:r>
                      <a:endParaRPr kumimoji="0" lang="en-US" sz="1800" b="0" i="0" u="none" strike="noStrike" cap="none" normalizeH="0" baseline="0" dirty="0" smtClean="0">
                        <a:ln>
                          <a:noFill/>
                        </a:ln>
                        <a:solidFill>
                          <a:schemeClr val="tx1"/>
                        </a:solidFill>
                        <a:effectLst/>
                        <a:latin typeface="Arial Narrow" panose="020B0606020202030204"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800" b="0" i="0" u="none" strike="noStrike" cap="none" normalizeH="0" baseline="0" dirty="0" smtClean="0">
                          <a:ln>
                            <a:noFill/>
                          </a:ln>
                          <a:solidFill>
                            <a:schemeClr val="tx1"/>
                          </a:solidFill>
                          <a:effectLst/>
                          <a:latin typeface="Arial Narrow" panose="020B0606020202030204" pitchFamily="34" charset="0"/>
                          <a:cs typeface="B Nazanin" pitchFamily="2" charset="-78"/>
                        </a:rPr>
                        <a:t>مایع آبکی حاوی نمکها و آنزیم آمیلاز</a:t>
                      </a:r>
                      <a:endParaRPr kumimoji="0" lang="en-US" sz="1800" b="0" i="0" u="none" strike="noStrike" cap="none" normalizeH="0" baseline="0" dirty="0" smtClean="0">
                        <a:ln>
                          <a:noFill/>
                        </a:ln>
                        <a:solidFill>
                          <a:schemeClr val="tx1"/>
                        </a:solidFill>
                        <a:effectLst/>
                        <a:latin typeface="Arial Narrow" panose="020B0606020202030204"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0863">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800" b="0" i="0" u="none" strike="noStrike" cap="none" normalizeH="0" baseline="0" smtClean="0">
                          <a:ln>
                            <a:noFill/>
                          </a:ln>
                          <a:solidFill>
                            <a:schemeClr val="tx1"/>
                          </a:solidFill>
                          <a:effectLst/>
                          <a:latin typeface="Arial Narrow" panose="020B0606020202030204" pitchFamily="34" charset="0"/>
                          <a:cs typeface="B Nazanin" pitchFamily="2" charset="-78"/>
                        </a:rPr>
                        <a:t>زیرفکی</a:t>
                      </a:r>
                      <a:endParaRPr kumimoji="0" lang="en-US" sz="1800" b="0" i="0" u="none" strike="noStrike" cap="none" normalizeH="0" baseline="0" smtClean="0">
                        <a:ln>
                          <a:noFill/>
                        </a:ln>
                        <a:solidFill>
                          <a:schemeClr val="tx1"/>
                        </a:solidFill>
                        <a:effectLst/>
                        <a:latin typeface="Arial Narrow" panose="020B0606020202030204"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800" b="0" i="0" u="none" strike="noStrike" cap="none" normalizeH="0" baseline="0" smtClean="0">
                          <a:ln>
                            <a:noFill/>
                          </a:ln>
                          <a:solidFill>
                            <a:schemeClr val="tx1"/>
                          </a:solidFill>
                          <a:effectLst/>
                          <a:latin typeface="Arial Narrow" panose="020B0606020202030204" pitchFamily="34" charset="0"/>
                          <a:cs typeface="B Nazanin" pitchFamily="2" charset="-78"/>
                        </a:rPr>
                        <a:t>در طرفین خط وسط در زیر استخوان فک پایین</a:t>
                      </a:r>
                      <a:endParaRPr kumimoji="0" lang="en-US" sz="1800" b="0" i="0" u="none" strike="noStrike" cap="none" normalizeH="0" baseline="0" smtClean="0">
                        <a:ln>
                          <a:noFill/>
                        </a:ln>
                        <a:solidFill>
                          <a:schemeClr val="tx1"/>
                        </a:solidFill>
                        <a:effectLst/>
                        <a:latin typeface="Arial Narrow" panose="020B0606020202030204"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800" b="0" i="0" u="none" strike="noStrike" cap="none" normalizeH="0" baseline="0" dirty="0" smtClean="0">
                          <a:ln>
                            <a:noFill/>
                          </a:ln>
                          <a:solidFill>
                            <a:schemeClr val="tx1"/>
                          </a:solidFill>
                          <a:effectLst/>
                          <a:latin typeface="Arial Narrow" panose="020B0606020202030204" pitchFamily="34" charset="0"/>
                          <a:cs typeface="B Nazanin" pitchFamily="2" charset="-78"/>
                        </a:rPr>
                        <a:t>مجرای زیرفکی (وارتون)</a:t>
                      </a:r>
                      <a:endParaRPr kumimoji="0" lang="en-US" sz="1800" b="0" i="0" u="none" strike="noStrike" cap="none" normalizeH="0" baseline="0" dirty="0" smtClean="0">
                        <a:ln>
                          <a:noFill/>
                        </a:ln>
                        <a:solidFill>
                          <a:schemeClr val="tx1"/>
                        </a:solidFill>
                        <a:effectLst/>
                        <a:latin typeface="Arial Narrow" panose="020B0606020202030204"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800" b="0" i="0" u="none" strike="noStrike" cap="none" normalizeH="0" baseline="0" smtClean="0">
                          <a:ln>
                            <a:noFill/>
                          </a:ln>
                          <a:solidFill>
                            <a:schemeClr val="tx1"/>
                          </a:solidFill>
                          <a:effectLst/>
                          <a:latin typeface="Arial Narrow" panose="020B0606020202030204" pitchFamily="34" charset="0"/>
                          <a:cs typeface="B Nazanin" pitchFamily="2" charset="-78"/>
                        </a:rPr>
                        <a:t>مایع آبکی سروزی حاوی مقداری موکوس</a:t>
                      </a:r>
                      <a:endParaRPr kumimoji="0" lang="en-US" sz="1800" b="0" i="0" u="none" strike="noStrike" cap="none" normalizeH="0" baseline="0" smtClean="0">
                        <a:ln>
                          <a:noFill/>
                        </a:ln>
                        <a:solidFill>
                          <a:schemeClr val="tx1"/>
                        </a:solidFill>
                        <a:effectLst/>
                        <a:latin typeface="Arial Narrow" panose="020B0606020202030204"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2450">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800" b="0" i="0" u="none" strike="noStrike" cap="none" normalizeH="0" baseline="0" smtClean="0">
                          <a:ln>
                            <a:noFill/>
                          </a:ln>
                          <a:solidFill>
                            <a:schemeClr val="tx1"/>
                          </a:solidFill>
                          <a:effectLst/>
                          <a:latin typeface="Arial Narrow" panose="020B0606020202030204" pitchFamily="34" charset="0"/>
                          <a:cs typeface="B Nazanin" pitchFamily="2" charset="-78"/>
                        </a:rPr>
                        <a:t>زیر زبانی</a:t>
                      </a:r>
                      <a:endParaRPr kumimoji="0" lang="en-US" sz="1800" b="0" i="0" u="none" strike="noStrike" cap="none" normalizeH="0" baseline="0" smtClean="0">
                        <a:ln>
                          <a:noFill/>
                        </a:ln>
                        <a:solidFill>
                          <a:schemeClr val="tx1"/>
                        </a:solidFill>
                        <a:effectLst/>
                        <a:latin typeface="Arial Narrow" panose="020B0606020202030204"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800" b="0" i="0" u="none" strike="noStrike" cap="none" normalizeH="0" baseline="0" smtClean="0">
                          <a:ln>
                            <a:noFill/>
                          </a:ln>
                          <a:solidFill>
                            <a:schemeClr val="tx1"/>
                          </a:solidFill>
                          <a:effectLst/>
                          <a:latin typeface="Arial Narrow" panose="020B0606020202030204" pitchFamily="34" charset="0"/>
                          <a:cs typeface="B Nazanin" pitchFamily="2" charset="-78"/>
                        </a:rPr>
                        <a:t>جلوی فک پایینی، زیر زبان</a:t>
                      </a:r>
                      <a:endParaRPr kumimoji="0" lang="en-US" sz="1800" b="0" i="0" u="none" strike="noStrike" cap="none" normalizeH="0" baseline="0" smtClean="0">
                        <a:ln>
                          <a:noFill/>
                        </a:ln>
                        <a:solidFill>
                          <a:schemeClr val="tx1"/>
                        </a:solidFill>
                        <a:effectLst/>
                        <a:latin typeface="Arial Narrow" panose="020B0606020202030204"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800" b="0" i="0" u="none" strike="noStrike" cap="none" normalizeH="0" baseline="0" dirty="0" smtClean="0">
                          <a:ln>
                            <a:noFill/>
                          </a:ln>
                          <a:solidFill>
                            <a:schemeClr val="tx1"/>
                          </a:solidFill>
                          <a:effectLst/>
                          <a:latin typeface="Arial Narrow" panose="020B0606020202030204" pitchFamily="34" charset="0"/>
                          <a:cs typeface="B Nazanin" pitchFamily="2" charset="-78"/>
                        </a:rPr>
                        <a:t>چند مجرای کوچک (مجاری ریوینوس)</a:t>
                      </a:r>
                      <a:endParaRPr kumimoji="0" lang="en-US" sz="1800" b="0" i="0" u="none" strike="noStrike" cap="none" normalizeH="0" baseline="0" dirty="0" smtClean="0">
                        <a:ln>
                          <a:noFill/>
                        </a:ln>
                        <a:solidFill>
                          <a:schemeClr val="tx1"/>
                        </a:solidFill>
                        <a:effectLst/>
                        <a:latin typeface="Arial Narrow" panose="020B0606020202030204"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latin typeface="Arial Narrow" panose="020B0606020202030204" pitchFamily="34" charset="0"/>
                          <a:cs typeface="Times New Roman" panose="02020603050405020304" pitchFamily="18" charset="0"/>
                        </a:defRPr>
                      </a:lvl1pPr>
                      <a:lvl2pPr>
                        <a:spcBef>
                          <a:spcPct val="20000"/>
                        </a:spcBef>
                        <a:defRPr sz="2400">
                          <a:solidFill>
                            <a:schemeClr val="tx1"/>
                          </a:solidFill>
                          <a:latin typeface="Arial Narrow" panose="020B0606020202030204" pitchFamily="34" charset="0"/>
                          <a:cs typeface="Times New Roman" panose="02020603050405020304" pitchFamily="18" charset="0"/>
                        </a:defRPr>
                      </a:lvl2pPr>
                      <a:lvl3pPr>
                        <a:spcBef>
                          <a:spcPct val="20000"/>
                        </a:spcBef>
                        <a:defRPr sz="2000">
                          <a:solidFill>
                            <a:schemeClr val="tx1"/>
                          </a:solidFill>
                          <a:latin typeface="Arial Narrow" panose="020B0606020202030204" pitchFamily="34" charset="0"/>
                          <a:cs typeface="Times New Roman" panose="02020603050405020304" pitchFamily="18" charset="0"/>
                        </a:defRPr>
                      </a:lvl3pPr>
                      <a:lvl4pPr>
                        <a:spcBef>
                          <a:spcPct val="20000"/>
                        </a:spcBef>
                        <a:defRPr>
                          <a:solidFill>
                            <a:schemeClr val="tx1"/>
                          </a:solidFill>
                          <a:latin typeface="Arial Narrow" panose="020B0606020202030204" pitchFamily="34" charset="0"/>
                          <a:cs typeface="Times New Roman" panose="02020603050405020304" pitchFamily="18" charset="0"/>
                        </a:defRPr>
                      </a:lvl4pPr>
                      <a:lvl5pPr>
                        <a:spcBef>
                          <a:spcPct val="20000"/>
                        </a:spcBef>
                        <a:defRPr>
                          <a:solidFill>
                            <a:schemeClr val="tx1"/>
                          </a:solidFill>
                          <a:latin typeface="Arial Narrow" panose="020B0606020202030204" pitchFamily="34" charset="0"/>
                          <a:cs typeface="Times New Roman" panose="02020603050405020304" pitchFamily="18" charset="0"/>
                        </a:defRPr>
                      </a:lvl5pPr>
                      <a:lvl6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6pPr>
                      <a:lvl7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7pPr>
                      <a:lvl8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8pPr>
                      <a:lvl9pPr fontAlgn="base">
                        <a:spcBef>
                          <a:spcPct val="20000"/>
                        </a:spcBef>
                        <a:spcAft>
                          <a:spcPct val="0"/>
                        </a:spcAft>
                        <a:defRPr>
                          <a:solidFill>
                            <a:schemeClr val="tx1"/>
                          </a:solidFill>
                          <a:latin typeface="Arial Narrow" panose="020B0606020202030204" pitchFamily="34" charset="0"/>
                          <a:cs typeface="Times New Roman" panose="02020603050405020304" pitchFamily="18"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fa-IR" sz="1800" b="0" i="0" u="none" strike="noStrike" cap="none" normalizeH="0" baseline="0" dirty="0" smtClean="0">
                          <a:ln>
                            <a:noFill/>
                          </a:ln>
                          <a:solidFill>
                            <a:schemeClr val="tx1"/>
                          </a:solidFill>
                          <a:effectLst/>
                          <a:latin typeface="Arial Narrow" panose="020B0606020202030204" pitchFamily="34" charset="0"/>
                          <a:cs typeface="B Nazanin" pitchFamily="2" charset="-78"/>
                        </a:rPr>
                        <a:t>لعاب لزج و چسبناک حاوی نمکها و موسین</a:t>
                      </a:r>
                      <a:endParaRPr kumimoji="0" lang="en-US" sz="1800" b="0" i="0" u="none" strike="noStrike" cap="none" normalizeH="0" baseline="0" dirty="0" smtClean="0">
                        <a:ln>
                          <a:noFill/>
                        </a:ln>
                        <a:solidFill>
                          <a:schemeClr val="tx1"/>
                        </a:solidFill>
                        <a:effectLst/>
                        <a:latin typeface="Arial Narrow" panose="020B0606020202030204"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 name="Rectangle 7"/>
          <p:cNvSpPr/>
          <p:nvPr/>
        </p:nvSpPr>
        <p:spPr>
          <a:xfrm>
            <a:off x="6096000" y="3298736"/>
            <a:ext cx="6096000" cy="646331"/>
          </a:xfrm>
          <a:prstGeom prst="rect">
            <a:avLst/>
          </a:prstGeom>
        </p:spPr>
        <p:txBody>
          <a:bodyPr>
            <a:spAutoFit/>
          </a:bodyPr>
          <a:lstStyle/>
          <a:p>
            <a:pPr algn="just" rtl="1">
              <a:buFont typeface="Wingdings" pitchFamily="2" charset="2"/>
              <a:buChar char="Ø"/>
            </a:pPr>
            <a:r>
              <a:rPr lang="ar-SA" b="1" dirty="0" smtClean="0">
                <a:solidFill>
                  <a:srgbClr val="C00000"/>
                </a:solidFill>
                <a:cs typeface="B Nazanin" pitchFamily="2" charset="-78"/>
              </a:rPr>
              <a:t>بزاق مايعي آبكي است كه روزانه 1 تا </a:t>
            </a:r>
            <a:r>
              <a:rPr lang="fa-IR" b="1" dirty="0" smtClean="0">
                <a:solidFill>
                  <a:srgbClr val="C00000"/>
                </a:solidFill>
                <a:cs typeface="B Nazanin" pitchFamily="2" charset="-78"/>
              </a:rPr>
              <a:t>1</a:t>
            </a:r>
            <a:r>
              <a:rPr lang="ar-SA" b="1" dirty="0" smtClean="0">
                <a:solidFill>
                  <a:srgbClr val="C00000"/>
                </a:solidFill>
                <a:cs typeface="B Nazanin" pitchFamily="2" charset="-78"/>
              </a:rPr>
              <a:t>/</a:t>
            </a:r>
            <a:r>
              <a:rPr lang="fa-IR" b="1" dirty="0" smtClean="0">
                <a:solidFill>
                  <a:srgbClr val="C00000"/>
                </a:solidFill>
                <a:cs typeface="B Nazanin" pitchFamily="2" charset="-78"/>
              </a:rPr>
              <a:t>5</a:t>
            </a:r>
            <a:r>
              <a:rPr lang="ar-SA" b="1" dirty="0" smtClean="0">
                <a:solidFill>
                  <a:srgbClr val="C00000"/>
                </a:solidFill>
                <a:cs typeface="B Nazanin" pitchFamily="2" charset="-78"/>
              </a:rPr>
              <a:t> ليتر ترشح مي</a:t>
            </a:r>
            <a:r>
              <a:rPr lang="en-US" b="1" dirty="0" smtClean="0">
                <a:solidFill>
                  <a:srgbClr val="C00000"/>
                </a:solidFill>
                <a:cs typeface="B Nazanin" pitchFamily="2" charset="-78"/>
              </a:rPr>
              <a:t>‎</a:t>
            </a:r>
            <a:r>
              <a:rPr lang="ar-SA" b="1" dirty="0" smtClean="0">
                <a:solidFill>
                  <a:srgbClr val="C00000"/>
                </a:solidFill>
                <a:cs typeface="B Nazanin" pitchFamily="2" charset="-78"/>
              </a:rPr>
              <a:t>شود. بزاق حاوي سديم</a:t>
            </a:r>
            <a:r>
              <a:rPr lang="en-US" b="1" dirty="0" smtClean="0">
                <a:solidFill>
                  <a:srgbClr val="C00000"/>
                </a:solidFill>
                <a:cs typeface="B Nazanin" pitchFamily="2" charset="-78"/>
              </a:rPr>
              <a:t>‎</a:t>
            </a:r>
            <a:r>
              <a:rPr lang="ar-SA" b="1" dirty="0" smtClean="0">
                <a:solidFill>
                  <a:srgbClr val="C00000"/>
                </a:solidFill>
                <a:cs typeface="B Nazanin" pitchFamily="2" charset="-78"/>
              </a:rPr>
              <a:t>، پتاسيم</a:t>
            </a:r>
            <a:r>
              <a:rPr lang="en-US" b="1" dirty="0" smtClean="0">
                <a:solidFill>
                  <a:srgbClr val="C00000"/>
                </a:solidFill>
                <a:cs typeface="B Nazanin" pitchFamily="2" charset="-78"/>
              </a:rPr>
              <a:t>‎</a:t>
            </a:r>
            <a:r>
              <a:rPr lang="ar-SA" b="1" dirty="0" smtClean="0">
                <a:solidFill>
                  <a:srgbClr val="C00000"/>
                </a:solidFill>
                <a:cs typeface="B Nazanin" pitchFamily="2" charset="-78"/>
              </a:rPr>
              <a:t>، كلر، بي</a:t>
            </a:r>
            <a:r>
              <a:rPr lang="en-US" b="1" dirty="0" smtClean="0">
                <a:solidFill>
                  <a:srgbClr val="C00000"/>
                </a:solidFill>
                <a:cs typeface="B Nazanin" pitchFamily="2" charset="-78"/>
              </a:rPr>
              <a:t>‎</a:t>
            </a:r>
            <a:r>
              <a:rPr lang="ar-SA" b="1" dirty="0" smtClean="0">
                <a:solidFill>
                  <a:srgbClr val="C00000"/>
                </a:solidFill>
                <a:cs typeface="B Nazanin" pitchFamily="2" charset="-78"/>
              </a:rPr>
              <a:t>كربنات</a:t>
            </a:r>
            <a:r>
              <a:rPr lang="en-US" b="1" dirty="0" smtClean="0">
                <a:solidFill>
                  <a:srgbClr val="C00000"/>
                </a:solidFill>
                <a:cs typeface="B Nazanin" pitchFamily="2" charset="-78"/>
              </a:rPr>
              <a:t>‎</a:t>
            </a:r>
            <a:r>
              <a:rPr lang="ar-SA" b="1" dirty="0" smtClean="0">
                <a:solidFill>
                  <a:srgbClr val="C00000"/>
                </a:solidFill>
                <a:cs typeface="B Nazanin" pitchFamily="2" charset="-78"/>
              </a:rPr>
              <a:t>، موسين و آنزيم آميلاز (پتيالين</a:t>
            </a:r>
            <a:r>
              <a:rPr lang="en-US" b="1" dirty="0" smtClean="0">
                <a:solidFill>
                  <a:srgbClr val="C00000"/>
                </a:solidFill>
                <a:cs typeface="B Nazanin" pitchFamily="2" charset="-78"/>
              </a:rPr>
              <a:t>‎</a:t>
            </a:r>
            <a:r>
              <a:rPr lang="ar-SA" b="1" dirty="0" smtClean="0">
                <a:solidFill>
                  <a:srgbClr val="C00000"/>
                </a:solidFill>
                <a:cs typeface="B Nazanin" pitchFamily="2" charset="-78"/>
              </a:rPr>
              <a:t>) است</a:t>
            </a:r>
            <a:r>
              <a:rPr lang="en-US" b="1" dirty="0" smtClean="0">
                <a:solidFill>
                  <a:srgbClr val="C00000"/>
                </a:solidFill>
                <a:cs typeface="B Nazanin" pitchFamily="2" charset="-78"/>
              </a:rPr>
              <a:t>‎</a:t>
            </a:r>
            <a:r>
              <a:rPr lang="ar-SA" b="1" dirty="0" smtClean="0">
                <a:solidFill>
                  <a:srgbClr val="C00000"/>
                </a:solidFill>
                <a:cs typeface="B Nazanin" pitchFamily="2" charset="-78"/>
              </a:rPr>
              <a:t>.</a:t>
            </a:r>
            <a:endParaRPr lang="ar-SA" b="1" dirty="0">
              <a:solidFill>
                <a:srgbClr val="C00000"/>
              </a:solidFill>
              <a:cs typeface="B Nazanin" pitchFamily="2" charset="-78"/>
            </a:endParaRPr>
          </a:p>
        </p:txBody>
      </p:sp>
      <p:sp>
        <p:nvSpPr>
          <p:cNvPr id="9" name="Rectangle 2"/>
          <p:cNvSpPr txBox="1">
            <a:spLocks noChangeArrowheads="1"/>
          </p:cNvSpPr>
          <p:nvPr/>
        </p:nvSpPr>
        <p:spPr>
          <a:xfrm>
            <a:off x="6774022" y="3930002"/>
            <a:ext cx="5361313" cy="4114800"/>
          </a:xfrm>
          <a:prstGeom prst="rect">
            <a:avLst/>
          </a:prstGeom>
        </p:spPr>
        <p:txBody>
          <a:bodyPr vert="horz" lIns="91440" tIns="45720" rIns="91440" bIns="45720" rtlCol="0">
            <a:normAutofit/>
          </a:bodyPr>
          <a:lstStyle/>
          <a:p>
            <a:pPr marL="533400" marR="0" lvl="0" indent="-533400" algn="just" defTabSz="457200" rtl="1" eaLnBrk="1" fontAlgn="auto" latinLnBrk="0" hangingPunct="1">
              <a:lnSpc>
                <a:spcPct val="100000"/>
              </a:lnSpc>
              <a:spcBef>
                <a:spcPts val="1000"/>
              </a:spcBef>
              <a:spcAft>
                <a:spcPts val="0"/>
              </a:spcAft>
              <a:buClr>
                <a:schemeClr val="accent1"/>
              </a:buClr>
              <a:buSzTx/>
              <a:buFont typeface="Wingdings" pitchFamily="2" charset="2"/>
              <a:buChar char="q"/>
              <a:tabLst/>
              <a:defRPr/>
            </a:pPr>
            <a:r>
              <a:rPr kumimoji="0" lang="ar-SA" sz="2400" b="1" i="0" u="none" strike="noStrike" kern="1200" cap="none" spc="0" normalizeH="0" baseline="0" noProof="0" dirty="0" smtClean="0">
                <a:ln>
                  <a:noFill/>
                </a:ln>
                <a:solidFill>
                  <a:schemeClr val="tx1">
                    <a:lumMod val="75000"/>
                    <a:lumOff val="25000"/>
                  </a:schemeClr>
                </a:solidFill>
                <a:effectLst/>
                <a:uLnTx/>
                <a:uFillTx/>
                <a:cs typeface="B Nazanin" pitchFamily="2" charset="-78"/>
              </a:rPr>
              <a:t>اعمال بزاق عبارت</a:t>
            </a:r>
            <a:r>
              <a:rPr kumimoji="0" lang="en-US" sz="2400" b="1" i="0" u="none" strike="noStrike" kern="1200" cap="none" spc="0" normalizeH="0" baseline="0" noProof="0" dirty="0" smtClean="0">
                <a:ln>
                  <a:noFill/>
                </a:ln>
                <a:solidFill>
                  <a:schemeClr val="tx1">
                    <a:lumMod val="75000"/>
                    <a:lumOff val="25000"/>
                  </a:schemeClr>
                </a:solidFill>
                <a:effectLst/>
                <a:uLnTx/>
                <a:uFillTx/>
                <a:cs typeface="B Nazanin" pitchFamily="2" charset="-78"/>
              </a:rPr>
              <a:t>‎</a:t>
            </a:r>
            <a:r>
              <a:rPr kumimoji="0" lang="ar-SA" sz="2400" b="1" i="0" u="none" strike="noStrike" kern="1200" cap="none" spc="0" normalizeH="0" baseline="0" noProof="0" dirty="0" smtClean="0">
                <a:ln>
                  <a:noFill/>
                </a:ln>
                <a:solidFill>
                  <a:schemeClr val="tx1">
                    <a:lumMod val="75000"/>
                    <a:lumOff val="25000"/>
                  </a:schemeClr>
                </a:solidFill>
                <a:effectLst/>
                <a:uLnTx/>
                <a:uFillTx/>
                <a:cs typeface="B Nazanin" pitchFamily="2" charset="-78"/>
              </a:rPr>
              <a:t>اند از:</a:t>
            </a:r>
            <a:endParaRPr kumimoji="0" lang="en-US" sz="1800" b="1" i="0" u="none" strike="noStrike" kern="1200" cap="none" spc="0" normalizeH="0" baseline="0" noProof="0" dirty="0" smtClean="0">
              <a:ln>
                <a:noFill/>
              </a:ln>
              <a:solidFill>
                <a:schemeClr val="tx1">
                  <a:lumMod val="75000"/>
                  <a:lumOff val="25000"/>
                </a:schemeClr>
              </a:solidFill>
              <a:effectLst/>
              <a:uLnTx/>
              <a:uFillTx/>
              <a:cs typeface="B Nazanin" pitchFamily="2" charset="-78"/>
            </a:endParaRPr>
          </a:p>
          <a:p>
            <a:pPr marL="533400" marR="0" lvl="0" indent="-533400" algn="just" defTabSz="457200" rtl="1" eaLnBrk="1" fontAlgn="auto" latinLnBrk="0" hangingPunct="1">
              <a:lnSpc>
                <a:spcPct val="160000"/>
              </a:lnSpc>
              <a:spcBef>
                <a:spcPts val="1000"/>
              </a:spcBef>
              <a:spcAft>
                <a:spcPts val="0"/>
              </a:spcAft>
              <a:buClr>
                <a:schemeClr val="accent1"/>
              </a:buClr>
              <a:buSzTx/>
              <a:buFont typeface="Wingdings 3" charset="2"/>
              <a:buNone/>
              <a:tabLst/>
              <a:defRPr/>
            </a:pPr>
            <a:r>
              <a:rPr kumimoji="0" lang="en-US" sz="1800" b="1" i="0" u="none" strike="noStrike" kern="1200" cap="none" spc="0" normalizeH="0" baseline="0" noProof="0" dirty="0" smtClean="0">
                <a:ln>
                  <a:noFill/>
                </a:ln>
                <a:solidFill>
                  <a:schemeClr val="tx1">
                    <a:lumMod val="75000"/>
                    <a:lumOff val="25000"/>
                  </a:schemeClr>
                </a:solidFill>
                <a:effectLst/>
                <a:uLnTx/>
                <a:uFillTx/>
                <a:cs typeface="B Nazanin" pitchFamily="2" charset="-78"/>
              </a:rPr>
              <a:t>       </a:t>
            </a:r>
            <a:r>
              <a:rPr kumimoji="0" lang="ar-SA" sz="1800" b="1" i="0" u="none" strike="noStrike" kern="1200" cap="none" spc="0" normalizeH="0" baseline="0" noProof="0" dirty="0" smtClean="0">
                <a:ln>
                  <a:noFill/>
                </a:ln>
                <a:solidFill>
                  <a:schemeClr val="tx1">
                    <a:lumMod val="75000"/>
                    <a:lumOff val="25000"/>
                  </a:schemeClr>
                </a:solidFill>
                <a:effectLst/>
                <a:uLnTx/>
                <a:uFillTx/>
                <a:cs typeface="B Nazanin" pitchFamily="2" charset="-78"/>
              </a:rPr>
              <a:t>موسين بزاق</a:t>
            </a:r>
            <a:r>
              <a:rPr kumimoji="0" lang="en-US" sz="1800" b="1" i="0" u="none" strike="noStrike" kern="1200" cap="none" spc="0" normalizeH="0" baseline="0" noProof="0" dirty="0" smtClean="0">
                <a:ln>
                  <a:noFill/>
                </a:ln>
                <a:solidFill>
                  <a:schemeClr val="tx1">
                    <a:lumMod val="75000"/>
                    <a:lumOff val="25000"/>
                  </a:schemeClr>
                </a:solidFill>
                <a:effectLst/>
                <a:uLnTx/>
                <a:uFillTx/>
                <a:cs typeface="B Nazanin" pitchFamily="2" charset="-78"/>
              </a:rPr>
              <a:t>‎</a:t>
            </a:r>
            <a:r>
              <a:rPr kumimoji="0" lang="ar-SA" sz="1800" b="1" i="0" u="none" strike="noStrike" kern="1200" cap="none" spc="0" normalizeH="0" baseline="0" noProof="0" dirty="0" smtClean="0">
                <a:ln>
                  <a:noFill/>
                </a:ln>
                <a:solidFill>
                  <a:schemeClr val="tx1">
                    <a:lumMod val="75000"/>
                    <a:lumOff val="25000"/>
                  </a:schemeClr>
                </a:solidFill>
                <a:effectLst/>
                <a:uLnTx/>
                <a:uFillTx/>
                <a:cs typeface="B Nazanin" pitchFamily="2" charset="-78"/>
              </a:rPr>
              <a:t>، كه يك نوع گليكوپروتئين است</a:t>
            </a:r>
            <a:r>
              <a:rPr kumimoji="0" lang="en-US" sz="1800" b="1" i="0" u="none" strike="noStrike" kern="1200" cap="none" spc="0" normalizeH="0" baseline="0" noProof="0" dirty="0" smtClean="0">
                <a:ln>
                  <a:noFill/>
                </a:ln>
                <a:solidFill>
                  <a:schemeClr val="tx1">
                    <a:lumMod val="75000"/>
                    <a:lumOff val="25000"/>
                  </a:schemeClr>
                </a:solidFill>
                <a:effectLst/>
                <a:uLnTx/>
                <a:uFillTx/>
                <a:cs typeface="B Nazanin" pitchFamily="2" charset="-78"/>
              </a:rPr>
              <a:t>‎</a:t>
            </a:r>
            <a:r>
              <a:rPr kumimoji="0" lang="ar-SA" sz="1800" b="1" i="0" u="none" strike="noStrike" kern="1200" cap="none" spc="0" normalizeH="0" baseline="0" noProof="0" dirty="0" smtClean="0">
                <a:ln>
                  <a:noFill/>
                </a:ln>
                <a:solidFill>
                  <a:schemeClr val="tx1">
                    <a:lumMod val="75000"/>
                    <a:lumOff val="25000"/>
                  </a:schemeClr>
                </a:solidFill>
                <a:effectLst/>
                <a:uLnTx/>
                <a:uFillTx/>
                <a:cs typeface="B Nazanin" pitchFamily="2" charset="-78"/>
              </a:rPr>
              <a:t>،</a:t>
            </a:r>
          </a:p>
          <a:p>
            <a:pPr marL="533400" marR="0" lvl="0" indent="-533400" algn="just" defTabSz="457200" rtl="1" eaLnBrk="1" fontAlgn="auto" latinLnBrk="0" hangingPunct="1">
              <a:lnSpc>
                <a:spcPct val="160000"/>
              </a:lnSpc>
              <a:spcBef>
                <a:spcPts val="1000"/>
              </a:spcBef>
              <a:spcAft>
                <a:spcPts val="0"/>
              </a:spcAft>
              <a:buClr>
                <a:schemeClr val="accent1"/>
              </a:buClr>
              <a:buSzTx/>
              <a:buFont typeface="Wingdings 3" charset="2"/>
              <a:buNone/>
              <a:tabLst/>
              <a:defRPr/>
            </a:pPr>
            <a:r>
              <a:rPr kumimoji="0" lang="ar-SA" sz="1800" b="1" i="0" u="none" strike="noStrike" kern="1200" cap="none" spc="0" normalizeH="0" baseline="0" noProof="0" dirty="0" smtClean="0">
                <a:ln>
                  <a:noFill/>
                </a:ln>
                <a:solidFill>
                  <a:schemeClr val="tx1">
                    <a:lumMod val="75000"/>
                    <a:lumOff val="25000"/>
                  </a:schemeClr>
                </a:solidFill>
                <a:effectLst/>
                <a:uLnTx/>
                <a:uFillTx/>
                <a:cs typeface="B Nazanin" pitchFamily="2" charset="-78"/>
              </a:rPr>
              <a:t> 1.غذا را ليز و لغزنده و در نتيجه عمل بلع را آسانتر مي</a:t>
            </a:r>
            <a:r>
              <a:rPr kumimoji="0" lang="en-US" sz="1800" b="1" i="0" u="none" strike="noStrike" kern="1200" cap="none" spc="0" normalizeH="0" baseline="0" noProof="0" dirty="0" smtClean="0">
                <a:ln>
                  <a:noFill/>
                </a:ln>
                <a:solidFill>
                  <a:schemeClr val="tx1">
                    <a:lumMod val="75000"/>
                    <a:lumOff val="25000"/>
                  </a:schemeClr>
                </a:solidFill>
                <a:effectLst/>
                <a:uLnTx/>
                <a:uFillTx/>
                <a:cs typeface="B Nazanin" pitchFamily="2" charset="-78"/>
              </a:rPr>
              <a:t>‎</a:t>
            </a:r>
            <a:r>
              <a:rPr kumimoji="0" lang="ar-SA" sz="1800" b="1" i="0" u="none" strike="noStrike" kern="1200" cap="none" spc="0" normalizeH="0" baseline="0" noProof="0" dirty="0" smtClean="0">
                <a:ln>
                  <a:noFill/>
                </a:ln>
                <a:solidFill>
                  <a:schemeClr val="tx1">
                    <a:lumMod val="75000"/>
                    <a:lumOff val="25000"/>
                  </a:schemeClr>
                </a:solidFill>
                <a:effectLst/>
                <a:uLnTx/>
                <a:uFillTx/>
                <a:cs typeface="B Nazanin" pitchFamily="2" charset="-78"/>
              </a:rPr>
              <a:t>كند.</a:t>
            </a:r>
          </a:p>
          <a:p>
            <a:pPr marL="533400" marR="0" lvl="0" indent="-533400" algn="just" defTabSz="457200" rtl="1" eaLnBrk="1" fontAlgn="auto" latinLnBrk="0" hangingPunct="1">
              <a:lnSpc>
                <a:spcPct val="160000"/>
              </a:lnSpc>
              <a:spcBef>
                <a:spcPts val="1000"/>
              </a:spcBef>
              <a:spcAft>
                <a:spcPts val="0"/>
              </a:spcAft>
              <a:buClr>
                <a:schemeClr val="accent1"/>
              </a:buClr>
              <a:buSzTx/>
              <a:buFont typeface="Wingdings 3" charset="2"/>
              <a:buNone/>
              <a:tabLst/>
              <a:defRPr/>
            </a:pPr>
            <a:r>
              <a:rPr kumimoji="0" lang="ar-SA" sz="1800" b="1" i="0" u="none" strike="noStrike" kern="1200" cap="none" spc="0" normalizeH="0" baseline="0" noProof="0" dirty="0" smtClean="0">
                <a:ln>
                  <a:noFill/>
                </a:ln>
                <a:solidFill>
                  <a:schemeClr val="tx1">
                    <a:lumMod val="75000"/>
                    <a:lumOff val="25000"/>
                  </a:schemeClr>
                </a:solidFill>
                <a:effectLst/>
                <a:uLnTx/>
                <a:uFillTx/>
                <a:cs typeface="B Nazanin" pitchFamily="2" charset="-78"/>
              </a:rPr>
              <a:t> 2. آنزيم آميلاز بزاقي نشاسته</a:t>
            </a:r>
            <a:r>
              <a:rPr kumimoji="0" lang="en-US" sz="1800" b="1" i="0" u="none" strike="noStrike" kern="1200" cap="none" spc="0" normalizeH="0" baseline="0" noProof="0" dirty="0" smtClean="0">
                <a:ln>
                  <a:noFill/>
                </a:ln>
                <a:solidFill>
                  <a:schemeClr val="tx1">
                    <a:lumMod val="75000"/>
                    <a:lumOff val="25000"/>
                  </a:schemeClr>
                </a:solidFill>
                <a:effectLst/>
                <a:uLnTx/>
                <a:uFillTx/>
                <a:cs typeface="B Nazanin" pitchFamily="2" charset="-78"/>
              </a:rPr>
              <a:t>‎</a:t>
            </a:r>
            <a:r>
              <a:rPr kumimoji="0" lang="ar-SA" sz="1800" b="1" i="0" u="none" strike="noStrike" kern="1200" cap="none" spc="0" normalizeH="0" baseline="0" noProof="0" dirty="0" smtClean="0">
                <a:ln>
                  <a:noFill/>
                </a:ln>
                <a:solidFill>
                  <a:schemeClr val="tx1">
                    <a:lumMod val="75000"/>
                    <a:lumOff val="25000"/>
                  </a:schemeClr>
                </a:solidFill>
                <a:effectLst/>
                <a:uLnTx/>
                <a:uFillTx/>
                <a:cs typeface="B Nazanin" pitchFamily="2" charset="-78"/>
              </a:rPr>
              <a:t>ها را تا حد مالتوز تجزيه مي</a:t>
            </a:r>
            <a:r>
              <a:rPr kumimoji="0" lang="en-US" sz="1800" b="1" i="0" u="none" strike="noStrike" kern="1200" cap="none" spc="0" normalizeH="0" baseline="0" noProof="0" dirty="0" smtClean="0">
                <a:ln>
                  <a:noFill/>
                </a:ln>
                <a:solidFill>
                  <a:schemeClr val="tx1">
                    <a:lumMod val="75000"/>
                    <a:lumOff val="25000"/>
                  </a:schemeClr>
                </a:solidFill>
                <a:effectLst/>
                <a:uLnTx/>
                <a:uFillTx/>
                <a:cs typeface="B Nazanin" pitchFamily="2" charset="-78"/>
              </a:rPr>
              <a:t>‎</a:t>
            </a:r>
            <a:r>
              <a:rPr kumimoji="0" lang="ar-SA" sz="1800" b="1" i="0" u="none" strike="noStrike" kern="1200" cap="none" spc="0" normalizeH="0" baseline="0" noProof="0" dirty="0" smtClean="0">
                <a:ln>
                  <a:noFill/>
                </a:ln>
                <a:solidFill>
                  <a:schemeClr val="tx1">
                    <a:lumMod val="75000"/>
                    <a:lumOff val="25000"/>
                  </a:schemeClr>
                </a:solidFill>
                <a:effectLst/>
                <a:uLnTx/>
                <a:uFillTx/>
                <a:cs typeface="B Nazanin" pitchFamily="2" charset="-78"/>
              </a:rPr>
              <a:t>كند و بدين</a:t>
            </a:r>
            <a:r>
              <a:rPr kumimoji="0" lang="en-US" sz="1800" b="1" i="0" u="none" strike="noStrike" kern="1200" cap="none" spc="0" normalizeH="0" baseline="0" noProof="0" dirty="0" smtClean="0">
                <a:ln>
                  <a:noFill/>
                </a:ln>
                <a:solidFill>
                  <a:schemeClr val="tx1">
                    <a:lumMod val="75000"/>
                    <a:lumOff val="25000"/>
                  </a:schemeClr>
                </a:solidFill>
                <a:effectLst/>
                <a:uLnTx/>
                <a:uFillTx/>
                <a:cs typeface="B Nazanin" pitchFamily="2" charset="-78"/>
              </a:rPr>
              <a:t>‎</a:t>
            </a:r>
            <a:r>
              <a:rPr kumimoji="0" lang="ar-SA" sz="1800" b="1" i="0" u="none" strike="noStrike" kern="1200" cap="none" spc="0" normalizeH="0" baseline="0" noProof="0" dirty="0" smtClean="0">
                <a:ln>
                  <a:noFill/>
                </a:ln>
                <a:solidFill>
                  <a:schemeClr val="tx1">
                    <a:lumMod val="75000"/>
                    <a:lumOff val="25000"/>
                  </a:schemeClr>
                </a:solidFill>
                <a:effectLst/>
                <a:uLnTx/>
                <a:uFillTx/>
                <a:cs typeface="B Nazanin" pitchFamily="2" charset="-78"/>
              </a:rPr>
              <a:t>ترتيب شروع هضم كربوهيدراتها را ميسر مي</a:t>
            </a:r>
            <a:r>
              <a:rPr kumimoji="0" lang="en-US" sz="1800" b="1" i="0" u="none" strike="noStrike" kern="1200" cap="none" spc="0" normalizeH="0" baseline="0" noProof="0" dirty="0" smtClean="0">
                <a:ln>
                  <a:noFill/>
                </a:ln>
                <a:solidFill>
                  <a:schemeClr val="tx1">
                    <a:lumMod val="75000"/>
                    <a:lumOff val="25000"/>
                  </a:schemeClr>
                </a:solidFill>
                <a:effectLst/>
                <a:uLnTx/>
                <a:uFillTx/>
                <a:cs typeface="B Nazanin" pitchFamily="2" charset="-78"/>
              </a:rPr>
              <a:t>‎</a:t>
            </a:r>
            <a:r>
              <a:rPr kumimoji="0" lang="ar-SA" sz="1800" b="1" i="0" u="none" strike="noStrike" kern="1200" cap="none" spc="0" normalizeH="0" baseline="0" noProof="0" dirty="0" smtClean="0">
                <a:ln>
                  <a:noFill/>
                </a:ln>
                <a:solidFill>
                  <a:schemeClr val="tx1">
                    <a:lumMod val="75000"/>
                    <a:lumOff val="25000"/>
                  </a:schemeClr>
                </a:solidFill>
                <a:effectLst/>
                <a:uLnTx/>
                <a:uFillTx/>
                <a:cs typeface="B Nazanin" pitchFamily="2" charset="-78"/>
              </a:rPr>
              <a:t>سازد. </a:t>
            </a:r>
          </a:p>
        </p:txBody>
      </p:sp>
      <p:sp>
        <p:nvSpPr>
          <p:cNvPr id="10" name="Rectangle 2"/>
          <p:cNvSpPr>
            <a:spLocks noChangeArrowheads="1"/>
          </p:cNvSpPr>
          <p:nvPr/>
        </p:nvSpPr>
        <p:spPr bwMode="auto">
          <a:xfrm>
            <a:off x="211015" y="3976818"/>
            <a:ext cx="6605212" cy="2557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lnSpc>
                <a:spcPct val="140000"/>
              </a:lnSpc>
              <a:spcBef>
                <a:spcPct val="50000"/>
              </a:spcBef>
            </a:pPr>
            <a:r>
              <a:rPr lang="fa-IR" b="1" dirty="0" smtClean="0">
                <a:latin typeface="Times New Roman" pitchFamily="18" charset="0"/>
                <a:cs typeface="B Nazanin" pitchFamily="2" charset="-78"/>
              </a:rPr>
              <a:t>3</a:t>
            </a:r>
            <a:r>
              <a:rPr lang="ar-SA" b="1" dirty="0" smtClean="0">
                <a:latin typeface="Times New Roman" pitchFamily="18" charset="0"/>
                <a:cs typeface="B Nazanin" pitchFamily="2" charset="-78"/>
              </a:rPr>
              <a:t>. </a:t>
            </a:r>
            <a:r>
              <a:rPr lang="ar-SA" b="1" dirty="0">
                <a:latin typeface="Times New Roman" pitchFamily="18" charset="0"/>
                <a:cs typeface="B Nazanin" pitchFamily="2" charset="-78"/>
              </a:rPr>
              <a:t>با تسهيل حركات لبها و زبان به تكلم كمك مي</a:t>
            </a:r>
            <a:r>
              <a:rPr lang="en-US" b="1" dirty="0">
                <a:latin typeface="Times New Roman" pitchFamily="18" charset="0"/>
                <a:cs typeface="Times New Roman" pitchFamily="18" charset="0"/>
              </a:rPr>
              <a:t>‎</a:t>
            </a:r>
            <a:r>
              <a:rPr lang="ar-SA" b="1" dirty="0">
                <a:latin typeface="Times New Roman" pitchFamily="18" charset="0"/>
                <a:cs typeface="B Nazanin" pitchFamily="2" charset="-78"/>
              </a:rPr>
              <a:t> كنند</a:t>
            </a:r>
            <a:r>
              <a:rPr lang="ar-SA" b="1" dirty="0" smtClean="0">
                <a:latin typeface="Times New Roman" pitchFamily="18" charset="0"/>
                <a:cs typeface="B Nazanin" pitchFamily="2" charset="-78"/>
              </a:rPr>
              <a:t>.</a:t>
            </a:r>
            <a:endParaRPr lang="ar-SA" b="1" dirty="0">
              <a:latin typeface="Times New Roman" pitchFamily="18" charset="0"/>
              <a:cs typeface="B Nazanin" pitchFamily="2" charset="-78"/>
            </a:endParaRPr>
          </a:p>
          <a:p>
            <a:pPr algn="just" rtl="1">
              <a:lnSpc>
                <a:spcPct val="140000"/>
              </a:lnSpc>
              <a:spcBef>
                <a:spcPct val="50000"/>
              </a:spcBef>
            </a:pPr>
            <a:r>
              <a:rPr lang="fa-IR" b="1" dirty="0" smtClean="0">
                <a:latin typeface="Times New Roman" pitchFamily="18" charset="0"/>
                <a:cs typeface="B Nazanin" pitchFamily="2" charset="-78"/>
              </a:rPr>
              <a:t>4</a:t>
            </a:r>
            <a:r>
              <a:rPr lang="ar-SA" b="1" dirty="0" smtClean="0">
                <a:latin typeface="Times New Roman" pitchFamily="18" charset="0"/>
                <a:cs typeface="B Nazanin" pitchFamily="2" charset="-78"/>
              </a:rPr>
              <a:t>. </a:t>
            </a:r>
            <a:r>
              <a:rPr lang="ar-SA" b="1" dirty="0">
                <a:latin typeface="Times New Roman" pitchFamily="18" charset="0"/>
                <a:cs typeface="B Nazanin" pitchFamily="2" charset="-78"/>
              </a:rPr>
              <a:t>مواد موجود در بزاق به حفظ </a:t>
            </a:r>
            <a:r>
              <a:rPr lang="en-US" b="1" dirty="0" smtClean="0">
                <a:latin typeface="Times New Roman" pitchFamily="18" charset="0"/>
                <a:cs typeface="Times New Roman" pitchFamily="18" charset="0"/>
              </a:rPr>
              <a:t>pH</a:t>
            </a:r>
            <a:r>
              <a:rPr lang="ar-SA" b="1" dirty="0" smtClean="0">
                <a:latin typeface="Times New Roman" pitchFamily="18" charset="0"/>
                <a:cs typeface="B Nazanin" pitchFamily="2" charset="-78"/>
              </a:rPr>
              <a:t> </a:t>
            </a:r>
            <a:r>
              <a:rPr lang="ar-SA" b="1" dirty="0">
                <a:latin typeface="Times New Roman" pitchFamily="18" charset="0"/>
                <a:cs typeface="B Nazanin" pitchFamily="2" charset="-78"/>
              </a:rPr>
              <a:t>دهان كمك مي</a:t>
            </a:r>
            <a:r>
              <a:rPr lang="en-US" b="1" dirty="0">
                <a:latin typeface="Times New Roman" pitchFamily="18" charset="0"/>
                <a:cs typeface="Times New Roman" pitchFamily="18" charset="0"/>
              </a:rPr>
              <a:t>‎</a:t>
            </a:r>
            <a:r>
              <a:rPr lang="ar-SA" b="1" dirty="0">
                <a:latin typeface="Times New Roman" pitchFamily="18" charset="0"/>
                <a:cs typeface="B Nazanin" pitchFamily="2" charset="-78"/>
              </a:rPr>
              <a:t>كند. در اين </a:t>
            </a:r>
            <a:r>
              <a:rPr lang="en-US" b="1" dirty="0" smtClean="0">
                <a:latin typeface="Times New Roman" pitchFamily="18" charset="0"/>
                <a:cs typeface="Times New Roman" pitchFamily="18" charset="0"/>
              </a:rPr>
              <a:t>pH</a:t>
            </a:r>
            <a:r>
              <a:rPr lang="ar-SA" b="1" dirty="0" smtClean="0">
                <a:latin typeface="Times New Roman" pitchFamily="18" charset="0"/>
                <a:cs typeface="B Nazanin" pitchFamily="2" charset="-78"/>
              </a:rPr>
              <a:t> </a:t>
            </a:r>
            <a:r>
              <a:rPr lang="ar-SA" b="1" dirty="0">
                <a:latin typeface="Times New Roman" pitchFamily="18" charset="0"/>
                <a:cs typeface="B Nazanin" pitchFamily="2" charset="-78"/>
              </a:rPr>
              <a:t>بزاق از كلسيم اشباع </a:t>
            </a:r>
            <a:r>
              <a:rPr lang="ar-SA" b="1" dirty="0" smtClean="0">
                <a:latin typeface="Times New Roman" pitchFamily="18" charset="0"/>
                <a:cs typeface="B Nazanin" pitchFamily="2" charset="-78"/>
              </a:rPr>
              <a:t>است</a:t>
            </a:r>
            <a:r>
              <a:rPr lang="en-US" b="1" dirty="0">
                <a:latin typeface="Times New Roman" pitchFamily="18" charset="0"/>
                <a:cs typeface="Times New Roman" pitchFamily="18" charset="0"/>
              </a:rPr>
              <a:t>‎</a:t>
            </a:r>
            <a:r>
              <a:rPr lang="ar-SA" b="1" dirty="0">
                <a:latin typeface="Times New Roman" pitchFamily="18" charset="0"/>
                <a:cs typeface="B Nazanin" pitchFamily="2" charset="-78"/>
              </a:rPr>
              <a:t>. بنابراين</a:t>
            </a:r>
            <a:r>
              <a:rPr lang="en-US" b="1" dirty="0">
                <a:latin typeface="Times New Roman" pitchFamily="18" charset="0"/>
                <a:cs typeface="Times New Roman" pitchFamily="18" charset="0"/>
              </a:rPr>
              <a:t>‎</a:t>
            </a:r>
            <a:r>
              <a:rPr lang="ar-SA" b="1" dirty="0">
                <a:latin typeface="Times New Roman" pitchFamily="18" charset="0"/>
                <a:cs typeface="B Nazanin" pitchFamily="2" charset="-78"/>
              </a:rPr>
              <a:t>، دندانها كلسيم خود را در مايعات دهان از دست نمي</a:t>
            </a:r>
            <a:r>
              <a:rPr lang="en-US" b="1" dirty="0">
                <a:latin typeface="Times New Roman" pitchFamily="18" charset="0"/>
                <a:cs typeface="Times New Roman" pitchFamily="18" charset="0"/>
              </a:rPr>
              <a:t>‎</a:t>
            </a:r>
            <a:r>
              <a:rPr lang="ar-SA" b="1" dirty="0">
                <a:latin typeface="Times New Roman" pitchFamily="18" charset="0"/>
                <a:cs typeface="B Nazanin" pitchFamily="2" charset="-78"/>
              </a:rPr>
              <a:t>دهند و اين از </a:t>
            </a:r>
            <a:r>
              <a:rPr lang="ar-SA" b="1" dirty="0" smtClean="0">
                <a:latin typeface="Times New Roman" pitchFamily="18" charset="0"/>
                <a:cs typeface="B Nazanin" pitchFamily="2" charset="-78"/>
              </a:rPr>
              <a:t>پوسيدگي</a:t>
            </a:r>
            <a:r>
              <a:rPr lang="fa-IR" b="1" dirty="0" smtClean="0">
                <a:latin typeface="Times New Roman" pitchFamily="18" charset="0"/>
                <a:cs typeface="B Nazanin" pitchFamily="2" charset="-78"/>
              </a:rPr>
              <a:t> </a:t>
            </a:r>
            <a:r>
              <a:rPr lang="ar-SA" b="1" dirty="0" smtClean="0">
                <a:latin typeface="Times New Roman" pitchFamily="18" charset="0"/>
                <a:cs typeface="B Nazanin" pitchFamily="2" charset="-78"/>
              </a:rPr>
              <a:t>دندانها </a:t>
            </a:r>
            <a:r>
              <a:rPr lang="ar-SA" b="1" dirty="0">
                <a:latin typeface="Times New Roman" pitchFamily="18" charset="0"/>
                <a:cs typeface="B Nazanin" pitchFamily="2" charset="-78"/>
              </a:rPr>
              <a:t>جلوگيري مي</a:t>
            </a:r>
            <a:r>
              <a:rPr lang="en-US" b="1" dirty="0">
                <a:latin typeface="Times New Roman" pitchFamily="18" charset="0"/>
                <a:cs typeface="Times New Roman" pitchFamily="18" charset="0"/>
              </a:rPr>
              <a:t>‎</a:t>
            </a:r>
            <a:r>
              <a:rPr lang="ar-SA" b="1" dirty="0">
                <a:latin typeface="Times New Roman" pitchFamily="18" charset="0"/>
                <a:cs typeface="B Nazanin" pitchFamily="2" charset="-78"/>
              </a:rPr>
              <a:t>كند.</a:t>
            </a:r>
          </a:p>
          <a:p>
            <a:pPr algn="just" rtl="1">
              <a:lnSpc>
                <a:spcPct val="90000"/>
              </a:lnSpc>
              <a:spcBef>
                <a:spcPct val="50000"/>
              </a:spcBef>
            </a:pPr>
            <a:r>
              <a:rPr lang="ar-SA" dirty="0">
                <a:latin typeface="Times New Roman" pitchFamily="18" charset="0"/>
                <a:cs typeface="B Nazanin" pitchFamily="2" charset="-78"/>
              </a:rPr>
              <a:t> </a:t>
            </a:r>
          </a:p>
          <a:p>
            <a:pPr algn="just" rtl="1">
              <a:lnSpc>
                <a:spcPct val="90000"/>
              </a:lnSpc>
              <a:spcBef>
                <a:spcPct val="50000"/>
              </a:spcBef>
            </a:pPr>
            <a:endParaRPr lang="ar-SA" dirty="0">
              <a:latin typeface="Times New Roman" pitchFamily="18" charset="0"/>
              <a:cs typeface="B Nazanin" pitchFamily="2" charset="-78"/>
            </a:endParaRPr>
          </a:p>
        </p:txBody>
      </p:sp>
      <p:pic>
        <p:nvPicPr>
          <p:cNvPr id="11" name="Picture 2" descr="F:\physiology\tasaver va animation physiology\tasavere physiology\gut\Picture7.jpg"/>
          <p:cNvPicPr>
            <a:picLocks noChangeAspect="1" noChangeArrowheads="1"/>
          </p:cNvPicPr>
          <p:nvPr/>
        </p:nvPicPr>
        <p:blipFill>
          <a:blip r:embed="rId3" cstate="print">
            <a:lum bright="-20000" contrast="40000"/>
          </a:blip>
          <a:srcRect r="1653"/>
          <a:stretch>
            <a:fillRect/>
          </a:stretch>
        </p:blipFill>
        <p:spPr bwMode="auto">
          <a:xfrm>
            <a:off x="208547" y="501310"/>
            <a:ext cx="3705727" cy="2626901"/>
          </a:xfrm>
          <a:prstGeom prst="rect">
            <a:avLst/>
          </a:prstGeom>
          <a:noFill/>
          <a:ln w="9525">
            <a:noFill/>
            <a:miter lim="800000"/>
            <a:headEnd/>
            <a:tailEnd/>
          </a:ln>
        </p:spPr>
      </p:pic>
    </p:spTree>
    <p:extLst>
      <p:ext uri="{BB962C8B-B14F-4D97-AF65-F5344CB8AC3E}">
        <p14:creationId xmlns:p14="http://schemas.microsoft.com/office/powerpoint/2010/main" val="119373253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idx="1"/>
          </p:nvPr>
        </p:nvSpPr>
        <p:spPr>
          <a:xfrm>
            <a:off x="422031" y="211015"/>
            <a:ext cx="11408898" cy="6799385"/>
          </a:xfrm>
        </p:spPr>
        <p:txBody>
          <a:bodyPr>
            <a:normAutofit/>
          </a:bodyPr>
          <a:lstStyle/>
          <a:p>
            <a:pPr algn="ctr" rtl="1">
              <a:buFont typeface="Wingdings" panose="05000000000000000000" pitchFamily="2" charset="2"/>
              <a:buNone/>
            </a:pPr>
            <a:r>
              <a:rPr lang="ar-SA" sz="3200" b="1" dirty="0">
                <a:solidFill>
                  <a:srgbClr val="C00000"/>
                </a:solidFill>
                <a:cs typeface="B Nazanin" pitchFamily="2" charset="-78"/>
              </a:rPr>
              <a:t>بلع</a:t>
            </a:r>
          </a:p>
          <a:p>
            <a:pPr algn="just" rtl="1">
              <a:lnSpc>
                <a:spcPct val="140000"/>
              </a:lnSpc>
              <a:buFont typeface="Wingdings" pitchFamily="2" charset="2"/>
              <a:buChar char="§"/>
            </a:pPr>
            <a:r>
              <a:rPr lang="ar-SA" sz="2400" dirty="0">
                <a:cs typeface="B Nazanin" pitchFamily="2" charset="-78"/>
              </a:rPr>
              <a:t>در </a:t>
            </a:r>
            <a:r>
              <a:rPr lang="ar-SA" sz="2000" dirty="0">
                <a:cs typeface="B Nazanin" pitchFamily="2" charset="-78"/>
              </a:rPr>
              <a:t>عمل بلع غذا از دهان به طرف معده رانده مي</a:t>
            </a:r>
            <a:r>
              <a:rPr lang="en-US" sz="2000" dirty="0">
                <a:cs typeface="B Nazanin" pitchFamily="2" charset="-78"/>
              </a:rPr>
              <a:t>‎</a:t>
            </a:r>
            <a:r>
              <a:rPr lang="ar-SA" sz="2000" dirty="0">
                <a:cs typeface="B Nazanin" pitchFamily="2" charset="-78"/>
              </a:rPr>
              <a:t>شود، يعني لقمة غذا در راه رسيدن به معده از حلق و مري عبور مي</a:t>
            </a:r>
            <a:r>
              <a:rPr lang="en-US" sz="2000" dirty="0">
                <a:cs typeface="B Nazanin" pitchFamily="2" charset="-78"/>
              </a:rPr>
              <a:t>‎</a:t>
            </a:r>
            <a:r>
              <a:rPr lang="ar-SA" sz="2000" dirty="0" smtClean="0">
                <a:cs typeface="B Nazanin" pitchFamily="2" charset="-78"/>
              </a:rPr>
              <a:t>كند</a:t>
            </a:r>
            <a:endParaRPr lang="fa-IR" sz="2000" dirty="0" smtClean="0">
              <a:cs typeface="B Nazanin" pitchFamily="2" charset="-78"/>
            </a:endParaRPr>
          </a:p>
          <a:p>
            <a:pPr algn="just" rtl="1">
              <a:lnSpc>
                <a:spcPct val="140000"/>
              </a:lnSpc>
              <a:buNone/>
            </a:pPr>
            <a:r>
              <a:rPr lang="fa-IR" sz="2000" dirty="0" smtClean="0">
                <a:cs typeface="B Nazanin" pitchFamily="2" charset="-78"/>
              </a:rPr>
              <a:t>(بلع دهانی، بلع حلقی و بلع مروی )</a:t>
            </a:r>
            <a:r>
              <a:rPr lang="ar-SA" sz="2000" dirty="0" smtClean="0">
                <a:cs typeface="B Nazanin" pitchFamily="2" charset="-78"/>
              </a:rPr>
              <a:t>. </a:t>
            </a:r>
            <a:endParaRPr lang="en-US" sz="2000" dirty="0" smtClean="0">
              <a:cs typeface="B Nazanin" pitchFamily="2" charset="-78"/>
            </a:endParaRPr>
          </a:p>
          <a:p>
            <a:pPr algn="just" rtl="1">
              <a:lnSpc>
                <a:spcPct val="140000"/>
              </a:lnSpc>
              <a:buFont typeface="Wingdings" pitchFamily="2" charset="2"/>
              <a:buChar char="§"/>
            </a:pPr>
            <a:r>
              <a:rPr lang="ar-SA" sz="2000" dirty="0" smtClean="0">
                <a:cs typeface="B Nazanin" pitchFamily="2" charset="-78"/>
              </a:rPr>
              <a:t>عمل </a:t>
            </a:r>
            <a:r>
              <a:rPr lang="ar-SA" sz="2000" dirty="0">
                <a:cs typeface="B Nazanin" pitchFamily="2" charset="-78"/>
              </a:rPr>
              <a:t>بلع به</a:t>
            </a:r>
            <a:r>
              <a:rPr lang="en-US" sz="2000" dirty="0">
                <a:cs typeface="B Nazanin" pitchFamily="2" charset="-78"/>
              </a:rPr>
              <a:t>‎</a:t>
            </a:r>
            <a:r>
              <a:rPr lang="ar-SA" sz="2000" dirty="0">
                <a:cs typeface="B Nazanin" pitchFamily="2" charset="-78"/>
              </a:rPr>
              <a:t>طور ارادي شروع مي</a:t>
            </a:r>
            <a:r>
              <a:rPr lang="en-US" sz="2000" dirty="0">
                <a:cs typeface="B Nazanin" pitchFamily="2" charset="-78"/>
              </a:rPr>
              <a:t>‎</a:t>
            </a:r>
            <a:r>
              <a:rPr lang="ar-SA" sz="2000" dirty="0">
                <a:cs typeface="B Nazanin" pitchFamily="2" charset="-78"/>
              </a:rPr>
              <a:t>شود، ولي به طريق غيرارادي يا رفلكسي خاتمه مي</a:t>
            </a:r>
            <a:r>
              <a:rPr lang="en-US" sz="2000" dirty="0">
                <a:cs typeface="B Nazanin" pitchFamily="2" charset="-78"/>
              </a:rPr>
              <a:t>‎</a:t>
            </a:r>
            <a:r>
              <a:rPr lang="ar-SA" sz="2000" dirty="0">
                <a:cs typeface="B Nazanin" pitchFamily="2" charset="-78"/>
              </a:rPr>
              <a:t>يابد. عمل بلعيدن شامل سه مرحله است</a:t>
            </a:r>
            <a:r>
              <a:rPr lang="en-US" sz="2000" dirty="0">
                <a:cs typeface="B Nazanin" pitchFamily="2" charset="-78"/>
              </a:rPr>
              <a:t>‎</a:t>
            </a:r>
            <a:r>
              <a:rPr lang="ar-SA" sz="2000" dirty="0">
                <a:cs typeface="B Nazanin" pitchFamily="2" charset="-78"/>
              </a:rPr>
              <a:t>.</a:t>
            </a:r>
          </a:p>
          <a:p>
            <a:pPr algn="just" rtl="1">
              <a:lnSpc>
                <a:spcPct val="140000"/>
              </a:lnSpc>
              <a:buFont typeface="Arial" pitchFamily="34" charset="0"/>
              <a:buChar char="•"/>
            </a:pPr>
            <a:r>
              <a:rPr lang="ar-SA" sz="2000" dirty="0">
                <a:cs typeface="B Nazanin" pitchFamily="2" charset="-78"/>
              </a:rPr>
              <a:t>مرحلة اول ارادي است</a:t>
            </a:r>
            <a:r>
              <a:rPr lang="en-US" sz="2000" dirty="0">
                <a:cs typeface="B Nazanin" pitchFamily="2" charset="-78"/>
              </a:rPr>
              <a:t>‎</a:t>
            </a:r>
            <a:r>
              <a:rPr lang="ar-SA" sz="2000" dirty="0">
                <a:cs typeface="B Nazanin" pitchFamily="2" charset="-78"/>
              </a:rPr>
              <a:t>. غذاي جويده و آغشته به بزاق (لقمة غذا) با زبان بالا مي</a:t>
            </a:r>
            <a:r>
              <a:rPr lang="en-US" sz="2000" dirty="0">
                <a:cs typeface="B Nazanin" pitchFamily="2" charset="-78"/>
              </a:rPr>
              <a:t>‎</a:t>
            </a:r>
            <a:r>
              <a:rPr lang="ar-SA" sz="2000" dirty="0">
                <a:cs typeface="B Nazanin" pitchFamily="2" charset="-78"/>
              </a:rPr>
              <a:t>آيد </a:t>
            </a:r>
            <a:r>
              <a:rPr lang="ar-SA" sz="2000" dirty="0" smtClean="0">
                <a:cs typeface="B Nazanin" pitchFamily="2" charset="-78"/>
              </a:rPr>
              <a:t>و </a:t>
            </a:r>
            <a:r>
              <a:rPr lang="ar-SA" sz="2000" dirty="0">
                <a:cs typeface="B Nazanin" pitchFamily="2" charset="-78"/>
              </a:rPr>
              <a:t>با فشار زبان بر سقف سخت دهان</a:t>
            </a:r>
            <a:r>
              <a:rPr lang="en-US" sz="2000" dirty="0">
                <a:cs typeface="B Nazanin" pitchFamily="2" charset="-78"/>
              </a:rPr>
              <a:t>‎</a:t>
            </a:r>
            <a:r>
              <a:rPr lang="ar-SA" sz="2000" dirty="0">
                <a:cs typeface="B Nazanin" pitchFamily="2" charset="-78"/>
              </a:rPr>
              <a:t>، لقمه به طرف</a:t>
            </a:r>
            <a:r>
              <a:rPr lang="en-US" sz="2000" dirty="0">
                <a:cs typeface="B Nazanin" pitchFamily="2" charset="-78"/>
              </a:rPr>
              <a:t>‎</a:t>
            </a:r>
            <a:r>
              <a:rPr lang="ar-SA" sz="2000" dirty="0">
                <a:cs typeface="B Nazanin" pitchFamily="2" charset="-78"/>
              </a:rPr>
              <a:t> حلق رانده مي</a:t>
            </a:r>
            <a:r>
              <a:rPr lang="en-US" sz="2000" dirty="0">
                <a:cs typeface="B Nazanin" pitchFamily="2" charset="-78"/>
              </a:rPr>
              <a:t>‎</a:t>
            </a:r>
            <a:r>
              <a:rPr lang="ar-SA" sz="2000" dirty="0">
                <a:cs typeface="B Nazanin" pitchFamily="2" charset="-78"/>
              </a:rPr>
              <a:t>شود.</a:t>
            </a:r>
          </a:p>
          <a:p>
            <a:pPr algn="r" rtl="1">
              <a:lnSpc>
                <a:spcPct val="140000"/>
              </a:lnSpc>
              <a:buFont typeface="Arial" pitchFamily="34" charset="0"/>
              <a:buChar char="•"/>
            </a:pPr>
            <a:r>
              <a:rPr lang="ar-SA" sz="2000" dirty="0">
                <a:cs typeface="B Nazanin" pitchFamily="2" charset="-78"/>
              </a:rPr>
              <a:t>دومين مرحله از آنجا شروع مي</a:t>
            </a:r>
            <a:r>
              <a:rPr lang="en-US" sz="2000" dirty="0">
                <a:cs typeface="B Nazanin" pitchFamily="2" charset="-78"/>
              </a:rPr>
              <a:t>‎</a:t>
            </a:r>
            <a:r>
              <a:rPr lang="ar-SA" sz="2000" dirty="0">
                <a:cs typeface="B Nazanin" pitchFamily="2" charset="-78"/>
              </a:rPr>
              <a:t>شود كه گيرنده</a:t>
            </a:r>
            <a:r>
              <a:rPr lang="en-US" sz="2000" dirty="0">
                <a:cs typeface="B Nazanin" pitchFamily="2" charset="-78"/>
              </a:rPr>
              <a:t>‎</a:t>
            </a:r>
            <a:r>
              <a:rPr lang="ar-SA" sz="2000" dirty="0">
                <a:cs typeface="B Nazanin" pitchFamily="2" charset="-78"/>
              </a:rPr>
              <a:t>هاي حسي حلق تحريك مي</a:t>
            </a:r>
            <a:r>
              <a:rPr lang="en-US" sz="2000" dirty="0">
                <a:cs typeface="B Nazanin" pitchFamily="2" charset="-78"/>
              </a:rPr>
              <a:t>‎</a:t>
            </a:r>
            <a:r>
              <a:rPr lang="ar-SA" sz="2000" dirty="0">
                <a:cs typeface="B Nazanin" pitchFamily="2" charset="-78"/>
              </a:rPr>
              <a:t>گردند. در اين مرحله</a:t>
            </a:r>
            <a:r>
              <a:rPr lang="en-US" sz="2000" dirty="0">
                <a:cs typeface="B Nazanin" pitchFamily="2" charset="-78"/>
              </a:rPr>
              <a:t>‎</a:t>
            </a:r>
            <a:r>
              <a:rPr lang="ar-SA" sz="2000" dirty="0">
                <a:cs typeface="B Nazanin" pitchFamily="2" charset="-78"/>
              </a:rPr>
              <a:t>، زبان كوچك بالا مي</a:t>
            </a:r>
            <a:r>
              <a:rPr lang="en-US" sz="2000" dirty="0">
                <a:cs typeface="B Nazanin" pitchFamily="2" charset="-78"/>
              </a:rPr>
              <a:t>‎</a:t>
            </a:r>
            <a:r>
              <a:rPr lang="ar-SA" sz="2000" dirty="0">
                <a:cs typeface="B Nazanin" pitchFamily="2" charset="-78"/>
              </a:rPr>
              <a:t>آيد و حفرة</a:t>
            </a:r>
            <a:r>
              <a:rPr lang="en-US" sz="2000" dirty="0">
                <a:cs typeface="B Nazanin" pitchFamily="2" charset="-78"/>
              </a:rPr>
              <a:t>‎</a:t>
            </a:r>
            <a:r>
              <a:rPr lang="ar-SA" sz="2000" dirty="0">
                <a:cs typeface="B Nazanin" pitchFamily="2" charset="-78"/>
              </a:rPr>
              <a:t> بيني را مي</a:t>
            </a:r>
            <a:r>
              <a:rPr lang="en-US" sz="2000" dirty="0">
                <a:cs typeface="B Nazanin" pitchFamily="2" charset="-78"/>
              </a:rPr>
              <a:t>‎</a:t>
            </a:r>
            <a:r>
              <a:rPr lang="ar-SA" sz="2000" dirty="0">
                <a:cs typeface="B Nazanin" pitchFamily="2" charset="-78"/>
              </a:rPr>
              <a:t>بندد. استخوان لامي و حنجره بالا مي</a:t>
            </a:r>
            <a:r>
              <a:rPr lang="en-US" sz="2000" dirty="0">
                <a:cs typeface="B Nazanin" pitchFamily="2" charset="-78"/>
              </a:rPr>
              <a:t>‎</a:t>
            </a:r>
            <a:r>
              <a:rPr lang="ar-SA" sz="2000" dirty="0">
                <a:cs typeface="B Nazanin" pitchFamily="2" charset="-78"/>
              </a:rPr>
              <a:t>آيد و جلو ورود مواد غذايي و مايعات به طرف ناي را مسدود مي</a:t>
            </a:r>
            <a:r>
              <a:rPr lang="en-US" sz="2000" dirty="0">
                <a:cs typeface="B Nazanin" pitchFamily="2" charset="-78"/>
              </a:rPr>
              <a:t>‎</a:t>
            </a:r>
            <a:r>
              <a:rPr lang="ar-SA" sz="2000" dirty="0">
                <a:cs typeface="B Nazanin" pitchFamily="2" charset="-78"/>
              </a:rPr>
              <a:t>كنند و دهانة مري و (انتهاي فوقاني مري</a:t>
            </a:r>
            <a:r>
              <a:rPr lang="en-US" sz="2000" dirty="0">
                <a:cs typeface="B Nazanin" pitchFamily="2" charset="-78"/>
              </a:rPr>
              <a:t>‎</a:t>
            </a:r>
            <a:r>
              <a:rPr lang="ar-SA" sz="2000" dirty="0">
                <a:cs typeface="B Nazanin" pitchFamily="2" charset="-78"/>
              </a:rPr>
              <a:t>) باز مي</a:t>
            </a:r>
            <a:r>
              <a:rPr lang="en-US" sz="2000" dirty="0">
                <a:cs typeface="B Nazanin" pitchFamily="2" charset="-78"/>
              </a:rPr>
              <a:t>‎</a:t>
            </a:r>
            <a:r>
              <a:rPr lang="ar-SA" sz="2000" dirty="0">
                <a:cs typeface="B Nazanin" pitchFamily="2" charset="-78"/>
              </a:rPr>
              <a:t>شود. در اين وضعيت انقباض حلق شروع مي</a:t>
            </a:r>
            <a:r>
              <a:rPr lang="en-US" sz="2000" dirty="0">
                <a:cs typeface="B Nazanin" pitchFamily="2" charset="-78"/>
              </a:rPr>
              <a:t>‎</a:t>
            </a:r>
            <a:r>
              <a:rPr lang="ar-SA" sz="2000" dirty="0">
                <a:cs typeface="B Nazanin" pitchFamily="2" charset="-78"/>
              </a:rPr>
              <a:t>شود. لقمة غذا به كمك عضلات تنگ</a:t>
            </a:r>
            <a:r>
              <a:rPr lang="en-US" sz="2000" dirty="0">
                <a:cs typeface="B Nazanin" pitchFamily="2" charset="-78"/>
              </a:rPr>
              <a:t>‎</a:t>
            </a:r>
            <a:r>
              <a:rPr lang="ar-SA" sz="2000" dirty="0">
                <a:cs typeface="B Nazanin" pitchFamily="2" charset="-78"/>
              </a:rPr>
              <a:t>كنندة حلق به طرف</a:t>
            </a:r>
            <a:r>
              <a:rPr lang="en-US" sz="2000" dirty="0">
                <a:cs typeface="B Nazanin" pitchFamily="2" charset="-78"/>
              </a:rPr>
              <a:t>‎</a:t>
            </a:r>
            <a:r>
              <a:rPr lang="ar-SA" sz="2000" dirty="0">
                <a:cs typeface="B Nazanin" pitchFamily="2" charset="-78"/>
              </a:rPr>
              <a:t> مري رانده مي</a:t>
            </a:r>
            <a:r>
              <a:rPr lang="en-US" sz="2000" dirty="0">
                <a:cs typeface="B Nazanin" pitchFamily="2" charset="-78"/>
              </a:rPr>
              <a:t>‎</a:t>
            </a:r>
            <a:r>
              <a:rPr lang="ar-SA" sz="2000" dirty="0">
                <a:cs typeface="B Nazanin" pitchFamily="2" charset="-78"/>
              </a:rPr>
              <a:t>شود</a:t>
            </a:r>
            <a:r>
              <a:rPr lang="ar-SA" sz="2000" dirty="0" smtClean="0">
                <a:cs typeface="B Nazanin" pitchFamily="2" charset="-78"/>
              </a:rPr>
              <a:t>.</a:t>
            </a:r>
            <a:endParaRPr lang="fa-IR" sz="2000" dirty="0" smtClean="0">
              <a:cs typeface="B Nazanin" pitchFamily="2" charset="-78"/>
            </a:endParaRPr>
          </a:p>
          <a:p>
            <a:pPr algn="just" rtl="1">
              <a:lnSpc>
                <a:spcPct val="150000"/>
              </a:lnSpc>
              <a:spcBef>
                <a:spcPct val="50000"/>
              </a:spcBef>
              <a:buFont typeface="Arial" pitchFamily="34" charset="0"/>
              <a:buChar char="•"/>
            </a:pPr>
            <a:r>
              <a:rPr lang="ar-SA" sz="2000" dirty="0" smtClean="0">
                <a:cs typeface="B Nazanin" pitchFamily="2" charset="-78"/>
              </a:rPr>
              <a:t>در سومين مرحلة بلع</a:t>
            </a:r>
            <a:r>
              <a:rPr lang="en-US" sz="2000" dirty="0" smtClean="0">
                <a:cs typeface="B Nazanin" pitchFamily="2" charset="-78"/>
              </a:rPr>
              <a:t>‎</a:t>
            </a:r>
            <a:r>
              <a:rPr lang="ar-SA" sz="2000" dirty="0" smtClean="0">
                <a:cs typeface="B Nazanin" pitchFamily="2" charset="-78"/>
              </a:rPr>
              <a:t>، لقمه</a:t>
            </a:r>
            <a:r>
              <a:rPr lang="en-US" sz="2000" dirty="0" smtClean="0">
                <a:cs typeface="B Nazanin" pitchFamily="2" charset="-78"/>
              </a:rPr>
              <a:t>‎</a:t>
            </a:r>
            <a:r>
              <a:rPr lang="ar-SA" sz="2000" dirty="0" smtClean="0">
                <a:cs typeface="B Nazanin" pitchFamily="2" charset="-78"/>
              </a:rPr>
              <a:t>هاي غذا و مايعات وارد مري مي</a:t>
            </a:r>
            <a:r>
              <a:rPr lang="en-US" sz="2000" dirty="0" smtClean="0">
                <a:cs typeface="B Nazanin" pitchFamily="2" charset="-78"/>
              </a:rPr>
              <a:t>‎</a:t>
            </a:r>
            <a:r>
              <a:rPr lang="ar-SA" sz="2000" dirty="0" smtClean="0">
                <a:cs typeface="B Nazanin" pitchFamily="2" charset="-78"/>
              </a:rPr>
              <a:t>شوند و با حركات دودي به معده انتقال مي</a:t>
            </a:r>
            <a:r>
              <a:rPr lang="en-US" sz="2000" dirty="0" smtClean="0">
                <a:cs typeface="B Nazanin" pitchFamily="2" charset="-78"/>
              </a:rPr>
              <a:t>‎</a:t>
            </a:r>
            <a:r>
              <a:rPr lang="ar-SA" sz="2000" dirty="0" smtClean="0">
                <a:cs typeface="B Nazanin" pitchFamily="2" charset="-78"/>
              </a:rPr>
              <a:t>يابند. حركات دودي مري</a:t>
            </a:r>
            <a:r>
              <a:rPr lang="en-US" sz="2000" dirty="0" smtClean="0">
                <a:cs typeface="B Nazanin" pitchFamily="2" charset="-78"/>
              </a:rPr>
              <a:t>‎</a:t>
            </a:r>
            <a:r>
              <a:rPr lang="ar-SA" sz="2000" dirty="0" smtClean="0">
                <a:cs typeface="B Nazanin" pitchFamily="2" charset="-78"/>
              </a:rPr>
              <a:t> ضعيف است و بنابراين نيروي جاذبه يك نيروي اضافي است كه به حركت لقمه غذا به طرف پايين مري كمك مي</a:t>
            </a:r>
            <a:r>
              <a:rPr lang="en-US" sz="2000" dirty="0" smtClean="0">
                <a:cs typeface="B Nazanin" pitchFamily="2" charset="-78"/>
              </a:rPr>
              <a:t>‎</a:t>
            </a:r>
            <a:r>
              <a:rPr lang="ar-SA" sz="2000" dirty="0" smtClean="0">
                <a:cs typeface="B Nazanin" pitchFamily="2" charset="-78"/>
              </a:rPr>
              <a:t>كند.</a:t>
            </a:r>
          </a:p>
          <a:p>
            <a:pPr marL="457200" indent="-457200" algn="just" rtl="1">
              <a:lnSpc>
                <a:spcPct val="150000"/>
              </a:lnSpc>
              <a:spcBef>
                <a:spcPct val="50000"/>
              </a:spcBef>
              <a:buFont typeface="Wingdings" pitchFamily="2" charset="2"/>
              <a:buChar char="§"/>
            </a:pPr>
            <a:r>
              <a:rPr lang="ar-SA" sz="2000" dirty="0" smtClean="0">
                <a:cs typeface="B Nazanin" pitchFamily="2" charset="-78"/>
              </a:rPr>
              <a:t>مرحله دوم و سوم بلع غيرارادي است</a:t>
            </a:r>
            <a:r>
              <a:rPr lang="en-US" sz="2000" dirty="0" smtClean="0">
                <a:cs typeface="B Nazanin" pitchFamily="2" charset="-78"/>
              </a:rPr>
              <a:t>‎</a:t>
            </a:r>
            <a:r>
              <a:rPr lang="ar-SA" sz="2000" dirty="0" smtClean="0">
                <a:cs typeface="B Nazanin" pitchFamily="2" charset="-78"/>
              </a:rPr>
              <a:t>.</a:t>
            </a:r>
          </a:p>
          <a:p>
            <a:pPr algn="r" rtl="1">
              <a:lnSpc>
                <a:spcPct val="140000"/>
              </a:lnSpc>
              <a:buFont typeface="Wingdings" panose="05000000000000000000" pitchFamily="2" charset="2"/>
              <a:buNone/>
            </a:pPr>
            <a:endParaRPr lang="ar-SA" sz="2000" b="1" dirty="0">
              <a:cs typeface="B Nazanin" pitchFamily="2" charset="-78"/>
            </a:endParaRPr>
          </a:p>
          <a:p>
            <a:pPr algn="just" rtl="1">
              <a:lnSpc>
                <a:spcPct val="140000"/>
              </a:lnSpc>
              <a:buFont typeface="Wingdings" panose="05000000000000000000" pitchFamily="2" charset="2"/>
              <a:buNone/>
            </a:pPr>
            <a:endParaRPr lang="en-US" sz="2000" b="1" dirty="0">
              <a:cs typeface="B Nazanin" pitchFamily="2" charset="-78"/>
            </a:endParaRPr>
          </a:p>
        </p:txBody>
      </p:sp>
    </p:spTree>
    <p:extLst>
      <p:ext uri="{BB962C8B-B14F-4D97-AF65-F5344CB8AC3E}">
        <p14:creationId xmlns:p14="http://schemas.microsoft.com/office/powerpoint/2010/main" val="131831857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idx="1"/>
          </p:nvPr>
        </p:nvSpPr>
        <p:spPr>
          <a:xfrm>
            <a:off x="422031" y="211015"/>
            <a:ext cx="11408898" cy="6799385"/>
          </a:xfrm>
        </p:spPr>
        <p:txBody>
          <a:bodyPr>
            <a:normAutofit/>
          </a:bodyPr>
          <a:lstStyle/>
          <a:p>
            <a:pPr algn="ctr" rtl="1">
              <a:buFont typeface="Wingdings" panose="05000000000000000000" pitchFamily="2" charset="2"/>
              <a:buNone/>
            </a:pPr>
            <a:r>
              <a:rPr lang="fa-IR" sz="3200" b="1" dirty="0" smtClean="0">
                <a:solidFill>
                  <a:srgbClr val="C00000"/>
                </a:solidFill>
                <a:cs typeface="B Nazanin" pitchFamily="2" charset="-78"/>
              </a:rPr>
              <a:t>2. مری و اعمال آن</a:t>
            </a:r>
          </a:p>
          <a:p>
            <a:pPr algn="ctr" rtl="1">
              <a:buFont typeface="Wingdings" panose="05000000000000000000" pitchFamily="2" charset="2"/>
              <a:buNone/>
            </a:pPr>
            <a:endParaRPr lang="fa-IR" sz="2000" b="1" dirty="0" smtClean="0">
              <a:solidFill>
                <a:schemeClr val="tx1"/>
              </a:solidFill>
              <a:cs typeface="B Nazanin" pitchFamily="2" charset="-78"/>
            </a:endParaRPr>
          </a:p>
          <a:p>
            <a:pPr algn="r" rtl="1">
              <a:buFont typeface="Wingdings" pitchFamily="2" charset="2"/>
              <a:buChar char="§"/>
            </a:pPr>
            <a:r>
              <a:rPr lang="fa-IR" sz="2000" dirty="0" smtClean="0">
                <a:solidFill>
                  <a:schemeClr val="tx1"/>
                </a:solidFill>
                <a:cs typeface="B Nazanin" pitchFamily="2" charset="-78"/>
              </a:rPr>
              <a:t>لوله ای به</a:t>
            </a:r>
            <a:r>
              <a:rPr lang="en-US" sz="2000" dirty="0" smtClean="0">
                <a:solidFill>
                  <a:schemeClr val="tx1"/>
                </a:solidFill>
                <a:cs typeface="B Nazanin" pitchFamily="2" charset="-78"/>
              </a:rPr>
              <a:t> </a:t>
            </a:r>
            <a:r>
              <a:rPr lang="fa-IR" sz="2000" dirty="0" smtClean="0">
                <a:solidFill>
                  <a:schemeClr val="tx1"/>
                </a:solidFill>
                <a:cs typeface="B Nazanin" pitchFamily="2" charset="-78"/>
              </a:rPr>
              <a:t>طول 25 سانتی متر که هم در ابتدا و هم در انتهای آن اسفنگتر قرار دارد</a:t>
            </a:r>
            <a:r>
              <a:rPr lang="fa-IR" sz="2000" b="1" dirty="0" smtClean="0">
                <a:solidFill>
                  <a:schemeClr val="tx1"/>
                </a:solidFill>
                <a:cs typeface="B Nazanin" pitchFamily="2" charset="-78"/>
              </a:rPr>
              <a:t> .</a:t>
            </a:r>
          </a:p>
          <a:p>
            <a:pPr algn="r" rtl="1">
              <a:buFont typeface="Wingdings" pitchFamily="2" charset="2"/>
              <a:buChar char="§"/>
            </a:pPr>
            <a:r>
              <a:rPr lang="fa-IR" sz="2000" dirty="0" smtClean="0">
                <a:solidFill>
                  <a:schemeClr val="tx1"/>
                </a:solidFill>
                <a:cs typeface="B Nazanin" pitchFamily="2" charset="-78"/>
              </a:rPr>
              <a:t>بعد از عبور از اسفنگتر فوقانی مری، بلع مروی انجام میشود.(یک عمل رفلکسی سبب تنگ شدن اسفنگتر، سپس یک موج دودی در زیر اسفنگتر فوقانی مری شروع می شود).</a:t>
            </a:r>
          </a:p>
          <a:p>
            <a:pPr algn="r" rtl="1">
              <a:buFont typeface="Wingdings" pitchFamily="2" charset="2"/>
              <a:buChar char="§"/>
            </a:pPr>
            <a:r>
              <a:rPr lang="fa-IR" sz="2000" dirty="0" smtClean="0">
                <a:solidFill>
                  <a:schemeClr val="tx1"/>
                </a:solidFill>
                <a:cs typeface="B Nazanin" pitchFamily="2" charset="-78"/>
              </a:rPr>
              <a:t>در انتهای موج دودی اسفنگتر تحتانی مری شل شده و از این طریق غذا وارد معده می شود..</a:t>
            </a:r>
            <a:endParaRPr lang="ar-SA" sz="2000" dirty="0">
              <a:solidFill>
                <a:schemeClr val="tx1"/>
              </a:solidFill>
              <a:cs typeface="B Nazanin" pitchFamily="2" charset="-78"/>
            </a:endParaRPr>
          </a:p>
          <a:p>
            <a:pPr algn="r" rtl="1">
              <a:lnSpc>
                <a:spcPct val="140000"/>
              </a:lnSpc>
              <a:buFont typeface="Wingdings" panose="05000000000000000000" pitchFamily="2" charset="2"/>
              <a:buNone/>
            </a:pPr>
            <a:endParaRPr lang="ar-SA" sz="2000" b="1" dirty="0">
              <a:cs typeface="B Nazanin" pitchFamily="2" charset="-78"/>
            </a:endParaRPr>
          </a:p>
          <a:p>
            <a:pPr algn="just" rtl="1">
              <a:lnSpc>
                <a:spcPct val="140000"/>
              </a:lnSpc>
              <a:buFont typeface="Wingdings" panose="05000000000000000000" pitchFamily="2" charset="2"/>
              <a:buNone/>
            </a:pPr>
            <a:endParaRPr lang="en-US" sz="2000" b="1" dirty="0">
              <a:cs typeface="B Nazanin" pitchFamily="2" charset="-78"/>
            </a:endParaRPr>
          </a:p>
        </p:txBody>
      </p:sp>
      <p:pic>
        <p:nvPicPr>
          <p:cNvPr id="1026" name="Picture 2" descr="E:\educational\فیزیولوژِی\درس فیزیولوژی ترم 95-1\Digestive\4.jpg"/>
          <p:cNvPicPr>
            <a:picLocks noChangeAspect="1" noChangeArrowheads="1"/>
          </p:cNvPicPr>
          <p:nvPr/>
        </p:nvPicPr>
        <p:blipFill>
          <a:blip r:embed="rId3" cstate="print"/>
          <a:srcRect/>
          <a:stretch>
            <a:fillRect/>
          </a:stretch>
        </p:blipFill>
        <p:spPr bwMode="auto">
          <a:xfrm>
            <a:off x="281342" y="2271510"/>
            <a:ext cx="3573194" cy="4456455"/>
          </a:xfrm>
          <a:prstGeom prst="rect">
            <a:avLst/>
          </a:prstGeom>
          <a:noFill/>
        </p:spPr>
      </p:pic>
    </p:spTree>
    <p:extLst>
      <p:ext uri="{BB962C8B-B14F-4D97-AF65-F5344CB8AC3E}">
        <p14:creationId xmlns:p14="http://schemas.microsoft.com/office/powerpoint/2010/main" val="131831857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1773</TotalTime>
  <Words>4949</Words>
  <Application>Microsoft Office PowerPoint</Application>
  <PresentationFormat>Widescreen</PresentationFormat>
  <Paragraphs>383</Paragraphs>
  <Slides>27</Slides>
  <Notes>27</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42" baseType="lpstr">
      <vt:lpstr>Arial</vt:lpstr>
      <vt:lpstr>Arial Black</vt:lpstr>
      <vt:lpstr>Arial Narrow</vt:lpstr>
      <vt:lpstr>B Lotus</vt:lpstr>
      <vt:lpstr>B Mitra</vt:lpstr>
      <vt:lpstr>B Nazanin</vt:lpstr>
      <vt:lpstr>Calibri</vt:lpstr>
      <vt:lpstr>Century Gothic</vt:lpstr>
      <vt:lpstr>Impact</vt:lpstr>
      <vt:lpstr>Tahoma</vt:lpstr>
      <vt:lpstr>Times New Roman</vt:lpstr>
      <vt:lpstr>Wingdings</vt:lpstr>
      <vt:lpstr>Wingdings 3</vt:lpstr>
      <vt:lpstr>Wisp</vt:lpstr>
      <vt:lpstr>Image</vt:lpstr>
      <vt:lpstr>PowerPoint Presentation</vt:lpstr>
      <vt:lpstr>PowerPoint Presentation</vt:lpstr>
      <vt:lpstr>PowerPoint Presentation</vt:lpstr>
      <vt:lpstr>PowerPoint Presentation</vt:lpstr>
      <vt:lpstr>PowerPoint Presentation</vt:lpstr>
      <vt:lpstr>قسمتهاي مختلف دستگاه گوارش 1. دهان و عمل آن در گوارش</vt:lpstr>
      <vt:lpstr>غدد بزاقي </vt:lpstr>
      <vt:lpstr>PowerPoint Presentation</vt:lpstr>
      <vt:lpstr>PowerPoint Presentation</vt:lpstr>
      <vt:lpstr> 3. معده و فعاليت آن</vt:lpstr>
      <vt:lpstr>معده همچون انبار غذا عمل مي‎كند. بنابراين‎، مي‎توان در هر وعده مقدار زيادي غذا صرف كرد. هر چند دقيقه يك‎بار مقدار كمي از اين غذاي انبار شده از راه اسفنگتر پيلور وارد دوازدهه (ابتداي رودة باريك‎) مي‎شود. تا اينكه معده كاملاً از غذا خالي شود. اين عمل 2 تا 4 ساعت طول مي‎كشد و در جريان آن مواد غذايي به‎طور مداوم براي هضم و جذب در دسترس رودة باريك قرار مي‎گيرد. زمان‎ تخلية معده با نوع غذاي خورده شده تغيير مي‎كند. </vt:lpstr>
      <vt:lpstr>PowerPoint Presentation</vt:lpstr>
      <vt:lpstr>PowerPoint Presentation</vt:lpstr>
      <vt:lpstr>PowerPoint Presentation</vt:lpstr>
      <vt:lpstr> 4. روده باریک و اعمال آن</vt:lpstr>
      <vt:lpstr>PowerPoint Presentation</vt:lpstr>
      <vt:lpstr> 5. روده بزرگ و اعمال آن</vt:lpstr>
      <vt:lpstr>فعالیت های حرکتی روده بزرگ </vt:lpstr>
      <vt:lpstr>فعالیت های حرکتی و ترشحات روده بزرگ</vt:lpstr>
      <vt:lpstr>غدد وابسته به دستگاه گوارش</vt:lpstr>
      <vt:lpstr>غدد وابسته به دستگاه گوارش</vt:lpstr>
      <vt:lpstr>غدد وابسته به دستگاه گوارش</vt:lpstr>
      <vt:lpstr>غدد وابسته به دستگاه گوارش</vt:lpstr>
      <vt:lpstr>هضم و جذب</vt:lpstr>
      <vt:lpstr>هضم و جذب</vt:lpstr>
      <vt:lpstr>هضم و جذب</vt:lpstr>
      <vt:lpstr>هضم و جذب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Arya</dc:creator>
  <cp:lastModifiedBy>Windows User</cp:lastModifiedBy>
  <cp:revision>495</cp:revision>
  <dcterms:created xsi:type="dcterms:W3CDTF">2014-03-31T07:31:02Z</dcterms:created>
  <dcterms:modified xsi:type="dcterms:W3CDTF">2018-11-29T10:52:03Z</dcterms:modified>
</cp:coreProperties>
</file>