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4" r:id="rId1"/>
    <p:sldMasterId id="2147483737" r:id="rId2"/>
  </p:sldMasterIdLst>
  <p:notesMasterIdLst>
    <p:notesMasterId r:id="rId15"/>
  </p:notesMasterIdLst>
  <p:handoutMasterIdLst>
    <p:handoutMasterId r:id="rId16"/>
  </p:handoutMasterIdLst>
  <p:sldIdLst>
    <p:sldId id="270" r:id="rId3"/>
    <p:sldId id="292" r:id="rId4"/>
    <p:sldId id="272" r:id="rId5"/>
    <p:sldId id="288" r:id="rId6"/>
    <p:sldId id="276" r:id="rId7"/>
    <p:sldId id="286" r:id="rId8"/>
    <p:sldId id="281" r:id="rId9"/>
    <p:sldId id="289" r:id="rId10"/>
    <p:sldId id="280" r:id="rId11"/>
    <p:sldId id="290" r:id="rId12"/>
    <p:sldId id="291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F7974-D2FE-41B4-BACA-8C087C9FDF5E}" type="doc">
      <dgm:prSet loTypeId="urn:microsoft.com/office/officeart/2005/8/layout/chevron1" loCatId="process" qsTypeId="urn:microsoft.com/office/officeart/2005/8/quickstyle/simple5" qsCatId="simple" csTypeId="urn:microsoft.com/office/officeart/2005/8/colors/colorful2" csCatId="colorful" phldr="1"/>
      <dgm:spPr/>
    </dgm:pt>
    <dgm:pt modelId="{C84989A0-2981-470E-9E06-0B2962C4BCB9}">
      <dgm:prSet phldrT="[Text]"/>
      <dgm:spPr/>
      <dgm:t>
        <a:bodyPr/>
        <a:lstStyle/>
        <a:p>
          <a:pPr algn="ctr" rtl="1"/>
          <a:r>
            <a:rPr lang="fa-IR" dirty="0" smtClean="0">
              <a:solidFill>
                <a:schemeClr val="tx1"/>
              </a:solidFill>
            </a:rPr>
            <a:t>آزمونک</a:t>
          </a:r>
          <a:endParaRPr lang="en-US" dirty="0">
            <a:solidFill>
              <a:schemeClr val="tx1"/>
            </a:solidFill>
          </a:endParaRPr>
        </a:p>
      </dgm:t>
    </dgm:pt>
    <dgm:pt modelId="{F8846AA0-0816-443A-A18D-6911690BE4D7}" type="parTrans" cxnId="{52E2AC99-623E-4134-9A13-5171AE50DA3D}">
      <dgm:prSet/>
      <dgm:spPr/>
      <dgm:t>
        <a:bodyPr/>
        <a:lstStyle/>
        <a:p>
          <a:endParaRPr lang="en-US"/>
        </a:p>
      </dgm:t>
    </dgm:pt>
    <dgm:pt modelId="{9D0D98F7-CA2F-4C4C-81BA-CD9D6C726A1C}" type="sibTrans" cxnId="{52E2AC99-623E-4134-9A13-5171AE50DA3D}">
      <dgm:prSet/>
      <dgm:spPr/>
      <dgm:t>
        <a:bodyPr/>
        <a:lstStyle/>
        <a:p>
          <a:endParaRPr lang="en-US"/>
        </a:p>
      </dgm:t>
    </dgm:pt>
    <dgm:pt modelId="{A099A104-1FD4-4952-8DDB-92E1899CA7C3}">
      <dgm:prSet phldrT="[Text]"/>
      <dgm:spPr/>
      <dgm:t>
        <a:bodyPr/>
        <a:lstStyle/>
        <a:p>
          <a:pPr algn="ctr" rtl="1"/>
          <a:r>
            <a:rPr lang="fa-IR" b="1" dirty="0" smtClean="0">
              <a:solidFill>
                <a:schemeClr val="tx1"/>
              </a:solidFill>
            </a:rPr>
            <a:t>میان‎ترم</a:t>
          </a:r>
          <a:r>
            <a:rPr lang="fa-IR" b="1" smtClean="0">
              <a:solidFill>
                <a:schemeClr val="tx1"/>
              </a:solidFill>
            </a:rPr>
            <a:t>: </a:t>
          </a:r>
          <a:r>
            <a:rPr lang="fa-IR" b="1" smtClean="0">
              <a:solidFill>
                <a:srgbClr val="0070C0"/>
              </a:solidFill>
            </a:rPr>
            <a:t>19 </a:t>
          </a:r>
          <a:r>
            <a:rPr lang="fa-IR" b="1" dirty="0" smtClean="0">
              <a:solidFill>
                <a:srgbClr val="0070C0"/>
              </a:solidFill>
            </a:rPr>
            <a:t>آبان 1394</a:t>
          </a:r>
          <a:endParaRPr lang="en-US" b="1" dirty="0">
            <a:solidFill>
              <a:srgbClr val="0070C0"/>
            </a:solidFill>
          </a:endParaRPr>
        </a:p>
      </dgm:t>
    </dgm:pt>
    <dgm:pt modelId="{652AE38D-A7A9-4EE0-9C69-AA460D71C271}" type="parTrans" cxnId="{74045EE7-688C-4E5B-A7FD-8DC2611CE793}">
      <dgm:prSet/>
      <dgm:spPr/>
      <dgm:t>
        <a:bodyPr/>
        <a:lstStyle/>
        <a:p>
          <a:endParaRPr lang="en-US"/>
        </a:p>
      </dgm:t>
    </dgm:pt>
    <dgm:pt modelId="{A32584AE-DF31-48CD-A22D-AB3AF984B02A}" type="sibTrans" cxnId="{74045EE7-688C-4E5B-A7FD-8DC2611CE793}">
      <dgm:prSet/>
      <dgm:spPr/>
      <dgm:t>
        <a:bodyPr/>
        <a:lstStyle/>
        <a:p>
          <a:endParaRPr lang="en-US"/>
        </a:p>
      </dgm:t>
    </dgm:pt>
    <dgm:pt modelId="{5C3099CE-FBDE-459E-A0EC-05B0DACF7AD6}">
      <dgm:prSet phldrT="[Text]"/>
      <dgm:spPr/>
      <dgm:t>
        <a:bodyPr/>
        <a:lstStyle/>
        <a:p>
          <a:pPr algn="ctr" rtl="1"/>
          <a:r>
            <a:rPr lang="fa-IR" dirty="0" smtClean="0">
              <a:solidFill>
                <a:schemeClr val="tx1"/>
              </a:solidFill>
            </a:rPr>
            <a:t>آزمونک</a:t>
          </a:r>
          <a:endParaRPr lang="en-US" dirty="0">
            <a:solidFill>
              <a:schemeClr val="tx1"/>
            </a:solidFill>
          </a:endParaRPr>
        </a:p>
      </dgm:t>
    </dgm:pt>
    <dgm:pt modelId="{162A4B20-F05B-45D4-BE7E-C5C389967110}" type="sibTrans" cxnId="{13E23B77-BE98-473A-A41D-495BEF4FF2AD}">
      <dgm:prSet/>
      <dgm:spPr/>
      <dgm:t>
        <a:bodyPr/>
        <a:lstStyle/>
        <a:p>
          <a:endParaRPr lang="en-US"/>
        </a:p>
      </dgm:t>
    </dgm:pt>
    <dgm:pt modelId="{735A2286-0C03-443F-9FA8-7F99EBADFCEF}" type="parTrans" cxnId="{13E23B77-BE98-473A-A41D-495BEF4FF2AD}">
      <dgm:prSet/>
      <dgm:spPr/>
      <dgm:t>
        <a:bodyPr/>
        <a:lstStyle/>
        <a:p>
          <a:endParaRPr lang="en-US"/>
        </a:p>
      </dgm:t>
    </dgm:pt>
    <dgm:pt modelId="{47365D89-4DC8-4A19-9CDA-F1EA95706D66}" type="pres">
      <dgm:prSet presAssocID="{149F7974-D2FE-41B4-BACA-8C087C9FDF5E}" presName="Name0" presStyleCnt="0">
        <dgm:presLayoutVars>
          <dgm:dir/>
          <dgm:animLvl val="lvl"/>
          <dgm:resizeHandles val="exact"/>
        </dgm:presLayoutVars>
      </dgm:prSet>
      <dgm:spPr/>
    </dgm:pt>
    <dgm:pt modelId="{B556AF7D-E53C-4AD2-94F7-EDBCCDA03997}" type="pres">
      <dgm:prSet presAssocID="{C84989A0-2981-470E-9E06-0B2962C4BCB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244ECB-9DF7-4F90-84F4-5CD85AD86D9F}" type="pres">
      <dgm:prSet presAssocID="{9D0D98F7-CA2F-4C4C-81BA-CD9D6C726A1C}" presName="parTxOnlySpace" presStyleCnt="0"/>
      <dgm:spPr/>
    </dgm:pt>
    <dgm:pt modelId="{5903999F-487B-4540-A9F2-EDE3249C80FF}" type="pres">
      <dgm:prSet presAssocID="{A099A104-1FD4-4952-8DDB-92E1899CA7C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68408F-0DA2-463E-9633-8E36CAF6BC74}" type="pres">
      <dgm:prSet presAssocID="{A32584AE-DF31-48CD-A22D-AB3AF984B02A}" presName="parTxOnlySpace" presStyleCnt="0"/>
      <dgm:spPr/>
    </dgm:pt>
    <dgm:pt modelId="{BE1F1449-0916-4018-A34A-BC0607B867CF}" type="pres">
      <dgm:prSet presAssocID="{5C3099CE-FBDE-459E-A0EC-05B0DACF7AD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E2AC99-623E-4134-9A13-5171AE50DA3D}" srcId="{149F7974-D2FE-41B4-BACA-8C087C9FDF5E}" destId="{C84989A0-2981-470E-9E06-0B2962C4BCB9}" srcOrd="0" destOrd="0" parTransId="{F8846AA0-0816-443A-A18D-6911690BE4D7}" sibTransId="{9D0D98F7-CA2F-4C4C-81BA-CD9D6C726A1C}"/>
    <dgm:cxn modelId="{74045EE7-688C-4E5B-A7FD-8DC2611CE793}" srcId="{149F7974-D2FE-41B4-BACA-8C087C9FDF5E}" destId="{A099A104-1FD4-4952-8DDB-92E1899CA7C3}" srcOrd="1" destOrd="0" parTransId="{652AE38D-A7A9-4EE0-9C69-AA460D71C271}" sibTransId="{A32584AE-DF31-48CD-A22D-AB3AF984B02A}"/>
    <dgm:cxn modelId="{3551BD8E-8703-4626-868A-56A486A964BB}" type="presOf" srcId="{A099A104-1FD4-4952-8DDB-92E1899CA7C3}" destId="{5903999F-487B-4540-A9F2-EDE3249C80FF}" srcOrd="0" destOrd="0" presId="urn:microsoft.com/office/officeart/2005/8/layout/chevron1"/>
    <dgm:cxn modelId="{AA82A140-A11D-471E-8E44-37F6E8771C65}" type="presOf" srcId="{149F7974-D2FE-41B4-BACA-8C087C9FDF5E}" destId="{47365D89-4DC8-4A19-9CDA-F1EA95706D66}" srcOrd="0" destOrd="0" presId="urn:microsoft.com/office/officeart/2005/8/layout/chevron1"/>
    <dgm:cxn modelId="{13E23B77-BE98-473A-A41D-495BEF4FF2AD}" srcId="{149F7974-D2FE-41B4-BACA-8C087C9FDF5E}" destId="{5C3099CE-FBDE-459E-A0EC-05B0DACF7AD6}" srcOrd="2" destOrd="0" parTransId="{735A2286-0C03-443F-9FA8-7F99EBADFCEF}" sibTransId="{162A4B20-F05B-45D4-BE7E-C5C389967110}"/>
    <dgm:cxn modelId="{7CCFA0F8-3C98-4B59-B4EE-FF6ACFCB1E56}" type="presOf" srcId="{5C3099CE-FBDE-459E-A0EC-05B0DACF7AD6}" destId="{BE1F1449-0916-4018-A34A-BC0607B867CF}" srcOrd="0" destOrd="0" presId="urn:microsoft.com/office/officeart/2005/8/layout/chevron1"/>
    <dgm:cxn modelId="{E4986EC1-C295-455F-9A54-A5FB050A5D9F}" type="presOf" srcId="{C84989A0-2981-470E-9E06-0B2962C4BCB9}" destId="{B556AF7D-E53C-4AD2-94F7-EDBCCDA03997}" srcOrd="0" destOrd="0" presId="urn:microsoft.com/office/officeart/2005/8/layout/chevron1"/>
    <dgm:cxn modelId="{BD07467A-5C6F-408C-9127-EAFF2CC3DC84}" type="presParOf" srcId="{47365D89-4DC8-4A19-9CDA-F1EA95706D66}" destId="{B556AF7D-E53C-4AD2-94F7-EDBCCDA03997}" srcOrd="0" destOrd="0" presId="urn:microsoft.com/office/officeart/2005/8/layout/chevron1"/>
    <dgm:cxn modelId="{31A740C1-AA68-4743-98D7-9B1B96B2C853}" type="presParOf" srcId="{47365D89-4DC8-4A19-9CDA-F1EA95706D66}" destId="{6C244ECB-9DF7-4F90-84F4-5CD85AD86D9F}" srcOrd="1" destOrd="0" presId="urn:microsoft.com/office/officeart/2005/8/layout/chevron1"/>
    <dgm:cxn modelId="{30A64717-FD2B-428E-8396-F0B342628FDC}" type="presParOf" srcId="{47365D89-4DC8-4A19-9CDA-F1EA95706D66}" destId="{5903999F-487B-4540-A9F2-EDE3249C80FF}" srcOrd="2" destOrd="0" presId="urn:microsoft.com/office/officeart/2005/8/layout/chevron1"/>
    <dgm:cxn modelId="{0AE4828B-C6AF-423F-BE8D-A187E50E3EA3}" type="presParOf" srcId="{47365D89-4DC8-4A19-9CDA-F1EA95706D66}" destId="{4C68408F-0DA2-463E-9633-8E36CAF6BC74}" srcOrd="3" destOrd="0" presId="urn:microsoft.com/office/officeart/2005/8/layout/chevron1"/>
    <dgm:cxn modelId="{CCA84FC3-574B-4D6C-9BD3-EDE3D56DF41C}" type="presParOf" srcId="{47365D89-4DC8-4A19-9CDA-F1EA95706D66}" destId="{BE1F1449-0916-4018-A34A-BC0607B867CF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6AF7D-E53C-4AD2-94F7-EDBCCDA03997}">
      <dsp:nvSpPr>
        <dsp:cNvPr id="0" name=""/>
        <dsp:cNvSpPr/>
      </dsp:nvSpPr>
      <dsp:spPr>
        <a:xfrm>
          <a:off x="2411" y="250715"/>
          <a:ext cx="2937420" cy="117496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00000"/>
                <a:satMod val="137000"/>
              </a:schemeClr>
            </a:gs>
            <a:gs pos="71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chemeClr val="tx1"/>
              </a:solidFill>
            </a:rPr>
            <a:t>آزمونک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589895" y="250715"/>
        <a:ext cx="1762452" cy="1174968"/>
      </dsp:txXfrm>
    </dsp:sp>
    <dsp:sp modelId="{5903999F-487B-4540-A9F2-EDE3249C80FF}">
      <dsp:nvSpPr>
        <dsp:cNvPr id="0" name=""/>
        <dsp:cNvSpPr/>
      </dsp:nvSpPr>
      <dsp:spPr>
        <a:xfrm>
          <a:off x="2646089" y="250715"/>
          <a:ext cx="2937420" cy="1174968"/>
        </a:xfrm>
        <a:prstGeom prst="chevron">
          <a:avLst/>
        </a:prstGeom>
        <a:gradFill rotWithShape="0">
          <a:gsLst>
            <a:gs pos="0">
              <a:schemeClr val="accent2">
                <a:hueOff val="-1980336"/>
                <a:satOff val="-21314"/>
                <a:lumOff val="-293"/>
                <a:alphaOff val="0"/>
                <a:shade val="100000"/>
                <a:satMod val="137000"/>
              </a:schemeClr>
            </a:gs>
            <a:gs pos="71000">
              <a:schemeClr val="accent2">
                <a:hueOff val="-1980336"/>
                <a:satOff val="-21314"/>
                <a:lumOff val="-293"/>
                <a:alphaOff val="0"/>
                <a:shade val="98000"/>
                <a:satMod val="137000"/>
              </a:schemeClr>
            </a:gs>
            <a:gs pos="100000">
              <a:schemeClr val="accent2">
                <a:hueOff val="-1980336"/>
                <a:satOff val="-21314"/>
                <a:lumOff val="-293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b="1" kern="1200" dirty="0" smtClean="0">
              <a:solidFill>
                <a:schemeClr val="tx1"/>
              </a:solidFill>
            </a:rPr>
            <a:t>میان‎ترم</a:t>
          </a:r>
          <a:r>
            <a:rPr lang="fa-IR" sz="2900" b="1" kern="1200" smtClean="0">
              <a:solidFill>
                <a:schemeClr val="tx1"/>
              </a:solidFill>
            </a:rPr>
            <a:t>: </a:t>
          </a:r>
          <a:r>
            <a:rPr lang="fa-IR" sz="2900" b="1" kern="1200" smtClean="0">
              <a:solidFill>
                <a:srgbClr val="0070C0"/>
              </a:solidFill>
            </a:rPr>
            <a:t>19 </a:t>
          </a:r>
          <a:r>
            <a:rPr lang="fa-IR" sz="2900" b="1" kern="1200" dirty="0" smtClean="0">
              <a:solidFill>
                <a:srgbClr val="0070C0"/>
              </a:solidFill>
            </a:rPr>
            <a:t>آبان 1394</a:t>
          </a:r>
          <a:endParaRPr lang="en-US" sz="2900" b="1" kern="1200" dirty="0">
            <a:solidFill>
              <a:srgbClr val="0070C0"/>
            </a:solidFill>
          </a:endParaRPr>
        </a:p>
      </dsp:txBody>
      <dsp:txXfrm>
        <a:off x="3233573" y="250715"/>
        <a:ext cx="1762452" cy="1174968"/>
      </dsp:txXfrm>
    </dsp:sp>
    <dsp:sp modelId="{BE1F1449-0916-4018-A34A-BC0607B867CF}">
      <dsp:nvSpPr>
        <dsp:cNvPr id="0" name=""/>
        <dsp:cNvSpPr/>
      </dsp:nvSpPr>
      <dsp:spPr>
        <a:xfrm>
          <a:off x="5289768" y="250715"/>
          <a:ext cx="2937420" cy="1174968"/>
        </a:xfrm>
        <a:prstGeom prst="chevron">
          <a:avLst/>
        </a:prstGeom>
        <a:gradFill rotWithShape="0">
          <a:gsLst>
            <a:gs pos="0">
              <a:schemeClr val="accent2">
                <a:hueOff val="-3960671"/>
                <a:satOff val="-42627"/>
                <a:lumOff val="-587"/>
                <a:alphaOff val="0"/>
                <a:shade val="100000"/>
                <a:satMod val="137000"/>
              </a:schemeClr>
            </a:gs>
            <a:gs pos="71000">
              <a:schemeClr val="accent2">
                <a:hueOff val="-3960671"/>
                <a:satOff val="-42627"/>
                <a:lumOff val="-587"/>
                <a:alphaOff val="0"/>
                <a:shade val="98000"/>
                <a:satMod val="137000"/>
              </a:schemeClr>
            </a:gs>
            <a:gs pos="100000">
              <a:schemeClr val="accent2">
                <a:hueOff val="-3960671"/>
                <a:satOff val="-42627"/>
                <a:lumOff val="-587"/>
                <a:alphaOff val="0"/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>
              <a:solidFill>
                <a:schemeClr val="tx1"/>
              </a:solidFill>
            </a:rPr>
            <a:t>آزمونک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5877252" y="250715"/>
        <a:ext cx="1762452" cy="1174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DC89E-A475-49B3-BED1-E0EF68EA661F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5B0EE-2890-47F4-BB13-CA296ED1F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84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1D93E-A968-4322-ABC8-C78BB16186D1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7A0C4-D0F6-4240-A164-57213D271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4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7A0C4-D0F6-4240-A164-57213D2713D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346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7A0C4-D0F6-4240-A164-57213D2713D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04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7A0C4-D0F6-4240-A164-57213D2713D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07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7A0C4-D0F6-4240-A164-57213D2713D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75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7A0C4-D0F6-4240-A164-57213D2713D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489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7A0C4-D0F6-4240-A164-57213D2713D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17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7572375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4" y="4511785"/>
            <a:ext cx="7572376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334" y="0"/>
            <a:ext cx="1310643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91003" y="1600200"/>
            <a:ext cx="4823184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2547747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B174-95AF-487F-BF1D-7F3E1978192F}" type="datetime1">
              <a:rPr lang="en-US" smtClean="0"/>
              <a:pPr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65125"/>
            <a:ext cx="12858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8675" y="365125"/>
            <a:ext cx="6074172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181447" y="3239394"/>
            <a:ext cx="5632704" cy="63302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7572375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4" y="4511785"/>
            <a:ext cx="7572376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9/15/2015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334" y="0"/>
            <a:ext cx="1310643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31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9/15/2015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76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1"/>
            <a:ext cx="9144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1"/>
            <a:ext cx="9144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4300538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511785"/>
            <a:ext cx="4300538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4410" y="0"/>
            <a:ext cx="1310643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35798" y="1310656"/>
            <a:ext cx="3908203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9258300" y="0"/>
            <a:ext cx="97155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sz="1200" b="1" i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sz="1200" i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94613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1"/>
            <a:ext cx="9144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2971806"/>
            <a:ext cx="7553324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4655956"/>
            <a:ext cx="7553324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9/15/2015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10" y="0"/>
            <a:ext cx="1337391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12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5" y="1600201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00201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9/15/2015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06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8675" y="2424112"/>
            <a:ext cx="3689604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583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583" y="2424112"/>
            <a:ext cx="3689604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9/15/2015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41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9/15/2015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1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9/15/2015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10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1386" y="1600200"/>
            <a:ext cx="4083939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3288411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9/15/2015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8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91003" y="1600200"/>
            <a:ext cx="4823184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2547747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9/15/2015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66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2B174-95AF-487F-BF1D-7F3E1978192F}" type="datetime1">
              <a:rPr lang="en-US" smtClean="0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9/15/2015</a:t>
            </a:fld>
            <a:endParaRPr lang="en-US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11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65125"/>
            <a:ext cx="12858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8675" y="365125"/>
            <a:ext cx="6074172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9/15/2015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>
                <a:solidFill>
                  <a:prstClr val="black">
                    <a:lumMod val="60000"/>
                    <a:lumOff val="40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lumMod val="60000"/>
                  <a:lumOff val="40000"/>
                </a:prst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 rot="5400000">
            <a:off x="4181447" y="3239394"/>
            <a:ext cx="5632704" cy="63302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360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1"/>
            <a:ext cx="9144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1"/>
            <a:ext cx="9144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4300538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511785"/>
            <a:ext cx="4300538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4410" y="0"/>
            <a:ext cx="1310643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35798" y="1310656"/>
            <a:ext cx="3908203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9258300" y="0"/>
            <a:ext cx="97155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sz="1200" b="1" i="1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sz="1200" i="1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1"/>
            <a:ext cx="9144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2971806"/>
            <a:ext cx="7553324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4655956"/>
            <a:ext cx="7553324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10" y="0"/>
            <a:ext cx="1337391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5" y="1600201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00201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8675" y="2424112"/>
            <a:ext cx="3689604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583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583" y="2424112"/>
            <a:ext cx="3689604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1386" y="1600200"/>
            <a:ext cx="4083939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3288411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E177B-3BBB-4A9E-AB9D-1021D15FEC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5" y="76200"/>
            <a:ext cx="748551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748665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8675" y="6356352"/>
            <a:ext cx="137216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5D5CB28-D791-43F7-ACF5-9E1F7B5C6F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844" y="6356350"/>
            <a:ext cx="474231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587" y="6356352"/>
            <a:ext cx="1371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3AA37B8B-EA48-479A-BABC-8314E948C2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27532" y="1219202"/>
            <a:ext cx="7488936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5" y="76200"/>
            <a:ext cx="748551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748665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8675" y="6356352"/>
            <a:ext cx="137216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B5D5CB28-D791-43F7-ACF5-9E1F7B5C6F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844" y="6356350"/>
            <a:ext cx="474231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587" y="6356352"/>
            <a:ext cx="1371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3AA37B8B-EA48-479A-BABC-8314E948C2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27532" y="1219202"/>
            <a:ext cx="7488936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1636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868680" y="1638300"/>
            <a:ext cx="7406640" cy="3581400"/>
          </a:xfrm>
          <a:prstGeom prst="rect">
            <a:avLst/>
          </a:prstGeom>
        </p:spPr>
        <p:txBody>
          <a:bodyPr spcFirstLastPara="1" numCol="1">
            <a:noAutofit/>
            <a:scene3d>
              <a:camera prst="perspectiveFront"/>
              <a:lightRig rig="threePt" dir="t"/>
            </a:scene3d>
          </a:bodyPr>
          <a:lstStyle/>
          <a:p>
            <a:pPr marL="82296"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10000"/>
              <a:tabLst/>
              <a:defRPr/>
            </a:pPr>
            <a:endParaRPr kumimoji="0" lang="en-US" sz="4800" b="1" i="0" u="none" strike="noStrike" kern="1200" cap="none" spc="0" normalizeH="0" baseline="0" noProof="0" dirty="0" smtClean="0">
              <a:ln w="17780" cmpd="sng">
                <a:noFill/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10000"/>
              <a:tabLst/>
              <a:defRPr/>
            </a:pPr>
            <a:r>
              <a:rPr kumimoji="0" lang="fa-IR" sz="8800" b="1" i="0" u="none" strike="noStrike" kern="1200" cap="none" spc="0" normalizeH="0" baseline="0" noProof="0" dirty="0" smtClean="0">
                <a:ln w="17780" cmpd="sng">
                  <a:noFill/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IranNastaliq" pitchFamily="18" charset="0"/>
                <a:cs typeface="IranNastaliq" pitchFamily="18" charset="0"/>
              </a:rPr>
              <a:t>بسم الل</a:t>
            </a:r>
            <a:r>
              <a:rPr lang="fa-IR" sz="8800" b="1" noProof="0" dirty="0" smtClean="0">
                <a:ln w="17780" cmpd="sng">
                  <a:noFill/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ّ</a:t>
            </a:r>
            <a:r>
              <a:rPr kumimoji="0" lang="fa-IR" sz="8800" b="1" i="0" u="none" strike="noStrike" kern="1200" cap="none" spc="0" normalizeH="0" baseline="0" noProof="0" dirty="0" smtClean="0">
                <a:ln w="17780" cmpd="sng">
                  <a:noFill/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uLnTx/>
                <a:uFillTx/>
                <a:latin typeface="IranNastaliq" pitchFamily="18" charset="0"/>
                <a:cs typeface="IranNastaliq" pitchFamily="18" charset="0"/>
              </a:rPr>
              <a:t>ه الرّحمن الرّحیم</a:t>
            </a:r>
            <a:endParaRPr kumimoji="0" lang="en-US" sz="8000" b="1" i="0" u="none" strike="noStrike" kern="1200" cap="none" spc="0" normalizeH="0" baseline="0" noProof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uLnTx/>
              <a:uFillTx/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6200000">
            <a:off x="685801" y="680591"/>
            <a:ext cx="1893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2"/>
                </a:solidFill>
              </a:rPr>
              <a:t>امنیت شبکه‎های کامپیوتری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06902"/>
          </a:xfrm>
        </p:spPr>
        <p:txBody>
          <a:bodyPr>
            <a:noAutofit/>
          </a:bodyPr>
          <a:lstStyle/>
          <a:p>
            <a:pPr algn="r" rtl="1"/>
            <a:r>
              <a:rPr lang="fa-IR" dirty="0" smtClean="0">
                <a:cs typeface="B Mitra" pitchFamily="2" charset="-78"/>
              </a:rPr>
              <a:t>توصیه‎های عمومی به دانشجویان کامپیوتر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066800"/>
            <a:ext cx="7543800" cy="5105400"/>
          </a:xfrm>
        </p:spPr>
        <p:txBody>
          <a:bodyPr>
            <a:noAutofit/>
          </a:bodyPr>
          <a:lstStyle/>
          <a:p>
            <a:pPr marL="342900" indent="-342900" algn="justLow" rtl="1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یادگیری زبان انگلیسی</a:t>
            </a:r>
          </a:p>
          <a:p>
            <a:pPr marL="800100" lvl="1" indent="-342900" algn="justLow" rtl="1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a-IR" sz="18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خواندن کتاب‎های رشته‎ی مورد علاقه‎تان</a:t>
            </a:r>
          </a:p>
          <a:p>
            <a:pPr marL="800100" lvl="1" indent="-342900" algn="justLow" rtl="1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a-IR" sz="18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دیدن ویدیوهای درسی برترین دانشگاه‎های دنیا</a:t>
            </a:r>
          </a:p>
          <a:p>
            <a:pPr marL="342900" indent="-342900" algn="justLow" rtl="1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شرکت در همایش‎ها و کنفرانس‎های کامپیوتر.</a:t>
            </a:r>
          </a:p>
          <a:p>
            <a:pPr marL="342900" indent="-342900" algn="justLow" rtl="1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مشترک یکی از مجلات کامپیوتر شوید.</a:t>
            </a:r>
          </a:p>
          <a:p>
            <a:pPr marL="342900" indent="-342900" algn="justLow" rtl="1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مطالعه‎ی کتاب‎های کامپیوتر و غیره.</a:t>
            </a:r>
          </a:p>
          <a:p>
            <a:pPr lvl="2" algn="justLow" rtl="1">
              <a:lnSpc>
                <a:spcPct val="150000"/>
              </a:lnSpc>
              <a:buClr>
                <a:srgbClr val="FF0000"/>
              </a:buClr>
            </a:pPr>
            <a:r>
              <a:rPr lang="fa-IR" sz="16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1- کتاب </a:t>
            </a:r>
            <a:r>
              <a:rPr lang="en-US" sz="16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TCP/IP</a:t>
            </a:r>
            <a:r>
              <a:rPr lang="fa-IR" sz="16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: دکتر بهروز فروزان</a:t>
            </a:r>
          </a:p>
          <a:p>
            <a:pPr lvl="2" algn="justLow" rtl="1">
              <a:lnSpc>
                <a:spcPct val="150000"/>
              </a:lnSpc>
              <a:buClr>
                <a:srgbClr val="FF0000"/>
              </a:buClr>
            </a:pPr>
            <a:r>
              <a:rPr lang="fa-IR" sz="16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2- کتاب نصب و راه اندازی شبکه و ویدیوهایش: دکتر رضا رمضانی</a:t>
            </a:r>
          </a:p>
          <a:p>
            <a:pPr lvl="2" algn="justLow" rtl="1">
              <a:lnSpc>
                <a:spcPct val="150000"/>
              </a:lnSpc>
              <a:buClr>
                <a:srgbClr val="FF0000"/>
              </a:buClr>
            </a:pPr>
            <a:r>
              <a:rPr lang="fa-IR" sz="1600" b="1" dirty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3- خواندن کتاب «آینده‎ی خود را خلق کنید» نوشته‎ی برایان تریسی.</a:t>
            </a:r>
          </a:p>
          <a:p>
            <a:pPr marL="342900" indent="-342900" algn="justLow" rtl="1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ایجاد یک سایت یا وبلاگ شخصی.</a:t>
            </a:r>
          </a:p>
          <a:p>
            <a:pPr algn="justLow" rtl="1">
              <a:lnSpc>
                <a:spcPct val="150000"/>
              </a:lnSpc>
            </a:pPr>
            <a:endParaRPr lang="en-US" sz="2000" b="1" dirty="0" smtClean="0">
              <a:solidFill>
                <a:schemeClr val="tx1"/>
              </a:solidFill>
              <a:cs typeface="B Traffic" pitchFamily="2" charset="-78"/>
              <a:sym typeface="Wingdings" pitchFamily="2" charset="2"/>
            </a:endParaRPr>
          </a:p>
          <a:p>
            <a:pPr algn="r" rtl="1"/>
            <a:endParaRPr lang="en-US" sz="18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buFont typeface="Wingdings" pitchFamily="2" charset="2"/>
              <a:buChar char="§"/>
            </a:pPr>
            <a:endParaRPr lang="en-US" sz="20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b="1" dirty="0" smtClean="0">
              <a:solidFill>
                <a:schemeClr val="tx1"/>
              </a:solidFill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</a:pPr>
            <a:endParaRPr lang="en-US" sz="22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dirty="0" smtClean="0">
              <a:cs typeface="B Traffic" pitchFamily="2" charset="-78"/>
              <a:sym typeface="Wingdings" pitchFamily="2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 smtClean="0">
              <a:cs typeface="B Traffic" pitchFamily="2" charset="-78"/>
              <a:sym typeface="Wingdings" pitchFamily="2" charset="2"/>
            </a:endParaRPr>
          </a:p>
          <a:p>
            <a:endParaRPr lang="en-US" dirty="0" smtClean="0">
              <a:cs typeface="B Traffic" pitchFamily="2" charset="-78"/>
              <a:sym typeface="Wingdings" pitchFamily="2" charset="2"/>
            </a:endParaRPr>
          </a:p>
          <a:p>
            <a:pPr lvl="1" algn="l"/>
            <a:endParaRPr lang="en-US" dirty="0" smtClean="0">
              <a:cs typeface="B Traffic" pitchFamily="2" charset="-78"/>
            </a:endParaRPr>
          </a:p>
          <a:p>
            <a:pPr lvl="1" algn="l"/>
            <a:endParaRPr lang="en-US" sz="2000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sz="1800" b="1" dirty="0" smtClean="0">
              <a:cs typeface="B Traffic" pitchFamily="2" charset="-78"/>
            </a:endParaRPr>
          </a:p>
          <a:p>
            <a:pPr lvl="1" algn="l"/>
            <a:endParaRPr lang="en-US" sz="2000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pPr lvl="1" algn="l"/>
            <a:endParaRPr lang="en-US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sz="2800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b="1" dirty="0" smtClean="0">
              <a:cs typeface="B Traffic" pitchFamily="2" charset="-78"/>
            </a:endParaRPr>
          </a:p>
          <a:p>
            <a:endParaRPr lang="en-US" dirty="0">
              <a:cs typeface="B Traffic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685801" y="680591"/>
            <a:ext cx="1893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2"/>
                </a:solidFill>
              </a:rPr>
              <a:t>امنیت شبکه‎های کامپیوتری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03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06902"/>
          </a:xfrm>
        </p:spPr>
        <p:txBody>
          <a:bodyPr>
            <a:noAutofit/>
          </a:bodyPr>
          <a:lstStyle/>
          <a:p>
            <a:pPr algn="r" rtl="1"/>
            <a:r>
              <a:rPr lang="fa-IR" dirty="0" smtClean="0">
                <a:cs typeface="B Mitra" pitchFamily="2" charset="-78"/>
              </a:rPr>
              <a:t>توصیه‎های عمومی به دانشجویان کامپیوتر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066800"/>
            <a:ext cx="7543800" cy="5105400"/>
          </a:xfrm>
        </p:spPr>
        <p:txBody>
          <a:bodyPr>
            <a:noAutofit/>
          </a:bodyPr>
          <a:lstStyle/>
          <a:p>
            <a:pPr marL="342900" indent="-342900" algn="justLow" rtl="1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fa-IR" sz="2000" b="1" dirty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پیدا کردن گرایش مورد علاقه‎ی خود و حرکت کردن </a:t>
            </a:r>
            <a:endParaRPr lang="fa-IR" sz="2000" b="1" dirty="0" smtClean="0">
              <a:solidFill>
                <a:srgbClr val="0070C0"/>
              </a:solidFill>
              <a:cs typeface="B Traffic" pitchFamily="2" charset="-78"/>
              <a:sym typeface="Wingdings" pitchFamily="2" charset="2"/>
            </a:endParaRPr>
          </a:p>
          <a:p>
            <a:pPr algn="justLow" rtl="1">
              <a:lnSpc>
                <a:spcPct val="150000"/>
              </a:lnSpc>
              <a:buClr>
                <a:srgbClr val="FF0000"/>
              </a:buClr>
            </a:pP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در </a:t>
            </a:r>
            <a:r>
              <a:rPr lang="fa-IR" sz="2000" b="1" dirty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جهت همان گرایش.</a:t>
            </a:r>
          </a:p>
          <a:p>
            <a:pPr marL="342900" indent="-342900" algn="justLow" rtl="1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fa-IR" sz="2000" b="1" dirty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قبول 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پروژه (رایگان).</a:t>
            </a:r>
            <a:endParaRPr lang="fa-IR" sz="2000" b="1" dirty="0">
              <a:solidFill>
                <a:srgbClr val="0070C0"/>
              </a:solidFill>
              <a:cs typeface="B Traffic" pitchFamily="2" charset="-78"/>
              <a:sym typeface="Wingdings" pitchFamily="2" charset="2"/>
            </a:endParaRPr>
          </a:p>
          <a:p>
            <a:pPr marL="342900" indent="-342900" algn="justLow" rtl="1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  <a:sym typeface="Wingdings" pitchFamily="2" charset="2"/>
              </a:rPr>
              <a:t>...</a:t>
            </a:r>
          </a:p>
          <a:p>
            <a:pPr marL="342900" indent="-342900" algn="justLow" rt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2000" b="1" dirty="0" smtClean="0">
              <a:solidFill>
                <a:schemeClr val="tx1"/>
              </a:solidFill>
              <a:cs typeface="B Traffic" pitchFamily="2" charset="-78"/>
              <a:sym typeface="Wingdings" pitchFamily="2" charset="2"/>
            </a:endParaRPr>
          </a:p>
          <a:p>
            <a:pPr algn="r" rtl="1"/>
            <a:endParaRPr lang="en-US" sz="18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buFont typeface="Wingdings" pitchFamily="2" charset="2"/>
              <a:buChar char="§"/>
            </a:pPr>
            <a:endParaRPr lang="en-US" sz="20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b="1" dirty="0" smtClean="0">
              <a:solidFill>
                <a:schemeClr val="tx1"/>
              </a:solidFill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</a:pPr>
            <a:endParaRPr lang="en-US" sz="22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dirty="0" smtClean="0">
              <a:cs typeface="B Traffic" pitchFamily="2" charset="-78"/>
              <a:sym typeface="Wingdings" pitchFamily="2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 smtClean="0">
              <a:cs typeface="B Traffic" pitchFamily="2" charset="-78"/>
              <a:sym typeface="Wingdings" pitchFamily="2" charset="2"/>
            </a:endParaRPr>
          </a:p>
          <a:p>
            <a:endParaRPr lang="en-US" dirty="0" smtClean="0">
              <a:cs typeface="B Traffic" pitchFamily="2" charset="-78"/>
              <a:sym typeface="Wingdings" pitchFamily="2" charset="2"/>
            </a:endParaRPr>
          </a:p>
          <a:p>
            <a:pPr lvl="1" algn="l"/>
            <a:endParaRPr lang="en-US" dirty="0" smtClean="0">
              <a:cs typeface="B Traffic" pitchFamily="2" charset="-78"/>
            </a:endParaRPr>
          </a:p>
          <a:p>
            <a:pPr lvl="1" algn="l"/>
            <a:endParaRPr lang="en-US" sz="2000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sz="1800" b="1" dirty="0" smtClean="0">
              <a:cs typeface="B Traffic" pitchFamily="2" charset="-78"/>
            </a:endParaRPr>
          </a:p>
          <a:p>
            <a:pPr lvl="1" algn="l"/>
            <a:endParaRPr lang="en-US" sz="2000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pPr lvl="1" algn="l"/>
            <a:endParaRPr lang="en-US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sz="2800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b="1" dirty="0" smtClean="0">
              <a:cs typeface="B Traffic" pitchFamily="2" charset="-78"/>
            </a:endParaRPr>
          </a:p>
          <a:p>
            <a:endParaRPr lang="en-US" dirty="0">
              <a:cs typeface="B Traffic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685801" y="680591"/>
            <a:ext cx="1893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2"/>
                </a:solidFill>
              </a:rPr>
              <a:t>امنیت شبکه‎های کامپیوتری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950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206"/>
            <a:ext cx="9144000" cy="69444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62000" y="2286000"/>
            <a:ext cx="7620000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4000" dirty="0">
                <a:solidFill>
                  <a:prstClr val="black"/>
                </a:solidFill>
                <a:ea typeface="Calibri" panose="020F0502020204030204" pitchFamily="34" charset="0"/>
                <a:cs typeface="IranNastaliq" panose="02020505000000020003" pitchFamily="18" charset="0"/>
              </a:rPr>
              <a:t>امام کاظم (ع) </a:t>
            </a:r>
            <a:r>
              <a:rPr lang="ar-SA" sz="4000" dirty="0" smtClean="0">
                <a:solidFill>
                  <a:prstClr val="black"/>
                </a:solidFill>
                <a:ea typeface="Calibri" panose="020F0502020204030204" pitchFamily="34" charset="0"/>
                <a:cs typeface="IranNastaliq" panose="02020505000000020003" pitchFamily="18" charset="0"/>
              </a:rPr>
              <a:t>فرمود</a:t>
            </a:r>
            <a:r>
              <a:rPr lang="fa-IR" sz="4000" dirty="0" smtClean="0">
                <a:solidFill>
                  <a:prstClr val="black"/>
                </a:solidFill>
                <a:ea typeface="Calibri" panose="020F0502020204030204" pitchFamily="34" charset="0"/>
                <a:cs typeface="IranNastaliq" panose="02020505000000020003" pitchFamily="18" charset="0"/>
              </a:rPr>
              <a:t>ند</a:t>
            </a:r>
            <a:r>
              <a:rPr lang="ar-SA" sz="4000" dirty="0" smtClean="0">
                <a:solidFill>
                  <a:prstClr val="black"/>
                </a:solidFill>
                <a:ea typeface="Calibri" panose="020F0502020204030204" pitchFamily="34" charset="0"/>
                <a:cs typeface="IranNastaliq" panose="02020505000000020003" pitchFamily="18" charset="0"/>
              </a:rPr>
              <a:t>: </a:t>
            </a:r>
            <a:r>
              <a:rPr lang="ar-SA" sz="4000" dirty="0">
                <a:solidFill>
                  <a:prstClr val="black"/>
                </a:solidFill>
                <a:ea typeface="Calibri" panose="020F0502020204030204" pitchFamily="34" charset="0"/>
                <a:cs typeface="IranNastaliq" panose="02020505000000020003" pitchFamily="18" charset="0"/>
              </a:rPr>
              <a:t>تلاش کنید شبانه روزتان را به چهار قسمت تقسیم کنید: بخشی را به کار و تلاش، اختصاص دهید؛ قسمتی را به عبادت خداوند بگذرانید؛ بخش سوم را به کسب دانش واگذارید، و بخش چهارم را صرف خوشی های حلال و پسندیده کنید و با این [بخش چهارم]، می توانید از عهده سه تای دیگر بر آیید.</a:t>
            </a:r>
            <a:endParaRPr lang="en-U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685801" y="834479"/>
            <a:ext cx="1893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solidFill>
                  <a:srgbClr val="FFFFFF"/>
                </a:solidFill>
              </a:rPr>
              <a:t>شبکه های کامپیوتری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690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06902"/>
          </a:xfrm>
        </p:spPr>
        <p:txBody>
          <a:bodyPr>
            <a:noAutofit/>
          </a:bodyPr>
          <a:lstStyle/>
          <a:p>
            <a:pPr algn="r" rtl="1"/>
            <a:r>
              <a:rPr lang="fa-IR" dirty="0">
                <a:latin typeface="Calibri" pitchFamily="34" charset="0"/>
              </a:rPr>
              <a:t>رئوس مطالب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371600"/>
            <a:ext cx="7391400" cy="4953000"/>
          </a:xfrm>
        </p:spPr>
        <p:txBody>
          <a:bodyPr>
            <a:noAutofit/>
          </a:bodyPr>
          <a:lstStyle/>
          <a:p>
            <a:pPr lvl="0" algn="justLow" rtl="1"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prstClr val="black"/>
                </a:solidFill>
                <a:cs typeface="B Traffic" pitchFamily="2" charset="-78"/>
              </a:rPr>
              <a:t>عنوان درس:</a:t>
            </a:r>
            <a:endParaRPr lang="en-US" sz="2400" b="1" dirty="0">
              <a:solidFill>
                <a:prstClr val="black"/>
              </a:solidFill>
              <a:cs typeface="B Traffic" pitchFamily="2" charset="-78"/>
            </a:endParaRPr>
          </a:p>
          <a:p>
            <a:pPr lvl="1" algn="r" rtl="1">
              <a:lnSpc>
                <a:spcPct val="100000"/>
              </a:lnSpc>
            </a:pPr>
            <a:r>
              <a:rPr lang="fa-IR" sz="2600" dirty="0" smtClean="0">
                <a:solidFill>
                  <a:prstClr val="black"/>
                </a:solidFill>
                <a:cs typeface="B Traffic" pitchFamily="2" charset="-78"/>
              </a:rPr>
              <a:t>امنیت شبکه‎های کامپیوتری</a:t>
            </a:r>
            <a:endParaRPr lang="en-US" sz="2600" i="1" dirty="0">
              <a:solidFill>
                <a:prstClr val="black"/>
              </a:solidFill>
              <a:latin typeface="Calibri" pitchFamily="34" charset="0"/>
              <a:cs typeface="B Traffic" pitchFamily="2" charset="-78"/>
            </a:endParaRPr>
          </a:p>
          <a:p>
            <a:pPr marL="742950" lvl="1" indent="-285750" algn="justLow" rtl="1">
              <a:buFont typeface="Wingdings" panose="05000000000000000000" pitchFamily="2" charset="2"/>
              <a:buChar char="q"/>
            </a:pPr>
            <a:r>
              <a:rPr lang="fa-IR" sz="2200" b="1" dirty="0">
                <a:solidFill>
                  <a:prstClr val="black"/>
                </a:solidFill>
                <a:latin typeface="Calibri" pitchFamily="34" charset="0"/>
                <a:cs typeface="B Traffic" pitchFamily="2" charset="-78"/>
              </a:rPr>
              <a:t>تعداد واحد: </a:t>
            </a:r>
            <a:r>
              <a:rPr lang="fa-IR" sz="2200" b="1" dirty="0">
                <a:solidFill>
                  <a:srgbClr val="00B050"/>
                </a:solidFill>
                <a:latin typeface="Calibri" pitchFamily="34" charset="0"/>
                <a:cs typeface="B Traffic" pitchFamily="2" charset="-78"/>
              </a:rPr>
              <a:t>3</a:t>
            </a:r>
            <a:endParaRPr lang="en-US" sz="2200" b="1" dirty="0">
              <a:solidFill>
                <a:srgbClr val="00B050"/>
              </a:solidFill>
              <a:latin typeface="Calibri" pitchFamily="34" charset="0"/>
              <a:cs typeface="B Traffic" pitchFamily="2" charset="-78"/>
            </a:endParaRPr>
          </a:p>
          <a:p>
            <a:pPr marL="742950" lvl="1" indent="-285750" algn="justLow" rtl="1">
              <a:buFont typeface="Wingdings" panose="05000000000000000000" pitchFamily="2" charset="2"/>
              <a:buChar char="q"/>
            </a:pPr>
            <a:r>
              <a:rPr lang="fa-IR" sz="2200" b="1" dirty="0">
                <a:solidFill>
                  <a:prstClr val="black"/>
                </a:solidFill>
                <a:latin typeface="Calibri" pitchFamily="34" charset="0"/>
                <a:cs typeface="B Traffic" pitchFamily="2" charset="-78"/>
              </a:rPr>
              <a:t>نیمسال: </a:t>
            </a:r>
            <a:r>
              <a:rPr lang="fa-IR" sz="2200" b="1" dirty="0" smtClean="0">
                <a:solidFill>
                  <a:srgbClr val="00B050"/>
                </a:solidFill>
                <a:latin typeface="Calibri" pitchFamily="34" charset="0"/>
                <a:cs typeface="B Traffic" pitchFamily="2" charset="-78"/>
              </a:rPr>
              <a:t>اوّل، پائیز 95-94 </a:t>
            </a:r>
            <a:endParaRPr lang="fa-IR" sz="2200" b="1" dirty="0">
              <a:solidFill>
                <a:srgbClr val="00B050"/>
              </a:solidFill>
              <a:latin typeface="Calibri" pitchFamily="34" charset="0"/>
              <a:cs typeface="B Traffic" pitchFamily="2" charset="-78"/>
            </a:endParaRPr>
          </a:p>
          <a:p>
            <a:pPr marL="742950" lvl="1" indent="-285750" algn="justLow" rtl="1">
              <a:buFont typeface="Wingdings" panose="05000000000000000000" pitchFamily="2" charset="2"/>
              <a:buChar char="q"/>
            </a:pPr>
            <a:r>
              <a:rPr lang="fa-IR" sz="2200" b="1" dirty="0">
                <a:solidFill>
                  <a:prstClr val="black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ساعت</a:t>
            </a:r>
            <a:r>
              <a:rPr lang="fa-IR" sz="2200" b="1" dirty="0" smtClean="0">
                <a:solidFill>
                  <a:prstClr val="black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‎ </a:t>
            </a:r>
            <a:r>
              <a:rPr lang="fa-IR" sz="2200" b="1" dirty="0">
                <a:solidFill>
                  <a:prstClr val="black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و محل برگزاری کلاس‎ها: </a:t>
            </a:r>
          </a:p>
          <a:p>
            <a:pPr lvl="2" algn="justLow" rtl="1"/>
            <a:r>
              <a:rPr lang="fa-IR" b="1" dirty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سه‎شنبه‎ها </a:t>
            </a:r>
            <a:r>
              <a:rPr lang="fa-IR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19 تا 22، </a:t>
            </a:r>
            <a:r>
              <a:rPr lang="fa-IR" b="1" dirty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کلاس </a:t>
            </a:r>
            <a:r>
              <a:rPr lang="fa-IR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12</a:t>
            </a:r>
            <a:endParaRPr lang="en-US" dirty="0">
              <a:solidFill>
                <a:srgbClr val="FF0000"/>
              </a:solidFill>
              <a:cs typeface="B Traffic" pitchFamily="2" charset="-78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pPr lvl="1" algn="l"/>
            <a:endParaRPr lang="en-US" dirty="0" smtClean="0"/>
          </a:p>
          <a:p>
            <a:pPr lvl="1" algn="l"/>
            <a:endParaRPr lang="en-US" sz="2000" b="1" dirty="0" smtClean="0"/>
          </a:p>
          <a:p>
            <a:pPr>
              <a:buFont typeface="Wingdings" pitchFamily="2" charset="2"/>
              <a:buChar char="ü"/>
            </a:pPr>
            <a:endParaRPr lang="en-US" sz="1800" b="1" dirty="0" smtClean="0"/>
          </a:p>
          <a:p>
            <a:pPr lvl="1" algn="l"/>
            <a:endParaRPr lang="en-US" sz="2000" b="1" dirty="0" smtClean="0"/>
          </a:p>
          <a:p>
            <a:pPr>
              <a:buFont typeface="Wingdings" pitchFamily="2" charset="2"/>
              <a:buChar char="ü"/>
            </a:pPr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pPr lvl="1" algn="l"/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sz="2800" dirty="0" smtClean="0"/>
          </a:p>
          <a:p>
            <a:pPr>
              <a:buFont typeface="Wingdings" pitchFamily="2" charset="2"/>
              <a:buChar char="ü"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685801" y="680591"/>
            <a:ext cx="1893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2"/>
                </a:solidFill>
              </a:rPr>
              <a:t>امنیت شبکه‎های کامپیوتری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4400" cap="all" dirty="0">
                <a:solidFill>
                  <a:prstClr val="black"/>
                </a:solidFill>
                <a:latin typeface="Calibri" pitchFamily="34" charset="0"/>
              </a:rPr>
              <a:t>رئوس مطالب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 algn="justLow" rt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FF0000"/>
                </a:solidFill>
                <a:cs typeface="B Traffic" pitchFamily="2" charset="-78"/>
              </a:rPr>
              <a:t>مرجع اصلی:</a:t>
            </a:r>
            <a:endParaRPr lang="en-US" sz="2400" b="1" dirty="0">
              <a:solidFill>
                <a:srgbClr val="FF0000"/>
              </a:solidFill>
              <a:cs typeface="B Traffic" pitchFamily="2" charset="-78"/>
            </a:endParaRPr>
          </a:p>
          <a:p>
            <a:pPr marL="0" indent="0" algn="justLow">
              <a:buNone/>
            </a:pP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cs typeface="B Traffic" pitchFamily="2" charset="-78"/>
              </a:rPr>
              <a:t>Cryptography and Network Security, </a:t>
            </a:r>
            <a:r>
              <a:rPr lang="en-US" sz="2400" b="1" dirty="0" err="1">
                <a:solidFill>
                  <a:prstClr val="black"/>
                </a:solidFill>
                <a:latin typeface="Calibri" pitchFamily="34" charset="0"/>
                <a:cs typeface="B Traffic" pitchFamily="2" charset="-78"/>
              </a:rPr>
              <a:t>Behrouz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cs typeface="B Traffic" pitchFamily="2" charset="-78"/>
              </a:rPr>
              <a:t> A. </a:t>
            </a:r>
            <a:r>
              <a:rPr lang="en-US" sz="2400" b="1" dirty="0" err="1">
                <a:solidFill>
                  <a:prstClr val="black"/>
                </a:solidFill>
                <a:latin typeface="Calibri" pitchFamily="34" charset="0"/>
                <a:cs typeface="B Traffic" pitchFamily="2" charset="-78"/>
              </a:rPr>
              <a:t>Forouzan</a:t>
            </a:r>
            <a:r>
              <a:rPr lang="en-US" sz="2400" b="1" dirty="0">
                <a:solidFill>
                  <a:prstClr val="black"/>
                </a:solidFill>
                <a:latin typeface="Calibri" pitchFamily="34" charset="0"/>
                <a:cs typeface="B Traffic" pitchFamily="2" charset="-78"/>
              </a:rPr>
              <a:t>, First Edition, 2008.</a:t>
            </a:r>
            <a:endParaRPr lang="fa-IR" sz="2400" b="1" dirty="0">
              <a:solidFill>
                <a:prstClr val="black"/>
              </a:solidFill>
              <a:latin typeface="Calibri" pitchFamily="34" charset="0"/>
              <a:cs typeface="B Traffic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b="1" dirty="0">
                <a:solidFill>
                  <a:prstClr val="black"/>
                </a:solidFill>
                <a:cs typeface="B Traffic" pitchFamily="2" charset="-78"/>
              </a:rPr>
              <a:t>مراجع دیگر</a:t>
            </a:r>
            <a:r>
              <a:rPr lang="fa-IR" b="1" dirty="0" smtClean="0">
                <a:solidFill>
                  <a:prstClr val="black"/>
                </a:solidFill>
                <a:cs typeface="B Traffic" pitchFamily="2" charset="-78"/>
              </a:rPr>
              <a:t>:</a:t>
            </a:r>
            <a:endParaRPr lang="fa-IR" sz="2400" b="1" dirty="0">
              <a:solidFill>
                <a:prstClr val="black"/>
              </a:solidFill>
              <a:cs typeface="B Traffic" pitchFamily="2" charset="-78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b="1" dirty="0" smtClean="0">
                <a:solidFill>
                  <a:prstClr val="black"/>
                </a:solidFill>
                <a:cs typeface="B Traffic" pitchFamily="2" charset="-78"/>
              </a:rPr>
              <a:t>امنیت داده‎ها، دکتر علی ذاکرالحسینی و مهندس احسان ملکیان، انتشارات نص، چاپ اول بهار 1386.</a:t>
            </a:r>
          </a:p>
          <a:p>
            <a:pPr>
              <a:buFont typeface="Wingdings" pitchFamily="2" charset="2"/>
              <a:buChar char="v"/>
            </a:pPr>
            <a:r>
              <a:rPr lang="en-US" b="1" dirty="0"/>
              <a:t>Guide to Computer Network Security (Computer Communications and </a:t>
            </a:r>
            <a:r>
              <a:rPr lang="en-US" b="1" dirty="0" smtClean="0"/>
              <a:t>Networks), </a:t>
            </a:r>
            <a:r>
              <a:rPr lang="en-US" b="1" dirty="0" err="1" smtClean="0"/>
              <a:t>Jozeph</a:t>
            </a:r>
            <a:r>
              <a:rPr lang="en-US" b="1" dirty="0" smtClean="0"/>
              <a:t> M</a:t>
            </a:r>
            <a:r>
              <a:rPr lang="en-US" b="1" dirty="0"/>
              <a:t>. </a:t>
            </a:r>
            <a:r>
              <a:rPr lang="en-US" b="1" dirty="0" err="1" smtClean="0"/>
              <a:t>Kizza</a:t>
            </a:r>
            <a:r>
              <a:rPr lang="en-US" b="1" dirty="0" smtClean="0"/>
              <a:t>, Second Edition, 2013.</a:t>
            </a:r>
          </a:p>
          <a:p>
            <a:pPr lvl="1" algn="r" rtl="1">
              <a:buFont typeface="Wingdings" pitchFamily="2" charset="2"/>
              <a:buChar char="v"/>
            </a:pPr>
            <a:endParaRPr lang="en-US" b="1" dirty="0">
              <a:solidFill>
                <a:prstClr val="black"/>
              </a:solidFill>
              <a:cs typeface="B Traff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258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06902"/>
          </a:xfrm>
        </p:spPr>
        <p:txBody>
          <a:bodyPr>
            <a:noAutofit/>
          </a:bodyPr>
          <a:lstStyle/>
          <a:p>
            <a:pPr algn="r" rtl="1"/>
            <a:r>
              <a:rPr lang="fa-IR" dirty="0">
                <a:latin typeface="Calibri" pitchFamily="34" charset="0"/>
              </a:rPr>
              <a:t>رئوس </a:t>
            </a:r>
            <a:r>
              <a:rPr lang="fa-IR" dirty="0" smtClean="0">
                <a:latin typeface="Calibri" pitchFamily="34" charset="0"/>
              </a:rPr>
              <a:t>مطالب (ادامه)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1295400"/>
            <a:ext cx="2590800" cy="609600"/>
          </a:xfrm>
        </p:spPr>
        <p:txBody>
          <a:bodyPr>
            <a:no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2400" b="1" dirty="0" smtClean="0"/>
              <a:t>کتاب مرجع:</a:t>
            </a:r>
            <a:endParaRPr lang="en-US" sz="2400" b="1" dirty="0" smtClean="0"/>
          </a:p>
          <a:p>
            <a:pPr marL="971550" lvl="1" indent="-514350" algn="l">
              <a:buFont typeface="+mj-lt"/>
              <a:buAutoNum type="romanUcPeriod"/>
            </a:pPr>
            <a:endParaRPr lang="en-US" sz="2000" dirty="0" smtClean="0">
              <a:solidFill>
                <a:srgbClr val="FF0000"/>
              </a:solidFill>
            </a:endParaRPr>
          </a:p>
          <a:p>
            <a:pPr lvl="1" algn="l"/>
            <a:endParaRPr lang="en-US" sz="2000" dirty="0" smtClean="0">
              <a:solidFill>
                <a:srgbClr val="FF0000"/>
              </a:solidFill>
            </a:endParaRPr>
          </a:p>
          <a:p>
            <a:pPr lvl="1" algn="l"/>
            <a:endParaRPr lang="en-US" sz="2000" dirty="0" smtClean="0"/>
          </a:p>
          <a:p>
            <a:pPr>
              <a:buFont typeface="Wingdings" pitchFamily="2" charset="2"/>
              <a:buChar char="ü"/>
            </a:pPr>
            <a:endParaRPr lang="en-US" sz="1800" dirty="0" smtClean="0"/>
          </a:p>
          <a:p>
            <a:pPr lvl="1" algn="l"/>
            <a:endParaRPr lang="en-US" dirty="0" smtClean="0"/>
          </a:p>
          <a:p>
            <a:pPr lvl="1" algn="l"/>
            <a:endParaRPr lang="en-US" sz="2000" b="1" dirty="0" smtClean="0"/>
          </a:p>
          <a:p>
            <a:pPr>
              <a:buFont typeface="Wingdings" pitchFamily="2" charset="2"/>
              <a:buChar char="ü"/>
            </a:pPr>
            <a:endParaRPr lang="en-US" sz="1800" b="1" dirty="0" smtClean="0"/>
          </a:p>
          <a:p>
            <a:pPr lvl="1" algn="l"/>
            <a:endParaRPr lang="en-US" sz="2000" b="1" dirty="0" smtClean="0"/>
          </a:p>
          <a:p>
            <a:pPr>
              <a:buFont typeface="Wingdings" pitchFamily="2" charset="2"/>
              <a:buChar char="ü"/>
            </a:pPr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pPr lvl="1" algn="l"/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sz="2800" dirty="0" smtClean="0"/>
          </a:p>
          <a:p>
            <a:pPr>
              <a:buFont typeface="Wingdings" pitchFamily="2" charset="2"/>
              <a:buChar char="ü"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685801" y="680591"/>
            <a:ext cx="1893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2"/>
                </a:solidFill>
              </a:rPr>
              <a:t>امنیت شبکه‎های کامپیوتری</a:t>
            </a:r>
            <a:endParaRPr lang="en-US" sz="2000" dirty="0">
              <a:solidFill>
                <a:schemeClr val="bg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064" y="1828800"/>
            <a:ext cx="3547872" cy="439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48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06902"/>
          </a:xfrm>
        </p:spPr>
        <p:txBody>
          <a:bodyPr>
            <a:noAutofit/>
          </a:bodyPr>
          <a:lstStyle/>
          <a:p>
            <a:pPr algn="r" rtl="1"/>
            <a:r>
              <a:rPr lang="fa-IR" dirty="0">
                <a:latin typeface="Calibri" pitchFamily="34" charset="0"/>
              </a:rPr>
              <a:t>رئوس مطالب (ادامه)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371600"/>
            <a:ext cx="7391400" cy="495300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Traffic" pitchFamily="2" charset="-78"/>
              </a:rPr>
              <a:t>مدرس:</a:t>
            </a:r>
            <a:endParaRPr lang="en-US" sz="2400" b="1" dirty="0" smtClean="0">
              <a:latin typeface="Calibri" pitchFamily="34" charset="0"/>
              <a:cs typeface="B Traffic" pitchFamily="2" charset="-78"/>
            </a:endParaRPr>
          </a:p>
          <a:p>
            <a:pPr lvl="1" algn="r" rtl="1"/>
            <a:r>
              <a:rPr lang="fa-IR" sz="2400" dirty="0" smtClean="0">
                <a:cs typeface="B Traffic" pitchFamily="2" charset="-78"/>
              </a:rPr>
              <a:t>سیّد محمّد </a:t>
            </a:r>
            <a:r>
              <a:rPr lang="fa-IR" sz="2400" dirty="0">
                <a:cs typeface="B Traffic" pitchFamily="2" charset="-78"/>
              </a:rPr>
              <a:t>مهدی فیض</a:t>
            </a:r>
            <a:endParaRPr lang="en-US" sz="2400" dirty="0">
              <a:cs typeface="B Traffic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ریز نمرات (از </a:t>
            </a:r>
            <a:r>
              <a:rPr lang="fa-IR" sz="2400" b="1" dirty="0" smtClean="0">
                <a:solidFill>
                  <a:schemeClr val="tx1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20</a:t>
            </a:r>
            <a:r>
              <a:rPr lang="fa-IR" sz="2400" b="1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 نمره):</a:t>
            </a:r>
            <a:endParaRPr lang="en-US" sz="2400" b="1" dirty="0" smtClean="0">
              <a:latin typeface="Calibri" pitchFamily="34" charset="0"/>
              <a:cs typeface="B Traffic" pitchFamily="2" charset="-78"/>
              <a:sym typeface="Wingdings" pitchFamily="2" charset="2"/>
            </a:endParaRPr>
          </a:p>
          <a:p>
            <a:pPr marL="800100" lvl="1" indent="-342900" algn="r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000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تمرین‎ها و آزمونک‎ها (4)، حضور در کلاس (1): </a:t>
            </a:r>
            <a:r>
              <a:rPr lang="fa-IR" sz="2000" b="1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25درصد (5 نمره)</a:t>
            </a:r>
            <a:endParaRPr lang="en-US" sz="2000" b="1" dirty="0" smtClean="0">
              <a:latin typeface="Calibri" pitchFamily="34" charset="0"/>
              <a:cs typeface="B Traffic" pitchFamily="2" charset="-78"/>
              <a:sym typeface="Wingdings" pitchFamily="2" charset="2"/>
            </a:endParaRPr>
          </a:p>
          <a:p>
            <a:pPr marL="800100" lvl="1" indent="-342900" algn="r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000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میان‎ترم: </a:t>
            </a:r>
            <a:r>
              <a:rPr lang="fa-IR" sz="2000" b="1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30 درصد (6 نمره)</a:t>
            </a:r>
            <a:endParaRPr lang="en-US" sz="2000" b="1" dirty="0" smtClean="0">
              <a:latin typeface="Calibri" pitchFamily="34" charset="0"/>
              <a:cs typeface="B Traffic" pitchFamily="2" charset="-78"/>
              <a:sym typeface="Wingdings" pitchFamily="2" charset="2"/>
            </a:endParaRPr>
          </a:p>
          <a:p>
            <a:pPr marL="800100" lvl="1" indent="-342900" algn="r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000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پایان‎ترم: </a:t>
            </a:r>
            <a:r>
              <a:rPr lang="fa-IR" sz="2000" b="1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45 درصد (9 نمره)</a:t>
            </a:r>
            <a:endParaRPr lang="en-US" sz="2000" b="1" dirty="0" smtClean="0">
              <a:latin typeface="Calibri" pitchFamily="34" charset="0"/>
              <a:cs typeface="B Traffic" pitchFamily="2" charset="-78"/>
              <a:sym typeface="Wingdings" pitchFamily="2" charset="2"/>
            </a:endParaRPr>
          </a:p>
          <a:p>
            <a:pPr marL="27432" lvl="1" algn="r" rtl="1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fa-IR" sz="2400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ارتباط با من:</a:t>
            </a:r>
            <a:endParaRPr lang="en-US" sz="2000" b="1" dirty="0" smtClean="0">
              <a:latin typeface="Calibri" pitchFamily="34" charset="0"/>
              <a:cs typeface="B Traffic" pitchFamily="2" charset="-78"/>
              <a:sym typeface="Wingdings" pitchFamily="2" charset="2"/>
            </a:endParaRPr>
          </a:p>
          <a:p>
            <a:pPr marL="827532" lvl="2" indent="-342900" algn="justLow" rtl="1">
              <a:spcBef>
                <a:spcPts val="600"/>
              </a:spcBef>
              <a:buFont typeface="Wingdings" pitchFamily="2" charset="2"/>
              <a:buChar char="q"/>
            </a:pPr>
            <a:r>
              <a:rPr lang="fa-IR" sz="2000" b="1" dirty="0" smtClean="0">
                <a:cs typeface="B Traffic" pitchFamily="2" charset="-78"/>
                <a:sym typeface="Wingdings" pitchFamily="2" charset="2"/>
              </a:rPr>
              <a:t>صفحه‎ی اینترنتی  درس: </a:t>
            </a:r>
            <a:r>
              <a:rPr lang="en-US" b="1" dirty="0">
                <a:solidFill>
                  <a:srgbClr val="00B050"/>
                </a:solidFill>
                <a:cs typeface="B Traffic" pitchFamily="2" charset="-78"/>
                <a:sym typeface="Wingdings" pitchFamily="2" charset="2"/>
              </a:rPr>
              <a:t>http</a:t>
            </a:r>
            <a:r>
              <a:rPr lang="en-US" b="1" dirty="0" smtClean="0">
                <a:solidFill>
                  <a:srgbClr val="00B050"/>
                </a:solidFill>
                <a:cs typeface="B Traffic" pitchFamily="2" charset="-78"/>
                <a:sym typeface="Wingdings" pitchFamily="2" charset="2"/>
              </a:rPr>
              <a:t>://nsec-jeke.blog.ir</a:t>
            </a:r>
            <a:r>
              <a:rPr lang="en-US" b="1" dirty="0">
                <a:solidFill>
                  <a:srgbClr val="00B050"/>
                </a:solidFill>
                <a:cs typeface="B Traffic" pitchFamily="2" charset="-78"/>
                <a:sym typeface="Wingdings" pitchFamily="2" charset="2"/>
              </a:rPr>
              <a:t>/</a:t>
            </a:r>
            <a:endParaRPr lang="en-US" b="1" dirty="0" smtClean="0">
              <a:solidFill>
                <a:srgbClr val="00B050"/>
              </a:solidFill>
              <a:cs typeface="B Traffic" pitchFamily="2" charset="-78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pPr lvl="1" algn="l"/>
            <a:endParaRPr lang="en-US" dirty="0" smtClean="0"/>
          </a:p>
          <a:p>
            <a:pPr lvl="1" algn="l"/>
            <a:endParaRPr lang="en-US" sz="2000" b="1" dirty="0" smtClean="0"/>
          </a:p>
          <a:p>
            <a:pPr>
              <a:buFont typeface="Wingdings" pitchFamily="2" charset="2"/>
              <a:buChar char="ü"/>
            </a:pPr>
            <a:endParaRPr lang="en-US" sz="1800" b="1" dirty="0" smtClean="0"/>
          </a:p>
          <a:p>
            <a:pPr lvl="1" algn="l"/>
            <a:endParaRPr lang="en-US" sz="2000" b="1" dirty="0" smtClean="0"/>
          </a:p>
          <a:p>
            <a:pPr>
              <a:buFont typeface="Wingdings" pitchFamily="2" charset="2"/>
              <a:buChar char="ü"/>
            </a:pPr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pPr lvl="1" algn="l"/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sz="2800" dirty="0" smtClean="0"/>
          </a:p>
          <a:p>
            <a:pPr>
              <a:buFont typeface="Wingdings" pitchFamily="2" charset="2"/>
              <a:buChar char="ü"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685801" y="680591"/>
            <a:ext cx="1893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2"/>
                </a:solidFill>
              </a:rPr>
              <a:t>امنیت شبکه‎های کامپیوتری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18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06902"/>
          </a:xfrm>
        </p:spPr>
        <p:txBody>
          <a:bodyPr>
            <a:noAutofit/>
          </a:bodyPr>
          <a:lstStyle/>
          <a:p>
            <a:pPr algn="r" rtl="1"/>
            <a:r>
              <a:rPr lang="fa-IR" dirty="0">
                <a:latin typeface="Calibri" pitchFamily="34" charset="0"/>
              </a:rPr>
              <a:t>رئوس مطالب (ادامه)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600200"/>
            <a:ext cx="7391400" cy="4953000"/>
          </a:xfrm>
        </p:spPr>
        <p:txBody>
          <a:bodyPr>
            <a:noAutofit/>
          </a:bodyPr>
          <a:lstStyle/>
          <a:p>
            <a:pPr marL="27432" lvl="0" algn="justLow" rtl="1">
              <a:lnSpc>
                <a:spcPct val="150000"/>
              </a:lnSpc>
              <a:spcBef>
                <a:spcPts val="600"/>
              </a:spcBef>
              <a:buClr>
                <a:prstClr val="black"/>
              </a:buClr>
              <a:buSzPct val="110000"/>
              <a:buFont typeface="Wingdings" pitchFamily="2" charset="2"/>
              <a:buChar char="ü"/>
            </a:pPr>
            <a:r>
              <a:rPr lang="fa-IR" sz="2400" dirty="0">
                <a:solidFill>
                  <a:srgbClr val="242852">
                    <a:shade val="30000"/>
                    <a:satMod val="150000"/>
                  </a:srgbClr>
                </a:solidFill>
                <a:cs typeface="B Traffic" pitchFamily="2" charset="-78"/>
              </a:rPr>
              <a:t>تاریخ های مهم</a:t>
            </a:r>
            <a:r>
              <a:rPr lang="fa-IR" sz="2400" dirty="0" smtClean="0">
                <a:solidFill>
                  <a:srgbClr val="242852">
                    <a:shade val="30000"/>
                    <a:satMod val="150000"/>
                  </a:srgbClr>
                </a:solidFill>
                <a:cs typeface="B Traffic" pitchFamily="2" charset="-78"/>
              </a:rPr>
              <a:t>: (15 جلسه)</a:t>
            </a:r>
            <a:endParaRPr lang="en-US" sz="2400" dirty="0">
              <a:solidFill>
                <a:srgbClr val="242852">
                  <a:shade val="30000"/>
                  <a:satMod val="150000"/>
                </a:srgbClr>
              </a:solidFill>
              <a:cs typeface="B Traffic" pitchFamily="2" charset="-78"/>
            </a:endParaRPr>
          </a:p>
          <a:p>
            <a:pPr marL="800100" lvl="1" indent="-342900" algn="justLow" rtl="1">
              <a:lnSpc>
                <a:spcPct val="100000"/>
              </a:lnSpc>
              <a:spcBef>
                <a:spcPts val="550"/>
              </a:spcBef>
              <a:buClr>
                <a:prstClr val="black"/>
              </a:buClr>
              <a:buSzPct val="110000"/>
              <a:buFont typeface="Wingdings" pitchFamily="2" charset="2"/>
              <a:buChar char="q"/>
            </a:pPr>
            <a:r>
              <a:rPr lang="fa-IR" b="1" dirty="0">
                <a:solidFill>
                  <a:srgbClr val="FF0000"/>
                </a:solidFill>
                <a:cs typeface="B Traffic" pitchFamily="2" charset="-78"/>
                <a:sym typeface="Wingdings" pitchFamily="2" charset="2"/>
              </a:rPr>
              <a:t>8 دی‎ماه 1394، ولادت حضرت رسول اکرم (ص) و امام جعفر صادق (ع) – تعطیل </a:t>
            </a:r>
            <a:r>
              <a:rPr lang="fa-IR" b="1" dirty="0" smtClean="0">
                <a:solidFill>
                  <a:srgbClr val="FF0000"/>
                </a:solidFill>
                <a:cs typeface="B Traffic" pitchFamily="2" charset="-78"/>
                <a:sym typeface="Wingdings" pitchFamily="2" charset="2"/>
              </a:rPr>
              <a:t>رسمی</a:t>
            </a:r>
            <a:endParaRPr lang="fa-IR" dirty="0" smtClean="0">
              <a:solidFill>
                <a:srgbClr val="FF0000"/>
              </a:solidFill>
              <a:cs typeface="B Traffic" pitchFamily="2" charset="-78"/>
              <a:sym typeface="Wingdings" pitchFamily="2" charset="2"/>
            </a:endParaRPr>
          </a:p>
          <a:p>
            <a:pPr marL="800100" lvl="1" indent="-342900" algn="justLow" rtl="1">
              <a:lnSpc>
                <a:spcPct val="100000"/>
              </a:lnSpc>
              <a:spcBef>
                <a:spcPts val="550"/>
              </a:spcBef>
              <a:buClr>
                <a:prstClr val="black"/>
              </a:buClr>
              <a:buSzPct val="110000"/>
              <a:buFont typeface="Wingdings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  <a:cs typeface="B Traffic" pitchFamily="2" charset="-78"/>
                <a:sym typeface="Wingdings" pitchFamily="2" charset="2"/>
              </a:rPr>
              <a:t>امتحان </a:t>
            </a:r>
            <a:r>
              <a:rPr lang="fa-IR" b="1" dirty="0">
                <a:solidFill>
                  <a:srgbClr val="FF0000"/>
                </a:solidFill>
                <a:cs typeface="B Traffic" pitchFamily="2" charset="-78"/>
                <a:sym typeface="Wingdings" pitchFamily="2" charset="2"/>
              </a:rPr>
              <a:t>میان‎</a:t>
            </a:r>
            <a:r>
              <a:rPr lang="fa-IR" b="1" dirty="0" smtClean="0">
                <a:solidFill>
                  <a:srgbClr val="FF0000"/>
                </a:solidFill>
                <a:cs typeface="B Traffic" pitchFamily="2" charset="-78"/>
                <a:sym typeface="Wingdings" pitchFamily="2" charset="2"/>
              </a:rPr>
              <a:t>ترم: سه‎شنبه</a:t>
            </a:r>
            <a:r>
              <a:rPr lang="en-US" b="1" dirty="0" smtClean="0">
                <a:solidFill>
                  <a:srgbClr val="FF0000"/>
                </a:solidFill>
                <a:cs typeface="B Traffic" pitchFamily="2" charset="-78"/>
                <a:sym typeface="Wingdings" pitchFamily="2" charset="2"/>
              </a:rPr>
              <a:t> </a:t>
            </a:r>
            <a:r>
              <a:rPr lang="fa-IR" b="1" dirty="0" smtClean="0">
                <a:solidFill>
                  <a:srgbClr val="FF0000"/>
                </a:solidFill>
                <a:cs typeface="B Traffic" pitchFamily="2" charset="-78"/>
                <a:sym typeface="Wingdings" pitchFamily="2" charset="2"/>
              </a:rPr>
              <a:t>1394/08/19 (جلسه نهم) تاریخ فعلی</a:t>
            </a:r>
            <a:endParaRPr lang="en-US" b="1" dirty="0">
              <a:solidFill>
                <a:srgbClr val="FF0000"/>
              </a:solidFill>
              <a:cs typeface="B Traffic" pitchFamily="2" charset="-78"/>
              <a:sym typeface="Wingdings" pitchFamily="2" charset="2"/>
            </a:endParaRPr>
          </a:p>
          <a:p>
            <a:pPr marL="800100" lvl="1" indent="-342900" algn="justLow" rtl="1">
              <a:lnSpc>
                <a:spcPct val="100000"/>
              </a:lnSpc>
              <a:spcBef>
                <a:spcPts val="550"/>
              </a:spcBef>
              <a:buClr>
                <a:prstClr val="black"/>
              </a:buClr>
              <a:buSzPct val="110000"/>
              <a:buFont typeface="Wingdings" pitchFamily="2" charset="2"/>
              <a:buChar char="q"/>
            </a:pPr>
            <a:r>
              <a:rPr lang="fa-IR" b="1" dirty="0">
                <a:solidFill>
                  <a:srgbClr val="00B050"/>
                </a:solidFill>
                <a:cs typeface="B Traffic" pitchFamily="2" charset="-78"/>
                <a:sym typeface="Wingdings" pitchFamily="2" charset="2"/>
              </a:rPr>
              <a:t>امتحان پایان‎ترم: </a:t>
            </a:r>
            <a:r>
              <a:rPr lang="fa-IR" b="1" dirty="0" smtClean="0">
                <a:solidFill>
                  <a:srgbClr val="00B050"/>
                </a:solidFill>
                <a:cs typeface="B Traffic" pitchFamily="2" charset="-78"/>
                <a:sym typeface="Wingdings" pitchFamily="2" charset="2"/>
              </a:rPr>
              <a:t>شنبه 1394/10/13، </a:t>
            </a:r>
            <a:r>
              <a:rPr lang="fa-IR" b="1" dirty="0">
                <a:solidFill>
                  <a:srgbClr val="00B050"/>
                </a:solidFill>
                <a:cs typeface="B Traffic" pitchFamily="2" charset="-78"/>
                <a:sym typeface="Wingdings" pitchFamily="2" charset="2"/>
              </a:rPr>
              <a:t>ساعت </a:t>
            </a:r>
            <a:r>
              <a:rPr lang="fa-IR" b="1" dirty="0" smtClean="0">
                <a:solidFill>
                  <a:srgbClr val="00B050"/>
                </a:solidFill>
                <a:cs typeface="B Traffic" pitchFamily="2" charset="-78"/>
                <a:sym typeface="Wingdings" pitchFamily="2" charset="2"/>
              </a:rPr>
              <a:t>16 </a:t>
            </a:r>
            <a:endParaRPr lang="fa-IR" b="1" dirty="0">
              <a:solidFill>
                <a:srgbClr val="00B050"/>
              </a:solidFill>
              <a:cs typeface="B Traffic" pitchFamily="2" charset="-78"/>
              <a:sym typeface="Wingdings" pitchFamily="2" charset="2"/>
            </a:endParaRPr>
          </a:p>
          <a:p>
            <a:pPr marL="27432" lvl="1" algn="justLow" rtl="1">
              <a:lnSpc>
                <a:spcPct val="100000"/>
              </a:lnSpc>
              <a:buClr>
                <a:prstClr val="black"/>
              </a:buClr>
              <a:buSzPct val="110000"/>
              <a:buFont typeface="Wingdings" pitchFamily="2" charset="2"/>
              <a:buChar char="ü"/>
            </a:pPr>
            <a:r>
              <a:rPr lang="fa-IR" sz="2400" dirty="0">
                <a:solidFill>
                  <a:srgbClr val="242852">
                    <a:shade val="30000"/>
                    <a:satMod val="150000"/>
                  </a:srgbClr>
                </a:solidFill>
                <a:cs typeface="B Traffic" pitchFamily="2" charset="-78"/>
                <a:sym typeface="Wingdings" pitchFamily="2" charset="2"/>
              </a:rPr>
              <a:t>محتویات صفحه اینترنتی درس:</a:t>
            </a:r>
          </a:p>
          <a:p>
            <a:pPr marL="827532" lvl="2" indent="-342900" algn="justLow" rtl="1">
              <a:lnSpc>
                <a:spcPct val="100000"/>
              </a:lnSpc>
              <a:buClr>
                <a:prstClr val="black"/>
              </a:buClr>
              <a:buSzPct val="110000"/>
              <a:buFont typeface="Wingdings" pitchFamily="2" charset="2"/>
              <a:buChar char="q"/>
            </a:pPr>
            <a:r>
              <a:rPr lang="fa-IR" sz="2000" dirty="0">
                <a:solidFill>
                  <a:srgbClr val="242852">
                    <a:shade val="30000"/>
                    <a:satMod val="150000"/>
                  </a:srgbClr>
                </a:solidFill>
                <a:cs typeface="B Traffic" pitchFamily="2" charset="-78"/>
                <a:sym typeface="Wingdings" pitchFamily="2" charset="2"/>
              </a:rPr>
              <a:t>تاریخ تحویل تمرین‎ها</a:t>
            </a:r>
          </a:p>
          <a:p>
            <a:pPr marL="827532" lvl="2" indent="-342900" algn="justLow" rtl="1">
              <a:lnSpc>
                <a:spcPct val="100000"/>
              </a:lnSpc>
              <a:buClr>
                <a:prstClr val="black"/>
              </a:buClr>
              <a:buSzPct val="110000"/>
              <a:buFont typeface="Wingdings" pitchFamily="2" charset="2"/>
              <a:buChar char="q"/>
            </a:pPr>
            <a:r>
              <a:rPr lang="fa-IR" sz="2000" dirty="0" smtClean="0">
                <a:solidFill>
                  <a:srgbClr val="242852">
                    <a:shade val="30000"/>
                    <a:satMod val="150000"/>
                  </a:srgbClr>
                </a:solidFill>
                <a:cs typeface="B Traffic" pitchFamily="2" charset="-78"/>
                <a:sym typeface="Wingdings" pitchFamily="2" charset="2"/>
              </a:rPr>
              <a:t>اسلایدهای </a:t>
            </a:r>
            <a:r>
              <a:rPr lang="fa-IR" sz="2000" dirty="0">
                <a:solidFill>
                  <a:srgbClr val="242852">
                    <a:shade val="30000"/>
                    <a:satMod val="150000"/>
                  </a:srgbClr>
                </a:solidFill>
                <a:cs typeface="B Traffic" pitchFamily="2" charset="-78"/>
                <a:sym typeface="Wingdings" pitchFamily="2" charset="2"/>
              </a:rPr>
              <a:t>درس </a:t>
            </a:r>
          </a:p>
          <a:p>
            <a:pPr marL="484632" lvl="2" algn="justLow" rtl="1">
              <a:lnSpc>
                <a:spcPct val="100000"/>
              </a:lnSpc>
              <a:buClr>
                <a:prstClr val="black"/>
              </a:buClr>
              <a:buSzPct val="110000"/>
            </a:pPr>
            <a:r>
              <a:rPr lang="fa-IR" sz="2200" b="1" dirty="0" smtClean="0">
                <a:solidFill>
                  <a:srgbClr val="FF0000"/>
                </a:solidFill>
                <a:cs typeface="B Traffic" pitchFamily="2" charset="-78"/>
                <a:sym typeface="Wingdings" pitchFamily="2" charset="2"/>
              </a:rPr>
              <a:t>توجه</a:t>
            </a:r>
            <a:r>
              <a:rPr lang="fa-IR" sz="2200" b="1" dirty="0">
                <a:solidFill>
                  <a:srgbClr val="FF0000"/>
                </a:solidFill>
                <a:cs typeface="B Traffic" pitchFamily="2" charset="-78"/>
                <a:sym typeface="Wingdings" pitchFamily="2" charset="2"/>
              </a:rPr>
              <a:t>: </a:t>
            </a:r>
            <a:r>
              <a:rPr lang="fa-IR" dirty="0">
                <a:solidFill>
                  <a:srgbClr val="FF0000"/>
                </a:solidFill>
                <a:cs typeface="B Traffic" pitchFamily="2" charset="-78"/>
                <a:sym typeface="Wingdings" pitchFamily="2" charset="2"/>
              </a:rPr>
              <a:t>صفحه اینترنتی و ایمیل درس </a:t>
            </a:r>
            <a:r>
              <a:rPr lang="fa-IR" dirty="0">
                <a:solidFill>
                  <a:prstClr val="black"/>
                </a:solidFill>
                <a:cs typeface="B Traffic" pitchFamily="2" charset="-78"/>
                <a:sym typeface="Wingdings" pitchFamily="2" charset="2"/>
              </a:rPr>
              <a:t>تنها راه </a:t>
            </a:r>
            <a:r>
              <a:rPr lang="fa-IR" dirty="0">
                <a:solidFill>
                  <a:srgbClr val="242852">
                    <a:shade val="30000"/>
                    <a:satMod val="150000"/>
                  </a:srgbClr>
                </a:solidFill>
                <a:cs typeface="B Traffic" pitchFamily="2" charset="-78"/>
                <a:sym typeface="Wingdings" pitchFamily="2" charset="2"/>
              </a:rPr>
              <a:t>ارتباطی اینجانب با دانشجویان محترم می‎باشد و هرگونه اطلاع‎رسانی در مورد این درس، از طریق صفحه اینترنتی به اطلاع دانشجویان محترم خواهد رسید.</a:t>
            </a:r>
          </a:p>
          <a:p>
            <a:pPr marL="27432" lvl="1" algn="l">
              <a:lnSpc>
                <a:spcPct val="150000"/>
              </a:lnSpc>
              <a:spcBef>
                <a:spcPts val="600"/>
              </a:spcBef>
            </a:pPr>
            <a:r>
              <a:rPr lang="en-US" sz="24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Calibri" pitchFamily="34" charset="0"/>
                <a:sym typeface="Wingdings" pitchFamily="2" charset="2"/>
              </a:rPr>
              <a:t> </a:t>
            </a:r>
            <a:endParaRPr lang="en-US" sz="2400" b="1" dirty="0">
              <a:solidFill>
                <a:schemeClr val="tx2">
                  <a:shade val="30000"/>
                  <a:satMod val="150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lvl="1" algn="l">
              <a:buFont typeface="Wingdings" pitchFamily="2" charset="2"/>
              <a:buChar char="§"/>
            </a:pPr>
            <a:endParaRPr lang="en-US" sz="2000" dirty="0" smtClean="0">
              <a:sym typeface="Wingdings" pitchFamily="2" charset="2"/>
            </a:endParaRPr>
          </a:p>
          <a:p>
            <a:pPr lvl="1" algn="l">
              <a:buFont typeface="Wingdings" pitchFamily="2" charset="2"/>
              <a:buChar char="§"/>
            </a:pPr>
            <a:endParaRPr lang="en-US" sz="2000" dirty="0" smtClean="0">
              <a:sym typeface="Wingdings" pitchFamily="2" charset="2"/>
            </a:endParaRPr>
          </a:p>
          <a:p>
            <a:pPr lvl="1" algn="l"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b="1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 algn="l">
              <a:lnSpc>
                <a:spcPct val="150000"/>
              </a:lnSpc>
            </a:pPr>
            <a:endParaRPr lang="en-US" sz="2200" dirty="0" smtClean="0"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dirty="0" smtClean="0"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pPr lvl="1" algn="l"/>
            <a:endParaRPr lang="en-US" dirty="0" smtClean="0"/>
          </a:p>
          <a:p>
            <a:pPr lvl="1" algn="l"/>
            <a:endParaRPr lang="en-US" sz="2000" b="1" dirty="0" smtClean="0"/>
          </a:p>
          <a:p>
            <a:pPr>
              <a:buFont typeface="Wingdings" pitchFamily="2" charset="2"/>
              <a:buChar char="ü"/>
            </a:pPr>
            <a:endParaRPr lang="en-US" sz="1800" b="1" dirty="0" smtClean="0"/>
          </a:p>
          <a:p>
            <a:pPr lvl="1" algn="l"/>
            <a:endParaRPr lang="en-US" sz="2000" b="1" dirty="0" smtClean="0"/>
          </a:p>
          <a:p>
            <a:pPr>
              <a:buFont typeface="Wingdings" pitchFamily="2" charset="2"/>
              <a:buChar char="ü"/>
            </a:pPr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pPr lvl="1" algn="l"/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sz="2800" dirty="0" smtClean="0"/>
          </a:p>
          <a:p>
            <a:pPr>
              <a:buFont typeface="Wingdings" pitchFamily="2" charset="2"/>
              <a:buChar char="ü"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685801" y="680591"/>
            <a:ext cx="1893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2"/>
                </a:solidFill>
              </a:rPr>
              <a:t>امنیت شبکه‎های کامپیوتری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4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06902"/>
          </a:xfrm>
        </p:spPr>
        <p:txBody>
          <a:bodyPr>
            <a:noAutofit/>
          </a:bodyPr>
          <a:lstStyle/>
          <a:p>
            <a:pPr algn="r" rtl="1"/>
            <a:r>
              <a:rPr lang="fa-IR" dirty="0">
                <a:latin typeface="Calibri" pitchFamily="34" charset="0"/>
              </a:rPr>
              <a:t>نقشه‎ی راه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61516964"/>
              </p:ext>
            </p:extLst>
          </p:nvPr>
        </p:nvGraphicFramePr>
        <p:xfrm>
          <a:off x="457200" y="2133600"/>
          <a:ext cx="82296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76300" y="414534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1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fa-IR" sz="2400" b="1" dirty="0" smtClean="0">
                <a:solidFill>
                  <a:srgbClr val="00B050"/>
                </a:solidFill>
              </a:rPr>
              <a:t>تعداد آزمونک‎ها </a:t>
            </a:r>
            <a:r>
              <a:rPr lang="fa-IR" sz="2400" b="1" dirty="0" smtClean="0">
                <a:solidFill>
                  <a:srgbClr val="FF0000"/>
                </a:solidFill>
              </a:rPr>
              <a:t>متغیر</a:t>
            </a:r>
            <a:r>
              <a:rPr lang="fa-IR" sz="2400" b="1" dirty="0" smtClean="0">
                <a:solidFill>
                  <a:srgbClr val="00B050"/>
                </a:solidFill>
              </a:rPr>
              <a:t> می‎باشد. </a:t>
            </a:r>
          </a:p>
          <a:p>
            <a:pPr marL="342900" indent="-342900" algn="just" rtl="1"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fa-IR" sz="2400" b="1" dirty="0" smtClean="0">
                <a:solidFill>
                  <a:srgbClr val="FF0000"/>
                </a:solidFill>
              </a:rPr>
              <a:t>تاریخ برگزاری آزمونک‎ها هم به صورت تصادفی است.</a:t>
            </a:r>
          </a:p>
          <a:p>
            <a:pPr algn="just" rtl="1"/>
            <a:endParaRPr lang="fa-IR" sz="2400" b="1" dirty="0" smtClean="0">
              <a:solidFill>
                <a:srgbClr val="00B050"/>
              </a:solidFill>
            </a:endParaRPr>
          </a:p>
          <a:p>
            <a:pPr algn="just" rtl="1"/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685801" y="680591"/>
            <a:ext cx="1893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2"/>
                </a:solidFill>
              </a:rPr>
              <a:t>امنیت شبکه‎های کامپیوتری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49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06902"/>
          </a:xfrm>
        </p:spPr>
        <p:txBody>
          <a:bodyPr>
            <a:noAutofit/>
          </a:bodyPr>
          <a:lstStyle/>
          <a:p>
            <a:pPr algn="r" rtl="1"/>
            <a:r>
              <a:rPr lang="fa-IR" dirty="0" smtClean="0">
                <a:cs typeface="B Mitra" pitchFamily="2" charset="-78"/>
              </a:rPr>
              <a:t>قوانین کلاس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00200"/>
            <a:ext cx="7543800" cy="5105400"/>
          </a:xfrm>
        </p:spPr>
        <p:txBody>
          <a:bodyPr>
            <a:noAutofit/>
          </a:bodyPr>
          <a:lstStyle/>
          <a:p>
            <a:pPr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000" b="1" dirty="0" smtClean="0">
                <a:solidFill>
                  <a:schemeClr val="tx1"/>
                </a:solidFill>
                <a:cs typeface="B Traffic" pitchFamily="2" charset="-78"/>
                <a:sym typeface="Wingdings" pitchFamily="2" charset="2"/>
              </a:rPr>
              <a:t>قوانین کلاس:</a:t>
            </a:r>
            <a:endParaRPr lang="en-US" sz="2000" b="1" dirty="0" smtClean="0">
              <a:solidFill>
                <a:schemeClr val="tx1"/>
              </a:solidFill>
              <a:cs typeface="B Traffic" pitchFamily="2" charset="-78"/>
              <a:sym typeface="Wingdings" pitchFamily="2" charset="2"/>
            </a:endParaRPr>
          </a:p>
          <a:p>
            <a:pPr marL="800100" lvl="1" indent="-342900" algn="justLow" rtl="1">
              <a:buFont typeface="Wingdings" pitchFamily="2" charset="2"/>
              <a:buChar char="q"/>
            </a:pPr>
            <a:r>
              <a:rPr lang="fa-IR" sz="2000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در ساعت مقرر در کلاس حضور داشته باشید. </a:t>
            </a:r>
            <a:r>
              <a:rPr lang="fa-IR" sz="1800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(</a:t>
            </a:r>
            <a:r>
              <a:rPr lang="fa-IR" sz="18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دیر آمدن </a:t>
            </a:r>
            <a:r>
              <a:rPr lang="fa-IR" sz="1800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سر کلاس مساوی با </a:t>
            </a:r>
            <a:r>
              <a:rPr lang="fa-IR" sz="18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غیبت</a:t>
            </a:r>
            <a:r>
              <a:rPr lang="fa-IR" sz="1800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)</a:t>
            </a:r>
            <a:endParaRPr lang="en-US" sz="1800" dirty="0" smtClean="0">
              <a:latin typeface="Calibri" pitchFamily="34" charset="0"/>
              <a:cs typeface="B Traffic" pitchFamily="2" charset="-78"/>
              <a:sym typeface="Wingdings" pitchFamily="2" charset="2"/>
            </a:endParaRPr>
          </a:p>
          <a:p>
            <a:pPr marL="800100" lvl="1" indent="-342900" algn="justLow" rtl="1">
              <a:buFont typeface="Wingdings" pitchFamily="2" charset="2"/>
              <a:buChar char="q"/>
            </a:pPr>
            <a:r>
              <a:rPr lang="fa-IR" sz="2000" dirty="0" smtClean="0">
                <a:latin typeface="Calibri" pitchFamily="34" charset="0"/>
                <a:cs typeface="B Traffic" pitchFamily="2" charset="-78"/>
                <a:sym typeface="Wingdings" pitchFamily="2" charset="2"/>
              </a:rPr>
              <a:t>لطفاً، </a:t>
            </a:r>
            <a:r>
              <a:rPr lang="fa-IR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در کلاس با یکدیگر صحبت نکنید.</a:t>
            </a:r>
            <a:endParaRPr lang="en-US" sz="2000" b="1" dirty="0" smtClean="0">
              <a:solidFill>
                <a:srgbClr val="FF0000"/>
              </a:solidFill>
              <a:latin typeface="Calibri" pitchFamily="34" charset="0"/>
              <a:cs typeface="B Traffic" pitchFamily="2" charset="-78"/>
              <a:sym typeface="Wingdings" pitchFamily="2" charset="2"/>
            </a:endParaRPr>
          </a:p>
          <a:p>
            <a:pPr marL="800100" lvl="1" indent="-342900" algn="justLow" rtl="1">
              <a:buFont typeface="Wingdings" pitchFamily="2" charset="2"/>
              <a:buChar char="q"/>
            </a:pPr>
            <a:r>
              <a:rPr lang="fa-IR" sz="2000" dirty="0" smtClean="0">
                <a:latin typeface="Calibri" pitchFamily="34" charset="0"/>
                <a:cs typeface="B Traffic" pitchFamily="2" charset="-78"/>
              </a:rPr>
              <a:t>در زمان حضور در کلاس </a:t>
            </a:r>
            <a:r>
              <a:rPr lang="fa-IR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</a:rPr>
              <a:t>تلفن همراه </a:t>
            </a:r>
            <a:r>
              <a:rPr lang="fa-IR" sz="2000" dirty="0" smtClean="0">
                <a:latin typeface="Calibri" pitchFamily="34" charset="0"/>
                <a:cs typeface="B Traffic" pitchFamily="2" charset="-78"/>
              </a:rPr>
              <a:t>می بایست </a:t>
            </a:r>
            <a:r>
              <a:rPr lang="fa-IR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</a:rPr>
              <a:t>خاموش</a:t>
            </a:r>
            <a:r>
              <a:rPr lang="fa-IR" sz="2000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</a:rPr>
              <a:t> </a:t>
            </a:r>
            <a:r>
              <a:rPr lang="fa-IR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</a:rPr>
              <a:t>یا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</a:rPr>
              <a:t>silent</a:t>
            </a:r>
            <a:r>
              <a:rPr lang="fa-IR" sz="2000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</a:rPr>
              <a:t> </a:t>
            </a:r>
            <a:r>
              <a:rPr lang="fa-IR" sz="2000" dirty="0" smtClean="0">
                <a:latin typeface="Calibri" pitchFamily="34" charset="0"/>
                <a:cs typeface="B Traffic" pitchFamily="2" charset="-78"/>
              </a:rPr>
              <a:t>باشد.</a:t>
            </a:r>
            <a:endParaRPr lang="en-US" sz="2000" dirty="0" smtClean="0">
              <a:latin typeface="Calibri" pitchFamily="34" charset="0"/>
              <a:cs typeface="B Traffic" pitchFamily="2" charset="-78"/>
            </a:endParaRPr>
          </a:p>
          <a:p>
            <a:pPr marL="800100" lvl="1" indent="-342900" algn="justLow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</a:rPr>
              <a:t>تقلّب یا کپی کردن تمرین‎ها  </a:t>
            </a:r>
            <a:r>
              <a:rPr lang="fa-IR" sz="2000" dirty="0" smtClean="0">
                <a:latin typeface="Calibri" pitchFamily="34" charset="0"/>
                <a:cs typeface="B Traffic" pitchFamily="2" charset="-78"/>
              </a:rPr>
              <a:t>مساوی با </a:t>
            </a:r>
            <a:r>
              <a:rPr lang="fa-IR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</a:rPr>
              <a:t>نمره صفر </a:t>
            </a:r>
            <a:r>
              <a:rPr lang="fa-IR" sz="2000" dirty="0" smtClean="0">
                <a:latin typeface="Calibri" pitchFamily="34" charset="0"/>
                <a:cs typeface="B Traffic" pitchFamily="2" charset="-78"/>
              </a:rPr>
              <a:t>می باشد.</a:t>
            </a:r>
            <a:endParaRPr lang="en-US" sz="2000" dirty="0">
              <a:latin typeface="Calibri" pitchFamily="34" charset="0"/>
              <a:cs typeface="B Traffic" pitchFamily="2" charset="-78"/>
            </a:endParaRPr>
          </a:p>
          <a:p>
            <a:pPr marL="800100" lvl="1" indent="-342900" algn="justLow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</a:rPr>
              <a:t>با دادن تمرین خود به دیگران، شما هم متقلّب محسوب می شوید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</a:rPr>
              <a:t>.</a:t>
            </a:r>
            <a:endParaRPr lang="en-US" sz="2000" b="1" dirty="0">
              <a:solidFill>
                <a:srgbClr val="FF0000"/>
              </a:solidFill>
              <a:latin typeface="Calibri" pitchFamily="34" charset="0"/>
              <a:cs typeface="B Traffic" pitchFamily="2" charset="-78"/>
              <a:sym typeface="Wingdings" pitchFamily="2" charset="2"/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000" b="1" dirty="0" smtClean="0">
                <a:solidFill>
                  <a:schemeClr val="tx1"/>
                </a:solidFill>
                <a:cs typeface="B Traffic" pitchFamily="2" charset="-78"/>
                <a:sym typeface="Wingdings" pitchFamily="2" charset="2"/>
              </a:rPr>
              <a:t>سیاست کلاس در مورد </a:t>
            </a:r>
            <a:r>
              <a:rPr lang="fa-IR" sz="2000" b="1" dirty="0" smtClean="0">
                <a:solidFill>
                  <a:srgbClr val="FF0000"/>
                </a:solidFill>
                <a:cs typeface="B Traffic" pitchFamily="2" charset="-78"/>
                <a:sym typeface="Wingdings" pitchFamily="2" charset="2"/>
              </a:rPr>
              <a:t>دیر تحویل دادن </a:t>
            </a:r>
            <a:r>
              <a:rPr lang="fa-IR" sz="2000" b="1" dirty="0" smtClean="0">
                <a:solidFill>
                  <a:schemeClr val="tx1"/>
                </a:solidFill>
                <a:cs typeface="B Traffic" pitchFamily="2" charset="-78"/>
                <a:sym typeface="Wingdings" pitchFamily="2" charset="2"/>
              </a:rPr>
              <a:t>تمرین‎ها:</a:t>
            </a:r>
            <a:endParaRPr lang="en-US" sz="2000" b="1" dirty="0" smtClean="0">
              <a:solidFill>
                <a:schemeClr val="tx1"/>
              </a:solidFill>
              <a:cs typeface="B Traffic" pitchFamily="2" charset="-78"/>
              <a:sym typeface="Wingdings" pitchFamily="2" charset="2"/>
            </a:endParaRPr>
          </a:p>
          <a:p>
            <a:pPr marL="800100" lvl="1" indent="-342900" algn="justLow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80 درصد کل نمره برای دو روز تاخیردر تحویل</a:t>
            </a:r>
          </a:p>
          <a:p>
            <a:pPr marL="800100" lvl="1" indent="-342900" algn="justLow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50 درصد کل نمره برای 7 روز تاخیر در تحویل</a:t>
            </a:r>
          </a:p>
          <a:p>
            <a:pPr marL="800100" lvl="1" indent="-342900" algn="justLow" rtl="1"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بعد از 7 روز تمرین تحویل گرفته </a:t>
            </a:r>
            <a:r>
              <a:rPr lang="fa-IR" sz="24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نمی‎شود</a:t>
            </a:r>
            <a:r>
              <a:rPr lang="fa-IR" sz="2000" b="1" dirty="0" smtClean="0">
                <a:solidFill>
                  <a:srgbClr val="FF0000"/>
                </a:solidFill>
                <a:latin typeface="Calibri" pitchFamily="34" charset="0"/>
                <a:cs typeface="B Traffic" pitchFamily="2" charset="-78"/>
                <a:sym typeface="Wingdings" pitchFamily="2" charset="2"/>
              </a:rPr>
              <a:t>.</a:t>
            </a:r>
            <a:endParaRPr lang="en-US" sz="2000" dirty="0">
              <a:latin typeface="Calibri" pitchFamily="34" charset="0"/>
              <a:cs typeface="B Traffic" pitchFamily="2" charset="-78"/>
              <a:sym typeface="Wingdings" pitchFamily="2" charset="2"/>
            </a:endParaRPr>
          </a:p>
          <a:p>
            <a:pPr lvl="1" algn="r" rtl="1"/>
            <a:endParaRPr lang="en-US" sz="20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buFont typeface="Wingdings" pitchFamily="2" charset="2"/>
              <a:buChar char="§"/>
            </a:pPr>
            <a:endParaRPr lang="en-US" sz="20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b="1" dirty="0" smtClean="0">
              <a:solidFill>
                <a:schemeClr val="tx1"/>
              </a:solidFill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</a:pPr>
            <a:endParaRPr lang="en-US" sz="22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dirty="0" smtClean="0">
              <a:cs typeface="B Traffic" pitchFamily="2" charset="-78"/>
              <a:sym typeface="Wingdings" pitchFamily="2" charset="2"/>
            </a:endParaRPr>
          </a:p>
          <a:p>
            <a:pPr lvl="1" algn="l">
              <a:lnSpc>
                <a:spcPct val="150000"/>
              </a:lnSpc>
              <a:buFont typeface="Wingdings" pitchFamily="2" charset="2"/>
              <a:buChar char="§"/>
            </a:pPr>
            <a:endParaRPr lang="en-US" sz="2200" dirty="0" smtClean="0">
              <a:cs typeface="B Traffic" pitchFamily="2" charset="-78"/>
              <a:sym typeface="Wingdings" pitchFamily="2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 smtClean="0">
              <a:cs typeface="B Traffic" pitchFamily="2" charset="-78"/>
              <a:sym typeface="Wingdings" pitchFamily="2" charset="2"/>
            </a:endParaRPr>
          </a:p>
          <a:p>
            <a:endParaRPr lang="en-US" dirty="0" smtClean="0">
              <a:cs typeface="B Traffic" pitchFamily="2" charset="-78"/>
              <a:sym typeface="Wingdings" pitchFamily="2" charset="2"/>
            </a:endParaRPr>
          </a:p>
          <a:p>
            <a:pPr lvl="1" algn="l"/>
            <a:endParaRPr lang="en-US" dirty="0" smtClean="0">
              <a:cs typeface="B Traffic" pitchFamily="2" charset="-78"/>
            </a:endParaRPr>
          </a:p>
          <a:p>
            <a:pPr lvl="1" algn="l"/>
            <a:endParaRPr lang="en-US" sz="2000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sz="1800" b="1" dirty="0" smtClean="0">
              <a:cs typeface="B Traffic" pitchFamily="2" charset="-78"/>
            </a:endParaRPr>
          </a:p>
          <a:p>
            <a:pPr lvl="1" algn="l"/>
            <a:endParaRPr lang="en-US" sz="2000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endParaRPr lang="en-US" sz="1800" b="1" dirty="0" smtClean="0">
              <a:cs typeface="B Traffic" pitchFamily="2" charset="-78"/>
            </a:endParaRPr>
          </a:p>
          <a:p>
            <a:pPr lvl="1" algn="l"/>
            <a:endParaRPr lang="en-US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sz="2800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ü"/>
            </a:pPr>
            <a:endParaRPr lang="en-US" b="1" dirty="0" smtClean="0">
              <a:cs typeface="B Traffic" pitchFamily="2" charset="-78"/>
            </a:endParaRPr>
          </a:p>
          <a:p>
            <a:endParaRPr lang="en-US" dirty="0">
              <a:cs typeface="B Traffic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685801" y="680591"/>
            <a:ext cx="1893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2"/>
                </a:solidFill>
              </a:rPr>
              <a:t>امنیت شبکه‎های کامپیوتری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8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ademic Literature 16x9">
  <a:themeElements>
    <a:clrScheme name="Custom 1">
      <a:dk1>
        <a:sysClr val="windowText" lastClr="000000"/>
      </a:dk1>
      <a:lt1>
        <a:sysClr val="window" lastClr="FFFFFF"/>
      </a:lt1>
      <a:dk2>
        <a:srgbClr val="073E87"/>
      </a:dk2>
      <a:lt2>
        <a:srgbClr val="FFFFFF"/>
      </a:lt2>
      <a:accent1>
        <a:srgbClr val="31B6FD"/>
      </a:accent1>
      <a:accent2>
        <a:srgbClr val="31B6FD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eiz">
      <a:majorFont>
        <a:latin typeface="Calibri"/>
        <a:ea typeface=""/>
        <a:cs typeface="B Nazanin"/>
      </a:majorFont>
      <a:minorFont>
        <a:latin typeface="Calibri"/>
        <a:ea typeface=""/>
        <a:cs typeface="B Nazanin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cademic Literature 16x9">
  <a:themeElements>
    <a:clrScheme name="Custom 1">
      <a:dk1>
        <a:sysClr val="windowText" lastClr="000000"/>
      </a:dk1>
      <a:lt1>
        <a:sysClr val="window" lastClr="FFFFFF"/>
      </a:lt1>
      <a:dk2>
        <a:srgbClr val="073E87"/>
      </a:dk2>
      <a:lt2>
        <a:srgbClr val="FFFFFF"/>
      </a:lt2>
      <a:accent1>
        <a:srgbClr val="31B6FD"/>
      </a:accent1>
      <a:accent2>
        <a:srgbClr val="31B6FD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eiz">
      <a:majorFont>
        <a:latin typeface="Calibri"/>
        <a:ea typeface=""/>
        <a:cs typeface="B Nazanin"/>
      </a:majorFont>
      <a:minorFont>
        <a:latin typeface="Calibri"/>
        <a:ea typeface=""/>
        <a:cs typeface="B Nazanin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1237</TotalTime>
  <Words>709</Words>
  <Application>Microsoft Office PowerPoint</Application>
  <PresentationFormat>On-screen Show (4:3)</PresentationFormat>
  <Paragraphs>225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 Mitra</vt:lpstr>
      <vt:lpstr>B Nazanin</vt:lpstr>
      <vt:lpstr>B Traffic</vt:lpstr>
      <vt:lpstr>Calibri</vt:lpstr>
      <vt:lpstr>IranNastaliq</vt:lpstr>
      <vt:lpstr>Wingdings</vt:lpstr>
      <vt:lpstr>Academic Literature 16x9</vt:lpstr>
      <vt:lpstr>1_Academic Literature 16x9</vt:lpstr>
      <vt:lpstr>PowerPoint Presentation</vt:lpstr>
      <vt:lpstr>PowerPoint Presentation</vt:lpstr>
      <vt:lpstr>رئوس مطالب </vt:lpstr>
      <vt:lpstr>رئوس مطالب </vt:lpstr>
      <vt:lpstr>رئوس مطالب (ادامه)</vt:lpstr>
      <vt:lpstr>رئوس مطالب (ادامه)</vt:lpstr>
      <vt:lpstr>رئوس مطالب (ادامه)</vt:lpstr>
      <vt:lpstr>نقشه‎ی راه</vt:lpstr>
      <vt:lpstr>قوانین کلاس</vt:lpstr>
      <vt:lpstr>توصیه‎های عمومی به دانشجویان کامپیوتر</vt:lpstr>
      <vt:lpstr>توصیه‎های عمومی به دانشجویان کامپیوتر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Feiz</dc:creator>
  <cp:lastModifiedBy>Mehdi</cp:lastModifiedBy>
  <cp:revision>528</cp:revision>
  <dcterms:created xsi:type="dcterms:W3CDTF">2013-05-27T07:27:19Z</dcterms:created>
  <dcterms:modified xsi:type="dcterms:W3CDTF">2015-09-15T07:06:04Z</dcterms:modified>
</cp:coreProperties>
</file>