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93" r:id="rId3"/>
    <p:sldId id="295" r:id="rId4"/>
    <p:sldId id="296" r:id="rId5"/>
    <p:sldId id="297" r:id="rId6"/>
    <p:sldId id="298" r:id="rId7"/>
    <p:sldId id="299" r:id="rId8"/>
    <p:sldId id="300" r:id="rId9"/>
    <p:sldId id="301" r:id="rId10"/>
    <p:sldId id="333" r:id="rId11"/>
    <p:sldId id="334" r:id="rId12"/>
    <p:sldId id="335" r:id="rId13"/>
    <p:sldId id="336" r:id="rId14"/>
    <p:sldId id="337" r:id="rId15"/>
    <p:sldId id="338" r:id="rId16"/>
    <p:sldId id="339" r:id="rId17"/>
    <p:sldId id="341" r:id="rId18"/>
    <p:sldId id="257" r:id="rId19"/>
    <p:sldId id="260" r:id="rId20"/>
    <p:sldId id="261" r:id="rId21"/>
    <p:sldId id="342" r:id="rId22"/>
    <p:sldId id="262" r:id="rId23"/>
    <p:sldId id="263" r:id="rId24"/>
    <p:sldId id="343" r:id="rId25"/>
    <p:sldId id="264" r:id="rId26"/>
    <p:sldId id="265" r:id="rId27"/>
    <p:sldId id="266" r:id="rId28"/>
    <p:sldId id="270" r:id="rId29"/>
    <p:sldId id="271" r:id="rId30"/>
    <p:sldId id="272" r:id="rId31"/>
    <p:sldId id="273" r:id="rId32"/>
    <p:sldId id="25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03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BB6D76A-C2AD-48B9-9B66-611DEA5C8241}" type="datetimeFigureOut">
              <a:rPr lang="fa-IR" smtClean="0"/>
              <a:t>19/04/1441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12870FF-B794-4727-8BDA-E730C1F9D7BD}" type="slidenum">
              <a:rPr lang="fa-IR" smtClean="0"/>
              <a:t>‹#›</a:t>
            </a:fld>
            <a:endParaRPr lang="fa-I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1637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B6D76A-C2AD-48B9-9B66-611DEA5C8241}" type="datetimeFigureOut">
              <a:rPr lang="fa-IR" smtClean="0"/>
              <a:t>19/04/1441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12870FF-B794-4727-8BDA-E730C1F9D7BD}" type="slidenum">
              <a:rPr lang="fa-IR" smtClean="0"/>
              <a:t>‹#›</a:t>
            </a:fld>
            <a:endParaRPr lang="fa-IR"/>
          </a:p>
        </p:txBody>
      </p:sp>
    </p:spTree>
    <p:extLst>
      <p:ext uri="{BB962C8B-B14F-4D97-AF65-F5344CB8AC3E}">
        <p14:creationId xmlns:p14="http://schemas.microsoft.com/office/powerpoint/2010/main" val="745353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B6D76A-C2AD-48B9-9B66-611DEA5C8241}" type="datetimeFigureOut">
              <a:rPr lang="fa-IR" smtClean="0"/>
              <a:t>19/04/1441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12870FF-B794-4727-8BDA-E730C1F9D7BD}" type="slidenum">
              <a:rPr lang="fa-IR" smtClean="0"/>
              <a:t>‹#›</a:t>
            </a:fld>
            <a:endParaRPr lang="fa-I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4827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B6D76A-C2AD-48B9-9B66-611DEA5C8241}" type="datetimeFigureOut">
              <a:rPr lang="fa-IR" smtClean="0"/>
              <a:t>19/04/1441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12870FF-B794-4727-8BDA-E730C1F9D7BD}" type="slidenum">
              <a:rPr lang="fa-IR" smtClean="0"/>
              <a:t>‹#›</a:t>
            </a:fld>
            <a:endParaRPr lang="fa-IR"/>
          </a:p>
        </p:txBody>
      </p:sp>
    </p:spTree>
    <p:extLst>
      <p:ext uri="{BB962C8B-B14F-4D97-AF65-F5344CB8AC3E}">
        <p14:creationId xmlns:p14="http://schemas.microsoft.com/office/powerpoint/2010/main" val="2078205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B6D76A-C2AD-48B9-9B66-611DEA5C8241}" type="datetimeFigureOut">
              <a:rPr lang="fa-IR" smtClean="0"/>
              <a:t>19/04/1441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12870FF-B794-4727-8BDA-E730C1F9D7BD}" type="slidenum">
              <a:rPr lang="fa-IR" smtClean="0"/>
              <a:t>‹#›</a:t>
            </a:fld>
            <a:endParaRPr lang="fa-I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849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B6D76A-C2AD-48B9-9B66-611DEA5C8241}" type="datetimeFigureOut">
              <a:rPr lang="fa-IR" smtClean="0"/>
              <a:t>19/04/1441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12870FF-B794-4727-8BDA-E730C1F9D7BD}" type="slidenum">
              <a:rPr lang="fa-IR" smtClean="0"/>
              <a:t>‹#›</a:t>
            </a:fld>
            <a:endParaRPr lang="fa-IR"/>
          </a:p>
        </p:txBody>
      </p:sp>
    </p:spTree>
    <p:extLst>
      <p:ext uri="{BB962C8B-B14F-4D97-AF65-F5344CB8AC3E}">
        <p14:creationId xmlns:p14="http://schemas.microsoft.com/office/powerpoint/2010/main" val="2191450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B6D76A-C2AD-48B9-9B66-611DEA5C8241}" type="datetimeFigureOut">
              <a:rPr lang="fa-IR" smtClean="0"/>
              <a:t>19/04/1441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12870FF-B794-4727-8BDA-E730C1F9D7BD}" type="slidenum">
              <a:rPr lang="fa-IR" smtClean="0"/>
              <a:t>‹#›</a:t>
            </a:fld>
            <a:endParaRPr lang="fa-IR"/>
          </a:p>
        </p:txBody>
      </p:sp>
    </p:spTree>
    <p:extLst>
      <p:ext uri="{BB962C8B-B14F-4D97-AF65-F5344CB8AC3E}">
        <p14:creationId xmlns:p14="http://schemas.microsoft.com/office/powerpoint/2010/main" val="2908981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B6D76A-C2AD-48B9-9B66-611DEA5C8241}" type="datetimeFigureOut">
              <a:rPr lang="fa-IR" smtClean="0"/>
              <a:t>19/04/1441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12870FF-B794-4727-8BDA-E730C1F9D7BD}" type="slidenum">
              <a:rPr lang="fa-IR" smtClean="0"/>
              <a:t>‹#›</a:t>
            </a:fld>
            <a:endParaRPr lang="fa-IR"/>
          </a:p>
        </p:txBody>
      </p:sp>
    </p:spTree>
    <p:extLst>
      <p:ext uri="{BB962C8B-B14F-4D97-AF65-F5344CB8AC3E}">
        <p14:creationId xmlns:p14="http://schemas.microsoft.com/office/powerpoint/2010/main" val="1076791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6D76A-C2AD-48B9-9B66-611DEA5C8241}" type="datetimeFigureOut">
              <a:rPr lang="fa-IR" smtClean="0"/>
              <a:t>19/04/1441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12870FF-B794-4727-8BDA-E730C1F9D7BD}" type="slidenum">
              <a:rPr lang="fa-IR" smtClean="0"/>
              <a:t>‹#›</a:t>
            </a:fld>
            <a:endParaRPr lang="fa-IR"/>
          </a:p>
        </p:txBody>
      </p:sp>
    </p:spTree>
    <p:extLst>
      <p:ext uri="{BB962C8B-B14F-4D97-AF65-F5344CB8AC3E}">
        <p14:creationId xmlns:p14="http://schemas.microsoft.com/office/powerpoint/2010/main" val="375599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B6D76A-C2AD-48B9-9B66-611DEA5C8241}" type="datetimeFigureOut">
              <a:rPr lang="fa-IR" smtClean="0"/>
              <a:t>19/04/1441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12870FF-B794-4727-8BDA-E730C1F9D7BD}" type="slidenum">
              <a:rPr lang="fa-IR" smtClean="0"/>
              <a:t>‹#›</a:t>
            </a:fld>
            <a:endParaRPr lang="fa-IR"/>
          </a:p>
        </p:txBody>
      </p:sp>
    </p:spTree>
    <p:extLst>
      <p:ext uri="{BB962C8B-B14F-4D97-AF65-F5344CB8AC3E}">
        <p14:creationId xmlns:p14="http://schemas.microsoft.com/office/powerpoint/2010/main" val="3079394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B6D76A-C2AD-48B9-9B66-611DEA5C8241}" type="datetimeFigureOut">
              <a:rPr lang="fa-IR" smtClean="0"/>
              <a:t>19/04/1441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12870FF-B794-4727-8BDA-E730C1F9D7BD}" type="slidenum">
              <a:rPr lang="fa-IR" smtClean="0"/>
              <a:t>‹#›</a:t>
            </a:fld>
            <a:endParaRPr lang="fa-I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189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BB6D76A-C2AD-48B9-9B66-611DEA5C8241}" type="datetimeFigureOut">
              <a:rPr lang="fa-IR" smtClean="0"/>
              <a:t>19/04/1441</a:t>
            </a:fld>
            <a:endParaRPr lang="fa-I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a-I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12870FF-B794-4727-8BDA-E730C1F9D7BD}" type="slidenum">
              <a:rPr lang="fa-IR" smtClean="0"/>
              <a:t>‹#›</a:t>
            </a:fld>
            <a:endParaRPr lang="fa-I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35091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0343" y="584791"/>
            <a:ext cx="9710057" cy="3817088"/>
          </a:xfrm>
        </p:spPr>
        <p:txBody>
          <a:bodyPr>
            <a:noAutofit/>
          </a:bodyPr>
          <a:lstStyle/>
          <a:p>
            <a:r>
              <a:rPr lang="fa-IR" sz="11500" b="1" dirty="0">
                <a:solidFill>
                  <a:srgbClr val="FFC000"/>
                </a:solidFill>
                <a:effectLst>
                  <a:outerShdw blurRad="38100" dist="38100" dir="2700000" algn="tl">
                    <a:srgbClr val="000000">
                      <a:alpha val="43137"/>
                    </a:srgbClr>
                  </a:outerShdw>
                </a:effectLst>
                <a:latin typeface="IranNastaliq" panose="02020505000000020003" pitchFamily="18" charset="0"/>
                <a:cs typeface="IranNastaliq" panose="02020505000000020003" pitchFamily="18" charset="0"/>
              </a:rPr>
              <a:t>تفسیر موضوعی قرآن کریم</a:t>
            </a:r>
            <a:endParaRPr lang="en-US" sz="11500" b="1" dirty="0">
              <a:solidFill>
                <a:srgbClr val="FFC000"/>
              </a:solidFill>
              <a:effectLst>
                <a:outerShdw blurRad="38100" dist="38100" dir="2700000" algn="tl">
                  <a:srgbClr val="000000">
                    <a:alpha val="43137"/>
                  </a:srgbClr>
                </a:outerShdw>
              </a:effectLst>
              <a:latin typeface="IranNastaliq" panose="02020505000000020003" pitchFamily="18" charset="0"/>
              <a:cs typeface="IranNastaliq" panose="02020505000000020003" pitchFamily="18" charset="0"/>
            </a:endParaRPr>
          </a:p>
        </p:txBody>
      </p:sp>
      <p:sp>
        <p:nvSpPr>
          <p:cNvPr id="3" name="Subtitle 2"/>
          <p:cNvSpPr>
            <a:spLocks noGrp="1"/>
          </p:cNvSpPr>
          <p:nvPr>
            <p:ph type="subTitle" idx="1"/>
          </p:nvPr>
        </p:nvSpPr>
        <p:spPr>
          <a:xfrm>
            <a:off x="1248160" y="4482099"/>
            <a:ext cx="3161211" cy="604518"/>
          </a:xfrm>
        </p:spPr>
        <p:txBody>
          <a:bodyPr/>
          <a:lstStyle/>
          <a:p>
            <a:r>
              <a:rPr lang="fa-IR" b="1" dirty="0">
                <a:latin typeface="A Suls" pitchFamily="2" charset="-78"/>
                <a:cs typeface="A Suls" pitchFamily="2" charset="-78"/>
              </a:rPr>
              <a:t>براساس تفسیر المیزان</a:t>
            </a:r>
            <a:endParaRPr lang="en-US" b="1" dirty="0">
              <a:latin typeface="A Suls" pitchFamily="2" charset="-78"/>
              <a:cs typeface="A Suls" pitchFamily="2" charset="-78"/>
            </a:endParaRPr>
          </a:p>
        </p:txBody>
      </p:sp>
      <p:sp>
        <p:nvSpPr>
          <p:cNvPr id="4" name="Subtitle 2"/>
          <p:cNvSpPr txBox="1">
            <a:spLocks/>
          </p:cNvSpPr>
          <p:nvPr/>
        </p:nvSpPr>
        <p:spPr>
          <a:xfrm>
            <a:off x="4486940" y="5279288"/>
            <a:ext cx="3355481" cy="919493"/>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fa-IR" sz="4800" b="1" dirty="0">
                <a:latin typeface="IranNastaliq" panose="02020505000000020003" pitchFamily="18" charset="0"/>
                <a:cs typeface="IranNastaliq" panose="02020505000000020003" pitchFamily="18" charset="0"/>
              </a:rPr>
              <a:t>باور  به خدا</a:t>
            </a:r>
            <a:endParaRPr lang="en-US" sz="4800" b="1" dirty="0">
              <a:latin typeface="IranNastaliq" panose="02020505000000020003" pitchFamily="18" charset="0"/>
              <a:cs typeface="IranNastaliq" panose="02020505000000020003" pitchFamily="18" charset="0"/>
            </a:endParaRPr>
          </a:p>
        </p:txBody>
      </p:sp>
      <p:sp>
        <p:nvSpPr>
          <p:cNvPr id="5" name="Subtitle 2"/>
          <p:cNvSpPr txBox="1">
            <a:spLocks/>
          </p:cNvSpPr>
          <p:nvPr/>
        </p:nvSpPr>
        <p:spPr>
          <a:xfrm>
            <a:off x="8010468" y="4977029"/>
            <a:ext cx="3161211" cy="604518"/>
          </a:xfrm>
          <a:prstGeom prst="rect">
            <a:avLst/>
          </a:prstGeom>
        </p:spPr>
        <p:txBody>
          <a:bodyPr vert="horz" lIns="91440" tIns="45720" rIns="91440" bIns="45720" rtlCol="0" anchor="t">
            <a:normAutofit fontScale="92500" lnSpcReduction="200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fa-IR" sz="4000" cap="all" dirty="0">
                <a:latin typeface="IranNastaliq" panose="02020505000000020003" pitchFamily="18" charset="0"/>
                <a:cs typeface="IranNastaliq" panose="02020505000000020003" pitchFamily="18" charset="0"/>
              </a:rPr>
              <a:t>درس سوم</a:t>
            </a:r>
          </a:p>
        </p:txBody>
      </p:sp>
    </p:spTree>
    <p:extLst>
      <p:ext uri="{BB962C8B-B14F-4D97-AF65-F5344CB8AC3E}">
        <p14:creationId xmlns:p14="http://schemas.microsoft.com/office/powerpoint/2010/main" val="3512772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8800" dirty="0">
                <a:solidFill>
                  <a:srgbClr val="FFC000"/>
                </a:solidFill>
                <a:latin typeface="Traditional Arabic" panose="02010000000000000000" pitchFamily="2" charset="-78"/>
                <a:ea typeface="Times New Roman" panose="02020603050405020304" pitchFamily="18" charset="0"/>
                <a:cs typeface="B Titr" panose="00000700000000000000" pitchFamily="2" charset="-78"/>
              </a:rPr>
              <a:t>برهان بر اثبات خدا</a:t>
            </a:r>
            <a:endParaRPr lang="fa-IR" sz="8000" dirty="0">
              <a:solidFill>
                <a:srgbClr val="FFC00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0898371" cy="4661313"/>
          </a:xfrm>
        </p:spPr>
        <p:txBody>
          <a:bodyPr>
            <a:normAutofit fontScale="92500" lnSpcReduction="10000"/>
          </a:bodyPr>
          <a:lstStyle/>
          <a:p>
            <a:pPr algn="just">
              <a:lnSpc>
                <a:spcPct val="107000"/>
              </a:lnSpc>
              <a:spcAft>
                <a:spcPts val="0"/>
              </a:spcAft>
            </a:pPr>
            <a:r>
              <a:rPr lang="fa-IR" sz="3600" dirty="0">
                <a:latin typeface="Traditional Arabic" panose="02010000000000000000" pitchFamily="2" charset="-78"/>
                <a:ea typeface="Times New Roman" panose="02020603050405020304" pitchFamily="18" charset="0"/>
                <a:cs typeface="B Titr" panose="00000700000000000000" pitchFamily="2" charset="-78"/>
              </a:rPr>
              <a:t>برهان بر اصل وجود خدا</a:t>
            </a: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fa-IR" sz="3200" dirty="0">
                <a:latin typeface="Traditional Arabic" panose="02010000000000000000" pitchFamily="2" charset="-78"/>
                <a:ea typeface="Times New Roman" panose="02020603050405020304" pitchFamily="18" charset="0"/>
                <a:cs typeface="B Nazanin" panose="00000400000000000000" pitchFamily="2" charset="-78"/>
              </a:rPr>
              <a:t>اهتمام جدی قرآن به اثبات ربوبیت و الوهیت الهی است و بیشتر برهان‌های قرآن ناظر به اثبات ربوبیت و الوهیت خداوند است؛ اما از بین آیات می‌توان برهان‌هایی را در اثبات وجود خدا به عنوان مبدا هستی به دست آورد. </a:t>
            </a:r>
          </a:p>
          <a:p>
            <a:pPr algn="just">
              <a:lnSpc>
                <a:spcPct val="107000"/>
              </a:lnSpc>
              <a:spcAft>
                <a:spcPts val="0"/>
              </a:spcAft>
            </a:pPr>
            <a:r>
              <a:rPr lang="fa-IR" sz="3200" dirty="0">
                <a:latin typeface="Traditional Arabic" panose="02010000000000000000" pitchFamily="2" charset="-78"/>
                <a:ea typeface="Times New Roman" panose="02020603050405020304" pitchFamily="18" charset="0"/>
                <a:cs typeface="B Nazanin" panose="00000400000000000000" pitchFamily="2" charset="-78"/>
              </a:rPr>
              <a:t>یکی از برهان‌های روشنی که می‌توان از آیات شریفه برداشت نمود برهان </a:t>
            </a:r>
            <a:r>
              <a:rPr lang="fa-IR" sz="3200" b="1" dirty="0">
                <a:solidFill>
                  <a:srgbClr val="0070C0"/>
                </a:solidFill>
                <a:latin typeface="Traditional Arabic" panose="02010000000000000000" pitchFamily="2" charset="-78"/>
                <a:ea typeface="Times New Roman" panose="02020603050405020304" pitchFamily="18" charset="0"/>
                <a:cs typeface="B Nazanin" panose="00000400000000000000" pitchFamily="2" charset="-78"/>
              </a:rPr>
              <a:t>«فقر و احتیاج»</a:t>
            </a:r>
            <a:r>
              <a:rPr lang="fa-IR" sz="3200" dirty="0">
                <a:latin typeface="Traditional Arabic" panose="02010000000000000000" pitchFamily="2" charset="-78"/>
                <a:ea typeface="Times New Roman" panose="02020603050405020304" pitchFamily="18" charset="0"/>
                <a:cs typeface="B Nazanin" panose="00000400000000000000" pitchFamily="2" charset="-78"/>
              </a:rPr>
              <a:t> است. از جمله معارفی که قرآن به صراحت برای ما تبیین می‌نماید نیاز انسان به الله و غنی بودن خدای متعال از هر موجودی دیگری است. قرآن کریم می‌فرماید:</a:t>
            </a:r>
            <a:r>
              <a:rPr lang="fa-IR" sz="3600" dirty="0">
                <a:latin typeface="Traditional Arabic" panose="02010000000000000000" pitchFamily="2" charset="-78"/>
                <a:ea typeface="Calibri" panose="020F0502020204030204" pitchFamily="34" charset="0"/>
                <a:cs typeface="Traditional Arabic" panose="02010000000000000000" pitchFamily="2" charset="-78"/>
              </a:rPr>
              <a:t> </a:t>
            </a:r>
            <a:r>
              <a:rPr lang="en-US" sz="3600" dirty="0">
                <a:latin typeface="Traditional Arabic" panose="02010000000000000000" pitchFamily="2" charset="-78"/>
                <a:ea typeface="Calibri" panose="020F0502020204030204" pitchFamily="34" charset="0"/>
                <a:cs typeface="Arial" panose="020B0604020202020204" pitchFamily="34" charset="0"/>
              </a:rPr>
              <a:t>)</a:t>
            </a:r>
            <a:r>
              <a:rPr lang="en-US" sz="3600" dirty="0" err="1">
                <a:latin typeface="Traditional Arabic" panose="02010000000000000000" pitchFamily="2" charset="-78"/>
                <a:ea typeface="Calibri" panose="020F0502020204030204" pitchFamily="34" charset="0"/>
                <a:cs typeface="Arial" panose="020B0604020202020204" pitchFamily="34" charset="0"/>
              </a:rPr>
              <a:t>يَا</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أَيُّهَا</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النَّاسُ</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أَنتُمُ</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الْفُقَرَاءُ</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إِلَى</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اللَّهِ</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وَاللَّهُ</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هُوَ</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الْغَنِيُّ</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الْحَمِيدُ</a:t>
            </a:r>
            <a:r>
              <a:rPr lang="fa-IR" sz="3600" dirty="0">
                <a:latin typeface="Traditional Arabic" panose="02010000000000000000" pitchFamily="2" charset="-78"/>
                <a:ea typeface="Calibri" panose="020F0502020204030204" pitchFamily="34" charset="0"/>
                <a:cs typeface="Arial" panose="020B0604020202020204" pitchFamily="34" charset="0"/>
              </a:rPr>
              <a:t>)   </a:t>
            </a:r>
            <a:r>
              <a:rPr lang="fa-IR" sz="2800" dirty="0">
                <a:latin typeface="Traditional Arabic" panose="02010000000000000000" pitchFamily="2" charset="-78"/>
                <a:ea typeface="Calibri" panose="020F0502020204030204" pitchFamily="34" charset="0"/>
                <a:cs typeface="Arial" panose="020B0604020202020204" pitchFamily="34" charset="0"/>
              </a:rPr>
              <a:t>(فاطر، 15)</a:t>
            </a:r>
          </a:p>
          <a:p>
            <a:pPr algn="just">
              <a:lnSpc>
                <a:spcPct val="107000"/>
              </a:lnSpc>
              <a:spcAft>
                <a:spcPts val="0"/>
              </a:spcAft>
            </a:pPr>
            <a:r>
              <a:rPr lang="fa-IR" dirty="0"/>
              <a:t>(اى مردم شما به خدا نيازمنديد و خداست كه بى ‏نياز ستوده است)</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0195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8800" dirty="0">
                <a:solidFill>
                  <a:srgbClr val="FFC000"/>
                </a:solidFill>
                <a:latin typeface="Traditional Arabic" panose="02010000000000000000" pitchFamily="2" charset="-78"/>
                <a:ea typeface="Times New Roman" panose="02020603050405020304" pitchFamily="18" charset="0"/>
                <a:cs typeface="B Titr" panose="00000700000000000000" pitchFamily="2" charset="-78"/>
              </a:rPr>
              <a:t>برهان بر اثبات خدا</a:t>
            </a:r>
            <a:endParaRPr lang="fa-IR" sz="8000" dirty="0">
              <a:solidFill>
                <a:srgbClr val="FFC00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1022418" cy="4661313"/>
          </a:xfrm>
        </p:spPr>
        <p:txBody>
          <a:bodyPr>
            <a:noAutofit/>
          </a:bodyPr>
          <a:lstStyle/>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نخستین چیزی که انسان درک می‌کند خود و نیازهایش است. </a:t>
            </a: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در گام دوم، این</a:t>
            </a:r>
            <a:r>
              <a:rPr lang="fa-IR" sz="3200" dirty="0">
                <a:latin typeface="Traditional Arabic" panose="02010000000000000000" pitchFamily="2" charset="-78"/>
                <a:ea typeface="Times New Roman" panose="02020603050405020304" pitchFamily="18" charset="0"/>
                <a:cs typeface="B Nazanin" panose="00000400000000000000" pitchFamily="2" charset="-78"/>
              </a:rPr>
              <a:t> </a:t>
            </a:r>
            <a:r>
              <a:rPr lang="fa-IR" sz="2800" dirty="0">
                <a:latin typeface="Traditional Arabic" panose="02010000000000000000" pitchFamily="2" charset="-78"/>
                <a:ea typeface="Times New Roman" panose="02020603050405020304" pitchFamily="18" charset="0"/>
                <a:cs typeface="B Nazanin" panose="00000400000000000000" pitchFamily="2" charset="-78"/>
              </a:rPr>
              <a:t>نیاز را درباره اشیای دیگر نیز می‌یابد؛ غذایی که می‌خورد نیازمند به زمینه‌های دیگری است. یا آبی که می‌نوشد، نیاز به اسبابی دارد که آن را پدید آورد و نگهداری کند. </a:t>
            </a: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در نتیجه پس از مشاهده خود و احتیاجاتش در می‌یابد که اسباب اطراف او هم نیازمند به موجود دیگری هستند که نیازشان را برآورده کند. </a:t>
            </a: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حال آیا ممکن است این سیر احتیاج ادامه یابد و به جایی پایان نیابد؟ </a:t>
            </a: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در اینجاست که ذهن انسان متوجه وجود حقیقتی می‌شود که متکی به ذات و غنی بالذات باشد. قرآن نام این حقیقت را </a:t>
            </a:r>
            <a:r>
              <a:rPr lang="fa-IR" sz="4400" b="1" dirty="0">
                <a:solidFill>
                  <a:srgbClr val="0070C0"/>
                </a:solidFill>
                <a:latin typeface="Traditional Arabic" panose="02010000000000000000" pitchFamily="2" charset="-78"/>
                <a:ea typeface="Times New Roman" panose="02020603050405020304" pitchFamily="18" charset="0"/>
                <a:cs typeface="B Nazanin" panose="00000400000000000000" pitchFamily="2" charset="-78"/>
              </a:rPr>
              <a:t>الله</a:t>
            </a:r>
            <a:r>
              <a:rPr lang="fa-IR" sz="2800" dirty="0">
                <a:latin typeface="Traditional Arabic" panose="02010000000000000000" pitchFamily="2" charset="-78"/>
                <a:ea typeface="Times New Roman" panose="02020603050405020304" pitchFamily="18" charset="0"/>
                <a:cs typeface="B Nazanin" panose="00000400000000000000" pitchFamily="2" charset="-78"/>
              </a:rPr>
              <a:t> می‌نهد.</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6340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8800" dirty="0">
                <a:solidFill>
                  <a:srgbClr val="FFC000"/>
                </a:solidFill>
                <a:latin typeface="Traditional Arabic" panose="02010000000000000000" pitchFamily="2" charset="-78"/>
                <a:ea typeface="Times New Roman" panose="02020603050405020304" pitchFamily="18" charset="0"/>
                <a:cs typeface="B Titr" panose="00000700000000000000" pitchFamily="2" charset="-78"/>
              </a:rPr>
              <a:t>برهان بر اثبات خدا</a:t>
            </a:r>
            <a:endParaRPr lang="fa-IR" sz="8000" dirty="0">
              <a:solidFill>
                <a:srgbClr val="FFC00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350874" y="1648047"/>
            <a:ext cx="11256335" cy="4661313"/>
          </a:xfrm>
        </p:spPr>
        <p:txBody>
          <a:bodyPr>
            <a:normAutofit lnSpcReduction="10000"/>
          </a:bodyPr>
          <a:lstStyle/>
          <a:p>
            <a:pPr algn="just">
              <a:lnSpc>
                <a:spcPct val="107000"/>
              </a:lnSpc>
              <a:spcAft>
                <a:spcPts val="0"/>
              </a:spcAft>
            </a:pPr>
            <a:r>
              <a:rPr lang="fa-IR" sz="3600" dirty="0">
                <a:latin typeface="Traditional Arabic" panose="02010000000000000000" pitchFamily="2" charset="-78"/>
                <a:ea typeface="Times New Roman" panose="02020603050405020304" pitchFamily="18" charset="0"/>
                <a:cs typeface="B Titr" panose="00000700000000000000" pitchFamily="2" charset="-78"/>
              </a:rPr>
              <a:t>دائمی بودن نیاز به خدا</a:t>
            </a: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r>
              <a:rPr lang="fa-IR" sz="3200" dirty="0">
                <a:latin typeface="Traditional Arabic" panose="02010000000000000000" pitchFamily="2" charset="-78"/>
                <a:ea typeface="Times New Roman" panose="02020603050405020304" pitchFamily="18" charset="0"/>
                <a:cs typeface="B Nazanin" panose="00000400000000000000" pitchFamily="2" charset="-78"/>
              </a:rPr>
              <a:t>قرآن، افزون بر مخلوق دانستن جهان هستی، آن را </a:t>
            </a:r>
            <a:r>
              <a:rPr lang="fa-IR" sz="3200" b="1" dirty="0">
                <a:latin typeface="Traditional Arabic" panose="02010000000000000000" pitchFamily="2" charset="-78"/>
                <a:ea typeface="Times New Roman" panose="02020603050405020304" pitchFamily="18" charset="0"/>
                <a:cs typeface="B Nazanin" panose="00000400000000000000" pitchFamily="2" charset="-78"/>
              </a:rPr>
              <a:t>مملوک</a:t>
            </a:r>
            <a:r>
              <a:rPr lang="fa-IR" sz="3200" dirty="0">
                <a:latin typeface="Traditional Arabic" panose="02010000000000000000" pitchFamily="2" charset="-78"/>
                <a:ea typeface="Times New Roman" panose="02020603050405020304" pitchFamily="18" charset="0"/>
                <a:cs typeface="B Nazanin" panose="00000400000000000000" pitchFamily="2" charset="-78"/>
              </a:rPr>
              <a:t> و </a:t>
            </a:r>
            <a:r>
              <a:rPr lang="fa-IR" sz="3200" b="1" dirty="0">
                <a:latin typeface="Traditional Arabic" panose="02010000000000000000" pitchFamily="2" charset="-78"/>
                <a:ea typeface="Times New Roman" panose="02020603050405020304" pitchFamily="18" charset="0"/>
                <a:cs typeface="B Nazanin" panose="00000400000000000000" pitchFamily="2" charset="-78"/>
              </a:rPr>
              <a:t>متقوم</a:t>
            </a:r>
            <a:r>
              <a:rPr lang="fa-IR" sz="3200" dirty="0">
                <a:latin typeface="Traditional Arabic" panose="02010000000000000000" pitchFamily="2" charset="-78"/>
                <a:ea typeface="Times New Roman" panose="02020603050405020304" pitchFamily="18" charset="0"/>
                <a:cs typeface="B Nazanin" panose="00000400000000000000" pitchFamily="2" charset="-78"/>
              </a:rPr>
              <a:t> به الله نیز می‌داند. </a:t>
            </a:r>
          </a:p>
          <a:p>
            <a:pPr algn="just"/>
            <a:r>
              <a:rPr lang="fa-IR" sz="3200" dirty="0">
                <a:latin typeface="Traditional Arabic" panose="02010000000000000000" pitchFamily="2" charset="-78"/>
                <a:ea typeface="Times New Roman" panose="02020603050405020304" pitchFamily="18" charset="0"/>
                <a:cs typeface="B Nazanin" panose="00000400000000000000" pitchFamily="2" charset="-78"/>
              </a:rPr>
              <a:t>در نگاه قرآن همه موجودات جهان هستی هر لحظه از خدای متعال فیض و رحمت وجودی دریافت می‌کنند. چنین نیست که خدا هستی را آفریده و رها کرده باشد، بلکه آنها را هر لحظه از هلاکت نگه می‌دارد. بنابراین همچنان که اشیا در اصل حدوث و ایجاد نیازمند به آفریدگارند، در بقا نیز محتاج او هستند. </a:t>
            </a:r>
          </a:p>
          <a:p>
            <a:pPr algn="just"/>
            <a:r>
              <a:rPr lang="fa-IR" sz="3200" dirty="0">
                <a:latin typeface="Traditional Arabic" panose="02010000000000000000" pitchFamily="2" charset="-78"/>
                <a:ea typeface="Times New Roman" panose="02020603050405020304" pitchFamily="18" charset="0"/>
                <a:cs typeface="B Nazanin" panose="00000400000000000000" pitchFamily="2" charset="-78"/>
              </a:rPr>
              <a:t>آیاتی از قرآن کریم بیان می‌کند که خداوند افزون بر اینکه مخلوقات را آفریده است، به تدبیر آنها نیز می‌پردازد و از آنجا که تدبیر از آفرینش لحظه لحظه جدا نیست، اشیا نیز غیر از اینکه در اصل پدید آمدن وابسته به خدایند، در بقا نیز وابسته به او هستند. </a:t>
            </a:r>
            <a:endParaRPr lang="fa-IR" sz="2800" dirty="0"/>
          </a:p>
        </p:txBody>
      </p:sp>
    </p:spTree>
    <p:extLst>
      <p:ext uri="{BB962C8B-B14F-4D97-AF65-F5344CB8AC3E}">
        <p14:creationId xmlns:p14="http://schemas.microsoft.com/office/powerpoint/2010/main" val="4150687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8800" dirty="0">
                <a:solidFill>
                  <a:srgbClr val="FFC000"/>
                </a:solidFill>
                <a:latin typeface="Traditional Arabic" panose="02010000000000000000" pitchFamily="2" charset="-78"/>
                <a:ea typeface="Times New Roman" panose="02020603050405020304" pitchFamily="18" charset="0"/>
                <a:cs typeface="B Titr" panose="00000700000000000000" pitchFamily="2" charset="-78"/>
              </a:rPr>
              <a:t>برهان بر اثبات خدا</a:t>
            </a:r>
            <a:endParaRPr lang="fa-IR" sz="8000" dirty="0">
              <a:solidFill>
                <a:srgbClr val="FFC00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0898371" cy="4661313"/>
          </a:xfrm>
        </p:spPr>
        <p:txBody>
          <a:bodyPr>
            <a:normAutofit fontScale="92500" lnSpcReduction="10000"/>
          </a:bodyPr>
          <a:lstStyle/>
          <a:p>
            <a:pPr algn="just">
              <a:lnSpc>
                <a:spcPct val="107000"/>
              </a:lnSpc>
              <a:spcAft>
                <a:spcPts val="0"/>
              </a:spcAft>
            </a:pPr>
            <a:r>
              <a:rPr lang="fa-IR" sz="2400" dirty="0">
                <a:latin typeface="Traditional Arabic" panose="02010000000000000000" pitchFamily="2" charset="-78"/>
                <a:ea typeface="Times New Roman" panose="02020603050405020304" pitchFamily="18" charset="0"/>
                <a:cs typeface="B Nazanin" panose="00000400000000000000" pitchFamily="2" charset="-78"/>
              </a:rPr>
              <a:t>قرآن درباره جدا ناپذیری آفرینش از تدبیر می‌فرماید:</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fa-IR" sz="2400" dirty="0">
                <a:latin typeface="Traditional Arabic" panose="02010000000000000000" pitchFamily="2" charset="-78"/>
                <a:ea typeface="Times New Roman" panose="02020603050405020304" pitchFamily="18" charset="0"/>
                <a:cs typeface="B Nazanin" panose="00000400000000000000" pitchFamily="2" charset="-78"/>
              </a:rPr>
              <a:t> </a:t>
            </a:r>
            <a:r>
              <a:rPr lang="fa-IR" sz="2800" dirty="0">
                <a:latin typeface="Traditional Arabic" panose="02010000000000000000" pitchFamily="2" charset="-78"/>
                <a:ea typeface="Times New Roman" panose="02020603050405020304" pitchFamily="18" charset="0"/>
                <a:cs typeface="Arial" panose="020B0604020202020204" pitchFamily="34" charset="0"/>
              </a:rPr>
              <a:t>«</a:t>
            </a:r>
            <a:r>
              <a:rPr lang="en-US" sz="2800" dirty="0" err="1">
                <a:latin typeface="Traditional Arabic" panose="02010000000000000000" pitchFamily="2" charset="-78"/>
                <a:ea typeface="Calibri" panose="020F0502020204030204" pitchFamily="34" charset="0"/>
                <a:cs typeface="Arial" panose="020B0604020202020204" pitchFamily="34" charset="0"/>
              </a:rPr>
              <a:t>خَلَقَ</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السَّمَاوَاتِ</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وَالْأَرْضَ</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بِالْحَقِّ</a:t>
            </a:r>
            <a:r>
              <a:rPr lang="en-US" sz="2800" dirty="0">
                <a:solidFill>
                  <a:srgbClr val="E97D41"/>
                </a:solidFill>
                <a:latin typeface="Traditional Arabic" panose="02010000000000000000" pitchFamily="2" charset="-78"/>
                <a:ea typeface="Calibri" panose="020F0502020204030204" pitchFamily="34" charset="0"/>
                <a:cs typeface="Arial" panose="020B0604020202020204" pitchFamily="34" charset="0"/>
              </a:rPr>
              <a:t> </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يُكَوِّرُ</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اللَّيْلَ</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عَلَى</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النَّهَارِ</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وَيُكَوِّرُ</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النَّهَارَ</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عَلَى</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اللَّيْلِ</a:t>
            </a:r>
            <a:r>
              <a:rPr lang="en-US" sz="2800" dirty="0">
                <a:solidFill>
                  <a:srgbClr val="E97D41"/>
                </a:solidFill>
                <a:latin typeface="Traditional Arabic" panose="02010000000000000000" pitchFamily="2" charset="-78"/>
                <a:ea typeface="Calibri" panose="020F0502020204030204" pitchFamily="34" charset="0"/>
                <a:cs typeface="Arial" panose="020B0604020202020204" pitchFamily="34" charset="0"/>
              </a:rPr>
              <a:t> </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وَسَخَّرَ</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الشَّمْسَ</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وَالْقَمَرَ</a:t>
            </a:r>
            <a:r>
              <a:rPr lang="en-US" sz="2800" dirty="0">
                <a:solidFill>
                  <a:srgbClr val="E97D41"/>
                </a:solidFill>
                <a:latin typeface="Traditional Arabic" panose="02010000000000000000" pitchFamily="2" charset="-78"/>
                <a:ea typeface="Calibri" panose="020F0502020204030204" pitchFamily="34" charset="0"/>
                <a:cs typeface="Arial" panose="020B0604020202020204" pitchFamily="34" charset="0"/>
              </a:rPr>
              <a:t> </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كُلٌّ</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يَجْرِي</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لِأَجَلٍ</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مُّسَمًّى</a:t>
            </a:r>
            <a:r>
              <a:rPr lang="en-US" sz="2800" dirty="0">
                <a:solidFill>
                  <a:srgbClr val="E97D41"/>
                </a:solidFill>
                <a:latin typeface="Traditional Arabic" panose="02010000000000000000" pitchFamily="2" charset="-78"/>
                <a:ea typeface="Calibri" panose="020F0502020204030204" pitchFamily="34" charset="0"/>
                <a:cs typeface="Arial" panose="020B0604020202020204" pitchFamily="34" charset="0"/>
              </a:rPr>
              <a:t> </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أَلَا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هُوَ</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الْعَزِيزُ</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الْغَفَّارُ</a:t>
            </a:r>
            <a:r>
              <a:rPr lang="fa-IR" sz="2800" dirty="0">
                <a:latin typeface="Traditional Arabic" panose="02010000000000000000" pitchFamily="2" charset="-78"/>
                <a:ea typeface="Calibri" panose="020F0502020204030204" pitchFamily="34" charset="0"/>
                <a:cs typeface="Arial" panose="020B0604020202020204" pitchFamily="34" charset="0"/>
              </a:rPr>
              <a:t>»</a:t>
            </a:r>
            <a:r>
              <a:rPr lang="fa-IR" dirty="0"/>
              <a:t> (آسمان‌ها و زمين را به حق آفريد، شب را به روز درمى ‏پيچد و روز را به شب درمى ‏پيچد و آفتاب و ماه را تسخير كرد هر كدام تا مدتى معين روانند. آگاه باش كه او همان شكست‏ ناپذير آمرزنده است) (زمر، 5)</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fa-IR" sz="2400" dirty="0">
                <a:latin typeface="Traditional Arabic" panose="02010000000000000000" pitchFamily="2" charset="-78"/>
                <a:ea typeface="Calibri" panose="020F0502020204030204" pitchFamily="34" charset="0"/>
                <a:cs typeface="B Nazanin" panose="00000400000000000000" pitchFamily="2" charset="-78"/>
              </a:rPr>
              <a:t>این آیه شریفه پس از بیان خلقت آسمان و زمین، بلافاصله به تدبیر شب و روز و خورشید و ماه اشاره می‌کند و این نشان می‌دهد که خدا فقط خالق نیست، بلکه تدبیرکننده نیز هست.</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fa-IR" sz="2400" dirty="0">
                <a:latin typeface="Traditional Arabic" panose="02010000000000000000" pitchFamily="2" charset="-78"/>
                <a:ea typeface="Calibri" panose="020F0502020204030204" pitchFamily="34" charset="0"/>
                <a:cs typeface="B Nazanin" panose="00000400000000000000" pitchFamily="2" charset="-78"/>
              </a:rPr>
              <a:t>قرآن کریم در آیه دیگری تدبیر را همراه آفرینش آورده است:</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fa-IR" sz="2800" dirty="0">
                <a:latin typeface="Traditional Arabic" panose="02010000000000000000" pitchFamily="2" charset="-78"/>
                <a:ea typeface="Calibri" panose="020F0502020204030204" pitchFamily="34" charset="0"/>
                <a:cs typeface="Arial" panose="020B0604020202020204" pitchFamily="34" charset="0"/>
              </a:rPr>
              <a:t>«</a:t>
            </a:r>
            <a:r>
              <a:rPr lang="en-US" sz="2800" dirty="0" err="1">
                <a:latin typeface="Traditional Arabic" panose="02010000000000000000" pitchFamily="2" charset="-78"/>
                <a:ea typeface="Calibri" panose="020F0502020204030204" pitchFamily="34" charset="0"/>
                <a:cs typeface="Arial" panose="020B0604020202020204" pitchFamily="34" charset="0"/>
              </a:rPr>
              <a:t>اللَّهُ</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الَّذِي</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خَلَقَ</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السَّمَاوَاتِ</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وَالْأَرْضَ</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وَمَا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بَيْنَهُمَا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فِي</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سِتَّةِ</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أَيَّامٍ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ثُمَّ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اسْتَوَىٰ</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عَلَى</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الْعَرْشِ</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مَا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لَكُم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مِّن</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دُونِهِ</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مِن</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وَلِيٍّ</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وَلَا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شَفِيعٍ</a:t>
            </a:r>
            <a:r>
              <a:rPr lang="en-US" sz="2800" dirty="0">
                <a:solidFill>
                  <a:srgbClr val="E97D41"/>
                </a:solidFill>
                <a:latin typeface="Traditional Arabic" panose="02010000000000000000" pitchFamily="2" charset="-78"/>
                <a:ea typeface="Calibri" panose="020F0502020204030204" pitchFamily="34" charset="0"/>
                <a:cs typeface="Arial" panose="020B0604020202020204" pitchFamily="34" charset="0"/>
              </a:rPr>
              <a:t> </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أَفَلَا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تَتَذَكَّرُونَ</a:t>
            </a:r>
            <a:r>
              <a:rPr lang="fa-IR" sz="2800" dirty="0">
                <a:latin typeface="Traditional Arabic" panose="02010000000000000000" pitchFamily="2" charset="-78"/>
                <a:ea typeface="Calibri" panose="020F0502020204030204" pitchFamily="34" charset="0"/>
                <a:cs typeface="Arial" panose="020B0604020202020204" pitchFamily="34" charset="0"/>
              </a:rPr>
              <a:t>» </a:t>
            </a:r>
            <a:r>
              <a:rPr lang="fa-IR" dirty="0"/>
              <a:t>(خدا كسى است كه آسمانها و زمين و آنچه را كه ميان آن دو است در شش هنگام آفريد آنگاه بر عرش [قدرت] استيلا يافت براى شما غير از او سرپرست و شفاعتگرى نيست آيا باز هم پند نمى‏ گيريد)  (سجده، 4)</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2166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8800" dirty="0">
                <a:solidFill>
                  <a:srgbClr val="FFC000"/>
                </a:solidFill>
                <a:latin typeface="Traditional Arabic" panose="02010000000000000000" pitchFamily="2" charset="-78"/>
                <a:ea typeface="Times New Roman" panose="02020603050405020304" pitchFamily="18" charset="0"/>
                <a:cs typeface="B Titr" panose="00000700000000000000" pitchFamily="2" charset="-78"/>
              </a:rPr>
              <a:t>برهان بر اثبات خدا</a:t>
            </a:r>
            <a:endParaRPr lang="fa-IR" sz="8000" dirty="0">
              <a:solidFill>
                <a:srgbClr val="FFC00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0898371" cy="4661313"/>
          </a:xfrm>
        </p:spPr>
        <p:txBody>
          <a:bodyPr>
            <a:normAutofit lnSpcReduction="10000"/>
          </a:bodyPr>
          <a:lstStyle/>
          <a:p>
            <a:pPr algn="just">
              <a:lnSpc>
                <a:spcPct val="107000"/>
              </a:lnSpc>
              <a:spcAft>
                <a:spcPts val="0"/>
              </a:spcAft>
            </a:pPr>
            <a:r>
              <a:rPr lang="fa-IR" sz="2800" dirty="0">
                <a:latin typeface="Traditional Arabic" panose="02010000000000000000" pitchFamily="2" charset="-78"/>
                <a:ea typeface="Calibri" panose="020F0502020204030204" pitchFamily="34" charset="0"/>
                <a:cs typeface="B Nazanin" panose="00000400000000000000" pitchFamily="2" charset="-78"/>
              </a:rPr>
              <a:t>مطالعه در نظام هستی ما را به اینجا می‌رساند که همه اجزای عالم به یکدیگر متصلند، به طوری که یک موجود در مسیر وجودی خود، موجود دیگری را نیز به کمال می‌رساند، و سلسله موجودات به منزله زنجیری است که وقتی نخستین حلقه آن به طرف هدف به حرکت درآید، آخرین حلقه سلسله نیز به سوی سعادت و هدفش به راه می افتد.</a:t>
            </a:r>
          </a:p>
          <a:p>
            <a:pPr algn="just">
              <a:lnSpc>
                <a:spcPct val="107000"/>
              </a:lnSpc>
              <a:spcAft>
                <a:spcPts val="0"/>
              </a:spcAft>
            </a:pPr>
            <a:r>
              <a:rPr lang="fa-IR" sz="2800" dirty="0">
                <a:latin typeface="Traditional Arabic" panose="02010000000000000000" pitchFamily="2" charset="-78"/>
                <a:ea typeface="Calibri" panose="020F0502020204030204" pitchFamily="34" charset="0"/>
                <a:cs typeface="B Nazanin" panose="00000400000000000000" pitchFamily="2" charset="-78"/>
              </a:rPr>
              <a:t>برای مثال، انسان از نظامی که در حیوانات و نباتات جریان دارد بهره می‌برد، و نباتات از نظام جاری در زمین و محیط اطرافشان بهره می‌برند، و موجودات زمینی از نظام جاری در آسمان‌ها، و آسمانی‌ها از نظامِ جاری در موجودات زمین یاری می‌جویند. </a:t>
            </a:r>
          </a:p>
          <a:p>
            <a:pPr algn="just">
              <a:lnSpc>
                <a:spcPct val="107000"/>
              </a:lnSpc>
              <a:spcAft>
                <a:spcPts val="0"/>
              </a:spcAft>
            </a:pPr>
            <a:r>
              <a:rPr lang="fa-IR" sz="2800" dirty="0">
                <a:latin typeface="Traditional Arabic" panose="02010000000000000000" pitchFamily="2" charset="-78"/>
                <a:ea typeface="Calibri" panose="020F0502020204030204" pitchFamily="34" charset="0"/>
                <a:cs typeface="B Nazanin" panose="00000400000000000000" pitchFamily="2" charset="-78"/>
              </a:rPr>
              <a:t>از این رو عقل به این نتیجه می‌رسد که اجزای این نظام متصل است و آفریننده آن، ذات هر موجودی را به گونه‌ای قرار داده است تا اثر ویژه‌ای از آن سرزند و در طول زندگی‌اش وظیفه‌ای را که از آن خواسته‌اند به جا آورد و همه این مراحل را در چارچوب قضا و قدری معین طی کند.</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24421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8800" dirty="0">
                <a:solidFill>
                  <a:srgbClr val="FFC000"/>
                </a:solidFill>
                <a:latin typeface="Traditional Arabic" panose="02010000000000000000" pitchFamily="2" charset="-78"/>
                <a:ea typeface="Times New Roman" panose="02020603050405020304" pitchFamily="18" charset="0"/>
                <a:cs typeface="B Titr" panose="00000700000000000000" pitchFamily="2" charset="-78"/>
              </a:rPr>
              <a:t>برهان بر اثبات خدا</a:t>
            </a:r>
            <a:endParaRPr lang="fa-IR" sz="8000" dirty="0">
              <a:solidFill>
                <a:srgbClr val="FFC00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0898371" cy="4661313"/>
          </a:xfrm>
        </p:spPr>
        <p:txBody>
          <a:bodyPr>
            <a:normAutofit fontScale="92500" lnSpcReduction="10000"/>
          </a:bodyPr>
          <a:lstStyle/>
          <a:p>
            <a:pPr algn="just">
              <a:lnSpc>
                <a:spcPct val="107000"/>
              </a:lnSpc>
              <a:spcAft>
                <a:spcPts val="0"/>
              </a:spcAft>
            </a:pPr>
            <a:r>
              <a:rPr lang="fa-IR" sz="4000" dirty="0">
                <a:latin typeface="Traditional Arabic" panose="02010000000000000000" pitchFamily="2" charset="-78"/>
                <a:ea typeface="Calibri" panose="020F0502020204030204" pitchFamily="34" charset="0"/>
                <a:cs typeface="B Nazanin" panose="00000400000000000000" pitchFamily="2" charset="-78"/>
              </a:rPr>
              <a:t>حاصل سخن آنکه خالق هستی‌بخش بر جهان حکم می‌راند و تدبیر عالم به دست کسی است که خالق جهان است. </a:t>
            </a:r>
          </a:p>
          <a:p>
            <a:pPr algn="just">
              <a:lnSpc>
                <a:spcPct val="107000"/>
              </a:lnSpc>
              <a:spcAft>
                <a:spcPts val="0"/>
              </a:spcAft>
            </a:pPr>
            <a:r>
              <a:rPr lang="fa-IR" sz="4000" dirty="0">
                <a:latin typeface="Traditional Arabic" panose="02010000000000000000" pitchFamily="2" charset="-78"/>
                <a:ea typeface="Calibri" panose="020F0502020204030204" pitchFamily="34" charset="0"/>
                <a:cs typeface="B Nazanin" panose="00000400000000000000" pitchFamily="2" charset="-78"/>
              </a:rPr>
              <a:t>از این رو خدای متعال می‌فرماید:«</a:t>
            </a:r>
            <a:r>
              <a:rPr lang="en-US" sz="4400" dirty="0" err="1">
                <a:latin typeface="Traditional Arabic" panose="02010000000000000000" pitchFamily="2" charset="-78"/>
                <a:ea typeface="Calibri" panose="020F0502020204030204" pitchFamily="34" charset="0"/>
                <a:cs typeface="Arial" panose="020B0604020202020204" pitchFamily="34" charset="0"/>
              </a:rPr>
              <a:t>لَهُ</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الْخَلْقُ</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وَالْأَمْرُ</a:t>
            </a:r>
            <a:r>
              <a:rPr lang="fa-IR" sz="4400" dirty="0">
                <a:latin typeface="Traditional Arabic" panose="02010000000000000000" pitchFamily="2" charset="-78"/>
                <a:ea typeface="Calibri" panose="020F0502020204030204" pitchFamily="34" charset="0"/>
                <a:cs typeface="Arial" panose="020B0604020202020204" pitchFamily="34" charset="0"/>
              </a:rPr>
              <a:t>»</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fa-IR" sz="4400" dirty="0">
                <a:latin typeface="Traditional Arabic" panose="02010000000000000000" pitchFamily="2" charset="-78"/>
                <a:ea typeface="Calibri" panose="020F0502020204030204" pitchFamily="34" charset="0"/>
                <a:cs typeface="Arial" panose="020B0604020202020204" pitchFamily="34" charset="0"/>
              </a:rPr>
              <a:t>«</a:t>
            </a:r>
            <a:r>
              <a:rPr lang="en-US" sz="4400" dirty="0" err="1">
                <a:latin typeface="Traditional Arabic" panose="02010000000000000000" pitchFamily="2" charset="-78"/>
                <a:ea typeface="Calibri" panose="020F0502020204030204" pitchFamily="34" charset="0"/>
                <a:cs typeface="Arial" panose="020B0604020202020204" pitchFamily="34" charset="0"/>
              </a:rPr>
              <a:t>أَلَا</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لَهُ</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الْحُكْمُ</a:t>
            </a:r>
            <a:r>
              <a:rPr lang="fa-IR" sz="4400" dirty="0">
                <a:latin typeface="Traditional Arabic" panose="02010000000000000000" pitchFamily="2" charset="-78"/>
                <a:ea typeface="Calibri" panose="020F0502020204030204" pitchFamily="34" charset="0"/>
                <a:cs typeface="Arial" panose="020B0604020202020204" pitchFamily="34" charset="0"/>
              </a:rPr>
              <a:t>»</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fa-IR" sz="4400" dirty="0">
                <a:latin typeface="Traditional Arabic" panose="02010000000000000000" pitchFamily="2" charset="-78"/>
                <a:ea typeface="Calibri" panose="020F0502020204030204" pitchFamily="34" charset="0"/>
                <a:cs typeface="Arial" panose="020B0604020202020204" pitchFamily="34" charset="0"/>
              </a:rPr>
              <a:t>«</a:t>
            </a:r>
            <a:r>
              <a:rPr lang="en-US" sz="4400" dirty="0" err="1">
                <a:latin typeface="Traditional Arabic" panose="02010000000000000000" pitchFamily="2" charset="-78"/>
                <a:ea typeface="Calibri" panose="020F0502020204030204" pitchFamily="34" charset="0"/>
                <a:cs typeface="Arial" panose="020B0604020202020204" pitchFamily="34" charset="0"/>
              </a:rPr>
              <a:t>وَاللَّهُ</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يَحْكُمُ</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لَا</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مُعَقِّبَ</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لِحُكْمِهِ</a:t>
            </a:r>
            <a:r>
              <a:rPr lang="fa-IR" sz="4400" dirty="0">
                <a:latin typeface="Traditional Arabic" panose="02010000000000000000" pitchFamily="2" charset="-78"/>
                <a:ea typeface="Calibri" panose="020F0502020204030204" pitchFamily="34" charset="0"/>
                <a:cs typeface="Arial" panose="020B0604020202020204" pitchFamily="34" charset="0"/>
              </a:rPr>
              <a:t>» و</a:t>
            </a:r>
            <a:r>
              <a:rPr lang="fa-IR" sz="4000" dirty="0">
                <a:latin typeface="Traditional Arabic" panose="02010000000000000000" pitchFamily="2" charset="-78"/>
                <a:ea typeface="Calibri" panose="020F0502020204030204" pitchFamily="34" charset="0"/>
                <a:cs typeface="B Nazanin" panose="00000400000000000000" pitchFamily="2" charset="-78"/>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هُوَ</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قَائِمٌ</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عَلَىٰ</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كُلِّ</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نَفْسٍ</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بِمَا</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كَسَبَتْ</a:t>
            </a:r>
            <a:r>
              <a:rPr lang="fa-IR" sz="4400" dirty="0">
                <a:latin typeface="Traditional Arabic" panose="02010000000000000000" pitchFamily="2" charset="-78"/>
                <a:ea typeface="Calibri" panose="020F0502020204030204" pitchFamily="34" charset="0"/>
                <a:cs typeface="Arial" panose="020B0604020202020204" pitchFamily="34" charset="0"/>
              </a:rPr>
              <a:t>».</a:t>
            </a:r>
          </a:p>
          <a:p>
            <a:pPr algn="just">
              <a:lnSpc>
                <a:spcPct val="107000"/>
              </a:lnSpc>
              <a:spcAft>
                <a:spcPts val="0"/>
              </a:spcAft>
            </a:pPr>
            <a:r>
              <a:rPr lang="fa-IR" sz="4000" dirty="0">
                <a:latin typeface="Traditional Arabic" panose="02010000000000000000" pitchFamily="2" charset="-78"/>
                <a:ea typeface="Calibri" panose="020F0502020204030204" pitchFamily="34" charset="0"/>
                <a:cs typeface="B Nazanin" panose="00000400000000000000" pitchFamily="2" charset="-78"/>
              </a:rPr>
              <a:t>مخلوقات نیز به سوی همان غایتی می‌روند که خالق هستی برایشان تقدیر کرده است: «</a:t>
            </a:r>
            <a:r>
              <a:rPr lang="en-US" sz="4400" dirty="0" err="1">
                <a:latin typeface="Traditional Arabic" panose="02010000000000000000" pitchFamily="2" charset="-78"/>
                <a:ea typeface="Calibri" panose="020F0502020204030204" pitchFamily="34" charset="0"/>
                <a:cs typeface="Arial" panose="020B0604020202020204" pitchFamily="34" charset="0"/>
              </a:rPr>
              <a:t>وَلِكُلٍّ</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وِجْهَةٌ</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هُوَ</a:t>
            </a:r>
            <a:r>
              <a:rPr lang="en-US" sz="4400" dirty="0">
                <a:latin typeface="Traditional Arabic" panose="02010000000000000000" pitchFamily="2" charset="-78"/>
                <a:ea typeface="Calibri" panose="020F0502020204030204" pitchFamily="34" charset="0"/>
                <a:cs typeface="Arial" panose="020B0604020202020204" pitchFamily="34" charset="0"/>
              </a:rPr>
              <a:t> </a:t>
            </a:r>
            <a:r>
              <a:rPr lang="en-US" sz="4400" dirty="0" err="1">
                <a:latin typeface="Traditional Arabic" panose="02010000000000000000" pitchFamily="2" charset="-78"/>
                <a:ea typeface="Calibri" panose="020F0502020204030204" pitchFamily="34" charset="0"/>
                <a:cs typeface="Arial" panose="020B0604020202020204" pitchFamily="34" charset="0"/>
              </a:rPr>
              <a:t>مُوَلِّيهَا</a:t>
            </a:r>
            <a:r>
              <a:rPr lang="fa-IR" sz="4400" dirty="0">
                <a:latin typeface="Traditional Arabic" panose="02010000000000000000" pitchFamily="2" charset="-78"/>
                <a:ea typeface="Calibri" panose="020F0502020204030204" pitchFamily="34" charset="0"/>
                <a:cs typeface="Arial" panose="020B0604020202020204" pitchFamily="34" charset="0"/>
              </a:rPr>
              <a:t>»</a:t>
            </a:r>
            <a:r>
              <a:rPr lang="en-US" sz="4400" dirty="0">
                <a:latin typeface="Traditional Arabic" panose="02010000000000000000" pitchFamily="2" charset="-78"/>
                <a:ea typeface="Calibri" panose="020F0502020204030204" pitchFamily="34" charset="0"/>
                <a:cs typeface="Arial" panose="020B0604020202020204" pitchFamily="34" charset="0"/>
              </a:rPr>
              <a:t>.</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5822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8800" dirty="0">
                <a:solidFill>
                  <a:srgbClr val="FFC000"/>
                </a:solidFill>
                <a:latin typeface="Traditional Arabic" panose="02010000000000000000" pitchFamily="2" charset="-78"/>
                <a:ea typeface="Times New Roman" panose="02020603050405020304" pitchFamily="18" charset="0"/>
                <a:cs typeface="B Titr" panose="00000700000000000000" pitchFamily="2" charset="-78"/>
              </a:rPr>
              <a:t>برهان بر اثبات خدا</a:t>
            </a:r>
            <a:endParaRPr lang="fa-IR" sz="8000" dirty="0">
              <a:solidFill>
                <a:srgbClr val="FFC00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0898371" cy="4661313"/>
          </a:xfrm>
        </p:spPr>
        <p:txBody>
          <a:bodyPr>
            <a:normAutofit fontScale="92500"/>
          </a:bodyPr>
          <a:lstStyle/>
          <a:p>
            <a:pPr algn="just">
              <a:lnSpc>
                <a:spcPct val="107000"/>
              </a:lnSpc>
              <a:spcAft>
                <a:spcPts val="0"/>
              </a:spcAft>
            </a:pPr>
            <a:r>
              <a:rPr lang="fa-IR" sz="3200" dirty="0">
                <a:latin typeface="Traditional Arabic" panose="02010000000000000000" pitchFamily="2" charset="-78"/>
                <a:ea typeface="Times New Roman" panose="02020603050405020304" pitchFamily="18" charset="0"/>
                <a:cs typeface="B Nazanin" panose="00000400000000000000" pitchFamily="2" charset="-78"/>
              </a:rPr>
              <a:t>از نظر عقل و آیات قرآن، آفریننده این جهان هم «خالق» آنها و هم «قیّوم» آنهاست. بنابراین نباید درباره خدا چنین تصوری داشت که او جهان هستی را آفریده و به گوشه‌ای نشسته و منتظر روز حسابرسی آنهاست و مخلوقات نیز بدون نیاز به آفریدگارشان هر چه بخواهند انجام می‌دهند و خداوند هیچ دخالتی در کار آنها ندارد. </a:t>
            </a:r>
          </a:p>
          <a:p>
            <a:pPr algn="just">
              <a:lnSpc>
                <a:spcPct val="107000"/>
              </a:lnSpc>
              <a:spcAft>
                <a:spcPts val="0"/>
              </a:spcAft>
            </a:pPr>
            <a:r>
              <a:rPr lang="fa-IR" sz="3200" dirty="0">
                <a:latin typeface="Traditional Arabic" panose="02010000000000000000" pitchFamily="2" charset="-78"/>
                <a:ea typeface="Times New Roman" panose="02020603050405020304" pitchFamily="18" charset="0"/>
                <a:cs typeface="B Nazanin" panose="00000400000000000000" pitchFamily="2" charset="-78"/>
              </a:rPr>
              <a:t>درنتیجه نباید نگاه استقلالی به هیچ یک از اسباب داشت، زیرا خدا قیوم آنهاست و بدون قدرت و ارده الهی نمی‌توانند تاثیری داشته باشند. آیات و روایات فراوانی بر این مطلب تاکید دارند؛ از جمله: «</a:t>
            </a:r>
            <a:r>
              <a:rPr lang="en-US" sz="3600" dirty="0" err="1">
                <a:latin typeface="Traditional Arabic" panose="02010000000000000000" pitchFamily="2" charset="-78"/>
                <a:ea typeface="Calibri" panose="020F0502020204030204" pitchFamily="34" charset="0"/>
                <a:cs typeface="Arial" panose="020B0604020202020204" pitchFamily="34" charset="0"/>
              </a:rPr>
              <a:t>لِلَّهِ</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مُلْكُ</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السَّمَاوَاتِ</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وَالْأَرْضِ</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وَمَا</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فِيهِنَّ</a:t>
            </a:r>
            <a:r>
              <a:rPr lang="en-US" sz="3600" dirty="0">
                <a:solidFill>
                  <a:srgbClr val="E97D41"/>
                </a:solidFill>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وَهُوَ</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عَلَىٰ</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كُلِّ</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شَيْءٍ</a:t>
            </a:r>
            <a:r>
              <a:rPr lang="en-US" sz="3600" dirty="0">
                <a:latin typeface="Traditional Arabic" panose="02010000000000000000" pitchFamily="2" charset="-78"/>
                <a:ea typeface="Calibri" panose="020F0502020204030204" pitchFamily="34" charset="0"/>
                <a:cs typeface="Arial" panose="020B0604020202020204" pitchFamily="34" charset="0"/>
              </a:rPr>
              <a:t> </a:t>
            </a:r>
            <a:r>
              <a:rPr lang="en-US" sz="3600" dirty="0" err="1">
                <a:latin typeface="Traditional Arabic" panose="02010000000000000000" pitchFamily="2" charset="-78"/>
                <a:ea typeface="Calibri" panose="020F0502020204030204" pitchFamily="34" charset="0"/>
                <a:cs typeface="Arial" panose="020B0604020202020204" pitchFamily="34" charset="0"/>
              </a:rPr>
              <a:t>قَدِيرٌ</a:t>
            </a:r>
            <a:r>
              <a:rPr lang="fa-IR" sz="3600" dirty="0">
                <a:latin typeface="Traditional Arabic" panose="02010000000000000000" pitchFamily="2" charset="-78"/>
                <a:ea typeface="Calibri" panose="020F0502020204030204" pitchFamily="34" charset="0"/>
                <a:cs typeface="Arial" panose="020B0604020202020204" pitchFamily="34" charset="0"/>
              </a:rPr>
              <a:t>».</a:t>
            </a:r>
          </a:p>
          <a:p>
            <a:pPr algn="just">
              <a:lnSpc>
                <a:spcPct val="107000"/>
              </a:lnSpc>
              <a:spcAft>
                <a:spcPts val="0"/>
              </a:spcAft>
            </a:pPr>
            <a:r>
              <a:rPr lang="fa-IR" sz="2600" dirty="0">
                <a:latin typeface="Calibri" panose="020F0502020204030204" pitchFamily="34" charset="0"/>
                <a:ea typeface="Calibri" panose="020F0502020204030204" pitchFamily="34" charset="0"/>
              </a:rPr>
              <a:t>خدای متعال بر همه آسمان ها و زمین و هر آنچه در آن است تسلط دارد و اثر این سیطره الهی، حاکمیت اراده خدا بر تاثیر همه اسباب است.</a:t>
            </a:r>
          </a:p>
        </p:txBody>
      </p:sp>
    </p:spTree>
    <p:extLst>
      <p:ext uri="{BB962C8B-B14F-4D97-AF65-F5344CB8AC3E}">
        <p14:creationId xmlns:p14="http://schemas.microsoft.com/office/powerpoint/2010/main" val="4117116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8800" dirty="0">
                <a:solidFill>
                  <a:srgbClr val="FFC000"/>
                </a:solidFill>
                <a:latin typeface="Traditional Arabic" panose="02010000000000000000" pitchFamily="2" charset="-78"/>
                <a:ea typeface="Times New Roman" panose="02020603050405020304" pitchFamily="18" charset="0"/>
                <a:cs typeface="B Titr" panose="00000700000000000000" pitchFamily="2" charset="-78"/>
              </a:rPr>
              <a:t>برهان بر اثبات خدا</a:t>
            </a:r>
            <a:endParaRPr lang="fa-IR" sz="8000" dirty="0">
              <a:solidFill>
                <a:srgbClr val="FFC00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0898371" cy="4661313"/>
          </a:xfrm>
        </p:spPr>
        <p:txBody>
          <a:bodyPr>
            <a:normAutofit lnSpcReduction="10000"/>
          </a:bodyPr>
          <a:lstStyle/>
          <a:p>
            <a:pPr algn="just">
              <a:lnSpc>
                <a:spcPct val="107000"/>
              </a:lnSpc>
              <a:spcAft>
                <a:spcPts val="0"/>
              </a:spcAft>
            </a:pPr>
            <a:r>
              <a:rPr lang="fa-IR" sz="4800" dirty="0">
                <a:latin typeface="Traditional Arabic" panose="02010000000000000000" pitchFamily="2" charset="-78"/>
                <a:ea typeface="Calibri" panose="020F0502020204030204" pitchFamily="34" charset="0"/>
                <a:cs typeface="B Nazanin" panose="00000400000000000000" pitchFamily="2" charset="-78"/>
              </a:rPr>
              <a:t>پس یکی از مهم‌ترین برهان‌های عقلی بر اثبات وجود خدا نیاز دائمی موجودات جهان به آفریدگار است؛ بنابراین:</a:t>
            </a:r>
          </a:p>
          <a:p>
            <a:pPr algn="just">
              <a:lnSpc>
                <a:spcPct val="107000"/>
              </a:lnSpc>
              <a:spcAft>
                <a:spcPts val="0"/>
              </a:spcAft>
            </a:pPr>
            <a:r>
              <a:rPr lang="fa-IR" sz="4800" dirty="0">
                <a:latin typeface="Traditional Arabic" panose="02010000000000000000" pitchFamily="2" charset="-78"/>
                <a:ea typeface="Calibri" panose="020F0502020204030204" pitchFamily="34" charset="0"/>
                <a:cs typeface="B Nazanin" panose="00000400000000000000" pitchFamily="2" charset="-78"/>
              </a:rPr>
              <a:t>اولاً لحظه لحظه محتاج خدا و متکی به او هستیم، </a:t>
            </a:r>
          </a:p>
          <a:p>
            <a:pPr algn="just">
              <a:lnSpc>
                <a:spcPct val="107000"/>
              </a:lnSpc>
              <a:spcAft>
                <a:spcPts val="0"/>
              </a:spcAft>
            </a:pPr>
            <a:r>
              <a:rPr lang="fa-IR" sz="4800" dirty="0">
                <a:latin typeface="Traditional Arabic" panose="02010000000000000000" pitchFamily="2" charset="-78"/>
                <a:ea typeface="Calibri" panose="020F0502020204030204" pitchFamily="34" charset="0"/>
                <a:cs typeface="B Nazanin" panose="00000400000000000000" pitchFamily="2" charset="-78"/>
              </a:rPr>
              <a:t>ثانیاً در عین حال که باید از اسباب و علل پدیده‌ها بهره‌مند شویم، نباید فراموش کنیم که خود اسباب نیز نیازمند خدای غنی بالذات هستند.</a:t>
            </a:r>
            <a:endParaRPr lang="en-US" sz="3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5365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404038"/>
            <a:ext cx="10813312" cy="1180214"/>
          </a:xfrm>
        </p:spPr>
        <p:txBody>
          <a:bodyPr>
            <a:normAutofit/>
          </a:bodyPr>
          <a:lstStyle/>
          <a:p>
            <a:pPr algn="ctr"/>
            <a:r>
              <a:rPr lang="ar-SA" sz="5400" dirty="0">
                <a:solidFill>
                  <a:srgbClr val="000000"/>
                </a:solidFill>
                <a:latin typeface="Arial" panose="020B0604020202020204" pitchFamily="34" charset="0"/>
                <a:ea typeface="Times New Roman" panose="02020603050405020304" pitchFamily="18" charset="0"/>
                <a:cs typeface="Titr" panose="00000700000000000000" pitchFamily="2" charset="-78"/>
              </a:rPr>
              <a:t>علل انکار خدا و نشانه های الهی</a:t>
            </a:r>
            <a:endParaRPr lang="fa-IR" dirty="0"/>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255181" y="1584252"/>
            <a:ext cx="11802140" cy="4869710"/>
          </a:xfrm>
        </p:spPr>
        <p:txBody>
          <a:bodyPr>
            <a:normAutofit fontScale="85000" lnSpcReduction="10000"/>
          </a:bodyPr>
          <a:lstStyle/>
          <a:p>
            <a:pPr algn="just">
              <a:lnSpc>
                <a:spcPct val="150000"/>
              </a:lnSpc>
            </a:pP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طبق فطرت الهی</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 </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باور به خدا در درون هر انسانی وجود دارد</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 </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نشانه</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های الهی در جهان طبیعت به قدری زیادند که نمی</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توان آنها را نادیده انگاشت</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p>
          <a:p>
            <a:pPr algn="just">
              <a:lnSpc>
                <a:spcPct val="150000"/>
              </a:lnSpc>
            </a:pP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 افزون بر این</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 اتفاقاتی که برای انسان </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و </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یا اطرافیان او پیش می</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آید و همچنین دعوت و تذکر انسان</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های الهی</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 همگی زمینه را برای پذیرش وجود خدا فراهم می</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کنند</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 </a:t>
            </a:r>
            <a:endPar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endParaRPr>
          </a:p>
          <a:p>
            <a:pPr algn="just">
              <a:lnSpc>
                <a:spcPct val="150000"/>
              </a:lnSpc>
            </a:pP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حال پرسش اساسی این است که</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 چرا</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 با وجود این شرایط</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 برخی انسان</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ها نشانه</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های الهی را انکار کرده و وانمود می</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r>
              <a:rPr lang="ar-SA"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کنند که به وجود خدا باور ندارند</a:t>
            </a:r>
            <a:r>
              <a:rPr lang="fa-IR" sz="2400" b="1" dirty="0">
                <a:solidFill>
                  <a:srgbClr val="000000"/>
                </a:solidFill>
                <a:latin typeface="Arial" panose="020B0604020202020204" pitchFamily="34" charset="0"/>
                <a:ea typeface="Times New Roman" panose="02020603050405020304" pitchFamily="18" charset="0"/>
                <a:cs typeface="B Compset" panose="00000400000000000000" pitchFamily="2" charset="-78"/>
              </a:rPr>
              <a:t>؟</a:t>
            </a:r>
            <a:endParaRPr lang="en-US" sz="2400" b="1" dirty="0">
              <a:solidFill>
                <a:srgbClr val="000000"/>
              </a:solidFill>
              <a:latin typeface="Arial" panose="020B0604020202020204" pitchFamily="34" charset="0"/>
              <a:cs typeface="B Compset" panose="00000400000000000000" pitchFamily="2" charset="-78"/>
            </a:endParaRPr>
          </a:p>
          <a:p>
            <a:pPr algn="just">
              <a:lnSpc>
                <a:spcPct val="150000"/>
              </a:lnSpc>
            </a:pPr>
            <a:r>
              <a:rPr lang="ar-SA" sz="2400" b="1" dirty="0">
                <a:cs typeface="B Compset" panose="00000400000000000000" pitchFamily="2" charset="-78"/>
              </a:rPr>
              <a:t>بررسی علل انکار خداوند و ریشه</a:t>
            </a:r>
            <a:r>
              <a:rPr lang="fa-IR" sz="2400" b="1" dirty="0">
                <a:cs typeface="B Compset" panose="00000400000000000000" pitchFamily="2" charset="-78"/>
              </a:rPr>
              <a:t>‌</a:t>
            </a:r>
            <a:r>
              <a:rPr lang="ar-SA" sz="2400" b="1" dirty="0">
                <a:cs typeface="B Compset" panose="00000400000000000000" pitchFamily="2" charset="-78"/>
              </a:rPr>
              <a:t>یابی آنها می‌تواند زمینه از بین رفتن موانع پذیرش خدا را فراهم کند و در نتیجه جامعه را به سوی توحید و بندگی الهی سوق دهد</a:t>
            </a:r>
            <a:r>
              <a:rPr lang="fa-IR" sz="2400" b="1" dirty="0">
                <a:cs typeface="B Compset" panose="00000400000000000000" pitchFamily="2" charset="-78"/>
              </a:rPr>
              <a:t>. </a:t>
            </a:r>
            <a:r>
              <a:rPr lang="ar-SA" sz="2400" b="1" dirty="0">
                <a:cs typeface="B Compset" panose="00000400000000000000" pitchFamily="2" charset="-78"/>
              </a:rPr>
              <a:t> از این رو بررسی علل انکار وجود خدا و نشانه</a:t>
            </a:r>
            <a:r>
              <a:rPr lang="fa-IR" sz="2400" b="1" dirty="0">
                <a:cs typeface="B Compset" panose="00000400000000000000" pitchFamily="2" charset="-78"/>
              </a:rPr>
              <a:t>‌</a:t>
            </a:r>
            <a:r>
              <a:rPr lang="ar-SA" sz="2400" b="1" dirty="0">
                <a:cs typeface="B Compset" panose="00000400000000000000" pitchFamily="2" charset="-78"/>
              </a:rPr>
              <a:t>های الهی اهمیت ویژه</a:t>
            </a:r>
            <a:r>
              <a:rPr lang="fa-IR" sz="2400" b="1" dirty="0">
                <a:cs typeface="B Compset" panose="00000400000000000000" pitchFamily="2" charset="-78"/>
              </a:rPr>
              <a:t>‌</a:t>
            </a:r>
            <a:r>
              <a:rPr lang="ar-SA" sz="2400" b="1" dirty="0">
                <a:cs typeface="B Compset" panose="00000400000000000000" pitchFamily="2" charset="-78"/>
              </a:rPr>
              <a:t>ای در میان مسائل خداشناسی دارد</a:t>
            </a:r>
            <a:r>
              <a:rPr lang="fa-IR" sz="2400" b="1" dirty="0">
                <a:cs typeface="B Compset" panose="00000400000000000000" pitchFamily="2" charset="-78"/>
              </a:rPr>
              <a:t>.</a:t>
            </a:r>
          </a:p>
          <a:p>
            <a:pPr algn="just">
              <a:lnSpc>
                <a:spcPct val="150000"/>
              </a:lnSpc>
            </a:pPr>
            <a:r>
              <a:rPr lang="ar-SA" sz="2400" b="1" dirty="0">
                <a:cs typeface="B Compset" panose="00000400000000000000" pitchFamily="2" charset="-78"/>
              </a:rPr>
              <a:t> از آیات قرآن می</a:t>
            </a:r>
            <a:r>
              <a:rPr lang="fa-IR" sz="2400" b="1" dirty="0">
                <a:cs typeface="B Compset" panose="00000400000000000000" pitchFamily="2" charset="-78"/>
              </a:rPr>
              <a:t>‌</a:t>
            </a:r>
            <a:r>
              <a:rPr lang="ar-SA" sz="2400" b="1" dirty="0">
                <a:cs typeface="B Compset" panose="00000400000000000000" pitchFamily="2" charset="-78"/>
              </a:rPr>
              <a:t>توان دو دسته علل را برای انکار خدا یافت</a:t>
            </a:r>
            <a:r>
              <a:rPr lang="fa-IR" sz="2400" b="1" dirty="0">
                <a:cs typeface="B Compset" panose="00000400000000000000" pitchFamily="2" charset="-78"/>
              </a:rPr>
              <a:t>:</a:t>
            </a:r>
            <a:r>
              <a:rPr lang="ar-SA" sz="2400" b="1" dirty="0">
                <a:cs typeface="B Compset" panose="00000400000000000000" pitchFamily="2" charset="-78"/>
              </a:rPr>
              <a:t> علل معرفت‌شناختی و علل اخلاقی.</a:t>
            </a:r>
            <a:endParaRPr lang="en-US" sz="2400" b="1" dirty="0">
              <a:cs typeface="B Compset" panose="00000400000000000000" pitchFamily="2" charset="-78"/>
            </a:endParaRPr>
          </a:p>
        </p:txBody>
      </p:sp>
    </p:spTree>
    <p:extLst>
      <p:ext uri="{BB962C8B-B14F-4D97-AF65-F5344CB8AC3E}">
        <p14:creationId xmlns:p14="http://schemas.microsoft.com/office/powerpoint/2010/main" val="3804670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404038"/>
            <a:ext cx="10813312" cy="1180214"/>
          </a:xfrm>
        </p:spPr>
        <p:txBody>
          <a:bodyPr>
            <a:normAutofit/>
          </a:bodyPr>
          <a:lstStyle/>
          <a:p>
            <a:pPr algn="ctr"/>
            <a:r>
              <a:rPr lang="ar-SA" sz="5400" dirty="0">
                <a:solidFill>
                  <a:srgbClr val="000000"/>
                </a:solidFill>
                <a:latin typeface="Arial" panose="020B0604020202020204" pitchFamily="34" charset="0"/>
                <a:ea typeface="Times New Roman" panose="02020603050405020304" pitchFamily="18" charset="0"/>
                <a:cs typeface="Titr" panose="00000700000000000000" pitchFamily="2" charset="-78"/>
              </a:rPr>
              <a:t>علل انکار خدا و نشانه های الهی</a:t>
            </a:r>
            <a:endParaRPr lang="fa-IR" dirty="0"/>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627322" y="1743740"/>
            <a:ext cx="10813312" cy="4565620"/>
          </a:xfrm>
        </p:spPr>
        <p:txBody>
          <a:bodyPr>
            <a:normAutofit fontScale="92500" lnSpcReduction="20000"/>
          </a:bodyPr>
          <a:lstStyle/>
          <a:p>
            <a:pPr algn="just"/>
            <a:r>
              <a:rPr lang="fa-IR" sz="3900" b="1" dirty="0">
                <a:solidFill>
                  <a:schemeClr val="tx2"/>
                </a:solidFill>
                <a:cs typeface="B Compset" panose="00000400000000000000" pitchFamily="2" charset="-78"/>
              </a:rPr>
              <a:t>یک. علل معرفت‌شناختی</a:t>
            </a:r>
          </a:p>
          <a:p>
            <a:pPr algn="just"/>
            <a:r>
              <a:rPr lang="fa-IR" sz="2400" dirty="0">
                <a:cs typeface="B Compset" panose="00000400000000000000" pitchFamily="2" charset="-78"/>
              </a:rPr>
              <a:t> منظور از علل معرفت‌شناختی باورها و پیش‌فرض‌هایی است که اجازه پذیرش خداوند و باور به او را نمی‌دهند. </a:t>
            </a:r>
          </a:p>
          <a:p>
            <a:pPr algn="just"/>
            <a:r>
              <a:rPr lang="fa-IR" sz="2400" dirty="0">
                <a:cs typeface="B Compset" panose="00000400000000000000" pitchFamily="2" charset="-78"/>
              </a:rPr>
              <a:t>سه عامل مهم در این زمینه عبارتند از:</a:t>
            </a:r>
          </a:p>
          <a:p>
            <a:pPr algn="just">
              <a:lnSpc>
                <a:spcPct val="107000"/>
              </a:lnSpc>
            </a:pPr>
            <a:r>
              <a:rPr lang="fa-IR" sz="3200"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1.</a:t>
            </a:r>
            <a:r>
              <a:rPr lang="ar-SA" sz="3200" b="1" dirty="0">
                <a:solidFill>
                  <a:srgbClr val="000000"/>
                </a:solidFill>
                <a:latin typeface="Arial" panose="020B0604020202020204" pitchFamily="34" charset="0"/>
                <a:ea typeface="Times New Roman" panose="02020603050405020304" pitchFamily="18" charset="0"/>
                <a:cs typeface="B Nazanin" panose="00000400000000000000" pitchFamily="2" charset="-78"/>
              </a:rPr>
              <a:t> حس گرایی</a:t>
            </a:r>
            <a:endParaRPr lang="fa-IR" sz="3200" b="1" dirty="0">
              <a:solidFill>
                <a:srgbClr val="000000"/>
              </a:solidFill>
              <a:latin typeface="Calibri" panose="020F0502020204030204" pitchFamily="34" charset="0"/>
              <a:ea typeface="Times New Roman" panose="02020603050405020304" pitchFamily="18" charset="0"/>
              <a:cs typeface="B Nazanin" panose="00000400000000000000" pitchFamily="2" charset="-78"/>
            </a:endParaRPr>
          </a:p>
          <a:p>
            <a:pPr algn="just">
              <a:lnSpc>
                <a:spcPct val="150000"/>
              </a:lnSpc>
            </a:pP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معمولاً ناباوران به</a:t>
            </a:r>
            <a:r>
              <a:rPr lang="ar-SA" sz="2400" dirty="0">
                <a:solidFill>
                  <a:srgbClr val="000000"/>
                </a:solidFill>
                <a:latin typeface="Calibri" panose="020F0502020204030204" pitchFamily="34" charset="0"/>
                <a:ea typeface="Times New Roman" panose="02020603050405020304" pitchFamily="18" charset="0"/>
                <a:cs typeface="B Nazanin" panose="00000400000000000000" pitchFamily="2" charset="-78"/>
              </a:rPr>
              <a:t> </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وجود خدا</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از بین ابزارهای شناختی فقط به حس توجه می</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کنند</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آنان</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هنگامی که درباره خدا و ماورای طبیعت سخنی به میان می</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آید،</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تنها در قالب تشبیه می</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توانند آن را درک کنند. </a:t>
            </a:r>
            <a:endPar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endParaRPr>
          </a:p>
          <a:p>
            <a:pPr algn="just">
              <a:lnSpc>
                <a:spcPct val="150000"/>
              </a:lnSpc>
            </a:pP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برای مثال،</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طبق </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بیان </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قرآن کریم وقتی به نمرود گفته می</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شود</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Traditional Arabic" panose="02020603050405020304" pitchFamily="18" charset="-78"/>
                <a:ea typeface="Times New Roman" panose="02020603050405020304" pitchFamily="18" charset="0"/>
                <a:cs typeface="B Nazanin" panose="00000400000000000000" pitchFamily="2" charset="-78"/>
              </a:rPr>
              <a:t>رَبِّيَ الَّذِي يُحْيِي وَيُمِيتُ</a:t>
            </a:r>
            <a:r>
              <a:rPr lang="fa-IR" sz="2400" dirty="0">
                <a:solidFill>
                  <a:srgbClr val="000000"/>
                </a:solidFill>
                <a:latin typeface="Traditional Arabic" panose="02020603050405020304" pitchFamily="18" charset="-78"/>
                <a:ea typeface="Times New Roman" panose="02020603050405020304" pitchFamily="18" charset="0"/>
                <a:cs typeface="B Nazanin" panose="00000400000000000000" pitchFamily="2" charset="-78"/>
              </a:rPr>
              <a:t>». </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او </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پ</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اسخ می</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دهد</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Traditional Arabic" panose="02020603050405020304" pitchFamily="18" charset="-78"/>
                <a:ea typeface="Times New Roman" panose="02020603050405020304" pitchFamily="18" charset="0"/>
                <a:cs typeface="B Nazanin" panose="00000400000000000000" pitchFamily="2" charset="-78"/>
              </a:rPr>
              <a:t>أَنَا أُحْيِي وَأُمِيتُ</a:t>
            </a:r>
            <a:r>
              <a:rPr lang="fa-IR" sz="2400" dirty="0">
                <a:solidFill>
                  <a:srgbClr val="000000"/>
                </a:solidFill>
                <a:latin typeface="Traditional Arabic" panose="02020603050405020304" pitchFamily="18" charset="-78"/>
                <a:ea typeface="Times New Roman" panose="02020603050405020304" pitchFamily="18" charset="0"/>
                <a:cs typeface="B Nazanin" panose="00000400000000000000" pitchFamily="2" charset="-78"/>
              </a:rPr>
              <a:t>». </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آنگاه دو زندانی را می‌آورند</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یکی از آن دو را می</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کشد و دیگری را زنده نگه می</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دارد</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تا مردن و زنده کردن را نشان دهد</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a:t>
            </a:r>
            <a:endPar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endParaRPr>
          </a:p>
          <a:p>
            <a:pPr algn="just">
              <a:lnSpc>
                <a:spcPct val="150000"/>
              </a:lnSpc>
            </a:pP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البته اصالت</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حس</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می‌تواند حتی در باورهای متدینان</a:t>
            </a:r>
            <a:r>
              <a:rPr lang="fa-IR"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a:t>
            </a:r>
            <a:r>
              <a:rPr lang="ar-SA" sz="2400" dirty="0">
                <a:solidFill>
                  <a:srgbClr val="000000"/>
                </a:solidFill>
                <a:latin typeface="Arial" panose="020B0604020202020204" pitchFamily="34" charset="0"/>
                <a:ea typeface="Times New Roman" panose="02020603050405020304" pitchFamily="18" charset="0"/>
                <a:cs typeface="B Nazanin" panose="00000400000000000000" pitchFamily="2" charset="-78"/>
              </a:rPr>
              <a:t> نیز تاثیر نامبارکی داشته باشد.</a:t>
            </a:r>
            <a:endParaRPr lang="en-US" sz="2400" dirty="0">
              <a:solidFill>
                <a:srgbClr val="000000"/>
              </a:solidFill>
              <a:latin typeface="Arial" panose="020B0604020202020204" pitchFamily="34" charset="0"/>
              <a:ea typeface="Times New Roman" panose="02020603050405020304" pitchFamily="18" charset="0"/>
              <a:cs typeface="B Nazanin" panose="00000400000000000000" pitchFamily="2" charset="-78"/>
            </a:endParaRPr>
          </a:p>
        </p:txBody>
      </p:sp>
    </p:spTree>
    <p:extLst>
      <p:ext uri="{BB962C8B-B14F-4D97-AF65-F5344CB8AC3E}">
        <p14:creationId xmlns:p14="http://schemas.microsoft.com/office/powerpoint/2010/main" val="251125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258C4-566B-4AD7-9851-FD6BBFFCCE83}"/>
              </a:ext>
            </a:extLst>
          </p:cNvPr>
          <p:cNvSpPr>
            <a:spLocks noGrp="1"/>
          </p:cNvSpPr>
          <p:nvPr>
            <p:ph idx="1"/>
          </p:nvPr>
        </p:nvSpPr>
        <p:spPr>
          <a:xfrm>
            <a:off x="882502" y="914400"/>
            <a:ext cx="10536865" cy="5394960"/>
          </a:xfrm>
        </p:spPr>
        <p:txBody>
          <a:bodyPr>
            <a:normAutofit fontScale="92500"/>
          </a:bodyPr>
          <a:lstStyle/>
          <a:p>
            <a:pPr algn="just" fontAlgn="t"/>
            <a:r>
              <a:rPr lang="fa-IR" sz="4400" dirty="0">
                <a:solidFill>
                  <a:srgbClr val="0070C0"/>
                </a:solidFill>
                <a:latin typeface="ParsQuran"/>
                <a:cs typeface="B Arabic Style" panose="00000400000000000000" pitchFamily="2" charset="-78"/>
              </a:rPr>
              <a:t>اللَّهُ لَا إِلَهَ إِلَّا هُوَ الْحَيُّ الْقَيُّومُ لَا تَأْخُذُهُ سِنَةٌ وَلَا نَوْمٌ لَهُ مَا فِي السَّمَاوَاتِ وَمَا فِي الْأَرْضِ مَنْ ذَا الَّذِي يَشْفَعُ عِنْدَهُ إِلَّا بِإِذْنِهِ يَعْلَمُ مَا بَيْنَ أَيْدِيهِمْ وَمَا خَلْفَهُمْ وَلَا يُحِيطُونَ بِشَيْءٍ مِنْ عِلْمِهِ إِلَّا بِمَا شَاءَ وَسِعَ كُرْسِيُّهُ السَّمَاوَاتِ وَالْأَرْضَ وَلَا يَئُودُهُ حِفْظُهُمَا وَهُوَ الْعَلِيُّ الْعَظِيمُ </a:t>
            </a:r>
          </a:p>
          <a:p>
            <a:pPr algn="ctr" fontAlgn="t"/>
            <a:r>
              <a:rPr lang="fa-IR" sz="2600" dirty="0">
                <a:solidFill>
                  <a:srgbClr val="176200"/>
                </a:solidFill>
                <a:latin typeface="ParsQuran"/>
              </a:rPr>
              <a:t>﴿بقره، ۲۵۵﴾</a:t>
            </a:r>
            <a:endParaRPr lang="fa-IR" sz="2600" dirty="0">
              <a:solidFill>
                <a:srgbClr val="000000"/>
              </a:solidFill>
              <a:latin typeface="ParsQuran"/>
            </a:endParaRPr>
          </a:p>
          <a:p>
            <a:pPr algn="just" fontAlgn="t"/>
            <a:r>
              <a:rPr lang="fa-IR" sz="3200" dirty="0">
                <a:solidFill>
                  <a:srgbClr val="C00000"/>
                </a:solidFill>
                <a:latin typeface="ParsFont"/>
                <a:cs typeface="B Compset" panose="00000400000000000000" pitchFamily="2" charset="-78"/>
              </a:rPr>
              <a:t>خداست كه معبودى جز او نيست زنده و برپادارنده است نه خوابى سبك او را فرو مى‏‌گيرد و نه خوابى گران، آنچه در آسمان‌ها و آنچه در زمين است از آن اوست. كيست آن كس كه جز به اذن او در پيشگاهش شفاعت كند؟ آنچه در پيش روى آنان و آنچه در پشت‏ سرشان است مى‏‌داند و به چيزى از علم او جز به آنچه بخواهد احاطه نمى‏‌يابند. كرسى او آسمان‌ها و زمين را در بر گرفته و نگهدارى آنها بر او دشوار نيست و اوست والاى بزرگ.</a:t>
            </a:r>
          </a:p>
          <a:p>
            <a:pPr marL="0" indent="0" algn="just">
              <a:buNone/>
            </a:pPr>
            <a:endParaRPr lang="fa-IR" sz="4000" dirty="0"/>
          </a:p>
        </p:txBody>
      </p:sp>
    </p:spTree>
    <p:extLst>
      <p:ext uri="{BB962C8B-B14F-4D97-AF65-F5344CB8AC3E}">
        <p14:creationId xmlns:p14="http://schemas.microsoft.com/office/powerpoint/2010/main" val="4090235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404038"/>
            <a:ext cx="10813312" cy="1180214"/>
          </a:xfrm>
        </p:spPr>
        <p:txBody>
          <a:bodyPr>
            <a:normAutofit/>
          </a:bodyPr>
          <a:lstStyle/>
          <a:p>
            <a:pPr algn="ctr"/>
            <a:r>
              <a:rPr lang="ar-SA" sz="5400" dirty="0">
                <a:solidFill>
                  <a:srgbClr val="000000"/>
                </a:solidFill>
                <a:latin typeface="Arial" panose="020B0604020202020204" pitchFamily="34" charset="0"/>
                <a:ea typeface="Times New Roman" panose="02020603050405020304" pitchFamily="18" charset="0"/>
                <a:cs typeface="Titr" panose="00000700000000000000" pitchFamily="2" charset="-78"/>
              </a:rPr>
              <a:t>علل انکار خدا و نشانه های الهی</a:t>
            </a:r>
            <a:endParaRPr lang="fa-IR" dirty="0"/>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425302" y="1584252"/>
            <a:ext cx="11302410" cy="4869710"/>
          </a:xfrm>
        </p:spPr>
        <p:txBody>
          <a:bodyPr>
            <a:normAutofit lnSpcReduction="10000"/>
          </a:bodyPr>
          <a:lstStyle/>
          <a:p>
            <a:pPr algn="just">
              <a:lnSpc>
                <a:spcPct val="150000"/>
              </a:lnSpc>
            </a:pPr>
            <a:r>
              <a:rPr lang="fa-IR" sz="2800" dirty="0">
                <a:solidFill>
                  <a:srgbClr val="000000"/>
                </a:solidFill>
                <a:latin typeface="Arial" panose="020B0604020202020204" pitchFamily="34" charset="0"/>
                <a:ea typeface="Calibri" panose="020F0502020204030204" pitchFamily="34" charset="0"/>
                <a:cs typeface="Titr" panose="00000700000000000000" pitchFamily="2" charset="-78"/>
              </a:rPr>
              <a:t>۲. برداشت اشتباه از جایگاه خدا در نظام طبیعت</a:t>
            </a:r>
            <a:endParaRPr lang="en-US" sz="2800" dirty="0">
              <a:solidFill>
                <a:srgbClr val="000000"/>
              </a:solidFill>
              <a:latin typeface="Arial" panose="020B0604020202020204" pitchFamily="34" charset="0"/>
              <a:ea typeface="Calibri" panose="020F0502020204030204" pitchFamily="34" charset="0"/>
              <a:cs typeface="Titr" panose="00000700000000000000" pitchFamily="2" charset="-78"/>
            </a:endParaRPr>
          </a:p>
          <a:p>
            <a:pPr algn="just">
              <a:lnSpc>
                <a:spcPct val="150000"/>
              </a:lnSpc>
            </a:pPr>
            <a:r>
              <a:rPr lang="fa-IR" sz="2800" dirty="0">
                <a:solidFill>
                  <a:srgbClr val="000000"/>
                </a:solidFill>
                <a:latin typeface="Arial" panose="020B0604020202020204" pitchFamily="34" charset="0"/>
                <a:ea typeface="Calibri" panose="020F0502020204030204" pitchFamily="34" charset="0"/>
                <a:cs typeface="B Nazanin" panose="00000400000000000000" pitchFamily="2" charset="-78"/>
              </a:rPr>
              <a:t> </a:t>
            </a:r>
            <a:r>
              <a:rPr lang="fa-IR" sz="2800" b="1" dirty="0">
                <a:solidFill>
                  <a:srgbClr val="000000"/>
                </a:solidFill>
                <a:latin typeface="Arial" panose="020B0604020202020204" pitchFamily="34" charset="0"/>
                <a:ea typeface="Calibri" panose="020F0502020204030204" pitchFamily="34" charset="0"/>
                <a:cs typeface="B Nazanin" panose="00000400000000000000" pitchFamily="2" charset="-78"/>
              </a:rPr>
              <a:t>برخی اندیشمندان گمان دارند که پذیرش خدا به جهت جهل به علت برخی پدیده‌هاست. از آنجا که نمی‌توانیم برای برخی پدیده‌ها توجیه علمی بیابیم، به موجودی ماورای طبیعی باور پیدا می‌کنیم و این پدیده‌ها را به موجودی موهوم نسبت می‌دهیم. </a:t>
            </a:r>
          </a:p>
          <a:p>
            <a:pPr algn="just">
              <a:lnSpc>
                <a:spcPct val="150000"/>
              </a:lnSpc>
            </a:pPr>
            <a:r>
              <a:rPr lang="fa-IR" sz="2800" b="1" dirty="0">
                <a:solidFill>
                  <a:srgbClr val="000000"/>
                </a:solidFill>
                <a:latin typeface="Arial" panose="020B0604020202020204" pitchFamily="34" charset="0"/>
                <a:ea typeface="Calibri" panose="020F0502020204030204" pitchFamily="34" charset="0"/>
                <a:cs typeface="B Nazanin" panose="00000400000000000000" pitchFamily="2" charset="-78"/>
              </a:rPr>
              <a:t>به زعم آنان، علوم تجربی به قدری پیشرفت کرده که هیچ علت پنهانی برای پدیده‌ها باقی نگذاشته است و اگر چیزی باقی مانده باشد نیز به زودی کشف می‌شود و دیگر جایی برای اعتقاد به وجود خدا باقی نمی‌ماند. </a:t>
            </a:r>
          </a:p>
        </p:txBody>
      </p:sp>
    </p:spTree>
    <p:extLst>
      <p:ext uri="{BB962C8B-B14F-4D97-AF65-F5344CB8AC3E}">
        <p14:creationId xmlns:p14="http://schemas.microsoft.com/office/powerpoint/2010/main" val="280355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404038"/>
            <a:ext cx="10813312" cy="1180214"/>
          </a:xfrm>
        </p:spPr>
        <p:txBody>
          <a:bodyPr>
            <a:normAutofit/>
          </a:bodyPr>
          <a:lstStyle/>
          <a:p>
            <a:pPr algn="ctr"/>
            <a:r>
              <a:rPr lang="ar-SA" sz="5400" dirty="0">
                <a:solidFill>
                  <a:srgbClr val="000000"/>
                </a:solidFill>
                <a:latin typeface="Arial" panose="020B0604020202020204" pitchFamily="34" charset="0"/>
                <a:ea typeface="Times New Roman" panose="02020603050405020304" pitchFamily="18" charset="0"/>
                <a:cs typeface="Titr" panose="00000700000000000000" pitchFamily="2" charset="-78"/>
              </a:rPr>
              <a:t>علل انکار خدا و نشانه های الهی</a:t>
            </a:r>
            <a:endParaRPr lang="fa-IR" dirty="0"/>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425302" y="1584252"/>
            <a:ext cx="11302410" cy="4869710"/>
          </a:xfrm>
        </p:spPr>
        <p:txBody>
          <a:bodyPr>
            <a:normAutofit fontScale="92500" lnSpcReduction="10000"/>
          </a:bodyPr>
          <a:lstStyle/>
          <a:p>
            <a:pPr algn="just">
              <a:lnSpc>
                <a:spcPct val="150000"/>
              </a:lnSpc>
            </a:pPr>
            <a:r>
              <a:rPr lang="fa-IR" sz="2800" b="1" dirty="0">
                <a:solidFill>
                  <a:srgbClr val="000000"/>
                </a:solidFill>
                <a:latin typeface="Arial" panose="020B0604020202020204" pitchFamily="34" charset="0"/>
                <a:ea typeface="Calibri" panose="020F0502020204030204" pitchFamily="34" charset="0"/>
                <a:cs typeface="B Nazanin" panose="00000400000000000000" pitchFamily="2" charset="-78"/>
              </a:rPr>
              <a:t>اشتباه این عده آن است که تصور کرده‌اند جایگاه خدا در طبیعت در عرض اسباب طبیعی و به جای آن‌هاست. در صورتی که جایگاه خداوند متعال در جهان طبیعت، همچون جایگاه  مولف در یک کتاب است. نه جایگاه کلمات آن کتاب نسبت به همدیگر. نظام طبیعت دقیق و حکیمانه مهندسی شده است و چنین نظامی تنها از یک حکیم دانا صادر می‌شود.</a:t>
            </a:r>
          </a:p>
          <a:p>
            <a:pPr algn="just">
              <a:lnSpc>
                <a:spcPct val="150000"/>
              </a:lnSpc>
            </a:pPr>
            <a:r>
              <a:rPr lang="fa-IR" sz="2800" b="1" dirty="0">
                <a:solidFill>
                  <a:srgbClr val="000000"/>
                </a:solidFill>
                <a:latin typeface="Arial" panose="020B0604020202020204" pitchFamily="34" charset="0"/>
                <a:ea typeface="Calibri" panose="020F0502020204030204" pitchFamily="34" charset="0"/>
                <a:cs typeface="B Nazanin" panose="00000400000000000000" pitchFamily="2" charset="-78"/>
              </a:rPr>
              <a:t>برای نمونه آیه «خَلَقَ السَّمَاوَاتِ بِغَيْرِ عَمَدٍ تَرَوْنَهَا»، به این معنی نیست که آسمان‌ها ستون ندارند،  و چون بر پا ایستادند، معلوم می‌شود که خدایی آن را نگه داشته است. بلکه به این معنی است که آیا این آسمان‌هایی که بدون ستون دیده می‌شوند توجه شما را به نظامی که در آن به کار رفته و موجب ایستادگی آن شده است جلب نمی‌کند؟</a:t>
            </a:r>
          </a:p>
        </p:txBody>
      </p:sp>
    </p:spTree>
    <p:extLst>
      <p:ext uri="{BB962C8B-B14F-4D97-AF65-F5344CB8AC3E}">
        <p14:creationId xmlns:p14="http://schemas.microsoft.com/office/powerpoint/2010/main" val="4156752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404038"/>
            <a:ext cx="10813312" cy="1180214"/>
          </a:xfrm>
        </p:spPr>
        <p:txBody>
          <a:bodyPr>
            <a:normAutofit/>
          </a:bodyPr>
          <a:lstStyle/>
          <a:p>
            <a:pPr algn="ctr"/>
            <a:r>
              <a:rPr lang="ar-SA" sz="5400" dirty="0">
                <a:solidFill>
                  <a:srgbClr val="000000"/>
                </a:solidFill>
                <a:latin typeface="Arial" panose="020B0604020202020204" pitchFamily="34" charset="0"/>
                <a:ea typeface="Times New Roman" panose="02020603050405020304" pitchFamily="18" charset="0"/>
                <a:cs typeface="Titr" panose="00000700000000000000" pitchFamily="2" charset="-78"/>
              </a:rPr>
              <a:t>علل انکار خدا و نشانه های الهی</a:t>
            </a:r>
            <a:endParaRPr lang="fa-IR" dirty="0"/>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627322" y="1584252"/>
            <a:ext cx="10937356" cy="4725108"/>
          </a:xfrm>
        </p:spPr>
        <p:txBody>
          <a:bodyPr>
            <a:normAutofit/>
          </a:bodyPr>
          <a:lstStyle/>
          <a:p>
            <a:pPr algn="just">
              <a:lnSpc>
                <a:spcPct val="150000"/>
              </a:lnSpc>
            </a:pPr>
            <a:r>
              <a:rPr lang="fa-IR" dirty="0">
                <a:cs typeface="Titr" panose="00000700000000000000" pitchFamily="2" charset="-78"/>
              </a:rPr>
              <a:t>۳.</a:t>
            </a:r>
            <a:r>
              <a:rPr lang="ar-SA" dirty="0">
                <a:cs typeface="Titr" panose="00000700000000000000" pitchFamily="2" charset="-78"/>
              </a:rPr>
              <a:t>  وجود  شبهه  معرفتی</a:t>
            </a:r>
            <a:endParaRPr lang="fa-IR" dirty="0">
              <a:cs typeface="Titr" panose="00000700000000000000" pitchFamily="2" charset="-78"/>
            </a:endParaRPr>
          </a:p>
          <a:p>
            <a:pPr algn="just">
              <a:lnSpc>
                <a:spcPct val="150000"/>
              </a:lnSpc>
            </a:pPr>
            <a:r>
              <a:rPr lang="fa-IR" sz="2400" b="1" dirty="0">
                <a:cs typeface="B Nazanin" panose="00000400000000000000" pitchFamily="2" charset="-78"/>
              </a:rPr>
              <a:t>گاه علت انکار نشانه‌های الهی وجود یک شبهه در ذهن است که مانع از باور به وجود خدایی قادر است که این جهان را حکیمانه تدبیر می‌کند؛ از جمله این شبهات، دیدن امور به ظاهر شر و سختی‌های موجود در زندگی انسان و ندانستن حکمت آنهاست.</a:t>
            </a:r>
          </a:p>
          <a:p>
            <a:pPr algn="just">
              <a:lnSpc>
                <a:spcPct val="150000"/>
              </a:lnSpc>
            </a:pPr>
            <a:r>
              <a:rPr lang="fa-IR" sz="2400" b="1" dirty="0">
                <a:cs typeface="B Nazanin" panose="00000400000000000000" pitchFamily="2" charset="-78"/>
              </a:rPr>
              <a:t> برای رفع این شبهات باید به بحث و بررسی درباره حکمت پدیده‌ها و علت وجود نابسامانی‌ها پرداخت و ذهن و دل را آرامش بخشید. </a:t>
            </a:r>
          </a:p>
          <a:p>
            <a:pPr algn="just">
              <a:lnSpc>
                <a:spcPct val="110000"/>
              </a:lnSpc>
            </a:pPr>
            <a:r>
              <a:rPr lang="ar-SA" sz="2400" b="1" dirty="0">
                <a:solidFill>
                  <a:srgbClr val="C00000"/>
                </a:solidFill>
                <a:latin typeface="Traditional Arabic" panose="02020603050405020304" pitchFamily="18" charset="-78"/>
                <a:ea typeface="Times New Roman" panose="02020603050405020304" pitchFamily="18" charset="0"/>
                <a:cs typeface="B Nazanin" panose="00000400000000000000" pitchFamily="2" charset="-78"/>
              </a:rPr>
              <a:t>چگونه می</a:t>
            </a:r>
            <a:r>
              <a:rPr lang="fa-IR" sz="2400" b="1" dirty="0">
                <a:solidFill>
                  <a:srgbClr val="C00000"/>
                </a:solidFill>
                <a:latin typeface="Traditional Arabic" panose="02020603050405020304" pitchFamily="18" charset="-78"/>
                <a:ea typeface="Times New Roman" panose="02020603050405020304" pitchFamily="18" charset="0"/>
                <a:cs typeface="B Nazanin" panose="00000400000000000000" pitchFamily="2" charset="-78"/>
              </a:rPr>
              <a:t>‌</a:t>
            </a:r>
            <a:r>
              <a:rPr lang="ar-SA" sz="2400" b="1" dirty="0">
                <a:solidFill>
                  <a:srgbClr val="C00000"/>
                </a:solidFill>
                <a:latin typeface="Traditional Arabic" panose="02020603050405020304" pitchFamily="18" charset="-78"/>
                <a:ea typeface="Times New Roman" panose="02020603050405020304" pitchFamily="18" charset="0"/>
                <a:cs typeface="B Nazanin" panose="00000400000000000000" pitchFamily="2" charset="-78"/>
              </a:rPr>
              <a:t>توان با وجود برخی اتفاقات ناگوار و به ظاهر شر در هستی به خدای قادر و حکیم باور داشت؟ </a:t>
            </a:r>
            <a:endParaRPr lang="en-US" sz="1400" b="1" dirty="0">
              <a:solidFill>
                <a:srgbClr val="C00000"/>
              </a:solidFill>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354288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404038"/>
            <a:ext cx="10813312" cy="1180214"/>
          </a:xfrm>
        </p:spPr>
        <p:txBody>
          <a:bodyPr>
            <a:normAutofit/>
          </a:bodyPr>
          <a:lstStyle/>
          <a:p>
            <a:pPr algn="ctr"/>
            <a:r>
              <a:rPr lang="ar-SA" sz="5400" dirty="0">
                <a:solidFill>
                  <a:srgbClr val="000000"/>
                </a:solidFill>
                <a:latin typeface="Arial" panose="020B0604020202020204" pitchFamily="34" charset="0"/>
                <a:ea typeface="Times New Roman" panose="02020603050405020304" pitchFamily="18" charset="0"/>
                <a:cs typeface="Titr" panose="00000700000000000000" pitchFamily="2" charset="-78"/>
              </a:rPr>
              <a:t>علل انکار خدا و نشانه های الهی</a:t>
            </a:r>
            <a:endParaRPr lang="fa-IR" dirty="0"/>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285751" y="1743740"/>
            <a:ext cx="11477624" cy="4710222"/>
          </a:xfrm>
        </p:spPr>
        <p:txBody>
          <a:bodyPr>
            <a:normAutofit fontScale="92500" lnSpcReduction="10000"/>
          </a:bodyPr>
          <a:lstStyle/>
          <a:p>
            <a:pPr algn="just">
              <a:lnSpc>
                <a:spcPct val="120000"/>
              </a:lnSpc>
            </a:pPr>
            <a:r>
              <a:rPr lang="ar-SA" sz="2000" dirty="0">
                <a:solidFill>
                  <a:srgbClr val="7030A0"/>
                </a:solidFill>
                <a:latin typeface="Times New Roman" panose="02020603050405020304" pitchFamily="18" charset="0"/>
                <a:ea typeface="Times New Roman" panose="02020603050405020304" pitchFamily="18" charset="0"/>
                <a:cs typeface="Titr" panose="00000700000000000000" pitchFamily="2" charset="-78"/>
              </a:rPr>
              <a:t>دو</a:t>
            </a:r>
            <a:r>
              <a:rPr lang="fa-IR" sz="2000" dirty="0">
                <a:solidFill>
                  <a:srgbClr val="7030A0"/>
                </a:solidFill>
                <a:latin typeface="Times New Roman" panose="02020603050405020304" pitchFamily="18" charset="0"/>
                <a:ea typeface="Times New Roman" panose="02020603050405020304" pitchFamily="18" charset="0"/>
                <a:cs typeface="Titr" panose="00000700000000000000" pitchFamily="2" charset="-78"/>
              </a:rPr>
              <a:t>.</a:t>
            </a:r>
            <a:r>
              <a:rPr lang="ar-SA" sz="2000" dirty="0">
                <a:solidFill>
                  <a:srgbClr val="7030A0"/>
                </a:solidFill>
                <a:latin typeface="Times New Roman" panose="02020603050405020304" pitchFamily="18" charset="0"/>
                <a:ea typeface="Times New Roman" panose="02020603050405020304" pitchFamily="18" charset="0"/>
                <a:cs typeface="Titr" panose="00000700000000000000" pitchFamily="2" charset="-78"/>
              </a:rPr>
              <a:t> علل اخلاقی</a:t>
            </a:r>
            <a:endParaRPr lang="fa-IR" sz="2000" dirty="0">
              <a:solidFill>
                <a:srgbClr val="7030A0"/>
              </a:solidFill>
              <a:latin typeface="Times New Roman" panose="02020603050405020304" pitchFamily="18" charset="0"/>
              <a:ea typeface="Times New Roman" panose="02020603050405020304" pitchFamily="18" charset="0"/>
              <a:cs typeface="Titr" panose="00000700000000000000" pitchFamily="2" charset="-78"/>
            </a:endParaRPr>
          </a:p>
          <a:p>
            <a:pPr algn="just">
              <a:lnSpc>
                <a:spcPct val="120000"/>
              </a:lnSpc>
            </a:pPr>
            <a:r>
              <a:rPr lang="fa-IR" sz="2800" dirty="0">
                <a:solidFill>
                  <a:srgbClr val="7030A0"/>
                </a:solidFill>
                <a:cs typeface="B Nazanin" panose="00000400000000000000" pitchFamily="2" charset="-78"/>
              </a:rPr>
              <a:t>برخی افراد دارای صفات اخلاقی ویژه‌ای هستند که با وجود آن پذیرش حق و تسلیم شدن در برابر آن غیر ممکن می‌شود. این صفات را می‌توان ریشه‌های اخلاقی انکار نشانه‌های الهی دانست. </a:t>
            </a:r>
          </a:p>
          <a:p>
            <a:pPr algn="just">
              <a:lnSpc>
                <a:spcPct val="120000"/>
              </a:lnSpc>
            </a:pPr>
            <a:r>
              <a:rPr lang="fa-IR" sz="2800" dirty="0">
                <a:solidFill>
                  <a:srgbClr val="7030A0"/>
                </a:solidFill>
                <a:cs typeface="B Nazanin" panose="00000400000000000000" pitchFamily="2" charset="-78"/>
              </a:rPr>
              <a:t>قرآن در این زمینه می‌فرماید: «وَمَا يَأْتِيهِمْ مِنْ ذِكْرٍ مِنَ الرَّحْمَنِ مُحْدَثٍ إِلَّا كَانُوا عَنْهُ مُعْرِضِينَ فَقَدْ كَذَّبُوا فَسَيَأْتِيهِمْ أَنْبَاءُ مَا كَانُوا بِهِ يَسْتَهْزِئُونَ» (و هيچ تذكر جديدى از سوى [خداى] رحمان برايشان نيامد جز اينكه همواره از آن روى برمى‏‌تافتند. در حقيقت به تكذيب پرداختند و به زودى خبر آنچه كه بدان ريشخند مى‌كردند بديشان خواهد رسيد) (شعراء، 5-6)</a:t>
            </a:r>
          </a:p>
          <a:p>
            <a:pPr algn="just">
              <a:lnSpc>
                <a:spcPct val="120000"/>
              </a:lnSpc>
            </a:pPr>
            <a:r>
              <a:rPr lang="fa-IR" sz="2800" dirty="0">
                <a:solidFill>
                  <a:srgbClr val="7030A0"/>
                </a:solidFill>
                <a:cs typeface="B Nazanin" panose="00000400000000000000" pitchFamily="2" charset="-78"/>
              </a:rPr>
              <a:t>داشتن حالت استهزا و نیز صفات ناپسند دیگر از قبیل </a:t>
            </a:r>
            <a:r>
              <a:rPr lang="fa-IR" sz="2800" b="1" dirty="0">
                <a:solidFill>
                  <a:srgbClr val="7030A0"/>
                </a:solidFill>
                <a:cs typeface="B Nazanin" panose="00000400000000000000" pitchFamily="2" charset="-78"/>
              </a:rPr>
              <a:t>«خود بزرگ‌بینی» </a:t>
            </a:r>
            <a:r>
              <a:rPr lang="fa-IR" sz="2800" dirty="0">
                <a:solidFill>
                  <a:srgbClr val="7030A0"/>
                </a:solidFill>
                <a:cs typeface="B Nazanin" panose="00000400000000000000" pitchFamily="2" charset="-78"/>
              </a:rPr>
              <a:t>و </a:t>
            </a:r>
            <a:r>
              <a:rPr lang="fa-IR" sz="2800" b="1" dirty="0">
                <a:solidFill>
                  <a:srgbClr val="7030A0"/>
                </a:solidFill>
                <a:cs typeface="B Nazanin" panose="00000400000000000000" pitchFamily="2" charset="-78"/>
              </a:rPr>
              <a:t>«غلبه هواهای نفسانی» </a:t>
            </a:r>
            <a:r>
              <a:rPr lang="fa-IR" sz="2800" dirty="0">
                <a:solidFill>
                  <a:srgbClr val="7030A0"/>
                </a:solidFill>
                <a:cs typeface="B Nazanin" panose="00000400000000000000" pitchFamily="2" charset="-78"/>
              </a:rPr>
              <a:t>موجب تکذیب و کفر و آیات الهی می شود. </a:t>
            </a:r>
          </a:p>
        </p:txBody>
      </p:sp>
    </p:spTree>
    <p:extLst>
      <p:ext uri="{BB962C8B-B14F-4D97-AF65-F5344CB8AC3E}">
        <p14:creationId xmlns:p14="http://schemas.microsoft.com/office/powerpoint/2010/main" val="1531768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404038"/>
            <a:ext cx="10813312" cy="1180214"/>
          </a:xfrm>
        </p:spPr>
        <p:txBody>
          <a:bodyPr>
            <a:normAutofit/>
          </a:bodyPr>
          <a:lstStyle/>
          <a:p>
            <a:pPr algn="ctr"/>
            <a:r>
              <a:rPr lang="ar-SA" sz="5400" dirty="0">
                <a:solidFill>
                  <a:srgbClr val="000000"/>
                </a:solidFill>
                <a:latin typeface="Arial" panose="020B0604020202020204" pitchFamily="34" charset="0"/>
                <a:ea typeface="Times New Roman" panose="02020603050405020304" pitchFamily="18" charset="0"/>
                <a:cs typeface="Titr" panose="00000700000000000000" pitchFamily="2" charset="-78"/>
              </a:rPr>
              <a:t>علل انکار خدا و نشانه های الهی</a:t>
            </a:r>
            <a:endParaRPr lang="fa-IR" dirty="0"/>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285751" y="1743740"/>
            <a:ext cx="11477624" cy="4710222"/>
          </a:xfrm>
        </p:spPr>
        <p:txBody>
          <a:bodyPr>
            <a:normAutofit fontScale="92500"/>
          </a:bodyPr>
          <a:lstStyle/>
          <a:p>
            <a:pPr algn="just">
              <a:lnSpc>
                <a:spcPct val="120000"/>
              </a:lnSpc>
            </a:pPr>
            <a:r>
              <a:rPr lang="fa-IR" sz="4400" dirty="0">
                <a:solidFill>
                  <a:srgbClr val="7030A0"/>
                </a:solidFill>
                <a:cs typeface="B Nazanin" panose="00000400000000000000" pitchFamily="2" charset="-78"/>
              </a:rPr>
              <a:t>در آیات متعددی به این مطلب اشاره شده است؛ از جمله: «إِنَّ الَّذِينَ يُجَادِلُونَ فِي آيَاتِ اللَّهِ بِغَيْرِ سُلْطَانٍ أَتَاهُمْ إِنْ فِي صُدُورِهِمْ إِلَّا كِبْرٌ مَا هُمْ بِبَالِغِيهِ فَاسْتَعِذْ بِاللَّهِ إِنَّهُ هُوَ السَّمِيعُ الْبَصِيرُ» خدا در این آیه می‌فرماید عاملی که ایشان را وادار به این جدال می‌کند حس جستجو در برابر حق و شک در حقانیت آیات خدا نیست تا بخواهند با مجادله حق را روشن کنند، بلکه تنها عامل جدال‌شان </a:t>
            </a:r>
            <a:r>
              <a:rPr lang="fa-IR" sz="4400" b="1" dirty="0">
                <a:solidFill>
                  <a:srgbClr val="7030A0"/>
                </a:solidFill>
                <a:cs typeface="B Nazanin" panose="00000400000000000000" pitchFamily="2" charset="-78"/>
              </a:rPr>
              <a:t>کبر</a:t>
            </a:r>
            <a:r>
              <a:rPr lang="fa-IR" sz="4400" dirty="0">
                <a:solidFill>
                  <a:srgbClr val="7030A0"/>
                </a:solidFill>
                <a:cs typeface="B Nazanin" panose="00000400000000000000" pitchFamily="2" charset="-78"/>
              </a:rPr>
              <a:t>ی است که در سینه دارند.</a:t>
            </a:r>
          </a:p>
        </p:txBody>
      </p:sp>
    </p:spTree>
    <p:extLst>
      <p:ext uri="{BB962C8B-B14F-4D97-AF65-F5344CB8AC3E}">
        <p14:creationId xmlns:p14="http://schemas.microsoft.com/office/powerpoint/2010/main" val="1309797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404038"/>
            <a:ext cx="10813312" cy="1180214"/>
          </a:xfrm>
        </p:spPr>
        <p:txBody>
          <a:bodyPr>
            <a:normAutofit/>
          </a:bodyPr>
          <a:lstStyle/>
          <a:p>
            <a:pPr algn="ctr"/>
            <a:r>
              <a:rPr lang="ar-SA" sz="5400" dirty="0">
                <a:solidFill>
                  <a:srgbClr val="000000"/>
                </a:solidFill>
                <a:latin typeface="Arial" panose="020B0604020202020204" pitchFamily="34" charset="0"/>
                <a:ea typeface="Times New Roman" panose="02020603050405020304" pitchFamily="18" charset="0"/>
                <a:cs typeface="Titr" panose="00000700000000000000" pitchFamily="2" charset="-78"/>
              </a:rPr>
              <a:t>علل انکار خدا و نشانه های الهی</a:t>
            </a:r>
            <a:endParaRPr lang="fa-IR" dirty="0"/>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627321" y="1743740"/>
            <a:ext cx="11078903" cy="4565620"/>
          </a:xfrm>
        </p:spPr>
        <p:txBody>
          <a:bodyPr>
            <a:normAutofit fontScale="92500" lnSpcReduction="10000"/>
          </a:bodyPr>
          <a:lstStyle/>
          <a:p>
            <a:pPr algn="just"/>
            <a:r>
              <a:rPr lang="fa-IR" sz="3200" dirty="0">
                <a:solidFill>
                  <a:srgbClr val="7030A0"/>
                </a:solidFill>
                <a:cs typeface="B Nazanin" panose="00000400000000000000" pitchFamily="2" charset="-78"/>
              </a:rPr>
              <a:t>قرآن کریم از کسی که حقیقتی را ببیند، اما انکار کند، با نام </a:t>
            </a:r>
            <a:r>
              <a:rPr lang="fa-IR" sz="3200" b="1" dirty="0">
                <a:solidFill>
                  <a:srgbClr val="7030A0"/>
                </a:solidFill>
                <a:cs typeface="B Nazanin" panose="00000400000000000000" pitchFamily="2" charset="-78"/>
              </a:rPr>
              <a:t>«کافر» </a:t>
            </a:r>
            <a:r>
              <a:rPr lang="fa-IR" sz="3200" dirty="0">
                <a:solidFill>
                  <a:srgbClr val="7030A0"/>
                </a:solidFill>
                <a:cs typeface="B Nazanin" panose="00000400000000000000" pitchFamily="2" charset="-78"/>
              </a:rPr>
              <a:t>یاد می‌کند. پنهان کردن حقیقت به این معناست که انسان نمی‌خواهد به سخنان دیگران گوش دهد. چنین فردی دریچه‌های ذهن را بر اندیشه‌هایی که دوست ندارد و بر خلاف هواهای نفسانی اوست، می‌بندد. </a:t>
            </a:r>
          </a:p>
          <a:p>
            <a:pPr algn="just"/>
            <a:r>
              <a:rPr lang="fa-IR" sz="3200" dirty="0">
                <a:solidFill>
                  <a:srgbClr val="7030A0"/>
                </a:solidFill>
                <a:cs typeface="B Nazanin" panose="00000400000000000000" pitchFamily="2" charset="-78"/>
              </a:rPr>
              <a:t>انسانی که حقیقت را پنهان می‌کند کم کم ابزار ادراکی خود را از دست می‌دهد و خدا نیز به قلب او مُهر می‌زند.  چنین فردی به جهت اسارت خویش در بند هوس‌ها و تعلقات خود به گزینش باورها دست می‌زند. هر باوری را که دلخواه او بود، می‌پذیرد و هر کدام را که دلخواه او نبود، نمی‌پذیرد. </a:t>
            </a:r>
          </a:p>
          <a:p>
            <a:pPr algn="just"/>
            <a:r>
              <a:rPr lang="fa-IR" sz="3200" dirty="0">
                <a:solidFill>
                  <a:srgbClr val="7030A0"/>
                </a:solidFill>
                <a:cs typeface="B Nazanin" panose="00000400000000000000" pitchFamily="2" charset="-78"/>
              </a:rPr>
              <a:t>خدای متعال در این زمینه می‌فرماید:</a:t>
            </a:r>
            <a:r>
              <a:rPr lang="en-US" sz="3200" dirty="0">
                <a:solidFill>
                  <a:srgbClr val="7030A0"/>
                </a:solidFill>
                <a:cs typeface="B Nazanin" panose="00000400000000000000" pitchFamily="2" charset="-78"/>
              </a:rPr>
              <a:t> </a:t>
            </a:r>
            <a:r>
              <a:rPr lang="fa-IR" sz="3200" dirty="0">
                <a:solidFill>
                  <a:srgbClr val="7030A0"/>
                </a:solidFill>
                <a:cs typeface="B Nazanin" panose="00000400000000000000" pitchFamily="2" charset="-78"/>
              </a:rPr>
              <a:t>«قُلِ انْظُرُوا مَاذَا فِي السَّمَاوَاتِ وَالْأَرْضِ وَمَا تُغْنِي الْآيَاتُ وَالنُّذُرُ عَنْ قَوْمٍ لَا يُؤْمِنُونَ». از این آیه به روشنی استفاده می‌شود که در جهان هستی آیات فراوانی وجود دارد اما برای کسانی که اهل ایمان آوردن به حق و حقیقت نیستند بهره‌ای ندارد.</a:t>
            </a:r>
          </a:p>
        </p:txBody>
      </p:sp>
    </p:spTree>
    <p:extLst>
      <p:ext uri="{BB962C8B-B14F-4D97-AF65-F5344CB8AC3E}">
        <p14:creationId xmlns:p14="http://schemas.microsoft.com/office/powerpoint/2010/main" val="2391620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404038"/>
            <a:ext cx="10813312" cy="1180214"/>
          </a:xfrm>
        </p:spPr>
        <p:txBody>
          <a:bodyPr>
            <a:normAutofit/>
          </a:bodyPr>
          <a:lstStyle/>
          <a:p>
            <a:pPr algn="ctr"/>
            <a:r>
              <a:rPr lang="ar-SA" sz="5400" dirty="0">
                <a:solidFill>
                  <a:srgbClr val="000000"/>
                </a:solidFill>
                <a:latin typeface="Arial" panose="020B0604020202020204" pitchFamily="34" charset="0"/>
                <a:ea typeface="Times New Roman" panose="02020603050405020304" pitchFamily="18" charset="0"/>
                <a:cs typeface="Titr" panose="00000700000000000000" pitchFamily="2" charset="-78"/>
              </a:rPr>
              <a:t>علل انکار خدا و نشانه های الهی</a:t>
            </a:r>
            <a:endParaRPr lang="fa-IR" dirty="0"/>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627322" y="1743740"/>
            <a:ext cx="10813312" cy="4565620"/>
          </a:xfrm>
        </p:spPr>
        <p:txBody>
          <a:bodyPr>
            <a:normAutofit fontScale="92500"/>
          </a:bodyPr>
          <a:lstStyle/>
          <a:p>
            <a:pPr algn="just">
              <a:lnSpc>
                <a:spcPct val="150000"/>
              </a:lnSpc>
            </a:pPr>
            <a:r>
              <a:rPr lang="fa-IR" sz="2800" dirty="0">
                <a:solidFill>
                  <a:srgbClr val="7030A0"/>
                </a:solidFill>
                <a:cs typeface="B Nazanin" panose="00000400000000000000" pitchFamily="2" charset="-78"/>
              </a:rPr>
              <a:t>قرآن از بحث کردن با انکار کنندگان آیات الهی نهی می‌کند؛ زیرا خفته را می‌توان بیدار کرد، اما تمسخر کننده آیات الهی و کسی که خود را به خواب غفلت زده است را نمی‌توان هوشیار کرد.</a:t>
            </a:r>
          </a:p>
          <a:p>
            <a:pPr algn="just">
              <a:lnSpc>
                <a:spcPct val="150000"/>
              </a:lnSpc>
            </a:pPr>
            <a:r>
              <a:rPr lang="fa-IR" sz="2800" dirty="0">
                <a:solidFill>
                  <a:srgbClr val="7030A0"/>
                </a:solidFill>
                <a:cs typeface="B Nazanin" panose="00000400000000000000" pitchFamily="2" charset="-78"/>
              </a:rPr>
              <a:t>قرآن می‌فرماید: «وَإِذَا رَأَيْتَ الَّذِينَ يَخُوضُونَ فِي آيَاتِنَا فَأَعْرِضْ عَنْهُمْ حَتَّى يَخُوضُوا فِي حَدِيثٍ غَيْرِهِ وَإِمَّا يُنْسِيَنَّكَ الشَّيْطَانُ فَلَا تَقْعُدْ بَعْدَ الذِّكْرَى مَعَ الْقَوْمِ الظَّالِمِينَ». </a:t>
            </a:r>
          </a:p>
          <a:p>
            <a:pPr algn="just">
              <a:lnSpc>
                <a:spcPct val="150000"/>
              </a:lnSpc>
            </a:pPr>
            <a:r>
              <a:rPr lang="fa-IR" sz="2800" dirty="0">
                <a:solidFill>
                  <a:srgbClr val="7030A0"/>
                </a:solidFill>
                <a:cs typeface="B Nazanin" panose="00000400000000000000" pitchFamily="2" charset="-78"/>
              </a:rPr>
              <a:t>از این آیه شریفه برداشت می‌شود تا هنگامی که اهل باطل مشغول مسخره کردن آیات الهی هستند و به جای حق‌طلبی فقط به دنبال سخنان باطل خود هستند، نباید در کنار آنان نشست، اما اگر از استهزا دست کشیدند و به دنبال کشف حقیقت بودند، نشستن در کنار آنان اشکالی ندارد.</a:t>
            </a:r>
          </a:p>
        </p:txBody>
      </p:sp>
    </p:spTree>
    <p:extLst>
      <p:ext uri="{BB962C8B-B14F-4D97-AF65-F5344CB8AC3E}">
        <p14:creationId xmlns:p14="http://schemas.microsoft.com/office/powerpoint/2010/main" val="173130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276226"/>
            <a:ext cx="10813312" cy="1009649"/>
          </a:xfrm>
        </p:spPr>
        <p:txBody>
          <a:bodyPr>
            <a:normAutofit fontScale="90000"/>
          </a:bodyPr>
          <a:lstStyle/>
          <a:p>
            <a:pPr algn="ctr">
              <a:lnSpc>
                <a:spcPct val="150000"/>
              </a:lnSpc>
            </a:pPr>
            <a:r>
              <a:rPr lang="fa-IR" sz="5400" dirty="0">
                <a:solidFill>
                  <a:srgbClr val="002060"/>
                </a:solidFill>
                <a:cs typeface="Titr" panose="00000700000000000000" pitchFamily="2" charset="-78"/>
              </a:rPr>
              <a:t>صفات کمالی خدا</a:t>
            </a:r>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400051" y="1438275"/>
            <a:ext cx="11420474" cy="4871085"/>
          </a:xfrm>
        </p:spPr>
        <p:txBody>
          <a:bodyPr>
            <a:normAutofit/>
          </a:bodyPr>
          <a:lstStyle/>
          <a:p>
            <a:pPr algn="just"/>
            <a:r>
              <a:rPr lang="fa-IR" sz="3600" dirty="0">
                <a:solidFill>
                  <a:srgbClr val="0070C0"/>
                </a:solidFill>
                <a:cs typeface="B Nazanin" panose="00000400000000000000" pitchFamily="2" charset="-78"/>
              </a:rPr>
              <a:t>خداوند کمال مطلق است و همه صفات نیکو از اوست. </a:t>
            </a:r>
          </a:p>
          <a:p>
            <a:pPr algn="just"/>
            <a:r>
              <a:rPr lang="fa-IR" sz="3600" dirty="0">
                <a:solidFill>
                  <a:srgbClr val="0070C0"/>
                </a:solidFill>
                <a:cs typeface="B Nazanin" panose="00000400000000000000" pitchFamily="2" charset="-78"/>
              </a:rPr>
              <a:t>صفات الهی از یک جنبه به دو دسته تقسیم می‌شوند:</a:t>
            </a:r>
            <a:r>
              <a:rPr lang="fa-IR" sz="3600" b="1" dirty="0">
                <a:solidFill>
                  <a:srgbClr val="0070C0"/>
                </a:solidFill>
                <a:cs typeface="B Nazanin" panose="00000400000000000000" pitchFamily="2" charset="-78"/>
              </a:rPr>
              <a:t> برخی صفات ذاتند و بعضی دیگر صفات فعل. </a:t>
            </a:r>
          </a:p>
          <a:p>
            <a:pPr algn="just"/>
            <a:r>
              <a:rPr lang="fa-IR" sz="3600" b="1" dirty="0">
                <a:solidFill>
                  <a:srgbClr val="0070C0"/>
                </a:solidFill>
                <a:cs typeface="B Nazanin" panose="00000400000000000000" pitchFamily="2" charset="-78"/>
              </a:rPr>
              <a:t>صفات ذات </a:t>
            </a:r>
            <a:r>
              <a:rPr lang="fa-IR" sz="3600" dirty="0">
                <a:solidFill>
                  <a:srgbClr val="0070C0"/>
                </a:solidFill>
                <a:cs typeface="B Nazanin" panose="00000400000000000000" pitchFamily="2" charset="-78"/>
              </a:rPr>
              <a:t>به صفاتی گفته می‌شود که برای انتزاع آنها به غیر از ذات خدا نیازی نیست؛ مانند صفت علم و قدرت. </a:t>
            </a:r>
          </a:p>
          <a:p>
            <a:pPr algn="just"/>
            <a:r>
              <a:rPr lang="fa-IR" sz="3600" b="1" dirty="0">
                <a:solidFill>
                  <a:srgbClr val="0070C0"/>
                </a:solidFill>
                <a:cs typeface="B Nazanin" panose="00000400000000000000" pitchFamily="2" charset="-78"/>
              </a:rPr>
              <a:t>صفات فعل </a:t>
            </a:r>
            <a:r>
              <a:rPr lang="fa-IR" sz="3600" dirty="0">
                <a:solidFill>
                  <a:srgbClr val="0070C0"/>
                </a:solidFill>
                <a:cs typeface="B Nazanin" panose="00000400000000000000" pitchFamily="2" charset="-78"/>
              </a:rPr>
              <a:t>با در نظر گرفتن موجودات دیگر و رابطه خدا با آنها به دست می‌آید؛ مانند صفت «قیّوم» که از وابستگی موجودات دیگر به خدا به دست می‌آید. </a:t>
            </a:r>
          </a:p>
        </p:txBody>
      </p:sp>
    </p:spTree>
    <p:extLst>
      <p:ext uri="{BB962C8B-B14F-4D97-AF65-F5344CB8AC3E}">
        <p14:creationId xmlns:p14="http://schemas.microsoft.com/office/powerpoint/2010/main" val="193960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276226"/>
            <a:ext cx="10813312" cy="1009649"/>
          </a:xfrm>
        </p:spPr>
        <p:txBody>
          <a:bodyPr>
            <a:normAutofit fontScale="90000"/>
          </a:bodyPr>
          <a:lstStyle/>
          <a:p>
            <a:pPr algn="ctr">
              <a:lnSpc>
                <a:spcPct val="150000"/>
              </a:lnSpc>
            </a:pPr>
            <a:r>
              <a:rPr lang="fa-IR" sz="5400" dirty="0">
                <a:solidFill>
                  <a:srgbClr val="002060"/>
                </a:solidFill>
                <a:cs typeface="Titr" panose="00000700000000000000" pitchFamily="2" charset="-78"/>
              </a:rPr>
              <a:t>صفات کمالی خدا</a:t>
            </a:r>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409575" y="1438275"/>
            <a:ext cx="11544300" cy="4871085"/>
          </a:xfrm>
        </p:spPr>
        <p:txBody>
          <a:bodyPr>
            <a:normAutofit fontScale="92500" lnSpcReduction="20000"/>
          </a:bodyPr>
          <a:lstStyle/>
          <a:p>
            <a:pPr algn="just"/>
            <a:r>
              <a:rPr lang="fa-IR" sz="2400" dirty="0">
                <a:solidFill>
                  <a:srgbClr val="0070C0"/>
                </a:solidFill>
                <a:cs typeface="Titr" panose="00000700000000000000" pitchFamily="2" charset="-78"/>
              </a:rPr>
              <a:t> یک. خدا، دارای بهترین صفات</a:t>
            </a:r>
            <a:endParaRPr lang="en-US" sz="2400" dirty="0">
              <a:solidFill>
                <a:srgbClr val="0070C0"/>
              </a:solidFill>
              <a:cs typeface="Titr" panose="00000700000000000000" pitchFamily="2" charset="-78"/>
            </a:endParaRPr>
          </a:p>
          <a:p>
            <a:pPr algn="just">
              <a:lnSpc>
                <a:spcPct val="150000"/>
              </a:lnSpc>
            </a:pPr>
            <a:r>
              <a:rPr lang="fa-IR" sz="2400" dirty="0">
                <a:solidFill>
                  <a:srgbClr val="0070C0"/>
                </a:solidFill>
                <a:cs typeface="B Nazanin" panose="00000400000000000000" pitchFamily="2" charset="-78"/>
              </a:rPr>
              <a:t>قرآن بهترین اسم‌ها و صفت‌ها را از خدا می‌داند: «قُلِ ادْعُوا اللَّهَ أَوِ ادْعُوا الرَّحْمَنَ أَيًّا مَا تَدْعُوا فَلَهُ الْأَسْمَاءُ الْحُسْنَى ...»</a:t>
            </a:r>
          </a:p>
          <a:p>
            <a:pPr algn="just">
              <a:lnSpc>
                <a:spcPct val="150000"/>
              </a:lnSpc>
            </a:pPr>
            <a:r>
              <a:rPr lang="fa-IR" sz="2400" dirty="0">
                <a:solidFill>
                  <a:srgbClr val="0070C0"/>
                </a:solidFill>
                <a:cs typeface="B Nazanin" panose="00000400000000000000" pitchFamily="2" charset="-78"/>
              </a:rPr>
              <a:t>معنای جمله «فَلَهُ الْأَسْمَاءُ الْحُسْنَى» آن است که از میان نام‌ها و صفات، خدا همه صفات کمالی را دارد. زیرا: </a:t>
            </a:r>
          </a:p>
          <a:p>
            <a:pPr algn="just">
              <a:lnSpc>
                <a:spcPct val="150000"/>
              </a:lnSpc>
            </a:pPr>
            <a:r>
              <a:rPr lang="fa-IR" sz="2400" dirty="0">
                <a:solidFill>
                  <a:srgbClr val="0070C0"/>
                </a:solidFill>
                <a:cs typeface="B Nazanin" panose="00000400000000000000" pitchFamily="2" charset="-78"/>
              </a:rPr>
              <a:t>اولا، </a:t>
            </a:r>
            <a:r>
              <a:rPr lang="fa-IR" sz="2400" b="1" dirty="0">
                <a:solidFill>
                  <a:srgbClr val="0070C0"/>
                </a:solidFill>
                <a:cs typeface="B Nazanin" panose="00000400000000000000" pitchFamily="2" charset="-78"/>
              </a:rPr>
              <a:t>خدا خالق هستی و همه کمالات موجود در هستی است. </a:t>
            </a:r>
            <a:r>
              <a:rPr lang="fa-IR" sz="2400" dirty="0">
                <a:solidFill>
                  <a:srgbClr val="0070C0"/>
                </a:solidFill>
                <a:cs typeface="B Nazanin" panose="00000400000000000000" pitchFamily="2" charset="-78"/>
              </a:rPr>
              <a:t>قرآن فراوان درباره خدا تعبیر «خَالِقُ كُلِّ شَيْءٍ» را به کار می‌برد.</a:t>
            </a:r>
          </a:p>
          <a:p>
            <a:pPr algn="just">
              <a:lnSpc>
                <a:spcPct val="150000"/>
              </a:lnSpc>
            </a:pPr>
            <a:r>
              <a:rPr lang="fa-IR" sz="2400" dirty="0">
                <a:solidFill>
                  <a:srgbClr val="0070C0"/>
                </a:solidFill>
                <a:cs typeface="B Nazanin" panose="00000400000000000000" pitchFamily="2" charset="-78"/>
              </a:rPr>
              <a:t>ثانیا، </a:t>
            </a:r>
            <a:r>
              <a:rPr lang="fa-IR" sz="2400" b="1" dirty="0">
                <a:solidFill>
                  <a:srgbClr val="0070C0"/>
                </a:solidFill>
                <a:cs typeface="B Nazanin" panose="00000400000000000000" pitchFamily="2" charset="-78"/>
              </a:rPr>
              <a:t>خداوند مالک و قیّوم همه مخلوقات است. </a:t>
            </a:r>
            <a:r>
              <a:rPr lang="fa-IR" sz="2400" dirty="0">
                <a:solidFill>
                  <a:srgbClr val="0070C0"/>
                </a:solidFill>
                <a:cs typeface="B Nazanin" panose="00000400000000000000" pitchFamily="2" charset="-78"/>
              </a:rPr>
              <a:t>قرآن کریم درباره مالکیت مطلق خدا می‌فرماید: «لَهُ مَا فِي السَّمَاوَاتِ وَالْأَرْضِ» و «اللَّهُ لَا إِلَهَ إِلَّا هُوَ الْحَيُّ الْقَيُّومُ لَا تَأْخُذُهُ سِنَةٌ وَلَا نَوْمٌ لَهُ مَا فِي السَّمَاوَاتِ وَمَا فِي الْأَرْضِ». همچنین در آیات فراوان دیگری از انحصار سلطنت برای خدا خبر می‌دهد مانند: «ذَلِكُمُ اللَّهُ رَبُّكُمْ لَهُ الْمُلْكُ». </a:t>
            </a:r>
            <a:r>
              <a:rPr lang="fa-IR" sz="2400" b="1" dirty="0">
                <a:solidFill>
                  <a:srgbClr val="0070C0"/>
                </a:solidFill>
                <a:cs typeface="B Nazanin" panose="00000400000000000000" pitchFamily="2" charset="-78"/>
              </a:rPr>
              <a:t>خداوند مالک همه موجودات و کمالاتی است که در این جهان وجود دارد.</a:t>
            </a:r>
          </a:p>
          <a:p>
            <a:pPr algn="just">
              <a:lnSpc>
                <a:spcPct val="150000"/>
              </a:lnSpc>
            </a:pPr>
            <a:r>
              <a:rPr lang="fa-IR" sz="2400" b="1" dirty="0">
                <a:solidFill>
                  <a:srgbClr val="0070C0"/>
                </a:solidFill>
                <a:cs typeface="B Nazanin" panose="00000400000000000000" pitchFamily="2" charset="-78"/>
              </a:rPr>
              <a:t> در نتیجه خدا زنده، دانا، توانا، شنوا، بینا، روزی دهنده، مهربان، شکست ناپذیر و جان آفرین است.</a:t>
            </a:r>
          </a:p>
        </p:txBody>
      </p:sp>
    </p:spTree>
    <p:extLst>
      <p:ext uri="{BB962C8B-B14F-4D97-AF65-F5344CB8AC3E}">
        <p14:creationId xmlns:p14="http://schemas.microsoft.com/office/powerpoint/2010/main" val="1071439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276226"/>
            <a:ext cx="10813312" cy="1009649"/>
          </a:xfrm>
        </p:spPr>
        <p:txBody>
          <a:bodyPr>
            <a:normAutofit fontScale="90000"/>
          </a:bodyPr>
          <a:lstStyle/>
          <a:p>
            <a:pPr algn="ctr">
              <a:lnSpc>
                <a:spcPct val="150000"/>
              </a:lnSpc>
            </a:pPr>
            <a:r>
              <a:rPr lang="fa-IR" sz="5400" dirty="0">
                <a:solidFill>
                  <a:srgbClr val="002060"/>
                </a:solidFill>
                <a:cs typeface="Titr" panose="00000700000000000000" pitchFamily="2" charset="-78"/>
              </a:rPr>
              <a:t>صفات کمالی خدا</a:t>
            </a:r>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255180" y="1438275"/>
            <a:ext cx="11738345" cy="4871085"/>
          </a:xfrm>
        </p:spPr>
        <p:txBody>
          <a:bodyPr>
            <a:normAutofit fontScale="92500"/>
          </a:bodyPr>
          <a:lstStyle/>
          <a:p>
            <a:pPr algn="just">
              <a:lnSpc>
                <a:spcPct val="150000"/>
              </a:lnSpc>
            </a:pPr>
            <a:r>
              <a:rPr lang="fa-IR" sz="3200" dirty="0">
                <a:solidFill>
                  <a:srgbClr val="0070C0"/>
                </a:solidFill>
                <a:cs typeface="B Nazanin" panose="00000400000000000000" pitchFamily="2" charset="-78"/>
              </a:rPr>
              <a:t> صفات کمالی بر دو گونه است: </a:t>
            </a:r>
            <a:r>
              <a:rPr lang="fa-IR" sz="3200" b="1" dirty="0">
                <a:solidFill>
                  <a:srgbClr val="0070C0"/>
                </a:solidFill>
                <a:cs typeface="B Nazanin" panose="00000400000000000000" pitchFamily="2" charset="-78"/>
              </a:rPr>
              <a:t>گاهی با نوعی نقص همراه است و گاهی منزه از آن می‌باشد.</a:t>
            </a:r>
          </a:p>
          <a:p>
            <a:pPr algn="just">
              <a:lnSpc>
                <a:spcPct val="150000"/>
              </a:lnSpc>
            </a:pPr>
            <a:r>
              <a:rPr lang="fa-IR" sz="3200" dirty="0">
                <a:solidFill>
                  <a:srgbClr val="0070C0"/>
                </a:solidFill>
                <a:cs typeface="B Nazanin" panose="00000400000000000000" pitchFamily="2" charset="-78"/>
              </a:rPr>
              <a:t>صفات کمالی خدا از هر نقصی دور است. خدا عالم و غنی است، اما نه آن طور که ما عالم و غنی هستیم. عالم بودن و بی‌نیاز بودن ما همراه با محدودیت است و محدودیت نوعی نقص به شمار می‌رود.</a:t>
            </a:r>
          </a:p>
          <a:p>
            <a:pPr algn="just">
              <a:lnSpc>
                <a:spcPct val="150000"/>
              </a:lnSpc>
            </a:pPr>
            <a:r>
              <a:rPr lang="fa-IR" sz="3200" dirty="0">
                <a:solidFill>
                  <a:srgbClr val="0070C0"/>
                </a:solidFill>
                <a:cs typeface="B Nazanin" panose="00000400000000000000" pitchFamily="2" charset="-78"/>
              </a:rPr>
              <a:t>بنابراین از قرآن استفاده می‌شود که اولا خدای تعالی همه صفات کمالی را دارد، ثانیاً صفات کمالی خدا هرگز همراه نقص نیست و ثالثاً هر کدام از این صفات کمالی نامحدود هستند.</a:t>
            </a:r>
          </a:p>
        </p:txBody>
      </p:sp>
    </p:spTree>
    <p:extLst>
      <p:ext uri="{BB962C8B-B14F-4D97-AF65-F5344CB8AC3E}">
        <p14:creationId xmlns:p14="http://schemas.microsoft.com/office/powerpoint/2010/main" val="427878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258C4-566B-4AD7-9851-FD6BBFFCCE83}"/>
              </a:ext>
            </a:extLst>
          </p:cNvPr>
          <p:cNvSpPr>
            <a:spLocks noGrp="1"/>
          </p:cNvSpPr>
          <p:nvPr>
            <p:ph idx="1"/>
          </p:nvPr>
        </p:nvSpPr>
        <p:spPr>
          <a:xfrm>
            <a:off x="616688" y="616688"/>
            <a:ext cx="11047228" cy="5816010"/>
          </a:xfrm>
        </p:spPr>
        <p:txBody>
          <a:bodyPr>
            <a:normAutofit fontScale="92500" lnSpcReduction="20000"/>
          </a:bodyPr>
          <a:lstStyle/>
          <a:p>
            <a:pPr marL="0" indent="0" algn="just">
              <a:lnSpc>
                <a:spcPct val="107000"/>
              </a:lnSpc>
              <a:spcAft>
                <a:spcPts val="800"/>
              </a:spcAft>
              <a:buNone/>
            </a:pPr>
            <a:r>
              <a:rPr lang="fa-IR" sz="4000" dirty="0">
                <a:latin typeface="Traditional Arabic" panose="02010000000000000000" pitchFamily="2" charset="-78"/>
                <a:ea typeface="Calibri" panose="020F0502020204030204" pitchFamily="34" charset="0"/>
                <a:cs typeface="B Nazanin" panose="00000400000000000000" pitchFamily="2" charset="-78"/>
              </a:rPr>
              <a:t>قرآن کریم سخن بی‌مانند الهی است که گذر زمان از تازگی آن نکاسته و بر آن چیزی نیفزوده یا از آن چیزی کم نشده است. </a:t>
            </a:r>
          </a:p>
          <a:p>
            <a:pPr marL="0" indent="0" algn="just">
              <a:lnSpc>
                <a:spcPct val="107000"/>
              </a:lnSpc>
              <a:spcAft>
                <a:spcPts val="800"/>
              </a:spcAft>
              <a:buNone/>
            </a:pPr>
            <a:r>
              <a:rPr lang="fa-IR" sz="4000" dirty="0">
                <a:latin typeface="Traditional Arabic" panose="02010000000000000000" pitchFamily="2" charset="-78"/>
                <a:ea typeface="Calibri" panose="020F0502020204030204" pitchFamily="34" charset="0"/>
                <a:cs typeface="B Nazanin" panose="00000400000000000000" pitchFamily="2" charset="-78"/>
              </a:rPr>
              <a:t>قرآن حقایق الهی و چگونه زیستن در پرتو هدایت خداوند را به ما نشان می‌دهد؛ حال بر ماست که از این سفره گستره معرفت بهره ببریم. </a:t>
            </a:r>
          </a:p>
          <a:p>
            <a:pPr marL="0" indent="0" algn="just">
              <a:lnSpc>
                <a:spcPct val="107000"/>
              </a:lnSpc>
              <a:spcAft>
                <a:spcPts val="800"/>
              </a:spcAft>
              <a:buNone/>
            </a:pPr>
            <a:r>
              <a:rPr lang="fa-IR" sz="4000" dirty="0">
                <a:latin typeface="Traditional Arabic" panose="02010000000000000000" pitchFamily="2" charset="-78"/>
                <a:ea typeface="Calibri" panose="020F0502020204030204" pitchFamily="34" charset="0"/>
                <a:cs typeface="B Nazanin" panose="00000400000000000000" pitchFamily="2" charset="-78"/>
              </a:rPr>
              <a:t>نخستین مسئله ای که بایسته است از نگاه قرآن بررسی شود </a:t>
            </a:r>
            <a:r>
              <a:rPr lang="fa-IR" sz="4000" b="1" dirty="0">
                <a:solidFill>
                  <a:srgbClr val="92D050"/>
                </a:solidFill>
                <a:latin typeface="Traditional Arabic" panose="02010000000000000000" pitchFamily="2" charset="-78"/>
                <a:ea typeface="Calibri" panose="020F0502020204030204" pitchFamily="34" charset="0"/>
                <a:cs typeface="B Nazanin" panose="00000400000000000000" pitchFamily="2" charset="-78"/>
              </a:rPr>
              <a:t>خداوند</a:t>
            </a:r>
            <a:r>
              <a:rPr lang="fa-IR" sz="4000" dirty="0">
                <a:latin typeface="Traditional Arabic" panose="02010000000000000000" pitchFamily="2" charset="-78"/>
                <a:ea typeface="Calibri" panose="020F0502020204030204" pitchFamily="34" charset="0"/>
                <a:cs typeface="B Nazanin" panose="00000400000000000000" pitchFamily="2" charset="-78"/>
              </a:rPr>
              <a:t> است. </a:t>
            </a:r>
          </a:p>
          <a:p>
            <a:pPr marL="0" indent="0" algn="just">
              <a:lnSpc>
                <a:spcPct val="107000"/>
              </a:lnSpc>
              <a:spcAft>
                <a:spcPts val="800"/>
              </a:spcAft>
              <a:buNone/>
            </a:pPr>
            <a:r>
              <a:rPr lang="fa-IR" sz="4000" dirty="0">
                <a:solidFill>
                  <a:srgbClr val="0070C0"/>
                </a:solidFill>
                <a:latin typeface="Traditional Arabic" panose="02010000000000000000" pitchFamily="2" charset="-78"/>
                <a:ea typeface="Calibri" panose="020F0502020204030204" pitchFamily="34" charset="0"/>
                <a:cs typeface="B Nazanin" panose="00000400000000000000" pitchFamily="2" charset="-78"/>
              </a:rPr>
              <a:t>قرآن خداوند را آفریدگاری بی‌نقص و مدبر جهان هستی معرفی می‌کند؛ مدبری که همه اشیا به او وابسته هستند و با قدرت او استوار و پابرجایند، و خیر و شر و سود و زیان آنها به دست اوست. </a:t>
            </a:r>
          </a:p>
          <a:p>
            <a:pPr marL="0" indent="0" algn="just">
              <a:lnSpc>
                <a:spcPct val="107000"/>
              </a:lnSpc>
              <a:spcAft>
                <a:spcPts val="800"/>
              </a:spcAft>
              <a:buNone/>
            </a:pPr>
            <a:r>
              <a:rPr lang="fa-IR" sz="4000" dirty="0">
                <a:latin typeface="Traditional Arabic" panose="02010000000000000000" pitchFamily="2" charset="-78"/>
                <a:ea typeface="Calibri" panose="020F0502020204030204" pitchFamily="34" charset="0"/>
                <a:cs typeface="B Nazanin" panose="00000400000000000000" pitchFamily="2" charset="-78"/>
              </a:rPr>
              <a:t>چنین خدایی سزاوار کرنش و فرمان‌برداری است.</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98894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276226"/>
            <a:ext cx="10813312" cy="1009649"/>
          </a:xfrm>
        </p:spPr>
        <p:txBody>
          <a:bodyPr>
            <a:normAutofit fontScale="90000"/>
          </a:bodyPr>
          <a:lstStyle/>
          <a:p>
            <a:pPr algn="ctr">
              <a:lnSpc>
                <a:spcPct val="150000"/>
              </a:lnSpc>
            </a:pPr>
            <a:r>
              <a:rPr lang="fa-IR" sz="5400" dirty="0">
                <a:solidFill>
                  <a:srgbClr val="002060"/>
                </a:solidFill>
                <a:cs typeface="Titr" panose="00000700000000000000" pitchFamily="2" charset="-78"/>
              </a:rPr>
              <a:t>صفات کمالی خدا</a:t>
            </a:r>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400051" y="1438275"/>
            <a:ext cx="11420474" cy="4871085"/>
          </a:xfrm>
        </p:spPr>
        <p:txBody>
          <a:bodyPr>
            <a:normAutofit fontScale="77500" lnSpcReduction="20000"/>
          </a:bodyPr>
          <a:lstStyle/>
          <a:p>
            <a:pPr algn="just"/>
            <a:r>
              <a:rPr lang="fa-IR" sz="2400" dirty="0">
                <a:solidFill>
                  <a:srgbClr val="0070C0"/>
                </a:solidFill>
                <a:cs typeface="Titr" panose="00000700000000000000" pitchFamily="2" charset="-78"/>
              </a:rPr>
              <a:t>دو. حی و قیوم ،جامع ترین صفات الهی</a:t>
            </a:r>
            <a:endParaRPr lang="en-US" sz="2400" dirty="0">
              <a:solidFill>
                <a:srgbClr val="0070C0"/>
              </a:solidFill>
              <a:cs typeface="Titr" panose="00000700000000000000" pitchFamily="2" charset="-78"/>
            </a:endParaRPr>
          </a:p>
          <a:p>
            <a:pPr algn="just">
              <a:lnSpc>
                <a:spcPct val="150000"/>
              </a:lnSpc>
            </a:pPr>
            <a:r>
              <a:rPr lang="fa-IR" sz="3000" b="1" dirty="0">
                <a:solidFill>
                  <a:srgbClr val="0070C0"/>
                </a:solidFill>
                <a:cs typeface="B Nazanin" panose="00000400000000000000" pitchFamily="2" charset="-78"/>
              </a:rPr>
              <a:t>صفت «حیّ» جامع‌ترین صفات ذات الهی است</a:t>
            </a:r>
            <a:r>
              <a:rPr lang="fa-IR" sz="3000" dirty="0">
                <a:solidFill>
                  <a:srgbClr val="0070C0"/>
                </a:solidFill>
                <a:cs typeface="B Nazanin" panose="00000400000000000000" pitchFamily="2" charset="-78"/>
              </a:rPr>
              <a:t>؛ زیرا از یک سو، حیات «حالتی است که علم و قدرت از آن انتزاع می‌شود». از سوی دیگر سایر صفات ذاتی الهی به دو صفت علم و قدرت خداوند باز می‌گردند.</a:t>
            </a:r>
          </a:p>
          <a:p>
            <a:pPr algn="just">
              <a:lnSpc>
                <a:spcPct val="150000"/>
              </a:lnSpc>
            </a:pPr>
            <a:r>
              <a:rPr lang="fa-IR" sz="3000" b="1" dirty="0">
                <a:solidFill>
                  <a:srgbClr val="0070C0"/>
                </a:solidFill>
                <a:cs typeface="B Nazanin" panose="00000400000000000000" pitchFamily="2" charset="-78"/>
              </a:rPr>
              <a:t>صفت «قیّوم» نیز جامع‌ترین صفت فعلی خداوند است</a:t>
            </a:r>
            <a:r>
              <a:rPr lang="fa-IR" sz="3000" dirty="0">
                <a:solidFill>
                  <a:srgbClr val="0070C0"/>
                </a:solidFill>
                <a:cs typeface="B Nazanin" panose="00000400000000000000" pitchFamily="2" charset="-78"/>
              </a:rPr>
              <a:t>؛ زیرا صفاتی مانند «خالق»، «رازق»، «مبدیء»، «معید»، «محیی»، «ممیت»، «غفور»، «رحیم» و «ودود» به صفت «قیومیت» بازمی‌گردند.</a:t>
            </a:r>
          </a:p>
          <a:p>
            <a:pPr algn="just">
              <a:lnSpc>
                <a:spcPct val="150000"/>
              </a:lnSpc>
            </a:pPr>
            <a:r>
              <a:rPr lang="fa-IR" sz="3000" dirty="0">
                <a:solidFill>
                  <a:srgbClr val="0070C0"/>
                </a:solidFill>
                <a:cs typeface="B Nazanin" panose="00000400000000000000" pitchFamily="2" charset="-78"/>
              </a:rPr>
              <a:t>قرآن کریم درباره قائم بودن خدا بر همه چیز می‌فرماید: «شَهِدَ اللَّهُ أَنَّهُ لَا إِلَهَ إِلَّا هُوَ وَالْمَلَائِكَةُ وَأُولُو الْعِلْمِ قَائِمًا بِالْقِسْطِ لَا إِلَهَ إِلَّا هُوَ الْعَزِيزُ الْحَكِيمُ». از این آیه استفاده می‌شود که خدا قائم بر همه موجودات است و قیامش نیز با عدل همراه است.</a:t>
            </a:r>
          </a:p>
          <a:p>
            <a:pPr algn="just">
              <a:lnSpc>
                <a:spcPct val="150000"/>
              </a:lnSpc>
            </a:pPr>
            <a:r>
              <a:rPr lang="fa-IR" sz="3000" dirty="0">
                <a:solidFill>
                  <a:srgbClr val="0070C0"/>
                </a:solidFill>
                <a:cs typeface="B Nazanin" panose="00000400000000000000" pitchFamily="2" charset="-78"/>
              </a:rPr>
              <a:t>خداوند تعالی به دلیل آنکه «عزیز» است، قائم بر هر چیزی است و به سبب آن که «حکیم» است در هر چیزی عدالت را اعمال می‌کند.</a:t>
            </a:r>
          </a:p>
        </p:txBody>
      </p:sp>
    </p:spTree>
    <p:extLst>
      <p:ext uri="{BB962C8B-B14F-4D97-AF65-F5344CB8AC3E}">
        <p14:creationId xmlns:p14="http://schemas.microsoft.com/office/powerpoint/2010/main" val="2606344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1BE-54E8-4188-8523-910F4F837803}"/>
              </a:ext>
            </a:extLst>
          </p:cNvPr>
          <p:cNvSpPr>
            <a:spLocks noGrp="1"/>
          </p:cNvSpPr>
          <p:nvPr>
            <p:ph type="title"/>
          </p:nvPr>
        </p:nvSpPr>
        <p:spPr>
          <a:xfrm>
            <a:off x="627322" y="276226"/>
            <a:ext cx="10813312" cy="1009649"/>
          </a:xfrm>
        </p:spPr>
        <p:txBody>
          <a:bodyPr>
            <a:normAutofit fontScale="90000"/>
          </a:bodyPr>
          <a:lstStyle/>
          <a:p>
            <a:pPr algn="ctr">
              <a:lnSpc>
                <a:spcPct val="150000"/>
              </a:lnSpc>
            </a:pPr>
            <a:r>
              <a:rPr lang="fa-IR" sz="5400" dirty="0">
                <a:solidFill>
                  <a:srgbClr val="002060"/>
                </a:solidFill>
                <a:cs typeface="Titr" panose="00000700000000000000" pitchFamily="2" charset="-78"/>
              </a:rPr>
              <a:t>صفات کمالی خدا</a:t>
            </a:r>
          </a:p>
        </p:txBody>
      </p:sp>
      <p:sp>
        <p:nvSpPr>
          <p:cNvPr id="3" name="Content Placeholder 2">
            <a:extLst>
              <a:ext uri="{FF2B5EF4-FFF2-40B4-BE49-F238E27FC236}">
                <a16:creationId xmlns:a16="http://schemas.microsoft.com/office/drawing/2014/main" id="{AEC35A35-0F25-4204-AC2A-308236F4D448}"/>
              </a:ext>
            </a:extLst>
          </p:cNvPr>
          <p:cNvSpPr>
            <a:spLocks noGrp="1"/>
          </p:cNvSpPr>
          <p:nvPr>
            <p:ph idx="1"/>
          </p:nvPr>
        </p:nvSpPr>
        <p:spPr>
          <a:xfrm>
            <a:off x="400051" y="1438275"/>
            <a:ext cx="11420474" cy="4871085"/>
          </a:xfrm>
        </p:spPr>
        <p:txBody>
          <a:bodyPr>
            <a:normAutofit fontScale="85000" lnSpcReduction="10000"/>
          </a:bodyPr>
          <a:lstStyle/>
          <a:p>
            <a:pPr algn="just">
              <a:lnSpc>
                <a:spcPct val="150000"/>
              </a:lnSpc>
            </a:pPr>
            <a:r>
              <a:rPr lang="fa-IR" sz="3200" dirty="0">
                <a:solidFill>
                  <a:srgbClr val="0070C0"/>
                </a:solidFill>
                <a:cs typeface="B Nazanin" panose="00000400000000000000" pitchFamily="2" charset="-78"/>
              </a:rPr>
              <a:t>با توجه به آنچه درباره صفت «حیّ» و «قیّوم» گفته شد می‌توان به اهمیت آیت الکرسی پی برد. خداوند متعال در این آیه به این دو صفت اشاره می‌فرماید: «اللَّهُ لَا إِلَهَ إِلَّا هُوَ </a:t>
            </a:r>
            <a:r>
              <a:rPr lang="fa-IR" sz="3200" b="1" dirty="0">
                <a:solidFill>
                  <a:srgbClr val="0070C0"/>
                </a:solidFill>
                <a:cs typeface="B Nazanin" panose="00000400000000000000" pitchFamily="2" charset="-78"/>
              </a:rPr>
              <a:t>الْحَيُّ الْقَيُّومُ </a:t>
            </a:r>
            <a:r>
              <a:rPr lang="fa-IR" sz="3200" dirty="0">
                <a:solidFill>
                  <a:srgbClr val="0070C0"/>
                </a:solidFill>
                <a:cs typeface="B Nazanin" panose="00000400000000000000" pitchFamily="2" charset="-78"/>
              </a:rPr>
              <a:t>لَا تَأْخُذُهُ سِنَةٌ وَلَا نَوْمٌ ...»</a:t>
            </a:r>
          </a:p>
          <a:p>
            <a:pPr algn="just">
              <a:lnSpc>
                <a:spcPct val="150000"/>
              </a:lnSpc>
            </a:pPr>
            <a:r>
              <a:rPr lang="fa-IR" sz="3200" dirty="0">
                <a:solidFill>
                  <a:srgbClr val="0070C0"/>
                </a:solidFill>
                <a:cs typeface="B Nazanin" panose="00000400000000000000" pitchFamily="2" charset="-78"/>
              </a:rPr>
              <a:t> بنابراین خدا از سویی همه صفات کمالی ذاتی را داراست و از سوی دیگر چون بر همه مخلوقات قیوم است و هیچ سستی در کار او و در حفظ آسمان‌ها و زمین راه ندارد، همه صفات کمالی فعلی را به طور حکیمانه داراست. </a:t>
            </a:r>
          </a:p>
          <a:p>
            <a:pPr algn="just">
              <a:lnSpc>
                <a:spcPct val="150000"/>
              </a:lnSpc>
            </a:pPr>
            <a:r>
              <a:rPr lang="fa-IR" sz="3200" dirty="0">
                <a:solidFill>
                  <a:srgbClr val="0070C0"/>
                </a:solidFill>
                <a:cs typeface="B Nazanin" panose="00000400000000000000" pitchFamily="2" charset="-78"/>
              </a:rPr>
              <a:t>خداوند «علی عظیم» است و در خلقتِ مستمر خود، هستی را بر اساس علم غیر محدودش پیش می‌برد.</a:t>
            </a:r>
          </a:p>
          <a:p>
            <a:pPr algn="just">
              <a:lnSpc>
                <a:spcPct val="150000"/>
              </a:lnSpc>
            </a:pPr>
            <a:r>
              <a:rPr lang="fa-IR" sz="3200" dirty="0">
                <a:solidFill>
                  <a:srgbClr val="0070C0"/>
                </a:solidFill>
                <a:cs typeface="B Nazanin" panose="00000400000000000000" pitchFamily="2" charset="-78"/>
              </a:rPr>
              <a:t>براستی چنین خدایی  سزاوار ستایش و پرستش است. </a:t>
            </a:r>
          </a:p>
        </p:txBody>
      </p:sp>
    </p:spTree>
    <p:extLst>
      <p:ext uri="{BB962C8B-B14F-4D97-AF65-F5344CB8AC3E}">
        <p14:creationId xmlns:p14="http://schemas.microsoft.com/office/powerpoint/2010/main" val="3369873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D86FF42-2CC8-4BEE-ACC4-F1FA015AA33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7442" y="542925"/>
            <a:ext cx="10494335" cy="5765800"/>
          </a:xfrm>
        </p:spPr>
      </p:pic>
    </p:spTree>
    <p:extLst>
      <p:ext uri="{BB962C8B-B14F-4D97-AF65-F5344CB8AC3E}">
        <p14:creationId xmlns:p14="http://schemas.microsoft.com/office/powerpoint/2010/main" val="598868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2F454-C28E-4297-8C0C-D154C4DC9AF9}"/>
              </a:ext>
            </a:extLst>
          </p:cNvPr>
          <p:cNvSpPr>
            <a:spLocks noGrp="1"/>
          </p:cNvSpPr>
          <p:nvPr>
            <p:ph type="title"/>
          </p:nvPr>
        </p:nvSpPr>
        <p:spPr>
          <a:xfrm>
            <a:off x="669851" y="393406"/>
            <a:ext cx="10972800" cy="1201478"/>
          </a:xfrm>
        </p:spPr>
        <p:txBody>
          <a:bodyPr>
            <a:normAutofit/>
          </a:bodyPr>
          <a:lstStyle/>
          <a:p>
            <a:pPr algn="ctr"/>
            <a:r>
              <a:rPr lang="fa-IR" sz="5400" dirty="0">
                <a:solidFill>
                  <a:srgbClr val="C00000"/>
                </a:solidFill>
                <a:latin typeface="Traditional Arabic" panose="02010000000000000000" pitchFamily="2" charset="-78"/>
                <a:ea typeface="Calibri" panose="020F0502020204030204" pitchFamily="34" charset="0"/>
                <a:cs typeface="B Titr" panose="00000700000000000000" pitchFamily="2" charset="-78"/>
              </a:rPr>
              <a:t>اهمیت و ارزش خداشناسی</a:t>
            </a:r>
            <a:endParaRPr lang="fa-IR" dirty="0">
              <a:solidFill>
                <a:srgbClr val="C00000"/>
              </a:solidFill>
            </a:endParaRPr>
          </a:p>
        </p:txBody>
      </p:sp>
      <p:sp>
        <p:nvSpPr>
          <p:cNvPr id="3" name="Content Placeholder 2">
            <a:extLst>
              <a:ext uri="{FF2B5EF4-FFF2-40B4-BE49-F238E27FC236}">
                <a16:creationId xmlns:a16="http://schemas.microsoft.com/office/drawing/2014/main" id="{CC05D1CE-F845-43CE-95E3-09A07FB4B434}"/>
              </a:ext>
            </a:extLst>
          </p:cNvPr>
          <p:cNvSpPr>
            <a:spLocks noGrp="1"/>
          </p:cNvSpPr>
          <p:nvPr>
            <p:ph idx="1"/>
          </p:nvPr>
        </p:nvSpPr>
        <p:spPr>
          <a:xfrm>
            <a:off x="584792" y="1807535"/>
            <a:ext cx="11185450" cy="4444409"/>
          </a:xfrm>
        </p:spPr>
        <p:txBody>
          <a:bodyPr>
            <a:normAutofit lnSpcReduction="10000"/>
          </a:bodyPr>
          <a:lstStyle/>
          <a:p>
            <a:pPr algn="just">
              <a:lnSpc>
                <a:spcPct val="107000"/>
              </a:lnSpc>
              <a:spcAft>
                <a:spcPts val="800"/>
              </a:spcAft>
            </a:pPr>
            <a:r>
              <a:rPr lang="fa-IR" sz="2400" dirty="0">
                <a:latin typeface="Traditional Arabic" panose="02010000000000000000" pitchFamily="2" charset="-78"/>
                <a:ea typeface="Calibri" panose="020F0502020204030204" pitchFamily="34" charset="0"/>
                <a:cs typeface="B Nazanin" panose="00000400000000000000" pitchFamily="2" charset="-78"/>
              </a:rPr>
              <a:t>انسان در انتخاب راه و روش زندگی خود دارای اختیار است؛ پس باید برای زندگی خود برنامه و روشی داشته باشد تا بتواند در چارچوب آن زندگی کند و به هدف خلقتش برسد. </a:t>
            </a:r>
          </a:p>
          <a:p>
            <a:pPr algn="just">
              <a:lnSpc>
                <a:spcPct val="107000"/>
              </a:lnSpc>
              <a:spcAft>
                <a:spcPts val="800"/>
              </a:spcAft>
            </a:pPr>
            <a:r>
              <a:rPr lang="fa-IR" sz="2400" dirty="0">
                <a:latin typeface="Traditional Arabic" panose="02010000000000000000" pitchFamily="2" charset="-78"/>
                <a:ea typeface="Calibri" panose="020F0502020204030204" pitchFamily="34" charset="0"/>
                <a:cs typeface="B Nazanin" panose="00000400000000000000" pitchFamily="2" charset="-78"/>
              </a:rPr>
              <a:t>آداب زندگی برگرفته از شناخت‌هایی است که انسان از حقیقت عالم و جهان هستی و سرانجام آن دارد. کسی که برای ماورای عالم ماده وجودی قائل نیست، تنها به دنبال لذایذ مادی می‌رود</a:t>
            </a:r>
            <a:r>
              <a:rPr lang="fa-IR" sz="2400" dirty="0">
                <a:solidFill>
                  <a:srgbClr val="0070C0"/>
                </a:solidFill>
                <a:latin typeface="Traditional Arabic" panose="02010000000000000000" pitchFamily="2" charset="-78"/>
                <a:ea typeface="Calibri" panose="020F0502020204030204" pitchFamily="34" charset="0"/>
                <a:cs typeface="B Nazanin" panose="00000400000000000000" pitchFamily="2" charset="-78"/>
              </a:rPr>
              <a:t>، اما انسانی که باور دارد خدایی حکیم مالک این جهان است و هستی از جمله انسان را حکیمانه آفریده و ناظر رفتار او، در رفتار خود پیوسته رضایت الهی را در نظر می‌گیرد. </a:t>
            </a:r>
          </a:p>
          <a:p>
            <a:pPr algn="just">
              <a:lnSpc>
                <a:spcPct val="107000"/>
              </a:lnSpc>
              <a:spcAft>
                <a:spcPts val="800"/>
              </a:spcAft>
            </a:pPr>
            <a:r>
              <a:rPr lang="fa-IR" sz="2400" dirty="0">
                <a:latin typeface="Traditional Arabic" panose="02010000000000000000" pitchFamily="2" charset="-78"/>
                <a:ea typeface="Calibri" panose="020F0502020204030204" pitchFamily="34" charset="0"/>
                <a:cs typeface="B Nazanin" panose="00000400000000000000" pitchFamily="2" charset="-78"/>
              </a:rPr>
              <a:t>قرآن کریم باور به وجود خدای یگانه را مبنای همه دستورها و ارزش‌های خود قرار داده است؛ به طوری که می‌توان </a:t>
            </a:r>
            <a:r>
              <a:rPr lang="fa-IR" sz="2400" dirty="0">
                <a:solidFill>
                  <a:srgbClr val="0070C0"/>
                </a:solidFill>
                <a:latin typeface="Traditional Arabic" panose="02010000000000000000" pitchFamily="2" charset="-78"/>
                <a:ea typeface="Calibri" panose="020F0502020204030204" pitchFamily="34" charset="0"/>
                <a:cs typeface="B Nazanin" panose="00000400000000000000" pitchFamily="2" charset="-78"/>
              </a:rPr>
              <a:t>نظام دستوری اسلام را گسترش یافته ایمان به خدا، و از سوی دیگر، ایمان به خدا را خلاصه نظام دستوری اسلام </a:t>
            </a:r>
            <a:r>
              <a:rPr lang="fa-IR" sz="2400" dirty="0">
                <a:latin typeface="Traditional Arabic" panose="02010000000000000000" pitchFamily="2" charset="-78"/>
                <a:ea typeface="Calibri" panose="020F0502020204030204" pitchFamily="34" charset="0"/>
                <a:cs typeface="B Nazanin" panose="00000400000000000000" pitchFamily="2" charset="-78"/>
              </a:rPr>
              <a:t>دانست. </a:t>
            </a:r>
          </a:p>
          <a:p>
            <a:pPr algn="just">
              <a:lnSpc>
                <a:spcPct val="107000"/>
              </a:lnSpc>
              <a:spcAft>
                <a:spcPts val="800"/>
              </a:spcAft>
            </a:pPr>
            <a:r>
              <a:rPr lang="fa-IR" sz="2400" dirty="0">
                <a:latin typeface="Traditional Arabic" panose="02010000000000000000" pitchFamily="2" charset="-78"/>
                <a:ea typeface="Calibri" panose="020F0502020204030204" pitchFamily="34" charset="0"/>
                <a:cs typeface="B Nazanin" panose="00000400000000000000" pitchFamily="2" charset="-78"/>
              </a:rPr>
              <a:t>بنابراین شناخت و باور به وجود خدا از سویی روش زندگی و در پی آن سرنوشت انسان را تعیین، و از سوی دیگر ساختارها و شعارهای جامعه را ترسیم میکند.</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5905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6600" dirty="0">
                <a:solidFill>
                  <a:srgbClr val="00B050"/>
                </a:solidFill>
                <a:latin typeface="Traditional Arabic" panose="02010000000000000000" pitchFamily="2" charset="-78"/>
                <a:ea typeface="Calibri" panose="020F0502020204030204" pitchFamily="34" charset="0"/>
                <a:cs typeface="B Titr" panose="00000700000000000000" pitchFamily="2" charset="-78"/>
              </a:rPr>
              <a:t>فطری بودن خداشناسی</a:t>
            </a:r>
            <a:endParaRPr lang="fa-IR" sz="6000" dirty="0">
              <a:solidFill>
                <a:srgbClr val="00B05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765005"/>
            <a:ext cx="10898371" cy="4544355"/>
          </a:xfrm>
        </p:spPr>
        <p:txBody>
          <a:bodyPr>
            <a:normAutofit/>
          </a:bodyPr>
          <a:lstStyle/>
          <a:p>
            <a:pPr algn="just"/>
            <a:r>
              <a:rPr lang="fa-IR" sz="3600" dirty="0">
                <a:cs typeface="B Baran" panose="00000400000000000000" pitchFamily="2" charset="-78"/>
              </a:rPr>
              <a:t>از نگاه قرآن، شناخت خدا و باور به او فطری است. </a:t>
            </a:r>
          </a:p>
          <a:p>
            <a:pPr algn="just"/>
            <a:r>
              <a:rPr lang="fa-IR" sz="3600" dirty="0">
                <a:cs typeface="B Baran" panose="00000400000000000000" pitchFamily="2" charset="-78"/>
              </a:rPr>
              <a:t>قرآن کریم دراین باره می فرماید:</a:t>
            </a:r>
          </a:p>
          <a:p>
            <a:pPr algn="just"/>
            <a:r>
              <a:rPr lang="fa-IR" sz="2800" dirty="0">
                <a:cs typeface="B Baran" panose="00000400000000000000" pitchFamily="2" charset="-78"/>
              </a:rPr>
              <a:t>«</a:t>
            </a:r>
            <a:r>
              <a:rPr lang="en-US" sz="2800" dirty="0" err="1">
                <a:cs typeface="B Baran" panose="00000400000000000000" pitchFamily="2" charset="-78"/>
              </a:rPr>
              <a:t>أَقِمْ</a:t>
            </a:r>
            <a:r>
              <a:rPr lang="en-US" sz="2800" dirty="0">
                <a:cs typeface="B Baran" panose="00000400000000000000" pitchFamily="2" charset="-78"/>
              </a:rPr>
              <a:t> </a:t>
            </a:r>
            <a:r>
              <a:rPr lang="en-US" sz="2800" dirty="0" err="1">
                <a:cs typeface="B Baran" panose="00000400000000000000" pitchFamily="2" charset="-78"/>
              </a:rPr>
              <a:t>وَجْهَكَ</a:t>
            </a:r>
            <a:r>
              <a:rPr lang="en-US" sz="2800" dirty="0">
                <a:cs typeface="B Baran" panose="00000400000000000000" pitchFamily="2" charset="-78"/>
              </a:rPr>
              <a:t> </a:t>
            </a:r>
            <a:r>
              <a:rPr lang="en-US" sz="2800" dirty="0" err="1">
                <a:cs typeface="B Baran" panose="00000400000000000000" pitchFamily="2" charset="-78"/>
              </a:rPr>
              <a:t>لِلدِّينِ</a:t>
            </a:r>
            <a:r>
              <a:rPr lang="en-US" sz="2800" dirty="0">
                <a:cs typeface="B Baran" panose="00000400000000000000" pitchFamily="2" charset="-78"/>
              </a:rPr>
              <a:t> </a:t>
            </a:r>
            <a:r>
              <a:rPr lang="en-US" sz="2800" dirty="0" err="1">
                <a:cs typeface="B Baran" panose="00000400000000000000" pitchFamily="2" charset="-78"/>
              </a:rPr>
              <a:t>حَنِيفًا</a:t>
            </a:r>
            <a:r>
              <a:rPr lang="en-US" sz="2800" dirty="0">
                <a:cs typeface="B Baran" panose="00000400000000000000" pitchFamily="2" charset="-78"/>
              </a:rPr>
              <a:t>  </a:t>
            </a:r>
            <a:r>
              <a:rPr lang="en-US" sz="2800" dirty="0" err="1">
                <a:cs typeface="B Baran" panose="00000400000000000000" pitchFamily="2" charset="-78"/>
              </a:rPr>
              <a:t>فِطْرَتَ</a:t>
            </a:r>
            <a:r>
              <a:rPr lang="en-US" sz="2800" dirty="0">
                <a:cs typeface="B Baran" panose="00000400000000000000" pitchFamily="2" charset="-78"/>
              </a:rPr>
              <a:t> </a:t>
            </a:r>
            <a:r>
              <a:rPr lang="en-US" sz="2800" dirty="0" err="1">
                <a:cs typeface="B Baran" panose="00000400000000000000" pitchFamily="2" charset="-78"/>
              </a:rPr>
              <a:t>اللَّهِ</a:t>
            </a:r>
            <a:r>
              <a:rPr lang="en-US" sz="2800" dirty="0">
                <a:cs typeface="B Baran" panose="00000400000000000000" pitchFamily="2" charset="-78"/>
              </a:rPr>
              <a:t> </a:t>
            </a:r>
            <a:r>
              <a:rPr lang="en-US" sz="2800" dirty="0" err="1">
                <a:cs typeface="B Baran" panose="00000400000000000000" pitchFamily="2" charset="-78"/>
              </a:rPr>
              <a:t>الَّتِي</a:t>
            </a:r>
            <a:r>
              <a:rPr lang="en-US" sz="2800" dirty="0">
                <a:cs typeface="B Baran" panose="00000400000000000000" pitchFamily="2" charset="-78"/>
              </a:rPr>
              <a:t> </a:t>
            </a:r>
            <a:r>
              <a:rPr lang="en-US" sz="2800" dirty="0" err="1">
                <a:cs typeface="B Baran" panose="00000400000000000000" pitchFamily="2" charset="-78"/>
              </a:rPr>
              <a:t>فَطَرَ</a:t>
            </a:r>
            <a:r>
              <a:rPr lang="en-US" sz="2800" dirty="0">
                <a:cs typeface="B Baran" panose="00000400000000000000" pitchFamily="2" charset="-78"/>
              </a:rPr>
              <a:t> </a:t>
            </a:r>
            <a:r>
              <a:rPr lang="en-US" sz="2800" dirty="0" err="1">
                <a:cs typeface="B Baran" panose="00000400000000000000" pitchFamily="2" charset="-78"/>
              </a:rPr>
              <a:t>النَّاسَ</a:t>
            </a:r>
            <a:r>
              <a:rPr lang="en-US" sz="2800" dirty="0">
                <a:cs typeface="B Baran" panose="00000400000000000000" pitchFamily="2" charset="-78"/>
              </a:rPr>
              <a:t> </a:t>
            </a:r>
            <a:r>
              <a:rPr lang="en-US" sz="2800" dirty="0" err="1">
                <a:cs typeface="B Baran" panose="00000400000000000000" pitchFamily="2" charset="-78"/>
              </a:rPr>
              <a:t>عَلَيْهَا</a:t>
            </a:r>
            <a:r>
              <a:rPr lang="en-US" sz="2800" dirty="0">
                <a:cs typeface="B Baran" panose="00000400000000000000" pitchFamily="2" charset="-78"/>
              </a:rPr>
              <a:t>  </a:t>
            </a:r>
            <a:r>
              <a:rPr lang="en-US" sz="2800" dirty="0" err="1">
                <a:cs typeface="B Baran" panose="00000400000000000000" pitchFamily="2" charset="-78"/>
              </a:rPr>
              <a:t>لَا</a:t>
            </a:r>
            <a:r>
              <a:rPr lang="en-US" sz="2800" dirty="0">
                <a:cs typeface="B Baran" panose="00000400000000000000" pitchFamily="2" charset="-78"/>
              </a:rPr>
              <a:t> </a:t>
            </a:r>
            <a:r>
              <a:rPr lang="en-US" sz="2800" dirty="0" err="1">
                <a:cs typeface="B Baran" panose="00000400000000000000" pitchFamily="2" charset="-78"/>
              </a:rPr>
              <a:t>تَبْدِيلَ</a:t>
            </a:r>
            <a:r>
              <a:rPr lang="en-US" sz="2800" dirty="0">
                <a:cs typeface="B Baran" panose="00000400000000000000" pitchFamily="2" charset="-78"/>
              </a:rPr>
              <a:t> </a:t>
            </a:r>
            <a:r>
              <a:rPr lang="en-US" sz="2800" dirty="0" err="1">
                <a:cs typeface="B Baran" panose="00000400000000000000" pitchFamily="2" charset="-78"/>
              </a:rPr>
              <a:t>لِخَلْقِ</a:t>
            </a:r>
            <a:r>
              <a:rPr lang="en-US" sz="2800" dirty="0">
                <a:cs typeface="B Baran" panose="00000400000000000000" pitchFamily="2" charset="-78"/>
              </a:rPr>
              <a:t> </a:t>
            </a:r>
            <a:r>
              <a:rPr lang="en-US" sz="2800" dirty="0" err="1">
                <a:cs typeface="B Baran" panose="00000400000000000000" pitchFamily="2" charset="-78"/>
              </a:rPr>
              <a:t>اللَّهِ</a:t>
            </a:r>
            <a:r>
              <a:rPr lang="en-US" sz="2800" dirty="0">
                <a:cs typeface="B Baran" panose="00000400000000000000" pitchFamily="2" charset="-78"/>
              </a:rPr>
              <a:t>  </a:t>
            </a:r>
            <a:r>
              <a:rPr lang="en-US" sz="2800" dirty="0" err="1">
                <a:cs typeface="B Baran" panose="00000400000000000000" pitchFamily="2" charset="-78"/>
              </a:rPr>
              <a:t>ذَلِكَ</a:t>
            </a:r>
            <a:r>
              <a:rPr lang="en-US" sz="2800" dirty="0">
                <a:cs typeface="B Baran" panose="00000400000000000000" pitchFamily="2" charset="-78"/>
              </a:rPr>
              <a:t> </a:t>
            </a:r>
            <a:r>
              <a:rPr lang="en-US" sz="2800" dirty="0" err="1">
                <a:cs typeface="B Baran" panose="00000400000000000000" pitchFamily="2" charset="-78"/>
              </a:rPr>
              <a:t>الدِّينُ</a:t>
            </a:r>
            <a:r>
              <a:rPr lang="en-US" sz="2800" dirty="0">
                <a:cs typeface="B Baran" panose="00000400000000000000" pitchFamily="2" charset="-78"/>
              </a:rPr>
              <a:t> </a:t>
            </a:r>
            <a:r>
              <a:rPr lang="en-US" sz="2800" dirty="0" err="1">
                <a:cs typeface="B Baran" panose="00000400000000000000" pitchFamily="2" charset="-78"/>
              </a:rPr>
              <a:t>الْقَيِّمُ</a:t>
            </a:r>
            <a:r>
              <a:rPr lang="en-US" sz="2800" dirty="0">
                <a:cs typeface="B Baran" panose="00000400000000000000" pitchFamily="2" charset="-78"/>
              </a:rPr>
              <a:t> </a:t>
            </a:r>
            <a:r>
              <a:rPr lang="en-US" sz="2800" dirty="0" err="1">
                <a:cs typeface="B Baran" panose="00000400000000000000" pitchFamily="2" charset="-78"/>
              </a:rPr>
              <a:t>وَلَكِنَّ</a:t>
            </a:r>
            <a:r>
              <a:rPr lang="en-US" sz="2800" dirty="0">
                <a:cs typeface="B Baran" panose="00000400000000000000" pitchFamily="2" charset="-78"/>
              </a:rPr>
              <a:t> </a:t>
            </a:r>
            <a:r>
              <a:rPr lang="en-US" sz="2800" dirty="0" err="1">
                <a:cs typeface="B Baran" panose="00000400000000000000" pitchFamily="2" charset="-78"/>
              </a:rPr>
              <a:t>أَكْثَرَ</a:t>
            </a:r>
            <a:r>
              <a:rPr lang="en-US" sz="2800" dirty="0">
                <a:cs typeface="B Baran" panose="00000400000000000000" pitchFamily="2" charset="-78"/>
              </a:rPr>
              <a:t> </a:t>
            </a:r>
            <a:r>
              <a:rPr lang="en-US" sz="2800" dirty="0" err="1">
                <a:cs typeface="B Baran" panose="00000400000000000000" pitchFamily="2" charset="-78"/>
              </a:rPr>
              <a:t>النَّاسِ</a:t>
            </a:r>
            <a:r>
              <a:rPr lang="en-US" sz="2800" dirty="0">
                <a:cs typeface="B Baran" panose="00000400000000000000" pitchFamily="2" charset="-78"/>
              </a:rPr>
              <a:t> </a:t>
            </a:r>
            <a:r>
              <a:rPr lang="en-US" sz="2800" dirty="0" err="1">
                <a:cs typeface="B Baran" panose="00000400000000000000" pitchFamily="2" charset="-78"/>
              </a:rPr>
              <a:t>لَا</a:t>
            </a:r>
            <a:r>
              <a:rPr lang="en-US" sz="2800" dirty="0">
                <a:cs typeface="B Baran" panose="00000400000000000000" pitchFamily="2" charset="-78"/>
              </a:rPr>
              <a:t> </a:t>
            </a:r>
            <a:r>
              <a:rPr lang="en-US" sz="2800" dirty="0" err="1">
                <a:cs typeface="B Baran" panose="00000400000000000000" pitchFamily="2" charset="-78"/>
              </a:rPr>
              <a:t>يَعْلَمُونَ</a:t>
            </a:r>
            <a:r>
              <a:rPr lang="fa-IR" sz="2800" dirty="0">
                <a:cs typeface="B Baran" panose="00000400000000000000" pitchFamily="2" charset="-78"/>
              </a:rPr>
              <a:t>» (</a:t>
            </a:r>
            <a:r>
              <a:rPr lang="fa-IR" dirty="0"/>
              <a:t>پس روى خود را با گرايش تمام به حق به سوى اين دين كن با همان سرشتى كه خدا مردم را بر آن سرشته است آفرينش خداى تغييرپذير نيست اين است همان دين پايدار ولى بيشتر مردم نمى‏‌دانند)</a:t>
            </a:r>
            <a:r>
              <a:rPr lang="fa-IR" sz="2800" dirty="0">
                <a:cs typeface="B Baran" panose="00000400000000000000" pitchFamily="2" charset="-78"/>
              </a:rPr>
              <a:t>  (روم، 30)</a:t>
            </a:r>
            <a:endParaRPr lang="en-US" sz="2800" dirty="0">
              <a:cs typeface="B Baran" panose="00000400000000000000" pitchFamily="2" charset="-78"/>
            </a:endParaRPr>
          </a:p>
          <a:p>
            <a:pPr algn="just"/>
            <a:r>
              <a:rPr lang="fa-IR" sz="3600" dirty="0">
                <a:cs typeface="B Baran" panose="00000400000000000000" pitchFamily="2" charset="-78"/>
              </a:rPr>
              <a:t>فطری بودن شناخت خدا به چه معناست؟</a:t>
            </a:r>
          </a:p>
          <a:p>
            <a:pPr algn="just"/>
            <a:r>
              <a:rPr lang="fa-IR" sz="3600" dirty="0">
                <a:cs typeface="B Baran" panose="00000400000000000000" pitchFamily="2" charset="-78"/>
              </a:rPr>
              <a:t> آیا فطری بودن شناخت خدا به این معنا است که معرفت الهی در آفرینش ما سرشته شده و ما می‌توانیم با رجوع به خودمان آن را بیابیم؟</a:t>
            </a:r>
          </a:p>
        </p:txBody>
      </p:sp>
    </p:spTree>
    <p:extLst>
      <p:ext uri="{BB962C8B-B14F-4D97-AF65-F5344CB8AC3E}">
        <p14:creationId xmlns:p14="http://schemas.microsoft.com/office/powerpoint/2010/main" val="3314848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6600" dirty="0">
                <a:solidFill>
                  <a:srgbClr val="00B050"/>
                </a:solidFill>
                <a:latin typeface="Traditional Arabic" panose="02010000000000000000" pitchFamily="2" charset="-78"/>
                <a:ea typeface="Calibri" panose="020F0502020204030204" pitchFamily="34" charset="0"/>
                <a:cs typeface="B Titr" panose="00000700000000000000" pitchFamily="2" charset="-78"/>
              </a:rPr>
              <a:t>فطری بودن خداشناسی</a:t>
            </a:r>
            <a:endParaRPr lang="fa-IR" sz="6000" dirty="0">
              <a:solidFill>
                <a:srgbClr val="00B05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0898371" cy="4661313"/>
          </a:xfrm>
        </p:spPr>
        <p:txBody>
          <a:bodyPr>
            <a:noAutofit/>
          </a:bodyPr>
          <a:lstStyle/>
          <a:p>
            <a:pPr algn="just"/>
            <a:r>
              <a:rPr lang="fa-IR" sz="4000" b="1" dirty="0">
                <a:cs typeface="B Davat" panose="00000400000000000000" pitchFamily="2" charset="-78"/>
              </a:rPr>
              <a:t>خداشناسی فطری حصولی</a:t>
            </a:r>
          </a:p>
          <a:p>
            <a:pPr algn="just"/>
            <a:r>
              <a:rPr lang="fa-IR" sz="2800" dirty="0">
                <a:cs typeface="B Davat" panose="00000400000000000000" pitchFamily="2" charset="-78"/>
              </a:rPr>
              <a:t>مراد از خداشناسی فطری حصولی این است که خدا فطرت انسان‌ها را به گونه‌ای سرشته که هرگاه نشانه‌های وجود خدا برای افراد بیان شود، به راحتی وجود خدا را درک می‌کنند. از این رو قرآن کریم در آیات متعدد، آفرینش مخلوقات را نشانه‌های الهی برای خردمندان می‌داند؛ مانند:</a:t>
            </a:r>
          </a:p>
          <a:p>
            <a:pPr algn="just"/>
            <a:r>
              <a:rPr lang="fa-IR" sz="2800" dirty="0">
                <a:cs typeface="B Davat" panose="00000400000000000000" pitchFamily="2" charset="-78"/>
              </a:rPr>
              <a:t>﴿إِنَّ فِي خَلْقِ السَّمَاوَاتِ وَالْأَرْضِ وَاخْتِلَافِ اللَّيْلِ وَالنَّهَارِ وَالْفُلْكِ الَّتِي تَجْرِي فِي الْبَحْرِ بِمَا يَنْفَعُ النَّاسَ وَمَا أَنْزَلَ اللَّهُ مِنَ السَّمَاءِ مِنْ مَاءٍ فَأَحْيَا بِهِ الْأَرْضَ بَعْدَ مَوْتِهَا وَبَثَّ فِيهَا مِنْ كُلِّ دَابَّةٍ وَتَصْرِيفِ الرِّيَاحِ وَالسَّحَابِ الْمُسَخَّرِ بَيْنَ السَّمَاءِ وَالْأَرْضِ لَآيَاتٍ لِقَوْمٍ يَعْقِلُونَ﴾  (بقره، 164)</a:t>
            </a:r>
          </a:p>
          <a:p>
            <a:pPr algn="just"/>
            <a:r>
              <a:rPr lang="fa-IR" dirty="0"/>
              <a:t>راستى كه در آفرينش آسمان‌ها و زمين، و در پى يكديگر آمدن شب و روز، و كشتي‌هايى كه در دريا روانند با آنچه به مردم سود مى ‏رساند، و [همچنين] آبى كه خدا از آسمان فرو فرستاده و با آن زمين را پس از مردنش زنده گردانيده و در آن هر گونه جنبنده‏‌اى پراكنده كرده و [نيز در] گردانيدن بادها و ابرى كه ميان آسمان و زمين آرميده است براى گروهى كه مى‏‌انديشند واقعا نشانه‏‌هايى [گويا] وجود دارد.</a:t>
            </a:r>
            <a:endParaRPr lang="fa-IR" sz="3200" dirty="0">
              <a:cs typeface="B Davat" panose="00000400000000000000" pitchFamily="2" charset="-78"/>
            </a:endParaRPr>
          </a:p>
        </p:txBody>
      </p:sp>
    </p:spTree>
    <p:extLst>
      <p:ext uri="{BB962C8B-B14F-4D97-AF65-F5344CB8AC3E}">
        <p14:creationId xmlns:p14="http://schemas.microsoft.com/office/powerpoint/2010/main" val="1189439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6600" dirty="0">
                <a:solidFill>
                  <a:srgbClr val="00B050"/>
                </a:solidFill>
                <a:latin typeface="Traditional Arabic" panose="02010000000000000000" pitchFamily="2" charset="-78"/>
                <a:ea typeface="Calibri" panose="020F0502020204030204" pitchFamily="34" charset="0"/>
                <a:cs typeface="B Titr" panose="00000700000000000000" pitchFamily="2" charset="-78"/>
              </a:rPr>
              <a:t>فطری بودن خداشناسی</a:t>
            </a:r>
            <a:endParaRPr lang="fa-IR" sz="6000" dirty="0">
              <a:solidFill>
                <a:srgbClr val="00B05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0898371" cy="4661313"/>
          </a:xfrm>
        </p:spPr>
        <p:txBody>
          <a:bodyPr>
            <a:normAutofit fontScale="92500" lnSpcReduction="20000"/>
          </a:bodyPr>
          <a:lstStyle/>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Titr" panose="00000700000000000000" pitchFamily="2" charset="-78"/>
              </a:rPr>
              <a:t>خداشناسی فطری حضوری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خداشناسی فطری حضوری نه از طریق مفاهیم و استدلال، بلکه با شهود حاصل می‌شود. </a:t>
            </a: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طبق آیه سی‌ام سوره روم، فطرت انسان به گونه‌ای سرشته شده که با اندک خودنگری درونی حضور خدا را می یابد. </a:t>
            </a: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آیه </a:t>
            </a:r>
            <a:r>
              <a:rPr lang="fa-IR" sz="3000" dirty="0">
                <a:latin typeface="Traditional Arabic" panose="02010000000000000000" pitchFamily="2" charset="-78"/>
                <a:ea typeface="Times New Roman" panose="02020603050405020304" pitchFamily="18" charset="0"/>
              </a:rPr>
              <a:t>(</a:t>
            </a:r>
            <a:r>
              <a:rPr lang="en-US" sz="3200" dirty="0" err="1">
                <a:latin typeface="Traditional Arabic" panose="02010000000000000000" pitchFamily="2" charset="-78"/>
                <a:ea typeface="Calibri" panose="020F0502020204030204" pitchFamily="34" charset="0"/>
                <a:cs typeface="Arial" panose="020B0604020202020204" pitchFamily="34" charset="0"/>
              </a:rPr>
              <a:t>فَاذْكُرُونِي</a:t>
            </a:r>
            <a:r>
              <a:rPr lang="en-US" sz="3200" dirty="0">
                <a:latin typeface="Traditional Arabic" panose="02010000000000000000" pitchFamily="2" charset="-78"/>
                <a:ea typeface="Calibri" panose="020F0502020204030204" pitchFamily="34" charset="0"/>
                <a:cs typeface="Arial" panose="020B0604020202020204" pitchFamily="34" charset="0"/>
              </a:rPr>
              <a:t> </a:t>
            </a:r>
            <a:r>
              <a:rPr lang="en-US" sz="3200" dirty="0" err="1">
                <a:latin typeface="Traditional Arabic" panose="02010000000000000000" pitchFamily="2" charset="-78"/>
                <a:ea typeface="Calibri" panose="020F0502020204030204" pitchFamily="34" charset="0"/>
                <a:cs typeface="Arial" panose="020B0604020202020204" pitchFamily="34" charset="0"/>
              </a:rPr>
              <a:t>أَذْكُرْكُمْ</a:t>
            </a:r>
            <a:r>
              <a:rPr lang="fa-IR" sz="3200" dirty="0">
                <a:latin typeface="Traditional Arabic" panose="02010000000000000000" pitchFamily="2" charset="-78"/>
                <a:ea typeface="Calibri" panose="020F0502020204030204" pitchFamily="34" charset="0"/>
                <a:cs typeface="Arial" panose="020B0604020202020204" pitchFamily="34" charset="0"/>
              </a:rPr>
              <a:t>)</a:t>
            </a:r>
            <a:r>
              <a:rPr lang="en-US" sz="3200" dirty="0">
                <a:latin typeface="Traditional Arabic" panose="02010000000000000000" pitchFamily="2" charset="-78"/>
                <a:ea typeface="Calibri" panose="020F0502020204030204" pitchFamily="34" charset="0"/>
                <a:cs typeface="Arial" panose="020B0604020202020204" pitchFamily="34" charset="0"/>
              </a:rPr>
              <a:t> </a:t>
            </a:r>
            <a:r>
              <a:rPr lang="fa-IR" sz="2800" dirty="0">
                <a:latin typeface="Traditional Arabic" panose="02010000000000000000" pitchFamily="2" charset="-78"/>
                <a:ea typeface="Calibri" panose="020F0502020204030204" pitchFamily="34" charset="0"/>
                <a:cs typeface="B Nazanin" panose="00000400000000000000" pitchFamily="2" charset="-78"/>
              </a:rPr>
              <a:t>نیز به معرفت فطری حضوری خدا اشاره دارد، زیرا از (ی) در کلمه </a:t>
            </a:r>
            <a:r>
              <a:rPr lang="en-US" sz="3900" dirty="0">
                <a:latin typeface="Traditional Arabic" panose="02010000000000000000" pitchFamily="2" charset="-78"/>
                <a:ea typeface="Calibri" panose="020F0502020204030204" pitchFamily="34" charset="0"/>
                <a:cs typeface="B Nazanin" panose="00000400000000000000" pitchFamily="2" charset="-78"/>
              </a:rPr>
              <a:t>)</a:t>
            </a:r>
            <a:r>
              <a:rPr lang="en-US" sz="3200" dirty="0" err="1">
                <a:latin typeface="Traditional Arabic" panose="02010000000000000000" pitchFamily="2" charset="-78"/>
                <a:ea typeface="Calibri" panose="020F0502020204030204" pitchFamily="34" charset="0"/>
                <a:cs typeface="Arial" panose="020B0604020202020204" pitchFamily="34" charset="0"/>
              </a:rPr>
              <a:t>فَاذْكُرُونِي</a:t>
            </a:r>
            <a:r>
              <a:rPr lang="fa-IR" sz="3200" dirty="0">
                <a:latin typeface="Traditional Arabic" panose="02010000000000000000" pitchFamily="2" charset="-78"/>
                <a:ea typeface="Calibri" panose="020F0502020204030204" pitchFamily="34" charset="0"/>
                <a:cs typeface="Arial" panose="020B0604020202020204" pitchFamily="34" charset="0"/>
              </a:rPr>
              <a:t>) </a:t>
            </a:r>
            <a:r>
              <a:rPr lang="fa-IR" sz="2800" dirty="0">
                <a:latin typeface="Traditional Arabic" panose="02010000000000000000" pitchFamily="2" charset="-78"/>
                <a:ea typeface="Calibri" panose="020F0502020204030204" pitchFamily="34" charset="0"/>
                <a:cs typeface="B Nazanin" panose="00000400000000000000" pitchFamily="2" charset="-78"/>
              </a:rPr>
              <a:t>استفاده می‌شود که در این یادکرد الهی هیچ واسطه مفهومی لحاظ نشده است. </a:t>
            </a:r>
          </a:p>
          <a:p>
            <a:pPr algn="just">
              <a:lnSpc>
                <a:spcPct val="107000"/>
              </a:lnSpc>
              <a:spcAft>
                <a:spcPts val="0"/>
              </a:spcAft>
            </a:pPr>
            <a:r>
              <a:rPr lang="fa-IR" sz="2800" dirty="0">
                <a:latin typeface="Traditional Arabic" panose="02010000000000000000" pitchFamily="2" charset="-78"/>
                <a:ea typeface="Calibri" panose="020F0502020204030204" pitchFamily="34" charset="0"/>
                <a:cs typeface="B Nazanin" panose="00000400000000000000" pitchFamily="2" charset="-78"/>
              </a:rPr>
              <a:t>همچنین مراد از اشهاد در آیه (الست) می‌تواند همین نوع معرفت باشد که می‌فرماید: </a:t>
            </a:r>
            <a:r>
              <a:rPr lang="fa-IR" sz="2400" dirty="0">
                <a:latin typeface="Traditional Arabic" panose="02010000000000000000" pitchFamily="2" charset="-78"/>
                <a:ea typeface="Calibri" panose="020F0502020204030204" pitchFamily="34" charset="0"/>
                <a:cs typeface="B Nazanin" panose="00000400000000000000" pitchFamily="2" charset="-78"/>
              </a:rPr>
              <a:t>«</a:t>
            </a:r>
            <a:r>
              <a:rPr lang="en-US" sz="2800" dirty="0" err="1">
                <a:latin typeface="Traditional Arabic" panose="02010000000000000000" pitchFamily="2" charset="-78"/>
                <a:ea typeface="Calibri" panose="020F0502020204030204" pitchFamily="34" charset="0"/>
                <a:cs typeface="Arial" panose="020B0604020202020204" pitchFamily="34" charset="0"/>
              </a:rPr>
              <a:t>وَإِذْ</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أَخَذَ</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رَبُّكَ</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مِن</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بَنِي</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آدَمَ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مِن</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ظُهُورِهِمْ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ذُرِّيَّتَهُمْ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وَأَشْهَدَهُمْ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عَلَىٰ</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أَنفُسِهِمْ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أَلَسْتُ</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بِرَبِّكُمْ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قَالُوا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بَلَىٰ</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شَهِدْنَا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أَن</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تَقُولُوا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يَوْمَ</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الْقِيَامَةِ</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إِنَّا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كُنَّا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عَنْ</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هَٰذَا</a:t>
            </a:r>
            <a:r>
              <a:rPr lang="en-US" sz="2800" dirty="0">
                <a:latin typeface="Traditional Arabic" panose="02010000000000000000" pitchFamily="2" charset="-78"/>
                <a:ea typeface="Calibri" panose="020F0502020204030204" pitchFamily="34" charset="0"/>
                <a:cs typeface="Arial" panose="020B0604020202020204" pitchFamily="34" charset="0"/>
              </a:rPr>
              <a:t> </a:t>
            </a:r>
            <a:r>
              <a:rPr lang="en-US" sz="2800" dirty="0" err="1">
                <a:latin typeface="Traditional Arabic" panose="02010000000000000000" pitchFamily="2" charset="-78"/>
                <a:ea typeface="Calibri" panose="020F0502020204030204" pitchFamily="34" charset="0"/>
                <a:cs typeface="Arial" panose="020B0604020202020204" pitchFamily="34" charset="0"/>
              </a:rPr>
              <a:t>غَافِلِينَ</a:t>
            </a:r>
            <a:r>
              <a:rPr lang="fa-IR" sz="2800" dirty="0">
                <a:latin typeface="Traditional Arabic" panose="02010000000000000000" pitchFamily="2" charset="-78"/>
                <a:ea typeface="Calibri" panose="020F0502020204030204" pitchFamily="34" charset="0"/>
                <a:cs typeface="Arial" panose="020B0604020202020204" pitchFamily="34" charset="0"/>
              </a:rPr>
              <a:t>»   </a:t>
            </a:r>
            <a:r>
              <a:rPr lang="fa-IR" sz="1900" dirty="0">
                <a:latin typeface="Traditional Arabic" panose="02010000000000000000" pitchFamily="2" charset="-78"/>
                <a:ea typeface="Calibri" panose="020F0502020204030204" pitchFamily="34" charset="0"/>
                <a:cs typeface="Arial" panose="020B0604020202020204" pitchFamily="34" charset="0"/>
              </a:rPr>
              <a:t>(اعراف، 172)</a:t>
            </a:r>
          </a:p>
          <a:p>
            <a:r>
              <a:rPr lang="fa-IR" dirty="0"/>
              <a:t>و هنگامى را كه پروردگارت از پشت فرزندان آدم ذريه آنان را برگرفت و ايشان را بر خودشان گواه ساخت كه آيا پروردگار شما نيستم گفتند چرا گواهى داديم تا مبادا روز قيامت بگوييد ما از اين [امر] غافل بوديم</a:t>
            </a:r>
          </a:p>
        </p:txBody>
      </p:sp>
    </p:spTree>
    <p:extLst>
      <p:ext uri="{BB962C8B-B14F-4D97-AF65-F5344CB8AC3E}">
        <p14:creationId xmlns:p14="http://schemas.microsoft.com/office/powerpoint/2010/main" val="2094046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6600" dirty="0">
                <a:solidFill>
                  <a:srgbClr val="00B050"/>
                </a:solidFill>
                <a:latin typeface="Traditional Arabic" panose="02010000000000000000" pitchFamily="2" charset="-78"/>
                <a:ea typeface="Calibri" panose="020F0502020204030204" pitchFamily="34" charset="0"/>
                <a:cs typeface="B Titr" panose="00000700000000000000" pitchFamily="2" charset="-78"/>
              </a:rPr>
              <a:t>فطری بودن خداشناسی</a:t>
            </a:r>
            <a:endParaRPr lang="fa-IR" sz="6000" dirty="0">
              <a:solidFill>
                <a:srgbClr val="00B05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0898371" cy="4661313"/>
          </a:xfrm>
        </p:spPr>
        <p:txBody>
          <a:bodyPr>
            <a:normAutofit/>
          </a:bodyPr>
          <a:lstStyle/>
          <a:p>
            <a:pPr algn="just">
              <a:lnSpc>
                <a:spcPct val="107000"/>
              </a:lnSpc>
              <a:spcAft>
                <a:spcPts val="0"/>
              </a:spcAft>
            </a:pPr>
            <a:r>
              <a:rPr lang="fa-IR" sz="3200" dirty="0">
                <a:latin typeface="Traditional Arabic" panose="02010000000000000000" pitchFamily="2" charset="-78"/>
                <a:ea typeface="Times New Roman" panose="02020603050405020304" pitchFamily="18" charset="0"/>
                <a:cs typeface="B Titr" panose="00000700000000000000" pitchFamily="2" charset="-78"/>
              </a:rPr>
              <a:t>شواهد فطری بودن شناخت خدا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ویژگی‌های خداشناسی و خداباوری در انسان‌ها که می‌تواند گواه بر فطری بودن آن باشد، عبارتند از:</a:t>
            </a:r>
            <a:endParaRPr lang="en-US" sz="16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0"/>
              </a:spcAft>
            </a:pPr>
            <a:r>
              <a:rPr lang="fa-IR" sz="3200" dirty="0">
                <a:solidFill>
                  <a:srgbClr val="0070C0"/>
                </a:solidFill>
                <a:latin typeface="Traditional Arabic" panose="02010000000000000000" pitchFamily="2" charset="-78"/>
                <a:ea typeface="Times New Roman" panose="02020603050405020304" pitchFamily="18" charset="0"/>
                <a:cs typeface="B Titr" panose="00000700000000000000" pitchFamily="2" charset="-78"/>
              </a:rPr>
              <a:t>همگانی، دائمی و بی‌نیازی از آموزش</a:t>
            </a:r>
            <a:endParaRPr lang="en-US" sz="16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مهم‌ترین ویژگی خداشناسی و خداباوری این است که از آغاز زندگی بشر، همواره در میان همه اقوام وجود داشته و هم اکنون نیز ادامه دارد. هر چند گاه انحرافاتی در بین مردم درباره این باور پدید آمده، اما اصل آن هیچ‌گاه از بین نرفته است.</a:t>
            </a:r>
          </a:p>
          <a:p>
            <a:pPr algn="just">
              <a:lnSpc>
                <a:spcPct val="107000"/>
              </a:lnSpc>
              <a:spcAft>
                <a:spcPts val="0"/>
              </a:spcAft>
            </a:pPr>
            <a:r>
              <a:rPr lang="fa-IR" sz="2800" dirty="0">
                <a:latin typeface="Traditional Arabic" panose="02010000000000000000" pitchFamily="2" charset="-78"/>
                <a:ea typeface="Times New Roman" panose="02020603050405020304" pitchFamily="18" charset="0"/>
                <a:cs typeface="B Nazanin" panose="00000400000000000000" pitchFamily="2" charset="-78"/>
              </a:rPr>
              <a:t>از ویژگی‌های دیگر خداشناسی که نشان از فطری بودن آن دارد بی‌نیازی مرتبه اولیه آن از تعلیم و تعلم است.</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05127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06B6D-51C1-4000-A8C4-49EE9530539F}"/>
              </a:ext>
            </a:extLst>
          </p:cNvPr>
          <p:cNvSpPr>
            <a:spLocks noGrp="1"/>
          </p:cNvSpPr>
          <p:nvPr>
            <p:ph type="title"/>
          </p:nvPr>
        </p:nvSpPr>
        <p:spPr>
          <a:xfrm>
            <a:off x="584791" y="382772"/>
            <a:ext cx="10898371" cy="1265275"/>
          </a:xfrm>
        </p:spPr>
        <p:txBody>
          <a:bodyPr>
            <a:normAutofit/>
          </a:bodyPr>
          <a:lstStyle/>
          <a:p>
            <a:pPr algn="ctr"/>
            <a:r>
              <a:rPr lang="fa-IR" sz="8800" dirty="0">
                <a:solidFill>
                  <a:srgbClr val="FFC000"/>
                </a:solidFill>
                <a:latin typeface="Traditional Arabic" panose="02010000000000000000" pitchFamily="2" charset="-78"/>
                <a:ea typeface="Times New Roman" panose="02020603050405020304" pitchFamily="18" charset="0"/>
                <a:cs typeface="B Titr" panose="00000700000000000000" pitchFamily="2" charset="-78"/>
              </a:rPr>
              <a:t>برهان بر اثبات خدا</a:t>
            </a:r>
            <a:endParaRPr lang="fa-IR" sz="8000" dirty="0">
              <a:solidFill>
                <a:srgbClr val="FFC000"/>
              </a:solidFill>
            </a:endParaRPr>
          </a:p>
        </p:txBody>
      </p:sp>
      <p:sp>
        <p:nvSpPr>
          <p:cNvPr id="3" name="Content Placeholder 2">
            <a:extLst>
              <a:ext uri="{FF2B5EF4-FFF2-40B4-BE49-F238E27FC236}">
                <a16:creationId xmlns:a16="http://schemas.microsoft.com/office/drawing/2014/main" id="{F1FF793C-193A-4C59-B124-8FF0155F232D}"/>
              </a:ext>
            </a:extLst>
          </p:cNvPr>
          <p:cNvSpPr>
            <a:spLocks noGrp="1"/>
          </p:cNvSpPr>
          <p:nvPr>
            <p:ph idx="1"/>
          </p:nvPr>
        </p:nvSpPr>
        <p:spPr>
          <a:xfrm>
            <a:off x="584791" y="1648047"/>
            <a:ext cx="11132288" cy="4661313"/>
          </a:xfrm>
        </p:spPr>
        <p:txBody>
          <a:bodyPr>
            <a:normAutofit fontScale="92500"/>
          </a:bodyPr>
          <a:lstStyle/>
          <a:p>
            <a:pPr algn="just">
              <a:lnSpc>
                <a:spcPct val="107000"/>
              </a:lnSpc>
              <a:spcAft>
                <a:spcPts val="0"/>
              </a:spcAft>
            </a:pPr>
            <a:r>
              <a:rPr lang="fa-IR" sz="4000" dirty="0">
                <a:latin typeface="Traditional Arabic" panose="02010000000000000000" pitchFamily="2" charset="-78"/>
                <a:ea typeface="Times New Roman" panose="02020603050405020304" pitchFamily="18" charset="0"/>
                <a:cs typeface="B Nazanin" panose="00000400000000000000" pitchFamily="2" charset="-78"/>
              </a:rPr>
              <a:t>از آنجا که قرآن وجود خدا را بی نیاز از اثبات می‌داند، ظاهراً به طور صریح در مقام اثبات وجود خدا نیست.</a:t>
            </a:r>
          </a:p>
          <a:p>
            <a:pPr algn="just">
              <a:lnSpc>
                <a:spcPct val="107000"/>
              </a:lnSpc>
              <a:spcAft>
                <a:spcPts val="0"/>
              </a:spcAft>
            </a:pPr>
            <a:r>
              <a:rPr lang="fa-IR" sz="4000" dirty="0">
                <a:latin typeface="Traditional Arabic" panose="02010000000000000000" pitchFamily="2" charset="-78"/>
                <a:ea typeface="Times New Roman" panose="02020603050405020304" pitchFamily="18" charset="0"/>
                <a:cs typeface="B Nazanin" panose="00000400000000000000" pitchFamily="2" charset="-78"/>
              </a:rPr>
              <a:t>از سوی دیگر مخاطبان قرآن در زمان عصر نزول معمولاً به اصل وجود خدا، به عنوان خالق جهان اعتقاد داشتند. به همین جهت پرداختن به این مسئله می‌توانست خلاف بلاغت باشد. </a:t>
            </a:r>
          </a:p>
          <a:p>
            <a:pPr algn="just">
              <a:lnSpc>
                <a:spcPct val="107000"/>
              </a:lnSpc>
              <a:spcAft>
                <a:spcPts val="0"/>
              </a:spcAft>
            </a:pPr>
            <a:r>
              <a:rPr lang="fa-IR" sz="4000" dirty="0">
                <a:latin typeface="Traditional Arabic" panose="02010000000000000000" pitchFamily="2" charset="-78"/>
                <a:ea typeface="Times New Roman" panose="02020603050405020304" pitchFamily="18" charset="0"/>
                <a:cs typeface="B Nazanin" panose="00000400000000000000" pitchFamily="2" charset="-78"/>
              </a:rPr>
              <a:t>در عین حال، اثبات وجود خدا به صورت اشاره از آیات فراوانی فهمیده می‌شود که می‌توان مفاد همان آیات را برهان اثبات خدا در قرآن در نظر گرفت. </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8306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417</TotalTime>
  <Words>4243</Words>
  <Application>Microsoft Office PowerPoint</Application>
  <PresentationFormat>Widescreen</PresentationFormat>
  <Paragraphs>151</Paragraphs>
  <Slides>32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32</vt:i4>
      </vt:variant>
    </vt:vector>
  </HeadingPairs>
  <TitlesOfParts>
    <vt:vector size="44" baseType="lpstr">
      <vt:lpstr>A Suls</vt:lpstr>
      <vt:lpstr>Arial</vt:lpstr>
      <vt:lpstr>Calibri</vt:lpstr>
      <vt:lpstr>IranNastaliq</vt:lpstr>
      <vt:lpstr>ParsFont</vt:lpstr>
      <vt:lpstr>ParsQuran</vt:lpstr>
      <vt:lpstr>Times New Roman</vt:lpstr>
      <vt:lpstr>Traditional Arabic</vt:lpstr>
      <vt:lpstr>Tw Cen MT</vt:lpstr>
      <vt:lpstr>Tw Cen MT Condensed</vt:lpstr>
      <vt:lpstr>Wingdings 3</vt:lpstr>
      <vt:lpstr>Integral</vt:lpstr>
      <vt:lpstr>تفسیر موضوعی قرآن کریم</vt:lpstr>
      <vt:lpstr>PowerPoint Presentation</vt:lpstr>
      <vt:lpstr>PowerPoint Presentation</vt:lpstr>
      <vt:lpstr>اهمیت و ارزش خداشناسی</vt:lpstr>
      <vt:lpstr>فطری بودن خداشناسی</vt:lpstr>
      <vt:lpstr>فطری بودن خداشناسی</vt:lpstr>
      <vt:lpstr>فطری بودن خداشناسی</vt:lpstr>
      <vt:lpstr>فطری بودن خداشناسی</vt:lpstr>
      <vt:lpstr>برهان بر اثبات خدا</vt:lpstr>
      <vt:lpstr>برهان بر اثبات خدا</vt:lpstr>
      <vt:lpstr>برهان بر اثبات خدا</vt:lpstr>
      <vt:lpstr>برهان بر اثبات خدا</vt:lpstr>
      <vt:lpstr>برهان بر اثبات خدا</vt:lpstr>
      <vt:lpstr>برهان بر اثبات خدا</vt:lpstr>
      <vt:lpstr>برهان بر اثبات خدا</vt:lpstr>
      <vt:lpstr>برهان بر اثبات خدا</vt:lpstr>
      <vt:lpstr>برهان بر اثبات خدا</vt:lpstr>
      <vt:lpstr>علل انکار خدا و نشانه های الهی</vt:lpstr>
      <vt:lpstr>علل انکار خدا و نشانه های الهی</vt:lpstr>
      <vt:lpstr>علل انکار خدا و نشانه های الهی</vt:lpstr>
      <vt:lpstr>علل انکار خدا و نشانه های الهی</vt:lpstr>
      <vt:lpstr>علل انکار خدا و نشانه های الهی</vt:lpstr>
      <vt:lpstr>علل انکار خدا و نشانه های الهی</vt:lpstr>
      <vt:lpstr>علل انکار خدا و نشانه های الهی</vt:lpstr>
      <vt:lpstr>علل انکار خدا و نشانه های الهی</vt:lpstr>
      <vt:lpstr>علل انکار خدا و نشانه های الهی</vt:lpstr>
      <vt:lpstr>صفات کمالی خدا</vt:lpstr>
      <vt:lpstr>صفات کمالی خدا</vt:lpstr>
      <vt:lpstr>صفات کمالی خدا</vt:lpstr>
      <vt:lpstr>صفات کمالی خدا</vt:lpstr>
      <vt:lpstr>صفات کمالی خدا</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تفسیر موضوعی قرآن کریم</dc:title>
  <dc:creator>mahda &amp; hosna</dc:creator>
  <cp:lastModifiedBy>mahda &amp; hosna</cp:lastModifiedBy>
  <cp:revision>29</cp:revision>
  <dcterms:created xsi:type="dcterms:W3CDTF">2019-11-22T12:24:29Z</dcterms:created>
  <dcterms:modified xsi:type="dcterms:W3CDTF">2019-12-16T18:54:37Z</dcterms:modified>
</cp:coreProperties>
</file>