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2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84" r:id="rId2"/>
    <p:sldId id="283" r:id="rId3"/>
    <p:sldId id="268" r:id="rId4"/>
    <p:sldId id="259" r:id="rId5"/>
    <p:sldId id="262" r:id="rId6"/>
    <p:sldId id="261" r:id="rId7"/>
    <p:sldId id="260" r:id="rId8"/>
    <p:sldId id="257" r:id="rId9"/>
    <p:sldId id="263" r:id="rId10"/>
    <p:sldId id="264" r:id="rId11"/>
    <p:sldId id="267" r:id="rId12"/>
    <p:sldId id="265" r:id="rId13"/>
    <p:sldId id="269" r:id="rId14"/>
    <p:sldId id="282" r:id="rId15"/>
    <p:sldId id="281" r:id="rId16"/>
    <p:sldId id="272" r:id="rId17"/>
    <p:sldId id="279" r:id="rId18"/>
    <p:sldId id="273" r:id="rId19"/>
    <p:sldId id="280" r:id="rId20"/>
  </p:sldIdLst>
  <p:sldSz cx="9144000" cy="6858000" type="screen4x3"/>
  <p:notesSz cx="6858000" cy="9144000"/>
  <p:embeddedFontLst>
    <p:embeddedFont>
      <p:font typeface="A Rooznameh" panose="00000400000000000000" pitchFamily="2" charset="-78"/>
      <p:regular r:id="rId22"/>
    </p:embeddedFont>
    <p:embeddedFont>
      <p:font typeface="IRANSans Light" panose="02040503050201020203" pitchFamily="18" charset="-78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RANSans" panose="02040503050201020203" pitchFamily="18" charset="-78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FFFFF"/>
    <a:srgbClr val="FEC61C"/>
    <a:srgbClr val="FFD037"/>
    <a:srgbClr val="FFB74D"/>
    <a:srgbClr val="7F7F7F"/>
    <a:srgbClr val="D0D2D4"/>
    <a:srgbClr val="66BA6A"/>
    <a:srgbClr val="8D6D62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6" autoAdjust="0"/>
  </p:normalViewPr>
  <p:slideViewPr>
    <p:cSldViewPr snapToGrid="0">
      <p:cViewPr varScale="1">
        <p:scale>
          <a:sx n="75" d="100"/>
          <a:sy n="75" d="100"/>
        </p:scale>
        <p:origin x="4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5449F-50A3-4A1C-A3E7-2CB66883276A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E34B2-79A6-409B-9CF4-38D9327FD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3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80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93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69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48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01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11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1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3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E34B2-79A6-409B-9CF4-38D9327FD1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90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4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8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8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0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2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3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8B92-2877-49A7-99B5-82B42BA49E6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B0E-918E-4F9A-A8ED-BE3934BD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3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latin typeface="IRANSans" panose="02040503050201020203" pitchFamily="18" charset="-78"/>
                <a:cs typeface="IRANSans" panose="02040503050201020203" pitchFamily="18" charset="-78"/>
              </a:defRPr>
            </a:lvl1pPr>
          </a:lstStyle>
          <a:p>
            <a:fld id="{E3268B92-2877-49A7-99B5-82B42BA49E6D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latin typeface="IRANSans" panose="02040503050201020203" pitchFamily="18" charset="-78"/>
                <a:cs typeface="IRANSans" panose="02040503050201020203" pitchFamily="18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latin typeface="IRANSans" panose="02040503050201020203" pitchFamily="18" charset="-78"/>
                <a:cs typeface="IRANSans" panose="02040503050201020203" pitchFamily="18" charset="-78"/>
              </a:defRPr>
            </a:lvl1pPr>
          </a:lstStyle>
          <a:p>
            <a:fld id="{EBCD1B0E-918E-4F9A-A8ED-BE3934BD2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RANSans" panose="02040503050201020203" pitchFamily="18" charset="-78"/>
          <a:ea typeface="+mj-ea"/>
          <a:cs typeface="IRANSans" panose="02040503050201020203" pitchFamily="18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RANSans" panose="02040503050201020203" pitchFamily="18" charset="-78"/>
          <a:ea typeface="+mn-ea"/>
          <a:cs typeface="IRANSans" panose="02040503050201020203" pitchFamily="18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RANSans" panose="02040503050201020203" pitchFamily="18" charset="-78"/>
          <a:ea typeface="+mn-ea"/>
          <a:cs typeface="IRANSans" panose="02040503050201020203" pitchFamily="18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RANSans" panose="02040503050201020203" pitchFamily="18" charset="-78"/>
          <a:ea typeface="+mn-ea"/>
          <a:cs typeface="IRANSans" panose="02040503050201020203" pitchFamily="18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RANSans" panose="02040503050201020203" pitchFamily="18" charset="-78"/>
          <a:ea typeface="+mn-ea"/>
          <a:cs typeface="IRANSans" panose="02040503050201020203" pitchFamily="18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RANSans" panose="02040503050201020203" pitchFamily="18" charset="-78"/>
          <a:ea typeface="+mn-ea"/>
          <a:cs typeface="IRANSans" panose="02040503050201020203" pitchFamily="18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microsoft.com/office/2007/relationships/hdphoto" Target="../media/hdphoto2.wdp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microsoft.com/office/2007/relationships/hdphoto" Target="../media/hdphoto2.wdp"/><Relationship Id="rId7" Type="http://schemas.openxmlformats.org/officeDocument/2006/relationships/image" Target="../media/image25.JPG"/><Relationship Id="rId12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Material/95-13832(1).pdf" TargetMode="External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4.png"/><Relationship Id="rId5" Type="http://schemas.openxmlformats.org/officeDocument/2006/relationships/image" Target="../media/image34.png"/><Relationship Id="rId10" Type="http://schemas.openxmlformats.org/officeDocument/2006/relationships/image" Target="../media/image43.png"/><Relationship Id="rId4" Type="http://schemas.openxmlformats.org/officeDocument/2006/relationships/image" Target="../media/image33.gif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7.png"/><Relationship Id="rId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image" Target="../media/image47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uroparl.europa.eu/meps/en/about-meps.htm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www.europarl.europa.eu/meps/en/about-meps.htm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www.europarl.europa.eu/meps/en/about-meps.htm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www.europarl.europa.eu/meps/en/about-meps.htm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3" y="1244781"/>
            <a:ext cx="7620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831" y="3238852"/>
            <a:ext cx="10987088" cy="250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13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8" y="819000"/>
            <a:ext cx="39150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8" r="14575"/>
          <a:stretch/>
        </p:blipFill>
        <p:spPr>
          <a:xfrm>
            <a:off x="529028" y="816187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r="15333"/>
          <a:stretch/>
        </p:blipFill>
        <p:spPr>
          <a:xfrm>
            <a:off x="4681768" y="818145"/>
            <a:ext cx="3916800" cy="520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0168" y="1467787"/>
            <a:ext cx="5220000" cy="391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1650"/>
          <a:stretch/>
        </p:blipFill>
        <p:spPr>
          <a:xfrm>
            <a:off x="527228" y="816187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r="16797"/>
          <a:stretch/>
        </p:blipFill>
        <p:spPr>
          <a:xfrm>
            <a:off x="4681768" y="800145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5732"/>
          <a:stretch/>
        </p:blipFill>
        <p:spPr>
          <a:xfrm>
            <a:off x="525428" y="816187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/>
          <a:stretch/>
        </p:blipFill>
        <p:spPr>
          <a:xfrm>
            <a:off x="4678168" y="800145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r="4555"/>
          <a:stretch/>
        </p:blipFill>
        <p:spPr>
          <a:xfrm>
            <a:off x="532628" y="816187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5" r="4659"/>
          <a:stretch/>
        </p:blipFill>
        <p:spPr>
          <a:xfrm>
            <a:off x="4685368" y="800145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58076" y="442229"/>
            <a:ext cx="1900238" cy="1081484"/>
            <a:chOff x="7458076" y="442229"/>
            <a:chExt cx="1900238" cy="1081484"/>
          </a:xfrm>
        </p:grpSpPr>
        <p:sp>
          <p:nvSpPr>
            <p:cNvPr id="5" name="Rounded Rectangle 4"/>
            <p:cNvSpPr/>
            <p:nvPr/>
          </p:nvSpPr>
          <p:spPr>
            <a:xfrm>
              <a:off x="7458076" y="510242"/>
              <a:ext cx="1900238" cy="945460"/>
            </a:xfrm>
            <a:prstGeom prst="roundRect">
              <a:avLst/>
            </a:prstGeom>
            <a:solidFill>
              <a:srgbClr val="FFC107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992" y="442229"/>
              <a:ext cx="1096709" cy="108148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775284" y="752138"/>
            <a:ext cx="4682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نمونه هدایا ثبت شده در دوره هشتم </a:t>
            </a:r>
            <a:endParaRPr lang="en-US" sz="2400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115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5" r="10587"/>
          <a:stretch/>
        </p:blipFill>
        <p:spPr>
          <a:xfrm>
            <a:off x="528128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r="21880"/>
          <a:stretch/>
        </p:blipFill>
        <p:spPr>
          <a:xfrm>
            <a:off x="4700333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2111"/>
          <a:stretch/>
        </p:blipFill>
        <p:spPr>
          <a:xfrm>
            <a:off x="528128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/>
          <a:stretch/>
        </p:blipFill>
        <p:spPr>
          <a:xfrm>
            <a:off x="4700333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12891"/>
          <a:stretch/>
        </p:blipFill>
        <p:spPr>
          <a:xfrm>
            <a:off x="528128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2" r="15214"/>
          <a:stretch/>
        </p:blipFill>
        <p:spPr>
          <a:xfrm>
            <a:off x="4700333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r="14735"/>
          <a:stretch/>
        </p:blipFill>
        <p:spPr>
          <a:xfrm>
            <a:off x="528128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r="18884"/>
          <a:stretch/>
        </p:blipFill>
        <p:spPr>
          <a:xfrm>
            <a:off x="4700333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7" r="2733"/>
          <a:stretch/>
        </p:blipFill>
        <p:spPr>
          <a:xfrm>
            <a:off x="528128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r="7147"/>
          <a:stretch/>
        </p:blipFill>
        <p:spPr>
          <a:xfrm>
            <a:off x="4700333" y="819000"/>
            <a:ext cx="3916800" cy="52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2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4" y="1901285"/>
            <a:ext cx="7073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 smtClean="0">
                <a:solidFill>
                  <a:srgbClr val="FDD237"/>
                </a:solidFill>
                <a:latin typeface="IRANSans Light" panose="02040503050201020203" pitchFamily="18" charset="-78"/>
                <a:cs typeface="IRANSans Light" panose="02040503050201020203" pitchFamily="18" charset="-78"/>
              </a:rPr>
              <a:t>ایالات متحده امریکا</a:t>
            </a:r>
            <a:endParaRPr lang="en-US" sz="4400" b="1" dirty="0">
              <a:solidFill>
                <a:srgbClr val="FDD237"/>
              </a:solidFill>
              <a:latin typeface="IRANSans Light" panose="02040503050201020203" pitchFamily="18" charset="-78"/>
              <a:cs typeface="IRANSans Light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27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0" y="1664402"/>
            <a:ext cx="3012141" cy="2677217"/>
            <a:chOff x="0" y="1664402"/>
            <a:chExt cx="3012141" cy="267721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21" y="1664402"/>
              <a:ext cx="1754606" cy="177549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95"/>
            <a:stretch/>
          </p:blipFill>
          <p:spPr>
            <a:xfrm>
              <a:off x="0" y="3413002"/>
              <a:ext cx="3012141" cy="928617"/>
            </a:xfrm>
            <a:prstGeom prst="rect">
              <a:avLst/>
            </a:prstGeom>
          </p:spPr>
        </p:pic>
      </p:grpSp>
      <p:cxnSp>
        <p:nvCxnSpPr>
          <p:cNvPr id="55" name="Straight Connector 54"/>
          <p:cNvCxnSpPr/>
          <p:nvPr/>
        </p:nvCxnSpPr>
        <p:spPr>
          <a:xfrm flipH="1">
            <a:off x="8458201" y="1559861"/>
            <a:ext cx="2" cy="699248"/>
          </a:xfrm>
          <a:prstGeom prst="line">
            <a:avLst/>
          </a:prstGeom>
          <a:ln w="76200" cap="flat">
            <a:solidFill>
              <a:srgbClr val="FFD0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8458195" y="4415703"/>
            <a:ext cx="2" cy="699248"/>
          </a:xfrm>
          <a:prstGeom prst="line">
            <a:avLst/>
          </a:prstGeom>
          <a:ln w="76200" cap="flat">
            <a:solidFill>
              <a:srgbClr val="FFD0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8458199" y="3463756"/>
            <a:ext cx="2" cy="699248"/>
          </a:xfrm>
          <a:prstGeom prst="line">
            <a:avLst/>
          </a:prstGeom>
          <a:ln w="76200" cap="flat">
            <a:solidFill>
              <a:srgbClr val="FFD0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8458197" y="2511808"/>
            <a:ext cx="2" cy="699248"/>
          </a:xfrm>
          <a:prstGeom prst="line">
            <a:avLst/>
          </a:prstGeom>
          <a:ln w="76200" cap="flat">
            <a:solidFill>
              <a:srgbClr val="FFD0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7458076" y="307759"/>
            <a:ext cx="1900238" cy="1081484"/>
            <a:chOff x="7458076" y="442229"/>
            <a:chExt cx="1900238" cy="1081484"/>
          </a:xfrm>
        </p:grpSpPr>
        <p:sp>
          <p:nvSpPr>
            <p:cNvPr id="60" name="Rounded Rectangle 59"/>
            <p:cNvSpPr/>
            <p:nvPr/>
          </p:nvSpPr>
          <p:spPr>
            <a:xfrm>
              <a:off x="7458076" y="510242"/>
              <a:ext cx="1900238" cy="945460"/>
            </a:xfrm>
            <a:prstGeom prst="roundRect">
              <a:avLst/>
            </a:prstGeom>
            <a:solidFill>
              <a:srgbClr val="FFC107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992" y="442229"/>
              <a:ext cx="1096709" cy="1081484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5086772" y="1765160"/>
            <a:ext cx="332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روزنامه رسمی ایالات متحده امریکا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222377" y="2717107"/>
            <a:ext cx="41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ثبت رسمی هدایا از سال 1994 در این روزنامه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34119" y="3669055"/>
            <a:ext cx="437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انتشار لیست هدایای دریافتی به صورت سالیانه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75412" y="4621003"/>
            <a:ext cx="343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ارائه اطلاعات در قالب‌های استاندارد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8458193" y="5367650"/>
            <a:ext cx="2" cy="699248"/>
          </a:xfrm>
          <a:prstGeom prst="line">
            <a:avLst/>
          </a:prstGeom>
          <a:ln w="76200" cap="flat">
            <a:solidFill>
              <a:srgbClr val="FFD0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944906" y="5572951"/>
            <a:ext cx="546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انتشار لیست هدایای دریافتی به تفکیک هر سازمان یا اداره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-376517" y="6306671"/>
            <a:ext cx="2936838" cy="645458"/>
            <a:chOff x="-376517" y="6306671"/>
            <a:chExt cx="2936838" cy="645458"/>
          </a:xfrm>
        </p:grpSpPr>
        <p:sp>
          <p:nvSpPr>
            <p:cNvPr id="69" name="Rounded Rectangle 68"/>
            <p:cNvSpPr/>
            <p:nvPr/>
          </p:nvSpPr>
          <p:spPr>
            <a:xfrm>
              <a:off x="-376517" y="6306671"/>
              <a:ext cx="2936838" cy="645458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9" y="6425193"/>
              <a:ext cx="324005" cy="32400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634700" y="6363288"/>
              <a:ext cx="186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en-US" dirty="0" smtClean="0">
                  <a:solidFill>
                    <a:srgbClr val="444444"/>
                  </a:solidFill>
                  <a:latin typeface="Roboto"/>
                </a:rPr>
                <a:t>goo.gl/</a:t>
              </a:r>
              <a:r>
                <a:rPr lang="en-US" altLang="en-US" dirty="0" err="1" smtClean="0">
                  <a:solidFill>
                    <a:srgbClr val="444444"/>
                  </a:solidFill>
                  <a:latin typeface="Roboto"/>
                </a:rPr>
                <a:t>JKwNqk</a:t>
              </a:r>
              <a:endParaRPr lang="en-US" altLang="en-US" dirty="0">
                <a:solidFill>
                  <a:srgbClr val="444444"/>
                </a:solidFill>
                <a:latin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9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64"/>
          <a:stretch/>
        </p:blipFill>
        <p:spPr>
          <a:xfrm>
            <a:off x="4437530" y="726141"/>
            <a:ext cx="3765176" cy="5459506"/>
          </a:xfrm>
          <a:prstGeom prst="rect">
            <a:avLst/>
          </a:pr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189703" y="1123760"/>
            <a:ext cx="3750286" cy="120032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 smtClean="0">
                <a:solidFill>
                  <a:srgbClr val="FFD037"/>
                </a:solidFill>
              </a:rPr>
              <a:t>صفحه‌ی هدایای ثبت‌شده در سایت</a:t>
            </a:r>
            <a:endParaRPr lang="en-US" sz="3600" b="1" dirty="0">
              <a:solidFill>
                <a:srgbClr val="FFD037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76517" y="6306671"/>
            <a:ext cx="2936838" cy="645458"/>
            <a:chOff x="-376517" y="6306671"/>
            <a:chExt cx="2936838" cy="645458"/>
          </a:xfrm>
        </p:grpSpPr>
        <p:sp>
          <p:nvSpPr>
            <p:cNvPr id="6" name="Rounded Rectangle 5"/>
            <p:cNvSpPr/>
            <p:nvPr/>
          </p:nvSpPr>
          <p:spPr>
            <a:xfrm>
              <a:off x="-376517" y="6306671"/>
              <a:ext cx="2936838" cy="645458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9" y="6425193"/>
              <a:ext cx="324005" cy="32400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4700" y="6363288"/>
              <a:ext cx="186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en-US" dirty="0" smtClean="0">
                  <a:solidFill>
                    <a:srgbClr val="444444"/>
                  </a:solidFill>
                  <a:latin typeface="Roboto"/>
                </a:rPr>
                <a:t>goo.gl/</a:t>
              </a:r>
              <a:r>
                <a:rPr lang="en-US" altLang="en-US" dirty="0" err="1" smtClean="0">
                  <a:solidFill>
                    <a:srgbClr val="444444"/>
                  </a:solidFill>
                  <a:latin typeface="Roboto"/>
                </a:rPr>
                <a:t>JKwNqk</a:t>
              </a:r>
              <a:endParaRPr lang="en-US" altLang="en-US" dirty="0">
                <a:solidFill>
                  <a:srgbClr val="444444"/>
                </a:solidFill>
                <a:latin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06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6398965" y="5626065"/>
            <a:ext cx="2891435" cy="951263"/>
            <a:chOff x="313692" y="546574"/>
            <a:chExt cx="2335380" cy="757791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47" b="14699"/>
            <a:stretch/>
          </p:blipFill>
          <p:spPr>
            <a:xfrm>
              <a:off x="313692" y="546574"/>
              <a:ext cx="2335380" cy="757791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 rot="21068864">
              <a:off x="995982" y="724982"/>
              <a:ext cx="991764" cy="5148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a-IR" sz="3600" dirty="0" smtClean="0">
                  <a:solidFill>
                    <a:srgbClr val="FFD037"/>
                  </a:solidFill>
                </a:rPr>
                <a:t>2014</a:t>
              </a:r>
              <a:endParaRPr lang="en-US" sz="3200" dirty="0" smtClean="0">
                <a:solidFill>
                  <a:srgbClr val="FFD037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58076" y="307759"/>
            <a:ext cx="1900238" cy="1081484"/>
            <a:chOff x="7458076" y="442229"/>
            <a:chExt cx="1900238" cy="1081484"/>
          </a:xfrm>
        </p:grpSpPr>
        <p:sp>
          <p:nvSpPr>
            <p:cNvPr id="22" name="Rounded Rectangle 21"/>
            <p:cNvSpPr/>
            <p:nvPr/>
          </p:nvSpPr>
          <p:spPr>
            <a:xfrm>
              <a:off x="7458076" y="510242"/>
              <a:ext cx="1900238" cy="945460"/>
            </a:xfrm>
            <a:prstGeom prst="roundRect">
              <a:avLst/>
            </a:prstGeom>
            <a:solidFill>
              <a:srgbClr val="FFC107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992" y="442229"/>
              <a:ext cx="1096709" cy="1081484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46" y="2000031"/>
            <a:ext cx="3649812" cy="238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Group 32"/>
          <p:cNvGrpSpPr/>
          <p:nvPr/>
        </p:nvGrpSpPr>
        <p:grpSpPr>
          <a:xfrm>
            <a:off x="5291106" y="3145437"/>
            <a:ext cx="3046068" cy="810478"/>
            <a:chOff x="4477870" y="2202178"/>
            <a:chExt cx="3046068" cy="810478"/>
          </a:xfrm>
        </p:grpSpPr>
        <p:sp>
          <p:nvSpPr>
            <p:cNvPr id="5" name="TextBox 4"/>
            <p:cNvSpPr txBox="1"/>
            <p:nvPr/>
          </p:nvSpPr>
          <p:spPr>
            <a:xfrm>
              <a:off x="4653309" y="2202178"/>
              <a:ext cx="2870629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>
                <a:lnSpc>
                  <a:spcPts val="2800"/>
                </a:lnSpc>
              </a:pPr>
              <a:r>
                <a:rPr lang="fa-IR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انتشار اولین</a:t>
              </a:r>
              <a:r>
                <a:rPr lang="en-US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 </a:t>
              </a:r>
              <a:r>
                <a:rPr lang="fa-IR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فهرست هدایا در نشریه رسمی ایالات متحده</a:t>
              </a:r>
              <a:endParaRPr lang="en-US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477870" y="2257793"/>
              <a:ext cx="2" cy="699248"/>
            </a:xfrm>
            <a:prstGeom prst="line">
              <a:avLst/>
            </a:prstGeom>
            <a:ln w="76200" cap="flat">
              <a:solidFill>
                <a:srgbClr val="FFD03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706470" y="5155418"/>
            <a:ext cx="1909482" cy="551329"/>
            <a:chOff x="6629400" y="3778624"/>
            <a:chExt cx="1909482" cy="551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0" name="Straight Connector 9"/>
            <p:cNvCxnSpPr/>
            <p:nvPr/>
          </p:nvCxnSpPr>
          <p:spPr>
            <a:xfrm flipV="1">
              <a:off x="6629400" y="3778624"/>
              <a:ext cx="1909482" cy="13447"/>
            </a:xfrm>
            <a:prstGeom prst="line">
              <a:avLst/>
            </a:prstGeom>
            <a:ln w="38100">
              <a:solidFill>
                <a:srgbClr val="FFD0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8538882" y="3778626"/>
              <a:ext cx="0" cy="551327"/>
            </a:xfrm>
            <a:prstGeom prst="line">
              <a:avLst/>
            </a:prstGeom>
            <a:ln w="38100">
              <a:solidFill>
                <a:srgbClr val="FFD0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 flipV="1">
            <a:off x="799942" y="6074701"/>
            <a:ext cx="1909482" cy="448235"/>
            <a:chOff x="3877235" y="5342965"/>
            <a:chExt cx="1909482" cy="4482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4" name="Straight Connector 23"/>
            <p:cNvCxnSpPr/>
            <p:nvPr/>
          </p:nvCxnSpPr>
          <p:spPr>
            <a:xfrm flipV="1">
              <a:off x="3877235" y="5342965"/>
              <a:ext cx="1909482" cy="13447"/>
            </a:xfrm>
            <a:prstGeom prst="line">
              <a:avLst/>
            </a:prstGeom>
            <a:ln w="38100">
              <a:solidFill>
                <a:srgbClr val="FFD0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5786717" y="5342966"/>
              <a:ext cx="0" cy="448234"/>
            </a:xfrm>
            <a:prstGeom prst="line">
              <a:avLst/>
            </a:prstGeom>
            <a:ln w="38100">
              <a:solidFill>
                <a:srgbClr val="FFD0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035424" y="5222653"/>
            <a:ext cx="53769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>
              <a:lnSpc>
                <a:spcPts val="3000"/>
              </a:lnSpc>
            </a:pPr>
            <a:r>
              <a:rPr lang="fa-IR" dirty="0" smtClean="0"/>
              <a:t>پس از راه‌اندازی پایگاه اینترنتی نشریه رسمی ایالات متحده، تمامی نسخه‌های کاغذی فهرست هدایای دریافتی در سال‌های قبل، در قالب مناسب در دسترس عموم قرار گرفتند.  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5148073" y="2142213"/>
            <a:ext cx="2891435" cy="951263"/>
            <a:chOff x="313692" y="546574"/>
            <a:chExt cx="2335380" cy="75779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47" b="14699"/>
            <a:stretch/>
          </p:blipFill>
          <p:spPr>
            <a:xfrm>
              <a:off x="313692" y="546574"/>
              <a:ext cx="2335380" cy="757791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 rot="21068864">
              <a:off x="995982" y="724982"/>
              <a:ext cx="991764" cy="5148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a-IR" sz="3600" dirty="0" smtClean="0">
                  <a:solidFill>
                    <a:srgbClr val="FFD037"/>
                  </a:solidFill>
                </a:rPr>
                <a:t>1994</a:t>
              </a:r>
              <a:endParaRPr lang="en-US" sz="3200" dirty="0" smtClean="0">
                <a:solidFill>
                  <a:srgbClr val="FFD037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72293" y="233176"/>
            <a:ext cx="1616166" cy="1230650"/>
            <a:chOff x="-2523" y="147173"/>
            <a:chExt cx="1994946" cy="163069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2" y="147173"/>
              <a:ext cx="1080808" cy="109367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23"/>
            <a:stretch/>
          </p:blipFill>
          <p:spPr>
            <a:xfrm>
              <a:off x="-2523" y="1160644"/>
              <a:ext cx="1994946" cy="617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3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867" y="1353692"/>
            <a:ext cx="2504786" cy="824058"/>
            <a:chOff x="20624" y="251828"/>
            <a:chExt cx="2504786" cy="8240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47" b="14699"/>
            <a:stretch/>
          </p:blipFill>
          <p:spPr>
            <a:xfrm>
              <a:off x="20624" y="251828"/>
              <a:ext cx="2504786" cy="824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21068864">
              <a:off x="761876" y="461368"/>
              <a:ext cx="877525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a-IR" sz="2800" dirty="0" smtClean="0">
                  <a:solidFill>
                    <a:srgbClr val="FFD037"/>
                  </a:solidFill>
                </a:rPr>
                <a:t>2015</a:t>
              </a:r>
              <a:endParaRPr lang="en-US" sz="3200" dirty="0" smtClean="0">
                <a:solidFill>
                  <a:srgbClr val="FFD037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"/>
          <a:stretch/>
        </p:blipFill>
        <p:spPr>
          <a:xfrm>
            <a:off x="5815958" y="772424"/>
            <a:ext cx="3993776" cy="5343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5555" y="2857058"/>
            <a:ext cx="1612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dirty="0" smtClean="0">
                <a:solidFill>
                  <a:schemeClr val="bg1"/>
                </a:solidFill>
              </a:rPr>
              <a:t>710</a:t>
            </a:r>
            <a:endParaRPr lang="fa-IR" dirty="0" smtClean="0">
              <a:solidFill>
                <a:schemeClr val="bg1"/>
              </a:solidFill>
            </a:endParaRPr>
          </a:p>
          <a:p>
            <a:pPr algn="ctr" rtl="1"/>
            <a:r>
              <a:rPr lang="fa-IR" dirty="0" smtClean="0">
                <a:solidFill>
                  <a:schemeClr val="bg1"/>
                </a:solidFill>
              </a:rPr>
              <a:t>تعداد کل هدایا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7400" y="950829"/>
            <a:ext cx="58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83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3042" y="1271772"/>
            <a:ext cx="58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17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63249" y="2099422"/>
            <a:ext cx="58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11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09065" y="419245"/>
            <a:ext cx="3558335" cy="409449"/>
            <a:chOff x="4709065" y="419245"/>
            <a:chExt cx="3558335" cy="409449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8081682" y="593613"/>
              <a:ext cx="185718" cy="235081"/>
            </a:xfrm>
            <a:prstGeom prst="line">
              <a:avLst/>
            </a:prstGeom>
            <a:ln w="28575">
              <a:solidFill>
                <a:srgbClr val="95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188394" y="593613"/>
              <a:ext cx="900000" cy="0"/>
            </a:xfrm>
            <a:prstGeom prst="line">
              <a:avLst/>
            </a:prstGeom>
            <a:ln w="28575">
              <a:solidFill>
                <a:srgbClr val="9595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4709065" y="419245"/>
              <a:ext cx="24287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1600" b="1" dirty="0" smtClean="0"/>
                <a:t>دفتر اجرایی رئیس جمهور</a:t>
              </a:r>
              <a:endParaRPr lang="en-US" sz="16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94674" y="1200507"/>
            <a:ext cx="3404568" cy="338554"/>
            <a:chOff x="3494674" y="1200507"/>
            <a:chExt cx="3404568" cy="338554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5999242" y="1398601"/>
              <a:ext cx="900000" cy="0"/>
            </a:xfrm>
            <a:prstGeom prst="line">
              <a:avLst/>
            </a:prstGeom>
            <a:ln w="28575">
              <a:solidFill>
                <a:srgbClr val="4DB6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494674" y="1200507"/>
              <a:ext cx="24287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1600" b="1" dirty="0" smtClean="0"/>
                <a:t>دفتر معاون رئیس جمهور</a:t>
              </a:r>
              <a:endParaRPr lang="en-US" sz="16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19653" y="2098555"/>
            <a:ext cx="3644273" cy="338554"/>
            <a:chOff x="2419653" y="2098555"/>
            <a:chExt cx="3644273" cy="338554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5163926" y="2284178"/>
              <a:ext cx="900000" cy="0"/>
            </a:xfrm>
            <a:prstGeom prst="line">
              <a:avLst/>
            </a:prstGeom>
            <a:ln w="28575">
              <a:solidFill>
                <a:srgbClr val="FF89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419653" y="2098555"/>
              <a:ext cx="2693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1600" b="1" dirty="0" smtClean="0"/>
                <a:t>دفتر اداری دادگاه‌های امریکا</a:t>
              </a:r>
              <a:endParaRPr lang="en-US" sz="16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71005" y="3259723"/>
            <a:ext cx="3851335" cy="338554"/>
            <a:chOff x="1871005" y="3259723"/>
            <a:chExt cx="3851335" cy="338554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4642340" y="3444389"/>
              <a:ext cx="1080000" cy="636"/>
            </a:xfrm>
            <a:prstGeom prst="line">
              <a:avLst/>
            </a:prstGeom>
            <a:ln w="28575">
              <a:solidFill>
                <a:srgbClr val="606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871005" y="3259723"/>
              <a:ext cx="26717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1600" b="1" dirty="0" smtClean="0"/>
                <a:t>مجلس سنای ایالات‌متحده</a:t>
              </a:r>
              <a:endParaRPr lang="en-US" sz="16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50841" y="4420891"/>
            <a:ext cx="3813085" cy="338554"/>
            <a:chOff x="2250841" y="4420891"/>
            <a:chExt cx="3813085" cy="338554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5163926" y="4606193"/>
              <a:ext cx="900000" cy="0"/>
            </a:xfrm>
            <a:prstGeom prst="line">
              <a:avLst/>
            </a:prstGeom>
            <a:ln w="28575">
              <a:solidFill>
                <a:srgbClr val="FFB7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250841" y="4420891"/>
              <a:ext cx="28206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1600" b="1" dirty="0" smtClean="0"/>
                <a:t>وزارت دادگستری ایالات‌متحده</a:t>
              </a:r>
              <a:endParaRPr lang="en-US" sz="16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07444" y="5323554"/>
            <a:ext cx="3691797" cy="338554"/>
            <a:chOff x="3207444" y="5323554"/>
            <a:chExt cx="3691797" cy="338554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5999241" y="5492125"/>
              <a:ext cx="900000" cy="0"/>
            </a:xfrm>
            <a:prstGeom prst="line">
              <a:avLst/>
            </a:prstGeom>
            <a:ln w="28575">
              <a:solidFill>
                <a:srgbClr val="8D6D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207444" y="5323554"/>
              <a:ext cx="27170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1600" b="1" dirty="0" smtClean="0"/>
                <a:t>سازمان مرکزی اطلاعات (سیا)</a:t>
              </a:r>
              <a:endParaRPr lang="en-US" sz="16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42772" y="6069886"/>
            <a:ext cx="3724325" cy="368870"/>
            <a:chOff x="4542772" y="6069886"/>
            <a:chExt cx="3724325" cy="368870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8081379" y="6069886"/>
              <a:ext cx="185718" cy="234000"/>
            </a:xfrm>
            <a:prstGeom prst="line">
              <a:avLst/>
            </a:prstGeom>
            <a:ln w="28575">
              <a:solidFill>
                <a:srgbClr val="66BA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188712" y="6295589"/>
              <a:ext cx="900000" cy="0"/>
            </a:xfrm>
            <a:prstGeom prst="line">
              <a:avLst/>
            </a:prstGeom>
            <a:ln w="28575">
              <a:solidFill>
                <a:srgbClr val="66BA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4542772" y="6100202"/>
              <a:ext cx="2595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a-IR" sz="1600" b="1" dirty="0" smtClean="0"/>
                <a:t>سایر وزارت‌خانه‌ها و سازمان‌ها</a:t>
              </a:r>
              <a:endParaRPr lang="en-US" sz="1600" b="1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926513" y="3248599"/>
            <a:ext cx="68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267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63249" y="4375341"/>
            <a:ext cx="403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8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12424" y="5227337"/>
            <a:ext cx="68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53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215860" y="5525404"/>
            <a:ext cx="68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>
                <a:solidFill>
                  <a:schemeClr val="bg1"/>
                </a:solidFill>
              </a:rPr>
              <a:t>271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72293" y="233176"/>
            <a:ext cx="1616166" cy="1230650"/>
            <a:chOff x="-2523" y="147173"/>
            <a:chExt cx="1994946" cy="163069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2" y="147173"/>
              <a:ext cx="1080808" cy="109367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23"/>
            <a:stretch/>
          </p:blipFill>
          <p:spPr>
            <a:xfrm>
              <a:off x="-2523" y="1160644"/>
              <a:ext cx="1994946" cy="617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448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/>
      <p:bldP spid="18" grpId="0"/>
      <p:bldP spid="53" grpId="0"/>
      <p:bldP spid="54" grpId="0"/>
      <p:bldP spid="5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458076" y="307759"/>
            <a:ext cx="1900238" cy="1081484"/>
            <a:chOff x="7458076" y="442229"/>
            <a:chExt cx="1900238" cy="1081484"/>
          </a:xfrm>
        </p:grpSpPr>
        <p:sp>
          <p:nvSpPr>
            <p:cNvPr id="22" name="Rounded Rectangle 21"/>
            <p:cNvSpPr/>
            <p:nvPr/>
          </p:nvSpPr>
          <p:spPr>
            <a:xfrm>
              <a:off x="7458076" y="510242"/>
              <a:ext cx="1900238" cy="945460"/>
            </a:xfrm>
            <a:prstGeom prst="roundRect">
              <a:avLst/>
            </a:prstGeom>
            <a:solidFill>
              <a:srgbClr val="FFC107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992" y="442229"/>
              <a:ext cx="1096709" cy="108148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2" y="147173"/>
            <a:ext cx="1080808" cy="1093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3" y="1160644"/>
            <a:ext cx="2178424" cy="617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551" y="2161335"/>
            <a:ext cx="1084327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6936" y="3621414"/>
            <a:ext cx="1053559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16" y="5081493"/>
            <a:ext cx="1134000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72" y="2151307"/>
            <a:ext cx="1048213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74" y="5081493"/>
            <a:ext cx="1094210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74" y="3616400"/>
            <a:ext cx="1094210" cy="12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707">
            <a:off x="2546600" y="2384986"/>
            <a:ext cx="4249270" cy="812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707">
            <a:off x="2546600" y="3908101"/>
            <a:ext cx="4249270" cy="8126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707">
            <a:off x="2546600" y="5507663"/>
            <a:ext cx="4249270" cy="8126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8683" y="2724100"/>
            <a:ext cx="251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300" dirty="0" smtClean="0">
                <a:cs typeface="A Rooznameh" panose="00000400000000000000" pitchFamily="2" charset="-78"/>
              </a:rPr>
              <a:t>کتاب «محمود فرشچیان»</a:t>
            </a:r>
            <a:endParaRPr lang="en-US" sz="2300" dirty="0">
              <a:cs typeface="A Rooznameh" panose="000004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62431" y="2442753"/>
            <a:ext cx="227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 smtClean="0">
                <a:cs typeface="A Rooznameh" panose="00000400000000000000" pitchFamily="2" charset="-78"/>
              </a:rPr>
              <a:t>در تاریخ 2015/01/16</a:t>
            </a:r>
            <a:endParaRPr lang="en-US" sz="2000" dirty="0">
              <a:cs typeface="A Rooznameh" panose="000004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3357" y="4182035"/>
            <a:ext cx="2063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cs typeface="A Rooznameh" panose="00000400000000000000" pitchFamily="2" charset="-78"/>
              </a:rPr>
              <a:t>قالی بزرگ رنگ بژ</a:t>
            </a:r>
            <a:endParaRPr lang="en-US" sz="2400" dirty="0">
              <a:cs typeface="A Rooznameh" panose="00000400000000000000" pitchFamily="2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62431" y="4012757"/>
            <a:ext cx="227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 smtClean="0">
                <a:cs typeface="A Rooznameh" panose="00000400000000000000" pitchFamily="2" charset="-78"/>
              </a:rPr>
              <a:t>در تاریخ 2015/09/28</a:t>
            </a:r>
            <a:endParaRPr lang="en-US" sz="2000" dirty="0">
              <a:cs typeface="A Rooznameh" panose="00000400000000000000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3356" y="5787293"/>
            <a:ext cx="2063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cs typeface="A Rooznameh" panose="00000400000000000000" pitchFamily="2" charset="-78"/>
              </a:rPr>
              <a:t>تابلو فرش یک گلدان</a:t>
            </a:r>
            <a:endParaRPr lang="en-US" sz="2400" dirty="0">
              <a:cs typeface="A Rooznameh" panose="00000400000000000000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62430" y="5587238"/>
            <a:ext cx="227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dirty="0" smtClean="0">
                <a:cs typeface="A Rooznameh" panose="00000400000000000000" pitchFamily="2" charset="-78"/>
              </a:rPr>
              <a:t>در تاریخ 2015/09/28</a:t>
            </a:r>
            <a:endParaRPr lang="en-US" sz="2000" dirty="0">
              <a:cs typeface="A Roozname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71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1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8256495" y="0"/>
            <a:ext cx="887505" cy="6858000"/>
            <a:chOff x="0" y="0"/>
            <a:chExt cx="887505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887505" cy="6858000"/>
            </a:xfrm>
            <a:prstGeom prst="rect">
              <a:avLst/>
            </a:prstGeom>
            <a:solidFill>
              <a:srgbClr val="D0D2D4"/>
            </a:solidFill>
            <a:ln>
              <a:solidFill>
                <a:srgbClr val="D0D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52" y="369186"/>
              <a:ext cx="540000" cy="540000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100852" y="1278371"/>
              <a:ext cx="712694" cy="0"/>
            </a:xfrm>
            <a:prstGeom prst="line">
              <a:avLst/>
            </a:prstGeom>
            <a:ln>
              <a:solidFill>
                <a:srgbClr val="7F7F7F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52" y="1669756"/>
              <a:ext cx="540000" cy="452461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100852" y="2533430"/>
              <a:ext cx="712694" cy="0"/>
            </a:xfrm>
            <a:prstGeom prst="line">
              <a:avLst/>
            </a:prstGeom>
            <a:ln>
              <a:solidFill>
                <a:srgbClr val="7F7F7F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52" y="2917136"/>
              <a:ext cx="540000" cy="540000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100852" y="3882619"/>
              <a:ext cx="712694" cy="0"/>
            </a:xfrm>
            <a:prstGeom prst="line">
              <a:avLst/>
            </a:prstGeom>
            <a:ln>
              <a:solidFill>
                <a:srgbClr val="7F7F7F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52" y="4196433"/>
              <a:ext cx="540000" cy="689512"/>
            </a:xfrm>
            <a:prstGeom prst="rect">
              <a:avLst/>
            </a:prstGeom>
          </p:spPr>
        </p:pic>
        <p:cxnSp>
          <p:nvCxnSpPr>
            <p:cNvPr id="48" name="Straight Connector 47"/>
            <p:cNvCxnSpPr/>
            <p:nvPr/>
          </p:nvCxnSpPr>
          <p:spPr>
            <a:xfrm>
              <a:off x="100852" y="5191466"/>
              <a:ext cx="712694" cy="0"/>
            </a:xfrm>
            <a:prstGeom prst="line">
              <a:avLst/>
            </a:prstGeom>
            <a:ln>
              <a:solidFill>
                <a:srgbClr val="7F7F7F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52" y="5478386"/>
              <a:ext cx="540000" cy="689511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3400244" y="590005"/>
            <a:ext cx="4249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b="1" dirty="0" smtClean="0"/>
              <a:t>امکان بحث و تبادل نظر درباره‌ی این سند </a:t>
            </a:r>
            <a:endParaRPr lang="en-US" sz="16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948518" y="1821210"/>
            <a:ext cx="2701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b="1" dirty="0" smtClean="0"/>
              <a:t>امکان به اشتراک‌گذاری این سند</a:t>
            </a:r>
            <a:endParaRPr lang="en-US" sz="16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5476732" y="2987081"/>
            <a:ext cx="217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b="1" dirty="0" smtClean="0"/>
              <a:t>امکان چاپ این سند</a:t>
            </a:r>
            <a:endParaRPr lang="en-US" sz="16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3563471" y="4196433"/>
            <a:ext cx="4086688" cy="82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ts val="3000"/>
              </a:lnSpc>
            </a:pPr>
            <a:r>
              <a:rPr lang="fa-IR" sz="1600" b="1" dirty="0" smtClean="0"/>
              <a:t>ارائه این سند در قالب‌های استاندارد و ماشین‌خوان </a:t>
            </a:r>
            <a:endParaRPr lang="en-US" sz="1600" b="1" dirty="0" smtClean="0"/>
          </a:p>
          <a:p>
            <a:pPr algn="ctr" rtl="1">
              <a:lnSpc>
                <a:spcPts val="3000"/>
              </a:lnSpc>
            </a:pPr>
            <a:r>
              <a:rPr lang="fa-IR" sz="1600" b="1" dirty="0" smtClean="0"/>
              <a:t>مانند </a:t>
            </a:r>
            <a:r>
              <a:rPr lang="en-US" sz="1600" b="1" dirty="0" smtClean="0"/>
              <a:t>XML</a:t>
            </a:r>
            <a:r>
              <a:rPr lang="fa-IR" sz="1600" b="1" dirty="0" smtClean="0"/>
              <a:t>، </a:t>
            </a:r>
            <a:r>
              <a:rPr lang="en-US" sz="1600" b="1" dirty="0" smtClean="0"/>
              <a:t>JSON</a:t>
            </a:r>
            <a:r>
              <a:rPr lang="fa-IR" sz="1600" b="1" dirty="0"/>
              <a:t> </a:t>
            </a:r>
            <a:r>
              <a:rPr lang="fa-IR" sz="1600" b="1" dirty="0" smtClean="0"/>
              <a:t>و </a:t>
            </a:r>
            <a:r>
              <a:rPr lang="en-US" sz="1600" b="1" dirty="0" smtClean="0"/>
              <a:t>MODS</a:t>
            </a:r>
            <a:endParaRPr lang="en-US" sz="16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4758551" y="5653864"/>
            <a:ext cx="2891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b="1" dirty="0" smtClean="0"/>
              <a:t>ارائه این سند در قالب </a:t>
            </a:r>
            <a:r>
              <a:rPr lang="en-US" sz="1600" b="1" dirty="0" smtClean="0"/>
              <a:t>PDF</a:t>
            </a:r>
            <a:endParaRPr lang="en-US" sz="1600" b="1" dirty="0"/>
          </a:p>
        </p:txBody>
      </p:sp>
      <p:grpSp>
        <p:nvGrpSpPr>
          <p:cNvPr id="66" name="Group 65"/>
          <p:cNvGrpSpPr/>
          <p:nvPr/>
        </p:nvGrpSpPr>
        <p:grpSpPr>
          <a:xfrm>
            <a:off x="78159" y="174067"/>
            <a:ext cx="2178424" cy="1630691"/>
            <a:chOff x="-2523" y="147173"/>
            <a:chExt cx="2178424" cy="163069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2" y="147173"/>
              <a:ext cx="1080808" cy="109367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23" y="1160644"/>
              <a:ext cx="2178424" cy="61722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50713" y="2787634"/>
            <a:ext cx="3117990" cy="1025798"/>
            <a:chOff x="20624" y="50088"/>
            <a:chExt cx="3117990" cy="102579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47" b="14699"/>
            <a:stretch/>
          </p:blipFill>
          <p:spPr>
            <a:xfrm>
              <a:off x="20624" y="50088"/>
              <a:ext cx="3117990" cy="102579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 rot="21068864">
              <a:off x="446457" y="331427"/>
              <a:ext cx="226632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a-IR" sz="2800" dirty="0" smtClean="0">
                  <a:solidFill>
                    <a:srgbClr val="FFD037"/>
                  </a:solidFill>
                </a:rPr>
                <a:t>امکانات سایت</a:t>
              </a:r>
              <a:endParaRPr lang="en-US" sz="3200" dirty="0" smtClean="0">
                <a:solidFill>
                  <a:srgbClr val="FFD037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812" y="541431"/>
            <a:ext cx="303736" cy="443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8147" y="1768526"/>
            <a:ext cx="303736" cy="443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8147" y="2934397"/>
            <a:ext cx="303736" cy="443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8147" y="4319228"/>
            <a:ext cx="303736" cy="443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8147" y="5601180"/>
            <a:ext cx="303736" cy="443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2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4" y="1901285"/>
            <a:ext cx="7073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 smtClean="0">
                <a:solidFill>
                  <a:srgbClr val="02A9AB"/>
                </a:solidFill>
                <a:latin typeface="IRANSans Light" panose="02040503050201020203" pitchFamily="18" charset="-78"/>
                <a:cs typeface="IRANSans Light" panose="02040503050201020203" pitchFamily="18" charset="-78"/>
              </a:rPr>
              <a:t>شفافیت هدای</a:t>
            </a:r>
            <a:r>
              <a:rPr lang="fa-IR" sz="4400" b="1" dirty="0">
                <a:solidFill>
                  <a:srgbClr val="02A9AB"/>
                </a:solidFill>
                <a:latin typeface="IRANSans Light" panose="02040503050201020203" pitchFamily="18" charset="-78"/>
                <a:cs typeface="IRANSans Light" panose="02040503050201020203" pitchFamily="18" charset="-78"/>
              </a:rPr>
              <a:t>ا</a:t>
            </a:r>
            <a:endParaRPr lang="en-US" sz="4400" b="1" dirty="0">
              <a:solidFill>
                <a:srgbClr val="02A9AB"/>
              </a:solidFill>
              <a:latin typeface="IRANSans Light" panose="02040503050201020203" pitchFamily="18" charset="-78"/>
              <a:cs typeface="IRANSans Light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2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4" y="1901285"/>
            <a:ext cx="7073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 smtClean="0">
                <a:solidFill>
                  <a:srgbClr val="02A9AB"/>
                </a:solidFill>
                <a:latin typeface="IRANSans Light" panose="02040503050201020203" pitchFamily="18" charset="-78"/>
                <a:cs typeface="IRANSans Light" panose="02040503050201020203" pitchFamily="18" charset="-78"/>
              </a:rPr>
              <a:t>پارلمان اروپا</a:t>
            </a:r>
            <a:endParaRPr lang="en-US" sz="4400" b="1" dirty="0">
              <a:solidFill>
                <a:srgbClr val="02A9AB"/>
              </a:solidFill>
              <a:latin typeface="IRANSans Light" panose="02040503050201020203" pitchFamily="18" charset="-78"/>
              <a:cs typeface="IRANSans Light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458076" y="442229"/>
            <a:ext cx="1900238" cy="1081484"/>
            <a:chOff x="7458076" y="442229"/>
            <a:chExt cx="1900238" cy="1081484"/>
          </a:xfrm>
        </p:grpSpPr>
        <p:sp>
          <p:nvSpPr>
            <p:cNvPr id="68" name="Rounded Rectangle 67"/>
            <p:cNvSpPr/>
            <p:nvPr/>
          </p:nvSpPr>
          <p:spPr>
            <a:xfrm>
              <a:off x="7458076" y="510242"/>
              <a:ext cx="1900238" cy="945460"/>
            </a:xfrm>
            <a:prstGeom prst="roundRect">
              <a:avLst/>
            </a:prstGeom>
            <a:solidFill>
              <a:srgbClr val="FFC107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992" y="442229"/>
              <a:ext cx="1096709" cy="1081484"/>
            </a:xfrm>
            <a:prstGeom prst="rect">
              <a:avLst/>
            </a:prstGeom>
          </p:spPr>
        </p:pic>
      </p:grpSp>
      <p:sp>
        <p:nvSpPr>
          <p:cNvPr id="77" name="Rounded Rectangle 76"/>
          <p:cNvSpPr/>
          <p:nvPr/>
        </p:nvSpPr>
        <p:spPr>
          <a:xfrm>
            <a:off x="5782235" y="573858"/>
            <a:ext cx="1496387" cy="818225"/>
          </a:xfrm>
          <a:prstGeom prst="roundRect">
            <a:avLst>
              <a:gd name="adj" fmla="val 15218"/>
            </a:avLst>
          </a:prstGeom>
          <a:solidFill>
            <a:srgbClr val="FFCC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ts val="3400"/>
              </a:lnSpc>
            </a:pPr>
            <a:r>
              <a:rPr lang="fa-IR" sz="36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مقدمه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84694" y="40341"/>
            <a:ext cx="3820674" cy="882000"/>
          </a:xfrm>
          <a:prstGeom prst="roundRect">
            <a:avLst>
              <a:gd name="adj" fmla="val 4546"/>
            </a:avLst>
          </a:prstGeom>
          <a:solidFill>
            <a:srgbClr val="FFCC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الزام اعضای پارلمان به رعایت اصول رفتاری از ابتدای سال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" y="-1"/>
            <a:ext cx="4992441" cy="6426000"/>
          </a:xfrm>
          <a:prstGeom prst="rect">
            <a:avLst/>
          </a:prstGeom>
          <a:ln>
            <a:noFill/>
            <a:prstDash val="sysDot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0" y="6443008"/>
            <a:ext cx="9144000" cy="41499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en-US" dirty="0">
                <a:solidFill>
                  <a:schemeClr val="tx1"/>
                </a:solidFill>
                <a:hlinkClick r:id="rId6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6"/>
              </a:rPr>
              <a:t>www.europarl.europa.eu/meps/en/about-meps.html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6468968"/>
            <a:ext cx="363071" cy="36307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0" y="416860"/>
            <a:ext cx="4900324" cy="59167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3"/>
            <a:endCxn id="7" idx="1"/>
          </p:cNvCxnSpPr>
          <p:nvPr/>
        </p:nvCxnSpPr>
        <p:spPr>
          <a:xfrm flipV="1">
            <a:off x="4900324" y="481341"/>
            <a:ext cx="384370" cy="231354"/>
          </a:xfrm>
          <a:prstGeom prst="line">
            <a:avLst/>
          </a:prstGeom>
          <a:ln w="5715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1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" grpId="0" animBg="1"/>
      <p:bldP spid="12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284694" y="40341"/>
            <a:ext cx="3820674" cy="882000"/>
          </a:xfrm>
          <a:prstGeom prst="roundRect">
            <a:avLst>
              <a:gd name="adj" fmla="val 4546"/>
            </a:avLst>
          </a:prstGeom>
          <a:solidFill>
            <a:schemeClr val="bg1">
              <a:lumMod val="85000"/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الزام اعضای پارلمان به رعایت اصول رفتاری از ابتدای سال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" y="-1"/>
            <a:ext cx="4992441" cy="6426000"/>
          </a:xfrm>
          <a:prstGeom prst="rect">
            <a:avLst/>
          </a:prstGeom>
          <a:ln>
            <a:noFill/>
            <a:prstDash val="sysDot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0" y="6443008"/>
            <a:ext cx="9144000" cy="41499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en-US" dirty="0">
                <a:solidFill>
                  <a:schemeClr val="tx1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5"/>
              </a:rPr>
              <a:t>www.europarl.europa.eu/meps/en/about-meps.html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6468968"/>
            <a:ext cx="363071" cy="36307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284694" y="1113459"/>
            <a:ext cx="3820674" cy="882000"/>
          </a:xfrm>
          <a:prstGeom prst="roundRect">
            <a:avLst>
              <a:gd name="adj" fmla="val 4546"/>
            </a:avLst>
          </a:prstGeom>
          <a:solidFill>
            <a:srgbClr val="FFCC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ثبت و اعلام هدایای دریافتی، بخشی از اصول رفتاری است.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0" y="416860"/>
            <a:ext cx="4900324" cy="59167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3"/>
            <a:endCxn id="7" idx="1"/>
          </p:cNvCxnSpPr>
          <p:nvPr/>
        </p:nvCxnSpPr>
        <p:spPr>
          <a:xfrm flipV="1">
            <a:off x="4900324" y="481341"/>
            <a:ext cx="384370" cy="231354"/>
          </a:xfrm>
          <a:prstGeom prst="line">
            <a:avLst/>
          </a:prstGeom>
          <a:ln w="57150"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272" y="1095531"/>
            <a:ext cx="4900324" cy="40659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26" idx="3"/>
            <a:endCxn id="21" idx="1"/>
          </p:cNvCxnSpPr>
          <p:nvPr/>
        </p:nvCxnSpPr>
        <p:spPr>
          <a:xfrm>
            <a:off x="4902596" y="1298829"/>
            <a:ext cx="382098" cy="255630"/>
          </a:xfrm>
          <a:prstGeom prst="line">
            <a:avLst/>
          </a:prstGeom>
          <a:ln w="5715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273" y="2711964"/>
            <a:ext cx="4774444" cy="59167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9" idx="3"/>
            <a:endCxn id="21" idx="1"/>
          </p:cNvCxnSpPr>
          <p:nvPr/>
        </p:nvCxnSpPr>
        <p:spPr>
          <a:xfrm flipV="1">
            <a:off x="4776717" y="1554459"/>
            <a:ext cx="507977" cy="1453340"/>
          </a:xfrm>
          <a:prstGeom prst="line">
            <a:avLst/>
          </a:prstGeom>
          <a:ln w="5715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69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284694" y="40341"/>
            <a:ext cx="3820674" cy="882000"/>
          </a:xfrm>
          <a:prstGeom prst="roundRect">
            <a:avLst>
              <a:gd name="adj" fmla="val 4546"/>
            </a:avLst>
          </a:prstGeom>
          <a:solidFill>
            <a:schemeClr val="bg1">
              <a:lumMod val="85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الزام اعضای پارلمان به رعایت اصول رفتاری از ابتدای سال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" y="-1"/>
            <a:ext cx="4992441" cy="6426000"/>
          </a:xfrm>
          <a:prstGeom prst="rect">
            <a:avLst/>
          </a:prstGeom>
          <a:ln>
            <a:noFill/>
            <a:prstDash val="sysDot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0" y="6443008"/>
            <a:ext cx="9144000" cy="41499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en-US" dirty="0">
                <a:solidFill>
                  <a:schemeClr val="tx1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5"/>
              </a:rPr>
              <a:t>www.europarl.europa.eu/meps/en/about-meps.html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6468968"/>
            <a:ext cx="363071" cy="36307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284694" y="2190844"/>
            <a:ext cx="3820674" cy="1416858"/>
          </a:xfrm>
          <a:prstGeom prst="roundRect">
            <a:avLst>
              <a:gd name="adj" fmla="val 4546"/>
            </a:avLst>
          </a:prstGeom>
          <a:solidFill>
            <a:srgbClr val="FFCC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تخلف از اصول رفتاری پارلمان، جریمه‌های سنگینی را در پی خواهد داشت.</a:t>
            </a:r>
            <a:endParaRPr lang="en-US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84694" y="1113459"/>
            <a:ext cx="3820674" cy="882000"/>
          </a:xfrm>
          <a:prstGeom prst="roundRect">
            <a:avLst>
              <a:gd name="adj" fmla="val 4546"/>
            </a:avLst>
          </a:prstGeom>
          <a:solidFill>
            <a:schemeClr val="bg1">
              <a:lumMod val="85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ثبت و اعلام هدایای دریافتی، بخشی از اصول رفتاری است.</a:t>
            </a:r>
            <a:endParaRPr lang="fa-IR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0" y="416860"/>
            <a:ext cx="4900324" cy="59167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3"/>
            <a:endCxn id="7" idx="1"/>
          </p:cNvCxnSpPr>
          <p:nvPr/>
        </p:nvCxnSpPr>
        <p:spPr>
          <a:xfrm flipV="1">
            <a:off x="4900324" y="481341"/>
            <a:ext cx="384370" cy="231354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272" y="1095531"/>
            <a:ext cx="4900324" cy="40659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endCxn id="21" idx="1"/>
          </p:cNvCxnSpPr>
          <p:nvPr/>
        </p:nvCxnSpPr>
        <p:spPr>
          <a:xfrm>
            <a:off x="4993838" y="1364566"/>
            <a:ext cx="290856" cy="189893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273" y="2711964"/>
            <a:ext cx="4774444" cy="59167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9" idx="3"/>
            <a:endCxn id="21" idx="1"/>
          </p:cNvCxnSpPr>
          <p:nvPr/>
        </p:nvCxnSpPr>
        <p:spPr>
          <a:xfrm flipV="1">
            <a:off x="4776717" y="1554459"/>
            <a:ext cx="507977" cy="145334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544" y="3390635"/>
            <a:ext cx="4900324" cy="53539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34" idx="3"/>
            <a:endCxn id="20" idx="1"/>
          </p:cNvCxnSpPr>
          <p:nvPr/>
        </p:nvCxnSpPr>
        <p:spPr>
          <a:xfrm flipV="1">
            <a:off x="4904868" y="2899273"/>
            <a:ext cx="379826" cy="759058"/>
          </a:xfrm>
          <a:prstGeom prst="line">
            <a:avLst/>
          </a:prstGeom>
          <a:ln w="57150">
            <a:solidFill>
              <a:srgbClr val="FF99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6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284694" y="40341"/>
            <a:ext cx="3820674" cy="882000"/>
          </a:xfrm>
          <a:prstGeom prst="roundRect">
            <a:avLst>
              <a:gd name="adj" fmla="val 4546"/>
            </a:avLst>
          </a:prstGeom>
          <a:solidFill>
            <a:schemeClr val="bg1">
              <a:lumMod val="85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الزام اعضای پارلمان به رعایت اصول رفتاری از ابتدای سال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" y="-1"/>
            <a:ext cx="4992441" cy="6426000"/>
          </a:xfrm>
          <a:prstGeom prst="rect">
            <a:avLst/>
          </a:prstGeom>
          <a:ln>
            <a:noFill/>
            <a:prstDash val="sysDot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136512" y="5682599"/>
            <a:ext cx="3422302" cy="5040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443008"/>
            <a:ext cx="9144000" cy="41499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en-US" dirty="0">
                <a:solidFill>
                  <a:schemeClr val="tx1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schemeClr val="tx1"/>
                </a:solidFill>
                <a:hlinkClick r:id="rId5"/>
              </a:rPr>
              <a:t>www.europarl.europa.eu/meps/en/about-meps.html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6468968"/>
            <a:ext cx="363071" cy="36307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284694" y="3873431"/>
            <a:ext cx="3820674" cy="720000"/>
          </a:xfrm>
          <a:prstGeom prst="roundRect">
            <a:avLst>
              <a:gd name="adj" fmla="val 4546"/>
            </a:avLst>
          </a:prstGeom>
          <a:solidFill>
            <a:srgbClr val="FFCC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انتشار لیست هدایا به صورت دوره‌ای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284694" y="2190844"/>
            <a:ext cx="3820674" cy="1416858"/>
          </a:xfrm>
          <a:prstGeom prst="roundRect">
            <a:avLst>
              <a:gd name="adj" fmla="val 4546"/>
            </a:avLst>
          </a:prstGeom>
          <a:solidFill>
            <a:schemeClr val="bg1">
              <a:lumMod val="85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تخلف از اصول رفتاری پارلمان، جریمه‌های سنگینی را در پی خواهد داشت.</a:t>
            </a:r>
            <a:endParaRPr lang="en-US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84694" y="1113459"/>
            <a:ext cx="3820674" cy="882000"/>
          </a:xfrm>
          <a:prstGeom prst="roundRect">
            <a:avLst>
              <a:gd name="adj" fmla="val 4546"/>
            </a:avLst>
          </a:prstGeom>
          <a:solidFill>
            <a:schemeClr val="bg1">
              <a:lumMod val="85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ثبت و اعلام هدایای دریافتی، بخشی از اصول رفتاری است.</a:t>
            </a:r>
            <a:endParaRPr lang="fa-IR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0" y="416860"/>
            <a:ext cx="4900324" cy="59167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3"/>
            <a:endCxn id="7" idx="1"/>
          </p:cNvCxnSpPr>
          <p:nvPr/>
        </p:nvCxnSpPr>
        <p:spPr>
          <a:xfrm flipV="1">
            <a:off x="4900324" y="481341"/>
            <a:ext cx="384370" cy="231354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272" y="1095531"/>
            <a:ext cx="4900324" cy="40659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26" idx="3"/>
            <a:endCxn id="21" idx="1"/>
          </p:cNvCxnSpPr>
          <p:nvPr/>
        </p:nvCxnSpPr>
        <p:spPr>
          <a:xfrm>
            <a:off x="4902596" y="1298829"/>
            <a:ext cx="382098" cy="25563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273" y="2711964"/>
            <a:ext cx="4774444" cy="59167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29" idx="3"/>
            <a:endCxn id="21" idx="1"/>
          </p:cNvCxnSpPr>
          <p:nvPr/>
        </p:nvCxnSpPr>
        <p:spPr>
          <a:xfrm flipV="1">
            <a:off x="4776717" y="1554459"/>
            <a:ext cx="507977" cy="145334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544" y="3390635"/>
            <a:ext cx="4900324" cy="53539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34" idx="3"/>
            <a:endCxn id="20" idx="1"/>
          </p:cNvCxnSpPr>
          <p:nvPr/>
        </p:nvCxnSpPr>
        <p:spPr>
          <a:xfrm flipV="1">
            <a:off x="4904868" y="2899273"/>
            <a:ext cx="379826" cy="759058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5284694" y="4684867"/>
            <a:ext cx="3820674" cy="720000"/>
          </a:xfrm>
          <a:prstGeom prst="roundRect">
            <a:avLst>
              <a:gd name="adj" fmla="val 4546"/>
            </a:avLst>
          </a:prstGeom>
          <a:solidFill>
            <a:srgbClr val="FFCC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ثبت اولین هدیه در سال 2013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284694" y="5479628"/>
            <a:ext cx="3820674" cy="882000"/>
          </a:xfrm>
          <a:prstGeom prst="roundRect">
            <a:avLst>
              <a:gd name="adj" fmla="val 4546"/>
            </a:avLst>
          </a:prstGeom>
          <a:solidFill>
            <a:srgbClr val="FFCC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fa-IR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انتشار دو لیست مربوط به سال‌های 2013 و 2014 تا به امروز</a:t>
            </a:r>
          </a:p>
        </p:txBody>
      </p:sp>
      <p:cxnSp>
        <p:nvCxnSpPr>
          <p:cNvPr id="88" name="Straight Connector 87"/>
          <p:cNvCxnSpPr>
            <a:stCxn id="8" idx="3"/>
          </p:cNvCxnSpPr>
          <p:nvPr/>
        </p:nvCxnSpPr>
        <p:spPr>
          <a:xfrm>
            <a:off x="3558814" y="5934599"/>
            <a:ext cx="1217902" cy="0"/>
          </a:xfrm>
          <a:prstGeom prst="line">
            <a:avLst/>
          </a:prstGeom>
          <a:ln w="57150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endCxn id="15" idx="1"/>
          </p:cNvCxnSpPr>
          <p:nvPr/>
        </p:nvCxnSpPr>
        <p:spPr>
          <a:xfrm flipV="1">
            <a:off x="4900324" y="4233431"/>
            <a:ext cx="384370" cy="1620486"/>
          </a:xfrm>
          <a:prstGeom prst="line">
            <a:avLst/>
          </a:prstGeom>
          <a:ln w="57150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37" idx="1"/>
          </p:cNvCxnSpPr>
          <p:nvPr/>
        </p:nvCxnSpPr>
        <p:spPr>
          <a:xfrm flipV="1">
            <a:off x="4900324" y="5044867"/>
            <a:ext cx="384370" cy="809050"/>
          </a:xfrm>
          <a:prstGeom prst="line">
            <a:avLst/>
          </a:prstGeom>
          <a:ln w="57150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endCxn id="38" idx="1"/>
          </p:cNvCxnSpPr>
          <p:nvPr/>
        </p:nvCxnSpPr>
        <p:spPr>
          <a:xfrm flipV="1">
            <a:off x="4900324" y="5920628"/>
            <a:ext cx="384370" cy="13971"/>
          </a:xfrm>
          <a:prstGeom prst="line">
            <a:avLst/>
          </a:prstGeom>
          <a:ln w="57150"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0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" y="-27656"/>
            <a:ext cx="9108000" cy="684755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517"/>
            <a:ext cx="9144000" cy="3305351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3904689" y="8569"/>
            <a:ext cx="1296000" cy="224763"/>
          </a:xfrm>
          <a:prstGeom prst="roundRect">
            <a:avLst/>
          </a:prstGeom>
          <a:solidFill>
            <a:schemeClr val="accent6">
              <a:alpha val="0"/>
            </a:schemeClr>
          </a:solidFill>
          <a:ln w="38100">
            <a:solidFill>
              <a:srgbClr val="FFFF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0" y="334633"/>
            <a:ext cx="3163569" cy="3007868"/>
            <a:chOff x="0" y="334633"/>
            <a:chExt cx="3163569" cy="3007868"/>
          </a:xfrm>
        </p:grpSpPr>
        <p:sp>
          <p:nvSpPr>
            <p:cNvPr id="18" name="Rounded Rectangle 17"/>
            <p:cNvSpPr/>
            <p:nvPr/>
          </p:nvSpPr>
          <p:spPr>
            <a:xfrm>
              <a:off x="0" y="2802501"/>
              <a:ext cx="2074769" cy="540000"/>
            </a:xfrm>
            <a:prstGeom prst="roundRect">
              <a:avLst>
                <a:gd name="adj" fmla="val 8564"/>
              </a:avLst>
            </a:prstGeom>
            <a:solidFill>
              <a:srgbClr val="00ACA9">
                <a:alpha val="8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6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مسئولیت عضو پارلمان</a:t>
              </a:r>
              <a:endParaRPr lang="en-US" sz="16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867569" y="334633"/>
              <a:ext cx="1296000" cy="288000"/>
            </a:xfrm>
            <a:prstGeom prst="roundRect">
              <a:avLst/>
            </a:prstGeom>
            <a:solidFill>
              <a:schemeClr val="accent6">
                <a:alpha val="0"/>
              </a:schemeClr>
            </a:solidFill>
            <a:ln w="38100">
              <a:solidFill>
                <a:srgbClr val="FFFF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27" idx="2"/>
              <a:endCxn id="18" idx="0"/>
            </p:cNvCxnSpPr>
            <p:nvPr/>
          </p:nvCxnSpPr>
          <p:spPr>
            <a:xfrm flipH="1">
              <a:off x="1037385" y="622633"/>
              <a:ext cx="1478184" cy="2179868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344299" y="385433"/>
            <a:ext cx="2549798" cy="2971595"/>
            <a:chOff x="2344299" y="385433"/>
            <a:chExt cx="2549798" cy="2971595"/>
          </a:xfrm>
        </p:grpSpPr>
        <p:sp>
          <p:nvSpPr>
            <p:cNvPr id="21" name="Rounded Rectangle 20"/>
            <p:cNvSpPr/>
            <p:nvPr/>
          </p:nvSpPr>
          <p:spPr>
            <a:xfrm>
              <a:off x="4102097" y="385433"/>
              <a:ext cx="792000" cy="216000"/>
            </a:xfrm>
            <a:prstGeom prst="roundRect">
              <a:avLst/>
            </a:prstGeom>
            <a:solidFill>
              <a:schemeClr val="accent6">
                <a:alpha val="0"/>
              </a:schemeClr>
            </a:solidFill>
            <a:ln w="38100">
              <a:solidFill>
                <a:srgbClr val="FFFF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344299" y="2817028"/>
              <a:ext cx="2074769" cy="540000"/>
            </a:xfrm>
            <a:prstGeom prst="roundRect">
              <a:avLst>
                <a:gd name="adj" fmla="val 8564"/>
              </a:avLst>
            </a:prstGeom>
            <a:solidFill>
              <a:srgbClr val="00ACA9">
                <a:alpha val="8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6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هدیه چه‌ بوده است</a:t>
              </a:r>
              <a:endParaRPr lang="en-US" sz="16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cxnSp>
          <p:nvCxnSpPr>
            <p:cNvPr id="44" name="Straight Connector 43"/>
            <p:cNvCxnSpPr>
              <a:stCxn id="21" idx="2"/>
              <a:endCxn id="35" idx="0"/>
            </p:cNvCxnSpPr>
            <p:nvPr/>
          </p:nvCxnSpPr>
          <p:spPr>
            <a:xfrm flipH="1">
              <a:off x="3381684" y="601433"/>
              <a:ext cx="1116413" cy="2215595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705938" y="323375"/>
            <a:ext cx="2074769" cy="3028539"/>
            <a:chOff x="4705938" y="323375"/>
            <a:chExt cx="2074769" cy="3028539"/>
          </a:xfrm>
        </p:grpSpPr>
        <p:sp>
          <p:nvSpPr>
            <p:cNvPr id="23" name="Rounded Rectangle 22"/>
            <p:cNvSpPr/>
            <p:nvPr/>
          </p:nvSpPr>
          <p:spPr>
            <a:xfrm>
              <a:off x="5635626" y="323375"/>
              <a:ext cx="432000" cy="324000"/>
            </a:xfrm>
            <a:prstGeom prst="roundRect">
              <a:avLst/>
            </a:prstGeom>
            <a:solidFill>
              <a:schemeClr val="accent6">
                <a:alpha val="0"/>
              </a:schemeClr>
            </a:solidFill>
            <a:ln w="38100">
              <a:solidFill>
                <a:srgbClr val="FFFF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705938" y="2811914"/>
              <a:ext cx="2074769" cy="540000"/>
            </a:xfrm>
            <a:prstGeom prst="roundRect">
              <a:avLst>
                <a:gd name="adj" fmla="val 8564"/>
              </a:avLst>
            </a:prstGeom>
            <a:solidFill>
              <a:srgbClr val="00ACA9">
                <a:alpha val="8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6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لینک تصویر هدیه</a:t>
              </a:r>
              <a:endParaRPr lang="en-US" sz="16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cxnSp>
          <p:nvCxnSpPr>
            <p:cNvPr id="51" name="Straight Connector 50"/>
            <p:cNvCxnSpPr>
              <a:stCxn id="23" idx="2"/>
              <a:endCxn id="49" idx="0"/>
            </p:cNvCxnSpPr>
            <p:nvPr/>
          </p:nvCxnSpPr>
          <p:spPr>
            <a:xfrm flipH="1">
              <a:off x="5743323" y="647375"/>
              <a:ext cx="108303" cy="2164539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6707179" y="375773"/>
            <a:ext cx="2436820" cy="2960063"/>
            <a:chOff x="6707179" y="375773"/>
            <a:chExt cx="2436820" cy="2960063"/>
          </a:xfrm>
        </p:grpSpPr>
        <p:sp>
          <p:nvSpPr>
            <p:cNvPr id="25" name="Rounded Rectangle 24"/>
            <p:cNvSpPr/>
            <p:nvPr/>
          </p:nvSpPr>
          <p:spPr>
            <a:xfrm>
              <a:off x="6707179" y="375773"/>
              <a:ext cx="792000" cy="252000"/>
            </a:xfrm>
            <a:prstGeom prst="roundRect">
              <a:avLst/>
            </a:prstGeom>
            <a:solidFill>
              <a:schemeClr val="accent6">
                <a:alpha val="0"/>
              </a:schemeClr>
            </a:solidFill>
            <a:ln w="38100">
              <a:solidFill>
                <a:srgbClr val="FFFF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069230" y="2795836"/>
              <a:ext cx="2074769" cy="540000"/>
            </a:xfrm>
            <a:prstGeom prst="roundRect">
              <a:avLst>
                <a:gd name="adj" fmla="val 8564"/>
              </a:avLst>
            </a:prstGeom>
            <a:solidFill>
              <a:srgbClr val="00ACA9">
                <a:alpha val="8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2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زمان اطلاع به رئیس پارلمان</a:t>
              </a:r>
              <a:endParaRPr lang="en-US" sz="12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cxnSp>
          <p:nvCxnSpPr>
            <p:cNvPr id="59" name="Straight Connector 58"/>
            <p:cNvCxnSpPr>
              <a:stCxn id="25" idx="2"/>
              <a:endCxn id="47" idx="0"/>
            </p:cNvCxnSpPr>
            <p:nvPr/>
          </p:nvCxnSpPr>
          <p:spPr>
            <a:xfrm>
              <a:off x="7103179" y="627773"/>
              <a:ext cx="1003436" cy="2168063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5851626" y="380535"/>
            <a:ext cx="2074769" cy="2436493"/>
            <a:chOff x="5851626" y="380535"/>
            <a:chExt cx="2074769" cy="2436493"/>
          </a:xfrm>
        </p:grpSpPr>
        <p:sp>
          <p:nvSpPr>
            <p:cNvPr id="24" name="Rounded Rectangle 23"/>
            <p:cNvSpPr/>
            <p:nvPr/>
          </p:nvSpPr>
          <p:spPr>
            <a:xfrm>
              <a:off x="6154733" y="380535"/>
              <a:ext cx="504000" cy="252000"/>
            </a:xfrm>
            <a:prstGeom prst="roundRect">
              <a:avLst/>
            </a:prstGeom>
            <a:solidFill>
              <a:schemeClr val="accent6">
                <a:alpha val="0"/>
              </a:schemeClr>
            </a:solidFill>
            <a:ln w="38100">
              <a:solidFill>
                <a:srgbClr val="FFFF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24" idx="2"/>
              <a:endCxn id="46" idx="0"/>
            </p:cNvCxnSpPr>
            <p:nvPr/>
          </p:nvCxnSpPr>
          <p:spPr>
            <a:xfrm>
              <a:off x="6406733" y="632535"/>
              <a:ext cx="482278" cy="1644493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5851626" y="2277028"/>
              <a:ext cx="2074769" cy="540000"/>
            </a:xfrm>
            <a:prstGeom prst="roundRect">
              <a:avLst>
                <a:gd name="adj" fmla="val 8564"/>
              </a:avLst>
            </a:prstGeom>
            <a:solidFill>
              <a:srgbClr val="00ACA9">
                <a:alpha val="8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6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زمان اهدای هدیه</a:t>
              </a:r>
              <a:endParaRPr lang="en-US" sz="16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542009" y="281573"/>
            <a:ext cx="2074769" cy="2535455"/>
            <a:chOff x="3542009" y="281573"/>
            <a:chExt cx="2074769" cy="2535455"/>
          </a:xfrm>
        </p:grpSpPr>
        <p:sp>
          <p:nvSpPr>
            <p:cNvPr id="22" name="Rounded Rectangle 21"/>
            <p:cNvSpPr/>
            <p:nvPr/>
          </p:nvSpPr>
          <p:spPr>
            <a:xfrm>
              <a:off x="5003799" y="281573"/>
              <a:ext cx="504000" cy="432000"/>
            </a:xfrm>
            <a:prstGeom prst="roundRect">
              <a:avLst/>
            </a:prstGeom>
            <a:solidFill>
              <a:schemeClr val="accent6">
                <a:alpha val="0"/>
              </a:schemeClr>
            </a:solidFill>
            <a:ln w="38100">
              <a:solidFill>
                <a:srgbClr val="FFFF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stCxn id="22" idx="2"/>
              <a:endCxn id="63" idx="0"/>
            </p:cNvCxnSpPr>
            <p:nvPr/>
          </p:nvCxnSpPr>
          <p:spPr>
            <a:xfrm flipH="1">
              <a:off x="4579394" y="713573"/>
              <a:ext cx="676405" cy="1563455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3542009" y="2277028"/>
              <a:ext cx="2074769" cy="540000"/>
            </a:xfrm>
            <a:prstGeom prst="roundRect">
              <a:avLst>
                <a:gd name="adj" fmla="val 8564"/>
              </a:avLst>
            </a:prstGeom>
            <a:solidFill>
              <a:srgbClr val="00ACA9">
                <a:alpha val="8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6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ارزش تقریبی هدیه</a:t>
              </a:r>
              <a:endParaRPr lang="en-US" sz="16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16962" y="382253"/>
            <a:ext cx="2783536" cy="2424175"/>
            <a:chOff x="1216962" y="382253"/>
            <a:chExt cx="2783536" cy="2424175"/>
          </a:xfrm>
        </p:grpSpPr>
        <p:sp>
          <p:nvSpPr>
            <p:cNvPr id="28" name="Rounded Rectangle 27"/>
            <p:cNvSpPr/>
            <p:nvPr/>
          </p:nvSpPr>
          <p:spPr>
            <a:xfrm>
              <a:off x="3263898" y="382253"/>
              <a:ext cx="736600" cy="216000"/>
            </a:xfrm>
            <a:prstGeom prst="roundRect">
              <a:avLst/>
            </a:prstGeom>
            <a:solidFill>
              <a:schemeClr val="accent6">
                <a:alpha val="0"/>
              </a:schemeClr>
            </a:solidFill>
            <a:ln w="38100">
              <a:solidFill>
                <a:srgbClr val="FFFF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stCxn id="28" idx="2"/>
              <a:endCxn id="16" idx="0"/>
            </p:cNvCxnSpPr>
            <p:nvPr/>
          </p:nvCxnSpPr>
          <p:spPr>
            <a:xfrm flipH="1">
              <a:off x="2254347" y="598253"/>
              <a:ext cx="1377851" cy="1668175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1216962" y="2266428"/>
              <a:ext cx="2074769" cy="540000"/>
            </a:xfrm>
            <a:prstGeom prst="roundRect">
              <a:avLst>
                <a:gd name="adj" fmla="val 8564"/>
              </a:avLst>
            </a:prstGeom>
            <a:solidFill>
              <a:srgbClr val="00ACA9">
                <a:alpha val="8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6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نام اهدا‌کننده هدیه</a:t>
              </a:r>
              <a:endParaRPr lang="en-US" sz="16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069231" y="412424"/>
            <a:ext cx="2074769" cy="1856271"/>
            <a:chOff x="7069231" y="412424"/>
            <a:chExt cx="2074769" cy="1856271"/>
          </a:xfrm>
        </p:grpSpPr>
        <p:sp>
          <p:nvSpPr>
            <p:cNvPr id="26" name="Rounded Rectangle 25"/>
            <p:cNvSpPr/>
            <p:nvPr/>
          </p:nvSpPr>
          <p:spPr>
            <a:xfrm>
              <a:off x="7678736" y="412424"/>
              <a:ext cx="584201" cy="180000"/>
            </a:xfrm>
            <a:prstGeom prst="roundRect">
              <a:avLst/>
            </a:prstGeom>
            <a:solidFill>
              <a:schemeClr val="accent6">
                <a:alpha val="0"/>
              </a:schemeClr>
            </a:solidFill>
            <a:ln w="38100">
              <a:solidFill>
                <a:srgbClr val="FFFF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/>
            <p:cNvCxnSpPr>
              <a:stCxn id="26" idx="2"/>
              <a:endCxn id="48" idx="0"/>
            </p:cNvCxnSpPr>
            <p:nvPr/>
          </p:nvCxnSpPr>
          <p:spPr>
            <a:xfrm>
              <a:off x="7970837" y="592424"/>
              <a:ext cx="135779" cy="1136271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/>
            <p:cNvSpPr/>
            <p:nvPr/>
          </p:nvSpPr>
          <p:spPr>
            <a:xfrm>
              <a:off x="7069231" y="1728695"/>
              <a:ext cx="2074769" cy="540000"/>
            </a:xfrm>
            <a:prstGeom prst="roundRect">
              <a:avLst>
                <a:gd name="adj" fmla="val 8564"/>
              </a:avLst>
            </a:prstGeom>
            <a:solidFill>
              <a:srgbClr val="00ACA9">
                <a:alpha val="8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6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مکان اهدای هدیه</a:t>
              </a:r>
              <a:endParaRPr lang="en-US" sz="16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-18423" y="385433"/>
            <a:ext cx="2074769" cy="1878564"/>
            <a:chOff x="-18423" y="385433"/>
            <a:chExt cx="2074769" cy="1878564"/>
          </a:xfrm>
        </p:grpSpPr>
        <p:sp>
          <p:nvSpPr>
            <p:cNvPr id="20" name="Rounded Rectangle 19"/>
            <p:cNvSpPr/>
            <p:nvPr/>
          </p:nvSpPr>
          <p:spPr>
            <a:xfrm>
              <a:off x="851300" y="385433"/>
              <a:ext cx="863599" cy="216000"/>
            </a:xfrm>
            <a:prstGeom prst="roundRect">
              <a:avLst/>
            </a:prstGeom>
            <a:solidFill>
              <a:schemeClr val="accent6">
                <a:alpha val="0"/>
              </a:schemeClr>
            </a:solidFill>
            <a:ln w="38100">
              <a:solidFill>
                <a:srgbClr val="FFFF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>
              <a:stCxn id="20" idx="2"/>
              <a:endCxn id="19" idx="0"/>
            </p:cNvCxnSpPr>
            <p:nvPr/>
          </p:nvCxnSpPr>
          <p:spPr>
            <a:xfrm flipH="1">
              <a:off x="1018962" y="601433"/>
              <a:ext cx="264138" cy="1122564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-18423" y="1723997"/>
              <a:ext cx="2074769" cy="540000"/>
            </a:xfrm>
            <a:prstGeom prst="roundRect">
              <a:avLst>
                <a:gd name="adj" fmla="val 8564"/>
              </a:avLst>
            </a:prstGeom>
            <a:solidFill>
              <a:srgbClr val="00ACA9">
                <a:alpha val="85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1600" dirty="0" smtClean="0">
                  <a:latin typeface="IRANSans" panose="02040503050201020203" pitchFamily="18" charset="-78"/>
                  <a:cs typeface="IRANSans" panose="02040503050201020203" pitchFamily="18" charset="-78"/>
                </a:rPr>
                <a:t>نام عضو پارلمان</a:t>
              </a:r>
              <a:endParaRPr lang="en-US" sz="16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3227248" y="3793266"/>
            <a:ext cx="2704289" cy="547602"/>
          </a:xfrm>
          <a:prstGeom prst="roundRect">
            <a:avLst>
              <a:gd name="adj" fmla="val 8564"/>
            </a:avLst>
          </a:prstGeom>
          <a:solidFill>
            <a:srgbClr val="00ACA9">
              <a:alpha val="8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دوره هشتم پارلمان اروپا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2835754" y="1327517"/>
            <a:ext cx="3428299" cy="851702"/>
          </a:xfrm>
          <a:prstGeom prst="roundRect">
            <a:avLst>
              <a:gd name="adj" fmla="val 8564"/>
            </a:avLst>
          </a:prstGeom>
          <a:solidFill>
            <a:srgbClr val="00ACA9">
              <a:alpha val="8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44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فرم ثبت هدایا</a:t>
            </a:r>
            <a:endParaRPr lang="en-US" sz="4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cxnSp>
        <p:nvCxnSpPr>
          <p:cNvPr id="74" name="Straight Connector 73"/>
          <p:cNvCxnSpPr>
            <a:stCxn id="71" idx="2"/>
            <a:endCxn id="73" idx="0"/>
          </p:cNvCxnSpPr>
          <p:nvPr/>
        </p:nvCxnSpPr>
        <p:spPr>
          <a:xfrm>
            <a:off x="4552689" y="233332"/>
            <a:ext cx="26704" cy="3559934"/>
          </a:xfrm>
          <a:prstGeom prst="line">
            <a:avLst/>
          </a:prstGeom>
          <a:ln w="38100">
            <a:solidFill>
              <a:srgbClr val="FF99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/>
          <p:cNvSpPr/>
          <p:nvPr/>
        </p:nvSpPr>
        <p:spPr>
          <a:xfrm>
            <a:off x="3227248" y="5290260"/>
            <a:ext cx="2704289" cy="547602"/>
          </a:xfrm>
          <a:prstGeom prst="roundRect">
            <a:avLst>
              <a:gd name="adj" fmla="val 8564"/>
            </a:avLst>
          </a:prstGeom>
          <a:solidFill>
            <a:srgbClr val="00ACA9">
              <a:alpha val="8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latin typeface="IRANSans" panose="02040503050201020203" pitchFamily="18" charset="-78"/>
                <a:cs typeface="IRANSans" panose="02040503050201020203" pitchFamily="18" charset="-78"/>
              </a:rPr>
              <a:t>دوره هفتم پارلمان اروپا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9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0.00417 0.448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240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73" grpId="1" animBg="1"/>
      <p:bldP spid="73" grpId="2" animBg="1"/>
      <p:bldP spid="72" grpId="0" animBg="1"/>
      <p:bldP spid="72" grpId="1" animBg="1"/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58076" y="442229"/>
            <a:ext cx="1900238" cy="1081484"/>
            <a:chOff x="7458076" y="442229"/>
            <a:chExt cx="1900238" cy="1081484"/>
          </a:xfrm>
        </p:grpSpPr>
        <p:sp>
          <p:nvSpPr>
            <p:cNvPr id="5" name="Rounded Rectangle 4"/>
            <p:cNvSpPr/>
            <p:nvPr/>
          </p:nvSpPr>
          <p:spPr>
            <a:xfrm>
              <a:off x="7458076" y="510242"/>
              <a:ext cx="1900238" cy="945460"/>
            </a:xfrm>
            <a:prstGeom prst="roundRect">
              <a:avLst/>
            </a:prstGeom>
            <a:solidFill>
              <a:srgbClr val="FFC107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992" y="442229"/>
              <a:ext cx="1096709" cy="108148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775284" y="752138"/>
            <a:ext cx="4682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نمونه هدایا ثبت شده در دوره هفتم </a:t>
            </a:r>
            <a:endParaRPr lang="en-US" sz="2400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36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IRANSans Light"/>
        <a:ea typeface=""/>
        <a:cs typeface="IRANSans Light"/>
      </a:majorFont>
      <a:minorFont>
        <a:latin typeface="IRANSans Light"/>
        <a:ea typeface=""/>
        <a:cs typeface="IRANSans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401</Words>
  <Application>Microsoft Office PowerPoint</Application>
  <PresentationFormat>On-screen Show (4:3)</PresentationFormat>
  <Paragraphs>86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 Rooznameh</vt:lpstr>
      <vt:lpstr>Roboto</vt:lpstr>
      <vt:lpstr>IRANSans Light</vt:lpstr>
      <vt:lpstr>Calibri</vt:lpstr>
      <vt:lpstr>IRANSans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Hossein Vazie</dc:creator>
  <cp:lastModifiedBy>Hossein Vazie</cp:lastModifiedBy>
  <cp:revision>165</cp:revision>
  <dcterms:created xsi:type="dcterms:W3CDTF">2016-08-27T10:18:27Z</dcterms:created>
  <dcterms:modified xsi:type="dcterms:W3CDTF">2017-05-10T11:29:32Z</dcterms:modified>
</cp:coreProperties>
</file>