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9" r:id="rId14"/>
    <p:sldId id="280" r:id="rId15"/>
    <p:sldId id="281" r:id="rId16"/>
    <p:sldId id="282" r:id="rId17"/>
    <p:sldId id="283" r:id="rId18"/>
    <p:sldId id="284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3C1A56"/>
    <a:srgbClr val="5A2781"/>
    <a:srgbClr val="0033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13B1A-F226-4BD2-B28D-EF3E61E493BC}" type="datetimeFigureOut">
              <a:rPr lang="en-US" smtClean="0"/>
              <a:t>12/28/2015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15906-4499-4315-A093-5FD340576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16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15906-4499-4315-A093-5FD340576BE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6CD00F-ACDC-4F3B-A03E-DDEA938CAF16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9A2F1E-6FA2-4A05-BF57-FD3466FB171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5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Genres of speaking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Spoken genres are </a:t>
            </a:r>
            <a:r>
              <a:rPr lang="en-US" i="1" dirty="0" smtClean="0">
                <a:solidFill>
                  <a:srgbClr val="CC0066"/>
                </a:solidFill>
              </a:rPr>
              <a:t>stretches of text which are purposeful, orient towards achieving social goals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CC0066"/>
                </a:solidFill>
              </a:rPr>
              <a:t>how relatively predictable sequences. </a:t>
            </a:r>
          </a:p>
          <a:p>
            <a:endParaRPr lang="en-US" dirty="0" smtClean="0"/>
          </a:p>
          <a:p>
            <a:r>
              <a:rPr lang="en-US" dirty="0" smtClean="0"/>
              <a:t>Humans are socially oriented                they involve in daily “ </a:t>
            </a:r>
            <a:r>
              <a:rPr lang="en-US" i="1" dirty="0" smtClean="0">
                <a:solidFill>
                  <a:srgbClr val="FF3399"/>
                </a:solidFill>
              </a:rPr>
              <a:t>story-telling</a:t>
            </a:r>
            <a:r>
              <a:rPr lang="en-US" dirty="0" smtClean="0"/>
              <a:t>” genres to exchange personal experiences, feelings &amp; perceptions.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148064" y="3789040"/>
            <a:ext cx="10081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i="1" dirty="0" smtClean="0"/>
              <a:t>Four</a:t>
            </a:r>
            <a:r>
              <a:rPr lang="en-US" dirty="0" smtClean="0"/>
              <a:t> major story-telling genres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661248"/>
          </a:xfrm>
        </p:spPr>
        <p:txBody>
          <a:bodyPr/>
          <a:lstStyle/>
          <a:p>
            <a:r>
              <a:rPr lang="en-US" i="1" dirty="0" smtClean="0"/>
              <a:t>Each has a predictable ‘ macro-structure’ making it recognizable as that particular genre.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>
            <a:off x="395536" y="2348880"/>
            <a:ext cx="4464496" cy="2160240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Narrative;</a:t>
            </a:r>
          </a:p>
          <a:p>
            <a:pPr algn="ctr"/>
            <a:r>
              <a:rPr lang="en-US" sz="1600" dirty="0" smtClean="0"/>
              <a:t>Facing /resolving problematic  experiences</a:t>
            </a:r>
            <a:endParaRPr lang="en-US" sz="1600" dirty="0"/>
          </a:p>
        </p:txBody>
      </p:sp>
      <p:sp>
        <p:nvSpPr>
          <p:cNvPr id="6" name="Explosion 2 5"/>
          <p:cNvSpPr/>
          <p:nvPr/>
        </p:nvSpPr>
        <p:spPr>
          <a:xfrm>
            <a:off x="5292080" y="1916832"/>
            <a:ext cx="3563888" cy="2376264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Anecdote;</a:t>
            </a:r>
          </a:p>
          <a:p>
            <a:pPr algn="ctr"/>
            <a:r>
              <a:rPr lang="en-US" dirty="0" smtClean="0"/>
              <a:t>Experiencing remarkable events</a:t>
            </a:r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4860032" y="4221088"/>
            <a:ext cx="4032448" cy="2636912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recount;</a:t>
            </a:r>
          </a:p>
          <a:p>
            <a:pPr algn="ctr"/>
            <a:r>
              <a:rPr lang="en-US" dirty="0" smtClean="0"/>
              <a:t>Experiencing sequences of events</a:t>
            </a:r>
            <a:endParaRPr lang="en-US" dirty="0"/>
          </a:p>
        </p:txBody>
      </p:sp>
      <p:sp>
        <p:nvSpPr>
          <p:cNvPr id="8" name="Explosion 2 7"/>
          <p:cNvSpPr/>
          <p:nvPr/>
        </p:nvSpPr>
        <p:spPr>
          <a:xfrm>
            <a:off x="755576" y="4481736"/>
            <a:ext cx="4032448" cy="2376264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Exemplum;</a:t>
            </a:r>
          </a:p>
          <a:p>
            <a:pPr algn="ctr"/>
            <a:r>
              <a:rPr lang="en-US" dirty="0" smtClean="0"/>
              <a:t>Highlighting moral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941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we think we know about teaching speaking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algn="just"/>
            <a:r>
              <a:rPr lang="en-US" dirty="0" smtClean="0"/>
              <a:t>Three major language learning theories can be said to transposed into pedagogical practice.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55776" y="2852936"/>
            <a:ext cx="4032448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Behaviorist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555776" y="3933056"/>
            <a:ext cx="4032448" cy="72008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Cognitivist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555776" y="5013176"/>
            <a:ext cx="4032448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sociocultural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/>
          <a:lstStyle/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Second language acquisition (SLA) research from a </a:t>
            </a:r>
            <a:r>
              <a:rPr lang="en-US" i="1" dirty="0" err="1" smtClean="0"/>
              <a:t>cognitivist</a:t>
            </a:r>
            <a:r>
              <a:rPr lang="en-US" i="1" dirty="0" smtClean="0"/>
              <a:t> (mental processing) perspective, contested behaviorist notions of learning.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Drawing attention to the synthetic &amp; multidirectional nature of learning ,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where learners utilize several mental systems simultaneously, depending on readiness to learn.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endParaRPr lang="en-US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3284984"/>
            <a:ext cx="9144000" cy="357301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Awareness raising emphasizes :</a:t>
            </a:r>
          </a:p>
          <a:p>
            <a:pPr algn="just">
              <a:buNone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i="1" dirty="0" smtClean="0">
                <a:solidFill>
                  <a:schemeClr val="tx1"/>
                </a:solidFill>
              </a:rPr>
              <a:t>Gain knowledge of language system patterns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i="1" dirty="0" smtClean="0">
                <a:solidFill>
                  <a:schemeClr val="tx1"/>
                </a:solidFill>
              </a:rPr>
              <a:t>Focusing explicitly on rules or by deducing their rules through examining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28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i="1" dirty="0" err="1" smtClean="0"/>
              <a:t>Thornbury</a:t>
            </a:r>
            <a:r>
              <a:rPr lang="en-US" sz="2800" i="1" dirty="0" smtClean="0"/>
              <a:t> (2006,p 38) suggests that </a:t>
            </a:r>
          </a:p>
          <a:p>
            <a:pPr algn="just"/>
            <a:endParaRPr lang="en-US" sz="2800" i="1" dirty="0" smtClean="0"/>
          </a:p>
          <a:p>
            <a:pPr algn="just">
              <a:buFont typeface="Wingdings" pitchFamily="2" charset="2"/>
              <a:buChar char="v"/>
            </a:pPr>
            <a:r>
              <a:rPr lang="en-US" sz="2800" i="1" dirty="0" smtClean="0"/>
              <a:t>A </a:t>
            </a:r>
            <a:r>
              <a:rPr lang="en-US" sz="2800" i="1" dirty="0" err="1" smtClean="0"/>
              <a:t>cognitivist</a:t>
            </a:r>
            <a:r>
              <a:rPr lang="en-US" sz="2800" i="1" dirty="0" smtClean="0"/>
              <a:t> model of learning proceeds from awareness-raising to </a:t>
            </a:r>
            <a:r>
              <a:rPr lang="en-US" sz="2800" i="1" dirty="0" err="1" smtClean="0"/>
              <a:t>proceduralization</a:t>
            </a:r>
            <a:r>
              <a:rPr lang="en-US" sz="2800" i="1" dirty="0" smtClean="0"/>
              <a:t> to autonomy .</a:t>
            </a:r>
          </a:p>
          <a:p>
            <a:pPr algn="just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Harmer’s Engage ,a model drawing on cognitive theory</a:t>
            </a:r>
            <a:endParaRPr lang="en-US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just"/>
            <a:endParaRPr lang="en-US" i="1" dirty="0" smtClean="0"/>
          </a:p>
          <a:p>
            <a:pPr algn="just"/>
            <a:endParaRPr lang="en-US" i="1" dirty="0" smtClean="0"/>
          </a:p>
          <a:p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827584" y="2564904"/>
            <a:ext cx="7776864" cy="39604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i="1" dirty="0" smtClean="0"/>
              <a:t>It’s phase involves arousing learners interest , curiosity &amp; emotions toward the topic to attract attention.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Task-based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Cognitively motivated learning is inherent in task-based approaches, </a:t>
            </a:r>
          </a:p>
          <a:p>
            <a:pPr algn="just"/>
            <a:endParaRPr lang="en-US" i="1" dirty="0" smtClean="0"/>
          </a:p>
          <a:p>
            <a:pPr algn="just"/>
            <a:r>
              <a:rPr lang="en-US" i="1" dirty="0" smtClean="0"/>
              <a:t>that the ultimate aim is learners independent communicative performance of skills needed to complete a task successfully.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Sociocultural</a:t>
            </a:r>
            <a:r>
              <a:rPr lang="en-US" dirty="0" smtClean="0"/>
              <a:t> learning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just">
              <a:buNone/>
            </a:pP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251520" y="1484784"/>
            <a:ext cx="3816424" cy="345638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200" i="1" dirty="0" smtClean="0"/>
          </a:p>
          <a:p>
            <a:pPr algn="ctr">
              <a:buNone/>
            </a:pPr>
            <a:r>
              <a:rPr lang="en-US" sz="3200" i="1" dirty="0" smtClean="0">
                <a:solidFill>
                  <a:schemeClr val="tx1"/>
                </a:solidFill>
              </a:rPr>
              <a:t>They embed learning in social &amp; cultural interaction.</a:t>
            </a:r>
          </a:p>
          <a:p>
            <a:pPr algn="just">
              <a:buNone/>
            </a:pPr>
            <a:endParaRPr lang="en-US" i="1" dirty="0" smtClean="0"/>
          </a:p>
          <a:p>
            <a:pPr algn="just">
              <a:buNone/>
            </a:pPr>
            <a:endParaRPr lang="en-US" i="1" dirty="0" smtClean="0"/>
          </a:p>
          <a:p>
            <a:pPr algn="just"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5076056" y="1484784"/>
            <a:ext cx="3888432" cy="3384376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200" i="1" dirty="0" smtClean="0"/>
              <a:t>Learning is seen as constructed through social mediation;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2627784" y="4409728"/>
            <a:ext cx="4032448" cy="2448272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That is novice learners are apprenticed into learning by more knowledgeable others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mcCarthy</a:t>
            </a:r>
            <a:r>
              <a:rPr lang="en-US" dirty="0" smtClean="0"/>
              <a:t> &amp; Carter (1995)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Suggest a sequence of language awareness activities.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Consciousness-raising activities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Learner observation activities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Preparation activities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Discourse activities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i="1" dirty="0" smtClean="0"/>
              <a:t>Language activities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What we need to find out about teaching speaking</a:t>
            </a: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251520" y="1052736"/>
            <a:ext cx="4464496" cy="5616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i="1" dirty="0" smtClean="0"/>
          </a:p>
          <a:p>
            <a:pPr algn="ctr"/>
            <a:endParaRPr lang="en-US" b="1" i="1" dirty="0" smtClean="0"/>
          </a:p>
          <a:p>
            <a:pPr algn="ctr"/>
            <a:endParaRPr lang="en-US" b="1" i="1" dirty="0" smtClean="0"/>
          </a:p>
          <a:p>
            <a:pPr algn="ctr"/>
            <a:endParaRPr lang="en-US" b="1" i="1" dirty="0" smtClean="0"/>
          </a:p>
          <a:p>
            <a:pPr algn="ctr"/>
            <a:endParaRPr lang="en-US" b="1" i="1" dirty="0" smtClean="0"/>
          </a:p>
          <a:p>
            <a:pPr algn="ctr"/>
            <a:r>
              <a:rPr lang="en-US" sz="2800" b="1" i="1" dirty="0" smtClean="0"/>
              <a:t>Which grammar?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Difficulty in developing grammars of speaking  is </a:t>
            </a:r>
            <a:r>
              <a:rPr lang="en-US" b="1" dirty="0" smtClean="0"/>
              <a:t>determining the core unit.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Deciding on a  core unit </a:t>
            </a:r>
            <a:r>
              <a:rPr lang="en-US" sz="1400" dirty="0" smtClean="0"/>
              <a:t>becomes even more challenging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600" dirty="0" smtClean="0"/>
              <a:t>Spoken language is highly </a:t>
            </a:r>
            <a:r>
              <a:rPr lang="en-US" sz="1600" b="1" dirty="0" smtClean="0"/>
              <a:t>contextualized &amp; speaker-sensitive</a:t>
            </a:r>
            <a:r>
              <a:rPr lang="en-US" sz="1600" dirty="0" smtClean="0"/>
              <a:t>, leading to </a:t>
            </a:r>
            <a:r>
              <a:rPr lang="en-US" sz="1600" b="1" dirty="0" smtClean="0"/>
              <a:t>indirectness &amp; inconsistency </a:t>
            </a:r>
            <a:r>
              <a:rPr lang="en-US" sz="1600" dirty="0" smtClean="0"/>
              <a:t>in features such as tense choice</a:t>
            </a:r>
          </a:p>
          <a:p>
            <a:pPr algn="ctr"/>
            <a:endParaRPr lang="en-US" sz="1400" b="1" dirty="0" smtClean="0"/>
          </a:p>
          <a:p>
            <a:pPr algn="ctr"/>
            <a:endParaRPr lang="en-US" sz="1400" b="1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148064" y="1124744"/>
            <a:ext cx="3528392" cy="5256584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Which norm?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rgbClr val="003300"/>
                </a:solidFill>
              </a:rPr>
              <a:t>Which speaker targets &amp; norms should provide the basis for instruction</a:t>
            </a:r>
            <a:r>
              <a:rPr lang="en-US" b="1" dirty="0" smtClean="0"/>
              <a:t>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764705"/>
            <a:ext cx="8568952" cy="2835746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 smtClean="0"/>
              <a:t>Teaching speaking in a second language</a:t>
            </a:r>
            <a:endParaRPr lang="en-US" sz="48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15841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Bradley Hand ITC" pitchFamily="66" charset="0"/>
              </a:rPr>
              <a:t>Presented by </a:t>
            </a:r>
          </a:p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Bradley Hand ITC" pitchFamily="66" charset="0"/>
              </a:rPr>
              <a:t>Cosar</a:t>
            </a:r>
            <a:r>
              <a:rPr lang="en-US" sz="4000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Bradley Hand ITC" pitchFamily="66" charset="0"/>
              </a:rPr>
              <a:t>Eskandary</a:t>
            </a:r>
            <a:endParaRPr lang="en-US" sz="40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6613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Teaching speaking: current textbook practice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pPr algn="just">
              <a:buNone/>
            </a:pPr>
            <a:endParaRPr lang="en-US" i="1" dirty="0" smtClean="0"/>
          </a:p>
          <a:p>
            <a:pPr algn="just"/>
            <a:r>
              <a:rPr lang="en-US" i="1" dirty="0" smtClean="0"/>
              <a:t>Three international course books in relation to the teaching of speaking in contemporary textbooks.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i="1" dirty="0" smtClean="0"/>
              <a:t>Inside out teacher’s book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i="1" dirty="0" smtClean="0"/>
              <a:t>Face2face teacher’s book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i="1" dirty="0" smtClean="0"/>
              <a:t>Outcomes teacher’s book</a:t>
            </a:r>
            <a:endParaRPr lang="en-US" sz="2800" i="1" dirty="0"/>
          </a:p>
        </p:txBody>
      </p:sp>
      <p:pic>
        <p:nvPicPr>
          <p:cNvPr id="4" name="Picture 3" descr="Screenshot_2015-12-22-02-52-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212976"/>
            <a:ext cx="3923928" cy="3645024"/>
          </a:xfrm>
          <a:prstGeom prst="rect">
            <a:avLst/>
          </a:prstGeom>
        </p:spPr>
      </p:pic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941168"/>
            <a:ext cx="4572000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Theory &amp;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i="1" dirty="0" smtClean="0"/>
              <a:t>Inside out teacher’s book :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Author is aware of nature of speaking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Develop </a:t>
            </a:r>
            <a:r>
              <a:rPr lang="en-US" i="1" dirty="0" smtClean="0">
                <a:solidFill>
                  <a:srgbClr val="CC0066"/>
                </a:solidFill>
              </a:rPr>
              <a:t>fluency</a:t>
            </a:r>
            <a:r>
              <a:rPr lang="en-US" i="1" dirty="0" smtClean="0"/>
              <a:t>     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Include </a:t>
            </a:r>
            <a:r>
              <a:rPr lang="en-US" i="1" dirty="0" smtClean="0">
                <a:solidFill>
                  <a:srgbClr val="CC0066"/>
                </a:solidFill>
              </a:rPr>
              <a:t>authentic recordings</a:t>
            </a:r>
            <a:r>
              <a:rPr lang="en-US" i="1" dirty="0" smtClean="0"/>
              <a:t>&amp; anecdotes</a:t>
            </a:r>
          </a:p>
          <a:p>
            <a:pPr algn="just">
              <a:buFont typeface="Wingdings" pitchFamily="2" charset="2"/>
              <a:buChar char="§"/>
            </a:pPr>
            <a:r>
              <a:rPr lang="en-US" i="1" dirty="0" smtClean="0"/>
              <a:t>Encourage students to talk about things</a:t>
            </a:r>
          </a:p>
          <a:p>
            <a:pPr algn="just">
              <a:buNone/>
            </a:pPr>
            <a:r>
              <a:rPr lang="en-US" i="1" dirty="0" smtClean="0"/>
              <a:t> that matter to them.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1628800"/>
            <a:ext cx="2267744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en-US" i="1" dirty="0" smtClean="0"/>
              <a:t>Face2face teacher’s book:</a:t>
            </a:r>
          </a:p>
          <a:p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 are numerous opportunities for </a:t>
            </a:r>
            <a:r>
              <a:rPr lang="en-US" sz="2400" i="1" dirty="0" smtClean="0">
                <a:solidFill>
                  <a:srgbClr val="CC0066"/>
                </a:solidFill>
              </a:rPr>
              <a:t>communicative, personalized speaking practice.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Lessons of each unit focus on </a:t>
            </a:r>
            <a:r>
              <a:rPr lang="en-US" sz="2400" i="1" dirty="0" smtClean="0">
                <a:solidFill>
                  <a:srgbClr val="CC0066"/>
                </a:solidFill>
              </a:rPr>
              <a:t>the functional &amp; situational </a:t>
            </a:r>
            <a:r>
              <a:rPr lang="en-US" sz="2400" i="1" dirty="0" smtClean="0"/>
              <a:t>language students need for day to day life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 are numerous </a:t>
            </a:r>
            <a:r>
              <a:rPr lang="en-US" sz="2400" i="1" dirty="0" smtClean="0">
                <a:solidFill>
                  <a:srgbClr val="CC0066"/>
                </a:solidFill>
              </a:rPr>
              <a:t>speaking opportunities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Focus on </a:t>
            </a:r>
            <a:r>
              <a:rPr lang="en-US" sz="2400" i="1" dirty="0" smtClean="0">
                <a:solidFill>
                  <a:srgbClr val="CC0066"/>
                </a:solidFill>
              </a:rPr>
              <a:t>accuracy</a:t>
            </a:r>
            <a:r>
              <a:rPr lang="en-US" sz="2400" i="1" dirty="0" smtClean="0"/>
              <a:t> while </a:t>
            </a:r>
            <a:r>
              <a:rPr lang="en-US" sz="2400" i="1" dirty="0" smtClean="0">
                <a:solidFill>
                  <a:srgbClr val="CC0066"/>
                </a:solidFill>
              </a:rPr>
              <a:t>fluency</a:t>
            </a:r>
            <a:r>
              <a:rPr lang="en-US" sz="2400" i="1" dirty="0" smtClean="0"/>
              <a:t> activities help student’s gain confidence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Pronunciation is integrated through out drills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Outcome teacher’s book:</a:t>
            </a:r>
          </a:p>
          <a:p>
            <a:pPr algn="just">
              <a:buNone/>
            </a:pPr>
            <a:r>
              <a:rPr lang="en-US" sz="2400" i="1" dirty="0" smtClean="0"/>
              <a:t>Exercises give </a:t>
            </a:r>
            <a:r>
              <a:rPr lang="en-US" sz="2400" i="1" dirty="0" smtClean="0">
                <a:solidFill>
                  <a:srgbClr val="5A2781"/>
                </a:solidFill>
              </a:rPr>
              <a:t>control practice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>
              <a:buNone/>
            </a:pPr>
            <a:r>
              <a:rPr lang="en-US" sz="2400" i="1" dirty="0" smtClean="0"/>
              <a:t> Final task is a </a:t>
            </a:r>
            <a:r>
              <a:rPr lang="en-US" sz="2400" i="1" dirty="0" smtClean="0">
                <a:solidFill>
                  <a:srgbClr val="3C1A56"/>
                </a:solidFill>
              </a:rPr>
              <a:t>variety of longer tasks </a:t>
            </a:r>
            <a:r>
              <a:rPr lang="en-US" sz="2400" i="1" dirty="0" smtClean="0"/>
              <a:t>that draw the theme of unit together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>
              <a:buNone/>
            </a:pPr>
            <a:r>
              <a:rPr lang="en-US" sz="2400" i="1" dirty="0" smtClean="0"/>
              <a:t>They fallow the PPP behaviorist model, ensuring students have plenty of controlled practice or presentation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>
              <a:buNone/>
            </a:pPr>
            <a:r>
              <a:rPr lang="en-US" sz="2400" b="1" i="1" dirty="0" smtClean="0">
                <a:solidFill>
                  <a:srgbClr val="CC0066"/>
                </a:solidFill>
              </a:rPr>
              <a:t>Teaching goals: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i="1" dirty="0" smtClean="0"/>
              <a:t>Deal with the business of everyday life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i="1" dirty="0" smtClean="0"/>
              <a:t>To exchange information &amp; ideas with old &amp; young people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i="1" dirty="0" smtClean="0"/>
              <a:t>To achieve a wider &amp; deeper understanding of the way of life </a:t>
            </a:r>
            <a:endParaRPr lang="en-US" sz="2400" i="1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476672"/>
            <a:ext cx="4320480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actually goes in the student’s 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just"/>
            <a:r>
              <a:rPr lang="en-US" i="1" dirty="0" smtClean="0"/>
              <a:t>How far do speaking activities reflect the changing nature of English as a global language, &amp; the fact that most interactions in English in the world today are not between two NS?</a:t>
            </a:r>
            <a:endParaRPr 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Inside out:</a:t>
            </a:r>
          </a:p>
          <a:p>
            <a:endParaRPr lang="en-US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There’s a case of international people to talk about.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Some dialogues include different NS of English &amp; occasionally a NNS.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/>
            <a:r>
              <a:rPr lang="en-US" i="1" dirty="0" smtClean="0"/>
              <a:t>Face2face :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Little attempt at global focus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Few non-white, non-British/American type characters, &amp; their purpose isn’t exploration communication between different speakers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What happens in the book seems not take place outside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/>
            <a:r>
              <a:rPr lang="en-US" i="1" dirty="0" smtClean="0"/>
              <a:t>Out comes: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600" i="1" dirty="0" smtClean="0"/>
              <a:t>More non-white-British/American characters evident in photos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600" i="1" dirty="0" smtClean="0"/>
              <a:t>Conversations do not really reflect any global contexts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How much concern is shown for the cognitive &amp; affective elements which impinge upon speaking?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 smtClean="0"/>
              <a:t>Inside out: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There’s one overt mention of how to deal with a topic where negative issues might be encountered.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From cognitive point of view, everything is very heavily guided by the authors, with various type of grammar, lexical &amp; skills activities.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Little opportunities for students to select what they want to say or talk about.</a:t>
            </a:r>
            <a:endParaRPr lang="en-US" sz="24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r>
              <a:rPr lang="en-US" i="1" dirty="0" smtClean="0"/>
              <a:t>Face2face : 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 is nothing overt here to help students, either cognitively or affectively, unless one counts the inexorable build-up of reading, writing, listening &amp; vocabulary through each unit.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/>
            <a:r>
              <a:rPr lang="en-US" i="1" dirty="0" smtClean="0"/>
              <a:t>Outcomes : </a:t>
            </a:r>
          </a:p>
          <a:p>
            <a:pPr algn="just"/>
            <a:endParaRPr lang="en-US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 cognitive side is catered as far as it is in the other two courses, but there is no real overt help with the affective issues that might affect students.</a:t>
            </a:r>
          </a:p>
          <a:p>
            <a:pPr algn="just">
              <a:buFont typeface="Wingdings" pitchFamily="2" charset="2"/>
              <a:buChar char="§"/>
            </a:pPr>
            <a:endParaRPr lang="en-US" sz="2400" i="1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i="1" dirty="0" smtClean="0"/>
              <a:t>There is no suggestions in the teacher’s book about helping students to talk about everyday life issues.</a:t>
            </a:r>
            <a:endParaRPr lang="en-US" sz="2400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How is the learning of pronunciation at segmental &amp; </a:t>
            </a:r>
            <a:r>
              <a:rPr lang="en-US" sz="3200" dirty="0" err="1" smtClean="0"/>
              <a:t>suprasegmental</a:t>
            </a:r>
            <a:r>
              <a:rPr lang="en-US" sz="3200" dirty="0" smtClean="0"/>
              <a:t> levels catered for 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i="1" dirty="0" smtClean="0"/>
              <a:t>Inside out:</a:t>
            </a:r>
          </a:p>
          <a:p>
            <a:pPr algn="just">
              <a:buNone/>
            </a:pPr>
            <a:r>
              <a:rPr lang="en-US" sz="2400" i="1" dirty="0" smtClean="0"/>
              <a:t>There is little work on individuals sounds, word stress in sentences, stress timing, short vowel sounds. It is all segmental.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/>
            <a:r>
              <a:rPr lang="en-US" i="1" dirty="0" smtClean="0"/>
              <a:t>Face to face :</a:t>
            </a:r>
          </a:p>
          <a:p>
            <a:pPr algn="just">
              <a:buNone/>
            </a:pPr>
            <a:r>
              <a:rPr lang="en-US" sz="2400" i="1" dirty="0" smtClean="0"/>
              <a:t>Deal with accent time to time.</a:t>
            </a:r>
          </a:p>
          <a:p>
            <a:pPr algn="just">
              <a:buNone/>
            </a:pPr>
            <a:r>
              <a:rPr lang="en-US" sz="2400" i="1" dirty="0" smtClean="0"/>
              <a:t>Deal with sentence stress &amp; word stress in every unit</a:t>
            </a:r>
          </a:p>
          <a:p>
            <a:pPr algn="just">
              <a:buNone/>
            </a:pPr>
            <a:endParaRPr lang="en-US" sz="2400" i="1" dirty="0" smtClean="0"/>
          </a:p>
          <a:p>
            <a:pPr algn="just"/>
            <a:r>
              <a:rPr lang="en-US" i="1" dirty="0" smtClean="0"/>
              <a:t>Out comes: </a:t>
            </a:r>
          </a:p>
          <a:p>
            <a:pPr algn="just">
              <a:buNone/>
            </a:pPr>
            <a:r>
              <a:rPr lang="en-US" sz="2400" i="1" dirty="0" smtClean="0"/>
              <a:t>It is hardly systematic,</a:t>
            </a:r>
          </a:p>
          <a:p>
            <a:pPr algn="just">
              <a:buNone/>
            </a:pPr>
            <a:r>
              <a:rPr lang="en-US" sz="2400" i="1" dirty="0" smtClean="0"/>
              <a:t>It  has a mixture of segmental &amp; </a:t>
            </a:r>
            <a:r>
              <a:rPr lang="en-US" sz="2400" i="1" dirty="0" err="1" smtClean="0"/>
              <a:t>suprasegmental</a:t>
            </a:r>
            <a:r>
              <a:rPr lang="en-US" sz="2400" i="1" dirty="0" smtClean="0"/>
              <a:t> work</a:t>
            </a:r>
          </a:p>
          <a:p>
            <a:pPr algn="just">
              <a:buNone/>
            </a:pPr>
            <a:endParaRPr lang="en-US" i="1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140968"/>
            <a:ext cx="1857375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How much attention is paid to the true nature of spoken English , as opposed to basing practice on written models?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i="1" dirty="0" smtClean="0"/>
              <a:t>Inside out:</a:t>
            </a:r>
          </a:p>
          <a:p>
            <a:pPr algn="just">
              <a:buNone/>
            </a:pPr>
            <a:r>
              <a:rPr lang="en-US" sz="2600" i="1" dirty="0" smtClean="0"/>
              <a:t>The model dialogues still read like written English. There are no overlaps, false starts, repeats, etc,.</a:t>
            </a:r>
          </a:p>
          <a:p>
            <a:pPr algn="just">
              <a:buNone/>
            </a:pPr>
            <a:endParaRPr lang="en-US" sz="2600" i="1" dirty="0" smtClean="0"/>
          </a:p>
          <a:p>
            <a:pPr algn="just"/>
            <a:r>
              <a:rPr lang="en-US" i="1" dirty="0" smtClean="0"/>
              <a:t>Face2face : </a:t>
            </a:r>
          </a:p>
          <a:p>
            <a:pPr algn="just">
              <a:buNone/>
            </a:pPr>
            <a:r>
              <a:rPr lang="en-US" sz="2600" i="1" dirty="0" smtClean="0"/>
              <a:t>Model dialogues are similar to Inside Out.</a:t>
            </a:r>
          </a:p>
          <a:p>
            <a:pPr algn="just">
              <a:buNone/>
            </a:pPr>
            <a:endParaRPr lang="en-US" sz="2600" i="1" dirty="0" smtClean="0"/>
          </a:p>
          <a:p>
            <a:pPr algn="just"/>
            <a:r>
              <a:rPr lang="en-US" i="1" dirty="0" smtClean="0"/>
              <a:t>Outcomes :</a:t>
            </a:r>
          </a:p>
          <a:p>
            <a:pPr algn="just">
              <a:buNone/>
            </a:pPr>
            <a:r>
              <a:rPr lang="en-US" sz="2400" i="1" dirty="0" smtClean="0"/>
              <a:t>There is a continual insistence on recent colloquial English in this book.</a:t>
            </a:r>
          </a:p>
          <a:p>
            <a:pPr algn="just">
              <a:buNone/>
            </a:pPr>
            <a:r>
              <a:rPr lang="en-US" sz="2400" i="1" dirty="0" smtClean="0"/>
              <a:t>The model dialogues follow the pattern of other two courses.</a:t>
            </a:r>
            <a:endParaRPr lang="en-US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know about speaking?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can be described as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2555776" y="3068960"/>
            <a:ext cx="4320480" cy="10801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Process-oriented</a:t>
            </a:r>
            <a:endParaRPr lang="en-US" sz="4000" dirty="0"/>
          </a:p>
        </p:txBody>
      </p:sp>
      <p:sp>
        <p:nvSpPr>
          <p:cNvPr id="5" name="Pentagon 4"/>
          <p:cNvSpPr/>
          <p:nvPr/>
        </p:nvSpPr>
        <p:spPr>
          <a:xfrm>
            <a:off x="2483768" y="4365104"/>
            <a:ext cx="4392488" cy="108012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Product- oriented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Does a behaviorist, cognitive or </a:t>
            </a:r>
            <a:r>
              <a:rPr lang="en-US" sz="3200" dirty="0" err="1" smtClean="0"/>
              <a:t>sociocultural</a:t>
            </a:r>
            <a:r>
              <a:rPr lang="en-US" sz="3200" dirty="0" smtClean="0"/>
              <a:t> theory of language learning dominate?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i="1" dirty="0" smtClean="0"/>
              <a:t>Inside out:</a:t>
            </a:r>
          </a:p>
          <a:p>
            <a:pPr algn="just"/>
            <a:endParaRPr lang="en-US" i="1" dirty="0" smtClean="0"/>
          </a:p>
          <a:p>
            <a:pPr algn="just">
              <a:buNone/>
            </a:pPr>
            <a:r>
              <a:rPr lang="en-US" sz="2600" i="1" dirty="0" smtClean="0"/>
              <a:t>There are typical process for getting to a speaking activity.</a:t>
            </a:r>
          </a:p>
          <a:p>
            <a:pPr algn="just">
              <a:buNone/>
            </a:pPr>
            <a:endParaRPr lang="en-US" sz="2600" i="1" dirty="0" smtClean="0"/>
          </a:p>
          <a:p>
            <a:pPr algn="just"/>
            <a:r>
              <a:rPr lang="en-US" i="1" dirty="0" smtClean="0"/>
              <a:t>Face2face : </a:t>
            </a:r>
          </a:p>
          <a:p>
            <a:pPr algn="just">
              <a:buNone/>
            </a:pPr>
            <a:endParaRPr lang="en-US" i="1" dirty="0" smtClean="0"/>
          </a:p>
          <a:p>
            <a:pPr algn="just">
              <a:buNone/>
            </a:pPr>
            <a:r>
              <a:rPr lang="en-US" sz="2800" i="1" dirty="0" smtClean="0"/>
              <a:t>Similar to Inside Out, however learn by rote.</a:t>
            </a:r>
          </a:p>
          <a:p>
            <a:pPr algn="just">
              <a:buNone/>
            </a:pPr>
            <a:r>
              <a:rPr lang="en-US" sz="2800" i="1" dirty="0" smtClean="0"/>
              <a:t>It has nothing to do with spontaneous natural speaking.</a:t>
            </a:r>
          </a:p>
          <a:p>
            <a:pPr algn="just">
              <a:buNone/>
            </a:pPr>
            <a:endParaRPr lang="en-US" sz="2800" i="1" dirty="0" smtClean="0"/>
          </a:p>
          <a:p>
            <a:pPr algn="just"/>
            <a:r>
              <a:rPr lang="en-US" i="1" dirty="0" smtClean="0"/>
              <a:t>Out comes :</a:t>
            </a:r>
          </a:p>
          <a:p>
            <a:pPr algn="just">
              <a:buNone/>
            </a:pPr>
            <a:endParaRPr lang="en-US" i="1" dirty="0" smtClean="0"/>
          </a:p>
          <a:p>
            <a:pPr algn="just">
              <a:buNone/>
            </a:pPr>
            <a:r>
              <a:rPr lang="en-US" sz="2800" i="1" dirty="0" smtClean="0"/>
              <a:t>Initial speaking activities</a:t>
            </a:r>
          </a:p>
          <a:p>
            <a:pPr algn="just">
              <a:buNone/>
            </a:pPr>
            <a:r>
              <a:rPr lang="en-US" sz="2800" i="1" dirty="0" smtClean="0"/>
              <a:t>Get students opportunity to stand on their feet</a:t>
            </a:r>
          </a:p>
          <a:p>
            <a:pPr algn="just">
              <a:buNone/>
            </a:pPr>
            <a:r>
              <a:rPr lang="en-US" sz="2800" i="1" dirty="0" smtClean="0"/>
              <a:t>Activities for the use of language often happens in real life interactions.</a:t>
            </a:r>
            <a:endParaRPr lang="en-US" sz="2800" i="1" dirty="0"/>
          </a:p>
        </p:txBody>
      </p:sp>
      <p:pic>
        <p:nvPicPr>
          <p:cNvPr id="4" name="Picture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0272" y="2420888"/>
            <a:ext cx="1872208" cy="295232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:\now\t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3143250" y="0"/>
            <a:ext cx="6000750" cy="6857999"/>
          </a:xfr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3563888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dirty="0" smtClean="0">
                <a:solidFill>
                  <a:schemeClr val="tx1"/>
                </a:solidFill>
                <a:latin typeface="Brush Script MT" pitchFamily="66" charset="0"/>
                <a:ea typeface="BatangChe" pitchFamily="49" charset="-127"/>
              </a:rPr>
              <a:t>Thanks </a:t>
            </a:r>
          </a:p>
          <a:p>
            <a:pPr algn="ctr"/>
            <a:r>
              <a:rPr lang="en-US" sz="6600" b="1" i="1" dirty="0" smtClean="0">
                <a:solidFill>
                  <a:schemeClr val="tx1"/>
                </a:solidFill>
                <a:latin typeface="Brush Script MT" pitchFamily="66" charset="0"/>
                <a:ea typeface="BatangChe" pitchFamily="49" charset="-127"/>
              </a:rPr>
              <a:t>for </a:t>
            </a:r>
          </a:p>
          <a:p>
            <a:pPr algn="ctr"/>
            <a:r>
              <a:rPr lang="en-US" sz="6600" b="1" i="1" dirty="0" smtClean="0">
                <a:solidFill>
                  <a:schemeClr val="tx1"/>
                </a:solidFill>
                <a:latin typeface="Brush Script MT" pitchFamily="66" charset="0"/>
                <a:ea typeface="BatangChe" pitchFamily="49" charset="-127"/>
              </a:rPr>
              <a:t>Your time &amp;</a:t>
            </a:r>
          </a:p>
          <a:p>
            <a:pPr algn="ctr"/>
            <a:r>
              <a:rPr lang="en-US" sz="6600" b="1" i="1" dirty="0" smtClean="0">
                <a:solidFill>
                  <a:schemeClr val="tx1"/>
                </a:solidFill>
                <a:latin typeface="Brush Script MT" pitchFamily="66" charset="0"/>
                <a:ea typeface="BatangChe" pitchFamily="49" charset="-127"/>
              </a:rPr>
              <a:t>consideration</a:t>
            </a:r>
            <a:endParaRPr lang="en-US" sz="6600" b="1" i="1" dirty="0">
              <a:solidFill>
                <a:schemeClr val="tx1"/>
              </a:solidFill>
              <a:latin typeface="Brush Script MT" pitchFamily="66" charset="0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Speaking as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dirty="0" smtClean="0"/>
              <a:t>It is a 	</a:t>
            </a:r>
          </a:p>
          <a:p>
            <a:pPr algn="ctr">
              <a:buFont typeface="Wingdings" pitchFamily="2" charset="2"/>
              <a:buChar char="v"/>
            </a:pPr>
            <a:r>
              <a:rPr lang="en-US" sz="2000" dirty="0" smtClean="0"/>
              <a:t>Complex mental process combining various cognitive skills</a:t>
            </a:r>
          </a:p>
          <a:p>
            <a:pPr algn="ctr"/>
            <a:endParaRPr lang="en-US" sz="2000" dirty="0" smtClean="0"/>
          </a:p>
          <a:p>
            <a:r>
              <a:rPr lang="en-US" sz="2000" dirty="0" smtClean="0"/>
              <a:t>Teachers preparing </a:t>
            </a:r>
            <a:r>
              <a:rPr lang="en-US" sz="2000" b="1" dirty="0" smtClean="0"/>
              <a:t>speaking activities</a:t>
            </a:r>
            <a:r>
              <a:rPr lang="en-US" sz="2000" dirty="0" smtClean="0"/>
              <a:t> should be aware of :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4" name="Flowchart: Merge 3"/>
          <p:cNvSpPr/>
          <p:nvPr/>
        </p:nvSpPr>
        <p:spPr>
          <a:xfrm>
            <a:off x="1043608" y="3429000"/>
            <a:ext cx="6984776" cy="3168352"/>
          </a:xfrm>
          <a:prstGeom prst="flowChartMerg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+mj-lt"/>
              <a:buAutoNum type="arabicPeriod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000" b="1" dirty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Conceptualization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Formulation</a:t>
            </a:r>
          </a:p>
          <a:p>
            <a:pPr marL="457200" indent="-457200" algn="ctr">
              <a:buFont typeface="+mj-lt"/>
              <a:buAutoNum type="arabicPeriod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articulation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 affective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0" y="1556792"/>
            <a:ext cx="9144000" cy="5301208"/>
          </a:xfrm>
          <a:prstGeom prst="beve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Cognitive processing demands can create nervousness or embarrassment for learners.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Teachers should be aware of pressure of speaking &amp; develop strategies to minimize anxiety.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Teachers often worry about learner’s reluctant to speak.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1484784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US" sz="3000" i="1" dirty="0" smtClean="0"/>
              <a:t>Emotional  or psychological factors which may cause </a:t>
            </a:r>
            <a:br>
              <a:rPr lang="en-US" sz="3000" i="1" dirty="0" smtClean="0"/>
            </a:br>
            <a:r>
              <a:rPr lang="en-US" sz="3000" i="1" dirty="0" smtClean="0"/>
              <a:t>learner’s resistance</a:t>
            </a:r>
            <a:endParaRPr lang="en-US" sz="3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         </a:t>
            </a:r>
          </a:p>
        </p:txBody>
      </p:sp>
      <p:sp>
        <p:nvSpPr>
          <p:cNvPr id="7" name="Flowchart: Magnetic Disk 6"/>
          <p:cNvSpPr/>
          <p:nvPr/>
        </p:nvSpPr>
        <p:spPr>
          <a:xfrm>
            <a:off x="251520" y="1844824"/>
            <a:ext cx="3744416" cy="501317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spontaneous speaking</a:t>
            </a:r>
          </a:p>
          <a:p>
            <a:pPr algn="ctr"/>
            <a:endParaRPr lang="en-US" sz="4000" dirty="0"/>
          </a:p>
          <a:p>
            <a:pPr algn="ctr"/>
            <a:r>
              <a:rPr lang="en-US" sz="2400" dirty="0" smtClean="0"/>
              <a:t>Involves </a:t>
            </a:r>
          </a:p>
          <a:p>
            <a:pPr algn="ctr"/>
            <a:r>
              <a:rPr lang="en-US" sz="2400" dirty="0" smtClean="0"/>
              <a:t>little time to prepare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Which increase </a:t>
            </a:r>
          </a:p>
          <a:p>
            <a:pPr algn="ctr"/>
            <a:r>
              <a:rPr lang="en-US" sz="2400" dirty="0" smtClean="0"/>
              <a:t>Both </a:t>
            </a:r>
          </a:p>
          <a:p>
            <a:pPr algn="ctr"/>
            <a:r>
              <a:rPr lang="en-US" sz="2000" b="1" dirty="0" smtClean="0"/>
              <a:t>Processing &amp; production </a:t>
            </a:r>
          </a:p>
          <a:p>
            <a:pPr algn="ctr"/>
            <a:r>
              <a:rPr lang="en-US" sz="2000" b="1" dirty="0" smtClean="0"/>
              <a:t>pressures </a:t>
            </a:r>
          </a:p>
          <a:p>
            <a:pPr algn="ctr"/>
            <a:r>
              <a:rPr lang="en-US" sz="2000" b="1" dirty="0" smtClean="0"/>
              <a:t> </a:t>
            </a:r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4932040" y="1772816"/>
            <a:ext cx="3744416" cy="5085184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Speaking situation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 </a:t>
            </a:r>
            <a:r>
              <a:rPr lang="en-US" sz="2400" dirty="0" smtClean="0"/>
              <a:t>can produce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feelings of tension,</a:t>
            </a:r>
          </a:p>
          <a:p>
            <a:pPr algn="ctr"/>
            <a:r>
              <a:rPr lang="en-US" sz="2400" dirty="0" smtClean="0"/>
              <a:t> apprehension, </a:t>
            </a:r>
          </a:p>
          <a:p>
            <a:pPr algn="ctr"/>
            <a:r>
              <a:rPr lang="en-US" sz="2400" dirty="0" smtClean="0"/>
              <a:t>nervousness &amp;  anxiety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892480" cy="65253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79512" y="764704"/>
            <a:ext cx="2736304" cy="6093296"/>
          </a:xfrm>
          <a:prstGeom prst="flowChartMagneticDisk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Personality traits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Can affect willingness to speak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Some Learners are more anxious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Learners with prone anxiety tend to resist speaking 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3347864" y="836712"/>
            <a:ext cx="2664296" cy="6021288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Language anxiety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Can arise from personal or social pressure.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Under personal pressure: learners may evaluate themselves too negatively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Social</a:t>
            </a:r>
          </a:p>
          <a:p>
            <a:pPr algn="ctr"/>
            <a:r>
              <a:rPr lang="en-US" dirty="0" smtClean="0"/>
              <a:t> pressure : comers from being over conscious off how others may evaluate performance 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6" name="Flowchart: Magnetic Disk 5"/>
          <p:cNvSpPr/>
          <p:nvPr/>
        </p:nvSpPr>
        <p:spPr>
          <a:xfrm>
            <a:off x="6372200" y="764704"/>
            <a:ext cx="2592288" cy="6093296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Gender differences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In willingness to speak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Male learners </a:t>
            </a:r>
          </a:p>
          <a:p>
            <a:pPr algn="ctr"/>
            <a:r>
              <a:rPr lang="en-US" dirty="0" smtClean="0"/>
              <a:t>can experience greater anxiety </a:t>
            </a:r>
          </a:p>
          <a:p>
            <a:pPr algn="ctr"/>
            <a:r>
              <a:rPr lang="en-US" dirty="0" smtClean="0"/>
              <a:t>when they have to speak English</a:t>
            </a:r>
          </a:p>
          <a:p>
            <a:pPr algn="ctr"/>
            <a:r>
              <a:rPr lang="en-US" dirty="0" smtClean="0"/>
              <a:t> both inside and outside of the class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Speaking as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</p:txBody>
      </p:sp>
      <p:sp>
        <p:nvSpPr>
          <p:cNvPr id="4" name="Vertical Scroll 3"/>
          <p:cNvSpPr/>
          <p:nvPr/>
        </p:nvSpPr>
        <p:spPr>
          <a:xfrm>
            <a:off x="755576" y="1916832"/>
            <a:ext cx="8064896" cy="4680520"/>
          </a:xfrm>
          <a:prstGeom prst="verticalScrol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Being able to produce the sound patterns instrumental in contributing to meaning and intelligibility.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Paralinguistic features are also implicated in speaking</a:t>
            </a:r>
          </a:p>
          <a:p>
            <a:pPr algn="just"/>
            <a:endParaRPr lang="en-U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In stress-timed language like English both segmental &amp;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suprasegmental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levels should be focused on.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Language system</a:t>
            </a:r>
            <a:br>
              <a:rPr lang="en-US" dirty="0" smtClean="0"/>
            </a:br>
            <a:r>
              <a:rPr lang="en-US" sz="3600" i="1" dirty="0" smtClean="0"/>
              <a:t>contrast between spoken and written language</a:t>
            </a:r>
            <a:endParaRPr lang="en-US" sz="3600" i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504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167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Spoken 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Written language</a:t>
                      </a:r>
                      <a:endParaRPr lang="en-US" dirty="0"/>
                    </a:p>
                  </a:txBody>
                  <a:tcPr/>
                </a:tc>
              </a:tr>
              <a:tr h="71926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Lower number</a:t>
                      </a:r>
                      <a:r>
                        <a:rPr lang="en-US" baseline="0" dirty="0" smtClean="0"/>
                        <a:t> of content words /higher number of grammatical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Higher number of content words/ lower number of grammatical words</a:t>
                      </a:r>
                      <a:endParaRPr lang="en-US" dirty="0"/>
                    </a:p>
                  </a:txBody>
                  <a:tcPr/>
                </a:tc>
              </a:tr>
              <a:tr h="10275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Clauses of linked by conjunction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 and , but , so etc.)</a:t>
                      </a:r>
                      <a:endParaRPr lang="en-US" dirty="0" smtClean="0"/>
                    </a:p>
                    <a:p>
                      <a:pPr algn="just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Clauses linked by subordination (who</a:t>
                      </a:r>
                      <a:r>
                        <a:rPr lang="en-US" baseline="0" dirty="0" smtClean="0"/>
                        <a:t> , which , when , etc.)</a:t>
                      </a:r>
                      <a:endParaRPr lang="en-US" dirty="0"/>
                    </a:p>
                  </a:txBody>
                  <a:tcPr/>
                </a:tc>
              </a:tr>
              <a:tr h="71926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High use of personnel</a:t>
                      </a:r>
                      <a:r>
                        <a:rPr lang="en-US" baseline="0" dirty="0" smtClean="0"/>
                        <a:t> pronouns</a:t>
                      </a:r>
                    </a:p>
                    <a:p>
                      <a:pPr algn="just"/>
                      <a:r>
                        <a:rPr lang="en-US" baseline="0" dirty="0" smtClean="0"/>
                        <a:t>(I , you , we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Low use of personal pronouns</a:t>
                      </a:r>
                      <a:endParaRPr lang="en-US" dirty="0"/>
                    </a:p>
                  </a:txBody>
                  <a:tcPr/>
                </a:tc>
              </a:tr>
              <a:tr h="71926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Inexplicit references into external context ( these, those , there, it etc.)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Explicit</a:t>
                      </a:r>
                      <a:r>
                        <a:rPr lang="en-US" baseline="0" dirty="0" smtClean="0"/>
                        <a:t> references within the context ( in the corner, the desk etc.)</a:t>
                      </a:r>
                      <a:endParaRPr lang="en-US" dirty="0"/>
                    </a:p>
                  </a:txBody>
                  <a:tcPr/>
                </a:tc>
              </a:tr>
              <a:tr h="71926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Relationship aspect emphasized( interpersonal</a:t>
                      </a:r>
                      <a:r>
                        <a:rPr lang="en-US" baseline="0" dirty="0" smtClean="0"/>
                        <a:t> fore grounded)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Content aspects emphasized ( information fore grounded )</a:t>
                      </a:r>
                      <a:endParaRPr lang="en-US" dirty="0"/>
                    </a:p>
                  </a:txBody>
                  <a:tcPr/>
                </a:tc>
              </a:tr>
              <a:tr h="719264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Relies more on verbs to carry meaning  (verbal processes)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/>
                        <a:t>Relies more on nouns to carry meaning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just"/>
                      <a:r>
                        <a:rPr lang="en-US" baseline="0" dirty="0" smtClean="0"/>
                        <a:t>( nominalization 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</TotalTime>
  <Words>1470</Words>
  <Application>Microsoft Office PowerPoint</Application>
  <PresentationFormat>On-screen Show (4:3)</PresentationFormat>
  <Paragraphs>313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PowerPoint Presentation</vt:lpstr>
      <vt:lpstr>Teaching speaking in a second language</vt:lpstr>
      <vt:lpstr>What do we know about speaking?</vt:lpstr>
      <vt:lpstr>Speaking as process</vt:lpstr>
      <vt:lpstr>An affective process</vt:lpstr>
      <vt:lpstr>Emotional  or psychological factors which may cause  learner’s resistance</vt:lpstr>
      <vt:lpstr>PowerPoint Presentation</vt:lpstr>
      <vt:lpstr>Speaking as product</vt:lpstr>
      <vt:lpstr>Language system contrast between spoken and written language</vt:lpstr>
      <vt:lpstr>Genres of speaking</vt:lpstr>
      <vt:lpstr>Four major story-telling genres</vt:lpstr>
      <vt:lpstr>What we think we know about teaching speaking</vt:lpstr>
      <vt:lpstr>PowerPoint Presentation</vt:lpstr>
      <vt:lpstr>PowerPoint Presentation</vt:lpstr>
      <vt:lpstr>Harmer’s Engage ,a model drawing on cognitive theory</vt:lpstr>
      <vt:lpstr>Task-based approaches</vt:lpstr>
      <vt:lpstr>Sociocultural learning models</vt:lpstr>
      <vt:lpstr>mcCarthy &amp; Carter (1995)</vt:lpstr>
      <vt:lpstr>What we need to find out about teaching speaking</vt:lpstr>
      <vt:lpstr>Teaching speaking: current textbook practice</vt:lpstr>
      <vt:lpstr>Theory &amp; methodology</vt:lpstr>
      <vt:lpstr>PowerPoint Presentation</vt:lpstr>
      <vt:lpstr>PowerPoint Presentation</vt:lpstr>
      <vt:lpstr>What actually goes in the student’s book</vt:lpstr>
      <vt:lpstr>PowerPoint Presentation</vt:lpstr>
      <vt:lpstr>How much concern is shown for the cognitive &amp; affective elements which impinge upon speaking?</vt:lpstr>
      <vt:lpstr>PowerPoint Presentation</vt:lpstr>
      <vt:lpstr>How is the learning of pronunciation at segmental &amp; suprasegmental levels catered for ?</vt:lpstr>
      <vt:lpstr>How much attention is paid to the true nature of spoken English , as opposed to basing practice on written models?</vt:lpstr>
      <vt:lpstr>Does a behaviorist, cognitive or sociocultural theory of language learning dominate?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speaking in a second language</dc:title>
  <dc:creator>mehdi</dc:creator>
  <cp:lastModifiedBy>Asus Pc</cp:lastModifiedBy>
  <cp:revision>101</cp:revision>
  <dcterms:created xsi:type="dcterms:W3CDTF">2015-12-20T05:56:22Z</dcterms:created>
  <dcterms:modified xsi:type="dcterms:W3CDTF">2015-12-28T09:26:25Z</dcterms:modified>
</cp:coreProperties>
</file>