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5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6025-A3EF-469A-977C-9A5A116B4D4B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E53-517A-4D5D-87D3-38AA017606B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6025-A3EF-469A-977C-9A5A116B4D4B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E53-517A-4D5D-87D3-38AA017606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6025-A3EF-469A-977C-9A5A116B4D4B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E53-517A-4D5D-87D3-38AA017606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6025-A3EF-469A-977C-9A5A116B4D4B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E53-517A-4D5D-87D3-38AA017606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6025-A3EF-469A-977C-9A5A116B4D4B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E53-517A-4D5D-87D3-38AA017606B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6025-A3EF-469A-977C-9A5A116B4D4B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E53-517A-4D5D-87D3-38AA017606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6025-A3EF-469A-977C-9A5A116B4D4B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E53-517A-4D5D-87D3-38AA017606B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6025-A3EF-469A-977C-9A5A116B4D4B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E53-517A-4D5D-87D3-38AA017606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6025-A3EF-469A-977C-9A5A116B4D4B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E53-517A-4D5D-87D3-38AA017606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6025-A3EF-469A-977C-9A5A116B4D4B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E53-517A-4D5D-87D3-38AA017606B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6025-A3EF-469A-977C-9A5A116B4D4B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E53-517A-4D5D-87D3-38AA017606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6726025-A3EF-469A-977C-9A5A116B4D4B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B179E53-517A-4D5D-87D3-38AA017606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9375"/>
            <a:ext cx="7848600" cy="1927225"/>
          </a:xfrm>
        </p:spPr>
        <p:txBody>
          <a:bodyPr/>
          <a:lstStyle/>
          <a:p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4504" y="3886200"/>
            <a:ext cx="6400800" cy="1752600"/>
          </a:xfrm>
        </p:spPr>
        <p:txBody>
          <a:bodyPr>
            <a:noAutofit/>
          </a:bodyPr>
          <a:lstStyle/>
          <a:p>
            <a:pPr algn="ctr" rtl="1"/>
            <a:r>
              <a:rPr lang="fa-IR" sz="4000" b="1" dirty="0" smtClean="0">
                <a:solidFill>
                  <a:srgbClr val="DA5808"/>
                </a:solidFill>
                <a:cs typeface="B Nazanin" pitchFamily="2" charset="-78"/>
              </a:rPr>
              <a:t>ارائه دهندگان</a:t>
            </a:r>
            <a:endParaRPr lang="en-US" sz="4000" b="1" dirty="0" smtClean="0">
              <a:solidFill>
                <a:srgbClr val="DA5808"/>
              </a:solidFill>
              <a:cs typeface="B Nazanin" pitchFamily="2" charset="-78"/>
            </a:endParaRPr>
          </a:p>
          <a:p>
            <a:pPr algn="ctr" rtl="1"/>
            <a:endParaRPr lang="en-US" sz="1600" b="1" dirty="0" smtClean="0">
              <a:solidFill>
                <a:schemeClr val="tx1"/>
              </a:solidFill>
              <a:cs typeface="B Nazanin" pitchFamily="2" charset="-78"/>
            </a:endParaRPr>
          </a:p>
          <a:p>
            <a:pPr algn="ctr" rtl="1"/>
            <a:r>
              <a:rPr lang="fa-IR" sz="3200" b="1" dirty="0" smtClean="0">
                <a:solidFill>
                  <a:schemeClr val="tx1"/>
                </a:solidFill>
                <a:cs typeface="B Nazanin" pitchFamily="2" charset="-78"/>
              </a:rPr>
              <a:t>یوسف سامی</a:t>
            </a:r>
            <a:r>
              <a:rPr lang="en-US" sz="3200" b="1" dirty="0" smtClean="0">
                <a:solidFill>
                  <a:schemeClr val="tx1"/>
                </a:solidFill>
                <a:cs typeface="B Nazanin" pitchFamily="2" charset="-78"/>
              </a:rPr>
              <a:t>           </a:t>
            </a:r>
            <a:r>
              <a:rPr lang="fa-IR" sz="3200" b="1" dirty="0" smtClean="0">
                <a:solidFill>
                  <a:schemeClr val="tx1"/>
                </a:solidFill>
                <a:cs typeface="B Nazanin" pitchFamily="2" charset="-78"/>
              </a:rPr>
              <a:t>یاشار محققی</a:t>
            </a:r>
            <a:endParaRPr lang="en-US" sz="32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066800"/>
            <a:ext cx="6851408" cy="20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369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6752"/>
            <a:ext cx="7067715" cy="532859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644008" y="404664"/>
            <a:ext cx="435574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روی دکمه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Next</a:t>
            </a:r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 کلیک کنید تا وارد مرحله بعد شوید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738159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11960" y="404664"/>
            <a:ext cx="475976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در این قسمت، گزینه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Web Server (IIS)</a:t>
            </a:r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 را انتخاب کنید</a:t>
            </a:r>
            <a:endParaRPr lang="en-US" sz="2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196752"/>
            <a:ext cx="6993776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70138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7704" y="397113"/>
            <a:ext cx="705678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با انتخاب گزینه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Web Server (IIS)</a:t>
            </a:r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 و انتخاب دکمه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Next</a:t>
            </a:r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، کادر زیر ظاهر می شود. این کادر توضیحاتی در مورد سرویس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IIS</a:t>
            </a:r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 به شما نمایش می دهد. روی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Next</a:t>
            </a:r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 کلیک کنید.</a:t>
            </a:r>
            <a:endParaRPr lang="en-US" sz="2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460977"/>
            <a:ext cx="6978245" cy="5144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42912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3728" y="416858"/>
            <a:ext cx="69057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در این قسمت، لیست خدمات قابل ارائه توسط سرویس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IIS</a:t>
            </a:r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 نمایش داده می شود که با توجه به نیاز، خدمات مورد نظر را فعال کنید. سپس روی دکمه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Next</a:t>
            </a:r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 کلیک کنید.</a:t>
            </a:r>
            <a:endParaRPr lang="en-US" sz="2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268760"/>
            <a:ext cx="7056784" cy="519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58918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6512" y="416858"/>
            <a:ext cx="899397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در این قسمت، لیست خدماتی که در مرحله قبل انتخاب نمودید را مشاهده می کنید.</a:t>
            </a:r>
          </a:p>
          <a:p>
            <a:pPr algn="just" rtl="1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روی دکمه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 Install</a:t>
            </a:r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کلیک کنید تا خدمات انتخاب شده نصب گردند.</a:t>
            </a:r>
            <a:endParaRPr lang="en-US" sz="2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411668"/>
            <a:ext cx="6912768" cy="5113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762704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340768"/>
            <a:ext cx="7036210" cy="518457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108520" y="416858"/>
            <a:ext cx="899397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صبر کنید تا عملیات نصب خاتمه یابد.</a:t>
            </a:r>
          </a:p>
          <a:p>
            <a:pPr algn="just" rtl="1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بسته به تعداد خدماتی که انتخاب کرده اید، زمان نصب متغیر می باشد</a:t>
            </a:r>
            <a:endParaRPr lang="en-US" sz="2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7283044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361575"/>
            <a:ext cx="6912768" cy="509361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51720" y="397113"/>
            <a:ext cx="697775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پس از اتمام مراحل نصب، کادر زیر نمایان می شود و به شما اطلاع می دهد که نصب سرویس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IIS</a:t>
            </a:r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 با موفقیت به پایان رسیده است. روی دکمه ی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Close</a:t>
            </a:r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 کلیک کنید تا کادر بسته شود.</a:t>
            </a:r>
            <a:endParaRPr lang="en-US" sz="2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162817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612576" y="2564904"/>
            <a:ext cx="899397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4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وبسایت </a:t>
            </a:r>
            <a:r>
              <a:rPr lang="en-US" sz="4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IIS</a:t>
            </a:r>
            <a:r>
              <a:rPr lang="fa-IR" sz="4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 به نشانی: </a:t>
            </a:r>
            <a:r>
              <a:rPr 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www.iis.net</a:t>
            </a:r>
          </a:p>
        </p:txBody>
      </p:sp>
      <p:pic>
        <p:nvPicPr>
          <p:cNvPr id="2" name="Picture 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9144000" cy="68290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297" y="548680"/>
            <a:ext cx="1391167" cy="78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85900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y.sami\Desktop\iis-8-300x17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143000"/>
            <a:ext cx="4475175" cy="2625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47800" y="4913039"/>
            <a:ext cx="607506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3200" b="1" dirty="0">
                <a:solidFill>
                  <a:srgbClr val="DA5808"/>
                </a:solidFill>
                <a:cs typeface="B Nazanin" pitchFamily="2" charset="-78"/>
              </a:rPr>
              <a:t>قابلیت‌های ارائه شده </a:t>
            </a:r>
            <a:r>
              <a:rPr lang="fa-IR" sz="3200" b="1" dirty="0" smtClean="0">
                <a:solidFill>
                  <a:srgbClr val="DA5808"/>
                </a:solidFill>
                <a:cs typeface="B Nazanin" pitchFamily="2" charset="-78"/>
              </a:rPr>
              <a:t>در  </a:t>
            </a:r>
            <a:r>
              <a:rPr lang="en-US" sz="3200" b="1" dirty="0" smtClean="0">
                <a:solidFill>
                  <a:srgbClr val="DA5808"/>
                </a:solidFill>
                <a:cs typeface="B Nazanin" pitchFamily="2" charset="-78"/>
              </a:rPr>
              <a:t> IIS 8</a:t>
            </a:r>
            <a:r>
              <a:rPr lang="fa-IR" sz="3200" b="1" dirty="0" smtClean="0">
                <a:solidFill>
                  <a:srgbClr val="DA5808"/>
                </a:solidFill>
                <a:cs typeface="B Nazanin" pitchFamily="2" charset="-78"/>
              </a:rPr>
              <a:t>و تفاوت آن با نسخه های قبل </a:t>
            </a:r>
            <a:endParaRPr lang="en-US" sz="3200" b="1" dirty="0">
              <a:solidFill>
                <a:srgbClr val="DA5808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6536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en-US" sz="3100" dirty="0" smtClean="0">
                <a:cs typeface="B Nazanin" pitchFamily="2" charset="-78"/>
              </a:rPr>
              <a:t/>
            </a:r>
            <a:br>
              <a:rPr lang="en-US" sz="3100" dirty="0" smtClean="0">
                <a:cs typeface="B Nazanin" pitchFamily="2" charset="-78"/>
              </a:rPr>
            </a:br>
            <a:r>
              <a:rPr lang="fa-IR" sz="3100" dirty="0" smtClean="0">
                <a:cs typeface="B Nazanin" pitchFamily="2" charset="-78"/>
              </a:rPr>
              <a:t>قابلیت‌های ارائه شده در  </a:t>
            </a:r>
            <a:r>
              <a:rPr lang="en-US" sz="3100" dirty="0" smtClean="0">
                <a:cs typeface="B Nazanin" pitchFamily="2" charset="-78"/>
              </a:rPr>
              <a:t> IIS 8</a:t>
            </a:r>
            <a:r>
              <a:rPr lang="fa-IR" sz="3100" dirty="0" smtClean="0">
                <a:cs typeface="B Nazanin" pitchFamily="2" charset="-78"/>
              </a:rPr>
              <a:t>و تفاوت آن با نسخه های قبل</a:t>
            </a:r>
            <a:r>
              <a:rPr lang="fa-IR" sz="2700" b="1" dirty="0">
                <a:solidFill>
                  <a:srgbClr val="DA5808"/>
                </a:solidFill>
                <a:cs typeface="B Nazanin" pitchFamily="2" charset="-78"/>
              </a:rPr>
              <a:t> </a:t>
            </a:r>
            <a:r>
              <a:rPr lang="en-US" b="1" dirty="0">
                <a:solidFill>
                  <a:srgbClr val="DA5808"/>
                </a:solidFill>
                <a:cs typeface="B Nazanin" pitchFamily="2" charset="-78"/>
              </a:rPr>
              <a:t/>
            </a:r>
            <a:br>
              <a:rPr lang="en-US" b="1" dirty="0">
                <a:solidFill>
                  <a:srgbClr val="DA5808"/>
                </a:solidFill>
                <a:cs typeface="B Nazanin" pitchFamily="2" charset="-78"/>
              </a:rPr>
            </a:b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lnSpc>
                <a:spcPct val="200000"/>
              </a:lnSpc>
              <a:buNone/>
            </a:pPr>
            <a:endParaRPr lang="fa-IR" sz="1800" b="1" dirty="0" smtClean="0">
              <a:cs typeface="B Nazanin" pitchFamily="2" charset="-78"/>
            </a:endParaRP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sz="1800" b="1" dirty="0" smtClean="0">
                <a:cs typeface="B Nazanin" pitchFamily="2" charset="-78"/>
              </a:rPr>
              <a:t>در </a:t>
            </a:r>
            <a:r>
              <a:rPr lang="fa-IR" sz="1800" b="1" dirty="0">
                <a:cs typeface="B Nazanin" pitchFamily="2" charset="-78"/>
              </a:rPr>
              <a:t>ابتدا دقت داشته باشید که </a:t>
            </a:r>
            <a:r>
              <a:rPr lang="en-US" sz="1800" b="1" dirty="0">
                <a:cs typeface="B Nazanin" pitchFamily="2" charset="-78"/>
              </a:rPr>
              <a:t>IIS 8.0 </a:t>
            </a:r>
            <a:r>
              <a:rPr lang="fa-IR" sz="1800" b="1" dirty="0">
                <a:cs typeface="B Nazanin" pitchFamily="2" charset="-78"/>
              </a:rPr>
              <a:t>تنها در ویندوز سرور ۲۰۱۲ و ویندوز ۸ پشتیبانی می‌شود و نسخه‌های </a:t>
            </a:r>
            <a:r>
              <a:rPr lang="en-US" sz="1800" b="1" dirty="0">
                <a:cs typeface="B Nazanin" pitchFamily="2" charset="-78"/>
              </a:rPr>
              <a:t>ASP.NET 3.5 </a:t>
            </a:r>
            <a:r>
              <a:rPr lang="fa-IR" sz="1800" b="1" dirty="0">
                <a:cs typeface="B Nazanin" pitchFamily="2" charset="-78"/>
              </a:rPr>
              <a:t>تا </a:t>
            </a:r>
            <a:r>
              <a:rPr lang="en-US" sz="1800" b="1" dirty="0" smtClean="0">
                <a:cs typeface="B Nazanin" pitchFamily="2" charset="-78"/>
              </a:rPr>
              <a:t>ASP.NET </a:t>
            </a:r>
            <a:r>
              <a:rPr lang="en-US" sz="1800" b="1" dirty="0">
                <a:cs typeface="B Nazanin" pitchFamily="2" charset="-78"/>
              </a:rPr>
              <a:t>4.5 </a:t>
            </a:r>
            <a:r>
              <a:rPr lang="fa-IR" sz="1800" b="1" dirty="0">
                <a:cs typeface="B Nazanin" pitchFamily="2" charset="-78"/>
              </a:rPr>
              <a:t>را پشتیبانی می‌کند</a:t>
            </a:r>
            <a:r>
              <a:rPr lang="fa-IR" sz="1800" b="1" dirty="0" smtClean="0">
                <a:cs typeface="B Nazanin" pitchFamily="2" charset="-78"/>
              </a:rPr>
              <a:t>.</a:t>
            </a:r>
            <a:endParaRPr lang="en-US" sz="1800" b="1" dirty="0" smtClean="0">
              <a:cs typeface="B Nazanin" pitchFamily="2" charset="-78"/>
            </a:endParaRPr>
          </a:p>
          <a:p>
            <a:pPr marL="0" indent="0" algn="ctr" rtl="1">
              <a:lnSpc>
                <a:spcPct val="200000"/>
              </a:lnSpc>
              <a:buNone/>
            </a:pPr>
            <a:endParaRPr lang="en-US" sz="1800" b="1" dirty="0">
              <a:cs typeface="B Nazanin" pitchFamily="2" charset="-78"/>
            </a:endParaRPr>
          </a:p>
          <a:p>
            <a:pPr marL="0" indent="0" algn="ctr" rtl="1">
              <a:lnSpc>
                <a:spcPct val="200000"/>
              </a:lnSpc>
              <a:buNone/>
            </a:pPr>
            <a:endParaRPr lang="en-US" sz="1800" b="1" dirty="0" smtClean="0">
              <a:cs typeface="B Nazanin" pitchFamily="2" charset="-78"/>
            </a:endParaRP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در ادامه به برخی از ویژگی های جدید </a:t>
            </a:r>
            <a:r>
              <a:rPr lang="en-US" b="1" dirty="0" smtClean="0">
                <a:cs typeface="B Nazanin" pitchFamily="2" charset="-78"/>
              </a:rPr>
              <a:t>IIS 8</a:t>
            </a:r>
            <a:r>
              <a:rPr lang="fa-IR" b="1" dirty="0" smtClean="0">
                <a:cs typeface="B Nazanin" pitchFamily="2" charset="-78"/>
              </a:rPr>
              <a:t> اشاره خواهیم کرد</a:t>
            </a:r>
            <a:endParaRPr lang="en-US" b="1" dirty="0"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524000"/>
            <a:ext cx="8229600" cy="0"/>
          </a:xfrm>
          <a:prstGeom prst="line">
            <a:avLst/>
          </a:prstGeom>
          <a:ln w="19050">
            <a:solidFill>
              <a:srgbClr val="DA5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133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سرور چیست ؟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rtl="1">
              <a:lnSpc>
                <a:spcPct val="150000"/>
              </a:lnSpc>
              <a:buNone/>
              <a:defRPr/>
            </a:pPr>
            <a:r>
              <a:rPr lang="fa-IR" sz="2000" b="1" dirty="0" smtClean="0">
                <a:cs typeface="B Nazanin" pitchFamily="2" charset="-78"/>
              </a:rPr>
              <a:t>هر </a:t>
            </a:r>
            <a:r>
              <a:rPr lang="fa-IR" sz="2000" b="1" dirty="0">
                <a:cs typeface="B Nazanin" pitchFamily="2" charset="-78"/>
              </a:rPr>
              <a:t>گاه سامانه اي نصب شود و كاربران زيادي بتوانند به آن از طرق مختلف وصل </a:t>
            </a:r>
            <a:r>
              <a:rPr lang="fa-IR" sz="2000" b="1" dirty="0" smtClean="0">
                <a:cs typeface="B Nazanin" pitchFamily="2" charset="-78"/>
              </a:rPr>
              <a:t>شده و </a:t>
            </a:r>
            <a:r>
              <a:rPr lang="fa-IR" sz="2000" b="1" dirty="0">
                <a:cs typeface="B Nazanin" pitchFamily="2" charset="-78"/>
              </a:rPr>
              <a:t>اطلاعات درخواستي خود را دريافت نمايند آن سامانه را سرور گويند. طبيعي است هر سرور بايستي آدرس مخصوص به خود را داشته باشد كه اين آدرس همان </a:t>
            </a:r>
            <a:r>
              <a:rPr lang="en-US" sz="2000" b="1" dirty="0">
                <a:cs typeface="B Nazanin" pitchFamily="2" charset="-78"/>
              </a:rPr>
              <a:t>IP</a:t>
            </a:r>
            <a:r>
              <a:rPr lang="fa-IR" sz="2000" b="1" dirty="0">
                <a:cs typeface="B Nazanin" pitchFamily="2" charset="-78"/>
              </a:rPr>
              <a:t> است. </a:t>
            </a:r>
          </a:p>
          <a:p>
            <a:pPr algn="just" rtl="1">
              <a:lnSpc>
                <a:spcPct val="150000"/>
              </a:lnSpc>
              <a:buNone/>
              <a:defRPr/>
            </a:pPr>
            <a:r>
              <a:rPr lang="fa-IR" sz="2000" b="1" dirty="0">
                <a:cs typeface="B Nazanin" pitchFamily="2" charset="-78"/>
              </a:rPr>
              <a:t>انواع سرور :</a:t>
            </a:r>
          </a:p>
          <a:p>
            <a:pPr algn="just" rtl="1">
              <a:lnSpc>
                <a:spcPct val="150000"/>
              </a:lnSpc>
              <a:buNone/>
              <a:defRPr/>
            </a:pPr>
            <a:r>
              <a:rPr lang="fa-IR" sz="2000" b="1" dirty="0">
                <a:cs typeface="B Nazanin" pitchFamily="2" charset="-78"/>
              </a:rPr>
              <a:t>سرورها با كاربري مختلف و داراي اطلاعات متفاوت مي باشند در زير تعدادي از سرور ها و كاربري آنها ذكر شده است :</a:t>
            </a:r>
          </a:p>
          <a:p>
            <a:pPr algn="just" rtl="1">
              <a:lnSpc>
                <a:spcPct val="150000"/>
              </a:lnSpc>
              <a:buNone/>
              <a:defRPr/>
            </a:pPr>
            <a:r>
              <a:rPr lang="fa-IR" sz="2000" b="1" dirty="0">
                <a:cs typeface="B Nazanin" pitchFamily="2" charset="-78"/>
              </a:rPr>
              <a:t>فايل سرور		 </a:t>
            </a:r>
            <a:r>
              <a:rPr lang="en-US" sz="2000" b="1" dirty="0">
                <a:cs typeface="B Nazanin" pitchFamily="2" charset="-78"/>
              </a:rPr>
              <a:t>FTP Server</a:t>
            </a:r>
          </a:p>
          <a:p>
            <a:pPr algn="just" rtl="1">
              <a:lnSpc>
                <a:spcPct val="150000"/>
              </a:lnSpc>
              <a:buNone/>
              <a:defRPr/>
            </a:pPr>
            <a:r>
              <a:rPr lang="fa-IR" sz="2000" b="1" dirty="0">
                <a:cs typeface="B Nazanin" pitchFamily="2" charset="-78"/>
              </a:rPr>
              <a:t>ميل سرور		 </a:t>
            </a:r>
            <a:r>
              <a:rPr lang="en-US" sz="2000" b="1" dirty="0">
                <a:cs typeface="B Nazanin" pitchFamily="2" charset="-78"/>
              </a:rPr>
              <a:t>Mail Server</a:t>
            </a:r>
          </a:p>
          <a:p>
            <a:pPr algn="just" rtl="1">
              <a:lnSpc>
                <a:spcPct val="150000"/>
              </a:lnSpc>
              <a:buNone/>
              <a:defRPr/>
            </a:pPr>
            <a:r>
              <a:rPr lang="fa-IR" sz="2000" b="1" dirty="0">
                <a:cs typeface="B Nazanin" pitchFamily="2" charset="-78"/>
              </a:rPr>
              <a:t>دايركتوري سرور  	</a:t>
            </a:r>
            <a:r>
              <a:rPr lang="en-US" sz="2000" b="1" dirty="0">
                <a:cs typeface="B Nazanin" pitchFamily="2" charset="-78"/>
              </a:rPr>
              <a:t> </a:t>
            </a:r>
            <a:r>
              <a:rPr lang="en-US" sz="2000" b="1" dirty="0" err="1">
                <a:cs typeface="B Nazanin" pitchFamily="2" charset="-78"/>
              </a:rPr>
              <a:t>Direcrory</a:t>
            </a:r>
            <a:r>
              <a:rPr lang="en-US" sz="2000" b="1" dirty="0">
                <a:cs typeface="B Nazanin" pitchFamily="2" charset="-78"/>
              </a:rPr>
              <a:t> Name Server (DNS) 			</a:t>
            </a:r>
          </a:p>
          <a:p>
            <a:pPr algn="just" rtl="1">
              <a:lnSpc>
                <a:spcPct val="150000"/>
              </a:lnSpc>
              <a:buNone/>
              <a:defRPr/>
            </a:pPr>
            <a:r>
              <a:rPr lang="fa-IR" sz="2000" b="1" dirty="0">
                <a:cs typeface="B Nazanin" pitchFamily="2" charset="-78"/>
              </a:rPr>
              <a:t>وب سرور		 </a:t>
            </a:r>
            <a:r>
              <a:rPr lang="en-US" sz="2000" b="1" dirty="0">
                <a:cs typeface="B Nazanin" pitchFamily="2" charset="-78"/>
              </a:rPr>
              <a:t>Web Server</a:t>
            </a:r>
            <a:endParaRPr lang="fa-IR" sz="2000" b="1" dirty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sz="2000" b="1" dirty="0"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524000"/>
            <a:ext cx="8229600" cy="0"/>
          </a:xfrm>
          <a:prstGeom prst="line">
            <a:avLst/>
          </a:prstGeom>
          <a:ln w="19050">
            <a:solidFill>
              <a:srgbClr val="DA5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364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en-US" sz="3100" dirty="0" smtClean="0">
                <a:cs typeface="B Nazanin" pitchFamily="2" charset="-78"/>
              </a:rPr>
              <a:t/>
            </a:r>
            <a:br>
              <a:rPr lang="en-US" sz="3100" dirty="0" smtClean="0">
                <a:cs typeface="B Nazanin" pitchFamily="2" charset="-78"/>
              </a:rPr>
            </a:br>
            <a:r>
              <a:rPr lang="fa-IR" sz="3100" dirty="0" smtClean="0">
                <a:cs typeface="B Nazanin" pitchFamily="2" charset="-78"/>
              </a:rPr>
              <a:t/>
            </a:r>
            <a:br>
              <a:rPr lang="fa-IR" sz="3100" dirty="0" smtClean="0">
                <a:cs typeface="B Nazanin" pitchFamily="2" charset="-78"/>
              </a:rPr>
            </a:br>
            <a:r>
              <a:rPr lang="fa-IR" sz="3100" dirty="0" smtClean="0">
                <a:cs typeface="B Nazanin" pitchFamily="2" charset="-78"/>
              </a:rPr>
              <a:t>اعمال </a:t>
            </a:r>
            <a:r>
              <a:rPr lang="fa-IR" sz="3100" dirty="0">
                <a:cs typeface="B Nazanin" pitchFamily="2" charset="-78"/>
              </a:rPr>
              <a:t>محدودیت داینامیک بر روی آدرس </a:t>
            </a:r>
            <a:r>
              <a:rPr lang="en-US" sz="3100" dirty="0">
                <a:cs typeface="B Nazanin" pitchFamily="2" charset="-78"/>
              </a:rPr>
              <a:t>IP</a:t>
            </a:r>
            <a:r>
              <a:rPr lang="fa-IR" sz="3100" dirty="0">
                <a:cs typeface="B Nazanin" pitchFamily="2" charset="-78"/>
              </a:rPr>
              <a:t>ها</a:t>
            </a:r>
            <a:r>
              <a:rPr lang="fa-IR" sz="2400" b="1" dirty="0"/>
              <a:t/>
            </a:r>
            <a:br>
              <a:rPr lang="fa-IR" sz="2400" b="1" dirty="0"/>
            </a:br>
            <a:r>
              <a:rPr lang="fa-IR" sz="2700" b="1" dirty="0">
                <a:solidFill>
                  <a:srgbClr val="DA5808"/>
                </a:solidFill>
                <a:cs typeface="B Nazanin" pitchFamily="2" charset="-78"/>
              </a:rPr>
              <a:t> </a:t>
            </a:r>
            <a:r>
              <a:rPr lang="en-US" b="1" dirty="0">
                <a:solidFill>
                  <a:srgbClr val="DA5808"/>
                </a:solidFill>
                <a:cs typeface="B Nazanin" pitchFamily="2" charset="-78"/>
              </a:rPr>
              <a:t/>
            </a:r>
            <a:br>
              <a:rPr lang="en-US" b="1" dirty="0">
                <a:solidFill>
                  <a:srgbClr val="DA5808"/>
                </a:solidFill>
                <a:cs typeface="B Nazanin" pitchFamily="2" charset="-78"/>
              </a:rPr>
            </a:b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1600" b="1" dirty="0">
                <a:cs typeface="B Nazanin" pitchFamily="2" charset="-78"/>
              </a:rPr>
              <a:t>در </a:t>
            </a:r>
            <a:r>
              <a:rPr lang="en-US" sz="1600" b="1" dirty="0">
                <a:cs typeface="B Nazanin" pitchFamily="2" charset="-78"/>
              </a:rPr>
              <a:t>IIs 7 </a:t>
            </a:r>
            <a:r>
              <a:rPr lang="fa-IR" sz="1600" b="1" dirty="0">
                <a:cs typeface="B Nazanin" pitchFamily="2" charset="-78"/>
              </a:rPr>
              <a:t>و نسخه‌های قبل امکانی به نام </a:t>
            </a:r>
            <a:r>
              <a:rPr lang="en-US" sz="1600" b="1" dirty="0">
                <a:cs typeface="B Nazanin" pitchFamily="2" charset="-78"/>
              </a:rPr>
              <a:t>Dynamic IP address filtering </a:t>
            </a:r>
            <a:r>
              <a:rPr lang="fa-IR" sz="1600" b="1" dirty="0">
                <a:cs typeface="B Nazanin" pitchFamily="2" charset="-78"/>
              </a:rPr>
              <a:t>برای مدیر سرور فراهم شده بود که یک </a:t>
            </a:r>
            <a:r>
              <a:rPr lang="en-US" sz="1600" b="1" dirty="0">
                <a:cs typeface="B Nazanin" pitchFamily="2" charset="-78"/>
              </a:rPr>
              <a:t>IP </a:t>
            </a:r>
            <a:r>
              <a:rPr lang="fa-IR" sz="1600" b="1" dirty="0">
                <a:cs typeface="B Nazanin" pitchFamily="2" charset="-78"/>
              </a:rPr>
              <a:t>خاص یا رنج </a:t>
            </a:r>
            <a:r>
              <a:rPr lang="en-US" sz="1600" b="1" dirty="0">
                <a:cs typeface="B Nazanin" pitchFamily="2" charset="-78"/>
              </a:rPr>
              <a:t>IP </a:t>
            </a:r>
            <a:r>
              <a:rPr lang="fa-IR" sz="1600" b="1" dirty="0">
                <a:cs typeface="B Nazanin" pitchFamily="2" charset="-78"/>
              </a:rPr>
              <a:t>را محدود کند و در صورت ارسال درخواست از آن </a:t>
            </a:r>
            <a:r>
              <a:rPr lang="en-US" sz="1600" b="1" dirty="0">
                <a:cs typeface="B Nazanin" pitchFamily="2" charset="-78"/>
              </a:rPr>
              <a:t>IP </a:t>
            </a:r>
            <a:r>
              <a:rPr lang="fa-IR" sz="1600" b="1" dirty="0">
                <a:cs typeface="B Nazanin" pitchFamily="2" charset="-78"/>
              </a:rPr>
              <a:t>یا رنج مورد نظر کلاینت خطای ۴۰۳ را دریافت می‌نمود</a:t>
            </a:r>
            <a:r>
              <a:rPr lang="fa-IR" sz="1600" b="1" dirty="0" smtClean="0">
                <a:cs typeface="B Nazanin" pitchFamily="2" charset="-78"/>
              </a:rPr>
              <a:t>.</a:t>
            </a:r>
            <a:endParaRPr lang="en-US" sz="1600" b="1" dirty="0" smtClean="0">
              <a:cs typeface="B Nazanin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endParaRPr lang="fa-IR" sz="1600" b="1" dirty="0">
              <a:cs typeface="B Nazanin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1600" b="1" dirty="0">
                <a:cs typeface="B Nazanin" pitchFamily="2" charset="-78"/>
              </a:rPr>
              <a:t>در </a:t>
            </a:r>
            <a:r>
              <a:rPr lang="en-US" sz="1600" b="1" dirty="0">
                <a:cs typeface="B Nazanin" pitchFamily="2" charset="-78"/>
              </a:rPr>
              <a:t>IIS 8 </a:t>
            </a:r>
            <a:r>
              <a:rPr lang="fa-IR" sz="1600" b="1" dirty="0">
                <a:cs typeface="B Nazanin" pitchFamily="2" charset="-78"/>
              </a:rPr>
              <a:t>ویژگی‌های جدیدی به </a:t>
            </a:r>
            <a:r>
              <a:rPr lang="en-US" sz="1600" b="1" dirty="0">
                <a:cs typeface="B Nazanin" pitchFamily="2" charset="-78"/>
              </a:rPr>
              <a:t>Dynamic IP address filtering </a:t>
            </a:r>
            <a:r>
              <a:rPr lang="fa-IR" sz="1600" b="1" dirty="0">
                <a:cs typeface="B Nazanin" pitchFamily="2" charset="-78"/>
              </a:rPr>
              <a:t>اضافه شده است که به شرح زیر می‌باشد</a:t>
            </a:r>
            <a:r>
              <a:rPr lang="fa-IR" sz="1600" b="1" dirty="0" smtClean="0">
                <a:cs typeface="B Nazanin" pitchFamily="2" charset="-78"/>
              </a:rPr>
              <a:t>:</a:t>
            </a:r>
            <a:endParaRPr lang="en-US" sz="1600" b="1" dirty="0" smtClean="0">
              <a:cs typeface="B Nazanin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endParaRPr lang="fa-IR" sz="1600" b="1" dirty="0">
              <a:cs typeface="B Nazanin" pitchFamily="2" charset="-78"/>
            </a:endParaRPr>
          </a:p>
          <a:p>
            <a:pPr marL="342900" indent="-342900" algn="r" rtl="1">
              <a:lnSpc>
                <a:spcPct val="250000"/>
              </a:lnSpc>
              <a:buFont typeface="+mj-lt"/>
              <a:buAutoNum type="arabicPeriod"/>
            </a:pPr>
            <a:r>
              <a:rPr lang="fa-IR" sz="1600" dirty="0">
                <a:cs typeface="B Nazanin" pitchFamily="2" charset="-78"/>
              </a:rPr>
              <a:t>به مدیر سرور اجازه می‌دهد چنانچه تعداد درخواست‌های یک </a:t>
            </a:r>
            <a:r>
              <a:rPr lang="en-US" sz="1600" dirty="0">
                <a:cs typeface="B Nazanin" pitchFamily="2" charset="-78"/>
              </a:rPr>
              <a:t>IP </a:t>
            </a:r>
            <a:r>
              <a:rPr lang="fa-IR" sz="1600" dirty="0">
                <a:cs typeface="B Nazanin" pitchFamily="2" charset="-78"/>
              </a:rPr>
              <a:t>از میزان تعیین شده‌ای بیشتر شد، آن </a:t>
            </a:r>
            <a:r>
              <a:rPr lang="en-US" sz="1600" dirty="0">
                <a:cs typeface="B Nazanin" pitchFamily="2" charset="-78"/>
              </a:rPr>
              <a:t>IP </a:t>
            </a:r>
            <a:r>
              <a:rPr lang="fa-IR" sz="1600" dirty="0">
                <a:cs typeface="B Nazanin" pitchFamily="2" charset="-78"/>
              </a:rPr>
              <a:t>را بلاک کند</a:t>
            </a:r>
            <a:r>
              <a:rPr lang="fa-IR" sz="1600" dirty="0" smtClean="0">
                <a:cs typeface="B Nazanin" pitchFamily="2" charset="-78"/>
              </a:rPr>
              <a:t>.</a:t>
            </a:r>
            <a:endParaRPr lang="fa-IR" sz="1600" dirty="0">
              <a:cs typeface="B Nazanin" pitchFamily="2" charset="-78"/>
            </a:endParaRPr>
          </a:p>
          <a:p>
            <a:pPr marL="342900" indent="-342900" algn="r" rtl="1">
              <a:lnSpc>
                <a:spcPct val="250000"/>
              </a:lnSpc>
              <a:buFont typeface="+mj-lt"/>
              <a:buAutoNum type="arabicPeriod"/>
            </a:pPr>
            <a:r>
              <a:rPr lang="fa-IR" sz="1600" dirty="0">
                <a:cs typeface="B Nazanin" pitchFamily="2" charset="-78"/>
              </a:rPr>
              <a:t>به مدیر سرور اجازه می‌دهد به‌جای نمایش خطای ۴۰۳ خطای پیش‌فرضی برای بلاک شدن </a:t>
            </a:r>
            <a:r>
              <a:rPr lang="en-US" sz="1600" dirty="0">
                <a:cs typeface="B Nazanin" pitchFamily="2" charset="-78"/>
              </a:rPr>
              <a:t>IP </a:t>
            </a:r>
            <a:r>
              <a:rPr lang="fa-IR" sz="1600" dirty="0">
                <a:cs typeface="B Nazanin" pitchFamily="2" charset="-78"/>
              </a:rPr>
              <a:t>تعریف و به کلاینت ارسال کند.</a:t>
            </a:r>
          </a:p>
          <a:p>
            <a:pPr marL="342900" indent="-342900" algn="r" rtl="1">
              <a:lnSpc>
                <a:spcPct val="250000"/>
              </a:lnSpc>
              <a:buFont typeface="+mj-lt"/>
              <a:buAutoNum type="arabicPeriod"/>
            </a:pPr>
            <a:r>
              <a:rPr lang="fa-IR" sz="1600" dirty="0">
                <a:cs typeface="B Nazanin" pitchFamily="2" charset="-78"/>
              </a:rPr>
              <a:t>این امکان را فراهم کرده است که علاوه بر بلاک کردن </a:t>
            </a:r>
            <a:r>
              <a:rPr lang="en-US" sz="1600" dirty="0">
                <a:cs typeface="B Nazanin" pitchFamily="2" charset="-78"/>
              </a:rPr>
              <a:t>IP </a:t>
            </a:r>
            <a:r>
              <a:rPr lang="fa-IR" sz="1600" dirty="0">
                <a:cs typeface="B Nazanin" pitchFamily="2" charset="-78"/>
              </a:rPr>
              <a:t>با استفاده از مقادیر </a:t>
            </a:r>
            <a:r>
              <a:rPr lang="en-US" sz="1600" dirty="0">
                <a:cs typeface="B Nazanin" pitchFamily="2" charset="-78"/>
              </a:rPr>
              <a:t>x-forwarded-for </a:t>
            </a:r>
            <a:r>
              <a:rPr lang="fa-IR" sz="1600" dirty="0">
                <a:cs typeface="B Nazanin" pitchFamily="2" charset="-78"/>
              </a:rPr>
              <a:t>بتوان </a:t>
            </a:r>
            <a:r>
              <a:rPr lang="en-US" sz="1600" dirty="0" smtClean="0">
                <a:cs typeface="B Nazanin" pitchFamily="2" charset="-78"/>
              </a:rPr>
              <a:t>Proxy </a:t>
            </a:r>
            <a:r>
              <a:rPr lang="fa-IR" sz="1600" dirty="0">
                <a:cs typeface="B Nazanin" pitchFamily="2" charset="-78"/>
              </a:rPr>
              <a:t>را نیز بلاک کرد.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524000"/>
            <a:ext cx="8229600" cy="0"/>
          </a:xfrm>
          <a:prstGeom prst="line">
            <a:avLst/>
          </a:prstGeom>
          <a:ln w="19050">
            <a:solidFill>
              <a:srgbClr val="DA5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635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600"/>
            <a:ext cx="8229600" cy="838200"/>
          </a:xfrm>
        </p:spPr>
        <p:txBody>
          <a:bodyPr>
            <a:normAutofit fontScale="90000"/>
          </a:bodyPr>
          <a:lstStyle/>
          <a:p>
            <a:pPr algn="r" rtl="1"/>
            <a:r>
              <a:rPr lang="en-US" sz="3100" dirty="0" smtClean="0">
                <a:cs typeface="B Nazanin" pitchFamily="2" charset="-78"/>
              </a:rPr>
              <a:t/>
            </a:r>
            <a:br>
              <a:rPr lang="en-US" sz="3100" dirty="0" smtClean="0">
                <a:cs typeface="B Nazanin" pitchFamily="2" charset="-78"/>
              </a:rPr>
            </a:br>
            <a:r>
              <a:rPr lang="fa-IR" sz="3100" dirty="0" smtClean="0">
                <a:cs typeface="B Nazanin" pitchFamily="2" charset="-78"/>
              </a:rPr>
              <a:t/>
            </a:r>
            <a:br>
              <a:rPr lang="fa-IR" sz="3100" dirty="0" smtClean="0">
                <a:cs typeface="B Nazanin" pitchFamily="2" charset="-78"/>
              </a:rPr>
            </a:br>
            <a:r>
              <a:rPr lang="en-US" sz="3100" dirty="0" smtClean="0">
                <a:cs typeface="B Nazanin" pitchFamily="2" charset="-78"/>
              </a:rPr>
              <a:t/>
            </a:r>
            <a:br>
              <a:rPr lang="en-US" sz="3100" dirty="0" smtClean="0">
                <a:cs typeface="B Nazanin" pitchFamily="2" charset="-78"/>
              </a:rPr>
            </a:br>
            <a:r>
              <a:rPr lang="fa-IR" sz="3100" dirty="0" smtClean="0">
                <a:cs typeface="B Nazanin" pitchFamily="2" charset="-78"/>
              </a:rPr>
              <a:t>کنترل </a:t>
            </a:r>
            <a:r>
              <a:rPr lang="en-US" sz="3100" dirty="0" err="1" smtClean="0">
                <a:cs typeface="B Nazanin" pitchFamily="2" charset="-78"/>
              </a:rPr>
              <a:t>cpu</a:t>
            </a:r>
            <a:r>
              <a:rPr lang="en-US" sz="3100" dirty="0" smtClean="0">
                <a:cs typeface="B Nazanin" pitchFamily="2" charset="-78"/>
              </a:rPr>
              <a:t>: Sand-boxing</a:t>
            </a:r>
            <a:r>
              <a:rPr lang="fa-IR" sz="3100" dirty="0" smtClean="0">
                <a:cs typeface="B Nazanin" pitchFamily="2" charset="-78"/>
              </a:rPr>
              <a:t> سایت‌ها و برنامه‌های کاربردی</a:t>
            </a:r>
            <a:r>
              <a:rPr lang="fa-IR" sz="1800" b="1" dirty="0"/>
              <a:t/>
            </a:r>
            <a:br>
              <a:rPr lang="fa-IR" sz="18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fa-IR" sz="2400" b="1" dirty="0" smtClean="0"/>
              <a:t/>
            </a:r>
            <a:br>
              <a:rPr lang="fa-IR" sz="2400" b="1" dirty="0" smtClean="0"/>
            </a:br>
            <a:r>
              <a:rPr lang="fa-IR" sz="2700" b="1" dirty="0" smtClean="0">
                <a:solidFill>
                  <a:srgbClr val="DA5808"/>
                </a:solidFill>
                <a:cs typeface="B Nazanin" pitchFamily="2" charset="-78"/>
              </a:rPr>
              <a:t> </a:t>
            </a:r>
            <a:r>
              <a:rPr lang="en-US" b="1" dirty="0" smtClean="0">
                <a:solidFill>
                  <a:srgbClr val="DA5808"/>
                </a:solidFill>
                <a:cs typeface="B Nazanin" pitchFamily="2" charset="-78"/>
              </a:rPr>
              <a:t/>
            </a:r>
            <a:br>
              <a:rPr lang="en-US" b="1" dirty="0" smtClean="0">
                <a:solidFill>
                  <a:srgbClr val="DA5808"/>
                </a:solidFill>
                <a:cs typeface="B Nazanin" pitchFamily="2" charset="-78"/>
              </a:rPr>
            </a:b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600200"/>
          </a:xfrm>
        </p:spPr>
        <p:txBody>
          <a:bodyPr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sz="2000" b="1" dirty="0" smtClean="0">
                <a:cs typeface="B Nazanin" pitchFamily="2" charset="-78"/>
              </a:rPr>
              <a:t>با </a:t>
            </a:r>
            <a:r>
              <a:rPr lang="fa-IR" sz="2000" b="1" dirty="0">
                <a:cs typeface="B Nazanin" pitchFamily="2" charset="-78"/>
              </a:rPr>
              <a:t>استفاده از این ویژگی می‌توان محدودیت‌های لازم در دسترسی از طریق </a:t>
            </a:r>
            <a:r>
              <a:rPr lang="en-US" sz="2000" b="1" dirty="0">
                <a:cs typeface="B Nazanin" pitchFamily="2" charset="-78"/>
              </a:rPr>
              <a:t>FTP </a:t>
            </a:r>
            <a:r>
              <a:rPr lang="fa-IR" sz="2000" b="1" dirty="0">
                <a:cs typeface="B Nazanin" pitchFamily="2" charset="-78"/>
              </a:rPr>
              <a:t>را تنظیم نمود، مانند بلاک کردن </a:t>
            </a:r>
            <a:r>
              <a:rPr lang="en-US" sz="2000" b="1" dirty="0">
                <a:cs typeface="B Nazanin" pitchFamily="2" charset="-78"/>
              </a:rPr>
              <a:t>IP </a:t>
            </a:r>
            <a:r>
              <a:rPr lang="fa-IR" sz="2000" b="1" dirty="0">
                <a:cs typeface="B Nazanin" pitchFamily="2" charset="-78"/>
              </a:rPr>
              <a:t>آدرسی که چندین بار تلاش ناموفق جهت ورود از طریق </a:t>
            </a:r>
            <a:r>
              <a:rPr lang="en-US" sz="2000" b="1" dirty="0">
                <a:cs typeface="B Nazanin" pitchFamily="2" charset="-78"/>
              </a:rPr>
              <a:t>FTP  </a:t>
            </a:r>
            <a:r>
              <a:rPr lang="fa-IR" sz="2000" b="1" dirty="0">
                <a:cs typeface="B Nazanin" pitchFamily="2" charset="-78"/>
              </a:rPr>
              <a:t>داشته است.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 w="19050">
            <a:solidFill>
              <a:srgbClr val="DA5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" y="4419600"/>
            <a:ext cx="8229600" cy="0"/>
          </a:xfrm>
          <a:prstGeom prst="line">
            <a:avLst/>
          </a:prstGeom>
          <a:ln w="19050">
            <a:solidFill>
              <a:srgbClr val="DA5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6096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en-US" sz="2800" dirty="0" smtClean="0">
                <a:cs typeface="B Nazanin" pitchFamily="2" charset="-78"/>
              </a:rPr>
              <a:t/>
            </a:r>
            <a:br>
              <a:rPr lang="en-US" sz="2800" dirty="0" smtClean="0">
                <a:cs typeface="B Nazanin" pitchFamily="2" charset="-78"/>
              </a:rPr>
            </a:br>
            <a:r>
              <a:rPr lang="fa-IR" sz="2800" dirty="0" smtClean="0">
                <a:cs typeface="B Nazanin" pitchFamily="2" charset="-78"/>
              </a:rPr>
              <a:t/>
            </a:r>
            <a:br>
              <a:rPr lang="fa-IR" sz="2800" dirty="0" smtClean="0">
                <a:cs typeface="B Nazanin" pitchFamily="2" charset="-78"/>
              </a:rPr>
            </a:br>
            <a:r>
              <a:rPr lang="en-US" sz="2800" dirty="0" smtClean="0">
                <a:cs typeface="B Nazanin" pitchFamily="2" charset="-78"/>
              </a:rPr>
              <a:t/>
            </a:r>
            <a:br>
              <a:rPr lang="en-US" sz="2800" dirty="0" smtClean="0">
                <a:cs typeface="B Nazanin" pitchFamily="2" charset="-78"/>
              </a:rPr>
            </a:br>
            <a:r>
              <a:rPr lang="fa-IR" sz="2800" dirty="0">
                <a:cs typeface="B Nazanin" pitchFamily="2" charset="-78"/>
              </a:rPr>
              <a:t>محدودیت در اتصال </a:t>
            </a:r>
            <a:r>
              <a:rPr lang="en-US" sz="2800" dirty="0">
                <a:cs typeface="B Nazanin" pitchFamily="2" charset="-78"/>
              </a:rPr>
              <a:t>FTP</a:t>
            </a:r>
            <a:br>
              <a:rPr lang="en-US" sz="2800" dirty="0">
                <a:cs typeface="B Nazanin" pitchFamily="2" charset="-78"/>
              </a:rPr>
            </a:br>
            <a:r>
              <a:rPr lang="fa-IR" sz="2800" dirty="0">
                <a:cs typeface="B Nazanin" pitchFamily="2" charset="-78"/>
              </a:rPr>
              <a:t/>
            </a:r>
            <a:br>
              <a:rPr lang="fa-IR" sz="2800" dirty="0">
                <a:cs typeface="B Nazanin" pitchFamily="2" charset="-78"/>
              </a:rPr>
            </a:br>
            <a:r>
              <a:rPr lang="fa-IR" sz="2800" b="1" dirty="0" smtClean="0">
                <a:solidFill>
                  <a:srgbClr val="DA5808"/>
                </a:solidFill>
                <a:cs typeface="B Nazanin" pitchFamily="2" charset="-78"/>
              </a:rPr>
              <a:t> </a:t>
            </a:r>
            <a:r>
              <a:rPr lang="en-US" sz="2800" b="1" dirty="0" smtClean="0">
                <a:solidFill>
                  <a:srgbClr val="DA5808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DA5808"/>
                </a:solidFill>
                <a:cs typeface="B Nazanin" pitchFamily="2" charset="-78"/>
              </a:rPr>
            </a:br>
            <a:endParaRPr lang="en-US" sz="2800" dirty="0">
              <a:cs typeface="B Nazanin" pitchFamily="2" charset="-78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88818" y="47244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50000"/>
              </a:lnSpc>
              <a:buNone/>
            </a:pPr>
            <a:r>
              <a:rPr lang="fa-IR" sz="2000" b="1" dirty="0">
                <a:cs typeface="B Nazanin" pitchFamily="2" charset="-78"/>
              </a:rPr>
              <a:t>این ویژگی به وب مسترها اجازه می‌دهد که در هر </a:t>
            </a:r>
            <a:r>
              <a:rPr lang="en-US" sz="2000" b="1" dirty="0">
                <a:cs typeface="B Nazanin" pitchFamily="2" charset="-78"/>
              </a:rPr>
              <a:t>Application </a:t>
            </a:r>
            <a:r>
              <a:rPr lang="en-US" sz="2000" b="1" dirty="0" smtClean="0">
                <a:cs typeface="B Nazanin" pitchFamily="2" charset="-78"/>
              </a:rPr>
              <a:t>pool</a:t>
            </a:r>
            <a:r>
              <a:rPr lang="fa-IR" sz="2000" b="1" dirty="0" smtClean="0">
                <a:cs typeface="B Nazanin" pitchFamily="2" charset="-78"/>
              </a:rPr>
              <a:t> </a:t>
            </a:r>
            <a:r>
              <a:rPr lang="en-US" sz="2000" b="1" dirty="0">
                <a:cs typeface="B Nazanin" pitchFamily="2" charset="-78"/>
              </a:rPr>
              <a:t> </a:t>
            </a:r>
            <a:r>
              <a:rPr lang="fa-IR" sz="2000" b="1" dirty="0">
                <a:cs typeface="B Nazanin" pitchFamily="2" charset="-78"/>
              </a:rPr>
              <a:t>موجود در </a:t>
            </a:r>
            <a:r>
              <a:rPr lang="en-US" sz="2000" b="1" dirty="0">
                <a:cs typeface="B Nazanin" pitchFamily="2" charset="-78"/>
              </a:rPr>
              <a:t>IIS  </a:t>
            </a:r>
            <a:r>
              <a:rPr lang="fa-IR" sz="2000" b="1" dirty="0" smtClean="0">
                <a:cs typeface="B Nazanin" pitchFamily="2" charset="-78"/>
              </a:rPr>
              <a:t>میزان مصرف</a:t>
            </a:r>
            <a:r>
              <a:rPr lang="en-US" sz="2000" b="1" dirty="0" smtClean="0">
                <a:cs typeface="B Nazanin" pitchFamily="2" charset="-78"/>
              </a:rPr>
              <a:t>CPU </a:t>
            </a:r>
            <a:r>
              <a:rPr lang="fa-IR" sz="2000" b="1" dirty="0" smtClean="0">
                <a:cs typeface="B Nazanin" pitchFamily="2" charset="-78"/>
              </a:rPr>
              <a:t> را </a:t>
            </a:r>
            <a:r>
              <a:rPr lang="fa-IR" sz="2000" b="1" dirty="0">
                <a:cs typeface="B Nazanin" pitchFamily="2" charset="-78"/>
              </a:rPr>
              <a:t>محدود و بصورت مجزا از سایر فرآیندها تنظیم کنند.</a:t>
            </a:r>
          </a:p>
          <a:p>
            <a:pPr algn="r" rtl="1"/>
            <a:endParaRPr lang="fa-IR" sz="20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89154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200000"/>
              </a:lnSpc>
              <a:buNone/>
            </a:pPr>
            <a:r>
              <a:rPr lang="fa-IR" sz="2000" b="1" dirty="0" smtClean="0">
                <a:cs typeface="B Nazanin" pitchFamily="2" charset="-78"/>
              </a:rPr>
              <a:t>در </a:t>
            </a:r>
            <a:r>
              <a:rPr lang="fa-IR" sz="2000" b="1" dirty="0">
                <a:cs typeface="B Nazanin" pitchFamily="2" charset="-78"/>
              </a:rPr>
              <a:t>محیط‌هایی مانند شرکت‌های هاستینگ برای حفظ  امنیت تعداد زیادی از سایت‌ها  که در یک ویندوز سرور قرار دارند محدودیت‌هایی وجود دارد؛ </a:t>
            </a:r>
            <a:r>
              <a:rPr lang="en-US" sz="2000" b="1" dirty="0">
                <a:cs typeface="B Nazanin" pitchFamily="2" charset="-78"/>
              </a:rPr>
              <a:t>SNI </a:t>
            </a:r>
            <a:r>
              <a:rPr lang="fa-IR" sz="2000" b="1" dirty="0">
                <a:cs typeface="B Nazanin" pitchFamily="2" charset="-78"/>
              </a:rPr>
              <a:t>در همین راستا به‌عنوان یک </a:t>
            </a:r>
            <a:r>
              <a:rPr lang="en-US" sz="2000" b="1" dirty="0">
                <a:cs typeface="B Nazanin" pitchFamily="2" charset="-78"/>
              </a:rPr>
              <a:t>TLS extension </a:t>
            </a:r>
            <a:r>
              <a:rPr lang="fa-IR" sz="2000" b="1" dirty="0">
                <a:cs typeface="B Nazanin" pitchFamily="2" charset="-78"/>
              </a:rPr>
              <a:t>در </a:t>
            </a:r>
            <a:r>
              <a:rPr lang="en-US" sz="2000" b="1" dirty="0">
                <a:cs typeface="B Nazanin" pitchFamily="2" charset="-78"/>
              </a:rPr>
              <a:t>IIS 8 </a:t>
            </a:r>
            <a:r>
              <a:rPr lang="fa-IR" sz="2000" b="1" dirty="0">
                <a:cs typeface="B Nazanin" pitchFamily="2" charset="-78"/>
              </a:rPr>
              <a:t>معرفی شده است. </a:t>
            </a:r>
            <a:r>
              <a:rPr lang="en-US" sz="2000" b="1" dirty="0">
                <a:cs typeface="B Nazanin" pitchFamily="2" charset="-78"/>
              </a:rPr>
              <a:t>TLS extension </a:t>
            </a:r>
            <a:r>
              <a:rPr lang="fa-IR" sz="2000" b="1" dirty="0">
                <a:cs typeface="B Nazanin" pitchFamily="2" charset="-78"/>
              </a:rPr>
              <a:t>شامل دامنه مجازی به‌عنوان بخشی از </a:t>
            </a:r>
            <a:r>
              <a:rPr lang="en-US" sz="2000" b="1" dirty="0">
                <a:cs typeface="B Nazanin" pitchFamily="2" charset="-78"/>
              </a:rPr>
              <a:t>SSL </a:t>
            </a:r>
            <a:r>
              <a:rPr lang="fa-IR" sz="2000" b="1" dirty="0">
                <a:cs typeface="B Nazanin" pitchFamily="2" charset="-78"/>
              </a:rPr>
              <a:t>می باشد. بدین معنی که نام دامنه یا </a:t>
            </a:r>
            <a:r>
              <a:rPr lang="en-US" sz="2000" b="1" dirty="0">
                <a:cs typeface="B Nazanin" pitchFamily="2" charset="-78"/>
              </a:rPr>
              <a:t>hostname </a:t>
            </a:r>
            <a:r>
              <a:rPr lang="fa-IR" sz="2000" b="1" dirty="0">
                <a:cs typeface="B Nazanin" pitchFamily="2" charset="-78"/>
              </a:rPr>
              <a:t>به‌عنوان شناسه شبکه استفاده می‌شود</a:t>
            </a:r>
            <a:r>
              <a:rPr lang="fa-IR" sz="2000" b="1" dirty="0" smtClean="0">
                <a:cs typeface="B Nazanin" pitchFamily="2" charset="-78"/>
              </a:rPr>
              <a:t>.</a:t>
            </a:r>
            <a:endParaRPr lang="en-US" sz="2000" b="1" dirty="0" smtClean="0">
              <a:cs typeface="B Nazanin" pitchFamily="2" charset="-78"/>
            </a:endParaRPr>
          </a:p>
          <a:p>
            <a:pPr marL="0" indent="0" algn="r" rtl="1">
              <a:lnSpc>
                <a:spcPct val="200000"/>
              </a:lnSpc>
              <a:buNone/>
            </a:pPr>
            <a:endParaRPr lang="fa-IR" sz="2000" b="1" dirty="0">
              <a:cs typeface="B Nazanin" pitchFamily="2" charset="-78"/>
            </a:endParaRPr>
          </a:p>
          <a:p>
            <a:pPr marL="0" indent="0" algn="r" rtl="1">
              <a:lnSpc>
                <a:spcPct val="200000"/>
              </a:lnSpc>
              <a:buNone/>
            </a:pPr>
            <a:r>
              <a:rPr lang="en-US" sz="2000" b="1" dirty="0">
                <a:cs typeface="B Nazanin" pitchFamily="2" charset="-78"/>
              </a:rPr>
              <a:t>SNI </a:t>
            </a:r>
            <a:r>
              <a:rPr lang="fa-IR" sz="2000" b="1" dirty="0">
                <a:cs typeface="B Nazanin" pitchFamily="2" charset="-78"/>
              </a:rPr>
              <a:t>بصورت پیش فرض و بدون نیاز به نصب جداگانه در </a:t>
            </a:r>
            <a:r>
              <a:rPr lang="en-US" sz="2000" b="1" dirty="0">
                <a:cs typeface="B Nazanin" pitchFamily="2" charset="-78"/>
              </a:rPr>
              <a:t>IIS 8 </a:t>
            </a:r>
            <a:r>
              <a:rPr lang="fa-IR" sz="2000" b="1" dirty="0">
                <a:cs typeface="B Nazanin" pitchFamily="2" charset="-78"/>
              </a:rPr>
              <a:t>فعال می‌باشد.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295400"/>
            <a:ext cx="8229600" cy="0"/>
          </a:xfrm>
          <a:prstGeom prst="line">
            <a:avLst/>
          </a:prstGeom>
          <a:ln w="19050">
            <a:solidFill>
              <a:srgbClr val="DA5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609600" y="7620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en-US" sz="2800" dirty="0" smtClean="0">
                <a:cs typeface="B Nazanin" pitchFamily="2" charset="-78"/>
              </a:rPr>
              <a:t/>
            </a:r>
            <a:br>
              <a:rPr lang="en-US" sz="2800" dirty="0" smtClean="0">
                <a:cs typeface="B Nazanin" pitchFamily="2" charset="-78"/>
              </a:rPr>
            </a:br>
            <a:r>
              <a:rPr lang="fa-IR" sz="2800" dirty="0" smtClean="0">
                <a:cs typeface="B Nazanin" pitchFamily="2" charset="-78"/>
              </a:rPr>
              <a:t/>
            </a:r>
            <a:br>
              <a:rPr lang="fa-IR" sz="2800" dirty="0" smtClean="0">
                <a:cs typeface="B Nazanin" pitchFamily="2" charset="-78"/>
              </a:rPr>
            </a:br>
            <a:r>
              <a:rPr lang="en-US" sz="2800" dirty="0" smtClean="0">
                <a:cs typeface="B Nazanin" pitchFamily="2" charset="-78"/>
              </a:rPr>
              <a:t/>
            </a:r>
            <a:br>
              <a:rPr lang="en-US" sz="2800" dirty="0" smtClean="0">
                <a:cs typeface="B Nazanin" pitchFamily="2" charset="-78"/>
              </a:rPr>
            </a:br>
            <a:r>
              <a:rPr lang="fa-IR" sz="2800" dirty="0" smtClean="0">
                <a:cs typeface="B Nazanin" pitchFamily="2" charset="-78"/>
              </a:rPr>
              <a:t>پشتیبانی </a:t>
            </a:r>
            <a:r>
              <a:rPr lang="fa-IR" sz="2800" dirty="0">
                <a:cs typeface="B Nazanin" pitchFamily="2" charset="-78"/>
              </a:rPr>
              <a:t>از </a:t>
            </a:r>
            <a:r>
              <a:rPr lang="en-US" sz="2800" dirty="0" smtClean="0">
                <a:cs typeface="B Nazanin" pitchFamily="2" charset="-78"/>
              </a:rPr>
              <a:t>SNI</a:t>
            </a:r>
            <a:endParaRPr lang="en-US" sz="2800" dirty="0">
              <a:cs typeface="B Nazanin" pitchFamily="2" charset="-78"/>
            </a:endParaRPr>
          </a:p>
          <a:p>
            <a:pPr algn="r" rtl="1"/>
            <a:r>
              <a:rPr lang="en-US" sz="2800" dirty="0">
                <a:cs typeface="B Nazanin" pitchFamily="2" charset="-78"/>
              </a:rPr>
              <a:t/>
            </a:r>
            <a:br>
              <a:rPr lang="en-US" sz="2800" dirty="0">
                <a:cs typeface="B Nazanin" pitchFamily="2" charset="-78"/>
              </a:rPr>
            </a:br>
            <a:r>
              <a:rPr lang="fa-IR" sz="2800" dirty="0">
                <a:cs typeface="B Nazanin" pitchFamily="2" charset="-78"/>
              </a:rPr>
              <a:t/>
            </a:r>
            <a:br>
              <a:rPr lang="fa-IR" sz="2800" dirty="0">
                <a:cs typeface="B Nazanin" pitchFamily="2" charset="-78"/>
              </a:rPr>
            </a:br>
            <a:r>
              <a:rPr lang="fa-IR" sz="2800" b="1" dirty="0" smtClean="0">
                <a:solidFill>
                  <a:srgbClr val="DA5808"/>
                </a:solidFill>
                <a:cs typeface="B Nazanin" pitchFamily="2" charset="-78"/>
              </a:rPr>
              <a:t> </a:t>
            </a:r>
            <a:r>
              <a:rPr lang="en-US" sz="2800" b="1" dirty="0" smtClean="0">
                <a:solidFill>
                  <a:srgbClr val="DA5808"/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rgbClr val="DA5808"/>
                </a:solidFill>
                <a:cs typeface="B Nazanin" pitchFamily="2" charset="-78"/>
              </a:rPr>
            </a:br>
            <a:endParaRPr lang="en-US" sz="2800" dirty="0">
              <a:cs typeface="B Nazanin" pitchFamily="2" charset="-7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834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وب سرور چیست ؟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1">
              <a:lnSpc>
                <a:spcPct val="150000"/>
              </a:lnSpc>
              <a:buNone/>
              <a:defRPr/>
            </a:pPr>
            <a:r>
              <a:rPr lang="fa-IR" sz="1800" b="1" dirty="0">
                <a:cs typeface="B Nazanin" pitchFamily="2" charset="-78"/>
              </a:rPr>
              <a:t>وب سرور</a:t>
            </a:r>
            <a:r>
              <a:rPr lang="en-US" sz="1800" b="1" dirty="0">
                <a:cs typeface="B Nazanin" pitchFamily="2" charset="-78"/>
              </a:rPr>
              <a:t> </a:t>
            </a:r>
            <a:r>
              <a:rPr lang="fa-IR" sz="1800" b="1" dirty="0">
                <a:cs typeface="B Nazanin" pitchFamily="2" charset="-78"/>
              </a:rPr>
              <a:t>سامانه اي است که توانایی پاسخگوئی به يك مرورگر وب  و ارسال صفحه درخواستی مرورگر را داراست. صفحات وب بر پایه یک ساختار مشخص و با یک نام واحد كه همان آدرس </a:t>
            </a:r>
            <a:r>
              <a:rPr lang="en-US" sz="1800" b="1" dirty="0">
                <a:cs typeface="B Nazanin" pitchFamily="2" charset="-78"/>
              </a:rPr>
              <a:t>IP</a:t>
            </a:r>
            <a:r>
              <a:rPr lang="fa-IR" sz="1800" b="1" dirty="0">
                <a:cs typeface="B Nazanin" pitchFamily="2" charset="-78"/>
              </a:rPr>
              <a:t> است </a:t>
            </a:r>
            <a:r>
              <a:rPr lang="en-US" sz="1800" b="1" dirty="0">
                <a:cs typeface="B Nazanin" pitchFamily="2" charset="-78"/>
              </a:rPr>
              <a:t> </a:t>
            </a:r>
            <a:r>
              <a:rPr lang="fa-IR" sz="1800" b="1" dirty="0">
                <a:cs typeface="B Nazanin" pitchFamily="2" charset="-78"/>
              </a:rPr>
              <a:t>بر روی وب سرور قرار می‌گیرند. همچنين بر روی یک  وب سرور امکان قرار گرفتن صفحات متعدد و با ساختارهای جداگانه نيز وجود دارد.</a:t>
            </a:r>
          </a:p>
          <a:p>
            <a:pPr marL="0" indent="0" algn="just" rtl="1">
              <a:lnSpc>
                <a:spcPct val="150000"/>
              </a:lnSpc>
              <a:buNone/>
              <a:defRPr/>
            </a:pPr>
            <a:endParaRPr lang="en-US" sz="1800" b="1" dirty="0" smtClean="0">
              <a:cs typeface="B Nazanin" pitchFamily="2" charset="-78"/>
            </a:endParaRPr>
          </a:p>
          <a:p>
            <a:pPr marL="0" indent="0" algn="just" rtl="1">
              <a:lnSpc>
                <a:spcPct val="150000"/>
              </a:lnSpc>
              <a:buNone/>
              <a:defRPr/>
            </a:pPr>
            <a:r>
              <a:rPr lang="fa-IR" sz="1800" b="1" dirty="0" smtClean="0">
                <a:cs typeface="B Nazanin" pitchFamily="2" charset="-78"/>
              </a:rPr>
              <a:t>هدف </a:t>
            </a:r>
            <a:r>
              <a:rPr lang="fa-IR" sz="1800" b="1" dirty="0">
                <a:cs typeface="B Nazanin" pitchFamily="2" charset="-78"/>
              </a:rPr>
              <a:t>از ايجاد يك وب سرور ارائه صفحات وب به کاربران </a:t>
            </a:r>
            <a:r>
              <a:rPr lang="fa-IR" sz="1800" b="1" dirty="0" smtClean="0">
                <a:cs typeface="B Nazanin" pitchFamily="2" charset="-78"/>
              </a:rPr>
              <a:t>است</a:t>
            </a:r>
            <a:r>
              <a:rPr lang="en-US" sz="1800" b="1" dirty="0" smtClean="0">
                <a:cs typeface="B Nazanin" pitchFamily="2" charset="-78"/>
              </a:rPr>
              <a:t>.</a:t>
            </a:r>
          </a:p>
          <a:p>
            <a:pPr marL="0" indent="0" algn="just" rtl="1">
              <a:lnSpc>
                <a:spcPct val="150000"/>
              </a:lnSpc>
              <a:buNone/>
              <a:defRPr/>
            </a:pPr>
            <a:endParaRPr lang="fa-IR" sz="1800" b="1" dirty="0">
              <a:cs typeface="B Nazanin" pitchFamily="2" charset="-78"/>
            </a:endParaRPr>
          </a:p>
          <a:p>
            <a:pPr marL="0" indent="0" algn="just" rtl="1">
              <a:lnSpc>
                <a:spcPct val="150000"/>
              </a:lnSpc>
              <a:buNone/>
              <a:defRPr/>
            </a:pPr>
            <a:r>
              <a:rPr lang="fa-IR" sz="1800" b="1" dirty="0">
                <a:cs typeface="B Nazanin" pitchFamily="2" charset="-78"/>
              </a:rPr>
              <a:t>روش كار بدين صورت است كه کاربر از طريق یک مرورگر </a:t>
            </a:r>
            <a:r>
              <a:rPr lang="fa-IR" sz="1800" b="1" dirty="0" smtClean="0">
                <a:cs typeface="B Nazanin" pitchFamily="2" charset="-78"/>
              </a:rPr>
              <a:t>وب</a:t>
            </a:r>
            <a:r>
              <a:rPr lang="en-US" sz="1800" b="1" dirty="0" smtClean="0">
                <a:cs typeface="B Nazanin" pitchFamily="2" charset="-78"/>
              </a:rPr>
              <a:t> </a:t>
            </a:r>
            <a:r>
              <a:rPr lang="fa-IR" sz="1800" b="1" dirty="0" smtClean="0">
                <a:cs typeface="B Nazanin" pitchFamily="2" charset="-78"/>
              </a:rPr>
              <a:t>ارتباط </a:t>
            </a:r>
            <a:r>
              <a:rPr lang="fa-IR" sz="1800" b="1" dirty="0">
                <a:cs typeface="B Nazanin" pitchFamily="2" charset="-78"/>
              </a:rPr>
              <a:t>اولیه را با ارسال درخواست اوليه (شامل آدرس محل مورد نظر) براي  وب سرور </a:t>
            </a:r>
            <a:r>
              <a:rPr lang="fa-IR" sz="1800" b="1" dirty="0" smtClean="0">
                <a:cs typeface="B Nazanin" pitchFamily="2" charset="-78"/>
              </a:rPr>
              <a:t>ارسال نموده </a:t>
            </a:r>
            <a:r>
              <a:rPr lang="fa-IR" sz="1800" b="1" dirty="0">
                <a:cs typeface="B Nazanin" pitchFamily="2" charset="-78"/>
              </a:rPr>
              <a:t>و وب سرور نيزپس از دريافت اطلاعات </a:t>
            </a:r>
            <a:r>
              <a:rPr lang="fa-IR" sz="1800" b="1" dirty="0" smtClean="0">
                <a:cs typeface="B Nazanin" pitchFamily="2" charset="-78"/>
              </a:rPr>
              <a:t>آن را </a:t>
            </a:r>
            <a:r>
              <a:rPr lang="fa-IR" sz="1800" b="1" dirty="0">
                <a:cs typeface="B Nazanin" pitchFamily="2" charset="-78"/>
              </a:rPr>
              <a:t>به دستگاه كاربر ارسال و يا با ارسال  پیام خطایی به كاربر عدم وجود منبع خاص را به اطلاع مي رساند.</a:t>
            </a:r>
          </a:p>
          <a:p>
            <a:pPr marL="0" indent="0" algn="r" rtl="1">
              <a:lnSpc>
                <a:spcPct val="150000"/>
              </a:lnSpc>
              <a:buNone/>
              <a:defRPr/>
            </a:pPr>
            <a:endParaRPr lang="fa-IR" sz="1800" b="1" dirty="0"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524000"/>
            <a:ext cx="8229600" cy="0"/>
          </a:xfrm>
          <a:prstGeom prst="line">
            <a:avLst/>
          </a:prstGeom>
          <a:ln w="19050">
            <a:solidFill>
              <a:srgbClr val="DA5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3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dirty="0" smtClean="0">
                <a:cs typeface="B Nazanin" pitchFamily="2" charset="-78"/>
              </a:rPr>
              <a:t> IIS</a:t>
            </a:r>
            <a:r>
              <a:rPr lang="fa-IR" dirty="0" smtClean="0">
                <a:cs typeface="B Nazanin" pitchFamily="2" charset="-78"/>
              </a:rPr>
              <a:t>چیست ؟</a:t>
            </a:r>
            <a:r>
              <a:rPr lang="en-US" dirty="0" smtClean="0">
                <a:cs typeface="B Nazanin" pitchFamily="2" charset="-78"/>
              </a:rPr>
              <a:t>  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1">
              <a:lnSpc>
                <a:spcPct val="250000"/>
              </a:lnSpc>
              <a:buNone/>
              <a:defRPr/>
            </a:pPr>
            <a:r>
              <a:rPr lang="fa-IR" sz="1800" b="1" dirty="0" smtClean="0">
                <a:cs typeface="B Nazanin" pitchFamily="2" charset="-78"/>
              </a:rPr>
              <a:t>سرویس </a:t>
            </a:r>
            <a:r>
              <a:rPr lang="en-US" sz="1800" b="1" dirty="0" smtClean="0">
                <a:cs typeface="B Nazanin" pitchFamily="2" charset="-78"/>
              </a:rPr>
              <a:t>IIS</a:t>
            </a:r>
            <a:r>
              <a:rPr lang="fa-IR" sz="1800" b="1" dirty="0" smtClean="0">
                <a:cs typeface="B Nazanin" pitchFamily="2" charset="-78"/>
              </a:rPr>
              <a:t>که </a:t>
            </a:r>
            <a:r>
              <a:rPr lang="fa-IR" sz="1800" b="1" dirty="0">
                <a:cs typeface="B Nazanin" pitchFamily="2" charset="-78"/>
              </a:rPr>
              <a:t>مخفف </a:t>
            </a:r>
            <a:r>
              <a:rPr lang="en-US" sz="1800" b="1" dirty="0">
                <a:cs typeface="B Nazanin" pitchFamily="2" charset="-78"/>
              </a:rPr>
              <a:t>Internet Information Services </a:t>
            </a:r>
            <a:r>
              <a:rPr lang="fa-IR" sz="1800" b="1" dirty="0">
                <a:cs typeface="B Nazanin" pitchFamily="2" charset="-78"/>
              </a:rPr>
              <a:t>می باشد سرويس هاي اطلاعات اينترنتي كه توسط شركت </a:t>
            </a:r>
            <a:r>
              <a:rPr lang="en-US" sz="1800" b="1" dirty="0">
                <a:cs typeface="B Nazanin" pitchFamily="2" charset="-78"/>
              </a:rPr>
              <a:t>Microsoft </a:t>
            </a:r>
            <a:r>
              <a:rPr lang="fa-IR" sz="1800" b="1" dirty="0">
                <a:cs typeface="B Nazanin" pitchFamily="2" charset="-78"/>
              </a:rPr>
              <a:t>عرضه شده و یک سرور برای کنترل کردن محتویات و دسترسی به سایت های وب یا </a:t>
            </a:r>
            <a:r>
              <a:rPr lang="en-US" sz="1800" b="1" dirty="0">
                <a:cs typeface="B Nazanin" pitchFamily="2" charset="-78"/>
              </a:rPr>
              <a:t>FTP </a:t>
            </a:r>
            <a:r>
              <a:rPr lang="fa-IR" sz="1800" b="1" dirty="0">
                <a:cs typeface="B Nazanin" pitchFamily="2" charset="-78"/>
              </a:rPr>
              <a:t>شما بر روی هارد ایجاد می کند .برای مثال هنگامی که شما می خواهید سایتتان را منتشر کنید قبل از </a:t>
            </a:r>
            <a:r>
              <a:rPr lang="en-US" sz="1800" b="1" dirty="0">
                <a:cs typeface="B Nazanin" pitchFamily="2" charset="-78"/>
              </a:rPr>
              <a:t>upload </a:t>
            </a:r>
            <a:r>
              <a:rPr lang="fa-IR" sz="1800" b="1" dirty="0">
                <a:cs typeface="B Nazanin" pitchFamily="2" charset="-78"/>
              </a:rPr>
              <a:t>کردن آن می خواهید آن را آزمایش کنید و اگر با </a:t>
            </a:r>
            <a:r>
              <a:rPr lang="en-US" sz="1800" b="1" dirty="0">
                <a:cs typeface="B Nazanin" pitchFamily="2" charset="-78"/>
              </a:rPr>
              <a:t>asp </a:t>
            </a:r>
            <a:r>
              <a:rPr lang="fa-IR" sz="1800" b="1" dirty="0">
                <a:cs typeface="B Nazanin" pitchFamily="2" charset="-78"/>
              </a:rPr>
              <a:t>طراحی می کنید قبل از نصب </a:t>
            </a:r>
            <a:r>
              <a:rPr lang="en-US" sz="1800" b="1" dirty="0">
                <a:cs typeface="B Nazanin" pitchFamily="2" charset="-78"/>
              </a:rPr>
              <a:t>Visual </a:t>
            </a:r>
            <a:r>
              <a:rPr lang="en-US" sz="1800" b="1" dirty="0" err="1">
                <a:cs typeface="B Nazanin" pitchFamily="2" charset="-78"/>
              </a:rPr>
              <a:t>Studio.Net</a:t>
            </a:r>
            <a:r>
              <a:rPr lang="en-US" sz="1800" b="1" dirty="0">
                <a:cs typeface="B Nazanin" pitchFamily="2" charset="-78"/>
              </a:rPr>
              <a:t> </a:t>
            </a:r>
            <a:r>
              <a:rPr lang="fa-IR" sz="1800" b="1" dirty="0">
                <a:cs typeface="B Nazanin" pitchFamily="2" charset="-78"/>
              </a:rPr>
              <a:t>بهتر است این سرویس را نصب کنید و گرنه مشکلاتی را برای شما به همراه خواهد داشت 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524000"/>
            <a:ext cx="8229600" cy="0"/>
          </a:xfrm>
          <a:prstGeom prst="line">
            <a:avLst/>
          </a:prstGeom>
          <a:ln w="19050">
            <a:solidFill>
              <a:srgbClr val="DA5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836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ورژن </a:t>
            </a:r>
            <a:r>
              <a:rPr lang="fa-IR" dirty="0">
                <a:cs typeface="B Nazanin" pitchFamily="2" charset="-78"/>
              </a:rPr>
              <a:t>های مختلف </a:t>
            </a:r>
            <a:r>
              <a:rPr lang="en-US" dirty="0">
                <a:cs typeface="B Nazanin" pitchFamily="2" charset="-78"/>
              </a:rPr>
              <a:t>IIS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en-US" sz="1600" b="1" dirty="0"/>
              <a:t>IIS 1.0, Windows NT 3.51 available as a free add-on </a:t>
            </a:r>
            <a:endParaRPr lang="en-US" sz="1600" dirty="0"/>
          </a:p>
          <a:p>
            <a:pPr algn="r" rtl="1">
              <a:lnSpc>
                <a:spcPct val="200000"/>
              </a:lnSpc>
            </a:pPr>
            <a:r>
              <a:rPr lang="en-US" sz="1600" b="1" dirty="0"/>
              <a:t>IIS 2.0, Windows NT 4.0 </a:t>
            </a:r>
            <a:endParaRPr lang="en-US" sz="1600" dirty="0"/>
          </a:p>
          <a:p>
            <a:pPr algn="r" rtl="1">
              <a:lnSpc>
                <a:spcPct val="200000"/>
              </a:lnSpc>
            </a:pPr>
            <a:r>
              <a:rPr lang="en-US" sz="1600" b="1" dirty="0"/>
              <a:t>IIS 3.0, Windows NT 4.0 Service Pack 3 </a:t>
            </a:r>
            <a:endParaRPr lang="en-US" sz="1600" dirty="0"/>
          </a:p>
          <a:p>
            <a:pPr algn="r" rtl="1">
              <a:lnSpc>
                <a:spcPct val="200000"/>
              </a:lnSpc>
            </a:pPr>
            <a:r>
              <a:rPr lang="en-US" sz="1600" b="1" dirty="0"/>
              <a:t>IIS 4.0, Windows NT 4.0 Option Pack </a:t>
            </a:r>
            <a:endParaRPr lang="en-US" sz="1600" dirty="0"/>
          </a:p>
          <a:p>
            <a:pPr algn="r" rtl="1">
              <a:lnSpc>
                <a:spcPct val="200000"/>
              </a:lnSpc>
            </a:pPr>
            <a:r>
              <a:rPr lang="en-US" sz="1600" b="1" dirty="0"/>
              <a:t>IIS 5.0, Windows 2000 </a:t>
            </a:r>
            <a:endParaRPr lang="en-US" sz="1600" dirty="0"/>
          </a:p>
          <a:p>
            <a:pPr algn="r" rtl="1">
              <a:lnSpc>
                <a:spcPct val="200000"/>
              </a:lnSpc>
            </a:pPr>
            <a:r>
              <a:rPr lang="en-US" sz="1600" b="1" dirty="0"/>
              <a:t>IIS 5.1, Windows XP Professional </a:t>
            </a:r>
            <a:endParaRPr lang="en-US" sz="1600" dirty="0"/>
          </a:p>
          <a:p>
            <a:pPr algn="r" rtl="1">
              <a:lnSpc>
                <a:spcPct val="200000"/>
              </a:lnSpc>
            </a:pPr>
            <a:r>
              <a:rPr lang="en-US" sz="1600" b="1" dirty="0"/>
              <a:t>IIS 6.0, Windows Server 2003 and Windows XP Professional x64 Edition </a:t>
            </a:r>
            <a:endParaRPr lang="en-US" sz="1600" dirty="0"/>
          </a:p>
          <a:p>
            <a:pPr algn="r" rtl="1">
              <a:lnSpc>
                <a:spcPct val="200000"/>
              </a:lnSpc>
            </a:pPr>
            <a:r>
              <a:rPr lang="en-US" sz="1600" b="1" dirty="0"/>
              <a:t>IIS 7.0, Windows Vista and Windows Server 2008 </a:t>
            </a:r>
            <a:endParaRPr lang="en-US" sz="1600" b="1" dirty="0" smtClean="0"/>
          </a:p>
          <a:p>
            <a:pPr algn="r" rtl="1">
              <a:lnSpc>
                <a:spcPct val="200000"/>
              </a:lnSpc>
            </a:pPr>
            <a:r>
              <a:rPr lang="en-US" sz="1600" b="1" dirty="0"/>
              <a:t>IIS </a:t>
            </a:r>
            <a:r>
              <a:rPr lang="en-US" sz="1600" b="1" dirty="0" smtClean="0"/>
              <a:t>8.0</a:t>
            </a:r>
            <a:r>
              <a:rPr lang="en-US" sz="1600" b="1" dirty="0"/>
              <a:t>, Windows </a:t>
            </a:r>
            <a:r>
              <a:rPr lang="en-US" sz="1600" b="1" dirty="0" smtClean="0"/>
              <a:t>8 </a:t>
            </a:r>
            <a:r>
              <a:rPr lang="en-US" sz="1600" b="1" dirty="0"/>
              <a:t>and Windows Server </a:t>
            </a:r>
            <a:r>
              <a:rPr lang="en-US" sz="1600" b="1" dirty="0" smtClean="0"/>
              <a:t>2012 </a:t>
            </a:r>
            <a:endParaRPr lang="en-US" sz="1600" b="1" dirty="0"/>
          </a:p>
          <a:p>
            <a:pPr algn="r" rtl="1">
              <a:lnSpc>
                <a:spcPct val="200000"/>
              </a:lnSpc>
            </a:pPr>
            <a:endParaRPr lang="en-US" sz="1600" b="1" dirty="0" smtClean="0"/>
          </a:p>
          <a:p>
            <a:pPr algn="r" rtl="1">
              <a:lnSpc>
                <a:spcPct val="200000"/>
              </a:lnSpc>
            </a:pPr>
            <a:endParaRPr lang="en-US" sz="1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524000"/>
            <a:ext cx="8229600" cy="0"/>
          </a:xfrm>
          <a:prstGeom prst="line">
            <a:avLst/>
          </a:prstGeom>
          <a:ln w="19050">
            <a:solidFill>
              <a:srgbClr val="DA5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642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336473"/>
            <a:ext cx="6851408" cy="2070000"/>
          </a:xfrm>
          <a:prstGeom prst="rect">
            <a:avLst/>
          </a:prstGeom>
        </p:spPr>
      </p:pic>
      <p:pic>
        <p:nvPicPr>
          <p:cNvPr id="1026" name="Picture 2" descr="C:\Users\y.sami\Desktop\Integrations-MicrosoftIIS-340x21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044" y="1219199"/>
            <a:ext cx="3844583" cy="2442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6410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en-US" dirty="0" smtClean="0">
                <a:cs typeface="B Nazanin" pitchFamily="2" charset="-78"/>
              </a:rPr>
              <a:t/>
            </a:r>
            <a:br>
              <a:rPr lang="en-US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مراحل </a:t>
            </a:r>
            <a:r>
              <a:rPr lang="fa-IR" dirty="0">
                <a:cs typeface="B Nazanin" pitchFamily="2" charset="-78"/>
              </a:rPr>
              <a:t>زیر را دنبال کنید:</a:t>
            </a:r>
            <a:r>
              <a:rPr lang="en-US" b="1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/>
            </a:r>
            <a:br>
              <a:rPr lang="en-US" b="1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</a:br>
            <a:endParaRPr lang="en-US" dirty="0"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524000"/>
            <a:ext cx="8229600" cy="0"/>
          </a:xfrm>
          <a:prstGeom prst="line">
            <a:avLst/>
          </a:prstGeom>
          <a:ln w="19050">
            <a:solidFill>
              <a:srgbClr val="DA5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09600" y="1657290"/>
            <a:ext cx="835292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1" dirty="0" smtClean="0"/>
              <a:t>Start</a:t>
            </a:r>
            <a:r>
              <a:rPr lang="en-US" sz="2000" dirty="0"/>
              <a:t> 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r>
              <a:rPr lang="en-US" sz="2000" dirty="0"/>
              <a:t> </a:t>
            </a:r>
            <a:r>
              <a:rPr lang="en-US" sz="2000" b="1" dirty="0"/>
              <a:t>All </a:t>
            </a:r>
            <a:r>
              <a:rPr lang="en-US" sz="2000" b="1" dirty="0" smtClean="0"/>
              <a:t>Programs</a:t>
            </a:r>
            <a:r>
              <a:rPr lang="en-US" sz="2000" dirty="0" smtClean="0">
                <a:sym typeface="Wingdings" panose="05000000000000000000" pitchFamily="2" charset="2"/>
              </a:rPr>
              <a:t> </a:t>
            </a:r>
            <a:r>
              <a:rPr lang="en-US" sz="2000" dirty="0"/>
              <a:t> </a:t>
            </a:r>
            <a:r>
              <a:rPr lang="en-US" sz="2000" b="1" dirty="0"/>
              <a:t>Administrative </a:t>
            </a:r>
            <a:r>
              <a:rPr lang="en-US" sz="2000" b="1" dirty="0" smtClean="0"/>
              <a:t>Tools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b="1" dirty="0" smtClean="0"/>
              <a:t>Server </a:t>
            </a:r>
            <a:r>
              <a:rPr lang="en-US" sz="2000" b="1" dirty="0"/>
              <a:t>Manager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0289" y="2209800"/>
            <a:ext cx="336342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fa-IR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پنجره </a:t>
            </a:r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Server Manager</a:t>
            </a:r>
            <a:r>
              <a:rPr lang="fa-IR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 ظاهر می شود.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659" y="2802423"/>
            <a:ext cx="5442681" cy="3782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22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en-US" dirty="0" smtClean="0">
                <a:cs typeface="B Nazanin" pitchFamily="2" charset="-78"/>
              </a:rPr>
              <a:t/>
            </a:r>
            <a:br>
              <a:rPr lang="en-US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مراحل </a:t>
            </a:r>
            <a:r>
              <a:rPr lang="fa-IR" dirty="0">
                <a:cs typeface="B Nazanin" pitchFamily="2" charset="-78"/>
              </a:rPr>
              <a:t>زیر را دنبال کنید:</a:t>
            </a:r>
            <a:r>
              <a:rPr lang="en-US" b="1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/>
            </a:r>
            <a:br>
              <a:rPr lang="en-US" b="1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</a:br>
            <a:endParaRPr lang="en-US" dirty="0"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524000"/>
            <a:ext cx="8229600" cy="0"/>
          </a:xfrm>
          <a:prstGeom prst="line">
            <a:avLst/>
          </a:prstGeom>
          <a:ln w="19050">
            <a:solidFill>
              <a:srgbClr val="DA5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09600" y="1733490"/>
            <a:ext cx="835292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روی گزینه </a:t>
            </a:r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Add Roles</a:t>
            </a:r>
            <a:r>
              <a:rPr lang="fa-I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 کلیک کنید تا پنجره </a:t>
            </a:r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Add Role Wizard</a:t>
            </a:r>
            <a:r>
              <a:rPr lang="fa-I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 نمایش داده شود.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267" y="2438400"/>
            <a:ext cx="5919733" cy="412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87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818" y="685800"/>
            <a:ext cx="835292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روی گزینه </a:t>
            </a:r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Add Roles</a:t>
            </a:r>
            <a:r>
              <a:rPr lang="fa-I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 کلیک کنید تا پنجره </a:t>
            </a:r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Add Role Wizard</a:t>
            </a:r>
            <a:r>
              <a:rPr lang="fa-I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 نمایش داده شود.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755" y="1496291"/>
            <a:ext cx="7233054" cy="5036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8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723</Words>
  <Application>Microsoft Office PowerPoint</Application>
  <PresentationFormat>On-screen Show (4:3)</PresentationFormat>
  <Paragraphs>71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Clarity</vt:lpstr>
      <vt:lpstr> </vt:lpstr>
      <vt:lpstr>سرور چیست ؟</vt:lpstr>
      <vt:lpstr>وب سرور چیست ؟</vt:lpstr>
      <vt:lpstr> IISچیست ؟  </vt:lpstr>
      <vt:lpstr>ورژن های مختلف IIS </vt:lpstr>
      <vt:lpstr>PowerPoint Presentation</vt:lpstr>
      <vt:lpstr> مراحل زیر را دنبال کنید: </vt:lpstr>
      <vt:lpstr> مراحل زیر را دنبال کنید: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قابلیت‌های ارائه شده در   IIS 8و تفاوت آن با نسخه های قبل  </vt:lpstr>
      <vt:lpstr>  اعمال محدودیت داینامیک بر روی آدرس IPها   </vt:lpstr>
      <vt:lpstr>   کنترل cpu: Sand-boxing سایت‌ها و برنامه‌های کاربردی    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Yousef Sami</dc:creator>
  <cp:lastModifiedBy>Yousef Sami</cp:lastModifiedBy>
  <cp:revision>10</cp:revision>
  <dcterms:created xsi:type="dcterms:W3CDTF">2016-05-09T05:51:18Z</dcterms:created>
  <dcterms:modified xsi:type="dcterms:W3CDTF">2016-05-09T07:39:13Z</dcterms:modified>
</cp:coreProperties>
</file>