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1" r:id="rId13"/>
    <p:sldId id="273" r:id="rId14"/>
    <p:sldId id="274" r:id="rId15"/>
    <p:sldId id="275" r:id="rId16"/>
    <p:sldId id="276" r:id="rId17"/>
    <p:sldId id="277" r:id="rId18"/>
    <p:sldId id="269" r:id="rId19"/>
    <p:sldId id="270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1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81E7D-9A1D-4BE1-BCF0-FE6705219B31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8F38C-273B-4A67-8394-3674C2BB5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8F38C-273B-4A67-8394-3674C2BB558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18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8F38C-273B-4A67-8394-3674C2BB558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16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6056459-7F7C-43B9-A2AA-878AA4052516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95738C5-340A-4CC0-9C18-A2D1E0E48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6459-7F7C-43B9-A2AA-878AA4052516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38C5-340A-4CC0-9C18-A2D1E0E48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6459-7F7C-43B9-A2AA-878AA4052516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38C5-340A-4CC0-9C18-A2D1E0E48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6056459-7F7C-43B9-A2AA-878AA4052516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38C5-340A-4CC0-9C18-A2D1E0E48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6056459-7F7C-43B9-A2AA-878AA4052516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95738C5-340A-4CC0-9C18-A2D1E0E4887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6056459-7F7C-43B9-A2AA-878AA4052516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95738C5-340A-4CC0-9C18-A2D1E0E48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6056459-7F7C-43B9-A2AA-878AA4052516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95738C5-340A-4CC0-9C18-A2D1E0E48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6459-7F7C-43B9-A2AA-878AA4052516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738C5-340A-4CC0-9C18-A2D1E0E48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6056459-7F7C-43B9-A2AA-878AA4052516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95738C5-340A-4CC0-9C18-A2D1E0E48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6056459-7F7C-43B9-A2AA-878AA4052516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95738C5-340A-4CC0-9C18-A2D1E0E48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6056459-7F7C-43B9-A2AA-878AA4052516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95738C5-340A-4CC0-9C18-A2D1E0E48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6056459-7F7C-43B9-A2AA-878AA4052516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95738C5-340A-4CC0-9C18-A2D1E0E48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blog.salamatkala.com/wp-content/uploads/asko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-914400"/>
            <a:ext cx="8062912" cy="61912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86000"/>
            <a:ext cx="8062912" cy="1752600"/>
          </a:xfrm>
        </p:spPr>
        <p:txBody>
          <a:bodyPr>
            <a:normAutofit/>
          </a:bodyPr>
          <a:lstStyle/>
          <a:p>
            <a:pPr algn="ctr"/>
            <a:r>
              <a:rPr lang="fa-IR" sz="6000" dirty="0" smtClean="0">
                <a:cs typeface="B Titr" pitchFamily="2" charset="-78"/>
              </a:rPr>
              <a:t>به نام خدا</a:t>
            </a:r>
            <a:endParaRPr lang="en-US" sz="60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257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27906"/>
          </a:xfrm>
        </p:spPr>
        <p:txBody>
          <a:bodyPr>
            <a:normAutofit/>
          </a:bodyPr>
          <a:lstStyle/>
          <a:p>
            <a:pPr algn="r"/>
            <a:r>
              <a:rPr lang="fa-IR" sz="4800" dirty="0">
                <a:cs typeface="P Mitra" pitchFamily="2" charset="-78"/>
              </a:rPr>
              <a:t>جهت اسکولیوز </a:t>
            </a:r>
            <a:r>
              <a:rPr lang="fa-IR" sz="4800" dirty="0" smtClean="0">
                <a:cs typeface="P Mitra" pitchFamily="2" charset="-78"/>
              </a:rPr>
              <a:t>: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95400"/>
            <a:ext cx="8229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dirty="0" smtClean="0">
                <a:cs typeface="P Mitra" pitchFamily="2" charset="-78"/>
              </a:rPr>
              <a:t>نشان </a:t>
            </a:r>
            <a:r>
              <a:rPr lang="fa-IR" sz="2400" dirty="0">
                <a:cs typeface="P Mitra" pitchFamily="2" charset="-78"/>
              </a:rPr>
              <a:t>دهنده سمت تحدب (</a:t>
            </a:r>
            <a:r>
              <a:rPr lang="en-US" dirty="0">
                <a:cs typeface="P Mitra" pitchFamily="2" charset="-78"/>
              </a:rPr>
              <a:t>convexity</a:t>
            </a:r>
            <a:r>
              <a:rPr lang="fa-IR" sz="2400" dirty="0">
                <a:cs typeface="P Mitra" pitchFamily="2" charset="-78"/>
              </a:rPr>
              <a:t>) است. اسکولیوز چپ یعنی تحدب انحراف به  سمت چپ است و بالعکس.</a:t>
            </a:r>
            <a:endParaRPr lang="en-US" sz="2400" dirty="0">
              <a:cs typeface="P Mitra" pitchFamily="2" charset="-78"/>
            </a:endParaRPr>
          </a:p>
          <a:p>
            <a:pPr algn="just" rtl="1"/>
            <a:r>
              <a:rPr lang="fa-IR" sz="2400" dirty="0">
                <a:cs typeface="P Mitra" pitchFamily="2" charset="-78"/>
              </a:rPr>
              <a:t>اسکولیوز به علت انحرافی که در ستون مهرها ایجاد می کند باعث چرخش جسم مهره ها نیز می شود که جهت آن به سمت تحدب است. </a:t>
            </a:r>
            <a:endParaRPr lang="en-US" sz="2400" dirty="0">
              <a:cs typeface="P Mitra" pitchFamily="2" charset="-78"/>
            </a:endParaRPr>
          </a:p>
          <a:p>
            <a:pPr algn="just" rtl="1"/>
            <a:r>
              <a:rPr lang="fa-IR" sz="2400" dirty="0">
                <a:cs typeface="P Mitra" pitchFamily="2" charset="-78"/>
              </a:rPr>
              <a:t>چرخش مهر ها به سمت تحدب باعث می شود که زواید خاری انحرافی در خلاف جهت آن، یعنی به سمت تقعر داشته باشد.</a:t>
            </a:r>
            <a:endParaRPr lang="en-US" sz="2400" dirty="0">
              <a:cs typeface="P Mitra" pitchFamily="2" charset="-78"/>
            </a:endParaRPr>
          </a:p>
          <a:p>
            <a:pPr algn="just" rtl="1"/>
            <a:r>
              <a:rPr lang="fa-IR" sz="2400" dirty="0">
                <a:cs typeface="P Mitra" pitchFamily="2" charset="-78"/>
              </a:rPr>
              <a:t>اگر انحراف جانبی در مهره های پشتی اتفاق افتد دنده ها هم جهت با جسم مهره به سمت تحدب می چرخند.</a:t>
            </a:r>
            <a:endParaRPr lang="en-US" sz="2400" dirty="0">
              <a:cs typeface="P Mitra" pitchFamily="2" charset="-78"/>
            </a:endParaRPr>
          </a:p>
          <a:p>
            <a:pPr algn="just" rtl="1"/>
            <a:r>
              <a:rPr lang="fa-IR" sz="2400" dirty="0">
                <a:cs typeface="P Mitra" pitchFamily="2" charset="-78"/>
              </a:rPr>
              <a:t>چرخش دنده ها به سمت تحدب باعث ایجاد برجستگی در آن سمت می شود.</a:t>
            </a:r>
            <a:endParaRPr lang="en-US" sz="2400" dirty="0">
              <a:cs typeface="P Mitra" pitchFamily="2" charset="-78"/>
            </a:endParaRPr>
          </a:p>
          <a:p>
            <a:pPr algn="just"/>
            <a:endParaRPr lang="en-US" sz="2800" dirty="0">
              <a:cs typeface="P Mitra" pitchFamily="2" charset="-78"/>
            </a:endParaRPr>
          </a:p>
        </p:txBody>
      </p:sp>
      <p:pic>
        <p:nvPicPr>
          <p:cNvPr id="6146" name="Picture 2" descr="asko">
            <a:hlinkClick r:id="rId2" tooltip="asko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76800"/>
            <a:ext cx="2261152" cy="1733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75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</p:spPr>
        <p:txBody>
          <a:bodyPr>
            <a:normAutofit/>
          </a:bodyPr>
          <a:lstStyle/>
          <a:p>
            <a:pPr algn="r" rtl="1"/>
            <a:r>
              <a:rPr lang="fa-IR" sz="4800" dirty="0">
                <a:effectLst/>
                <a:cs typeface="P Mitra" pitchFamily="2" charset="-78"/>
              </a:rPr>
              <a:t>علائم (</a:t>
            </a:r>
            <a:r>
              <a:rPr lang="en-US" sz="4000" dirty="0">
                <a:effectLst/>
                <a:cs typeface="P Mitra" pitchFamily="2" charset="-78"/>
              </a:rPr>
              <a:t>signs of scoliosis</a:t>
            </a:r>
            <a:r>
              <a:rPr lang="fa-IR" sz="4800" dirty="0" smtClean="0">
                <a:effectLst/>
                <a:cs typeface="P Mitra" pitchFamily="2" charset="-78"/>
              </a:rPr>
              <a:t>):</a:t>
            </a:r>
            <a:endParaRPr lang="en-US" sz="4800" dirty="0">
              <a:cs typeface="P Mitra" pitchFamily="2" charset="-78"/>
            </a:endParaRPr>
          </a:p>
        </p:txBody>
      </p:sp>
      <p:pic>
        <p:nvPicPr>
          <p:cNvPr id="4" name="Picture 2" descr="C:\Users\DELL\Desktop\اسکو\هفت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0"/>
            <a:ext cx="4114800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838200" y="5715000"/>
            <a:ext cx="7696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cs typeface="P Mitra" pitchFamily="2" charset="-78"/>
              </a:rPr>
              <a:t>برای حفظ </a:t>
            </a:r>
            <a:r>
              <a:rPr lang="en-US" sz="3200" dirty="0">
                <a:cs typeface="P Mitra" pitchFamily="2" charset="-78"/>
              </a:rPr>
              <a:t> </a:t>
            </a:r>
            <a:r>
              <a:rPr lang="en-US" sz="2400" dirty="0" smtClean="0">
                <a:cs typeface="P Mitra" pitchFamily="2" charset="-78"/>
              </a:rPr>
              <a:t>gaze</a:t>
            </a:r>
            <a:r>
              <a:rPr lang="fa-IR" sz="3200" dirty="0" smtClean="0">
                <a:cs typeface="P Mitra" pitchFamily="2" charset="-78"/>
              </a:rPr>
              <a:t> </a:t>
            </a:r>
            <a:r>
              <a:rPr lang="fa-IR" sz="3200" dirty="0">
                <a:cs typeface="P Mitra" pitchFamily="2" charset="-78"/>
              </a:rPr>
              <a:t>(دید) نرمال انحراف سر به یک سمت.</a:t>
            </a:r>
            <a:endParaRPr lang="en-US" sz="3200" dirty="0">
              <a:cs typeface="P Mitra" pitchFamily="2" charset="-78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2035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</p:spPr>
        <p:txBody>
          <a:bodyPr>
            <a:normAutofit/>
          </a:bodyPr>
          <a:lstStyle/>
          <a:p>
            <a:pPr algn="r" rtl="1"/>
            <a:r>
              <a:rPr lang="fa-IR" sz="4800" dirty="0">
                <a:effectLst/>
                <a:cs typeface="P Mitra" pitchFamily="2" charset="-78"/>
              </a:rPr>
              <a:t>علائم (</a:t>
            </a:r>
            <a:r>
              <a:rPr lang="en-US" sz="4000" dirty="0">
                <a:effectLst/>
                <a:cs typeface="P Mitra" pitchFamily="2" charset="-78"/>
              </a:rPr>
              <a:t>signs of scoliosis</a:t>
            </a:r>
            <a:r>
              <a:rPr lang="fa-IR" sz="4800" dirty="0" smtClean="0">
                <a:effectLst/>
                <a:cs typeface="P Mitra" pitchFamily="2" charset="-78"/>
              </a:rPr>
              <a:t>):</a:t>
            </a:r>
            <a:endParaRPr lang="en-US" sz="4800" dirty="0">
              <a:cs typeface="P Mitra" pitchFamily="2" charset="-78"/>
            </a:endParaRPr>
          </a:p>
        </p:txBody>
      </p:sp>
      <p:pic>
        <p:nvPicPr>
          <p:cNvPr id="4" name="Picture 2" descr="C:\Users\DELL\Desktop\اسکو\هفت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0"/>
            <a:ext cx="4114800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838200" y="5715000"/>
            <a:ext cx="7696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cs typeface="P Mitra" pitchFamily="2" charset="-78"/>
              </a:rPr>
              <a:t>انحراف خط سطح شانه ها. افتادگی شانه در یک سمت</a:t>
            </a:r>
            <a:r>
              <a:rPr lang="fa-IR" sz="3200" dirty="0" smtClean="0">
                <a:cs typeface="P Mitra" pitchFamily="2" charset="-78"/>
              </a:rPr>
              <a:t>.</a:t>
            </a:r>
          </a:p>
          <a:p>
            <a:pPr algn="ctr" rtl="1"/>
            <a:r>
              <a:rPr lang="fa-IR" sz="3200" dirty="0" smtClean="0">
                <a:cs typeface="P Mitra" pitchFamily="2" charset="-78"/>
              </a:rPr>
              <a:t>شانه در جهت انحنای تحدب قوس بالاتر قرار می گیرد.  </a:t>
            </a:r>
            <a:endParaRPr lang="en-US" sz="3200" dirty="0" smtClean="0">
              <a:cs typeface="P Mitra" pitchFamily="2" charset="-78"/>
            </a:endParaRPr>
          </a:p>
          <a:p>
            <a:pPr algn="ctr" rtl="1"/>
            <a:endParaRPr lang="en-US" sz="2800" dirty="0">
              <a:cs typeface="P Mitra" pitchFamily="2" charset="-78"/>
            </a:endParaRPr>
          </a:p>
          <a:p>
            <a:pPr algn="ctr"/>
            <a:endParaRPr lang="en-US" b="1" dirty="0">
              <a:cs typeface="P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516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</p:spPr>
        <p:txBody>
          <a:bodyPr>
            <a:normAutofit/>
          </a:bodyPr>
          <a:lstStyle/>
          <a:p>
            <a:pPr algn="r" rtl="1"/>
            <a:r>
              <a:rPr lang="fa-IR" sz="4800" dirty="0">
                <a:effectLst/>
                <a:cs typeface="P Mitra" pitchFamily="2" charset="-78"/>
              </a:rPr>
              <a:t>علائم (</a:t>
            </a:r>
            <a:r>
              <a:rPr lang="en-US" sz="4000" dirty="0">
                <a:effectLst/>
                <a:cs typeface="P Mitra" pitchFamily="2" charset="-78"/>
              </a:rPr>
              <a:t>signs of scoliosis</a:t>
            </a:r>
            <a:r>
              <a:rPr lang="fa-IR" sz="4800" dirty="0" smtClean="0">
                <a:effectLst/>
                <a:cs typeface="P Mitra" pitchFamily="2" charset="-78"/>
              </a:rPr>
              <a:t>):</a:t>
            </a:r>
            <a:endParaRPr lang="en-US" sz="4800" dirty="0">
              <a:cs typeface="P Mitra" pitchFamily="2" charset="-78"/>
            </a:endParaRPr>
          </a:p>
        </p:txBody>
      </p:sp>
      <p:pic>
        <p:nvPicPr>
          <p:cNvPr id="4" name="Picture 2" descr="C:\Users\DELL\Desktop\اسکو\هفت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0"/>
            <a:ext cx="4114800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838200" y="57150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400" dirty="0">
                <a:cs typeface="P Mitra" pitchFamily="2" charset="-78"/>
              </a:rPr>
              <a:t>Level of ears</a:t>
            </a:r>
            <a:r>
              <a:rPr lang="fa-IR" sz="2400" dirty="0">
                <a:cs typeface="P Mitra" pitchFamily="2" charset="-78"/>
              </a:rPr>
              <a:t> </a:t>
            </a:r>
            <a:r>
              <a:rPr lang="fa-IR" sz="3200" dirty="0">
                <a:cs typeface="P Mitra" pitchFamily="2" charset="-78"/>
              </a:rPr>
              <a:t>همواره خلاف جهت  </a:t>
            </a:r>
            <a:r>
              <a:rPr lang="en-US" sz="2400" dirty="0">
                <a:cs typeface="P Mitra" pitchFamily="2" charset="-78"/>
              </a:rPr>
              <a:t>level of shoulders</a:t>
            </a:r>
            <a:r>
              <a:rPr lang="fa-IR" sz="3200" dirty="0">
                <a:cs typeface="P Mitra" pitchFamily="2" charset="-78"/>
              </a:rPr>
              <a:t>.</a:t>
            </a:r>
            <a:endParaRPr lang="en-US" sz="3200" dirty="0">
              <a:cs typeface="P Mitra" pitchFamily="2" charset="-78"/>
            </a:endParaRPr>
          </a:p>
          <a:p>
            <a:pPr algn="ctr"/>
            <a:r>
              <a:rPr lang="fa-IR" sz="3200" dirty="0">
                <a:cs typeface="P Mitra" pitchFamily="2" charset="-78"/>
              </a:rPr>
              <a:t>لبه ی داخلی اسکاپولا در سمت تحدب بیرون زده گی دارد.</a:t>
            </a:r>
            <a:endParaRPr lang="en-US" sz="2000" b="1" dirty="0">
              <a:cs typeface="P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516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</p:spPr>
        <p:txBody>
          <a:bodyPr>
            <a:normAutofit/>
          </a:bodyPr>
          <a:lstStyle/>
          <a:p>
            <a:pPr algn="r" rtl="1"/>
            <a:r>
              <a:rPr lang="fa-IR" sz="4800" dirty="0">
                <a:effectLst/>
                <a:cs typeface="P Mitra" pitchFamily="2" charset="-78"/>
              </a:rPr>
              <a:t>علائم (</a:t>
            </a:r>
            <a:r>
              <a:rPr lang="en-US" sz="4000" dirty="0">
                <a:effectLst/>
                <a:cs typeface="P Mitra" pitchFamily="2" charset="-78"/>
              </a:rPr>
              <a:t>signs of scoliosis</a:t>
            </a:r>
            <a:r>
              <a:rPr lang="fa-IR" sz="4800" dirty="0" smtClean="0">
                <a:effectLst/>
                <a:cs typeface="P Mitra" pitchFamily="2" charset="-78"/>
              </a:rPr>
              <a:t>):</a:t>
            </a:r>
            <a:endParaRPr lang="en-US" sz="4800" dirty="0">
              <a:cs typeface="P Mitra" pitchFamily="2" charset="-78"/>
            </a:endParaRPr>
          </a:p>
        </p:txBody>
      </p:sp>
      <p:pic>
        <p:nvPicPr>
          <p:cNvPr id="4" name="Picture 2" descr="C:\Users\DELL\Desktop\اسکو\هفت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0"/>
            <a:ext cx="4114800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0" y="5715000"/>
            <a:ext cx="9144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cs typeface="P Mitra" pitchFamily="2" charset="-78"/>
              </a:rPr>
              <a:t>در سمت مخالف تحدب توراسیک یک </a:t>
            </a:r>
            <a:r>
              <a:rPr lang="en-US" sz="2400" dirty="0">
                <a:cs typeface="P Mitra" pitchFamily="2" charset="-78"/>
              </a:rPr>
              <a:t>gap</a:t>
            </a:r>
            <a:r>
              <a:rPr lang="fa-IR" sz="3200" dirty="0">
                <a:cs typeface="P Mitra" pitchFamily="2" charset="-78"/>
              </a:rPr>
              <a:t> بین اندام فوقانی و تنه ایجاد می شود.</a:t>
            </a:r>
            <a:endParaRPr lang="en-US" sz="3200" dirty="0">
              <a:cs typeface="P Mitra" pitchFamily="2" charset="-78"/>
            </a:endParaRPr>
          </a:p>
          <a:p>
            <a:pPr algn="ctr"/>
            <a:endParaRPr lang="en-US" b="1" dirty="0">
              <a:cs typeface="P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516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</p:spPr>
        <p:txBody>
          <a:bodyPr>
            <a:normAutofit/>
          </a:bodyPr>
          <a:lstStyle/>
          <a:p>
            <a:pPr algn="r" rtl="1"/>
            <a:r>
              <a:rPr lang="fa-IR" sz="4800" dirty="0">
                <a:effectLst/>
                <a:cs typeface="P Mitra" pitchFamily="2" charset="-78"/>
              </a:rPr>
              <a:t>علائم (</a:t>
            </a:r>
            <a:r>
              <a:rPr lang="en-US" sz="4000" dirty="0">
                <a:effectLst/>
                <a:cs typeface="P Mitra" pitchFamily="2" charset="-78"/>
              </a:rPr>
              <a:t>signs of scoliosis</a:t>
            </a:r>
            <a:r>
              <a:rPr lang="fa-IR" sz="4800" dirty="0" smtClean="0">
                <a:effectLst/>
                <a:cs typeface="P Mitra" pitchFamily="2" charset="-78"/>
              </a:rPr>
              <a:t>):</a:t>
            </a:r>
            <a:endParaRPr lang="en-US" sz="4800" dirty="0">
              <a:cs typeface="P Mitra" pitchFamily="2" charset="-78"/>
            </a:endParaRPr>
          </a:p>
        </p:txBody>
      </p:sp>
      <p:pic>
        <p:nvPicPr>
          <p:cNvPr id="4" name="Picture 2" descr="C:\Users\DELL\Desktop\اسکو\هفت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0"/>
            <a:ext cx="4114800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838200" y="5715000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cs typeface="P Mitra" pitchFamily="2" charset="-78"/>
              </a:rPr>
              <a:t>در سمت تقعر لومبار (کمری) چین هایی ایجاد می شود.</a:t>
            </a:r>
            <a:endParaRPr lang="en-US" sz="3200" dirty="0">
              <a:cs typeface="P Mitra" pitchFamily="2" charset="-78"/>
            </a:endParaRPr>
          </a:p>
          <a:p>
            <a:pPr algn="ctr" rtl="1"/>
            <a:r>
              <a:rPr lang="fa-IR" sz="3200" dirty="0">
                <a:cs typeface="P Mitra" pitchFamily="2" charset="-78"/>
              </a:rPr>
              <a:t>معمولا لوردوز شدید ناحیه کمری ایجاد می شود.</a:t>
            </a:r>
            <a:endParaRPr lang="en-US" sz="3200" dirty="0">
              <a:cs typeface="P Mitra" pitchFamily="2" charset="-78"/>
            </a:endParaRPr>
          </a:p>
          <a:p>
            <a:pPr algn="ctr"/>
            <a:endParaRPr lang="en-US" sz="2000" b="1" dirty="0">
              <a:cs typeface="P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516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</p:spPr>
        <p:txBody>
          <a:bodyPr>
            <a:normAutofit/>
          </a:bodyPr>
          <a:lstStyle/>
          <a:p>
            <a:pPr algn="r" rtl="1"/>
            <a:r>
              <a:rPr lang="fa-IR" sz="4800" dirty="0">
                <a:effectLst/>
                <a:cs typeface="P Mitra" pitchFamily="2" charset="-78"/>
              </a:rPr>
              <a:t>علائم (</a:t>
            </a:r>
            <a:r>
              <a:rPr lang="en-US" sz="4000" dirty="0">
                <a:effectLst/>
                <a:cs typeface="P Mitra" pitchFamily="2" charset="-78"/>
              </a:rPr>
              <a:t>signs of scoliosis</a:t>
            </a:r>
            <a:r>
              <a:rPr lang="fa-IR" sz="4800" dirty="0" smtClean="0">
                <a:effectLst/>
                <a:cs typeface="P Mitra" pitchFamily="2" charset="-78"/>
              </a:rPr>
              <a:t>):</a:t>
            </a:r>
            <a:endParaRPr lang="en-US" sz="4800" dirty="0">
              <a:cs typeface="P Mitra" pitchFamily="2" charset="-78"/>
            </a:endParaRPr>
          </a:p>
        </p:txBody>
      </p:sp>
      <p:pic>
        <p:nvPicPr>
          <p:cNvPr id="4" name="Picture 2" descr="C:\Users\DELL\Desktop\اسکو\هفت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0"/>
            <a:ext cx="4114800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838200" y="5715000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cs typeface="P Mitra" pitchFamily="2" charset="-78"/>
              </a:rPr>
              <a:t> </a:t>
            </a:r>
            <a:r>
              <a:rPr lang="fa-IR" sz="3200" dirty="0" smtClean="0">
                <a:cs typeface="P Mitra" pitchFamily="2" charset="-78"/>
              </a:rPr>
              <a:t>لگن </a:t>
            </a:r>
            <a:r>
              <a:rPr lang="fa-IR" sz="3200" dirty="0">
                <a:cs typeface="P Mitra" pitchFamily="2" charset="-78"/>
              </a:rPr>
              <a:t>در سمت تقعر بالا قرار می گیرد.</a:t>
            </a:r>
            <a:endParaRPr lang="en-US" sz="3200" dirty="0">
              <a:cs typeface="P Mitra" pitchFamily="2" charset="-78"/>
            </a:endParaRPr>
          </a:p>
          <a:p>
            <a:pPr algn="ctr" rtl="1"/>
            <a:r>
              <a:rPr lang="fa-IR" sz="3200" dirty="0">
                <a:cs typeface="P Mitra" pitchFamily="2" charset="-78"/>
              </a:rPr>
              <a:t>در سمتی که لگن پایین تر است  </a:t>
            </a:r>
            <a:r>
              <a:rPr lang="en-US" sz="2400" dirty="0" err="1">
                <a:cs typeface="P Mitra" pitchFamily="2" charset="-78"/>
              </a:rPr>
              <a:t>G.max</a:t>
            </a:r>
            <a:r>
              <a:rPr lang="fa-IR" sz="3200" dirty="0">
                <a:cs typeface="P Mitra" pitchFamily="2" charset="-78"/>
              </a:rPr>
              <a:t> برجسته تر می شود.</a:t>
            </a:r>
            <a:endParaRPr lang="en-US" sz="3200" dirty="0">
              <a:cs typeface="P Mitra" pitchFamily="2" charset="-78"/>
            </a:endParaRPr>
          </a:p>
          <a:p>
            <a:pPr algn="ctr"/>
            <a:endParaRPr lang="en-US" sz="2000" b="1" dirty="0">
              <a:cs typeface="P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516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</p:spPr>
        <p:txBody>
          <a:bodyPr>
            <a:normAutofit/>
          </a:bodyPr>
          <a:lstStyle/>
          <a:p>
            <a:pPr algn="r" rtl="1"/>
            <a:r>
              <a:rPr lang="fa-IR" sz="4800" dirty="0">
                <a:effectLst/>
                <a:cs typeface="P Mitra" pitchFamily="2" charset="-78"/>
              </a:rPr>
              <a:t>علائم (</a:t>
            </a:r>
            <a:r>
              <a:rPr lang="en-US" sz="4000" dirty="0">
                <a:effectLst/>
                <a:cs typeface="P Mitra" pitchFamily="2" charset="-78"/>
              </a:rPr>
              <a:t>signs of scoliosis</a:t>
            </a:r>
            <a:r>
              <a:rPr lang="fa-IR" sz="4800" dirty="0" smtClean="0">
                <a:effectLst/>
                <a:cs typeface="P Mitra" pitchFamily="2" charset="-78"/>
              </a:rPr>
              <a:t>):</a:t>
            </a:r>
            <a:endParaRPr lang="en-US" sz="4800" dirty="0">
              <a:cs typeface="P Mitra" pitchFamily="2" charset="-78"/>
            </a:endParaRPr>
          </a:p>
        </p:txBody>
      </p:sp>
      <p:pic>
        <p:nvPicPr>
          <p:cNvPr id="4" name="Picture 2" descr="C:\Users\DELL\Desktop\اسکو\هفت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0"/>
            <a:ext cx="4114800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838200" y="57150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cs typeface="P Mitra" pitchFamily="2" charset="-78"/>
              </a:rPr>
              <a:t>مفصل </a:t>
            </a:r>
            <a:r>
              <a:rPr lang="en-US" sz="2400" dirty="0">
                <a:cs typeface="P Mitra" pitchFamily="2" charset="-78"/>
              </a:rPr>
              <a:t>hip</a:t>
            </a:r>
            <a:r>
              <a:rPr lang="fa-IR" sz="2400" dirty="0">
                <a:cs typeface="P Mitra" pitchFamily="2" charset="-78"/>
              </a:rPr>
              <a:t> </a:t>
            </a:r>
            <a:r>
              <a:rPr lang="fa-IR" sz="3200" dirty="0">
                <a:cs typeface="P Mitra" pitchFamily="2" charset="-78"/>
              </a:rPr>
              <a:t>در سمتی که با لگن بالاتر رفته </a:t>
            </a:r>
            <a:r>
              <a:rPr lang="en-US" sz="2400" dirty="0">
                <a:cs typeface="P Mitra" pitchFamily="2" charset="-78"/>
              </a:rPr>
              <a:t>add</a:t>
            </a:r>
            <a:r>
              <a:rPr lang="fa-IR" sz="2400" dirty="0">
                <a:cs typeface="P Mitra" pitchFamily="2" charset="-78"/>
              </a:rPr>
              <a:t> </a:t>
            </a:r>
            <a:r>
              <a:rPr lang="fa-IR" sz="3200" dirty="0">
                <a:cs typeface="P Mitra" pitchFamily="2" charset="-78"/>
              </a:rPr>
              <a:t>می شود ودر سمت مقابل </a:t>
            </a:r>
            <a:r>
              <a:rPr lang="en-US" sz="2400" dirty="0" err="1">
                <a:cs typeface="P Mitra" pitchFamily="2" charset="-78"/>
              </a:rPr>
              <a:t>abd</a:t>
            </a:r>
            <a:r>
              <a:rPr lang="fa-IR" sz="2400" dirty="0">
                <a:cs typeface="P Mitra" pitchFamily="2" charset="-78"/>
              </a:rPr>
              <a:t> </a:t>
            </a:r>
            <a:r>
              <a:rPr lang="fa-IR" sz="3200" dirty="0">
                <a:cs typeface="P Mitra" pitchFamily="2" charset="-78"/>
              </a:rPr>
              <a:t>می شود.</a:t>
            </a:r>
            <a:endParaRPr lang="en-US" sz="3200" dirty="0">
              <a:cs typeface="P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553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8534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cs typeface="P Mitra" pitchFamily="2" charset="-78"/>
              </a:rPr>
              <a:t>اسکولیوز از جنبه های مختلفی تقسیم بندی می شوند.</a:t>
            </a:r>
            <a:endParaRPr lang="en-US" sz="3200" dirty="0">
              <a:cs typeface="P Mitra" pitchFamily="2" charset="-78"/>
            </a:endParaRPr>
          </a:p>
          <a:p>
            <a:pPr algn="r" rtl="1"/>
            <a:r>
              <a:rPr lang="fa-IR" sz="3200" dirty="0">
                <a:cs typeface="P Mitra" pitchFamily="2" charset="-78"/>
              </a:rPr>
              <a:t>شایع ترین حالت درگیری نوجوانان با منشع ناشناخته است که به آن ایدیوپاتیک می گویند، که بیش از 80 درصد موارد را به خود اختصاص می دهد و در دخترها بیشتر است</a:t>
            </a:r>
            <a:r>
              <a:rPr lang="fa-IR" sz="3200" dirty="0" smtClean="0">
                <a:cs typeface="P Mitra" pitchFamily="2" charset="-78"/>
              </a:rPr>
              <a:t>.</a:t>
            </a:r>
            <a:r>
              <a:rPr lang="fa-IR" sz="3200" dirty="0">
                <a:cs typeface="P Mitra" pitchFamily="2" charset="-78"/>
              </a:rPr>
              <a:t> </a:t>
            </a:r>
            <a:endParaRPr lang="en-US" sz="3200" dirty="0">
              <a:cs typeface="P Mitra" pitchFamily="2" charset="-78"/>
            </a:endParaRPr>
          </a:p>
          <a:p>
            <a:pPr algn="r" rtl="1"/>
            <a:r>
              <a:rPr lang="fa-IR" sz="3200" dirty="0">
                <a:cs typeface="P Mitra" pitchFamily="2" charset="-78"/>
              </a:rPr>
              <a:t>اسکولیوز خصوصا در موارد شدید و پیشرفته اکثر ساختارهای بدن خصوصا عضلات نواحی وسیعی را درگیر می کند، </a:t>
            </a:r>
            <a:r>
              <a:rPr lang="fa-IR" sz="3200" dirty="0" smtClean="0">
                <a:cs typeface="P Mitra" pitchFamily="2" charset="-78"/>
              </a:rPr>
              <a:t>به </a:t>
            </a:r>
            <a:r>
              <a:rPr lang="fa-IR" sz="3200" dirty="0">
                <a:cs typeface="P Mitra" pitchFamily="2" charset="-78"/>
              </a:rPr>
              <a:t>عبارتی تقارن عضلات دو نیمه از بدن از بین می رود</a:t>
            </a:r>
            <a:r>
              <a:rPr lang="fa-IR" sz="3200" dirty="0" smtClean="0">
                <a:cs typeface="P Mitra" pitchFamily="2" charset="-78"/>
              </a:rPr>
              <a:t>.</a:t>
            </a:r>
          </a:p>
          <a:p>
            <a:pPr algn="r" rtl="1"/>
            <a:r>
              <a:rPr lang="fa-IR" sz="3200" dirty="0">
                <a:cs typeface="P Mitra" pitchFamily="2" charset="-78"/>
              </a:rPr>
              <a:t>گروهی از عضلات دچار کشیدگی و ضعف و </a:t>
            </a:r>
            <a:endParaRPr lang="fa-IR" sz="3200" dirty="0" smtClean="0">
              <a:cs typeface="P Mitra" pitchFamily="2" charset="-78"/>
            </a:endParaRPr>
          </a:p>
          <a:p>
            <a:pPr algn="r" rtl="1"/>
            <a:r>
              <a:rPr lang="fa-IR" sz="3200" dirty="0" smtClean="0">
                <a:cs typeface="P Mitra" pitchFamily="2" charset="-78"/>
              </a:rPr>
              <a:t>گروهی </a:t>
            </a:r>
            <a:r>
              <a:rPr lang="fa-IR" sz="3200" dirty="0">
                <a:cs typeface="P Mitra" pitchFamily="2" charset="-78"/>
              </a:rPr>
              <a:t>دیگر دچار کوتاهی و سفتی می شوند.</a:t>
            </a:r>
            <a:endParaRPr lang="en-US" sz="3200" dirty="0">
              <a:cs typeface="P Mitra" pitchFamily="2" charset="-78"/>
            </a:endParaRPr>
          </a:p>
          <a:p>
            <a:pPr algn="r" rtl="1"/>
            <a:endParaRPr lang="en-US" sz="3200" dirty="0">
              <a:cs typeface="P Mitra" pitchFamily="2" charset="-78"/>
            </a:endParaRPr>
          </a:p>
          <a:p>
            <a:pPr algn="r"/>
            <a:endParaRPr lang="en-US" sz="3200" dirty="0">
              <a:cs typeface="P Mitra" pitchFamily="2" charset="-78"/>
            </a:endParaRPr>
          </a:p>
        </p:txBody>
      </p:sp>
      <p:pic>
        <p:nvPicPr>
          <p:cNvPr id="9218" name="Picture 2" descr="C:\Users\DELL\Desktop\اسکو\یازدهم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1790700" cy="3181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64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800" dirty="0">
                <a:effectLst/>
                <a:cs typeface="P Mitra" pitchFamily="2" charset="-78"/>
              </a:rPr>
              <a:t>عضلات</a:t>
            </a:r>
            <a:r>
              <a:rPr lang="fa-IR" sz="4800" dirty="0" smtClean="0">
                <a:effectLst/>
                <a:cs typeface="P Mitra" pitchFamily="2" charset="-78"/>
              </a:rPr>
              <a:t>:</a:t>
            </a:r>
            <a:endParaRPr lang="en-US" sz="4800" dirty="0">
              <a:cs typeface="P Mitra" pitchFamily="2" charset="-78"/>
            </a:endParaRPr>
          </a:p>
        </p:txBody>
      </p:sp>
      <p:pic>
        <p:nvPicPr>
          <p:cNvPr id="10242" name="Picture 2" descr="C:\Users\DELL\Desktop\اسکو\دهم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419600" cy="4787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1676400"/>
            <a:ext cx="419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r" rtl="1">
              <a:buFont typeface="Arial" pitchFamily="34" charset="0"/>
              <a:buChar char="•"/>
            </a:pPr>
            <a:r>
              <a:rPr lang="fa-IR" sz="3200" dirty="0">
                <a:cs typeface="P Mitra" pitchFamily="2" charset="-78"/>
              </a:rPr>
              <a:t>عضلات گردن</a:t>
            </a:r>
            <a:endParaRPr lang="en-US" sz="3200" dirty="0">
              <a:cs typeface="P Mitra" pitchFamily="2" charset="-78"/>
            </a:endParaRPr>
          </a:p>
          <a:p>
            <a:pPr marL="285750" lvl="0" indent="-285750" algn="r" rtl="1">
              <a:buFont typeface="Arial" pitchFamily="34" charset="0"/>
              <a:buChar char="•"/>
            </a:pPr>
            <a:r>
              <a:rPr lang="fa-IR" sz="3200" dirty="0">
                <a:cs typeface="P Mitra" pitchFamily="2" charset="-78"/>
              </a:rPr>
              <a:t>کمربند شانه ای</a:t>
            </a:r>
            <a:endParaRPr lang="en-US" sz="3200" dirty="0">
              <a:cs typeface="P Mitra" pitchFamily="2" charset="-78"/>
            </a:endParaRPr>
          </a:p>
          <a:p>
            <a:pPr marL="285750" lvl="0" indent="-285750" algn="r" rtl="1">
              <a:buFont typeface="Arial" pitchFamily="34" charset="0"/>
              <a:buChar char="•"/>
            </a:pPr>
            <a:r>
              <a:rPr lang="fa-IR" sz="3200" dirty="0">
                <a:cs typeface="P Mitra" pitchFamily="2" charset="-78"/>
              </a:rPr>
              <a:t>عضلات تنه</a:t>
            </a:r>
            <a:endParaRPr lang="en-US" sz="3200" dirty="0">
              <a:cs typeface="P Mitra" pitchFamily="2" charset="-78"/>
            </a:endParaRPr>
          </a:p>
          <a:p>
            <a:pPr marL="285750" lvl="0" indent="-285750" algn="r" rtl="1">
              <a:buFont typeface="Arial" pitchFamily="34" charset="0"/>
              <a:buChar char="•"/>
            </a:pPr>
            <a:r>
              <a:rPr lang="fa-IR" sz="3200" dirty="0">
                <a:cs typeface="P Mitra" pitchFamily="2" charset="-78"/>
              </a:rPr>
              <a:t>عضلات شکم</a:t>
            </a:r>
            <a:endParaRPr lang="en-US" sz="3200" dirty="0">
              <a:cs typeface="P Mitra" pitchFamily="2" charset="-78"/>
            </a:endParaRPr>
          </a:p>
          <a:p>
            <a:pPr marL="285750" lvl="0" indent="-285750" algn="r" rtl="1">
              <a:buFont typeface="Arial" pitchFamily="34" charset="0"/>
              <a:buChar char="•"/>
            </a:pPr>
            <a:r>
              <a:rPr lang="fa-IR" sz="3200" dirty="0">
                <a:cs typeface="P Mitra" pitchFamily="2" charset="-78"/>
              </a:rPr>
              <a:t>عضلات لگنی</a:t>
            </a:r>
            <a:endParaRPr lang="en-US" sz="3200" dirty="0">
              <a:cs typeface="P Mitra" pitchFamily="2" charset="-78"/>
            </a:endParaRP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sz="3200" dirty="0">
                <a:cs typeface="P Mitra" pitchFamily="2" charset="-78"/>
              </a:rPr>
              <a:t>عضلات مفصل ران</a:t>
            </a:r>
            <a:endParaRPr lang="en-US" sz="3200" dirty="0">
              <a:cs typeface="P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812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762000" y="1066800"/>
            <a:ext cx="2133600" cy="533400"/>
          </a:xfrm>
        </p:spPr>
        <p:txBody>
          <a:bodyPr>
            <a:normAutofit lnSpcReduction="10000"/>
          </a:bodyPr>
          <a:lstStyle/>
          <a:p>
            <a:r>
              <a:rPr lang="fa-IR" sz="3200" dirty="0" smtClean="0">
                <a:cs typeface="B Titr" pitchFamily="2" charset="-78"/>
              </a:rPr>
              <a:t>اسکولیوزیس</a:t>
            </a:r>
            <a:endParaRPr lang="en-US" sz="3200" dirty="0">
              <a:cs typeface="B Titr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ELL\Desktop\اسکو\اول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4800"/>
            <a:ext cx="5334000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16764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Scoliosis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190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211862"/>
              </p:ext>
            </p:extLst>
          </p:nvPr>
        </p:nvGraphicFramePr>
        <p:xfrm>
          <a:off x="457200" y="1397000"/>
          <a:ext cx="8229600" cy="4931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5605">
                <a:tc>
                  <a:txBody>
                    <a:bodyPr/>
                    <a:lstStyle/>
                    <a:p>
                      <a:pPr algn="r" rtl="1"/>
                      <a:r>
                        <a:rPr lang="fa-IR" sz="3200" dirty="0" smtClean="0">
                          <a:cs typeface="P Mitra" pitchFamily="2" charset="-78"/>
                        </a:rPr>
                        <a:t>تراپزیوس</a:t>
                      </a:r>
                      <a:r>
                        <a:rPr lang="fa-IR" sz="3200" baseline="0" dirty="0" smtClean="0">
                          <a:cs typeface="P Mitra" pitchFamily="2" charset="-78"/>
                        </a:rPr>
                        <a:t> (ذوزنقه ای)</a:t>
                      </a:r>
                      <a:endParaRPr lang="en-US" sz="3200" dirty="0">
                        <a:cs typeface="P Mitra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3200" dirty="0" smtClean="0">
                          <a:cs typeface="P Mitra" pitchFamily="2" charset="-78"/>
                        </a:rPr>
                        <a:t>لایه سطحی  </a:t>
                      </a:r>
                      <a:endParaRPr lang="en-US" sz="3200" dirty="0">
                        <a:cs typeface="P Mitra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3200" dirty="0" smtClean="0">
                          <a:cs typeface="P Mitra" pitchFamily="2" charset="-78"/>
                        </a:rPr>
                        <a:t>عضلات</a:t>
                      </a:r>
                      <a:r>
                        <a:rPr lang="fa-IR" sz="3200" baseline="0" dirty="0" smtClean="0">
                          <a:cs typeface="P Mitra" pitchFamily="2" charset="-78"/>
                        </a:rPr>
                        <a:t> پشت</a:t>
                      </a:r>
                      <a:endParaRPr lang="en-US" sz="3200" dirty="0">
                        <a:cs typeface="P Mitra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395">
                <a:tc>
                  <a:txBody>
                    <a:bodyPr/>
                    <a:lstStyle/>
                    <a:p>
                      <a:pPr algn="r" rtl="1"/>
                      <a:r>
                        <a:rPr lang="fa-IR" sz="3200" dirty="0" smtClean="0">
                          <a:cs typeface="P Mitra" pitchFamily="2" charset="-78"/>
                        </a:rPr>
                        <a:t>لاتیسموس دورسی (پهن پشتی)</a:t>
                      </a:r>
                      <a:endParaRPr lang="en-US" sz="3200" dirty="0">
                        <a:cs typeface="P Mitra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3200" dirty="0">
                        <a:cs typeface="P Mitra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3200" dirty="0">
                        <a:cs typeface="P Mitra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605">
                <a:tc>
                  <a:txBody>
                    <a:bodyPr/>
                    <a:lstStyle/>
                    <a:p>
                      <a:pPr algn="r" rtl="1"/>
                      <a:r>
                        <a:rPr lang="fa-IR" sz="3200" dirty="0" smtClean="0">
                          <a:cs typeface="P Mitra" pitchFamily="2" charset="-78"/>
                        </a:rPr>
                        <a:t>رومبوئیدها</a:t>
                      </a:r>
                      <a:r>
                        <a:rPr lang="fa-IR" sz="3200" baseline="0" dirty="0" smtClean="0">
                          <a:cs typeface="P Mitra" pitchFamily="2" charset="-78"/>
                        </a:rPr>
                        <a:t> (متوازی الاضلاع)</a:t>
                      </a:r>
                      <a:endParaRPr lang="en-US" sz="3200" dirty="0">
                        <a:cs typeface="P Mitra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3200">
                        <a:cs typeface="P Mitra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3200">
                        <a:cs typeface="P Mitra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5605">
                <a:tc>
                  <a:txBody>
                    <a:bodyPr/>
                    <a:lstStyle/>
                    <a:p>
                      <a:pPr algn="r" rtl="1"/>
                      <a:r>
                        <a:rPr lang="fa-IR" sz="3200" dirty="0" smtClean="0">
                          <a:cs typeface="P Mitra" pitchFamily="2" charset="-78"/>
                        </a:rPr>
                        <a:t>لواتوراسکاپولا (بالا بنده کتف)</a:t>
                      </a:r>
                      <a:endParaRPr lang="en-US" sz="3200" dirty="0">
                        <a:cs typeface="P Mitra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3200">
                        <a:cs typeface="P Mitra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3200">
                        <a:cs typeface="P Mitra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5605">
                <a:tc>
                  <a:txBody>
                    <a:bodyPr/>
                    <a:lstStyle/>
                    <a:p>
                      <a:pPr algn="r" rtl="1"/>
                      <a:r>
                        <a:rPr lang="fa-IR" sz="3200" dirty="0" smtClean="0">
                          <a:cs typeface="P Mitra" pitchFamily="2" charset="-78"/>
                        </a:rPr>
                        <a:t>سراتوس</a:t>
                      </a:r>
                      <a:r>
                        <a:rPr lang="fa-IR" sz="3200" baseline="0" dirty="0" smtClean="0">
                          <a:cs typeface="P Mitra" pitchFamily="2" charset="-78"/>
                        </a:rPr>
                        <a:t> آنترویور (دندانه ای قدامی)</a:t>
                      </a:r>
                      <a:endParaRPr lang="en-US" sz="3200" dirty="0">
                        <a:cs typeface="P Mitra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3200" dirty="0">
                        <a:cs typeface="P Mitra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3200" dirty="0">
                        <a:cs typeface="P Mitra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6248400" y="16764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038600" y="1649104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962400" y="18288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962400" y="1981200"/>
            <a:ext cx="7620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962400" y="2171700"/>
            <a:ext cx="762000" cy="1943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962400" y="2286000"/>
            <a:ext cx="838200" cy="2743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09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230278"/>
              </p:ext>
            </p:extLst>
          </p:nvPr>
        </p:nvGraphicFramePr>
        <p:xfrm>
          <a:off x="-11373" y="181364"/>
          <a:ext cx="8915400" cy="670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2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5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7565">
                <a:tc>
                  <a:txBody>
                    <a:bodyPr/>
                    <a:lstStyle/>
                    <a:p>
                      <a:pPr algn="r" rtl="1"/>
                      <a:r>
                        <a:rPr lang="fa-IR" sz="2800" dirty="0" smtClean="0">
                          <a:cs typeface="P Mitra" pitchFamily="2" charset="-78"/>
                        </a:rPr>
                        <a:t>اسپاینالیس (سری،</a:t>
                      </a:r>
                      <a:r>
                        <a:rPr lang="fa-IR" sz="2800" baseline="0" dirty="0" smtClean="0">
                          <a:cs typeface="P Mitra" pitchFamily="2" charset="-78"/>
                        </a:rPr>
                        <a:t> گردنی، پشتی)</a:t>
                      </a:r>
                      <a:endParaRPr lang="en-US" sz="2800" dirty="0">
                        <a:cs typeface="P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800" dirty="0" smtClean="0">
                          <a:cs typeface="P Mitra" pitchFamily="2" charset="-78"/>
                        </a:rPr>
                        <a:t>ارکتور</a:t>
                      </a:r>
                      <a:r>
                        <a:rPr lang="fa-IR" sz="2800" baseline="0" dirty="0" smtClean="0">
                          <a:cs typeface="P Mitra" pitchFamily="2" charset="-78"/>
                        </a:rPr>
                        <a:t>اسپاین</a:t>
                      </a:r>
                      <a:endParaRPr lang="en-US" sz="2800" dirty="0">
                        <a:cs typeface="P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800" dirty="0" smtClean="0">
                          <a:cs typeface="P Mitra" pitchFamily="2" charset="-78"/>
                        </a:rPr>
                        <a:t>لایه</a:t>
                      </a:r>
                      <a:r>
                        <a:rPr lang="fa-IR" sz="2800" baseline="0" dirty="0" smtClean="0">
                          <a:cs typeface="P Mitra" pitchFamily="2" charset="-78"/>
                        </a:rPr>
                        <a:t> عمقی</a:t>
                      </a:r>
                      <a:endParaRPr lang="en-US" sz="2800" dirty="0">
                        <a:cs typeface="P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7565">
                <a:tc>
                  <a:txBody>
                    <a:bodyPr/>
                    <a:lstStyle/>
                    <a:p>
                      <a:pPr algn="r" rtl="1"/>
                      <a:r>
                        <a:rPr lang="fa-IR" sz="2800" dirty="0" smtClean="0">
                          <a:cs typeface="P Mitra" pitchFamily="2" charset="-78"/>
                        </a:rPr>
                        <a:t>لانجیسموس</a:t>
                      </a:r>
                      <a:r>
                        <a:rPr lang="fa-IR" sz="2800" baseline="0" dirty="0" smtClean="0">
                          <a:cs typeface="P Mitra" pitchFamily="2" charset="-78"/>
                        </a:rPr>
                        <a:t> (سری، گردنی، پشتی)</a:t>
                      </a:r>
                      <a:endParaRPr lang="en-US" sz="2800" dirty="0">
                        <a:cs typeface="P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800" dirty="0">
                        <a:cs typeface="P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800" dirty="0">
                        <a:cs typeface="P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565">
                <a:tc>
                  <a:txBody>
                    <a:bodyPr/>
                    <a:lstStyle/>
                    <a:p>
                      <a:pPr algn="r" rtl="1"/>
                      <a:r>
                        <a:rPr lang="fa-IR" sz="2800" dirty="0" smtClean="0">
                          <a:cs typeface="P Mitra" pitchFamily="2" charset="-78"/>
                        </a:rPr>
                        <a:t>ایلیوکوستالیس (سری، گردنی،</a:t>
                      </a:r>
                      <a:r>
                        <a:rPr lang="fa-IR" sz="2800" baseline="0" dirty="0" smtClean="0">
                          <a:cs typeface="P Mitra" pitchFamily="2" charset="-78"/>
                        </a:rPr>
                        <a:t> کمری)</a:t>
                      </a:r>
                      <a:endParaRPr lang="en-US" sz="2800" dirty="0">
                        <a:cs typeface="P Mitra" pitchFamily="2" charset="-78"/>
                      </a:endParaRPr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800" dirty="0">
                        <a:cs typeface="P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800" dirty="0">
                        <a:cs typeface="P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7565">
                <a:tc>
                  <a:txBody>
                    <a:bodyPr/>
                    <a:lstStyle/>
                    <a:p>
                      <a:pPr algn="r" rtl="1"/>
                      <a:r>
                        <a:rPr lang="fa-IR" sz="2800" dirty="0" smtClean="0">
                          <a:cs typeface="P Mitra" pitchFamily="2" charset="-78"/>
                        </a:rPr>
                        <a:t>سمی اسپاینالیس</a:t>
                      </a:r>
                      <a:r>
                        <a:rPr lang="fa-IR" sz="2800" baseline="0" dirty="0" smtClean="0">
                          <a:cs typeface="P Mitra" pitchFamily="2" charset="-78"/>
                        </a:rPr>
                        <a:t> (سری، گردنی، پشتی)</a:t>
                      </a:r>
                      <a:endParaRPr lang="en-US" sz="2800" dirty="0">
                        <a:cs typeface="P Mitra" pitchFamily="2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800" dirty="0" smtClean="0">
                          <a:cs typeface="P Mitra" pitchFamily="2" charset="-78"/>
                        </a:rPr>
                        <a:t>ترنسورسواسپاینال</a:t>
                      </a:r>
                      <a:endParaRPr lang="en-US" sz="2800" dirty="0">
                        <a:cs typeface="P Mitra" pitchFamily="2" charset="-78"/>
                      </a:endParaRPr>
                    </a:p>
                  </a:txBody>
                  <a:tcPr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800" dirty="0">
                        <a:cs typeface="P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7565">
                <a:tc>
                  <a:txBody>
                    <a:bodyPr/>
                    <a:lstStyle/>
                    <a:p>
                      <a:pPr algn="r" rtl="1"/>
                      <a:r>
                        <a:rPr lang="fa-IR" sz="2800" dirty="0" smtClean="0">
                          <a:cs typeface="P Mitra" pitchFamily="2" charset="-78"/>
                        </a:rPr>
                        <a:t>مولتی</a:t>
                      </a:r>
                      <a:r>
                        <a:rPr lang="fa-IR" sz="2800" baseline="0" dirty="0" smtClean="0">
                          <a:cs typeface="P Mitra" pitchFamily="2" charset="-78"/>
                        </a:rPr>
                        <a:t> فیدوس</a:t>
                      </a:r>
                      <a:endParaRPr lang="en-US" sz="2800" dirty="0">
                        <a:cs typeface="P Mitra" pitchFamily="2" charset="-78"/>
                      </a:endParaRPr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US" sz="2800" dirty="0">
                        <a:cs typeface="P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800">
                        <a:cs typeface="P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7565">
                <a:tc>
                  <a:txBody>
                    <a:bodyPr/>
                    <a:lstStyle/>
                    <a:p>
                      <a:pPr algn="r" rtl="1"/>
                      <a:r>
                        <a:rPr lang="fa-IR" sz="2800" dirty="0" smtClean="0">
                          <a:cs typeface="P Mitra" pitchFamily="2" charset="-78"/>
                        </a:rPr>
                        <a:t>روتاتورها</a:t>
                      </a:r>
                      <a:endParaRPr lang="en-US" sz="2800" dirty="0">
                        <a:cs typeface="P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800">
                        <a:cs typeface="P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800" dirty="0">
                        <a:cs typeface="P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7565">
                <a:tc>
                  <a:txBody>
                    <a:bodyPr/>
                    <a:lstStyle/>
                    <a:p>
                      <a:pPr algn="r" rtl="1"/>
                      <a:r>
                        <a:rPr lang="fa-IR" sz="2800" dirty="0" smtClean="0">
                          <a:cs typeface="P Mitra" pitchFamily="2" charset="-78"/>
                        </a:rPr>
                        <a:t>اینتراسپاینالیس</a:t>
                      </a:r>
                      <a:endParaRPr lang="en-US" sz="2800" dirty="0">
                        <a:cs typeface="P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800" dirty="0" smtClean="0">
                          <a:cs typeface="P Mitra" pitchFamily="2" charset="-78"/>
                        </a:rPr>
                        <a:t>سگمنتال کوچک</a:t>
                      </a:r>
                      <a:endParaRPr lang="en-US" sz="2800" dirty="0">
                        <a:cs typeface="P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800">
                        <a:cs typeface="P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37565">
                <a:tc>
                  <a:txBody>
                    <a:bodyPr/>
                    <a:lstStyle/>
                    <a:p>
                      <a:pPr algn="r" rtl="1"/>
                      <a:r>
                        <a:rPr lang="fa-IR" sz="2800" dirty="0" smtClean="0">
                          <a:cs typeface="P Mitra" pitchFamily="2" charset="-78"/>
                        </a:rPr>
                        <a:t>اینترترنسورساروس</a:t>
                      </a:r>
                      <a:endParaRPr lang="en-US" sz="2800" dirty="0">
                        <a:cs typeface="P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800">
                        <a:cs typeface="P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800" dirty="0">
                        <a:cs typeface="P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7238431" y="469340"/>
            <a:ext cx="394365" cy="106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7276815" y="590835"/>
            <a:ext cx="685800" cy="23041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238431" y="762000"/>
            <a:ext cx="762569" cy="464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851104" y="469340"/>
            <a:ext cx="940095" cy="106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851105" y="609600"/>
            <a:ext cx="940095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851105" y="762000"/>
            <a:ext cx="940095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635352" y="2983742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635351" y="3163153"/>
            <a:ext cx="685800" cy="72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660941" y="3352800"/>
            <a:ext cx="6858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635352" y="54864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660941" y="5651310"/>
            <a:ext cx="685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29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P Mitra" pitchFamily="2" charset="-78"/>
              </a:rPr>
              <a:t>مهمترین عضلات درگیر در اسکولیوز</a:t>
            </a:r>
            <a:endParaRPr lang="en-US" dirty="0">
              <a:cs typeface="P Mitra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 smtClean="0">
                <a:cs typeface="P Mitra" pitchFamily="2" charset="-78"/>
              </a:rPr>
              <a:t>استرنوکلایدوماستوئید</a:t>
            </a:r>
            <a:r>
              <a:rPr lang="en-US" sz="2800" dirty="0" smtClean="0">
                <a:cs typeface="P Mitra" pitchFamily="2" charset="-78"/>
              </a:rPr>
              <a:t> (SCM) </a:t>
            </a:r>
            <a:endParaRPr lang="en-US" sz="2800" dirty="0">
              <a:cs typeface="P Mitra" pitchFamily="2" charset="-78"/>
            </a:endParaRPr>
          </a:p>
        </p:txBody>
      </p:sp>
      <p:pic>
        <p:nvPicPr>
          <p:cNvPr id="11266" name="Picture 2" descr="C:\Users\DELL\Desktop\اسکو\Sternocleidomastoid_files\sternocleidomasto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61548"/>
            <a:ext cx="2743200" cy="3458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62400" y="2819401"/>
            <a:ext cx="4191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Origin</a:t>
            </a:r>
            <a:endParaRPr lang="en-US" sz="1600" dirty="0"/>
          </a:p>
          <a:p>
            <a:r>
              <a:rPr lang="en-US" sz="1600" dirty="0"/>
              <a:t>Anterior surface of the upper sternum</a:t>
            </a:r>
          </a:p>
          <a:p>
            <a:r>
              <a:rPr lang="en-US" sz="1600" dirty="0"/>
              <a:t>Inner part of the clavicle </a:t>
            </a:r>
          </a:p>
          <a:p>
            <a:r>
              <a:rPr lang="en-US" sz="1600" b="1" dirty="0"/>
              <a:t>Insertion</a:t>
            </a:r>
            <a:endParaRPr lang="en-US" sz="1600" dirty="0"/>
          </a:p>
          <a:p>
            <a:r>
              <a:rPr lang="en-US" sz="1600" dirty="0"/>
              <a:t>Mastoid process (behind the ear) </a:t>
            </a:r>
          </a:p>
          <a:p>
            <a:r>
              <a:rPr lang="en-US" sz="1600" b="1" dirty="0"/>
              <a:t>Actions</a:t>
            </a:r>
            <a:endParaRPr lang="en-US" sz="1600" dirty="0"/>
          </a:p>
          <a:p>
            <a:r>
              <a:rPr lang="en-US" sz="1600" dirty="0"/>
              <a:t>Contraction on both sides: Flexes the neck</a:t>
            </a:r>
          </a:p>
          <a:p>
            <a:r>
              <a:rPr lang="en-US" sz="1600" dirty="0"/>
              <a:t>Contraction on one side only: Laterally flexes (side bends) to the same side and rotates to the other side </a:t>
            </a:r>
          </a:p>
        </p:txBody>
      </p:sp>
    </p:spTree>
    <p:extLst>
      <p:ext uri="{BB962C8B-B14F-4D97-AF65-F5344CB8AC3E}">
        <p14:creationId xmlns:p14="http://schemas.microsoft.com/office/powerpoint/2010/main" val="143776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176" y="733567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cs typeface="P Mitra" pitchFamily="2" charset="-78"/>
              </a:rPr>
              <a:t>trapezius</a:t>
            </a:r>
            <a:endParaRPr lang="en-US" sz="2800" dirty="0">
              <a:cs typeface="P Mitra" pitchFamily="2" charset="-78"/>
            </a:endParaRPr>
          </a:p>
        </p:txBody>
      </p:sp>
      <p:pic>
        <p:nvPicPr>
          <p:cNvPr id="12290" name="Picture 2" descr="C:\Users\DELL\Desktop\اسکو\Trapezius Muscle_files\trapezius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2239962" cy="3598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0" y="1828800"/>
            <a:ext cx="4572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Origin</a:t>
            </a:r>
            <a:endParaRPr lang="en-US" sz="1600" dirty="0"/>
          </a:p>
          <a:p>
            <a:r>
              <a:rPr lang="en-US" sz="1600" dirty="0"/>
              <a:t>Base of skull</a:t>
            </a:r>
          </a:p>
          <a:p>
            <a:r>
              <a:rPr lang="en-US" sz="1600" dirty="0"/>
              <a:t>Ligaments cervical (upper) spine </a:t>
            </a:r>
          </a:p>
          <a:p>
            <a:r>
              <a:rPr lang="en-US" sz="1600" dirty="0" err="1"/>
              <a:t>Spinous</a:t>
            </a:r>
            <a:r>
              <a:rPr lang="en-US" sz="1600" dirty="0"/>
              <a:t> processes of Cervical 7 to Thoracic 12 </a:t>
            </a:r>
            <a:r>
              <a:rPr lang="en-US" sz="1600" dirty="0" err="1"/>
              <a:t>vertibrae</a:t>
            </a:r>
            <a:r>
              <a:rPr lang="en-US" sz="1600" dirty="0"/>
              <a:t> </a:t>
            </a:r>
          </a:p>
          <a:p>
            <a:r>
              <a:rPr lang="en-US" sz="1600" b="1" dirty="0"/>
              <a:t>Insertion</a:t>
            </a:r>
            <a:endParaRPr lang="en-US" sz="1600" dirty="0"/>
          </a:p>
          <a:p>
            <a:r>
              <a:rPr lang="en-US" sz="1600" dirty="0"/>
              <a:t>Posterior outer 1/3 of the clavicle</a:t>
            </a:r>
          </a:p>
          <a:p>
            <a:r>
              <a:rPr lang="en-US" sz="1600" dirty="0"/>
              <a:t>Acromion process</a:t>
            </a:r>
          </a:p>
          <a:p>
            <a:r>
              <a:rPr lang="en-US" sz="1600" dirty="0"/>
              <a:t>Spine of the scapula</a:t>
            </a:r>
          </a:p>
          <a:p>
            <a:r>
              <a:rPr lang="en-US" sz="1600" b="1" dirty="0"/>
              <a:t>Actions</a:t>
            </a:r>
            <a:endParaRPr lang="en-US" sz="1600" dirty="0"/>
          </a:p>
          <a:p>
            <a:r>
              <a:rPr lang="en-US" sz="1600" dirty="0"/>
              <a:t>Elevate the Scapula</a:t>
            </a:r>
          </a:p>
          <a:p>
            <a:r>
              <a:rPr lang="en-US" sz="1600" dirty="0"/>
              <a:t>Retract the Scapula</a:t>
            </a:r>
          </a:p>
          <a:p>
            <a:r>
              <a:rPr lang="en-US" sz="1600" dirty="0"/>
              <a:t>Upward rotation of the scapula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3036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9144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Rhomboids</a:t>
            </a:r>
            <a:endParaRPr lang="en-US" sz="2400" dirty="0"/>
          </a:p>
        </p:txBody>
      </p:sp>
      <p:pic>
        <p:nvPicPr>
          <p:cNvPr id="13315" name="Picture 3" descr="C:\Users\DELL\Desktop\اسکو\Rhomboids_files\rhomboids_muscle2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64" y="2099509"/>
            <a:ext cx="2687870" cy="3133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2400" y="2286000"/>
            <a:ext cx="3581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Origin</a:t>
            </a:r>
            <a:endParaRPr lang="en-US" dirty="0"/>
          </a:p>
          <a:p>
            <a:r>
              <a:rPr lang="en-US" dirty="0" err="1"/>
              <a:t>Spinous</a:t>
            </a:r>
            <a:r>
              <a:rPr lang="en-US" dirty="0"/>
              <a:t> processes of C7-T5 </a:t>
            </a:r>
          </a:p>
          <a:p>
            <a:r>
              <a:rPr lang="en-US" b="1" dirty="0"/>
              <a:t>Insertion</a:t>
            </a:r>
            <a:endParaRPr lang="en-US" dirty="0"/>
          </a:p>
          <a:p>
            <a:r>
              <a:rPr lang="en-US" dirty="0"/>
              <a:t>Medial border of the scapula, below the level of the spine of the scapula</a:t>
            </a:r>
          </a:p>
          <a:p>
            <a:r>
              <a:rPr lang="en-US" b="1" dirty="0"/>
              <a:t>Actions</a:t>
            </a:r>
            <a:endParaRPr lang="en-US" dirty="0"/>
          </a:p>
          <a:p>
            <a:r>
              <a:rPr lang="en-US" dirty="0"/>
              <a:t>Scapula retraction</a:t>
            </a:r>
          </a:p>
          <a:p>
            <a:r>
              <a:rPr lang="en-US" dirty="0"/>
              <a:t>Rotation of the scapula downwards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6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418" y="9144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800" dirty="0" err="1"/>
              <a:t>Levator</a:t>
            </a:r>
            <a:r>
              <a:rPr lang="en-US" sz="2800" dirty="0"/>
              <a:t> Scapulae</a:t>
            </a:r>
          </a:p>
          <a:p>
            <a:pPr algn="ctr" rtl="1"/>
            <a:endParaRPr lang="en-US" sz="2800" dirty="0">
              <a:cs typeface="P Mitra" pitchFamily="2" charset="-78"/>
            </a:endParaRPr>
          </a:p>
        </p:txBody>
      </p:sp>
      <p:pic>
        <p:nvPicPr>
          <p:cNvPr id="14338" name="Picture 2" descr="C:\Users\DELL\Desktop\اسکو\Levator scapulae_files\levator_scapulae2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12" y="2090410"/>
            <a:ext cx="2618916" cy="3146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62400" y="2090410"/>
            <a:ext cx="3962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Origin</a:t>
            </a:r>
            <a:endParaRPr lang="en-US" dirty="0"/>
          </a:p>
          <a:p>
            <a:r>
              <a:rPr lang="en-US" dirty="0"/>
              <a:t>Transverse processes of C1-4 </a:t>
            </a:r>
          </a:p>
          <a:p>
            <a:r>
              <a:rPr lang="en-US" b="1" dirty="0"/>
              <a:t>Insertion</a:t>
            </a:r>
            <a:endParaRPr lang="en-US" dirty="0"/>
          </a:p>
          <a:p>
            <a:r>
              <a:rPr lang="en-US" dirty="0"/>
              <a:t>Medial border of the scapula above the level of the scapula spine </a:t>
            </a:r>
          </a:p>
          <a:p>
            <a:r>
              <a:rPr lang="en-US" b="1" dirty="0"/>
              <a:t>Actions</a:t>
            </a:r>
            <a:endParaRPr lang="en-US" dirty="0"/>
          </a:p>
          <a:p>
            <a:r>
              <a:rPr lang="en-US" dirty="0"/>
              <a:t>Scapula elevation</a:t>
            </a:r>
          </a:p>
          <a:p>
            <a:r>
              <a:rPr lang="en-US" dirty="0"/>
              <a:t>Lateral flexion of the cervical spine (each side independently) </a:t>
            </a:r>
          </a:p>
          <a:p>
            <a:r>
              <a:rPr lang="en-US" dirty="0"/>
              <a:t>Extension of the cervical spine (each side independently)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6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ELL\Desktop\اسکو\Serratus Anterior_files\serratus_anterior2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3038"/>
            <a:ext cx="1858962" cy="29797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downlod\pushup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40" y="3657600"/>
            <a:ext cx="28575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77603" y="2689746"/>
            <a:ext cx="365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Origin</a:t>
            </a:r>
            <a:endParaRPr lang="en-US" dirty="0"/>
          </a:p>
          <a:p>
            <a:r>
              <a:rPr lang="en-US" dirty="0"/>
              <a:t>Upper nine ribs at the side of the chest </a:t>
            </a:r>
          </a:p>
          <a:p>
            <a:r>
              <a:rPr lang="en-US" b="1" dirty="0"/>
              <a:t>Insertion</a:t>
            </a:r>
            <a:endParaRPr lang="en-US" dirty="0"/>
          </a:p>
          <a:p>
            <a:r>
              <a:rPr lang="en-US" dirty="0"/>
              <a:t>Costal aspect (side articulating with the ribs) of the medial border of the scapula </a:t>
            </a:r>
          </a:p>
          <a:p>
            <a:r>
              <a:rPr lang="en-US" b="1" dirty="0"/>
              <a:t>Actions</a:t>
            </a:r>
            <a:endParaRPr lang="en-US" dirty="0"/>
          </a:p>
          <a:p>
            <a:r>
              <a:rPr lang="en-US" dirty="0"/>
              <a:t>Scapula protraction</a:t>
            </a:r>
          </a:p>
          <a:p>
            <a:r>
              <a:rPr lang="en-US" dirty="0"/>
              <a:t>Rotation of the scapula upwards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33331" y="949657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Serratus</a:t>
            </a:r>
            <a:r>
              <a:rPr lang="en-US" sz="2800" dirty="0"/>
              <a:t> Anterior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036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7048" y="9144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800" dirty="0" err="1"/>
              <a:t>Latissimus</a:t>
            </a:r>
            <a:r>
              <a:rPr lang="en-US" sz="2800" dirty="0"/>
              <a:t> </a:t>
            </a:r>
            <a:r>
              <a:rPr lang="en-US" sz="2800" dirty="0" err="1"/>
              <a:t>Dorsi</a:t>
            </a:r>
            <a:r>
              <a:rPr lang="en-US" sz="2800" dirty="0"/>
              <a:t> </a:t>
            </a:r>
          </a:p>
          <a:p>
            <a:pPr algn="ctr" rtl="1"/>
            <a:endParaRPr lang="en-US" sz="2800" dirty="0">
              <a:cs typeface="P Mitra" pitchFamily="2" charset="-78"/>
            </a:endParaRPr>
          </a:p>
        </p:txBody>
      </p:sp>
      <p:pic>
        <p:nvPicPr>
          <p:cNvPr id="16386" name="Picture 2" descr="C:\Users\DELL\Desktop\اسکو\Latissimus Dorsi_files\latissimus_dorsi2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2743200" cy="4495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27394" y="1981200"/>
            <a:ext cx="3581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Origin</a:t>
            </a:r>
            <a:endParaRPr lang="en-US" dirty="0"/>
          </a:p>
          <a:p>
            <a:r>
              <a:rPr lang="en-US" dirty="0"/>
              <a:t>Posterior crest of the ilium (via the Thoracolumbar fascia) </a:t>
            </a:r>
          </a:p>
          <a:p>
            <a:r>
              <a:rPr lang="en-US" dirty="0"/>
              <a:t>Posterior sacrum</a:t>
            </a:r>
          </a:p>
          <a:p>
            <a:r>
              <a:rPr lang="en-US" dirty="0" err="1"/>
              <a:t>Spinous</a:t>
            </a:r>
            <a:r>
              <a:rPr lang="en-US" dirty="0"/>
              <a:t> processes of T7-L5 </a:t>
            </a:r>
          </a:p>
          <a:p>
            <a:r>
              <a:rPr lang="en-US" b="1" dirty="0"/>
              <a:t>Insertion</a:t>
            </a:r>
            <a:endParaRPr lang="en-US" dirty="0"/>
          </a:p>
          <a:p>
            <a:r>
              <a:rPr lang="en-US" dirty="0" err="1"/>
              <a:t>Intertubercular</a:t>
            </a:r>
            <a:r>
              <a:rPr lang="en-US" dirty="0"/>
              <a:t> groove (between the greater and lesser </a:t>
            </a:r>
            <a:r>
              <a:rPr lang="en-US" dirty="0" err="1"/>
              <a:t>tuberosities</a:t>
            </a:r>
            <a:r>
              <a:rPr lang="en-US" dirty="0"/>
              <a:t>) of the </a:t>
            </a:r>
            <a:r>
              <a:rPr lang="en-US" dirty="0" err="1"/>
              <a:t>humerus</a:t>
            </a:r>
            <a:r>
              <a:rPr lang="en-US" dirty="0"/>
              <a:t> </a:t>
            </a:r>
          </a:p>
          <a:p>
            <a:r>
              <a:rPr lang="en-US" b="1" dirty="0"/>
              <a:t>Actions</a:t>
            </a:r>
            <a:endParaRPr lang="en-US" dirty="0"/>
          </a:p>
          <a:p>
            <a:r>
              <a:rPr lang="en-US" dirty="0"/>
              <a:t>Extension</a:t>
            </a:r>
          </a:p>
          <a:p>
            <a:r>
              <a:rPr lang="en-US" dirty="0"/>
              <a:t>Internal rotation</a:t>
            </a:r>
          </a:p>
          <a:p>
            <a:r>
              <a:rPr lang="en-US" dirty="0"/>
              <a:t>Adduction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6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ELL\Desktop\Multifid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2893051" cy="4634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62567" y="1375256"/>
            <a:ext cx="4114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b="1" dirty="0"/>
              <a:t>Origin</a:t>
            </a:r>
            <a:endParaRPr lang="en-US" dirty="0"/>
          </a:p>
          <a:p>
            <a:r>
              <a:rPr lang="en-US" dirty="0"/>
              <a:t>Posterior crest of the ilium</a:t>
            </a:r>
          </a:p>
          <a:p>
            <a:r>
              <a:rPr lang="en-US" dirty="0"/>
              <a:t>Lower posterior surface of the sacrum</a:t>
            </a:r>
          </a:p>
          <a:p>
            <a:r>
              <a:rPr lang="en-US" dirty="0"/>
              <a:t>Lower 7 ribs</a:t>
            </a:r>
          </a:p>
          <a:p>
            <a:r>
              <a:rPr lang="en-US" dirty="0" err="1"/>
              <a:t>Spinous</a:t>
            </a:r>
            <a:r>
              <a:rPr lang="en-US" dirty="0"/>
              <a:t> processes of T9-L5</a:t>
            </a:r>
          </a:p>
          <a:p>
            <a:r>
              <a:rPr lang="en-US" dirty="0"/>
              <a:t>Transverse processes of T1-12 </a:t>
            </a:r>
          </a:p>
          <a:p>
            <a:r>
              <a:rPr lang="en-US" b="1" dirty="0"/>
              <a:t>Insertion</a:t>
            </a:r>
            <a:endParaRPr lang="en-US" dirty="0"/>
          </a:p>
          <a:p>
            <a:r>
              <a:rPr lang="en-US" dirty="0"/>
              <a:t>Angles of the ribs</a:t>
            </a:r>
          </a:p>
          <a:p>
            <a:r>
              <a:rPr lang="en-US" dirty="0"/>
              <a:t>Transverse processes of all vertebrae</a:t>
            </a:r>
          </a:p>
          <a:p>
            <a:r>
              <a:rPr lang="en-US" dirty="0"/>
              <a:t>Base of the skull </a:t>
            </a:r>
          </a:p>
          <a:p>
            <a:r>
              <a:rPr lang="en-US" b="1" dirty="0"/>
              <a:t>Actions</a:t>
            </a:r>
            <a:endParaRPr lang="en-US" dirty="0"/>
          </a:p>
          <a:p>
            <a:r>
              <a:rPr lang="en-US" dirty="0"/>
              <a:t>Extension of the spine</a:t>
            </a:r>
          </a:p>
          <a:p>
            <a:r>
              <a:rPr lang="en-US" dirty="0"/>
              <a:t>Lateral flexion (side-bending) of the spine</a:t>
            </a:r>
          </a:p>
          <a:p>
            <a:r>
              <a:rPr lang="en-US" dirty="0"/>
              <a:t>Maintains correct curvature of the spine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7620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Erector spine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036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9144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800" dirty="0" err="1"/>
              <a:t>Quadratus</a:t>
            </a:r>
            <a:r>
              <a:rPr lang="en-US" sz="2800" dirty="0"/>
              <a:t> </a:t>
            </a:r>
            <a:r>
              <a:rPr lang="en-US" sz="2800" dirty="0" err="1"/>
              <a:t>Lumborum</a:t>
            </a:r>
            <a:r>
              <a:rPr lang="en-US" sz="2800" dirty="0"/>
              <a:t> </a:t>
            </a:r>
          </a:p>
          <a:p>
            <a:pPr algn="ctr" rtl="1"/>
            <a:endParaRPr lang="en-US" sz="2800" dirty="0">
              <a:cs typeface="P Mitra" pitchFamily="2" charset="-78"/>
            </a:endParaRPr>
          </a:p>
        </p:txBody>
      </p:sp>
      <p:pic>
        <p:nvPicPr>
          <p:cNvPr id="18434" name="Picture 2" descr="C:\Users\DELL\Desktop\اسکو\Quadratus Lumborum_files\quadratus_lumborum2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08579"/>
            <a:ext cx="2011362" cy="3898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19183" y="2477068"/>
            <a:ext cx="419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Origin</a:t>
            </a:r>
            <a:r>
              <a:rPr lang="en-US" sz="2000" dirty="0"/>
              <a:t> </a:t>
            </a:r>
          </a:p>
          <a:p>
            <a:r>
              <a:rPr lang="en-US" sz="2000" dirty="0"/>
              <a:t>Posterior iliac crest</a:t>
            </a:r>
          </a:p>
          <a:p>
            <a:r>
              <a:rPr lang="en-US" sz="2000" dirty="0" err="1"/>
              <a:t>Iliolumbar</a:t>
            </a:r>
            <a:r>
              <a:rPr lang="en-US" sz="2000" dirty="0"/>
              <a:t> ligament </a:t>
            </a:r>
          </a:p>
          <a:p>
            <a:r>
              <a:rPr lang="en-US" sz="2000" b="1" dirty="0"/>
              <a:t>Insertion</a:t>
            </a:r>
            <a:endParaRPr lang="en-US" sz="2000" dirty="0"/>
          </a:p>
          <a:p>
            <a:r>
              <a:rPr lang="en-US" sz="2000" dirty="0"/>
              <a:t>Twelfth rib</a:t>
            </a:r>
          </a:p>
          <a:p>
            <a:r>
              <a:rPr lang="en-US" sz="2000" dirty="0" err="1"/>
              <a:t>Transerve</a:t>
            </a:r>
            <a:r>
              <a:rPr lang="en-US" sz="2000" dirty="0"/>
              <a:t> processes of L1-L4 </a:t>
            </a:r>
          </a:p>
          <a:p>
            <a:r>
              <a:rPr lang="en-US" sz="2000" b="1" dirty="0"/>
              <a:t>Actions</a:t>
            </a:r>
            <a:endParaRPr lang="en-US" sz="2000" dirty="0"/>
          </a:p>
          <a:p>
            <a:r>
              <a:rPr lang="en-US" sz="2000" dirty="0"/>
              <a:t>Laterally flexes (side-bends) trunk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305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399032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5300" dirty="0">
                <a:cs typeface="P Mitra" pitchFamily="2" charset="-78"/>
              </a:rPr>
              <a:t>مقدمه و اهمیت موضوع:</a:t>
            </a:r>
            <a:r>
              <a:rPr lang="en-US" sz="4400" dirty="0">
                <a:cs typeface="P Mitra" pitchFamily="2" charset="-78"/>
              </a:rPr>
              <a:t/>
            </a:r>
            <a:br>
              <a:rPr lang="en-US" sz="4400" dirty="0">
                <a:cs typeface="P Mitra" pitchFamily="2" charset="-78"/>
              </a:rPr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0"/>
            <a:ext cx="8458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b="1" dirty="0" smtClean="0">
                <a:cs typeface="P Mitra" pitchFamily="2" charset="-78"/>
              </a:rPr>
              <a:t>چرا </a:t>
            </a:r>
            <a:r>
              <a:rPr lang="fa-IR" sz="3200" b="1" dirty="0">
                <a:cs typeface="P Mitra" pitchFamily="2" charset="-78"/>
              </a:rPr>
              <a:t>پاسچرال دفورمیتی را در ستون فقرات برسی می کنیم</a:t>
            </a:r>
            <a:r>
              <a:rPr lang="fa-IR" sz="3200" b="1" dirty="0" smtClean="0">
                <a:cs typeface="P Mitra" pitchFamily="2" charset="-78"/>
              </a:rPr>
              <a:t>؟</a:t>
            </a:r>
            <a:endParaRPr lang="en-US" sz="3200" b="1" dirty="0" smtClean="0">
              <a:cs typeface="P Mitra" pitchFamily="2" charset="-78"/>
            </a:endParaRPr>
          </a:p>
          <a:p>
            <a:pPr algn="just" rtl="1"/>
            <a:endParaRPr lang="en-US" sz="3200" b="1" dirty="0">
              <a:cs typeface="P Mitra" pitchFamily="2" charset="-78"/>
            </a:endParaRPr>
          </a:p>
          <a:p>
            <a:pPr algn="just" rtl="1"/>
            <a:r>
              <a:rPr lang="fa-IR" sz="3200" dirty="0">
                <a:cs typeface="P Mitra" pitchFamily="2" charset="-78"/>
              </a:rPr>
              <a:t>تعریف کسلر از پاسچر ایدال:</a:t>
            </a:r>
            <a:endParaRPr lang="en-US" sz="3200" dirty="0">
              <a:cs typeface="P Mitra" pitchFamily="2" charset="-78"/>
            </a:endParaRPr>
          </a:p>
          <a:p>
            <a:pPr algn="just" rtl="1"/>
            <a:r>
              <a:rPr lang="fa-IR" sz="3200" dirty="0">
                <a:cs typeface="P Mitra" pitchFamily="2" charset="-78"/>
              </a:rPr>
              <a:t>وقتی حداقل تلاش را در جهت انجام وظایف بدن در کل سیستم های بدن از قبیل عضلانی</a:t>
            </a:r>
            <a:r>
              <a:rPr lang="fa-IR" sz="3200" dirty="0" smtClean="0">
                <a:cs typeface="P Mitra" pitchFamily="2" charset="-78"/>
              </a:rPr>
              <a:t>،</a:t>
            </a:r>
            <a:r>
              <a:rPr lang="en-US" sz="3200" dirty="0" smtClean="0">
                <a:cs typeface="P Mitra" pitchFamily="2" charset="-78"/>
              </a:rPr>
              <a:t> </a:t>
            </a:r>
            <a:r>
              <a:rPr lang="fa-IR" sz="3200" dirty="0" smtClean="0">
                <a:cs typeface="P Mitra" pitchFamily="2" charset="-78"/>
              </a:rPr>
              <a:t>اسکلتی،</a:t>
            </a:r>
            <a:r>
              <a:rPr lang="en-US" sz="3200" dirty="0" smtClean="0">
                <a:cs typeface="P Mitra" pitchFamily="2" charset="-78"/>
              </a:rPr>
              <a:t> </a:t>
            </a:r>
            <a:r>
              <a:rPr lang="fa-IR" sz="3200" dirty="0" smtClean="0">
                <a:cs typeface="P Mitra" pitchFamily="2" charset="-78"/>
              </a:rPr>
              <a:t>تنفسی</a:t>
            </a:r>
            <a:r>
              <a:rPr lang="fa-IR" sz="3200" dirty="0">
                <a:cs typeface="P Mitra" pitchFamily="2" charset="-78"/>
              </a:rPr>
              <a:t>،</a:t>
            </a:r>
            <a:r>
              <a:rPr lang="en-US" sz="3200" dirty="0" smtClean="0">
                <a:cs typeface="P Mitra" pitchFamily="2" charset="-78"/>
              </a:rPr>
              <a:t> </a:t>
            </a:r>
            <a:r>
              <a:rPr lang="fa-IR" sz="3200" dirty="0" smtClean="0">
                <a:cs typeface="P Mitra" pitchFamily="2" charset="-78"/>
              </a:rPr>
              <a:t>گوارشی </a:t>
            </a:r>
            <a:r>
              <a:rPr lang="fa-IR" sz="3200" dirty="0">
                <a:cs typeface="P Mitra" pitchFamily="2" charset="-78"/>
              </a:rPr>
              <a:t>و... داشته باشیم.</a:t>
            </a:r>
            <a:endParaRPr lang="en-US" sz="3200" dirty="0">
              <a:cs typeface="P Mitra" pitchFamily="2" charset="-78"/>
            </a:endParaRPr>
          </a:p>
          <a:p>
            <a:pPr algn="just" rtl="1"/>
            <a:r>
              <a:rPr lang="fa-IR" sz="3200" dirty="0">
                <a:cs typeface="P Mitra" pitchFamily="2" charset="-78"/>
              </a:rPr>
              <a:t>به عبارتی کارایی </a:t>
            </a:r>
            <a:r>
              <a:rPr lang="fa-IR" sz="3200" dirty="0" smtClean="0">
                <a:cs typeface="P Mitra" pitchFamily="2" charset="-78"/>
              </a:rPr>
              <a:t>بیومکانیکی</a:t>
            </a:r>
            <a:r>
              <a:rPr lang="en-US" sz="3200" dirty="0" smtClean="0">
                <a:cs typeface="P Mitra" pitchFamily="2" charset="-78"/>
              </a:rPr>
              <a:t> </a:t>
            </a:r>
            <a:r>
              <a:rPr lang="fa-IR" sz="3200" dirty="0" smtClean="0">
                <a:cs typeface="P Mitra" pitchFamily="2" charset="-78"/>
              </a:rPr>
              <a:t>و </a:t>
            </a:r>
            <a:r>
              <a:rPr lang="fa-IR" sz="3200" dirty="0">
                <a:cs typeface="P Mitra" pitchFamily="2" charset="-78"/>
              </a:rPr>
              <a:t>فیزیولوژیک ناشی از ایجاد </a:t>
            </a:r>
            <a:r>
              <a:rPr lang="en-US" sz="2400" dirty="0" smtClean="0">
                <a:cs typeface="P Mitra" pitchFamily="2" charset="-78"/>
              </a:rPr>
              <a:t>alignment</a:t>
            </a:r>
            <a:r>
              <a:rPr lang="en-US" sz="3200" dirty="0" smtClean="0">
                <a:cs typeface="P Mitra" pitchFamily="2" charset="-78"/>
              </a:rPr>
              <a:t> </a:t>
            </a:r>
            <a:r>
              <a:rPr lang="fa-IR" sz="3200" dirty="0" smtClean="0">
                <a:cs typeface="P Mitra" pitchFamily="2" charset="-78"/>
              </a:rPr>
              <a:t> </a:t>
            </a:r>
            <a:r>
              <a:rPr lang="fa-IR" sz="3200" dirty="0">
                <a:cs typeface="P Mitra" pitchFamily="2" charset="-78"/>
              </a:rPr>
              <a:t>در حداکثر حالت ممکن است.</a:t>
            </a:r>
            <a:endParaRPr lang="en-US" sz="3200" dirty="0">
              <a:cs typeface="P Mitra" pitchFamily="2" charset="-78"/>
            </a:endParaRPr>
          </a:p>
          <a:p>
            <a:pPr algn="just" rtl="1"/>
            <a:endParaRPr lang="en-US" sz="3200" dirty="0">
              <a:cs typeface="P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264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318401"/>
              </p:ext>
            </p:extLst>
          </p:nvPr>
        </p:nvGraphicFramePr>
        <p:xfrm>
          <a:off x="3124200" y="304800"/>
          <a:ext cx="5486400" cy="5359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weakness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tightness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چپ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راست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چپ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راست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ذوزنقه ای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چپ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راست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بالابرنده</a:t>
                      </a:r>
                      <a:r>
                        <a:rPr lang="fa-IR" baseline="0" dirty="0" smtClean="0"/>
                        <a:t> کتف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چپ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راست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متوازی </a:t>
                      </a:r>
                      <a:r>
                        <a:rPr lang="fa-IR" baseline="0" dirty="0" smtClean="0"/>
                        <a:t>الاضلاع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چپ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راست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دالی خلفی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راست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چپ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دندانه ای قدامی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راست پشتی</a:t>
                      </a:r>
                    </a:p>
                    <a:p>
                      <a:pPr algn="ctr"/>
                      <a:r>
                        <a:rPr lang="fa-IR" dirty="0" smtClean="0"/>
                        <a:t>چپ کمری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چپ</a:t>
                      </a:r>
                      <a:r>
                        <a:rPr lang="fa-IR" baseline="0" dirty="0" smtClean="0"/>
                        <a:t> پشتی</a:t>
                      </a:r>
                    </a:p>
                    <a:p>
                      <a:pPr algn="ctr"/>
                      <a:r>
                        <a:rPr lang="fa-IR" dirty="0" smtClean="0"/>
                        <a:t>راست کمری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راست کننده فقرات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راست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چپ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پهن پشتی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چپ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راست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مربع کمری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چپ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راست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عضلات شکمی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راست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چپ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دور</a:t>
                      </a:r>
                      <a:r>
                        <a:rPr lang="fa-IR" baseline="0" dirty="0" smtClean="0"/>
                        <a:t> کننده های ران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چپ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راست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نزدیک کننده های ران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2051" name="Picture 3" descr="C:\Users\DELL\Desktop\اسکو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97515"/>
            <a:ext cx="2266950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0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esktop\اسکو\1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6019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4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153400" cy="1713706"/>
          </a:xfrm>
        </p:spPr>
        <p:txBody>
          <a:bodyPr>
            <a:noAutofit/>
          </a:bodyPr>
          <a:lstStyle/>
          <a:p>
            <a:pPr algn="r" rtl="1"/>
            <a:r>
              <a:rPr lang="fa-IR" sz="4800" dirty="0" smtClean="0">
                <a:cs typeface="P Mitra" pitchFamily="2" charset="-78"/>
              </a:rPr>
              <a:t>با تشکر از دقت نظر شما دانشجویان عزیز</a:t>
            </a:r>
            <a:br>
              <a:rPr lang="fa-IR" sz="4800" dirty="0" smtClean="0">
                <a:cs typeface="P Mitra" pitchFamily="2" charset="-78"/>
              </a:rPr>
            </a:br>
            <a:r>
              <a:rPr lang="fa-IR" sz="4800" dirty="0" smtClean="0">
                <a:cs typeface="P Mitra" pitchFamily="2" charset="-78"/>
              </a:rPr>
              <a:t/>
            </a:r>
            <a:br>
              <a:rPr lang="fa-IR" sz="4800" dirty="0" smtClean="0">
                <a:cs typeface="P Mitra" pitchFamily="2" charset="-78"/>
              </a:rPr>
            </a:br>
            <a:r>
              <a:rPr lang="fa-IR" sz="4800" dirty="0">
                <a:cs typeface="P Mitra" pitchFamily="2" charset="-78"/>
              </a:rPr>
              <a:t/>
            </a:r>
            <a:br>
              <a:rPr lang="fa-IR" sz="4800" dirty="0">
                <a:cs typeface="P Mitra" pitchFamily="2" charset="-78"/>
              </a:rPr>
            </a:br>
            <a:r>
              <a:rPr lang="fa-IR" sz="4800" dirty="0" smtClean="0">
                <a:cs typeface="P Mitra" pitchFamily="2" charset="-78"/>
              </a:rPr>
              <a:t/>
            </a:r>
            <a:br>
              <a:rPr lang="fa-IR" sz="4800" dirty="0" smtClean="0">
                <a:cs typeface="P Mitra" pitchFamily="2" charset="-78"/>
              </a:rPr>
            </a:br>
            <a:r>
              <a:rPr lang="fa-IR" sz="4800" dirty="0" smtClean="0">
                <a:cs typeface="P Mitra" pitchFamily="2" charset="-78"/>
              </a:rPr>
              <a:t>محقق و مدرس آسیب شناسی و حرکات </a:t>
            </a:r>
            <a:br>
              <a:rPr lang="fa-IR" sz="4800" dirty="0" smtClean="0">
                <a:cs typeface="P Mitra" pitchFamily="2" charset="-78"/>
              </a:rPr>
            </a:br>
            <a:r>
              <a:rPr lang="fa-IR" sz="4800" dirty="0" smtClean="0">
                <a:cs typeface="P Mitra" pitchFamily="2" charset="-78"/>
              </a:rPr>
              <a:t>اصلاحی  در ورزش مهدی جلالی مجد</a:t>
            </a:r>
            <a:endParaRPr lang="en-US" sz="4800" dirty="0">
              <a:cs typeface="P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962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800" dirty="0" smtClean="0">
                <a:cs typeface="P Mitra" pitchFamily="2" charset="-78"/>
              </a:rPr>
              <a:t>اسکولیوز         درد</a:t>
            </a:r>
            <a:endParaRPr lang="en-US" sz="4800" dirty="0">
              <a:cs typeface="P Mitra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43840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cs typeface="P Mitra" pitchFamily="2" charset="-78"/>
              </a:rPr>
              <a:t>اسکولیوز یک ناراحتی مربوط به ستون فقرات است که عمدتا کودکان را درگیر می کند.</a:t>
            </a:r>
            <a:endParaRPr lang="en-US" sz="3200" dirty="0" smtClean="0">
              <a:cs typeface="P Mitra" pitchFamily="2" charset="-78"/>
            </a:endParaRPr>
          </a:p>
          <a:p>
            <a:pPr algn="just" rtl="1"/>
            <a:r>
              <a:rPr lang="fa-IR" sz="3200" dirty="0" smtClean="0">
                <a:cs typeface="P Mitra" pitchFamily="2" charset="-78"/>
              </a:rPr>
              <a:t>از هر 1000 کودک آمریکایی 3 تا 5 نفر به این عارضه مبتلا می شوند که شیوع نسبتا بالایی است.</a:t>
            </a:r>
            <a:endParaRPr lang="en-US" sz="3200" dirty="0">
              <a:cs typeface="P Mitra" pitchFamily="2" charset="-78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3962400" y="838200"/>
            <a:ext cx="7620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7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188" y="431267"/>
            <a:ext cx="8229600" cy="1332706"/>
          </a:xfrm>
        </p:spPr>
        <p:txBody>
          <a:bodyPr>
            <a:normAutofit fontScale="90000"/>
          </a:bodyPr>
          <a:lstStyle/>
          <a:p>
            <a:pPr algn="r"/>
            <a:r>
              <a:rPr lang="fa-IR" sz="5300" dirty="0">
                <a:cs typeface="P Mitra" pitchFamily="2" charset="-78"/>
              </a:rPr>
              <a:t>تعریف:</a:t>
            </a:r>
            <a:r>
              <a:rPr lang="en-US" dirty="0">
                <a:cs typeface="P Mitra" pitchFamily="2" charset="-78"/>
              </a:rPr>
              <a:t/>
            </a:r>
            <a:br>
              <a:rPr lang="en-US" dirty="0">
                <a:cs typeface="P Mitra" pitchFamily="2" charset="-78"/>
              </a:rPr>
            </a:br>
            <a:endParaRPr lang="en-US" dirty="0">
              <a:cs typeface="P Mitra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3872" y="1524000"/>
            <a:ext cx="8077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/>
              <a:t> </a:t>
            </a:r>
            <a:endParaRPr lang="en-US" dirty="0"/>
          </a:p>
          <a:p>
            <a:pPr algn="r" rtl="1"/>
            <a:r>
              <a:rPr lang="fa-IR" sz="3200" dirty="0" smtClean="0">
                <a:cs typeface="P Mitra" pitchFamily="2" charset="-78"/>
              </a:rPr>
              <a:t>اسکولیوز </a:t>
            </a:r>
            <a:r>
              <a:rPr lang="fa-IR" sz="3200" dirty="0">
                <a:cs typeface="P Mitra" pitchFamily="2" charset="-78"/>
              </a:rPr>
              <a:t>عبارت است از قوس جانبی ستون فقرات.</a:t>
            </a:r>
            <a:endParaRPr lang="en-US" sz="3200" dirty="0">
              <a:cs typeface="P Mitra" pitchFamily="2" charset="-78"/>
            </a:endParaRPr>
          </a:p>
          <a:p>
            <a:pPr algn="r"/>
            <a:endParaRPr lang="en-US" dirty="0"/>
          </a:p>
        </p:txBody>
      </p:sp>
      <p:pic>
        <p:nvPicPr>
          <p:cNvPr id="6" name="Picture 2" descr="C:\Users\DELL\Desktop\اسکو\سو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24200"/>
            <a:ext cx="3123133" cy="2957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52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800" dirty="0" smtClean="0">
                <a:cs typeface="P Mitra" pitchFamily="2" charset="-78"/>
              </a:rPr>
              <a:t>قوس های طبیعی ستون فقرات</a:t>
            </a:r>
            <a:endParaRPr lang="en-US" sz="4800" dirty="0">
              <a:cs typeface="P Mitra" pitchFamily="2" charset="-78"/>
            </a:endParaRPr>
          </a:p>
        </p:txBody>
      </p:sp>
      <p:pic>
        <p:nvPicPr>
          <p:cNvPr id="6" name="Picture 2" descr="C:\Users\DELL\Desktop\اسکو\دوم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20922"/>
            <a:ext cx="3492500" cy="444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08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42" y="45720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fa-IR" sz="4800" dirty="0" smtClean="0">
                <a:cs typeface="P Mitra" pitchFamily="2" charset="-78"/>
              </a:rPr>
              <a:t>مقایسه وضعیت طبیعی با وضعیت اسکولیوز</a:t>
            </a:r>
            <a:endParaRPr lang="en-US" sz="4800" dirty="0">
              <a:cs typeface="P Mitra" pitchFamily="2" charset="-78"/>
            </a:endParaRPr>
          </a:p>
        </p:txBody>
      </p:sp>
      <p:pic>
        <p:nvPicPr>
          <p:cNvPr id="4" name="Picture 3" descr="C:\Users\DELL\Desktop\اسکو\جهارم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42" y="2362200"/>
            <a:ext cx="2743200" cy="3638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69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0480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800" dirty="0">
                <a:cs typeface="P Mitra" pitchFamily="2" charset="-78"/>
              </a:rPr>
              <a:t> </a:t>
            </a:r>
            <a:endParaRPr lang="en-US" sz="2800" dirty="0">
              <a:cs typeface="P Mitra" pitchFamily="2" charset="-78"/>
            </a:endParaRPr>
          </a:p>
          <a:p>
            <a:pPr algn="just" rtl="1"/>
            <a:r>
              <a:rPr lang="fa-IR" sz="2800" dirty="0">
                <a:cs typeface="P Mitra" pitchFamily="2" charset="-78"/>
              </a:rPr>
              <a:t>این انحنا شدت های مختلفی می تواند داشته باشد اما معمولا بیش از 10 درجه را غیر نرمال و اسکولیوز می نامیم و امروزه </a:t>
            </a:r>
            <a:endParaRPr lang="en-US" sz="2800" dirty="0">
              <a:cs typeface="P Mitra" pitchFamily="2" charset="-78"/>
            </a:endParaRPr>
          </a:p>
          <a:p>
            <a:pPr algn="just" rtl="1"/>
            <a:r>
              <a:rPr lang="fa-IR" sz="2800" dirty="0">
                <a:cs typeface="P Mitra" pitchFamily="2" charset="-78"/>
              </a:rPr>
              <a:t>اگر میزان انحنا بیش از 60 درجه باشد بیمار را تحت عمل جراحی قرار می دهیم چون ایجاد ناراحتی های تنفسی می کند</a:t>
            </a:r>
            <a:r>
              <a:rPr lang="fa-IR" sz="2800" dirty="0" smtClean="0">
                <a:cs typeface="P Mitra" pitchFamily="2" charset="-78"/>
              </a:rPr>
              <a:t>.</a:t>
            </a:r>
          </a:p>
          <a:p>
            <a:pPr algn="just" rtl="1"/>
            <a:r>
              <a:rPr lang="fa-IR" sz="2800" dirty="0">
                <a:cs typeface="P Mitra" pitchFamily="2" charset="-78"/>
              </a:rPr>
              <a:t>چندین متدد جهت اندازه گیری زاویه اسکولیوز انجام می شود، هم از روی ظاهر فرد و هم از روی عکس رادیوگرافی.</a:t>
            </a:r>
            <a:endParaRPr lang="en-US" sz="2800" dirty="0">
              <a:cs typeface="P Mitra" pitchFamily="2" charset="-78"/>
            </a:endParaRPr>
          </a:p>
          <a:p>
            <a:pPr algn="r"/>
            <a:endParaRPr lang="en-US" sz="2800" dirty="0">
              <a:cs typeface="P Mitra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988" y="3477903"/>
            <a:ext cx="2244412" cy="3228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4" y="3173053"/>
            <a:ext cx="1905000" cy="3565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DELL\Desktop\اسکو\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09916"/>
            <a:ext cx="2209800" cy="2830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1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8619"/>
            <a:ext cx="830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cs typeface="P Mitra" pitchFamily="2" charset="-78"/>
              </a:rPr>
              <a:t> </a:t>
            </a:r>
            <a:endParaRPr lang="en-US" sz="3200" dirty="0">
              <a:cs typeface="P Mitra" pitchFamily="2" charset="-78"/>
            </a:endParaRPr>
          </a:p>
          <a:p>
            <a:pPr algn="r" rtl="1"/>
            <a:r>
              <a:rPr lang="fa-IR" sz="3200" dirty="0">
                <a:cs typeface="P Mitra" pitchFamily="2" charset="-78"/>
              </a:rPr>
              <a:t>اسکولیوز معمولا از نظر قوس به در صورت دیده می شود. گاهی از نمای خلفی یک قوس به صورت </a:t>
            </a:r>
            <a:r>
              <a:rPr lang="fa-IR" sz="3200" dirty="0" smtClean="0">
                <a:cs typeface="P Mitra" pitchFamily="2" charset="-78"/>
              </a:rPr>
              <a:t> </a:t>
            </a:r>
            <a:r>
              <a:rPr lang="en-US" sz="2400" dirty="0" smtClean="0">
                <a:cs typeface="P Mitra" pitchFamily="2" charset="-78"/>
              </a:rPr>
              <a:t>c</a:t>
            </a:r>
            <a:r>
              <a:rPr lang="fa-IR" sz="2400" dirty="0" smtClean="0">
                <a:cs typeface="P Mitra" pitchFamily="2" charset="-78"/>
              </a:rPr>
              <a:t> </a:t>
            </a:r>
            <a:r>
              <a:rPr lang="fa-IR" sz="3200" dirty="0" smtClean="0">
                <a:cs typeface="P Mitra" pitchFamily="2" charset="-78"/>
              </a:rPr>
              <a:t> </a:t>
            </a:r>
            <a:r>
              <a:rPr lang="fa-IR" sz="3200" dirty="0">
                <a:cs typeface="P Mitra" pitchFamily="2" charset="-78"/>
              </a:rPr>
              <a:t>ایجاد می شود</a:t>
            </a:r>
            <a:r>
              <a:rPr lang="fa-IR" sz="3200" dirty="0" smtClean="0">
                <a:cs typeface="P Mitra" pitchFamily="2" charset="-78"/>
              </a:rPr>
              <a:t>.</a:t>
            </a:r>
          </a:p>
          <a:p>
            <a:pPr algn="r" rtl="1"/>
            <a:r>
              <a:rPr lang="fa-IR" sz="3200" dirty="0">
                <a:cs typeface="P Mitra" pitchFamily="2" charset="-78"/>
              </a:rPr>
              <a:t>و گاهی دارای دو قوس به صورت </a:t>
            </a:r>
            <a:r>
              <a:rPr lang="en-US" sz="2400" dirty="0">
                <a:cs typeface="P Mitra" pitchFamily="2" charset="-78"/>
              </a:rPr>
              <a:t>s</a:t>
            </a:r>
            <a:r>
              <a:rPr lang="en-US" sz="3200" dirty="0">
                <a:cs typeface="P Mitra" pitchFamily="2" charset="-78"/>
              </a:rPr>
              <a:t> </a:t>
            </a:r>
            <a:r>
              <a:rPr lang="fa-IR" sz="3200" dirty="0">
                <a:cs typeface="P Mitra" pitchFamily="2" charset="-78"/>
              </a:rPr>
              <a:t> </a:t>
            </a:r>
            <a:r>
              <a:rPr lang="fa-IR" sz="3200" dirty="0" smtClean="0">
                <a:cs typeface="P Mitra" pitchFamily="2" charset="-78"/>
              </a:rPr>
              <a:t> است</a:t>
            </a:r>
            <a:r>
              <a:rPr lang="fa-IR" sz="3200" dirty="0">
                <a:cs typeface="P Mitra" pitchFamily="2" charset="-78"/>
              </a:rPr>
              <a:t>.</a:t>
            </a:r>
            <a:endParaRPr lang="en-US" sz="3200" dirty="0">
              <a:cs typeface="P Mitra" pitchFamily="2" charset="-78"/>
            </a:endParaRPr>
          </a:p>
          <a:p>
            <a:pPr algn="r" rtl="1"/>
            <a:endParaRPr lang="en-US" sz="2800" dirty="0">
              <a:cs typeface="P Mitra" pitchFamily="2" charset="-78"/>
            </a:endParaRPr>
          </a:p>
          <a:p>
            <a:pPr algn="r"/>
            <a:endParaRPr lang="en-US" sz="2800" dirty="0">
              <a:cs typeface="P Mitra" pitchFamily="2" charset="-78"/>
            </a:endParaRPr>
          </a:p>
        </p:txBody>
      </p:sp>
      <p:pic>
        <p:nvPicPr>
          <p:cNvPr id="5122" name="Picture 2" descr="C:\Users\DELL\Desktop\اسکو\بنجم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71800"/>
            <a:ext cx="4076700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ELL\Desktop\اسکو\ششم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2971800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60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305</TotalTime>
  <Words>936</Words>
  <Application>Microsoft Office PowerPoint</Application>
  <PresentationFormat>On-screen Show (4:3)</PresentationFormat>
  <Paragraphs>206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B Titr</vt:lpstr>
      <vt:lpstr>Calibri</vt:lpstr>
      <vt:lpstr>Century Gothic</vt:lpstr>
      <vt:lpstr>P Mitra</vt:lpstr>
      <vt:lpstr>Tahoma</vt:lpstr>
      <vt:lpstr>Verdana</vt:lpstr>
      <vt:lpstr>Wingdings 2</vt:lpstr>
      <vt:lpstr>Verve</vt:lpstr>
      <vt:lpstr>PowerPoint Presentation</vt:lpstr>
      <vt:lpstr>PowerPoint Presentation</vt:lpstr>
      <vt:lpstr>مقدمه و اهمیت موضوع: </vt:lpstr>
      <vt:lpstr>اسکولیوز         درد</vt:lpstr>
      <vt:lpstr>تعریف: </vt:lpstr>
      <vt:lpstr>قوس های طبیعی ستون فقرات</vt:lpstr>
      <vt:lpstr>مقایسه وضعیت طبیعی با وضعیت اسکولیوز</vt:lpstr>
      <vt:lpstr>PowerPoint Presentation</vt:lpstr>
      <vt:lpstr>PowerPoint Presentation</vt:lpstr>
      <vt:lpstr>جهت اسکولیوز :</vt:lpstr>
      <vt:lpstr>علائم (signs of scoliosis):</vt:lpstr>
      <vt:lpstr>علائم (signs of scoliosis):</vt:lpstr>
      <vt:lpstr>علائم (signs of scoliosis):</vt:lpstr>
      <vt:lpstr>علائم (signs of scoliosis):</vt:lpstr>
      <vt:lpstr>علائم (signs of scoliosis):</vt:lpstr>
      <vt:lpstr>علائم (signs of scoliosis):</vt:lpstr>
      <vt:lpstr>علائم (signs of scoliosis):</vt:lpstr>
      <vt:lpstr>PowerPoint Presentation</vt:lpstr>
      <vt:lpstr>عضلات:</vt:lpstr>
      <vt:lpstr>PowerPoint Presentation</vt:lpstr>
      <vt:lpstr>PowerPoint Presentation</vt:lpstr>
      <vt:lpstr>مهمترین عضلات درگیر در اسکولیوز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با تشکر از دقت نظر شما دانشجویان عزیز    محقق و مدرس آسیب شناسی و حرکات  اصلاحی  در ورزش مهدی جلالی مجد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mjm</cp:lastModifiedBy>
  <cp:revision>28</cp:revision>
  <dcterms:created xsi:type="dcterms:W3CDTF">2011-10-28T07:19:49Z</dcterms:created>
  <dcterms:modified xsi:type="dcterms:W3CDTF">2017-11-01T06:37:57Z</dcterms:modified>
</cp:coreProperties>
</file>