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36"/>
  </p:notesMasterIdLst>
  <p:handoutMasterIdLst>
    <p:handoutMasterId r:id="rId37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82" r:id="rId16"/>
    <p:sldId id="283" r:id="rId17"/>
    <p:sldId id="270" r:id="rId18"/>
    <p:sldId id="271" r:id="rId19"/>
    <p:sldId id="272" r:id="rId20"/>
    <p:sldId id="273" r:id="rId21"/>
    <p:sldId id="274" r:id="rId22"/>
    <p:sldId id="284" r:id="rId23"/>
    <p:sldId id="275" r:id="rId24"/>
    <p:sldId id="277" r:id="rId25"/>
    <p:sldId id="276" r:id="rId26"/>
    <p:sldId id="278" r:id="rId27"/>
    <p:sldId id="279" r:id="rId28"/>
    <p:sldId id="280" r:id="rId29"/>
    <p:sldId id="285" r:id="rId30"/>
    <p:sldId id="286" r:id="rId31"/>
    <p:sldId id="287" r:id="rId32"/>
    <p:sldId id="288" r:id="rId33"/>
    <p:sldId id="289" r:id="rId34"/>
    <p:sldId id="281" r:id="rId35"/>
  </p:sldIdLst>
  <p:sldSz cx="9144000" cy="6858000" type="screen4x3"/>
  <p:notesSz cx="4870450" cy="7102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1" autoAdjust="0"/>
    <p:restoredTop sz="97833" autoAdjust="0"/>
  </p:normalViewPr>
  <p:slideViewPr>
    <p:cSldViewPr>
      <p:cViewPr>
        <p:scale>
          <a:sx n="70" d="100"/>
          <a:sy n="70" d="100"/>
        </p:scale>
        <p:origin x="-984" y="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9" d="100"/>
          <a:sy n="49" d="100"/>
        </p:scale>
        <p:origin x="-2958" y="-114"/>
      </p:cViewPr>
      <p:guideLst>
        <p:guide orient="horz" pos="2237"/>
        <p:guide pos="153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5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3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4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9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5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4" Type="http://schemas.openxmlformats.org/officeDocument/2006/relationships/image" Target="../media/image2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110528" cy="355124"/>
          </a:xfrm>
          <a:prstGeom prst="rect">
            <a:avLst/>
          </a:prstGeom>
        </p:spPr>
        <p:txBody>
          <a:bodyPr vert="horz" lIns="68412" tIns="34206" rIns="68412" bIns="34206" rtlCol="0"/>
          <a:lstStyle>
            <a:lvl1pPr algn="l">
              <a:defRPr sz="9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2758795" y="0"/>
            <a:ext cx="2110528" cy="355124"/>
          </a:xfrm>
          <a:prstGeom prst="rect">
            <a:avLst/>
          </a:prstGeom>
        </p:spPr>
        <p:txBody>
          <a:bodyPr vert="horz" lIns="68412" tIns="34206" rIns="68412" bIns="34206" rtlCol="0"/>
          <a:lstStyle>
            <a:lvl1pPr algn="r">
              <a:defRPr sz="900"/>
            </a:lvl1pPr>
          </a:lstStyle>
          <a:p>
            <a:fld id="{AE5CF09C-AEA8-44DB-9C1E-035B3130C16F}" type="datetimeFigureOut">
              <a:rPr lang="en-US" smtClean="0"/>
              <a:pPr/>
              <a:t>4/18/2013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746118"/>
            <a:ext cx="2110528" cy="355124"/>
          </a:xfrm>
          <a:prstGeom prst="rect">
            <a:avLst/>
          </a:prstGeom>
        </p:spPr>
        <p:txBody>
          <a:bodyPr vert="horz" lIns="68412" tIns="34206" rIns="68412" bIns="34206" rtlCol="0" anchor="b"/>
          <a:lstStyle>
            <a:lvl1pPr algn="l">
              <a:defRPr sz="900"/>
            </a:lvl1pPr>
          </a:lstStyle>
          <a:p>
            <a:r>
              <a:rPr lang="en-US" smtClean="0"/>
              <a:t>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2758795" y="6746118"/>
            <a:ext cx="2110528" cy="355124"/>
          </a:xfrm>
          <a:prstGeom prst="rect">
            <a:avLst/>
          </a:prstGeom>
        </p:spPr>
        <p:txBody>
          <a:bodyPr vert="horz" lIns="68412" tIns="34206" rIns="68412" bIns="34206" rtlCol="0" anchor="b"/>
          <a:lstStyle>
            <a:lvl1pPr algn="r">
              <a:defRPr sz="900"/>
            </a:lvl1pPr>
          </a:lstStyle>
          <a:p>
            <a:fld id="{1B9B83A8-9BCA-4E60-9D57-ED80CE10AF9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344642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110528" cy="355124"/>
          </a:xfrm>
          <a:prstGeom prst="rect">
            <a:avLst/>
          </a:prstGeom>
        </p:spPr>
        <p:txBody>
          <a:bodyPr vert="horz" lIns="68412" tIns="34206" rIns="68412" bIns="34206" rtlCol="0"/>
          <a:lstStyle>
            <a:lvl1pPr algn="l">
              <a:defRPr sz="9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2758795" y="0"/>
            <a:ext cx="2110528" cy="355124"/>
          </a:xfrm>
          <a:prstGeom prst="rect">
            <a:avLst/>
          </a:prstGeom>
        </p:spPr>
        <p:txBody>
          <a:bodyPr vert="horz" lIns="68412" tIns="34206" rIns="68412" bIns="34206" rtlCol="0"/>
          <a:lstStyle>
            <a:lvl1pPr algn="r">
              <a:defRPr sz="900"/>
            </a:lvl1pPr>
          </a:lstStyle>
          <a:p>
            <a:fld id="{9D09F62C-C318-4A74-8342-EE0086067C31}" type="datetimeFigureOut">
              <a:rPr lang="en-US" smtClean="0"/>
              <a:pPr/>
              <a:t>4/18/2013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60400" y="531813"/>
            <a:ext cx="3549650" cy="2663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8412" tIns="34206" rIns="68412" bIns="34206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487045" y="3373676"/>
            <a:ext cx="3896360" cy="3196114"/>
          </a:xfrm>
          <a:prstGeom prst="rect">
            <a:avLst/>
          </a:prstGeom>
        </p:spPr>
        <p:txBody>
          <a:bodyPr vert="horz" lIns="68412" tIns="34206" rIns="68412" bIns="3420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746118"/>
            <a:ext cx="2110528" cy="355124"/>
          </a:xfrm>
          <a:prstGeom prst="rect">
            <a:avLst/>
          </a:prstGeom>
        </p:spPr>
        <p:txBody>
          <a:bodyPr vert="horz" lIns="68412" tIns="34206" rIns="68412" bIns="34206" rtlCol="0" anchor="b"/>
          <a:lstStyle>
            <a:lvl1pPr algn="l">
              <a:defRPr sz="900"/>
            </a:lvl1pPr>
          </a:lstStyle>
          <a:p>
            <a:r>
              <a:rPr lang="en-US" smtClean="0"/>
              <a:t>25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2758795" y="6746118"/>
            <a:ext cx="2110528" cy="355124"/>
          </a:xfrm>
          <a:prstGeom prst="rect">
            <a:avLst/>
          </a:prstGeom>
        </p:spPr>
        <p:txBody>
          <a:bodyPr vert="horz" lIns="68412" tIns="34206" rIns="68412" bIns="34206" rtlCol="0" anchor="b"/>
          <a:lstStyle>
            <a:lvl1pPr algn="r">
              <a:defRPr sz="900"/>
            </a:lvl1pPr>
          </a:lstStyle>
          <a:p>
            <a:fld id="{6E527A1D-127A-4E4E-9C46-B9DF5165530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8279130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527A1D-127A-4E4E-9C46-B9DF51655306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25</a:t>
            </a:r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 rtl="1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27A1D-127A-4E4E-9C46-B9DF51655306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27A1D-127A-4E4E-9C46-B9DF51655306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 rtl="1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27A1D-127A-4E4E-9C46-B9DF51655306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 rtl="1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27A1D-127A-4E4E-9C46-B9DF51655306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dirty="0" smtClean="0"/>
              <a:t>اگر</a:t>
            </a:r>
            <a:r>
              <a:rPr lang="fa-IR" baseline="0" dirty="0" smtClean="0"/>
              <a:t> </a:t>
            </a:r>
            <a:r>
              <a:rPr lang="en-US" baseline="0" dirty="0" smtClean="0"/>
              <a:t>p</a:t>
            </a:r>
            <a:r>
              <a:rPr lang="fa-IR" baseline="0" dirty="0" smtClean="0"/>
              <a:t> در برگی ذخیره شده باشد که  مسیر </a:t>
            </a:r>
            <a:r>
              <a:rPr lang="en-US" baseline="0" dirty="0" smtClean="0"/>
              <a:t>x </a:t>
            </a:r>
            <a:r>
              <a:rPr lang="fa-IR" baseline="0" dirty="0" smtClean="0"/>
              <a:t> یا </a:t>
            </a:r>
            <a:r>
              <a:rPr lang="en-US" baseline="0" dirty="0" smtClean="0"/>
              <a:t>x´</a:t>
            </a:r>
            <a:r>
              <a:rPr lang="fa-IR" baseline="0" dirty="0" smtClean="0"/>
              <a:t> در آن پایان می یابد </a:t>
            </a:r>
            <a:r>
              <a:rPr lang="en-US" baseline="0" dirty="0" smtClean="0"/>
              <a:t>p</a:t>
            </a:r>
            <a:r>
              <a:rPr lang="fa-IR" baseline="0" dirty="0" smtClean="0"/>
              <a:t> تست شده و اگر داخل رنج ما قرار می گیرد حتما گزارش می شود. در غیر این صورت </a:t>
            </a:r>
            <a:r>
              <a:rPr lang="en-US" baseline="0" dirty="0" smtClean="0"/>
              <a:t>p</a:t>
            </a:r>
            <a:r>
              <a:rPr lang="fa-IR" baseline="0" dirty="0" smtClean="0"/>
              <a:t> توسط فراخوانی زیر روال 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reportsubtree</a:t>
            </a:r>
            <a:r>
              <a:rPr lang="fa-IR" baseline="0" dirty="0" smtClean="0"/>
              <a:t> گزارش شده است. در نطر بگیرید گه این فراخوانی زمانی که ما مسیر به </a:t>
            </a:r>
            <a:r>
              <a:rPr lang="en-US" baseline="0" dirty="0" smtClean="0"/>
              <a:t>x</a:t>
            </a:r>
            <a:r>
              <a:rPr lang="fa-IR" baseline="0" dirty="0" smtClean="0"/>
              <a:t> را دنبال می کنیم اتفاق بیفتد. فرض کنید </a:t>
            </a:r>
            <a:r>
              <a:rPr lang="en-US" baseline="0" dirty="0" smtClean="0"/>
              <a:t>v</a:t>
            </a:r>
            <a:r>
              <a:rPr lang="fa-IR" baseline="0" dirty="0" smtClean="0"/>
              <a:t> گره روی مسیر به طوری که </a:t>
            </a:r>
            <a:r>
              <a:rPr lang="en-US" baseline="0" dirty="0" smtClean="0"/>
              <a:t>p</a:t>
            </a:r>
            <a:r>
              <a:rPr lang="fa-IR" baseline="0" dirty="0" smtClean="0"/>
              <a:t> با فراخوانی روال </a:t>
            </a:r>
            <a:r>
              <a:rPr lang="en-US" baseline="0" dirty="0" smtClean="0"/>
              <a:t>report sub tree(</a:t>
            </a:r>
            <a:r>
              <a:rPr lang="en-US" baseline="0" dirty="0" err="1" smtClean="0"/>
              <a:t>rc</a:t>
            </a:r>
            <a:r>
              <a:rPr lang="en-US" baseline="0" dirty="0" smtClean="0"/>
              <a:t>(v)) </a:t>
            </a:r>
            <a:r>
              <a:rPr lang="fa-IR" baseline="0" dirty="0" smtClean="0"/>
              <a:t> گزارش شده باشد. چون </a:t>
            </a:r>
            <a:r>
              <a:rPr lang="en-US" baseline="0" dirty="0" smtClean="0"/>
              <a:t>v</a:t>
            </a:r>
            <a:r>
              <a:rPr lang="fa-IR" baseline="0" dirty="0" smtClean="0"/>
              <a:t> و </a:t>
            </a:r>
            <a:r>
              <a:rPr lang="en-US" baseline="0" dirty="0" err="1" smtClean="0"/>
              <a:t>rc</a:t>
            </a:r>
            <a:r>
              <a:rPr lang="en-US" baseline="0" dirty="0" smtClean="0"/>
              <a:t>(v)</a:t>
            </a:r>
            <a:r>
              <a:rPr lang="fa-IR" baseline="0" dirty="0" smtClean="0"/>
              <a:t> در زیر درخت چپ </a:t>
            </a:r>
            <a:r>
              <a:rPr lang="en-US" baseline="0" dirty="0" err="1" smtClean="0"/>
              <a:t>v</a:t>
            </a:r>
            <a:r>
              <a:rPr lang="en-US" baseline="-25000" dirty="0" err="1" smtClean="0"/>
              <a:t>split</a:t>
            </a:r>
            <a:r>
              <a:rPr lang="fa-IR" baseline="0" dirty="0" smtClean="0"/>
              <a:t> قرار می گیرند داریم </a:t>
            </a:r>
            <a:r>
              <a:rPr lang="en-US" baseline="0" dirty="0" err="1" smtClean="0"/>
              <a:t>p≤x</a:t>
            </a:r>
            <a:r>
              <a:rPr lang="en-US" baseline="-25000" dirty="0" err="1" smtClean="0"/>
              <a:t>vsplit</a:t>
            </a:r>
            <a:r>
              <a:rPr lang="fa-IR" baseline="-25000" dirty="0" smtClean="0"/>
              <a:t>  </a:t>
            </a:r>
            <a:r>
              <a:rPr lang="fa-IR" baseline="0" dirty="0" smtClean="0"/>
              <a:t> .</a:t>
            </a:r>
          </a:p>
          <a:p>
            <a:pPr algn="r" rtl="1"/>
            <a:r>
              <a:rPr lang="fa-IR" baseline="0" dirty="0" smtClean="0"/>
              <a:t>چون مسیر جستجوی </a:t>
            </a:r>
            <a:r>
              <a:rPr lang="en-US" baseline="0" dirty="0" smtClean="0"/>
              <a:t>x´</a:t>
            </a:r>
            <a:r>
              <a:rPr lang="fa-IR" baseline="0" dirty="0" smtClean="0"/>
              <a:t> در </a:t>
            </a:r>
            <a:r>
              <a:rPr lang="en-US" baseline="0" dirty="0" err="1" smtClean="0"/>
              <a:t>v</a:t>
            </a:r>
            <a:r>
              <a:rPr lang="en-US" baseline="-25000" dirty="0" err="1" smtClean="0"/>
              <a:t>split</a:t>
            </a:r>
            <a:r>
              <a:rPr lang="en-US" baseline="-25000" dirty="0" smtClean="0"/>
              <a:t> </a:t>
            </a:r>
            <a:r>
              <a:rPr lang="fa-IR" baseline="0" dirty="0" smtClean="0"/>
              <a:t>به سمت راست میرود این به معنی این است که </a:t>
            </a:r>
            <a:r>
              <a:rPr lang="en-US" baseline="0" dirty="0" smtClean="0"/>
              <a:t>p&lt;x´</a:t>
            </a:r>
            <a:r>
              <a:rPr lang="fa-IR" baseline="0" dirty="0" smtClean="0"/>
              <a:t> به عبارت دیگر مسیر جستجو در </a:t>
            </a:r>
            <a:r>
              <a:rPr lang="en-US" baseline="0" dirty="0" smtClean="0"/>
              <a:t>x</a:t>
            </a:r>
            <a:r>
              <a:rPr lang="fa-IR" baseline="0" dirty="0" smtClean="0"/>
              <a:t> در </a:t>
            </a:r>
            <a:r>
              <a:rPr lang="en-US" baseline="0" dirty="0" smtClean="0"/>
              <a:t>v</a:t>
            </a:r>
            <a:r>
              <a:rPr lang="fa-IR" baseline="0" dirty="0" smtClean="0"/>
              <a:t> به چپ می رود و </a:t>
            </a:r>
            <a:r>
              <a:rPr lang="en-US" baseline="0" dirty="0" smtClean="0"/>
              <a:t>p</a:t>
            </a:r>
            <a:r>
              <a:rPr lang="fa-IR" baseline="0" dirty="0" smtClean="0"/>
              <a:t> در زیر درخت راست </a:t>
            </a:r>
            <a:r>
              <a:rPr lang="en-US" baseline="0" dirty="0" smtClean="0"/>
              <a:t>v</a:t>
            </a:r>
            <a:r>
              <a:rPr lang="fa-IR" baseline="0" dirty="0" smtClean="0"/>
              <a:t> قرار داردبنابراین </a:t>
            </a:r>
            <a:r>
              <a:rPr lang="en-US" baseline="0" dirty="0" smtClean="0"/>
              <a:t>p&gt;x</a:t>
            </a:r>
            <a:r>
              <a:rPr lang="fa-IR" baseline="0" dirty="0" smtClean="0"/>
              <a:t> در نتیجه </a:t>
            </a:r>
            <a:r>
              <a:rPr lang="en-US" baseline="0" dirty="0" err="1" smtClean="0"/>
              <a:t>pɛ</a:t>
            </a:r>
            <a:r>
              <a:rPr lang="en-US" baseline="0" dirty="0" smtClean="0"/>
              <a:t> [</a:t>
            </a:r>
            <a:r>
              <a:rPr lang="en-US" baseline="0" dirty="0" err="1" smtClean="0"/>
              <a:t>x,x</a:t>
            </a:r>
            <a:r>
              <a:rPr lang="en-US" baseline="0" dirty="0" smtClean="0"/>
              <a:t>’]</a:t>
            </a:r>
            <a:r>
              <a:rPr lang="fa-IR" baseline="0" dirty="0" smtClean="0"/>
              <a:t> . اثبات اینکه وقتی مسیر به </a:t>
            </a:r>
            <a:r>
              <a:rPr lang="en-US" baseline="0" dirty="0" smtClean="0"/>
              <a:t>x’</a:t>
            </a:r>
            <a:r>
              <a:rPr lang="fa-IR" baseline="0" dirty="0" smtClean="0"/>
              <a:t> می رود </a:t>
            </a:r>
            <a:r>
              <a:rPr lang="en-US" baseline="0" dirty="0" smtClean="0"/>
              <a:t>p</a:t>
            </a:r>
            <a:r>
              <a:rPr lang="fa-IR" baseline="0" dirty="0" smtClean="0"/>
              <a:t> در محدوده قرار می گیرد به صورت مشابه انجام می شود.</a:t>
            </a:r>
          </a:p>
          <a:p>
            <a:pPr algn="r" rtl="1"/>
            <a:r>
              <a:rPr lang="fa-IR" baseline="0" dirty="0" smtClean="0"/>
              <a:t>قسمت دوم :تمام نقاط گزارش می شوند. فرض کنید µ برگی باشد که مقدار </a:t>
            </a:r>
            <a:r>
              <a:rPr lang="en-US" baseline="0" dirty="0" smtClean="0"/>
              <a:t>p</a:t>
            </a:r>
            <a:r>
              <a:rPr lang="fa-IR" baseline="0" dirty="0" smtClean="0"/>
              <a:t> در آن ذخیره شده باشد. و </a:t>
            </a:r>
            <a:r>
              <a:rPr lang="en-US" baseline="0" dirty="0" smtClean="0"/>
              <a:t>v</a:t>
            </a:r>
            <a:r>
              <a:rPr lang="fa-IR" baseline="0" dirty="0" smtClean="0"/>
              <a:t> نزدیکترین نیای µ که توسط الگوریتم </a:t>
            </a:r>
            <a:r>
              <a:rPr lang="en-US" baseline="0" dirty="0" smtClean="0"/>
              <a:t>query</a:t>
            </a:r>
            <a:r>
              <a:rPr lang="fa-IR" baseline="0" dirty="0" smtClean="0"/>
              <a:t> ملاقات شذه باشد. ما ادعا می کنیم که </a:t>
            </a:r>
            <a:r>
              <a:rPr lang="en-US" baseline="0" dirty="0" smtClean="0"/>
              <a:t>v=µ</a:t>
            </a:r>
            <a:r>
              <a:rPr lang="fa-IR" baseline="0" dirty="0" smtClean="0"/>
              <a:t> که دلالت می کند که </a:t>
            </a:r>
            <a:r>
              <a:rPr lang="en-US" baseline="0" dirty="0" smtClean="0"/>
              <a:t>p</a:t>
            </a:r>
            <a:r>
              <a:rPr lang="fa-IR" baseline="0" dirty="0" smtClean="0"/>
              <a:t> گزارش شده است. برای اثبات از برهان خلف استفاده می کنیم و </a:t>
            </a:r>
            <a:r>
              <a:rPr lang="en-US" baseline="0" dirty="0" smtClean="0"/>
              <a:t>ν≠µ </a:t>
            </a:r>
            <a:r>
              <a:rPr lang="fa-IR" baseline="0" dirty="0" smtClean="0"/>
              <a:t> .مشاهده میکنیم که </a:t>
            </a:r>
            <a:r>
              <a:rPr lang="en-US" baseline="0" dirty="0" smtClean="0"/>
              <a:t>v</a:t>
            </a:r>
            <a:r>
              <a:rPr lang="fa-IR" baseline="0" dirty="0" smtClean="0"/>
              <a:t> نمی تواند گره ملاقات شده در فراخوانی </a:t>
            </a:r>
            <a:r>
              <a:rPr lang="en-US" baseline="0" dirty="0" err="1" smtClean="0"/>
              <a:t>reportsubtree</a:t>
            </a:r>
            <a:r>
              <a:rPr lang="fa-IR" baseline="0" dirty="0" smtClean="0"/>
              <a:t> باشد چرا که همه ی نیاهای چنین گره ایی ملاقات شده اند. بنابراین </a:t>
            </a:r>
            <a:r>
              <a:rPr lang="en-US" baseline="0" dirty="0" smtClean="0"/>
              <a:t>v</a:t>
            </a:r>
            <a:r>
              <a:rPr lang="fa-IR" baseline="0" dirty="0" smtClean="0"/>
              <a:t> یا روی مسیر </a:t>
            </a:r>
            <a:r>
              <a:rPr lang="en-US" baseline="0" dirty="0" smtClean="0"/>
              <a:t>x</a:t>
            </a:r>
            <a:r>
              <a:rPr lang="fa-IR" baseline="0" dirty="0" smtClean="0"/>
              <a:t> است یا روی مسیر </a:t>
            </a:r>
            <a:r>
              <a:rPr lang="en-US" baseline="0" dirty="0" smtClean="0"/>
              <a:t>x’</a:t>
            </a:r>
            <a:r>
              <a:rPr lang="fa-IR" baseline="0" dirty="0" smtClean="0"/>
              <a:t> یا روی هر دو مسیر . چون همه این موارد مشابه هستند ما فقط مورد اخر را بررسی می کنیم.</a:t>
            </a:r>
            <a:r>
              <a:rPr lang="en-US" baseline="0" dirty="0" smtClean="0"/>
              <a:t> </a:t>
            </a:r>
            <a:r>
              <a:rPr lang="fa-IR" baseline="0" dirty="0" smtClean="0"/>
              <a:t>اول فرض کنید که µ در زیر درخت چپ </a:t>
            </a:r>
            <a:r>
              <a:rPr lang="en-US" baseline="0" dirty="0" smtClean="0"/>
              <a:t>v</a:t>
            </a:r>
            <a:r>
              <a:rPr lang="fa-IR" baseline="0" dirty="0" smtClean="0"/>
              <a:t> است پس مسیر جستجوی </a:t>
            </a:r>
            <a:r>
              <a:rPr lang="en-US" baseline="0" dirty="0" smtClean="0"/>
              <a:t>x</a:t>
            </a:r>
            <a:r>
              <a:rPr lang="fa-IR" baseline="0" dirty="0" smtClean="0"/>
              <a:t> در گره </a:t>
            </a:r>
            <a:r>
              <a:rPr lang="en-US" baseline="0" dirty="0" smtClean="0"/>
              <a:t>v</a:t>
            </a:r>
            <a:r>
              <a:rPr lang="fa-IR" baseline="0" dirty="0" smtClean="0"/>
              <a:t> به سمت راست می رود.(در غیر این صورت </a:t>
            </a:r>
            <a:r>
              <a:rPr lang="en-US" baseline="0" dirty="0" smtClean="0"/>
              <a:t>v</a:t>
            </a:r>
            <a:r>
              <a:rPr lang="fa-IR" baseline="0" dirty="0" smtClean="0"/>
              <a:t> نزدیکترین نیای ملاقات شده نیست) .اما این دلالت می کند که </a:t>
            </a:r>
            <a:r>
              <a:rPr lang="en-US" baseline="0" dirty="0" smtClean="0"/>
              <a:t>p&lt;x </a:t>
            </a:r>
            <a:r>
              <a:rPr lang="fa-IR" baseline="0" dirty="0" smtClean="0"/>
              <a:t> .مشابه آن اگر </a:t>
            </a:r>
            <a:r>
              <a:rPr lang="en-US" baseline="0" dirty="0" smtClean="0"/>
              <a:t>µ</a:t>
            </a:r>
            <a:r>
              <a:rPr lang="fa-IR" baseline="0" dirty="0" smtClean="0"/>
              <a:t> در زیر درخت راست </a:t>
            </a:r>
            <a:r>
              <a:rPr lang="en-US" baseline="0" dirty="0" smtClean="0"/>
              <a:t>v</a:t>
            </a:r>
            <a:r>
              <a:rPr lang="fa-IR" baseline="0" dirty="0" smtClean="0"/>
              <a:t> باشد پس مسیر </a:t>
            </a:r>
            <a:r>
              <a:rPr lang="en-US" baseline="0" dirty="0" smtClean="0"/>
              <a:t>x’</a:t>
            </a:r>
            <a:r>
              <a:rPr lang="fa-IR" baseline="0" dirty="0" smtClean="0"/>
              <a:t> در </a:t>
            </a:r>
            <a:r>
              <a:rPr lang="en-US" baseline="0" dirty="0" smtClean="0"/>
              <a:t>v</a:t>
            </a:r>
            <a:r>
              <a:rPr lang="fa-IR" baseline="0" dirty="0" smtClean="0"/>
              <a:t> به سمت چپ میرود و </a:t>
            </a:r>
            <a:r>
              <a:rPr lang="en-US" baseline="0" dirty="0" smtClean="0"/>
              <a:t>p&gt;x´</a:t>
            </a:r>
            <a:r>
              <a:rPr lang="fa-IR" baseline="0" dirty="0" smtClean="0"/>
              <a:t> .در هر دو مورد با فرض اینکه </a:t>
            </a:r>
            <a:r>
              <a:rPr lang="en-US" baseline="0" dirty="0" smtClean="0"/>
              <a:t>p </a:t>
            </a:r>
            <a:r>
              <a:rPr lang="fa-IR" baseline="0" dirty="0" smtClean="0"/>
              <a:t> داخل محدوده است در تناقض است.</a:t>
            </a:r>
            <a:endParaRPr lang="en-US" baseline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527A1D-127A-4E4E-9C46-B9DF51655306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527A1D-127A-4E4E-9C46-B9DF51655306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 rt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527A1D-127A-4E4E-9C46-B9DF51655306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dirty="0" smtClean="0"/>
              <a:t>حال</a:t>
            </a:r>
            <a:r>
              <a:rPr lang="fa-IR" baseline="0" dirty="0" smtClean="0"/>
              <a:t> به سراغ مسئله جستجوی محدوده مستطیل دو بعدی می رویم . فرض کنید </a:t>
            </a:r>
            <a:r>
              <a:rPr lang="en-US" baseline="0" dirty="0" smtClean="0"/>
              <a:t>p </a:t>
            </a:r>
            <a:r>
              <a:rPr lang="fa-IR" baseline="0" dirty="0" smtClean="0"/>
              <a:t>مجموعه ایی از نقطه در فضا باشد. به خاطر داشته باشید که در این قسمت هیچ دو نقطه ایی در </a:t>
            </a:r>
            <a:r>
              <a:rPr lang="en-US" baseline="0" dirty="0" smtClean="0"/>
              <a:t>p</a:t>
            </a:r>
            <a:r>
              <a:rPr lang="fa-IR" baseline="0" dirty="0" smtClean="0"/>
              <a:t> نه مختصه </a:t>
            </a:r>
            <a:r>
              <a:rPr lang="en-US" baseline="0" dirty="0" smtClean="0"/>
              <a:t>x</a:t>
            </a:r>
            <a:r>
              <a:rPr lang="fa-IR" baseline="0" dirty="0" smtClean="0"/>
              <a:t> مشابه و نه مختصه </a:t>
            </a:r>
            <a:r>
              <a:rPr lang="en-US" baseline="0" dirty="0" smtClean="0"/>
              <a:t>y</a:t>
            </a:r>
            <a:r>
              <a:rPr lang="fa-IR" baseline="0" dirty="0" smtClean="0"/>
              <a:t> مشابه دارند.این محدودیت چندان جالب نیست چرا که نقاط معرفی کننده کارمندان هستند و مختصات ما چیز هایی همانندی مثل حقوق و تعداد فرزندان است . خوشبختانه بر این محدودیت ماوی یک حقه که در بخش 5.5 غلبه می کنیم. محدوده جستجوی مستطیلی دو بعدی روی </a:t>
            </a:r>
            <a:r>
              <a:rPr lang="en-US" baseline="0" dirty="0" smtClean="0"/>
              <a:t>p</a:t>
            </a:r>
            <a:r>
              <a:rPr lang="fa-IR" baseline="0" dirty="0" smtClean="0"/>
              <a:t> نقاطی از </a:t>
            </a:r>
            <a:r>
              <a:rPr lang="en-US" baseline="0" dirty="0" smtClean="0"/>
              <a:t>p</a:t>
            </a:r>
            <a:r>
              <a:rPr lang="fa-IR" baseline="0" dirty="0" smtClean="0"/>
              <a:t> را که داخل مستطیلی با ابعاد </a:t>
            </a:r>
            <a:r>
              <a:rPr lang="en-US" baseline="0" dirty="0" smtClean="0"/>
              <a:t>[</a:t>
            </a:r>
            <a:r>
              <a:rPr lang="en-US" baseline="0" dirty="0" err="1" smtClean="0"/>
              <a:t>x,x</a:t>
            </a:r>
            <a:r>
              <a:rPr lang="en-US" baseline="0" dirty="0" smtClean="0"/>
              <a:t>’]*[</a:t>
            </a:r>
            <a:r>
              <a:rPr lang="en-US" baseline="0" dirty="0" err="1" smtClean="0"/>
              <a:t>y,y</a:t>
            </a:r>
            <a:r>
              <a:rPr lang="en-US" baseline="0" dirty="0" smtClean="0"/>
              <a:t>’]</a:t>
            </a:r>
            <a:r>
              <a:rPr lang="fa-IR" baseline="0" dirty="0" smtClean="0"/>
              <a:t> قرار می گیرد می خواهد. نقطه </a:t>
            </a:r>
            <a:r>
              <a:rPr lang="en-US" baseline="0" dirty="0" smtClean="0"/>
              <a:t>p:=(</a:t>
            </a:r>
            <a:r>
              <a:rPr lang="en-US" baseline="0" dirty="0" err="1" smtClean="0"/>
              <a:t>p</a:t>
            </a:r>
            <a:r>
              <a:rPr lang="en-US" baseline="-25000" dirty="0" err="1" smtClean="0"/>
              <a:t>x</a:t>
            </a:r>
            <a:r>
              <a:rPr lang="en-US" baseline="0" dirty="0" smtClean="0"/>
              <a:t> , </a:t>
            </a:r>
            <a:r>
              <a:rPr lang="en-US" baseline="0" dirty="0" err="1" smtClean="0"/>
              <a:t>p</a:t>
            </a:r>
            <a:r>
              <a:rPr lang="en-US" baseline="-25000" dirty="0" err="1" smtClean="0"/>
              <a:t>y</a:t>
            </a:r>
            <a:r>
              <a:rPr lang="en-US" baseline="0" dirty="0" smtClean="0"/>
              <a:t>) </a:t>
            </a:r>
            <a:r>
              <a:rPr lang="fa-IR" baseline="0" dirty="0" smtClean="0"/>
              <a:t> داخل این مستطیل قرار می گیرد اگر و تنها اگر </a:t>
            </a:r>
            <a:r>
              <a:rPr lang="en-US" baseline="0" dirty="0" err="1" smtClean="0"/>
              <a:t>pₓɛ</a:t>
            </a:r>
            <a:r>
              <a:rPr lang="en-US" baseline="0" dirty="0" smtClean="0"/>
              <a:t>[</a:t>
            </a:r>
            <a:r>
              <a:rPr lang="en-US" baseline="0" dirty="0" err="1" smtClean="0"/>
              <a:t>x,x</a:t>
            </a:r>
            <a:r>
              <a:rPr lang="en-US" baseline="0" dirty="0" smtClean="0"/>
              <a:t>’]</a:t>
            </a:r>
            <a:r>
              <a:rPr lang="fa-IR" baseline="0" dirty="0" smtClean="0"/>
              <a:t> و </a:t>
            </a:r>
            <a:r>
              <a:rPr lang="en-US" baseline="0" dirty="0" smtClean="0"/>
              <a:t>p</a:t>
            </a:r>
            <a:r>
              <a:rPr lang="el-GR" baseline="0" dirty="0" smtClean="0"/>
              <a:t>ᵧ</a:t>
            </a:r>
            <a:r>
              <a:rPr lang="en-US" baseline="0" dirty="0" smtClean="0"/>
              <a:t>ɛ[</a:t>
            </a:r>
            <a:r>
              <a:rPr lang="en-US" baseline="0" dirty="0" err="1" smtClean="0"/>
              <a:t>y,y</a:t>
            </a:r>
            <a:r>
              <a:rPr lang="en-US" baseline="0" dirty="0" smtClean="0"/>
              <a:t>’]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527A1D-127A-4E4E-9C46-B9DF51655306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 rt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527A1D-127A-4E4E-9C46-B9DF51655306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dirty="0" smtClean="0"/>
              <a:t>این شکل نشان می دهد که تقسیم به چه شکل انجام می شود و درخت مطابق با این تقسیم به چه</a:t>
            </a:r>
            <a:r>
              <a:rPr lang="fa-IR" baseline="0" dirty="0" smtClean="0"/>
              <a:t> شکل است. درختی مشابه با این ساختار </a:t>
            </a:r>
            <a:r>
              <a:rPr lang="en-US" baseline="0" dirty="0" err="1" smtClean="0"/>
              <a:t>kd</a:t>
            </a:r>
            <a:r>
              <a:rPr lang="fa-IR" baseline="0" dirty="0" smtClean="0"/>
              <a:t>نامیده می شود. عموما نام برای بعد </a:t>
            </a:r>
            <a:r>
              <a:rPr lang="en-US" baseline="0" dirty="0" smtClean="0"/>
              <a:t>k</a:t>
            </a:r>
            <a:r>
              <a:rPr lang="fa-IR" baseline="0" dirty="0" smtClean="0"/>
              <a:t> درخت نشان می دهد.درختی که ما تشریح کردیم یک درخت دو بعدی است که در حال حاضر بدون از دست دادن معنی ان را درخت </a:t>
            </a:r>
            <a:r>
              <a:rPr lang="en-US" baseline="0" dirty="0" err="1" smtClean="0"/>
              <a:t>kd</a:t>
            </a:r>
            <a:r>
              <a:rPr lang="fa-IR" baseline="0" dirty="0" smtClean="0"/>
              <a:t>دو بعدی می نامیم.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527A1D-127A-4E4E-9C46-B9DF51655306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 rtl="1"/>
            <a:endParaRPr lang="en-US" dirty="0">
              <a:cs typeface="B Zar" pitchFamily="2" charset="-78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527A1D-127A-4E4E-9C46-B9DF51655306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 rt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527A1D-127A-4E4E-9C46-B9DF51655306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527A1D-127A-4E4E-9C46-B9DF51655306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 rt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527A1D-127A-4E4E-9C46-B9DF51655306}" type="slidenum">
              <a:rPr lang="en-US" smtClean="0"/>
              <a:pPr/>
              <a:t>23</a:t>
            </a:fld>
            <a:endParaRPr 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 rt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527A1D-127A-4E4E-9C46-B9DF51655306}" type="slidenum">
              <a:rPr lang="en-US" smtClean="0"/>
              <a:pPr/>
              <a:t>24</a:t>
            </a:fld>
            <a:endParaRPr lang="en-US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 rt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527A1D-127A-4E4E-9C46-B9DF51655306}" type="slidenum">
              <a:rPr lang="en-US" smtClean="0"/>
              <a:pPr/>
              <a:t>25</a:t>
            </a:fld>
            <a:endParaRPr lang="en-US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 rt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527A1D-127A-4E4E-9C46-B9DF51655306}" type="slidenum">
              <a:rPr lang="en-US" smtClean="0"/>
              <a:pPr/>
              <a:t>26</a:t>
            </a:fld>
            <a:endParaRPr lang="en-US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 rt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527A1D-127A-4E4E-9C46-B9DF51655306}" type="slidenum">
              <a:rPr lang="en-US" smtClean="0"/>
              <a:pPr/>
              <a:t>27</a:t>
            </a:fld>
            <a:endParaRPr lang="en-US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 rt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527A1D-127A-4E4E-9C46-B9DF51655306}" type="slidenum">
              <a:rPr lang="en-US" smtClean="0"/>
              <a:pPr/>
              <a:t>28</a:t>
            </a:fld>
            <a:endParaRPr lang="en-US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 rt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527A1D-127A-4E4E-9C46-B9DF51655306}" type="slidenum">
              <a:rPr lang="en-US" smtClean="0"/>
              <a:pPr/>
              <a:t>29</a:t>
            </a:fld>
            <a:endParaRPr lang="en-US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 rt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527A1D-127A-4E4E-9C46-B9DF51655306}" type="slidenum">
              <a:rPr lang="en-US" smtClean="0"/>
              <a:pPr/>
              <a:t>30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 rtl="1"/>
            <a:endParaRPr lang="en-US" dirty="0">
              <a:latin typeface="+mj-lt"/>
              <a:cs typeface="B Zar" pitchFamily="2" charset="-7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27A1D-127A-4E4E-9C46-B9DF51655306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 rt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527A1D-127A-4E4E-9C46-B9DF51655306}" type="slidenum">
              <a:rPr lang="en-US" smtClean="0"/>
              <a:pPr/>
              <a:t>31</a:t>
            </a:fld>
            <a:endParaRPr lang="en-US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 rt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527A1D-127A-4E4E-9C46-B9DF51655306}" type="slidenum">
              <a:rPr lang="en-US" smtClean="0"/>
              <a:pPr/>
              <a:t>32</a:t>
            </a:fld>
            <a:endParaRPr lang="en-US" dirty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 rt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527A1D-127A-4E4E-9C46-B9DF51655306}" type="slidenum">
              <a:rPr lang="en-US" smtClean="0"/>
              <a:pPr/>
              <a:t>33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 rtl="1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27A1D-127A-4E4E-9C46-B9DF51655306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 rtl="1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27A1D-127A-4E4E-9C46-B9DF51655306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dirty="0" smtClean="0"/>
              <a:t>به طور کلی اگر بخواهیم به </a:t>
            </a:r>
            <a:r>
              <a:rPr lang="en-US" dirty="0" smtClean="0"/>
              <a:t>query</a:t>
            </a:r>
            <a:r>
              <a:rPr lang="fa-IR" dirty="0" smtClean="0"/>
              <a:t> هایی روی </a:t>
            </a:r>
            <a:r>
              <a:rPr lang="en-US" dirty="0" smtClean="0"/>
              <a:t>d</a:t>
            </a:r>
            <a:r>
              <a:rPr lang="fa-IR" dirty="0" smtClean="0"/>
              <a:t> تا از فیلدهای رکوردهای موجود در پایگاه داده پاسخ بدهیم</a:t>
            </a:r>
            <a:r>
              <a:rPr lang="fa-IR" baseline="0" dirty="0" smtClean="0"/>
              <a:t> باید مسئله را تبدیل به نقاطی در فضای </a:t>
            </a:r>
            <a:r>
              <a:rPr lang="en-US" baseline="0" dirty="0" smtClean="0"/>
              <a:t>d</a:t>
            </a:r>
            <a:r>
              <a:rPr lang="fa-IR" baseline="0" dirty="0" smtClean="0"/>
              <a:t> بعدی کنیم.جواب مسئله فیلدهایی از رکوردهاست که مقادیر آنها بین مقادیر مشخص شده قرار می گیرد که در فضای جواب </a:t>
            </a:r>
            <a:r>
              <a:rPr lang="en-US" baseline="0" dirty="0" smtClean="0"/>
              <a:t>query</a:t>
            </a:r>
            <a:r>
              <a:rPr lang="fa-IR" baseline="0" dirty="0" smtClean="0"/>
              <a:t> ما نقاط داخل جعیه ایی است که هر وجه آن موازی با یکی از محورهای مختصات </a:t>
            </a:r>
            <a:r>
              <a:rPr lang="en-US" baseline="0" dirty="0" smtClean="0"/>
              <a:t>d</a:t>
            </a:r>
            <a:r>
              <a:rPr lang="fa-IR" baseline="0" dirty="0" smtClean="0"/>
              <a:t> بعدی است . به چنین </a:t>
            </a:r>
            <a:r>
              <a:rPr lang="en-US" baseline="0" dirty="0" smtClean="0"/>
              <a:t>query</a:t>
            </a:r>
            <a:r>
              <a:rPr lang="fa-IR" baseline="0" dirty="0" smtClean="0"/>
              <a:t> هایی در هندسه محاسباتی دامنه جستجوی مستطیلی یا دامنه جستجوی متعامد گفته می شود. در اولین گام ما به معرفی ساختار داده ایی برای این </a:t>
            </a:r>
            <a:r>
              <a:rPr lang="en-US" baseline="0" dirty="0" smtClean="0"/>
              <a:t>query</a:t>
            </a:r>
            <a:r>
              <a:rPr lang="fa-IR" baseline="0" dirty="0" smtClean="0"/>
              <a:t>ها می پردازیم.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27A1D-127A-4E4E-9C46-B9DF51655306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dirty="0" smtClean="0"/>
              <a:t>قبل از اینکه ساختاری</a:t>
            </a:r>
            <a:r>
              <a:rPr lang="fa-IR" baseline="0" dirty="0" smtClean="0"/>
              <a:t> برای 2</a:t>
            </a:r>
            <a:r>
              <a:rPr lang="fa-IR" dirty="0" smtClean="0"/>
              <a:t>بعد یا ابعاد بالاتر ارائه کنیم ابتدا</a:t>
            </a:r>
            <a:r>
              <a:rPr lang="fa-IR" baseline="0" dirty="0" smtClean="0"/>
              <a:t> ساختاری برای یک بعد ارائه میکنیم .داده ها مجموعه ایی از نقاط در فضای یک بعدی هستند به عبارتی مجموعه ایی از اعداد حقیقی .در این حالت </a:t>
            </a:r>
            <a:r>
              <a:rPr lang="en-US" baseline="0" dirty="0" smtClean="0"/>
              <a:t>query </a:t>
            </a:r>
            <a:r>
              <a:rPr lang="fa-IR" baseline="0" dirty="0" smtClean="0"/>
              <a:t>نقاط داخل یک مستطیل یک بعدی یا به عبارتی نقاط داخل فاصله </a:t>
            </a:r>
            <a:r>
              <a:rPr lang="en-US" baseline="0" dirty="0" smtClean="0"/>
              <a:t>[x , x</a:t>
            </a:r>
            <a:r>
              <a:rPr lang="en-US" baseline="30000" dirty="0" smtClean="0"/>
              <a:t>´</a:t>
            </a:r>
            <a:r>
              <a:rPr lang="en-US" baseline="0" dirty="0" smtClean="0"/>
              <a:t>]</a:t>
            </a:r>
            <a:r>
              <a:rPr lang="fa-IR" baseline="0" dirty="0" smtClean="0"/>
              <a:t> را میخواهد.فرض کنید </a:t>
            </a:r>
            <a:r>
              <a:rPr lang="en-US" baseline="0" dirty="0" smtClean="0"/>
              <a:t>p</a:t>
            </a:r>
            <a:r>
              <a:rPr lang="fa-IR" baseline="0" dirty="0" smtClean="0"/>
              <a:t> مجموعه ایی از نقاط روی یک خط باشند. دامنه جستجوی یک بعدی را می توانیم با استفاده از ساختار های شناخته شده حل کنیم: درخت جستجوی باینری متعادل </a:t>
            </a:r>
            <a:r>
              <a:rPr lang="en-US" baseline="0" dirty="0" smtClean="0"/>
              <a:t>T</a:t>
            </a:r>
            <a:r>
              <a:rPr lang="fa-IR" baseline="0" dirty="0" smtClean="0"/>
              <a:t> ( البته راه دیگر استفاده از ارایه است ولی چون نمی توان ان را برای ابعاد بالاتر تعمییم داد از آن استفاده نمی کنیم. در برگهای درخت مقادیر نقاط </a:t>
            </a:r>
            <a:r>
              <a:rPr lang="en-US" baseline="0" dirty="0" smtClean="0"/>
              <a:t>p</a:t>
            </a:r>
            <a:r>
              <a:rPr lang="fa-IR" baseline="0" dirty="0" smtClean="0"/>
              <a:t> ذخیره می شود و در گره های میانی درخت  برای راهنمایی در جستجوهایمان مقادیر تقسیم شده یا میانه ذخیره می شود.مقدار میانه یا تقسیم شده در گره </a:t>
            </a:r>
            <a:r>
              <a:rPr lang="en-US" baseline="0" dirty="0" smtClean="0"/>
              <a:t>v</a:t>
            </a:r>
            <a:r>
              <a:rPr lang="fa-IR" baseline="0" dirty="0" smtClean="0"/>
              <a:t> را با </a:t>
            </a:r>
            <a:r>
              <a:rPr lang="en-US" baseline="0" dirty="0" smtClean="0"/>
              <a:t>x</a:t>
            </a:r>
            <a:r>
              <a:rPr lang="en-US" baseline="-25000" dirty="0" smtClean="0"/>
              <a:t>v</a:t>
            </a:r>
            <a:r>
              <a:rPr lang="fa-IR" baseline="0" dirty="0" smtClean="0"/>
              <a:t> نمایش می دهیم.</a:t>
            </a:r>
            <a:r>
              <a:rPr lang="fa-IR" dirty="0" smtClean="0"/>
              <a:t>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27A1D-127A-4E4E-9C46-B9DF51655306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dirty="0" smtClean="0"/>
              <a:t>ما فرض می کنیم</a:t>
            </a:r>
            <a:r>
              <a:rPr lang="fa-IR" baseline="0" dirty="0" smtClean="0"/>
              <a:t> که زیر درخت در سمت چپ گره </a:t>
            </a:r>
            <a:r>
              <a:rPr lang="en-US" baseline="0" dirty="0" smtClean="0"/>
              <a:t>v</a:t>
            </a:r>
            <a:r>
              <a:rPr lang="fa-IR" baseline="0" dirty="0" smtClean="0"/>
              <a:t> شامل مقادیر کوچکتر یا مساوی با </a:t>
            </a:r>
            <a:r>
              <a:rPr lang="en-US" baseline="0" dirty="0" smtClean="0"/>
              <a:t>x</a:t>
            </a:r>
            <a:r>
              <a:rPr lang="en-US" baseline="-25000" dirty="0" smtClean="0"/>
              <a:t>v</a:t>
            </a:r>
            <a:r>
              <a:rPr lang="fa-IR" baseline="0" dirty="0" smtClean="0"/>
              <a:t> است و زیر درخت راست شامل مقادیر بزرگتر از </a:t>
            </a:r>
            <a:r>
              <a:rPr lang="en-US" baseline="0" dirty="0" smtClean="0"/>
              <a:t>x</a:t>
            </a:r>
            <a:r>
              <a:rPr lang="en-US" baseline="-25000" dirty="0" smtClean="0"/>
              <a:t>v</a:t>
            </a:r>
            <a:r>
              <a:rPr lang="fa-IR" baseline="0" dirty="0" smtClean="0"/>
              <a:t> است. برای گزارش نقاط </a:t>
            </a:r>
            <a:r>
              <a:rPr lang="en-US" baseline="0" dirty="0" smtClean="0"/>
              <a:t>query</a:t>
            </a:r>
            <a:r>
              <a:rPr lang="fa-IR" baseline="0" dirty="0" smtClean="0"/>
              <a:t> داخل بازه </a:t>
            </a:r>
            <a:r>
              <a:rPr lang="en-US" baseline="0" dirty="0" smtClean="0"/>
              <a:t>[x, x</a:t>
            </a:r>
            <a:r>
              <a:rPr lang="en-US" baseline="30000" dirty="0" smtClean="0"/>
              <a:t>´</a:t>
            </a:r>
            <a:r>
              <a:rPr lang="en-US" baseline="0" dirty="0" smtClean="0"/>
              <a:t>]</a:t>
            </a:r>
            <a:r>
              <a:rPr lang="fa-IR" baseline="0" dirty="0" smtClean="0"/>
              <a:t> روند کار به صورت زیر است . ما مقادیر </a:t>
            </a:r>
            <a:r>
              <a:rPr lang="en-US" baseline="0" dirty="0" smtClean="0"/>
              <a:t>x</a:t>
            </a:r>
            <a:r>
              <a:rPr lang="fa-IR" baseline="0" dirty="0" smtClean="0"/>
              <a:t>و </a:t>
            </a:r>
            <a:r>
              <a:rPr lang="en-US" baseline="0" dirty="0" smtClean="0"/>
              <a:t>x</a:t>
            </a:r>
            <a:r>
              <a:rPr lang="en-US" baseline="30000" dirty="0" smtClean="0"/>
              <a:t>´</a:t>
            </a:r>
            <a:r>
              <a:rPr lang="fa-IR" baseline="30000" dirty="0" smtClean="0"/>
              <a:t> </a:t>
            </a:r>
            <a:r>
              <a:rPr lang="fa-IR" baseline="0" dirty="0" smtClean="0"/>
              <a:t> را در </a:t>
            </a:r>
            <a:r>
              <a:rPr lang="en-US" baseline="0" dirty="0" smtClean="0"/>
              <a:t>T</a:t>
            </a:r>
            <a:r>
              <a:rPr lang="fa-IR" baseline="0" dirty="0" smtClean="0"/>
              <a:t> جستجو می کنیم. µ و µ´ دو برگی باشند که به ترتیب جستجو در آنها خاتمه می یابد. پس نقاطی که در فاصله  </a:t>
            </a:r>
            <a:r>
              <a:rPr lang="en-US" baseline="0" dirty="0" smtClean="0"/>
              <a:t>[x, x</a:t>
            </a:r>
            <a:r>
              <a:rPr lang="en-US" baseline="30000" dirty="0" smtClean="0"/>
              <a:t>´</a:t>
            </a:r>
            <a:r>
              <a:rPr lang="en-US" baseline="0" dirty="0" smtClean="0"/>
              <a:t>]</a:t>
            </a:r>
            <a:r>
              <a:rPr lang="fa-IR" baseline="0" dirty="0" smtClean="0"/>
              <a:t> قرار دارد امکان دارد در برگهایی که بین µ و´µ قرار دارند باشند. حتی ممکن است خود نقاط µ و´µ در این بازه باشند.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27A1D-127A-4E4E-9C46-B9DF51655306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dirty="0" smtClean="0"/>
              <a:t>برای مثال زمانی که فاصله </a:t>
            </a:r>
            <a:r>
              <a:rPr lang="en-US" dirty="0" smtClean="0"/>
              <a:t>[18,77] </a:t>
            </a:r>
            <a:r>
              <a:rPr lang="fa-IR" dirty="0" smtClean="0"/>
              <a:t> را در درخت جستجو می کنیم</a:t>
            </a:r>
            <a:r>
              <a:rPr lang="fa-IR" baseline="0" dirty="0" smtClean="0"/>
              <a:t> باید همه نقاط ذخیره شده در برگهای خاکستری تیره به علاوه نقطه دخیره شده در برگ µ را گزارش کنیم.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27A1D-127A-4E4E-9C46-B9DF51655306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A619CC8-1695-4776-B5F2-181A05560693}" type="datetime1">
              <a:rPr lang="en-US" smtClean="0"/>
              <a:t>4/18/2013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r>
              <a:rPr lang="en-US" smtClean="0"/>
              <a:t>29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70953C6-659B-4214-89C8-71DB42BC78C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4E6C5-4420-48E1-BE4E-A7E15E839813}" type="datetime1">
              <a:rPr lang="en-US" smtClean="0"/>
              <a:t>4/18/2013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953C6-659B-4214-89C8-71DB42BC78C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56236-7F06-4168-8277-38CB629C365E}" type="datetime1">
              <a:rPr lang="en-US" smtClean="0"/>
              <a:t>4/18/2013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953C6-659B-4214-89C8-71DB42BC78C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254DD8F-458C-47E4-AE51-622EB98C876A}" type="datetime1">
              <a:rPr lang="en-US" smtClean="0"/>
              <a:t>4/18/2013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70953C6-659B-4214-89C8-71DB42BC78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lang="en-US" smtClean="0"/>
              <a:t>29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E2BDBE0-FAFA-4BBA-90EC-60388ED0A566}" type="datetime1">
              <a:rPr lang="en-US" smtClean="0"/>
              <a:t>4/18/2013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r>
              <a:rPr lang="en-US" smtClean="0"/>
              <a:t>29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70953C6-659B-4214-89C8-71DB42BC78C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026C1-83E5-4F81-8E25-9F2451FFC6D3}" type="datetime1">
              <a:rPr lang="en-US" smtClean="0"/>
              <a:t>4/18/2013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29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953C6-659B-4214-89C8-71DB42BC78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05C77-AF59-482B-8042-143D7C6FDDC4}" type="datetime1">
              <a:rPr lang="en-US" smtClean="0"/>
              <a:t>4/18/2013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29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953C6-659B-4214-89C8-71DB42BC78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946D4A4-B0E5-452F-B2DE-583C7FEFFCAE}" type="datetime1">
              <a:rPr lang="en-US" smtClean="0"/>
              <a:t>4/18/2013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70953C6-659B-4214-89C8-71DB42BC78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n-US" smtClean="0"/>
              <a:t>29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7B53B-758D-46F0-BDFB-DE1F4DFDE823}" type="datetime1">
              <a:rPr lang="en-US" smtClean="0"/>
              <a:t>4/18/2013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29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953C6-659B-4214-89C8-71DB42BC78C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EEC6BD1-6A64-4D61-AC7C-9FDDA16E6DC2}" type="datetime1">
              <a:rPr lang="en-US" smtClean="0"/>
              <a:t>4/18/2013</a:t>
            </a:fld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70953C6-659B-4214-89C8-71DB42BC78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lang="en-US" smtClean="0"/>
              <a:t>29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B8682E1-96CD-4F1C-BC6D-F45BEB3B9509}" type="datetime1">
              <a:rPr lang="en-US" smtClean="0"/>
              <a:t>4/18/2013</a:t>
            </a:fld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70953C6-659B-4214-89C8-71DB42BC78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n-US" smtClean="0"/>
              <a:t>29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DD196FD-12E1-4C20-8FF1-1C1FB772E5F1}" type="datetime1">
              <a:rPr lang="en-US" smtClean="0"/>
              <a:t>4/18/2013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29</a:t>
            </a:r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70953C6-659B-4214-89C8-71DB42BC78C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image" Target="../media/image18.wmf"/><Relationship Id="rId18" Type="http://schemas.openxmlformats.org/officeDocument/2006/relationships/oleObject" Target="../embeddings/oleObject26.bin"/><Relationship Id="rId3" Type="http://schemas.openxmlformats.org/officeDocument/2006/relationships/notesSlide" Target="../notesSlides/notesSlide10.xml"/><Relationship Id="rId7" Type="http://schemas.openxmlformats.org/officeDocument/2006/relationships/oleObject" Target="../embeddings/oleObject20.bin"/><Relationship Id="rId12" Type="http://schemas.openxmlformats.org/officeDocument/2006/relationships/oleObject" Target="../embeddings/oleObject23.bin"/><Relationship Id="rId17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5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9.bin"/><Relationship Id="rId11" Type="http://schemas.openxmlformats.org/officeDocument/2006/relationships/image" Target="../media/image17.wmf"/><Relationship Id="rId5" Type="http://schemas.openxmlformats.org/officeDocument/2006/relationships/image" Target="../media/image13.wmf"/><Relationship Id="rId15" Type="http://schemas.openxmlformats.org/officeDocument/2006/relationships/image" Target="../media/image19.wmf"/><Relationship Id="rId10" Type="http://schemas.openxmlformats.org/officeDocument/2006/relationships/oleObject" Target="../embeddings/oleObject22.bin"/><Relationship Id="rId19" Type="http://schemas.openxmlformats.org/officeDocument/2006/relationships/image" Target="../media/image21.wmf"/><Relationship Id="rId4" Type="http://schemas.openxmlformats.org/officeDocument/2006/relationships/oleObject" Target="../embeddings/oleObject18.bin"/><Relationship Id="rId9" Type="http://schemas.openxmlformats.org/officeDocument/2006/relationships/oleObject" Target="../embeddings/oleObject21.bin"/><Relationship Id="rId14" Type="http://schemas.openxmlformats.org/officeDocument/2006/relationships/oleObject" Target="../embeddings/oleObject24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22.wmf"/><Relationship Id="rId4" Type="http://schemas.openxmlformats.org/officeDocument/2006/relationships/oleObject" Target="../embeddings/oleObject27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24.wmf"/><Relationship Id="rId4" Type="http://schemas.openxmlformats.org/officeDocument/2006/relationships/oleObject" Target="../embeddings/oleObject28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30.bin"/><Relationship Id="rId5" Type="http://schemas.openxmlformats.org/officeDocument/2006/relationships/image" Target="../media/image25.wmf"/><Relationship Id="rId4" Type="http://schemas.openxmlformats.org/officeDocument/2006/relationships/oleObject" Target="../embeddings/oleObject29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32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34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13" Type="http://schemas.openxmlformats.org/officeDocument/2006/relationships/image" Target="../media/image33.wmf"/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30.wmf"/><Relationship Id="rId12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36.bin"/><Relationship Id="rId11" Type="http://schemas.openxmlformats.org/officeDocument/2006/relationships/image" Target="../media/image32.wmf"/><Relationship Id="rId5" Type="http://schemas.openxmlformats.org/officeDocument/2006/relationships/image" Target="../media/image25.wmf"/><Relationship Id="rId15" Type="http://schemas.openxmlformats.org/officeDocument/2006/relationships/image" Target="../media/image34.wmf"/><Relationship Id="rId10" Type="http://schemas.openxmlformats.org/officeDocument/2006/relationships/oleObject" Target="../embeddings/oleObject38.bin"/><Relationship Id="rId4" Type="http://schemas.openxmlformats.org/officeDocument/2006/relationships/oleObject" Target="../embeddings/oleObject35.bin"/><Relationship Id="rId9" Type="http://schemas.openxmlformats.org/officeDocument/2006/relationships/image" Target="../media/image31.wmf"/><Relationship Id="rId14" Type="http://schemas.openxmlformats.org/officeDocument/2006/relationships/oleObject" Target="../embeddings/oleObject40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notesSlide" Target="../notesSlides/notesSlide17.xml"/><Relationship Id="rId7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41.bin"/><Relationship Id="rId10" Type="http://schemas.openxmlformats.org/officeDocument/2006/relationships/image" Target="../media/image37.wmf"/><Relationship Id="rId4" Type="http://schemas.openxmlformats.org/officeDocument/2006/relationships/image" Target="../media/image38.png"/><Relationship Id="rId9" Type="http://schemas.openxmlformats.org/officeDocument/2006/relationships/oleObject" Target="../embeddings/oleObject43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notesSlide" Target="../notesSlides/notesSlide18.xml"/><Relationship Id="rId7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44.bin"/><Relationship Id="rId4" Type="http://schemas.openxmlformats.org/officeDocument/2006/relationships/image" Target="../media/image4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43.wmf"/><Relationship Id="rId4" Type="http://schemas.openxmlformats.org/officeDocument/2006/relationships/oleObject" Target="../embeddings/oleObject46.bin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44.wmf"/><Relationship Id="rId4" Type="http://schemas.openxmlformats.org/officeDocument/2006/relationships/oleObject" Target="../embeddings/oleObject47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7" Type="http://schemas.openxmlformats.org/officeDocument/2006/relationships/image" Target="../media/image4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49.bin"/><Relationship Id="rId5" Type="http://schemas.openxmlformats.org/officeDocument/2006/relationships/image" Target="../media/image45.wmf"/><Relationship Id="rId4" Type="http://schemas.openxmlformats.org/officeDocument/2006/relationships/oleObject" Target="../embeddings/oleObject48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5" Type="http://schemas.openxmlformats.org/officeDocument/2006/relationships/image" Target="../media/image49.wmf"/><Relationship Id="rId4" Type="http://schemas.openxmlformats.org/officeDocument/2006/relationships/oleObject" Target="../embeddings/oleObject50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50.wmf"/><Relationship Id="rId5" Type="http://schemas.openxmlformats.org/officeDocument/2006/relationships/oleObject" Target="../embeddings/oleObject51.bin"/><Relationship Id="rId4" Type="http://schemas.openxmlformats.org/officeDocument/2006/relationships/image" Target="../media/image5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8.wmf"/><Relationship Id="rId5" Type="http://schemas.openxmlformats.org/officeDocument/2006/relationships/image" Target="../media/image5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7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13" Type="http://schemas.openxmlformats.org/officeDocument/2006/relationships/image" Target="../media/image13.wmf"/><Relationship Id="rId18" Type="http://schemas.openxmlformats.org/officeDocument/2006/relationships/oleObject" Target="../embeddings/oleObject14.bin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10.bin"/><Relationship Id="rId1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2.bin"/><Relationship Id="rId20" Type="http://schemas.openxmlformats.org/officeDocument/2006/relationships/oleObject" Target="../embeddings/oleObject16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12.wmf"/><Relationship Id="rId5" Type="http://schemas.openxmlformats.org/officeDocument/2006/relationships/image" Target="../media/image9.wmf"/><Relationship Id="rId15" Type="http://schemas.openxmlformats.org/officeDocument/2006/relationships/image" Target="../media/image14.wmf"/><Relationship Id="rId10" Type="http://schemas.openxmlformats.org/officeDocument/2006/relationships/oleObject" Target="../embeddings/oleObject9.bin"/><Relationship Id="rId19" Type="http://schemas.openxmlformats.org/officeDocument/2006/relationships/oleObject" Target="../embeddings/oleObject15.bin"/><Relationship Id="rId4" Type="http://schemas.openxmlformats.org/officeDocument/2006/relationships/oleObject" Target="../embeddings/oleObject6.bin"/><Relationship Id="rId9" Type="http://schemas.openxmlformats.org/officeDocument/2006/relationships/image" Target="../media/image11.wmf"/><Relationship Id="rId14" Type="http://schemas.openxmlformats.org/officeDocument/2006/relationships/oleObject" Target="../embeddings/oleObject1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0" y="1066800"/>
            <a:ext cx="6172200" cy="1970562"/>
          </a:xfrm>
        </p:spPr>
        <p:txBody>
          <a:bodyPr anchor="ctr">
            <a:normAutofit/>
          </a:bodyPr>
          <a:lstStyle/>
          <a:p>
            <a:pPr algn="ctr"/>
            <a:r>
              <a:rPr lang="en-US" sz="5400" dirty="0" smtClean="0">
                <a:solidFill>
                  <a:schemeClr val="tx1"/>
                </a:solidFill>
                <a:cs typeface="B Zar" pitchFamily="2" charset="-78"/>
              </a:rPr>
              <a:t> Orthogonal Range Searching</a:t>
            </a:r>
            <a:endParaRPr lang="en-US" sz="5400" dirty="0">
              <a:solidFill>
                <a:schemeClr val="tx1"/>
              </a:solidFill>
              <a:cs typeface="B Zar" pitchFamily="2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286000" y="3733800"/>
            <a:ext cx="6172200" cy="2641122"/>
          </a:xfrm>
        </p:spPr>
        <p:txBody>
          <a:bodyPr anchor="ctr"/>
          <a:lstStyle/>
          <a:p>
            <a:pPr algn="ctr"/>
            <a:r>
              <a:rPr lang="fa-IR" sz="3200" dirty="0" smtClean="0">
                <a:solidFill>
                  <a:schemeClr val="tx1"/>
                </a:solidFill>
                <a:latin typeface="IranNastaliq" pitchFamily="18" charset="0"/>
                <a:cs typeface="IranNastaliq" pitchFamily="18" charset="0"/>
              </a:rPr>
              <a:t>الهه اسلامی</a:t>
            </a:r>
            <a:endParaRPr lang="fa-IR" sz="4000" dirty="0" smtClean="0">
              <a:solidFill>
                <a:schemeClr val="tx1"/>
              </a:solidFill>
              <a:latin typeface="IranNastaliq" pitchFamily="18" charset="0"/>
              <a:cs typeface="IranNastaliq" pitchFamily="18" charset="0"/>
            </a:endParaRPr>
          </a:p>
          <a:p>
            <a:pPr algn="ctr"/>
            <a:r>
              <a:rPr lang="fa-IR" sz="2000" dirty="0">
                <a:solidFill>
                  <a:schemeClr val="tx1"/>
                </a:solidFill>
                <a:cs typeface="B Nazanin" pitchFamily="2" charset="-78"/>
              </a:rPr>
              <a:t>فروردین 92</a:t>
            </a:r>
            <a:endParaRPr lang="en-US" sz="2000" dirty="0">
              <a:solidFill>
                <a:schemeClr val="tx1"/>
              </a:solidFill>
              <a:cs typeface="B Nazanin" pitchFamily="2" charset="-78"/>
            </a:endParaRPr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9941" name="Rectangle 5"/>
          <p:cNvSpPr>
            <a:spLocks noChangeArrowheads="1"/>
          </p:cNvSpPr>
          <p:nvPr/>
        </p:nvSpPr>
        <p:spPr bwMode="auto">
          <a:xfrm>
            <a:off x="0" y="1143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944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9945" name="Rectangle 9"/>
          <p:cNvSpPr>
            <a:spLocks noChangeArrowheads="1"/>
          </p:cNvSpPr>
          <p:nvPr/>
        </p:nvSpPr>
        <p:spPr bwMode="auto">
          <a:xfrm flipV="1">
            <a:off x="0" y="-228600"/>
            <a:ext cx="9144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,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946" name="Rectangle 10"/>
          <p:cNvSpPr>
            <a:spLocks noChangeArrowheads="1"/>
          </p:cNvSpPr>
          <p:nvPr/>
        </p:nvSpPr>
        <p:spPr bwMode="auto">
          <a:xfrm>
            <a:off x="0" y="1143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949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9951" name="Rectangle 15"/>
          <p:cNvSpPr>
            <a:spLocks noChangeArrowheads="1"/>
          </p:cNvSpPr>
          <p:nvPr/>
        </p:nvSpPr>
        <p:spPr bwMode="auto">
          <a:xfrm>
            <a:off x="0" y="1143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953C6-659B-4214-89C8-71DB42BC78C9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cap="none" dirty="0" smtClean="0">
                <a:solidFill>
                  <a:schemeClr val="tx1"/>
                </a:solidFill>
              </a:rPr>
              <a:t>1-Dimensional Range Searching </a:t>
            </a:r>
            <a:endParaRPr lang="en-US" cap="none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How can we ﬁnd the leaves in between     and      ? </a:t>
            </a:r>
          </a:p>
          <a:p>
            <a:r>
              <a:rPr lang="en-US" dirty="0" smtClean="0"/>
              <a:t> They are the leaves of certain subtrees in between the search paths to     and  </a:t>
            </a:r>
          </a:p>
          <a:p>
            <a:endParaRPr lang="en-US" dirty="0" smtClean="0"/>
          </a:p>
          <a:p>
            <a:r>
              <a:rPr lang="en-US" dirty="0" smtClean="0"/>
              <a:t> The subtrees that we select are rooted at nodes </a:t>
            </a:r>
            <a:r>
              <a:rPr lang="el-GR" dirty="0" smtClean="0"/>
              <a:t>ν</a:t>
            </a:r>
            <a:r>
              <a:rPr lang="en-US" dirty="0" smtClean="0"/>
              <a:t> in between  the two search paths whose parents are on the search path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To ﬁnd these nodes : </a:t>
            </a:r>
          </a:p>
          <a:p>
            <a:r>
              <a:rPr lang="en-US" dirty="0" smtClean="0"/>
              <a:t>search for the node           where the paths to      and           split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latin typeface="Brush Script MT" pitchFamily="66" charset="0"/>
                <a:cs typeface="B Mitra" pitchFamily="2" charset="-78"/>
              </a:rPr>
              <a:t>             </a:t>
            </a:r>
            <a:r>
              <a:rPr lang="en-US" dirty="0" smtClean="0"/>
              <a:t>and </a:t>
            </a:r>
            <a:r>
              <a:rPr lang="en-US" dirty="0" smtClean="0">
                <a:latin typeface="Brush Script MT" pitchFamily="66" charset="0"/>
              </a:rPr>
              <a:t>          </a:t>
            </a:r>
            <a:r>
              <a:rPr lang="en-US" dirty="0" smtClean="0"/>
              <a:t> denote the left and right child of </a:t>
            </a:r>
            <a:endParaRPr lang="en-US" dirty="0"/>
          </a:p>
        </p:txBody>
      </p:sp>
      <p:graphicFrame>
        <p:nvGraphicFramePr>
          <p:cNvPr id="7475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9232818"/>
              </p:ext>
            </p:extLst>
          </p:nvPr>
        </p:nvGraphicFramePr>
        <p:xfrm>
          <a:off x="4953000" y="1600200"/>
          <a:ext cx="381000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72" name="Equation" r:id="rId4" imgW="152280" imgH="164880" progId="Equation.3">
                  <p:embed/>
                </p:oleObj>
              </mc:Choice>
              <mc:Fallback>
                <p:oleObj name="Equation" r:id="rId4" imgW="152280" imgH="1648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1600200"/>
                        <a:ext cx="381000" cy="38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0417215"/>
              </p:ext>
            </p:extLst>
          </p:nvPr>
        </p:nvGraphicFramePr>
        <p:xfrm>
          <a:off x="2514600" y="2355850"/>
          <a:ext cx="381000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73" name="Equation" r:id="rId6" imgW="152280" imgH="164880" progId="Equation.3">
                  <p:embed/>
                </p:oleObj>
              </mc:Choice>
              <mc:Fallback>
                <p:oleObj name="Equation" r:id="rId6" imgW="152280" imgH="1648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355850"/>
                        <a:ext cx="381000" cy="38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9000124"/>
              </p:ext>
            </p:extLst>
          </p:nvPr>
        </p:nvGraphicFramePr>
        <p:xfrm>
          <a:off x="3311525" y="2286000"/>
          <a:ext cx="4222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74" name="Equation" r:id="rId7" imgW="177480" imgH="203040" progId="Equation.3">
                  <p:embed/>
                </p:oleObj>
              </mc:Choice>
              <mc:Fallback>
                <p:oleObj name="Equation" r:id="rId7" imgW="177480" imgH="2030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1525" y="2286000"/>
                        <a:ext cx="422275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3558894"/>
              </p:ext>
            </p:extLst>
          </p:nvPr>
        </p:nvGraphicFramePr>
        <p:xfrm>
          <a:off x="5715000" y="1524000"/>
          <a:ext cx="4222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75" name="Equation" r:id="rId9" imgW="177480" imgH="203040" progId="Equation.3">
                  <p:embed/>
                </p:oleObj>
              </mc:Choice>
              <mc:Fallback>
                <p:oleObj name="Equation" r:id="rId9" imgW="177480" imgH="2030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1524000"/>
                        <a:ext cx="422275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9090200"/>
              </p:ext>
            </p:extLst>
          </p:nvPr>
        </p:nvGraphicFramePr>
        <p:xfrm>
          <a:off x="3060700" y="4648200"/>
          <a:ext cx="749300" cy="6471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76" name="Equation" r:id="rId10" imgW="279360" imgH="241200" progId="Equation.3">
                  <p:embed/>
                </p:oleObj>
              </mc:Choice>
              <mc:Fallback>
                <p:oleObj name="Equation" r:id="rId10" imgW="279360" imgH="2412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0700" y="4648200"/>
                        <a:ext cx="749300" cy="64712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4543305"/>
              </p:ext>
            </p:extLst>
          </p:nvPr>
        </p:nvGraphicFramePr>
        <p:xfrm>
          <a:off x="5943600" y="4790661"/>
          <a:ext cx="304800" cy="3909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77" name="Equation" r:id="rId12" imgW="126720" imgH="139680" progId="Equation.3">
                  <p:embed/>
                </p:oleObj>
              </mc:Choice>
              <mc:Fallback>
                <p:oleObj name="Equation" r:id="rId12" imgW="126720" imgH="1396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4790661"/>
                        <a:ext cx="304800" cy="39093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1592100"/>
              </p:ext>
            </p:extLst>
          </p:nvPr>
        </p:nvGraphicFramePr>
        <p:xfrm>
          <a:off x="6705600" y="4724400"/>
          <a:ext cx="4762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78" name="Equation" r:id="rId14" imgW="164880" imgH="177480" progId="Equation.3">
                  <p:embed/>
                </p:oleObj>
              </mc:Choice>
              <mc:Fallback>
                <p:oleObj name="Equation" r:id="rId14" imgW="164880" imgH="177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4724400"/>
                        <a:ext cx="47625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2338359"/>
              </p:ext>
            </p:extLst>
          </p:nvPr>
        </p:nvGraphicFramePr>
        <p:xfrm>
          <a:off x="685800" y="5791200"/>
          <a:ext cx="8667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79" name="Equation" r:id="rId16" imgW="330120" imgH="203040" progId="Equation.3">
                  <p:embed/>
                </p:oleObj>
              </mc:Choice>
              <mc:Fallback>
                <p:oleObj name="Equation" r:id="rId16" imgW="330120" imgH="20304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5791200"/>
                        <a:ext cx="866775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553611"/>
              </p:ext>
            </p:extLst>
          </p:nvPr>
        </p:nvGraphicFramePr>
        <p:xfrm>
          <a:off x="1981200" y="5791200"/>
          <a:ext cx="9334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80" name="Equation" r:id="rId18" imgW="355320" imgH="203040" progId="Equation.3">
                  <p:embed/>
                </p:oleObj>
              </mc:Choice>
              <mc:Fallback>
                <p:oleObj name="Equation" r:id="rId18" imgW="355320" imgH="20304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5791200"/>
                        <a:ext cx="93345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70953C6-659B-4214-89C8-71DB42BC78C9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 anchor="ctr"/>
          <a:lstStyle/>
          <a:p>
            <a:r>
              <a:rPr lang="en-US" cap="none" dirty="0" smtClean="0">
                <a:solidFill>
                  <a:schemeClr val="tx1"/>
                </a:solidFill>
              </a:rPr>
              <a:t>Find split node</a:t>
            </a:r>
            <a:endParaRPr lang="en-US" cap="none" dirty="0">
              <a:solidFill>
                <a:schemeClr val="tx1"/>
              </a:solidFill>
            </a:endParaRPr>
          </a:p>
        </p:txBody>
      </p:sp>
      <p:graphicFrame>
        <p:nvGraphicFramePr>
          <p:cNvPr id="7" name="Content Placeholder 6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228600" y="1066800"/>
          <a:ext cx="7985560" cy="563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294" name="Equation" r:id="rId4" imgW="3162240" imgH="2234880" progId="Equation.3">
                  <p:embed/>
                </p:oleObj>
              </mc:Choice>
              <mc:Fallback>
                <p:oleObj name="Equation" r:id="rId4" imgW="3162240" imgH="2234880" progId="Equation.3">
                  <p:embed/>
                  <p:pic>
                    <p:nvPicPr>
                      <p:cNvPr id="0" name="Content Placeholder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066800"/>
                        <a:ext cx="7985560" cy="563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70953C6-659B-4214-89C8-71DB42BC78C9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44562"/>
          </a:xfrm>
        </p:spPr>
        <p:txBody>
          <a:bodyPr anchor="ctr"/>
          <a:lstStyle/>
          <a:p>
            <a:r>
              <a:rPr lang="en-US" cap="none" dirty="0" smtClean="0">
                <a:solidFill>
                  <a:schemeClr val="tx1"/>
                </a:solidFill>
              </a:rPr>
              <a:t>The selected subtree</a:t>
            </a:r>
            <a:endParaRPr lang="en-US" cap="none" dirty="0">
              <a:solidFill>
                <a:schemeClr val="tx1"/>
              </a:solidFill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990600"/>
            <a:ext cx="5943600" cy="5696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49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494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70953C6-659B-4214-89C8-71DB42BC78C9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 anchor="ctr"/>
          <a:lstStyle/>
          <a:p>
            <a:r>
              <a:rPr lang="en-US" cap="none" dirty="0" smtClean="0">
                <a:solidFill>
                  <a:schemeClr val="tx1"/>
                </a:solidFill>
              </a:rPr>
              <a:t>The selected subtree</a:t>
            </a:r>
            <a:endParaRPr lang="en-US" cap="none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0657507"/>
              </p:ext>
            </p:extLst>
          </p:nvPr>
        </p:nvGraphicFramePr>
        <p:xfrm>
          <a:off x="457201" y="914400"/>
          <a:ext cx="7086599" cy="571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98" name="Equation" r:id="rId4" imgW="4190760" imgH="3288960" progId="Equation.3">
                  <p:embed/>
                </p:oleObj>
              </mc:Choice>
              <mc:Fallback>
                <p:oleObj name="Equation" r:id="rId4" imgW="4190760" imgH="328896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1" y="914400"/>
                        <a:ext cx="7086599" cy="57150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-8763000" y="5867400"/>
            <a:ext cx="533400" cy="3810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70953C6-659B-4214-89C8-71DB42BC78C9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cap="none" dirty="0" smtClean="0">
                <a:solidFill>
                  <a:schemeClr val="tx1"/>
                </a:solidFill>
              </a:rPr>
              <a:t>Prove Correctness Of The Algorithm</a:t>
            </a:r>
            <a:endParaRPr lang="en-US" cap="none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lemma 5.1 </a:t>
            </a:r>
          </a:p>
          <a:p>
            <a:r>
              <a:rPr lang="en-US" dirty="0" smtClean="0"/>
              <a:t>Algorithm 1DRANGEQUERY reports exactly those point that lie in the query range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proof </a:t>
            </a:r>
          </a:p>
          <a:p>
            <a:r>
              <a:rPr lang="en-US" dirty="0" smtClean="0"/>
              <a:t> Any reported point      lies in the query range </a:t>
            </a:r>
          </a:p>
          <a:p>
            <a:r>
              <a:rPr lang="en-US" dirty="0" smtClean="0"/>
              <a:t> Any point       in the range is reported</a:t>
            </a:r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3353692"/>
              </p:ext>
            </p:extLst>
          </p:nvPr>
        </p:nvGraphicFramePr>
        <p:xfrm>
          <a:off x="3200400" y="3732530"/>
          <a:ext cx="457200" cy="4648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87" name="Equation" r:id="rId4" imgW="152280" imgH="164880" progId="Equation.3">
                  <p:embed/>
                </p:oleObj>
              </mc:Choice>
              <mc:Fallback>
                <p:oleObj name="Equation" r:id="rId4" imgW="152280" imgH="16488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732530"/>
                        <a:ext cx="457200" cy="4648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8546587"/>
              </p:ext>
            </p:extLst>
          </p:nvPr>
        </p:nvGraphicFramePr>
        <p:xfrm>
          <a:off x="2057400" y="4191000"/>
          <a:ext cx="457200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88" name="Equation" r:id="rId6" imgW="152280" imgH="164880" progId="Equation.3">
                  <p:embed/>
                </p:oleObj>
              </mc:Choice>
              <mc:Fallback>
                <p:oleObj name="Equation" r:id="rId6" imgW="152280" imgH="1648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191000"/>
                        <a:ext cx="457200" cy="465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70953C6-659B-4214-89C8-71DB42BC78C9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69" name="Straight Arrow Connector 68"/>
          <p:cNvCxnSpPr/>
          <p:nvPr/>
        </p:nvCxnSpPr>
        <p:spPr>
          <a:xfrm>
            <a:off x="2209800" y="2209800"/>
            <a:ext cx="6858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1" name="Object 70"/>
          <p:cNvGraphicFramePr>
            <a:graphicFrameLocks noChangeAspect="1"/>
          </p:cNvGraphicFramePr>
          <p:nvPr/>
        </p:nvGraphicFramePr>
        <p:xfrm>
          <a:off x="1600200" y="1752600"/>
          <a:ext cx="99508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78" name="Equation" r:id="rId3" imgW="469800" imgH="215640" progId="Equation.3">
                  <p:embed/>
                </p:oleObj>
              </mc:Choice>
              <mc:Fallback>
                <p:oleObj name="Equation" r:id="rId3" imgW="469800" imgH="2156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752600"/>
                        <a:ext cx="995082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5" name="Group 74"/>
          <p:cNvGrpSpPr/>
          <p:nvPr/>
        </p:nvGrpSpPr>
        <p:grpSpPr>
          <a:xfrm>
            <a:off x="1295400" y="1905000"/>
            <a:ext cx="6248400" cy="2819400"/>
            <a:chOff x="533400" y="1905000"/>
            <a:chExt cx="6248400" cy="2819400"/>
          </a:xfrm>
        </p:grpSpPr>
        <p:grpSp>
          <p:nvGrpSpPr>
            <p:cNvPr id="73" name="Group 72"/>
            <p:cNvGrpSpPr/>
            <p:nvPr/>
          </p:nvGrpSpPr>
          <p:grpSpPr>
            <a:xfrm>
              <a:off x="533400" y="1905000"/>
              <a:ext cx="6019800" cy="2819400"/>
              <a:chOff x="533400" y="1905000"/>
              <a:chExt cx="6019800" cy="2819400"/>
            </a:xfrm>
          </p:grpSpPr>
          <p:cxnSp>
            <p:nvCxnSpPr>
              <p:cNvPr id="41" name="Straight Connector 40"/>
              <p:cNvCxnSpPr>
                <a:stCxn id="11" idx="5"/>
                <a:endCxn id="20" idx="0"/>
              </p:cNvCxnSpPr>
              <p:nvPr/>
            </p:nvCxnSpPr>
            <p:spPr>
              <a:xfrm rot="16200000" flipH="1">
                <a:off x="5228945" y="2942944"/>
                <a:ext cx="1209955" cy="143855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>
                <a:stCxn id="12" idx="2"/>
                <a:endCxn id="10" idx="7"/>
              </p:cNvCxnSpPr>
              <p:nvPr/>
            </p:nvCxnSpPr>
            <p:spPr>
              <a:xfrm rot="10800000" flipV="1">
                <a:off x="2600046" y="2133599"/>
                <a:ext cx="981355" cy="75275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 rot="16200000" flipH="1">
                <a:off x="1562100" y="3695700"/>
                <a:ext cx="762000" cy="6858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>
                <a:endCxn id="14" idx="0"/>
              </p:cNvCxnSpPr>
              <p:nvPr/>
            </p:nvCxnSpPr>
            <p:spPr>
              <a:xfrm rot="5400000">
                <a:off x="2819400" y="3810000"/>
                <a:ext cx="381000" cy="3810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 rot="16200000" flipH="1">
                <a:off x="2552700" y="3162300"/>
                <a:ext cx="1276910" cy="120071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" name="Flowchart: Connector 5"/>
              <p:cNvSpPr/>
              <p:nvPr/>
            </p:nvSpPr>
            <p:spPr>
              <a:xfrm>
                <a:off x="4038600" y="3581400"/>
                <a:ext cx="457200" cy="457200"/>
              </a:xfrm>
              <a:prstGeom prst="flowChartConnector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Flowchart: Connector 7"/>
              <p:cNvSpPr/>
              <p:nvPr/>
            </p:nvSpPr>
            <p:spPr>
              <a:xfrm>
                <a:off x="2971800" y="3505200"/>
                <a:ext cx="457200" cy="457200"/>
              </a:xfrm>
              <a:prstGeom prst="flowChartConnector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Flowchart: Connector 8"/>
              <p:cNvSpPr/>
              <p:nvPr/>
            </p:nvSpPr>
            <p:spPr>
              <a:xfrm>
                <a:off x="1371600" y="3505200"/>
                <a:ext cx="457200" cy="457200"/>
              </a:xfrm>
              <a:prstGeom prst="flowChartConnector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Flowchart: Connector 9"/>
              <p:cNvSpPr/>
              <p:nvPr/>
            </p:nvSpPr>
            <p:spPr>
              <a:xfrm>
                <a:off x="2209800" y="2819400"/>
                <a:ext cx="457200" cy="457200"/>
              </a:xfrm>
              <a:prstGeom prst="flowChartConnector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v</a:t>
                </a:r>
                <a:endParaRPr lang="en-US" dirty="0"/>
              </a:p>
            </p:txBody>
          </p:sp>
          <p:sp>
            <p:nvSpPr>
              <p:cNvPr id="11" name="Flowchart: Connector 10"/>
              <p:cNvSpPr/>
              <p:nvPr/>
            </p:nvSpPr>
            <p:spPr>
              <a:xfrm>
                <a:off x="4724400" y="2667000"/>
                <a:ext cx="457200" cy="457200"/>
              </a:xfrm>
              <a:prstGeom prst="flowChartConnector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Flowchart: Connector 13"/>
              <p:cNvSpPr/>
              <p:nvPr/>
            </p:nvSpPr>
            <p:spPr>
              <a:xfrm>
                <a:off x="2590800" y="4191000"/>
                <a:ext cx="457200" cy="457200"/>
              </a:xfrm>
              <a:prstGeom prst="flowChartConnector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p</a:t>
                </a:r>
                <a:endParaRPr lang="en-US" dirty="0"/>
              </a:p>
            </p:txBody>
          </p:sp>
          <p:sp>
            <p:nvSpPr>
              <p:cNvPr id="15" name="Flowchart: Connector 14"/>
              <p:cNvSpPr/>
              <p:nvPr/>
            </p:nvSpPr>
            <p:spPr>
              <a:xfrm>
                <a:off x="2057400" y="4191000"/>
                <a:ext cx="457200" cy="457200"/>
              </a:xfrm>
              <a:prstGeom prst="flowChartConnector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Flowchart: Connector 15"/>
              <p:cNvSpPr/>
              <p:nvPr/>
            </p:nvSpPr>
            <p:spPr>
              <a:xfrm>
                <a:off x="533400" y="4114800"/>
                <a:ext cx="457200" cy="457200"/>
              </a:xfrm>
              <a:prstGeom prst="flowChartConnector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x</a:t>
                </a:r>
                <a:endParaRPr lang="en-US" dirty="0"/>
              </a:p>
            </p:txBody>
          </p:sp>
          <p:sp>
            <p:nvSpPr>
              <p:cNvPr id="17" name="Flowchart: Connector 16"/>
              <p:cNvSpPr/>
              <p:nvPr/>
            </p:nvSpPr>
            <p:spPr>
              <a:xfrm>
                <a:off x="5562600" y="3429000"/>
                <a:ext cx="457200" cy="457200"/>
              </a:xfrm>
              <a:prstGeom prst="flowChartConnector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Flowchart: Connector 20"/>
              <p:cNvSpPr/>
              <p:nvPr/>
            </p:nvSpPr>
            <p:spPr>
              <a:xfrm>
                <a:off x="4876800" y="4267200"/>
                <a:ext cx="457200" cy="457200"/>
              </a:xfrm>
              <a:prstGeom prst="flowChartConnector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Flowchart: Connector 21"/>
              <p:cNvSpPr/>
              <p:nvPr/>
            </p:nvSpPr>
            <p:spPr>
              <a:xfrm>
                <a:off x="3505200" y="4191000"/>
                <a:ext cx="457200" cy="457200"/>
              </a:xfrm>
              <a:prstGeom prst="flowChartConnector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4" name="Straight Connector 23"/>
              <p:cNvCxnSpPr>
                <a:stCxn id="12" idx="6"/>
                <a:endCxn id="11" idx="1"/>
              </p:cNvCxnSpPr>
              <p:nvPr/>
            </p:nvCxnSpPr>
            <p:spPr>
              <a:xfrm>
                <a:off x="4038600" y="2133600"/>
                <a:ext cx="752755" cy="60035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>
                <a:stCxn id="11" idx="3"/>
              </p:cNvCxnSpPr>
              <p:nvPr/>
            </p:nvCxnSpPr>
            <p:spPr>
              <a:xfrm rot="5400000">
                <a:off x="4309924" y="3099968"/>
                <a:ext cx="524155" cy="43870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>
                <a:stCxn id="17" idx="3"/>
                <a:endCxn id="21" idx="7"/>
              </p:cNvCxnSpPr>
              <p:nvPr/>
            </p:nvCxnSpPr>
            <p:spPr>
              <a:xfrm rot="5400000">
                <a:off x="5190845" y="3895445"/>
                <a:ext cx="514910" cy="36251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1" name="Group 60"/>
              <p:cNvGrpSpPr/>
              <p:nvPr/>
            </p:nvGrpSpPr>
            <p:grpSpPr>
              <a:xfrm>
                <a:off x="3581400" y="1905000"/>
                <a:ext cx="457200" cy="457200"/>
                <a:chOff x="3581400" y="1905000"/>
                <a:chExt cx="457200" cy="457200"/>
              </a:xfrm>
            </p:grpSpPr>
            <p:sp>
              <p:nvSpPr>
                <p:cNvPr id="12" name="Flowchart: Connector 11"/>
                <p:cNvSpPr/>
                <p:nvPr/>
              </p:nvSpPr>
              <p:spPr>
                <a:xfrm>
                  <a:off x="3581400" y="1905000"/>
                  <a:ext cx="457200" cy="457200"/>
                </a:xfrm>
                <a:prstGeom prst="flowChartConnector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graphicFrame>
              <p:nvGraphicFramePr>
                <p:cNvPr id="60" name="Content Placeholder 59"/>
                <p:cNvGraphicFramePr>
                  <a:graphicFrameLocks noGrp="1" noChangeAspect="1"/>
                </p:cNvGraphicFramePr>
                <p:nvPr>
                  <p:ph sz="quarter" idx="1"/>
                </p:nvPr>
              </p:nvGraphicFramePr>
              <p:xfrm>
                <a:off x="3581400" y="1905000"/>
                <a:ext cx="452437" cy="366299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03479" name="Equation" r:id="rId5" imgW="266400" imgH="215640" progId="Equation.3">
                        <p:embed/>
                      </p:oleObj>
                    </mc:Choice>
                    <mc:Fallback>
                      <p:oleObj name="Equation" r:id="rId5" imgW="266400" imgH="215640" progId="Equation.3">
                        <p:embed/>
                        <p:pic>
                          <p:nvPicPr>
                            <p:cNvPr id="0" name="Content Placeholder 59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6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3581400" y="1905000"/>
                              <a:ext cx="452437" cy="366299"/>
                            </a:xfrm>
                            <a:prstGeom prst="rect">
                              <a:avLst/>
                            </a:prstGeom>
                            <a:noFill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cxnSp>
            <p:nvCxnSpPr>
              <p:cNvPr id="64" name="Straight Connector 63"/>
              <p:cNvCxnSpPr/>
              <p:nvPr/>
            </p:nvCxnSpPr>
            <p:spPr>
              <a:xfrm rot="10800000" flipV="1">
                <a:off x="1752600" y="3048000"/>
                <a:ext cx="609600" cy="5334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 rot="10800000" flipV="1">
                <a:off x="838200" y="3810000"/>
                <a:ext cx="609600" cy="5334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4" name="Group 73"/>
            <p:cNvGrpSpPr/>
            <p:nvPr/>
          </p:nvGrpSpPr>
          <p:grpSpPr>
            <a:xfrm>
              <a:off x="6324600" y="4267200"/>
              <a:ext cx="457200" cy="457200"/>
              <a:chOff x="6324600" y="4267200"/>
              <a:chExt cx="457200" cy="457200"/>
            </a:xfrm>
          </p:grpSpPr>
          <p:sp>
            <p:nvSpPr>
              <p:cNvPr id="20" name="Flowchart: Connector 19"/>
              <p:cNvSpPr/>
              <p:nvPr/>
            </p:nvSpPr>
            <p:spPr>
              <a:xfrm>
                <a:off x="6324600" y="4267200"/>
                <a:ext cx="457200" cy="457200"/>
              </a:xfrm>
              <a:prstGeom prst="flowChartConnector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aphicFrame>
            <p:nvGraphicFramePr>
              <p:cNvPr id="72" name="Object 71"/>
              <p:cNvGraphicFramePr>
                <a:graphicFrameLocks noChangeAspect="1"/>
              </p:cNvGraphicFramePr>
              <p:nvPr/>
            </p:nvGraphicFramePr>
            <p:xfrm>
              <a:off x="6400800" y="4343400"/>
              <a:ext cx="298450" cy="3048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3480" name="Equation" r:id="rId7" imgW="139680" imgH="152280" progId="Equation.3">
                      <p:embed/>
                    </p:oleObj>
                  </mc:Choice>
                  <mc:Fallback>
                    <p:oleObj name="Equation" r:id="rId7" imgW="139680" imgH="152280" progId="Equation.3">
                      <p:embed/>
                      <p:pic>
                        <p:nvPicPr>
                          <p:cNvPr id="0" name="Picture 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400800" y="4343400"/>
                            <a:ext cx="298450" cy="304800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cxnSp>
        <p:nvCxnSpPr>
          <p:cNvPr id="77" name="Straight Arrow Connector 76"/>
          <p:cNvCxnSpPr/>
          <p:nvPr/>
        </p:nvCxnSpPr>
        <p:spPr>
          <a:xfrm rot="10800000" flipV="1">
            <a:off x="4191006" y="3048000"/>
            <a:ext cx="533395" cy="4479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8" name="Object 77"/>
          <p:cNvGraphicFramePr>
            <a:graphicFrameLocks noChangeAspect="1"/>
          </p:cNvGraphicFramePr>
          <p:nvPr/>
        </p:nvGraphicFramePr>
        <p:xfrm>
          <a:off x="3638550" y="2743200"/>
          <a:ext cx="1725613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81" name="Equation" r:id="rId9" imgW="1079280" imgH="190440" progId="Equation.3">
                  <p:embed/>
                </p:oleObj>
              </mc:Choice>
              <mc:Fallback>
                <p:oleObj name="Equation" r:id="rId9" imgW="1079280" imgH="1904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8550" y="2743200"/>
                        <a:ext cx="1725613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70953C6-659B-4214-89C8-71DB42BC78C9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0" name="Straight Connector 69"/>
          <p:cNvCxnSpPr>
            <a:endCxn id="130" idx="7"/>
          </p:cNvCxnSpPr>
          <p:nvPr/>
        </p:nvCxnSpPr>
        <p:spPr>
          <a:xfrm flipH="1">
            <a:off x="5258076" y="5410199"/>
            <a:ext cx="392019" cy="6053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itle 1"/>
          <p:cNvSpPr>
            <a:spLocks noGrp="1"/>
          </p:cNvSpPr>
          <p:nvPr/>
        </p:nvSpPr>
        <p:spPr>
          <a:xfrm>
            <a:off x="507492" y="1984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73" name="Content Placeholder 2"/>
          <p:cNvSpPr>
            <a:spLocks noGrp="1"/>
          </p:cNvSpPr>
          <p:nvPr/>
        </p:nvSpPr>
        <p:spPr>
          <a:xfrm>
            <a:off x="2620768" y="3657600"/>
            <a:ext cx="5335595" cy="274015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endParaRPr lang="en-US" dirty="0"/>
          </a:p>
        </p:txBody>
      </p:sp>
      <p:grpSp>
        <p:nvGrpSpPr>
          <p:cNvPr id="74" name="Group 73"/>
          <p:cNvGrpSpPr/>
          <p:nvPr/>
        </p:nvGrpSpPr>
        <p:grpSpPr>
          <a:xfrm>
            <a:off x="2286000" y="3743262"/>
            <a:ext cx="5505129" cy="3038538"/>
            <a:chOff x="877059" y="2514600"/>
            <a:chExt cx="6296627" cy="3146371"/>
          </a:xfrm>
        </p:grpSpPr>
        <p:grpSp>
          <p:nvGrpSpPr>
            <p:cNvPr id="108" name="Group 107"/>
            <p:cNvGrpSpPr/>
            <p:nvPr/>
          </p:nvGrpSpPr>
          <p:grpSpPr>
            <a:xfrm>
              <a:off x="914400" y="2514600"/>
              <a:ext cx="6259286" cy="2848750"/>
              <a:chOff x="533400" y="1905000"/>
              <a:chExt cx="6259286" cy="2848750"/>
            </a:xfrm>
          </p:grpSpPr>
          <p:grpSp>
            <p:nvGrpSpPr>
              <p:cNvPr id="111" name="Group 110"/>
              <p:cNvGrpSpPr/>
              <p:nvPr/>
            </p:nvGrpSpPr>
            <p:grpSpPr>
              <a:xfrm>
                <a:off x="533400" y="1905000"/>
                <a:ext cx="6030686" cy="2819400"/>
                <a:chOff x="533400" y="1905000"/>
                <a:chExt cx="6030686" cy="2819400"/>
              </a:xfrm>
            </p:grpSpPr>
            <p:cxnSp>
              <p:nvCxnSpPr>
                <p:cNvPr id="115" name="Straight Connector 114"/>
                <p:cNvCxnSpPr>
                  <a:stCxn id="124" idx="5"/>
                  <a:endCxn id="113" idx="0"/>
                </p:cNvCxnSpPr>
                <p:nvPr/>
              </p:nvCxnSpPr>
              <p:spPr>
                <a:xfrm rot="16200000" flipH="1">
                  <a:off x="5219713" y="2952175"/>
                  <a:ext cx="1239304" cy="144944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Straight Connector 115"/>
                <p:cNvCxnSpPr>
                  <a:stCxn id="137" idx="2"/>
                  <a:endCxn id="123" idx="7"/>
                </p:cNvCxnSpPr>
                <p:nvPr/>
              </p:nvCxnSpPr>
              <p:spPr>
                <a:xfrm rot="10800000" flipV="1">
                  <a:off x="2600046" y="2133599"/>
                  <a:ext cx="981355" cy="75275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" name="Straight Connector 116"/>
                <p:cNvCxnSpPr/>
                <p:nvPr/>
              </p:nvCxnSpPr>
              <p:spPr>
                <a:xfrm rot="16200000" flipH="1">
                  <a:off x="1562100" y="3695700"/>
                  <a:ext cx="762000" cy="6858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" name="Straight Connector 117"/>
                <p:cNvCxnSpPr>
                  <a:endCxn id="125" idx="0"/>
                </p:cNvCxnSpPr>
                <p:nvPr/>
              </p:nvCxnSpPr>
              <p:spPr>
                <a:xfrm rot="5400000">
                  <a:off x="2819400" y="3810000"/>
                  <a:ext cx="381000" cy="3810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9" name="Straight Connector 118"/>
                <p:cNvCxnSpPr/>
                <p:nvPr/>
              </p:nvCxnSpPr>
              <p:spPr>
                <a:xfrm rot="16200000" flipH="1">
                  <a:off x="2580596" y="3134403"/>
                  <a:ext cx="640895" cy="62048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0" name="Flowchart: Connector 119"/>
                <p:cNvSpPr/>
                <p:nvPr/>
              </p:nvSpPr>
              <p:spPr>
                <a:xfrm>
                  <a:off x="4038600" y="3581400"/>
                  <a:ext cx="457200" cy="457200"/>
                </a:xfrm>
                <a:prstGeom prst="flowChartConnector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US" dirty="0" smtClean="0"/>
                    <a:t>v</a:t>
                  </a:r>
                  <a:endParaRPr lang="en-US" dirty="0"/>
                </a:p>
              </p:txBody>
            </p:sp>
            <p:sp>
              <p:nvSpPr>
                <p:cNvPr id="121" name="Flowchart: Connector 120"/>
                <p:cNvSpPr/>
                <p:nvPr/>
              </p:nvSpPr>
              <p:spPr>
                <a:xfrm>
                  <a:off x="2971800" y="3505200"/>
                  <a:ext cx="457200" cy="457200"/>
                </a:xfrm>
                <a:prstGeom prst="flowChartConnector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US" dirty="0"/>
                </a:p>
              </p:txBody>
            </p:sp>
            <p:sp>
              <p:nvSpPr>
                <p:cNvPr id="122" name="Flowchart: Connector 121"/>
                <p:cNvSpPr/>
                <p:nvPr/>
              </p:nvSpPr>
              <p:spPr>
                <a:xfrm>
                  <a:off x="1371600" y="3505200"/>
                  <a:ext cx="457200" cy="457200"/>
                </a:xfrm>
                <a:prstGeom prst="flowChartConnector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US" dirty="0" smtClean="0"/>
                    <a:t>v</a:t>
                  </a:r>
                  <a:endParaRPr lang="en-US" dirty="0"/>
                </a:p>
              </p:txBody>
            </p:sp>
            <p:sp>
              <p:nvSpPr>
                <p:cNvPr id="123" name="Flowchart: Connector 122"/>
                <p:cNvSpPr/>
                <p:nvPr/>
              </p:nvSpPr>
              <p:spPr>
                <a:xfrm>
                  <a:off x="2209800" y="2819400"/>
                  <a:ext cx="457200" cy="457200"/>
                </a:xfrm>
                <a:prstGeom prst="flowChartConnector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US" dirty="0"/>
                </a:p>
              </p:txBody>
            </p:sp>
            <p:sp>
              <p:nvSpPr>
                <p:cNvPr id="124" name="Flowchart: Connector 123"/>
                <p:cNvSpPr/>
                <p:nvPr/>
              </p:nvSpPr>
              <p:spPr>
                <a:xfrm>
                  <a:off x="4724400" y="2667000"/>
                  <a:ext cx="457200" cy="457200"/>
                </a:xfrm>
                <a:prstGeom prst="flowChartConnector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US"/>
                </a:p>
              </p:txBody>
            </p:sp>
            <p:sp>
              <p:nvSpPr>
                <p:cNvPr id="125" name="Flowchart: Connector 124"/>
                <p:cNvSpPr/>
                <p:nvPr/>
              </p:nvSpPr>
              <p:spPr>
                <a:xfrm>
                  <a:off x="2590800" y="4191000"/>
                  <a:ext cx="457200" cy="457200"/>
                </a:xfrm>
                <a:prstGeom prst="flowChartConnector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US" dirty="0"/>
                </a:p>
              </p:txBody>
            </p:sp>
            <p:sp>
              <p:nvSpPr>
                <p:cNvPr id="126" name="Flowchart: Connector 125"/>
                <p:cNvSpPr/>
                <p:nvPr/>
              </p:nvSpPr>
              <p:spPr>
                <a:xfrm>
                  <a:off x="2057400" y="4191000"/>
                  <a:ext cx="457200" cy="457200"/>
                </a:xfrm>
                <a:prstGeom prst="flowChartConnector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US" dirty="0" smtClean="0"/>
                    <a:t>x</a:t>
                  </a:r>
                  <a:endParaRPr lang="en-US" dirty="0"/>
                </a:p>
              </p:txBody>
            </p:sp>
            <p:sp>
              <p:nvSpPr>
                <p:cNvPr id="127" name="Flowchart: Connector 126"/>
                <p:cNvSpPr/>
                <p:nvPr/>
              </p:nvSpPr>
              <p:spPr>
                <a:xfrm>
                  <a:off x="533400" y="4114800"/>
                  <a:ext cx="457200" cy="457200"/>
                </a:xfrm>
                <a:prstGeom prst="flowChartConnector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US" dirty="0" smtClean="0"/>
                    <a:t>p</a:t>
                  </a:r>
                  <a:endParaRPr lang="en-US" dirty="0"/>
                </a:p>
              </p:txBody>
            </p:sp>
            <p:sp>
              <p:nvSpPr>
                <p:cNvPr id="128" name="Flowchart: Connector 127"/>
                <p:cNvSpPr/>
                <p:nvPr/>
              </p:nvSpPr>
              <p:spPr>
                <a:xfrm>
                  <a:off x="5562600" y="3429000"/>
                  <a:ext cx="457200" cy="457200"/>
                </a:xfrm>
                <a:prstGeom prst="flowChartConnector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US" dirty="0"/>
                </a:p>
              </p:txBody>
            </p:sp>
            <p:sp>
              <p:nvSpPr>
                <p:cNvPr id="129" name="Flowchart: Connector 128"/>
                <p:cNvSpPr/>
                <p:nvPr/>
              </p:nvSpPr>
              <p:spPr>
                <a:xfrm>
                  <a:off x="4876800" y="4267200"/>
                  <a:ext cx="457200" cy="457200"/>
                </a:xfrm>
                <a:prstGeom prst="flowChartConnector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US" dirty="0" smtClean="0"/>
                    <a:t>q</a:t>
                  </a:r>
                  <a:endParaRPr lang="en-US" dirty="0"/>
                </a:p>
              </p:txBody>
            </p:sp>
            <p:sp>
              <p:nvSpPr>
                <p:cNvPr id="130" name="Flowchart: Connector 129"/>
                <p:cNvSpPr/>
                <p:nvPr/>
              </p:nvSpPr>
              <p:spPr>
                <a:xfrm>
                  <a:off x="3505200" y="4191000"/>
                  <a:ext cx="457200" cy="457200"/>
                </a:xfrm>
                <a:prstGeom prst="flowChartConnector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US"/>
                </a:p>
              </p:txBody>
            </p:sp>
            <p:cxnSp>
              <p:nvCxnSpPr>
                <p:cNvPr id="131" name="Straight Connector 130"/>
                <p:cNvCxnSpPr>
                  <a:stCxn id="137" idx="6"/>
                  <a:endCxn id="124" idx="1"/>
                </p:cNvCxnSpPr>
                <p:nvPr/>
              </p:nvCxnSpPr>
              <p:spPr>
                <a:xfrm>
                  <a:off x="4038600" y="2133600"/>
                  <a:ext cx="752755" cy="60035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2" name="Straight Connector 131"/>
                <p:cNvCxnSpPr>
                  <a:stCxn id="124" idx="3"/>
                </p:cNvCxnSpPr>
                <p:nvPr/>
              </p:nvCxnSpPr>
              <p:spPr>
                <a:xfrm rot="5400000">
                  <a:off x="4309924" y="3099968"/>
                  <a:ext cx="524155" cy="43870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3" name="Straight Connector 132"/>
                <p:cNvCxnSpPr/>
                <p:nvPr/>
              </p:nvCxnSpPr>
              <p:spPr>
                <a:xfrm>
                  <a:off x="4438650" y="3942246"/>
                  <a:ext cx="716815" cy="48048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34" name="Group 133"/>
                <p:cNvGrpSpPr/>
                <p:nvPr/>
              </p:nvGrpSpPr>
              <p:grpSpPr>
                <a:xfrm>
                  <a:off x="3581400" y="1905000"/>
                  <a:ext cx="488040" cy="457200"/>
                  <a:chOff x="3581400" y="1905000"/>
                  <a:chExt cx="488040" cy="457200"/>
                </a:xfrm>
              </p:grpSpPr>
              <p:sp>
                <p:nvSpPr>
                  <p:cNvPr id="137" name="Flowchart: Connector 136"/>
                  <p:cNvSpPr/>
                  <p:nvPr/>
                </p:nvSpPr>
                <p:spPr>
                  <a:xfrm>
                    <a:off x="3581400" y="1905000"/>
                    <a:ext cx="457200" cy="457200"/>
                  </a:xfrm>
                  <a:prstGeom prst="flowChartConnector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defPPr>
                      <a:defRPr lang="en-US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n-US" dirty="0"/>
                  </a:p>
                </p:txBody>
              </p:sp>
              <p:pic>
                <p:nvPicPr>
                  <p:cNvPr id="138" name="Picture 137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3617005" y="1906205"/>
                    <a:ext cx="452435" cy="366300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  <p:cxnSp>
              <p:nvCxnSpPr>
                <p:cNvPr id="135" name="Straight Connector 134"/>
                <p:cNvCxnSpPr/>
                <p:nvPr/>
              </p:nvCxnSpPr>
              <p:spPr>
                <a:xfrm rot="10800000" flipV="1">
                  <a:off x="1752600" y="3048000"/>
                  <a:ext cx="609600" cy="5334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Straight Connector 135"/>
                <p:cNvCxnSpPr/>
                <p:nvPr/>
              </p:nvCxnSpPr>
              <p:spPr>
                <a:xfrm rot="10800000" flipV="1">
                  <a:off x="838200" y="3810000"/>
                  <a:ext cx="609600" cy="5334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2" name="Group 111"/>
              <p:cNvGrpSpPr/>
              <p:nvPr/>
            </p:nvGrpSpPr>
            <p:grpSpPr>
              <a:xfrm>
                <a:off x="6335486" y="4296549"/>
                <a:ext cx="457200" cy="457201"/>
                <a:chOff x="6335486" y="4296549"/>
                <a:chExt cx="457200" cy="457201"/>
              </a:xfrm>
            </p:grpSpPr>
            <p:sp>
              <p:nvSpPr>
                <p:cNvPr id="113" name="Flowchart: Connector 112"/>
                <p:cNvSpPr/>
                <p:nvPr/>
              </p:nvSpPr>
              <p:spPr>
                <a:xfrm>
                  <a:off x="6335486" y="4296549"/>
                  <a:ext cx="457200" cy="457201"/>
                </a:xfrm>
                <a:prstGeom prst="flowChartConnector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US" dirty="0"/>
                </a:p>
              </p:txBody>
            </p:sp>
            <p:pic>
              <p:nvPicPr>
                <p:cNvPr id="114" name="Picture 113"/>
                <p:cNvPicPr>
                  <a:picLocks noChangeAspect="1" noChangeArrowheads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422642" y="4341233"/>
                  <a:ext cx="298446" cy="30480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</p:grpSp>
        <p:sp>
          <p:nvSpPr>
            <p:cNvPr id="109" name="TextBox 36"/>
            <p:cNvSpPr txBox="1"/>
            <p:nvPr/>
          </p:nvSpPr>
          <p:spPr>
            <a:xfrm>
              <a:off x="877059" y="5108641"/>
              <a:ext cx="457200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 smtClean="0">
                  <a:latin typeface="Times New Roman"/>
                  <a:cs typeface="Times New Roman"/>
                </a:rPr>
                <a:t>µ</a:t>
              </a:r>
              <a:endParaRPr lang="en-US" dirty="0"/>
            </a:p>
          </p:txBody>
        </p:sp>
        <p:sp>
          <p:nvSpPr>
            <p:cNvPr id="110" name="TextBox 70"/>
            <p:cNvSpPr txBox="1"/>
            <p:nvPr/>
          </p:nvSpPr>
          <p:spPr>
            <a:xfrm>
              <a:off x="5343418" y="5218091"/>
              <a:ext cx="669471" cy="4428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 smtClean="0">
                  <a:latin typeface="Times New Roman"/>
                  <a:cs typeface="Times New Roman"/>
                </a:rPr>
                <a:t>µ’</a:t>
              </a:r>
              <a:endParaRPr lang="en-US" dirty="0"/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355091" y="76200"/>
            <a:ext cx="5326621" cy="3128275"/>
            <a:chOff x="914400" y="2514600"/>
            <a:chExt cx="6248400" cy="3000385"/>
          </a:xfrm>
        </p:grpSpPr>
        <p:grpSp>
          <p:nvGrpSpPr>
            <p:cNvPr id="78" name="Group 77"/>
            <p:cNvGrpSpPr/>
            <p:nvPr/>
          </p:nvGrpSpPr>
          <p:grpSpPr>
            <a:xfrm>
              <a:off x="914400" y="2514600"/>
              <a:ext cx="6248400" cy="2819400"/>
              <a:chOff x="533400" y="1905000"/>
              <a:chExt cx="6248400" cy="2819400"/>
            </a:xfrm>
          </p:grpSpPr>
          <p:grpSp>
            <p:nvGrpSpPr>
              <p:cNvPr id="80" name="Group 79"/>
              <p:cNvGrpSpPr/>
              <p:nvPr/>
            </p:nvGrpSpPr>
            <p:grpSpPr>
              <a:xfrm>
                <a:off x="533400" y="1905000"/>
                <a:ext cx="6019800" cy="2819400"/>
                <a:chOff x="533400" y="1905000"/>
                <a:chExt cx="6019800" cy="2819400"/>
              </a:xfrm>
            </p:grpSpPr>
            <p:cxnSp>
              <p:nvCxnSpPr>
                <p:cNvPr id="84" name="Straight Connector 83"/>
                <p:cNvCxnSpPr>
                  <a:stCxn id="93" idx="5"/>
                  <a:endCxn id="82" idx="0"/>
                </p:cNvCxnSpPr>
                <p:nvPr/>
              </p:nvCxnSpPr>
              <p:spPr>
                <a:xfrm rot="16200000" flipH="1">
                  <a:off x="5228945" y="2942944"/>
                  <a:ext cx="1209955" cy="143855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Straight Connector 84"/>
                <p:cNvCxnSpPr>
                  <a:stCxn id="106" idx="2"/>
                  <a:endCxn id="92" idx="7"/>
                </p:cNvCxnSpPr>
                <p:nvPr/>
              </p:nvCxnSpPr>
              <p:spPr>
                <a:xfrm rot="10800000" flipV="1">
                  <a:off x="2600046" y="2133599"/>
                  <a:ext cx="981355" cy="75275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Straight Connector 85"/>
                <p:cNvCxnSpPr/>
                <p:nvPr/>
              </p:nvCxnSpPr>
              <p:spPr>
                <a:xfrm rot="16200000" flipH="1">
                  <a:off x="1562100" y="3695700"/>
                  <a:ext cx="762000" cy="6858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Connector 86"/>
                <p:cNvCxnSpPr>
                  <a:endCxn id="94" idx="0"/>
                </p:cNvCxnSpPr>
                <p:nvPr/>
              </p:nvCxnSpPr>
              <p:spPr>
                <a:xfrm rot="5400000">
                  <a:off x="2819400" y="3810000"/>
                  <a:ext cx="381000" cy="3810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Straight Connector 87"/>
                <p:cNvCxnSpPr/>
                <p:nvPr/>
              </p:nvCxnSpPr>
              <p:spPr>
                <a:xfrm rot="16200000" flipH="1">
                  <a:off x="2552700" y="3162300"/>
                  <a:ext cx="1276910" cy="120071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9" name="Flowchart: Connector 88"/>
                <p:cNvSpPr/>
                <p:nvPr/>
              </p:nvSpPr>
              <p:spPr>
                <a:xfrm>
                  <a:off x="4038600" y="3581400"/>
                  <a:ext cx="457200" cy="457200"/>
                </a:xfrm>
                <a:prstGeom prst="flowChartConnector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US"/>
                </a:p>
              </p:txBody>
            </p:sp>
            <p:sp>
              <p:nvSpPr>
                <p:cNvPr id="90" name="Flowchart: Connector 89"/>
                <p:cNvSpPr/>
                <p:nvPr/>
              </p:nvSpPr>
              <p:spPr>
                <a:xfrm>
                  <a:off x="2971800" y="3505200"/>
                  <a:ext cx="457200" cy="457200"/>
                </a:xfrm>
                <a:prstGeom prst="flowChartConnector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US" dirty="0" smtClean="0"/>
                    <a:t>v</a:t>
                  </a:r>
                  <a:endParaRPr lang="en-US" dirty="0"/>
                </a:p>
              </p:txBody>
            </p:sp>
            <p:sp>
              <p:nvSpPr>
                <p:cNvPr id="91" name="Flowchart: Connector 90"/>
                <p:cNvSpPr/>
                <p:nvPr/>
              </p:nvSpPr>
              <p:spPr>
                <a:xfrm>
                  <a:off x="1371600" y="3505200"/>
                  <a:ext cx="457200" cy="457200"/>
                </a:xfrm>
                <a:prstGeom prst="flowChartConnector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US"/>
                </a:p>
              </p:txBody>
            </p:sp>
            <p:sp>
              <p:nvSpPr>
                <p:cNvPr id="92" name="Flowchart: Connector 91"/>
                <p:cNvSpPr/>
                <p:nvPr/>
              </p:nvSpPr>
              <p:spPr>
                <a:xfrm>
                  <a:off x="2209800" y="2819400"/>
                  <a:ext cx="457200" cy="457200"/>
                </a:xfrm>
                <a:prstGeom prst="flowChartConnector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US" dirty="0"/>
                </a:p>
              </p:txBody>
            </p:sp>
            <p:sp>
              <p:nvSpPr>
                <p:cNvPr id="93" name="Flowchart: Connector 92"/>
                <p:cNvSpPr/>
                <p:nvPr/>
              </p:nvSpPr>
              <p:spPr>
                <a:xfrm>
                  <a:off x="4724400" y="2667000"/>
                  <a:ext cx="457200" cy="457200"/>
                </a:xfrm>
                <a:prstGeom prst="flowChartConnector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US"/>
                </a:p>
              </p:txBody>
            </p:sp>
            <p:sp>
              <p:nvSpPr>
                <p:cNvPr id="94" name="Flowchart: Connector 93"/>
                <p:cNvSpPr/>
                <p:nvPr/>
              </p:nvSpPr>
              <p:spPr>
                <a:xfrm>
                  <a:off x="2590801" y="4190999"/>
                  <a:ext cx="457200" cy="457200"/>
                </a:xfrm>
                <a:prstGeom prst="flowChartConnector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US" dirty="0"/>
                </a:p>
              </p:txBody>
            </p:sp>
            <p:sp>
              <p:nvSpPr>
                <p:cNvPr id="95" name="Flowchart: Connector 94"/>
                <p:cNvSpPr/>
                <p:nvPr/>
              </p:nvSpPr>
              <p:spPr>
                <a:xfrm>
                  <a:off x="2057400" y="4191000"/>
                  <a:ext cx="457200" cy="457200"/>
                </a:xfrm>
                <a:prstGeom prst="flowChartConnector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US"/>
                </a:p>
              </p:txBody>
            </p:sp>
            <p:sp>
              <p:nvSpPr>
                <p:cNvPr id="96" name="Flowchart: Connector 95"/>
                <p:cNvSpPr/>
                <p:nvPr/>
              </p:nvSpPr>
              <p:spPr>
                <a:xfrm>
                  <a:off x="533400" y="4114800"/>
                  <a:ext cx="457200" cy="457200"/>
                </a:xfrm>
                <a:prstGeom prst="flowChartConnector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US" dirty="0" smtClean="0"/>
                    <a:t>x</a:t>
                  </a:r>
                  <a:endParaRPr lang="en-US" dirty="0"/>
                </a:p>
              </p:txBody>
            </p:sp>
            <p:sp>
              <p:nvSpPr>
                <p:cNvPr id="97" name="Flowchart: Connector 96"/>
                <p:cNvSpPr/>
                <p:nvPr/>
              </p:nvSpPr>
              <p:spPr>
                <a:xfrm>
                  <a:off x="5562600" y="3429000"/>
                  <a:ext cx="457200" cy="457200"/>
                </a:xfrm>
                <a:prstGeom prst="flowChartConnector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US"/>
                </a:p>
              </p:txBody>
            </p:sp>
            <p:sp>
              <p:nvSpPr>
                <p:cNvPr id="98" name="Flowchart: Connector 97"/>
                <p:cNvSpPr/>
                <p:nvPr/>
              </p:nvSpPr>
              <p:spPr>
                <a:xfrm>
                  <a:off x="4876800" y="4267200"/>
                  <a:ext cx="457200" cy="457200"/>
                </a:xfrm>
                <a:prstGeom prst="flowChartConnector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US"/>
                </a:p>
              </p:txBody>
            </p:sp>
            <p:sp>
              <p:nvSpPr>
                <p:cNvPr id="99" name="Flowchart: Connector 98"/>
                <p:cNvSpPr/>
                <p:nvPr/>
              </p:nvSpPr>
              <p:spPr>
                <a:xfrm>
                  <a:off x="3505200" y="4191000"/>
                  <a:ext cx="457200" cy="457200"/>
                </a:xfrm>
                <a:prstGeom prst="flowChartConnector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US" dirty="0" smtClean="0"/>
                    <a:t>p</a:t>
                  </a:r>
                  <a:endParaRPr lang="en-US" dirty="0"/>
                </a:p>
              </p:txBody>
            </p:sp>
            <p:cxnSp>
              <p:nvCxnSpPr>
                <p:cNvPr id="100" name="Straight Connector 99"/>
                <p:cNvCxnSpPr>
                  <a:stCxn id="106" idx="6"/>
                  <a:endCxn id="93" idx="1"/>
                </p:cNvCxnSpPr>
                <p:nvPr/>
              </p:nvCxnSpPr>
              <p:spPr>
                <a:xfrm>
                  <a:off x="4038600" y="2133600"/>
                  <a:ext cx="752755" cy="60035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/>
                <p:cNvCxnSpPr>
                  <a:stCxn id="93" idx="3"/>
                </p:cNvCxnSpPr>
                <p:nvPr/>
              </p:nvCxnSpPr>
              <p:spPr>
                <a:xfrm rot="5400000">
                  <a:off x="4309924" y="3099968"/>
                  <a:ext cx="524155" cy="43870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Straight Connector 101"/>
                <p:cNvCxnSpPr>
                  <a:stCxn id="97" idx="3"/>
                  <a:endCxn id="98" idx="7"/>
                </p:cNvCxnSpPr>
                <p:nvPr/>
              </p:nvCxnSpPr>
              <p:spPr>
                <a:xfrm rot="5400000">
                  <a:off x="5190845" y="3895445"/>
                  <a:ext cx="514910" cy="36251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03" name="Group 102"/>
                <p:cNvGrpSpPr/>
                <p:nvPr/>
              </p:nvGrpSpPr>
              <p:grpSpPr>
                <a:xfrm>
                  <a:off x="3581400" y="1905000"/>
                  <a:ext cx="468466" cy="457200"/>
                  <a:chOff x="3581400" y="1905000"/>
                  <a:chExt cx="468466" cy="457200"/>
                </a:xfrm>
              </p:grpSpPr>
              <p:sp>
                <p:nvSpPr>
                  <p:cNvPr id="106" name="Flowchart: Connector 105"/>
                  <p:cNvSpPr/>
                  <p:nvPr/>
                </p:nvSpPr>
                <p:spPr>
                  <a:xfrm>
                    <a:off x="3581400" y="1905000"/>
                    <a:ext cx="457200" cy="457200"/>
                  </a:xfrm>
                  <a:prstGeom prst="flowChartConnector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defPPr>
                      <a:defRPr lang="en-US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n-US" dirty="0"/>
                  </a:p>
                </p:txBody>
              </p:sp>
              <p:pic>
                <p:nvPicPr>
                  <p:cNvPr id="107" name="Picture 106"/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3597430" y="1905000"/>
                    <a:ext cx="452436" cy="366300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  <p:cxnSp>
              <p:nvCxnSpPr>
                <p:cNvPr id="104" name="Straight Connector 103"/>
                <p:cNvCxnSpPr/>
                <p:nvPr/>
              </p:nvCxnSpPr>
              <p:spPr>
                <a:xfrm rot="10800000" flipV="1">
                  <a:off x="1752600" y="3048000"/>
                  <a:ext cx="609600" cy="5334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/>
                <p:cNvCxnSpPr/>
                <p:nvPr/>
              </p:nvCxnSpPr>
              <p:spPr>
                <a:xfrm rot="10800000" flipV="1">
                  <a:off x="838200" y="3810000"/>
                  <a:ext cx="609600" cy="5334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1" name="Group 80"/>
              <p:cNvGrpSpPr/>
              <p:nvPr/>
            </p:nvGrpSpPr>
            <p:grpSpPr>
              <a:xfrm>
                <a:off x="6324600" y="4267200"/>
                <a:ext cx="457200" cy="457200"/>
                <a:chOff x="6324600" y="4267200"/>
                <a:chExt cx="457200" cy="457200"/>
              </a:xfrm>
            </p:grpSpPr>
            <p:sp>
              <p:nvSpPr>
                <p:cNvPr id="82" name="Flowchart: Connector 81"/>
                <p:cNvSpPr/>
                <p:nvPr/>
              </p:nvSpPr>
              <p:spPr>
                <a:xfrm>
                  <a:off x="6324600" y="4267200"/>
                  <a:ext cx="457200" cy="457200"/>
                </a:xfrm>
                <a:prstGeom prst="flowChartConnector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US" dirty="0"/>
                </a:p>
              </p:txBody>
            </p:sp>
            <p:pic>
              <p:nvPicPr>
                <p:cNvPr id="83" name="Picture 82"/>
                <p:cNvPicPr>
                  <a:picLocks noChangeAspect="1" noChangeArrowheads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433012" y="4316799"/>
                  <a:ext cx="298450" cy="30480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</p:grpSp>
        <p:sp>
          <p:nvSpPr>
            <p:cNvPr id="79" name="TextBox 40"/>
            <p:cNvSpPr txBox="1"/>
            <p:nvPr/>
          </p:nvSpPr>
          <p:spPr>
            <a:xfrm>
              <a:off x="3973666" y="5145653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 smtClean="0">
                  <a:latin typeface="Times New Roman"/>
                  <a:cs typeface="Times New Roman"/>
                </a:rPr>
                <a:t>µ</a:t>
              </a:r>
              <a:endParaRPr lang="en-US" dirty="0"/>
            </a:p>
          </p:txBody>
        </p:sp>
      </p:grpSp>
      <p:sp>
        <p:nvSpPr>
          <p:cNvPr id="77" name="Slide Number Placeholder 5"/>
          <p:cNvSpPr>
            <a:spLocks noGrp="1"/>
          </p:cNvSpPr>
          <p:nvPr/>
        </p:nvSpPr>
        <p:spPr>
          <a:xfrm>
            <a:off x="8153400" y="5727192"/>
            <a:ext cx="609600" cy="521208"/>
          </a:xfrm>
          <a:prstGeom prst="rect">
            <a:avLst/>
          </a:prstGeom>
        </p:spPr>
        <p:txBody>
          <a:bodyPr vert="horz" rtlCol="0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70953C6-659B-4214-89C8-71DB42BC78C9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467600" cy="1143000"/>
          </a:xfrm>
        </p:spPr>
        <p:txBody>
          <a:bodyPr>
            <a:normAutofit/>
          </a:bodyPr>
          <a:lstStyle/>
          <a:p>
            <a:r>
              <a:rPr lang="en-US" sz="2400" cap="none" dirty="0" smtClean="0">
                <a:solidFill>
                  <a:schemeClr val="tx1"/>
                </a:solidFill>
              </a:rPr>
              <a:t>Summarizes the results for 1-dimensional range searching</a:t>
            </a:r>
            <a:endParaRPr lang="en-US" sz="2400" cap="none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>
              <a:buNone/>
            </a:pPr>
            <a:r>
              <a:rPr lang="en-US" sz="3200" dirty="0" smtClean="0"/>
              <a:t>Theorem 5.2 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Let     be a set of  n point in 1-dimensional space. The set    	can be stored  in a balanced binery search tree , which uses           storage and has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dirty="0" smtClean="0"/>
              <a:t>                           construction time, such that the pionts a query range can be reported in time                       , where             	is the number of reported points.</a:t>
            </a:r>
            <a:endParaRPr lang="en-US" dirty="0"/>
          </a:p>
        </p:txBody>
      </p:sp>
      <p:graphicFrame>
        <p:nvGraphicFramePr>
          <p:cNvPr id="6451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6442564"/>
              </p:ext>
            </p:extLst>
          </p:nvPr>
        </p:nvGraphicFramePr>
        <p:xfrm>
          <a:off x="1219200" y="2279386"/>
          <a:ext cx="381000" cy="3876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97" name="Equation" r:id="rId4" imgW="152280" imgH="164880" progId="Equation.3">
                  <p:embed/>
                </p:oleObj>
              </mc:Choice>
              <mc:Fallback>
                <p:oleObj name="Equation" r:id="rId4" imgW="152280" imgH="16488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279386"/>
                        <a:ext cx="381000" cy="3876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3405913"/>
              </p:ext>
            </p:extLst>
          </p:nvPr>
        </p:nvGraphicFramePr>
        <p:xfrm>
          <a:off x="762000" y="2889250"/>
          <a:ext cx="381000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98" name="Equation" r:id="rId6" imgW="152280" imgH="164880" progId="Equation.3">
                  <p:embed/>
                </p:oleObj>
              </mc:Choice>
              <mc:Fallback>
                <p:oleObj name="Equation" r:id="rId6" imgW="152280" imgH="1648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889250"/>
                        <a:ext cx="381000" cy="38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4661542"/>
              </p:ext>
            </p:extLst>
          </p:nvPr>
        </p:nvGraphicFramePr>
        <p:xfrm>
          <a:off x="2200275" y="3429000"/>
          <a:ext cx="77152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99" name="Equation" r:id="rId8" imgW="342720" imgH="203040" progId="Equation.3">
                  <p:embed/>
                </p:oleObj>
              </mc:Choice>
              <mc:Fallback>
                <p:oleObj name="Equation" r:id="rId8" imgW="342720" imgH="2030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0275" y="3429000"/>
                        <a:ext cx="771525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6936632"/>
              </p:ext>
            </p:extLst>
          </p:nvPr>
        </p:nvGraphicFramePr>
        <p:xfrm>
          <a:off x="838200" y="4038600"/>
          <a:ext cx="1524000" cy="4689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00" name="Equation" r:id="rId10" imgW="660240" imgH="203040" progId="Equation.3">
                  <p:embed/>
                </p:oleObj>
              </mc:Choice>
              <mc:Fallback>
                <p:oleObj name="Equation" r:id="rId10" imgW="660240" imgH="2030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038600"/>
                        <a:ext cx="1524000" cy="46892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2928384"/>
              </p:ext>
            </p:extLst>
          </p:nvPr>
        </p:nvGraphicFramePr>
        <p:xfrm>
          <a:off x="5359400" y="4572000"/>
          <a:ext cx="1574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01" name="Equation" r:id="rId12" imgW="787320" imgH="203040" progId="Equation.3">
                  <p:embed/>
                </p:oleObj>
              </mc:Choice>
              <mc:Fallback>
                <p:oleObj name="Equation" r:id="rId12" imgW="787320" imgH="2030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9400" y="4572000"/>
                        <a:ext cx="15748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6638904"/>
              </p:ext>
            </p:extLst>
          </p:nvPr>
        </p:nvGraphicFramePr>
        <p:xfrm>
          <a:off x="850900" y="5105400"/>
          <a:ext cx="368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02" name="Equation" r:id="rId14" imgW="126720" imgH="177480" progId="Equation.3">
                  <p:embed/>
                </p:oleObj>
              </mc:Choice>
              <mc:Fallback>
                <p:oleObj name="Equation" r:id="rId14" imgW="126720" imgH="177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0900" y="5105400"/>
                        <a:ext cx="3683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70953C6-659B-4214-89C8-71DB42BC78C9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 anchor="ctr"/>
          <a:lstStyle/>
          <a:p>
            <a:r>
              <a:rPr lang="en-US" cap="none" dirty="0" smtClean="0"/>
              <a:t>Kd-Trees</a:t>
            </a:r>
            <a:endParaRPr lang="en-US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914400"/>
            <a:ext cx="7620000" cy="3733800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en-US" dirty="0" smtClean="0"/>
              <a:t>2-dimensional rectangular range searching problem </a:t>
            </a:r>
          </a:p>
          <a:p>
            <a:pPr algn="just"/>
            <a:r>
              <a:rPr lang="en-US" dirty="0" smtClean="0"/>
              <a:t>In this section we assume that no two points in p have the same x-coordinate, and no two points have the same y-coordinate </a:t>
            </a:r>
          </a:p>
          <a:p>
            <a:pPr algn="just"/>
            <a:r>
              <a:rPr lang="en-US" dirty="0" smtClean="0"/>
              <a:t> A 2-dimensional rectangular range query on p asks for the point from p lying inside a query rectangle </a:t>
            </a:r>
          </a:p>
          <a:p>
            <a:pPr algn="just">
              <a:buNone/>
            </a:pPr>
            <a:r>
              <a:rPr lang="en-US" dirty="0" smtClean="0"/>
              <a:t>     </a:t>
            </a:r>
          </a:p>
          <a:p>
            <a:pPr algn="just">
              <a:buNone/>
            </a:pPr>
            <a:endParaRPr lang="en-US" dirty="0" smtClean="0"/>
          </a:p>
          <a:p>
            <a:pPr algn="just"/>
            <a:r>
              <a:rPr lang="en-US" dirty="0" smtClean="0"/>
              <a:t> A point                           </a:t>
            </a:r>
            <a:r>
              <a:rPr lang="en-US" dirty="0" err="1" smtClean="0"/>
              <a:t>lise</a:t>
            </a:r>
            <a:r>
              <a:rPr lang="en-US" dirty="0" smtClean="0"/>
              <a:t>  inside</a:t>
            </a:r>
          </a:p>
          <a:p>
            <a:pPr algn="just">
              <a:buNone/>
            </a:pPr>
            <a:r>
              <a:rPr lang="en-US" dirty="0" smtClean="0"/>
              <a:t>     this rectangle if and  only if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05400" y="3200400"/>
            <a:ext cx="3051313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762000" y="2929467"/>
          <a:ext cx="2590800" cy="5757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08" name="Equation" r:id="rId5" imgW="914400" imgH="203040" progId="Equation.3">
                  <p:embed/>
                </p:oleObj>
              </mc:Choice>
              <mc:Fallback>
                <p:oleObj name="Equation" r:id="rId5" imgW="914400" imgH="2030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929467"/>
                        <a:ext cx="2590800" cy="57573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4806013"/>
              </p:ext>
            </p:extLst>
          </p:nvPr>
        </p:nvGraphicFramePr>
        <p:xfrm>
          <a:off x="1752600" y="3657600"/>
          <a:ext cx="1554748" cy="4615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09" name="Equation" r:id="rId7" imgW="812520" imgH="241200" progId="Equation.3">
                  <p:embed/>
                </p:oleObj>
              </mc:Choice>
              <mc:Fallback>
                <p:oleObj name="Equation" r:id="rId7" imgW="812520" imgH="2412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657600"/>
                        <a:ext cx="1554748" cy="4615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762000" y="4572000"/>
          <a:ext cx="4204368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10" name="Equation" r:id="rId9" imgW="2158920" imgH="241200" progId="Equation.3">
                  <p:embed/>
                </p:oleObj>
              </mc:Choice>
              <mc:Fallback>
                <p:oleObj name="Equation" r:id="rId9" imgW="2158920" imgH="2412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572000"/>
                        <a:ext cx="4204368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70953C6-659B-4214-89C8-71DB42BC78C9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62"/>
          </a:xfrm>
        </p:spPr>
        <p:txBody>
          <a:bodyPr anchor="ctr"/>
          <a:lstStyle/>
          <a:p>
            <a:r>
              <a:rPr lang="en-US" cap="none" dirty="0" smtClean="0">
                <a:solidFill>
                  <a:schemeClr val="tx1"/>
                </a:solidFill>
              </a:rPr>
              <a:t>Kd-Trees</a:t>
            </a:r>
            <a:endParaRPr lang="en-US" cap="none" dirty="0">
              <a:solidFill>
                <a:schemeClr val="tx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7772400" cy="3352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How can we generalize structure for 1-dimensional ? </a:t>
            </a:r>
          </a:p>
          <a:p>
            <a:pPr algn="just"/>
            <a:r>
              <a:rPr lang="en-US" dirty="0" smtClean="0"/>
              <a:t> First split on x-coordinate, next on y-coordinate, then again on x-coordinate, and so on </a:t>
            </a:r>
          </a:p>
          <a:p>
            <a:pPr algn="just"/>
            <a:r>
              <a:rPr lang="en-US" dirty="0" smtClean="0"/>
              <a:t> The splitting line is stored at the root </a:t>
            </a:r>
          </a:p>
          <a:p>
            <a:pPr algn="just"/>
            <a:r>
              <a:rPr lang="en-US" dirty="0" smtClean="0"/>
              <a:t>         the subset of point to the left or on the slitting line, is    stored in the left subtree, and            , the subset to the right of it,is stored in the right subtree</a:t>
            </a:r>
          </a:p>
          <a:p>
            <a:pPr algn="just">
              <a:buNone/>
            </a:pP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90800" y="4016573"/>
            <a:ext cx="2819400" cy="2841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6677523"/>
              </p:ext>
            </p:extLst>
          </p:nvPr>
        </p:nvGraphicFramePr>
        <p:xfrm>
          <a:off x="762000" y="2667000"/>
          <a:ext cx="609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45" name="Equation" r:id="rId5" imgW="241200" imgH="241200" progId="Equation.3">
                  <p:embed/>
                </p:oleObj>
              </mc:Choice>
              <mc:Fallback>
                <p:oleObj name="Equation" r:id="rId5" imgW="241200" imgH="24120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667000"/>
                        <a:ext cx="6096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2042069"/>
              </p:ext>
            </p:extLst>
          </p:nvPr>
        </p:nvGraphicFramePr>
        <p:xfrm>
          <a:off x="4876800" y="3048000"/>
          <a:ext cx="729916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46" name="Equation" r:id="rId7" imgW="304560" imgH="241200" progId="Equation.3">
                  <p:embed/>
                </p:oleObj>
              </mc:Choice>
              <mc:Fallback>
                <p:oleObj name="Equation" r:id="rId7" imgW="304560" imgH="2412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3048000"/>
                        <a:ext cx="729916" cy="577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70953C6-659B-4214-89C8-71DB42BC78C9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cap="none" noProof="1" smtClean="0">
                <a:solidFill>
                  <a:schemeClr val="tx1"/>
                </a:solidFill>
              </a:rPr>
              <a:t>Motivation</a:t>
            </a:r>
            <a:endParaRPr lang="en-US" cap="none" noProof="1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 anchor="ctr"/>
          <a:lstStyle/>
          <a:p>
            <a:pPr algn="just"/>
            <a:r>
              <a:rPr lang="en-US" dirty="0" smtClean="0"/>
              <a:t>Many types of questions - </a:t>
            </a:r>
            <a:r>
              <a:rPr lang="en-US" b="1" dirty="0" smtClean="0"/>
              <a:t>queries</a:t>
            </a:r>
            <a:r>
              <a:rPr lang="en-US" dirty="0" smtClean="0"/>
              <a:t> - about data in a database can be interpreted geometrically </a:t>
            </a:r>
            <a:endParaRPr lang="fa-IR" dirty="0" smtClean="0"/>
          </a:p>
          <a:p>
            <a:pPr algn="just"/>
            <a:r>
              <a:rPr lang="en-US" dirty="0" smtClean="0"/>
              <a:t>To this end we transform records in a database into points in a multi-dimensional space, and we transform the queries about the records into queries on this set of points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70953C6-659B-4214-89C8-71DB42BC78C9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44562"/>
          </a:xfrm>
        </p:spPr>
        <p:txBody>
          <a:bodyPr anchor="ctr"/>
          <a:lstStyle/>
          <a:p>
            <a:r>
              <a:rPr lang="en-US" cap="none" dirty="0" smtClean="0">
                <a:solidFill>
                  <a:schemeClr val="tx1"/>
                </a:solidFill>
              </a:rPr>
              <a:t>A kd-tree</a:t>
            </a:r>
            <a:endParaRPr lang="en-US" cap="none" dirty="0">
              <a:solidFill>
                <a:schemeClr val="tx1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381000" y="5562600"/>
            <a:ext cx="7467600" cy="685800"/>
          </a:xfrm>
        </p:spPr>
        <p:txBody>
          <a:bodyPr anchor="ctr"/>
          <a:lstStyle/>
          <a:p>
            <a:r>
              <a:rPr lang="en-US" dirty="0" smtClean="0"/>
              <a:t> A tree like this is called a  </a:t>
            </a:r>
            <a:r>
              <a:rPr lang="en-US" dirty="0" smtClean="0">
                <a:solidFill>
                  <a:srgbClr val="C00000"/>
                </a:solidFill>
              </a:rPr>
              <a:t>kd -tree 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524000"/>
            <a:ext cx="808187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70953C6-659B-4214-89C8-71DB42BC78C9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7467600" cy="563562"/>
          </a:xfrm>
        </p:spPr>
        <p:txBody>
          <a:bodyPr/>
          <a:lstStyle/>
          <a:p>
            <a:r>
              <a:rPr lang="en-US" cap="none" dirty="0" smtClean="0">
                <a:solidFill>
                  <a:schemeClr val="tx1"/>
                </a:solidFill>
              </a:rPr>
              <a:t>Construct a kd-tree</a:t>
            </a:r>
            <a:endParaRPr lang="en-US" cap="none" dirty="0">
              <a:solidFill>
                <a:schemeClr val="tx1"/>
              </a:solidFill>
            </a:endParaRPr>
          </a:p>
        </p:txBody>
      </p:sp>
      <p:graphicFrame>
        <p:nvGraphicFramePr>
          <p:cNvPr id="8" name="Content Placeholder 7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606425" y="838200"/>
          <a:ext cx="7702550" cy="586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14" name="Equation" r:id="rId4" imgW="5117760" imgH="3898800" progId="Equation.3">
                  <p:embed/>
                </p:oleObj>
              </mc:Choice>
              <mc:Fallback>
                <p:oleObj name="Equation" r:id="rId4" imgW="5117760" imgH="3898800" progId="Equation.3">
                  <p:embed/>
                  <p:pic>
                    <p:nvPicPr>
                      <p:cNvPr id="0" name="Content Placeholder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425" y="838200"/>
                        <a:ext cx="7702550" cy="586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70953C6-659B-4214-89C8-71DB42BC78C9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</p:nvPr>
        </p:nvGraphicFramePr>
        <p:xfrm>
          <a:off x="457200" y="762000"/>
          <a:ext cx="7543800" cy="533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4380"/>
                <a:gridCol w="754380"/>
                <a:gridCol w="754380"/>
                <a:gridCol w="754380"/>
                <a:gridCol w="754380"/>
                <a:gridCol w="754380"/>
                <a:gridCol w="754380"/>
                <a:gridCol w="754380"/>
                <a:gridCol w="754380"/>
                <a:gridCol w="754380"/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57200" y="1905000"/>
          <a:ext cx="7620000" cy="533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57200" y="3835400"/>
          <a:ext cx="3733799" cy="431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2931"/>
                <a:gridCol w="732931"/>
                <a:gridCol w="732931"/>
                <a:gridCol w="732931"/>
                <a:gridCol w="802075"/>
              </a:tblGrid>
              <a:tr h="4318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2</a:t>
                      </a:r>
                      <a:endParaRPr lang="en-US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4495800" y="3911600"/>
          <a:ext cx="3733799" cy="431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2931"/>
                <a:gridCol w="732931"/>
                <a:gridCol w="732931"/>
                <a:gridCol w="732931"/>
                <a:gridCol w="802075"/>
              </a:tblGrid>
              <a:tr h="4318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457200" y="5486400"/>
          <a:ext cx="23622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7400"/>
                <a:gridCol w="787400"/>
                <a:gridCol w="78740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3048000" y="5486400"/>
          <a:ext cx="106679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7792"/>
                <a:gridCol w="53900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7010400" y="5562600"/>
          <a:ext cx="106679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7792"/>
                <a:gridCol w="53900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4419600" y="5562600"/>
          <a:ext cx="23622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7400"/>
                <a:gridCol w="787400"/>
                <a:gridCol w="78740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457200" y="304800"/>
            <a:ext cx="2743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Sorted list  x-coordinate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33400" y="1447800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Sorted list y-coordinate</a:t>
            </a:r>
            <a:endParaRPr lang="en-US" dirty="0"/>
          </a:p>
        </p:txBody>
      </p:sp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457200" y="3149600"/>
          <a:ext cx="3733799" cy="431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2931"/>
                <a:gridCol w="732931"/>
                <a:gridCol w="732931"/>
                <a:gridCol w="732931"/>
                <a:gridCol w="802075"/>
              </a:tblGrid>
              <a:tr h="4318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4495800" y="3149600"/>
          <a:ext cx="3733799" cy="431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2931"/>
                <a:gridCol w="732931"/>
                <a:gridCol w="732931"/>
                <a:gridCol w="732931"/>
                <a:gridCol w="802075"/>
              </a:tblGrid>
              <a:tr h="4318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1752600" y="4886960"/>
          <a:ext cx="23622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7400"/>
                <a:gridCol w="787400"/>
                <a:gridCol w="78740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/>
        </p:nvGraphicFramePr>
        <p:xfrm>
          <a:off x="457200" y="4886960"/>
          <a:ext cx="106679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7792"/>
                <a:gridCol w="53900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4495800" y="4953000"/>
          <a:ext cx="106679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7792"/>
                <a:gridCol w="53900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4" name="Table 23"/>
          <p:cNvGraphicFramePr>
            <a:graphicFrameLocks noGrp="1"/>
          </p:cNvGraphicFramePr>
          <p:nvPr/>
        </p:nvGraphicFramePr>
        <p:xfrm>
          <a:off x="5791200" y="4968240"/>
          <a:ext cx="23622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7400"/>
                <a:gridCol w="787400"/>
                <a:gridCol w="78740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70953C6-659B-4214-89C8-71DB42BC78C9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cap="none" dirty="0" smtClean="0">
                <a:solidFill>
                  <a:schemeClr val="tx1"/>
                </a:solidFill>
              </a:rPr>
              <a:t>Storage And Building Time A kd-tree</a:t>
            </a:r>
            <a:endParaRPr lang="en-US" cap="none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886200"/>
            <a:ext cx="7696200" cy="2587752"/>
          </a:xfrm>
        </p:spPr>
        <p:txBody>
          <a:bodyPr anchor="ctr">
            <a:normAutofit fontScale="92500" lnSpcReduction="2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3100" dirty="0" smtClean="0"/>
              <a:t>which solves to </a:t>
            </a:r>
            <a:r>
              <a:rPr lang="az-Cyrl-AZ" sz="3100" dirty="0" smtClean="0"/>
              <a:t>О</a:t>
            </a:r>
            <a:r>
              <a:rPr lang="en-US" sz="3100" dirty="0" smtClean="0"/>
              <a:t> (nlogn) </a:t>
            </a:r>
          </a:p>
          <a:p>
            <a:endParaRPr lang="en-US" sz="3100" dirty="0" smtClean="0"/>
          </a:p>
          <a:p>
            <a:pPr>
              <a:buNone/>
            </a:pPr>
            <a:r>
              <a:rPr lang="en-US" sz="3100" dirty="0" smtClean="0"/>
              <a:t> lemma 5.3 </a:t>
            </a:r>
          </a:p>
          <a:p>
            <a:r>
              <a:rPr lang="en-US" sz="3100" dirty="0" smtClean="0"/>
              <a:t>A kd-tree for a set of  points uses </a:t>
            </a:r>
            <a:r>
              <a:rPr lang="az-Cyrl-AZ" sz="3100" dirty="0" smtClean="0"/>
              <a:t>О</a:t>
            </a:r>
            <a:r>
              <a:rPr lang="en-US" sz="3100" dirty="0" smtClean="0"/>
              <a:t> (n) storage and can be constructed in </a:t>
            </a:r>
            <a:r>
              <a:rPr lang="az-Cyrl-AZ" sz="3100" dirty="0" smtClean="0"/>
              <a:t>О</a:t>
            </a:r>
            <a:r>
              <a:rPr lang="en-US" sz="3100" dirty="0" smtClean="0"/>
              <a:t> (nlogn) time</a:t>
            </a:r>
            <a:endParaRPr lang="en-US" sz="3100" dirty="0"/>
          </a:p>
        </p:txBody>
      </p:sp>
      <p:sp>
        <p:nvSpPr>
          <p:cNvPr id="7" name="TextBox 6"/>
          <p:cNvSpPr txBox="1"/>
          <p:nvPr/>
        </p:nvSpPr>
        <p:spPr>
          <a:xfrm>
            <a:off x="685800" y="1524000"/>
            <a:ext cx="7010400" cy="80021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800" dirty="0" smtClean="0"/>
              <a:t>The buiding time T(n) : </a:t>
            </a:r>
          </a:p>
          <a:p>
            <a:endParaRPr lang="en-US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762000" y="2246313"/>
          <a:ext cx="6934200" cy="204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4" imgW="2323800" imgH="685800" progId="Equation.3">
                  <p:embed/>
                </p:oleObj>
              </mc:Choice>
              <mc:Fallback>
                <p:oleObj name="Equation" r:id="rId4" imgW="2323800" imgH="6858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246313"/>
                        <a:ext cx="6934200" cy="2047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70953C6-659B-4214-89C8-71DB42BC78C9}" type="slidenum">
              <a:rPr lang="en-US" smtClean="0"/>
              <a:pPr/>
              <a:t>23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3200" cap="none" dirty="0" smtClean="0">
                <a:solidFill>
                  <a:schemeClr val="tx1"/>
                </a:solidFill>
              </a:rPr>
              <a:t>Corresponding Between Nodes In A KD-tree And Regions In The Plane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848600" cy="4873752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The region corresponding to a node </a:t>
            </a:r>
            <a:r>
              <a:rPr lang="el-GR" dirty="0" smtClean="0"/>
              <a:t>ν</a:t>
            </a:r>
            <a:r>
              <a:rPr lang="en-US" dirty="0" smtClean="0"/>
              <a:t> is a rectangle</a:t>
            </a:r>
          </a:p>
          <a:p>
            <a:r>
              <a:rPr lang="en-US" dirty="0" smtClean="0"/>
              <a:t>It is bounded by spliting lines stored at ancestors of </a:t>
            </a:r>
            <a:r>
              <a:rPr lang="el-GR" dirty="0" smtClean="0"/>
              <a:t>ν</a:t>
            </a:r>
            <a:r>
              <a:rPr lang="en-US" dirty="0" smtClean="0"/>
              <a:t> which  denote by   </a:t>
            </a:r>
          </a:p>
          <a:p>
            <a:r>
              <a:rPr lang="en-US" dirty="0" smtClean="0"/>
              <a:t>We have to search the subtree rooted at </a:t>
            </a:r>
            <a:r>
              <a:rPr lang="el-GR" dirty="0" smtClean="0"/>
              <a:t>ν</a:t>
            </a:r>
            <a:r>
              <a:rPr lang="en-US" dirty="0" smtClean="0"/>
              <a:t> only if the query rectangle intersects 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575845"/>
              </p:ext>
            </p:extLst>
          </p:nvPr>
        </p:nvGraphicFramePr>
        <p:xfrm>
          <a:off x="2209800" y="2819400"/>
          <a:ext cx="170021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18" name="Equation" r:id="rId4" imgW="647640" imgH="203040" progId="Equation.3">
                  <p:embed/>
                </p:oleObj>
              </mc:Choice>
              <mc:Fallback>
                <p:oleObj name="Equation" r:id="rId4" imgW="647640" imgH="2030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819400"/>
                        <a:ext cx="1700212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8267008"/>
              </p:ext>
            </p:extLst>
          </p:nvPr>
        </p:nvGraphicFramePr>
        <p:xfrm>
          <a:off x="3352800" y="3681506"/>
          <a:ext cx="1624013" cy="5094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19" name="Equation" r:id="rId6" imgW="647640" imgH="203040" progId="Equation.3">
                  <p:embed/>
                </p:oleObj>
              </mc:Choice>
              <mc:Fallback>
                <p:oleObj name="Equation" r:id="rId6" imgW="647640" imgH="2030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681506"/>
                        <a:ext cx="1624013" cy="5094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Slide Number Placeholder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70953C6-659B-4214-89C8-71DB42BC78C9}" type="slidenum">
              <a:rPr lang="en-US" smtClean="0"/>
              <a:pPr/>
              <a:t>24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r>
              <a:rPr lang="en-US" sz="2400" cap="none" dirty="0" smtClean="0">
                <a:solidFill>
                  <a:schemeClr val="tx1"/>
                </a:solidFill>
              </a:rPr>
              <a:t>Corresponding Between Nodes In A KD-tree And Regions In The Plane</a:t>
            </a:r>
            <a:endParaRPr lang="en-US" sz="2400" cap="none" dirty="0">
              <a:solidFill>
                <a:schemeClr val="tx1"/>
              </a:solidFill>
            </a:endParaRPr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600200"/>
            <a:ext cx="7794082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70953C6-659B-4214-89C8-71DB42BC78C9}" type="slidenum">
              <a:rPr lang="en-US" smtClean="0"/>
              <a:pPr/>
              <a:t>25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cap="none" dirty="0" smtClean="0">
                <a:solidFill>
                  <a:schemeClr val="tx1"/>
                </a:solidFill>
              </a:rPr>
              <a:t>A query on a kd-tree</a:t>
            </a:r>
            <a:endParaRPr lang="en-US" cap="none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371600"/>
            <a:ext cx="7802737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70953C6-659B-4214-89C8-71DB42BC78C9}" type="slidenum">
              <a:rPr lang="en-US" smtClean="0"/>
              <a:pPr/>
              <a:t>26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304800" y="394139"/>
          <a:ext cx="7588648" cy="62439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230" name="Equation" r:id="rId4" imgW="3009600" imgH="2476440" progId="Equation.3">
                  <p:embed/>
                </p:oleObj>
              </mc:Choice>
              <mc:Fallback>
                <p:oleObj name="Equation" r:id="rId4" imgW="3009600" imgH="2476440" progId="Equation.3">
                  <p:embed/>
                  <p:pic>
                    <p:nvPicPr>
                      <p:cNvPr id="0" name="Content Placeholder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394139"/>
                        <a:ext cx="7588648" cy="624394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70953C6-659B-4214-89C8-71DB42BC78C9}" type="slidenum">
              <a:rPr lang="en-US" smtClean="0"/>
              <a:pPr/>
              <a:t>27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19600" y="2209800"/>
            <a:ext cx="3684814" cy="4371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457200" y="1676400"/>
          <a:ext cx="6096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27" name="Equation" r:id="rId5" imgW="2031840" imgH="228600" progId="Equation.3">
                  <p:embed/>
                </p:oleObj>
              </mc:Choice>
              <mc:Fallback>
                <p:oleObj name="Equation" r:id="rId5" imgW="2031840" imgH="228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676400"/>
                        <a:ext cx="60960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70953C6-659B-4214-89C8-71DB42BC78C9}" type="slidenum">
              <a:rPr lang="en-US" smtClean="0"/>
              <a:pPr/>
              <a:t>28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70953C6-659B-4214-89C8-71DB42BC78C9}" type="slidenum">
              <a:rPr lang="en-US" smtClean="0"/>
              <a:pPr/>
              <a:t>29</a:t>
            </a:fld>
            <a:endParaRPr lang="en-US" dirty="0"/>
          </a:p>
        </p:txBody>
      </p:sp>
      <p:pic>
        <p:nvPicPr>
          <p:cNvPr id="138242" name="Picture 2" descr="D:\Term04\Dr.Farshi\chapter5\pic\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57200"/>
            <a:ext cx="7631112" cy="60954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5599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87362"/>
          </a:xfrm>
          <a:noFill/>
        </p:spPr>
        <p:style>
          <a:lnRef idx="0">
            <a:scrgbClr r="0" g="0" b="0"/>
          </a:lnRef>
          <a:fillRef idx="1001">
            <a:schemeClr val="lt1"/>
          </a:fillRef>
          <a:effectRef idx="0">
            <a:scrgbClr r="0" g="0" b="0"/>
          </a:effectRef>
          <a:fontRef idx="major"/>
        </p:style>
        <p:txBody>
          <a:bodyPr>
            <a:noAutofit/>
          </a:bodyPr>
          <a:lstStyle/>
          <a:p>
            <a:r>
              <a:rPr lang="en-US" cap="none" dirty="0" smtClean="0">
                <a:solidFill>
                  <a:schemeClr val="tx1"/>
                </a:solidFill>
              </a:rPr>
              <a:t>Example</a:t>
            </a:r>
            <a:endParaRPr lang="en-US" cap="none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838200"/>
            <a:ext cx="7467600" cy="5635752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Database for personnel administration </a:t>
            </a:r>
          </a:p>
          <a:p>
            <a:pPr algn="just"/>
            <a:r>
              <a:rPr lang="en-US" dirty="0" smtClean="0"/>
              <a:t> In such database the name, address, date of birth, salary, and so on, of each employee are stored </a:t>
            </a:r>
          </a:p>
          <a:p>
            <a:pPr algn="just"/>
            <a:r>
              <a:rPr lang="en-US" dirty="0" smtClean="0"/>
              <a:t> A typical query one may want to performe is to report all employees born between 1950 and 1955 who earn between $3,000 and $4,000 a month</a:t>
            </a:r>
          </a:p>
          <a:p>
            <a:pPr algn="just"/>
            <a:r>
              <a:rPr lang="en-US" dirty="0" smtClean="0"/>
              <a:t>To formulate this as a geometric problem we represent each employee by a point in the plane </a:t>
            </a:r>
          </a:p>
          <a:p>
            <a:pPr algn="just"/>
            <a:r>
              <a:rPr lang="en-US" dirty="0" smtClean="0"/>
              <a:t> The ﬁrst coordinate of the point is the date of birth, represented  by the integer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 the second coordinate is the monthly salary </a:t>
            </a:r>
          </a:p>
          <a:p>
            <a:pPr algn="just"/>
            <a:r>
              <a:rPr lang="en-US" dirty="0" smtClean="0"/>
              <a:t> With the point we store the other information </a:t>
            </a:r>
          </a:p>
          <a:p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762000" y="4876800"/>
          <a:ext cx="7162800" cy="5048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55" name="Equation" r:id="rId4" imgW="2108160" imgH="203040" progId="Equation.3">
                  <p:embed/>
                </p:oleObj>
              </mc:Choice>
              <mc:Fallback>
                <p:oleObj name="Equation" r:id="rId4" imgW="2108160" imgH="2030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876800"/>
                        <a:ext cx="7162800" cy="50486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70953C6-659B-4214-89C8-71DB42BC78C9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70953C6-659B-4214-89C8-71DB42BC78C9}" type="slidenum">
              <a:rPr lang="en-US" smtClean="0"/>
              <a:pPr/>
              <a:t>30</a:t>
            </a:fld>
            <a:endParaRPr lang="en-US" dirty="0"/>
          </a:p>
        </p:txBody>
      </p:sp>
      <p:pic>
        <p:nvPicPr>
          <p:cNvPr id="139266" name="Picture 2" descr="D:\Term04\Dr.Farshi\chapter5\pic\Untitled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18" r="3982" b="12641"/>
          <a:stretch/>
        </p:blipFill>
        <p:spPr bwMode="auto">
          <a:xfrm>
            <a:off x="157765" y="609600"/>
            <a:ext cx="8529035" cy="487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2619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70953C6-659B-4214-89C8-71DB42BC78C9}" type="slidenum">
              <a:rPr lang="en-US" smtClean="0"/>
              <a:pPr/>
              <a:t>31</a:t>
            </a:fld>
            <a:endParaRPr lang="en-US" dirty="0"/>
          </a:p>
        </p:txBody>
      </p:sp>
      <p:pic>
        <p:nvPicPr>
          <p:cNvPr id="140290" name="Picture 2" descr="D:\Term04\Dr.Farshi\chapter5\pic\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57199"/>
            <a:ext cx="7543800" cy="6119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2619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314" name="Picture 2" descr="D:\Term04\Dr.Farshi\chapter5\pic\4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7937"/>
          <a:stretch/>
        </p:blipFill>
        <p:spPr bwMode="auto">
          <a:xfrm>
            <a:off x="152400" y="1828800"/>
            <a:ext cx="8539305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2"/>
          <p:cNvSpPr>
            <a:spLocks noGrp="1"/>
          </p:cNvSpPr>
          <p:nvPr>
            <p:ph type="sldNum" sz="quarter" idx="15"/>
          </p:nvPr>
        </p:nvSpPr>
        <p:spPr>
          <a:xfrm>
            <a:off x="8129016" y="5734050"/>
            <a:ext cx="609600" cy="521208"/>
          </a:xfrm>
        </p:spPr>
        <p:txBody>
          <a:bodyPr/>
          <a:lstStyle/>
          <a:p>
            <a:fld id="{170953C6-659B-4214-89C8-71DB42BC78C9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2619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70953C6-659B-4214-89C8-71DB42BC78C9}" type="slidenum">
              <a:rPr lang="en-US" smtClean="0"/>
              <a:pPr/>
              <a:t>33</a:t>
            </a:fld>
            <a:endParaRPr lang="en-US" dirty="0"/>
          </a:p>
        </p:txBody>
      </p:sp>
      <p:pic>
        <p:nvPicPr>
          <p:cNvPr id="4" name="Picture 2" descr="D:\Term04\Dr.Farshi\chapter5\pic\4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358" r="53731"/>
          <a:stretch/>
        </p:blipFill>
        <p:spPr bwMode="auto">
          <a:xfrm>
            <a:off x="1066800" y="4038600"/>
            <a:ext cx="5041273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D:\Term04\Dr.Farshi\chapter5\pic\4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873" b="21467"/>
          <a:stretch/>
        </p:blipFill>
        <p:spPr bwMode="auto">
          <a:xfrm>
            <a:off x="152400" y="895067"/>
            <a:ext cx="8539305" cy="2838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2619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7467600" cy="4873752"/>
          </a:xfrm>
        </p:spPr>
        <p:txBody>
          <a:bodyPr anchor="ctr">
            <a:normAutofit/>
          </a:bodyPr>
          <a:lstStyle/>
          <a:p>
            <a:pPr>
              <a:buNone/>
            </a:pPr>
            <a:r>
              <a:rPr lang="en-US" sz="20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Webdings" pitchFamily="18" charset="2"/>
              </a:rPr>
              <a:t>  </a:t>
            </a:r>
            <a:endParaRPr lang="en-US" sz="20000" dirty="0">
              <a:solidFill>
                <a:schemeClr val="accent1">
                  <a:lumMod val="60000"/>
                  <a:lumOff val="40000"/>
                </a:schemeClr>
              </a:solidFill>
              <a:latin typeface="Webdings" pitchFamily="18" charset="2"/>
            </a:endParaRPr>
          </a:p>
        </p:txBody>
      </p:sp>
      <p:sp>
        <p:nvSpPr>
          <p:cNvPr id="6" name="Action Button: Help 5">
            <a:hlinkClick r:id="" action="ppaction://noaction" highlightClick="1"/>
          </p:cNvPr>
          <p:cNvSpPr/>
          <p:nvPr/>
        </p:nvSpPr>
        <p:spPr>
          <a:xfrm>
            <a:off x="0" y="0"/>
            <a:ext cx="8839200" cy="6858000"/>
          </a:xfrm>
          <a:prstGeom prst="actionButtonHelp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70953C6-659B-4214-89C8-71DB42BC78C9}" type="slidenum">
              <a:rPr lang="en-US" smtClean="0"/>
              <a:pPr/>
              <a:t>34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05800" cy="1143000"/>
          </a:xfrm>
        </p:spPr>
        <p:txBody>
          <a:bodyPr anchor="ctr">
            <a:normAutofit/>
          </a:bodyPr>
          <a:lstStyle/>
          <a:p>
            <a:r>
              <a:rPr lang="en-US" sz="2800" cap="none" dirty="0" smtClean="0">
                <a:solidFill>
                  <a:schemeClr val="tx1"/>
                </a:solidFill>
              </a:rPr>
              <a:t>Interpreting a database query gmetrically</a:t>
            </a:r>
            <a:endParaRPr lang="en-US" sz="2800" cap="none" dirty="0">
              <a:solidFill>
                <a:schemeClr val="tx1"/>
              </a:solidFill>
            </a:endParaRP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295400"/>
            <a:ext cx="731031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70953C6-659B-4214-89C8-71DB42BC78C9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cap="none" dirty="0" smtClean="0">
                <a:solidFill>
                  <a:schemeClr val="tx1"/>
                </a:solidFill>
              </a:rPr>
              <a:t>Other Query</a:t>
            </a:r>
            <a:endParaRPr lang="en-US" cap="none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If we have information about the number of children ,to ask queries like“ report all employees born between 1950 and 1955 who earn between $3,000 and $4,000 a month and have between two and four children “</a:t>
            </a:r>
          </a:p>
          <a:p>
            <a:pPr algn="just"/>
            <a:r>
              <a:rPr lang="en-US" dirty="0" smtClean="0"/>
              <a:t>Represent each employee by a point in 3-dimensional space.   The ﬁrst coordinate represents the date of birth , the second    coordinate the salary , the third coordinate the number of children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70953C6-659B-4214-89C8-71DB42BC78C9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style>
          <a:lnRef idx="0">
            <a:scrgbClr r="0" g="0" b="0"/>
          </a:lnRef>
          <a:fillRef idx="1001">
            <a:schemeClr val="lt1"/>
          </a:fillRef>
          <a:effectRef idx="0">
            <a:scrgbClr r="0" g="0" b="0"/>
          </a:effectRef>
          <a:fontRef idx="major"/>
        </p:style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i</a:t>
            </a:r>
            <a:r>
              <a:rPr lang="en-US" cap="none" dirty="0" smtClean="0">
                <a:solidFill>
                  <a:schemeClr val="tx1"/>
                </a:solidFill>
              </a:rPr>
              <a:t>nterpreting of query</a:t>
            </a:r>
            <a:endParaRPr lang="en-US" cap="none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" y="5715000"/>
            <a:ext cx="784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Such a query is called a </a:t>
            </a:r>
            <a:r>
              <a:rPr lang="en-US" dirty="0" smtClean="0">
                <a:solidFill>
                  <a:schemeClr val="accent3"/>
                </a:solidFill>
              </a:rPr>
              <a:t>rectangular  range  query  </a:t>
            </a:r>
            <a:r>
              <a:rPr lang="en-US" dirty="0" smtClean="0"/>
              <a:t>or an </a:t>
            </a:r>
            <a:r>
              <a:rPr lang="en-US" dirty="0" smtClean="0">
                <a:solidFill>
                  <a:srgbClr val="C00000"/>
                </a:solidFill>
              </a:rPr>
              <a:t>orthogonal  range  query </a:t>
            </a:r>
            <a:endParaRPr lang="en-US" dirty="0">
              <a:solidFill>
                <a:srgbClr val="C00000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914399"/>
            <a:ext cx="5105400" cy="4794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70953C6-659B-4214-89C8-71DB42BC78C9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cap="none" dirty="0" smtClean="0">
                <a:solidFill>
                  <a:schemeClr val="tx1"/>
                </a:solidFill>
              </a:rPr>
              <a:t>1-Dimensional Range Searching</a:t>
            </a:r>
            <a:endParaRPr lang="en-US" cap="none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                                           is set of point on the rial line </a:t>
            </a:r>
          </a:p>
          <a:p>
            <a:r>
              <a:rPr lang="en-US" dirty="0" smtClean="0"/>
              <a:t>Data structure : a balanced binary search tree</a:t>
            </a:r>
          </a:p>
          <a:p>
            <a:r>
              <a:rPr lang="en-US" dirty="0" smtClean="0"/>
              <a:t> Leaves store a point </a:t>
            </a:r>
          </a:p>
          <a:p>
            <a:r>
              <a:rPr lang="en-US" dirty="0" smtClean="0"/>
              <a:t>internal nodes store splitting values to guide the search </a:t>
            </a:r>
          </a:p>
          <a:p>
            <a:r>
              <a:rPr lang="en-US" dirty="0" smtClean="0"/>
              <a:t>Denote the splitting  value stored at a node     by</a:t>
            </a:r>
          </a:p>
          <a:p>
            <a:pPr>
              <a:buNone/>
            </a:pPr>
            <a:endParaRPr lang="en-US" dirty="0" smtClean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821532"/>
              </p:ext>
            </p:extLst>
          </p:nvPr>
        </p:nvGraphicFramePr>
        <p:xfrm>
          <a:off x="838200" y="1524000"/>
          <a:ext cx="2895600" cy="5727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49" name="Equation" r:id="rId4" imgW="1155600" imgH="228600" progId="Equation.3">
                  <p:embed/>
                </p:oleObj>
              </mc:Choice>
              <mc:Fallback>
                <p:oleObj name="Equation" r:id="rId4" imgW="1155600" imgH="22860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524000"/>
                        <a:ext cx="2895600" cy="5727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6362566"/>
              </p:ext>
            </p:extLst>
          </p:nvPr>
        </p:nvGraphicFramePr>
        <p:xfrm>
          <a:off x="6477000" y="2057400"/>
          <a:ext cx="519546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50" name="Equation" r:id="rId6" imgW="139680" imgH="164880" progId="Equation.3">
                  <p:embed/>
                </p:oleObj>
              </mc:Choice>
              <mc:Fallback>
                <p:oleObj name="Equation" r:id="rId6" imgW="139680" imgH="1648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2057400"/>
                        <a:ext cx="519546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2892800"/>
              </p:ext>
            </p:extLst>
          </p:nvPr>
        </p:nvGraphicFramePr>
        <p:xfrm>
          <a:off x="6172200" y="3435350"/>
          <a:ext cx="43815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51" name="Equation" r:id="rId8" imgW="114120" imgH="139680" progId="Equation.3">
                  <p:embed/>
                </p:oleObj>
              </mc:Choice>
              <mc:Fallback>
                <p:oleObj name="Equation" r:id="rId8" imgW="114120" imgH="1396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3435350"/>
                        <a:ext cx="438150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4194725"/>
              </p:ext>
            </p:extLst>
          </p:nvPr>
        </p:nvGraphicFramePr>
        <p:xfrm>
          <a:off x="6774976" y="3132163"/>
          <a:ext cx="685800" cy="8566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52" name="Equation" r:id="rId10" imgW="164880" imgH="228600" progId="Equation.3">
                  <p:embed/>
                </p:oleObj>
              </mc:Choice>
              <mc:Fallback>
                <p:oleObj name="Equation" r:id="rId10" imgW="164880" imgH="2286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4976" y="3132163"/>
                        <a:ext cx="685800" cy="85669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Slide Number Placehold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70953C6-659B-4214-89C8-71DB42BC78C9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smtClean="0">
                <a:solidFill>
                  <a:schemeClr val="tx1"/>
                </a:solidFill>
              </a:rPr>
              <a:t>1-Dimensional Range Searching</a:t>
            </a:r>
            <a:endParaRPr lang="en-US" cap="none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None/>
            </a:pPr>
            <a:r>
              <a:rPr lang="en-US" dirty="0" smtClean="0"/>
              <a:t>To report the points in a query range              : </a:t>
            </a:r>
          </a:p>
          <a:p>
            <a:r>
              <a:rPr lang="en-US" dirty="0" smtClean="0"/>
              <a:t> Search with     and      in  </a:t>
            </a:r>
          </a:p>
          <a:p>
            <a:r>
              <a:rPr lang="en-US" dirty="0" smtClean="0"/>
              <a:t>     and      be the two leaves where the search end , respectively </a:t>
            </a:r>
          </a:p>
          <a:p>
            <a:r>
              <a:rPr lang="en-US" dirty="0" smtClean="0"/>
              <a:t> point in the interval             are the onse stored in the leaves in between     and      plus, possibly the point store at     and  </a:t>
            </a:r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6969826"/>
              </p:ext>
            </p:extLst>
          </p:nvPr>
        </p:nvGraphicFramePr>
        <p:xfrm>
          <a:off x="5029200" y="1981200"/>
          <a:ext cx="104775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995" name="Equation" r:id="rId4" imgW="380880" imgH="203040" progId="Equation.3">
                  <p:embed/>
                </p:oleObj>
              </mc:Choice>
              <mc:Fallback>
                <p:oleObj name="Equation" r:id="rId4" imgW="380880" imgH="20304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1981200"/>
                        <a:ext cx="104775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0037628"/>
              </p:ext>
            </p:extLst>
          </p:nvPr>
        </p:nvGraphicFramePr>
        <p:xfrm>
          <a:off x="2374900" y="2514600"/>
          <a:ext cx="36830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996" name="Equation" r:id="rId6" imgW="126720" imgH="139680" progId="Equation.3">
                  <p:embed/>
                </p:oleObj>
              </mc:Choice>
              <mc:Fallback>
                <p:oleObj name="Equation" r:id="rId6" imgW="126720" imgH="1396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4900" y="2514600"/>
                        <a:ext cx="368300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9922973"/>
              </p:ext>
            </p:extLst>
          </p:nvPr>
        </p:nvGraphicFramePr>
        <p:xfrm>
          <a:off x="3124200" y="2362200"/>
          <a:ext cx="52479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997" name="Equation" r:id="rId8" imgW="164880" imgH="177480" progId="Equation.3">
                  <p:embed/>
                </p:oleObj>
              </mc:Choice>
              <mc:Fallback>
                <p:oleObj name="Equation" r:id="rId8" imgW="164880" imgH="177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362200"/>
                        <a:ext cx="524797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8981481"/>
              </p:ext>
            </p:extLst>
          </p:nvPr>
        </p:nvGraphicFramePr>
        <p:xfrm>
          <a:off x="3886200" y="2425565"/>
          <a:ext cx="450850" cy="4700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998" name="Equation" r:id="rId10" imgW="139680" imgH="164880" progId="Equation.3">
                  <p:embed/>
                </p:oleObj>
              </mc:Choice>
              <mc:Fallback>
                <p:oleObj name="Equation" r:id="rId10" imgW="139680" imgH="1648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2425565"/>
                        <a:ext cx="450850" cy="47003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838200" y="2971800"/>
          <a:ext cx="381000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999" name="Equation" r:id="rId12" imgW="152280" imgH="164880" progId="Equation.3">
                  <p:embed/>
                </p:oleObj>
              </mc:Choice>
              <mc:Fallback>
                <p:oleObj name="Equation" r:id="rId12" imgW="152280" imgH="1648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971800"/>
                        <a:ext cx="381000" cy="38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1581683"/>
              </p:ext>
            </p:extLst>
          </p:nvPr>
        </p:nvGraphicFramePr>
        <p:xfrm>
          <a:off x="1676400" y="2895600"/>
          <a:ext cx="457200" cy="4957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000" name="Equation" r:id="rId14" imgW="177480" imgH="203040" progId="Equation.3">
                  <p:embed/>
                </p:oleObj>
              </mc:Choice>
              <mc:Fallback>
                <p:oleObj name="Equation" r:id="rId14" imgW="177480" imgH="2030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895600"/>
                        <a:ext cx="457200" cy="49571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1637971"/>
              </p:ext>
            </p:extLst>
          </p:nvPr>
        </p:nvGraphicFramePr>
        <p:xfrm>
          <a:off x="3219450" y="3657600"/>
          <a:ext cx="104775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001" name="Equation" r:id="rId16" imgW="380880" imgH="203040" progId="Equation.3">
                  <p:embed/>
                </p:oleObj>
              </mc:Choice>
              <mc:Fallback>
                <p:oleObj name="Equation" r:id="rId16" imgW="380880" imgH="20304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9450" y="3657600"/>
                        <a:ext cx="104775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0410610"/>
              </p:ext>
            </p:extLst>
          </p:nvPr>
        </p:nvGraphicFramePr>
        <p:xfrm>
          <a:off x="3048000" y="4191000"/>
          <a:ext cx="381000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002" name="Equation" r:id="rId17" imgW="152280" imgH="164880" progId="Equation.3">
                  <p:embed/>
                </p:oleObj>
              </mc:Choice>
              <mc:Fallback>
                <p:oleObj name="Equation" r:id="rId17" imgW="152280" imgH="16488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191000"/>
                        <a:ext cx="381000" cy="38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9917602"/>
              </p:ext>
            </p:extLst>
          </p:nvPr>
        </p:nvGraphicFramePr>
        <p:xfrm>
          <a:off x="3886200" y="4114800"/>
          <a:ext cx="422031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003" name="Equation" r:id="rId18" imgW="177480" imgH="203040" progId="Equation.3">
                  <p:embed/>
                </p:oleObj>
              </mc:Choice>
              <mc:Fallback>
                <p:oleObj name="Equation" r:id="rId18" imgW="177480" imgH="20304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4114800"/>
                        <a:ext cx="422031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6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7798421"/>
              </p:ext>
            </p:extLst>
          </p:nvPr>
        </p:nvGraphicFramePr>
        <p:xfrm>
          <a:off x="1863969" y="4495800"/>
          <a:ext cx="422031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004" name="Equation" r:id="rId19" imgW="177480" imgH="203040" progId="Equation.3">
                  <p:embed/>
                </p:oleObj>
              </mc:Choice>
              <mc:Fallback>
                <p:oleObj name="Equation" r:id="rId19" imgW="177480" imgH="20304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3969" y="4495800"/>
                        <a:ext cx="422031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6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4258922"/>
              </p:ext>
            </p:extLst>
          </p:nvPr>
        </p:nvGraphicFramePr>
        <p:xfrm>
          <a:off x="1066800" y="4565650"/>
          <a:ext cx="381000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005" name="Equation" r:id="rId20" imgW="152280" imgH="164880" progId="Equation.3">
                  <p:embed/>
                </p:oleObj>
              </mc:Choice>
              <mc:Fallback>
                <p:oleObj name="Equation" r:id="rId20" imgW="152280" imgH="16488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565650"/>
                        <a:ext cx="381000" cy="38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70953C6-659B-4214-89C8-71DB42BC78C9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smtClean="0">
                <a:solidFill>
                  <a:schemeClr val="tx1"/>
                </a:solidFill>
              </a:rPr>
              <a:t>A 1-dimensional range query in a binary search tree</a:t>
            </a:r>
            <a:endParaRPr lang="en-US" cap="none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400" y="1828800"/>
            <a:ext cx="754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search with the interval </a:t>
            </a:r>
            <a:endParaRPr lang="en-US" sz="24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2438400"/>
            <a:ext cx="7611733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6714130"/>
              </p:ext>
            </p:extLst>
          </p:nvPr>
        </p:nvGraphicFramePr>
        <p:xfrm>
          <a:off x="3733800" y="1828800"/>
          <a:ext cx="12573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14" name="Equation" r:id="rId5" imgW="457200" imgH="203040" progId="Equation.3">
                  <p:embed/>
                </p:oleObj>
              </mc:Choice>
              <mc:Fallback>
                <p:oleObj name="Equation" r:id="rId5" imgW="457200" imgH="20304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1828800"/>
                        <a:ext cx="12573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70953C6-659B-4214-89C8-71DB42BC78C9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Composite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2501</TotalTime>
  <Words>1960</Words>
  <Application>Microsoft Office PowerPoint</Application>
  <PresentationFormat>On-screen Show (4:3)</PresentationFormat>
  <Paragraphs>274</Paragraphs>
  <Slides>34</Slides>
  <Notes>32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6" baseType="lpstr">
      <vt:lpstr>Oriel</vt:lpstr>
      <vt:lpstr>Equation</vt:lpstr>
      <vt:lpstr> Orthogonal Range Searching</vt:lpstr>
      <vt:lpstr>Motivation</vt:lpstr>
      <vt:lpstr>Example</vt:lpstr>
      <vt:lpstr>Interpreting a database query gmetrically</vt:lpstr>
      <vt:lpstr>Other Query</vt:lpstr>
      <vt:lpstr>interpreting of query</vt:lpstr>
      <vt:lpstr>1-Dimensional Range Searching</vt:lpstr>
      <vt:lpstr>1-Dimensional Range Searching</vt:lpstr>
      <vt:lpstr>A 1-dimensional range query in a binary search tree</vt:lpstr>
      <vt:lpstr>1-Dimensional Range Searching </vt:lpstr>
      <vt:lpstr>Find split node</vt:lpstr>
      <vt:lpstr>The selected subtree</vt:lpstr>
      <vt:lpstr>The selected subtree</vt:lpstr>
      <vt:lpstr>Prove Correctness Of The Algorithm</vt:lpstr>
      <vt:lpstr>PowerPoint Presentation</vt:lpstr>
      <vt:lpstr>PowerPoint Presentation</vt:lpstr>
      <vt:lpstr>Summarizes the results for 1-dimensional range searching</vt:lpstr>
      <vt:lpstr>Kd-Trees</vt:lpstr>
      <vt:lpstr>Kd-Trees</vt:lpstr>
      <vt:lpstr>A kd-tree</vt:lpstr>
      <vt:lpstr>Construct a kd-tree</vt:lpstr>
      <vt:lpstr>PowerPoint Presentation</vt:lpstr>
      <vt:lpstr>Storage And Building Time A kd-tree</vt:lpstr>
      <vt:lpstr>Corresponding Between Nodes In A KD-tree And Regions In The Plane</vt:lpstr>
      <vt:lpstr>Corresponding Between Nodes In A KD-tree And Regions In The Plane</vt:lpstr>
      <vt:lpstr>A query on a kd-tree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Office07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Orthogonal Range Searching</dc:title>
  <dc:creator>Isatis</dc:creator>
  <cp:lastModifiedBy>Eslami</cp:lastModifiedBy>
  <cp:revision>171</cp:revision>
  <dcterms:created xsi:type="dcterms:W3CDTF">2012-02-25T05:21:59Z</dcterms:created>
  <dcterms:modified xsi:type="dcterms:W3CDTF">2013-04-18T14:16:02Z</dcterms:modified>
</cp:coreProperties>
</file>