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79B4F-386B-43F8-BED8-AC9F6B2CA8E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AEE75-E077-4B54-BABB-43AB50D897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2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6DB8-04FD-4F4E-914E-D3B25220E312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96BD-62A3-42D4-AB6F-C66DDF8CCFDC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F47-4302-4298-AD26-10EAFDCF776F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7AF2-0981-494A-9E30-02689D395F32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7E52-7B20-42FE-BC58-298F3F3C9B22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AE2B-1D16-4835-BB89-333AB3BDFB55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0494-F1D3-40E2-B74A-5701601FCDB6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9436-96E7-4156-B317-C9475421B1A1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EF24-C043-4707-85C3-BA77750F5A0E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04FD-0E43-48C7-B6F5-4F68D2C5ED50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5394-037B-4A1D-8C87-A90F17321770}" type="datetime1">
              <a:rPr lang="en-US" smtClean="0"/>
              <a:pPr/>
              <a:t>5/9/2016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9906A8D-1E60-4CAD-BA1F-29B0114AE301}" type="datetime1">
              <a:rPr lang="en-US" smtClean="0"/>
              <a:pPr/>
              <a:t>5/9/2016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ftr="0" dt="0"/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9" y="1455313"/>
            <a:ext cx="8228886" cy="3655306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Nazanin" pitchFamily="2" charset="-78"/>
              </a:rPr>
              <a:t>ارائه دهنده : نور محمد صوفیانی </a:t>
            </a:r>
            <a:endParaRPr lang="en-US" b="1" dirty="0" smtClean="0">
              <a:cs typeface="B Nazanin" pitchFamily="2" charset="-78"/>
            </a:endParaRPr>
          </a:p>
          <a:p>
            <a:pPr algn="r"/>
            <a:r>
              <a:rPr lang="fa-IR" b="1" dirty="0" smtClean="0">
                <a:cs typeface="B Nazanin" pitchFamily="2" charset="-78"/>
              </a:rPr>
              <a:t>استاد راهنما : جناب آقای مهندس عباس زاده </a:t>
            </a:r>
          </a:p>
          <a:p>
            <a:pPr algn="r" rtl="0"/>
            <a:r>
              <a:rPr lang="en-US" sz="2400" b="1" dirty="0">
                <a:solidFill>
                  <a:srgbClr val="FF0000"/>
                </a:solidFill>
                <a:cs typeface="B Nazanin" pitchFamily="2" charset="-78"/>
              </a:rPr>
              <a:t>Active Directory</a:t>
            </a:r>
            <a:r>
              <a:rPr lang="fa-IR" sz="2400" b="1" dirty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fa-IR" b="1" dirty="0">
                <a:cs typeface="B Nazanin" pitchFamily="2" charset="-78"/>
              </a:rPr>
              <a:t>موضوع : </a:t>
            </a:r>
            <a:endParaRPr lang="fa-IR" b="1" dirty="0" smtClean="0"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Content Placeholder 3" descr="allah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728788"/>
            <a:ext cx="3055938" cy="1746250"/>
          </a:xfrm>
        </p:spPr>
      </p:pic>
    </p:spTree>
    <p:extLst>
      <p:ext uri="{BB962C8B-B14F-4D97-AF65-F5344CB8AC3E}">
        <p14:creationId xmlns:p14="http://schemas.microsoft.com/office/powerpoint/2010/main" val="27005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Tree </a:t>
            </a:r>
            <a:r>
              <a:rPr lang="fa-IR" sz="3600" b="1" dirty="0" smtClean="0">
                <a:solidFill>
                  <a:srgbClr val="FF0000"/>
                </a:solidFill>
              </a:rPr>
              <a:t>درخت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itchFamily="2" charset="-78"/>
              </a:rPr>
              <a:t>در صورتی که </a:t>
            </a:r>
            <a:r>
              <a:rPr lang="en-US" b="1" dirty="0" smtClean="0">
                <a:cs typeface="B Nazanin" pitchFamily="2" charset="-78"/>
              </a:rPr>
              <a:t>Domain</a:t>
            </a:r>
            <a:r>
              <a:rPr lang="fa-IR" b="1" dirty="0" smtClean="0">
                <a:cs typeface="B Nazanin" pitchFamily="2" charset="-78"/>
              </a:rPr>
              <a:t> های موجود در یک ساختار درختی کنار هم قرار بگیرد اصطلاحا یک </a:t>
            </a:r>
            <a:r>
              <a:rPr lang="en-US" b="1" dirty="0" smtClean="0">
                <a:cs typeface="B Nazanin" pitchFamily="2" charset="-78"/>
              </a:rPr>
              <a:t>Tree</a:t>
            </a:r>
            <a:r>
              <a:rPr lang="fa-IR" b="1" dirty="0" smtClean="0">
                <a:cs typeface="B Nazanin" pitchFamily="2" charset="-78"/>
              </a:rPr>
              <a:t> یا درخت را تشکیل خواهند داد. . در صورتی که دامین دوم به دامین اول متصل شود این دامین به عنوان </a:t>
            </a:r>
            <a:r>
              <a:rPr lang="en-US" b="1" dirty="0" smtClean="0">
                <a:cs typeface="B Nazanin" pitchFamily="2" charset="-78"/>
              </a:rPr>
              <a:t>Child Domain</a:t>
            </a:r>
            <a:r>
              <a:rPr lang="fa-IR" b="1" dirty="0" smtClean="0">
                <a:cs typeface="B Nazanin" pitchFamily="2" charset="-78"/>
              </a:rPr>
              <a:t> یا دامین فرزند نامگذاری خواهد شد.</a:t>
            </a:r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416" y="195385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www.amjafari.ir/amjafari_content/media/image/2009/05/517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1234" y="3129566"/>
            <a:ext cx="4686447" cy="297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Forest </a:t>
            </a:r>
            <a:r>
              <a:rPr lang="fa-IR" sz="3600" b="1" dirty="0" smtClean="0">
                <a:solidFill>
                  <a:srgbClr val="FF0000"/>
                </a:solidFill>
              </a:rPr>
              <a:t>جنگل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itchFamily="2" charset="-78"/>
              </a:rPr>
              <a:t>هنگامی که مجموعه ای از </a:t>
            </a:r>
            <a:r>
              <a:rPr lang="en-US" b="1" dirty="0" smtClean="0">
                <a:cs typeface="B Nazanin" pitchFamily="2" charset="-78"/>
              </a:rPr>
              <a:t>Tree</a:t>
            </a:r>
            <a:r>
              <a:rPr lang="fa-IR" b="1" dirty="0" smtClean="0">
                <a:cs typeface="B Nazanin" pitchFamily="2" charset="-78"/>
              </a:rPr>
              <a:t> ها در یک ساختار درختی در کنار هم قرار می گیرند ، تشکیل یک </a:t>
            </a:r>
            <a:r>
              <a:rPr lang="en-US" b="1" dirty="0" smtClean="0">
                <a:cs typeface="B Nazanin" pitchFamily="2" charset="-78"/>
              </a:rPr>
              <a:t>Forest</a:t>
            </a:r>
            <a:r>
              <a:rPr lang="fa-IR" b="1" dirty="0" smtClean="0">
                <a:cs typeface="B Nazanin" pitchFamily="2" charset="-78"/>
              </a:rPr>
              <a:t> یا جنگل را می دهند . اولین </a:t>
            </a:r>
            <a:r>
              <a:rPr lang="en-US" b="1" dirty="0" smtClean="0">
                <a:cs typeface="B Nazanin" pitchFamily="2" charset="-78"/>
              </a:rPr>
              <a:t>Domain </a:t>
            </a:r>
            <a:r>
              <a:rPr lang="fa-IR" b="1" dirty="0" smtClean="0">
                <a:cs typeface="B Nazanin" pitchFamily="2" charset="-78"/>
              </a:rPr>
              <a:t>ای که در </a:t>
            </a:r>
            <a:r>
              <a:rPr lang="en-US" b="1" dirty="0" smtClean="0">
                <a:cs typeface="B Nazanin" pitchFamily="2" charset="-78"/>
              </a:rPr>
              <a:t>Forest</a:t>
            </a:r>
            <a:r>
              <a:rPr lang="fa-IR" b="1" dirty="0" smtClean="0">
                <a:cs typeface="B Nazanin" pitchFamily="2" charset="-78"/>
              </a:rPr>
              <a:t> ساخته می شود </a:t>
            </a:r>
            <a:r>
              <a:rPr lang="en-US" b="1" dirty="0" smtClean="0">
                <a:cs typeface="B Nazanin" pitchFamily="2" charset="-78"/>
              </a:rPr>
              <a:t>Forest Root Domain </a:t>
            </a:r>
            <a:r>
              <a:rPr lang="fa-IR" b="1" dirty="0" smtClean="0">
                <a:cs typeface="B Nazanin" pitchFamily="2" charset="-78"/>
              </a:rPr>
              <a:t> نام دارد و نام آن را به عنوان نام </a:t>
            </a:r>
            <a:r>
              <a:rPr lang="en-US" b="1" dirty="0" smtClean="0">
                <a:cs typeface="B Nazanin" pitchFamily="2" charset="-78"/>
              </a:rPr>
              <a:t>Forest</a:t>
            </a:r>
            <a:r>
              <a:rPr lang="fa-IR" b="1" dirty="0" smtClean="0">
                <a:cs typeface="B Nazanin" pitchFamily="2" charset="-78"/>
              </a:rPr>
              <a:t> محسوب خواهد شد.</a:t>
            </a:r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6485" y="351389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amjafari.ir/amjafari_content/media/image/2009/05/518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99407" y="3695179"/>
            <a:ext cx="5143500" cy="23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ساختار فیزیکی در </a:t>
            </a:r>
            <a:r>
              <a:rPr lang="en-US" sz="3600" b="1" dirty="0" smtClean="0">
                <a:solidFill>
                  <a:srgbClr val="FF0000"/>
                </a:solidFill>
              </a:rPr>
              <a:t>Active Directory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در </a:t>
            </a:r>
            <a:r>
              <a:rPr lang="en-US" b="1" dirty="0" smtClean="0">
                <a:cs typeface="B Nazanin" pitchFamily="2" charset="-78"/>
              </a:rPr>
              <a:t>Active Directory</a:t>
            </a:r>
            <a:r>
              <a:rPr lang="fa-IR" b="1" dirty="0" smtClean="0">
                <a:cs typeface="B Nazanin" pitchFamily="2" charset="-78"/>
              </a:rPr>
              <a:t> ساختار منطقی جدا شده است . ساختار منطقی به منظور سازماندهی و مدیریت کاربران ، گروه ها و منابع موجود در شبکه مورد استفاده قرار می گیرد. ساختار فیزیکی امکان بهینه سازی و مدیریت ترافیک شبکه را برای شما ایجاد خواهد کرد.</a:t>
            </a:r>
            <a:endParaRPr lang="en-US" b="1" dirty="0" smtClean="0">
              <a:cs typeface="B Nazanin" pitchFamily="2" charset="-78"/>
            </a:endParaRPr>
          </a:p>
          <a:p>
            <a:pPr marL="0" indent="0" algn="l" rtl="0">
              <a:buNone/>
            </a:pPr>
            <a:endParaRPr lang="fa-IR" b="1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145" y="441542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3600" b="1" dirty="0" smtClean="0">
                <a:solidFill>
                  <a:srgbClr val="FF0000"/>
                </a:solidFill>
              </a:rPr>
              <a:t>Domain Controller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en-US" dirty="0" smtClean="0"/>
              <a:t>Domain </a:t>
            </a:r>
            <a:r>
              <a:rPr lang="en-US" b="1" dirty="0" smtClean="0">
                <a:cs typeface="B Nazanin" pitchFamily="2" charset="-78"/>
              </a:rPr>
              <a:t>Controller</a:t>
            </a:r>
            <a:r>
              <a:rPr lang="fa-IR" b="1" dirty="0" smtClean="0">
                <a:cs typeface="B Nazanin" pitchFamily="2" charset="-78"/>
              </a:rPr>
              <a:t> یا </a:t>
            </a:r>
            <a:r>
              <a:rPr lang="en-US" b="1" dirty="0" smtClean="0">
                <a:cs typeface="B Nazanin" pitchFamily="2" charset="-78"/>
              </a:rPr>
              <a:t>DC</a:t>
            </a:r>
            <a:r>
              <a:rPr lang="fa-IR" b="1" dirty="0" smtClean="0">
                <a:cs typeface="B Nazanin" pitchFamily="2" charset="-78"/>
              </a:rPr>
              <a:t> کامپیوتری در شبکه می باشد که </a:t>
            </a:r>
            <a:r>
              <a:rPr lang="en-US" b="1" dirty="0" smtClean="0">
                <a:cs typeface="B Nazanin" pitchFamily="2" charset="-78"/>
              </a:rPr>
              <a:t>Active Directory </a:t>
            </a:r>
            <a:r>
              <a:rPr lang="fa-IR" b="1" dirty="0" smtClean="0">
                <a:cs typeface="B Nazanin" pitchFamily="2" charset="-78"/>
              </a:rPr>
              <a:t> بروی فعال است و از سیستم عامل ویندوز 2000 سرور ، 2003 سرور و یا 2008 سروراستفاده می کند.</a:t>
            </a:r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8633" y="415784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owchart: Magnetic Disk 7"/>
          <p:cNvSpPr/>
          <p:nvPr/>
        </p:nvSpPr>
        <p:spPr>
          <a:xfrm>
            <a:off x="4972831" y="4133592"/>
            <a:ext cx="1979112" cy="63882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4962393" y="3407080"/>
            <a:ext cx="1979112" cy="816281"/>
          </a:xfrm>
          <a:prstGeom prst="flowChartMagneticDisk">
            <a:avLst/>
          </a:prstGeom>
          <a:solidFill>
            <a:schemeClr val="accent1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Domain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4987445" y="4787032"/>
            <a:ext cx="1979112" cy="63882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11" name="Flowchart: Magnetic Disk 10"/>
          <p:cNvSpPr/>
          <p:nvPr/>
        </p:nvSpPr>
        <p:spPr>
          <a:xfrm>
            <a:off x="4974919" y="5425860"/>
            <a:ext cx="1979112" cy="63882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3" name="Pentagon 12"/>
          <p:cNvSpPr/>
          <p:nvPr/>
        </p:nvSpPr>
        <p:spPr>
          <a:xfrm>
            <a:off x="3093930" y="3607497"/>
            <a:ext cx="1941535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All Domain Controllers is same domain</a:t>
            </a:r>
            <a:endParaRPr lang="en-US" sz="1200" dirty="0"/>
          </a:p>
        </p:txBody>
      </p:sp>
      <p:sp>
        <p:nvSpPr>
          <p:cNvPr id="14" name="Pentagon 13"/>
          <p:cNvSpPr/>
          <p:nvPr/>
        </p:nvSpPr>
        <p:spPr>
          <a:xfrm>
            <a:off x="3096018" y="4298517"/>
            <a:ext cx="1941535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All Domain Controllers in forest</a:t>
            </a:r>
            <a:endParaRPr lang="en-US" sz="1400" dirty="0"/>
          </a:p>
        </p:txBody>
      </p:sp>
      <p:sp>
        <p:nvSpPr>
          <p:cNvPr id="15" name="Pentagon 14"/>
          <p:cNvSpPr/>
          <p:nvPr/>
        </p:nvSpPr>
        <p:spPr>
          <a:xfrm>
            <a:off x="3110631" y="4889328"/>
            <a:ext cx="1941535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All Domain Controllers in forest</a:t>
            </a:r>
            <a:endParaRPr lang="en-US" sz="1400" dirty="0"/>
          </a:p>
        </p:txBody>
      </p:sp>
      <p:sp>
        <p:nvSpPr>
          <p:cNvPr id="16" name="Pentagon 15"/>
          <p:cNvSpPr/>
          <p:nvPr/>
        </p:nvSpPr>
        <p:spPr>
          <a:xfrm>
            <a:off x="3087667" y="5505192"/>
            <a:ext cx="1941535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Specified Domain controller</a:t>
            </a:r>
            <a:endParaRPr lang="en-US" sz="1400" dirty="0"/>
          </a:p>
        </p:txBody>
      </p:sp>
      <p:sp>
        <p:nvSpPr>
          <p:cNvPr id="17" name="Pentagon 16"/>
          <p:cNvSpPr/>
          <p:nvPr/>
        </p:nvSpPr>
        <p:spPr>
          <a:xfrm flipH="1">
            <a:off x="6876788" y="3634639"/>
            <a:ext cx="2043829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Replicate of all the objects in the Domain</a:t>
            </a:r>
            <a:endParaRPr lang="en-US" sz="1200" dirty="0"/>
          </a:p>
        </p:txBody>
      </p:sp>
      <p:sp>
        <p:nvSpPr>
          <p:cNvPr id="18" name="Pentagon 17"/>
          <p:cNvSpPr/>
          <p:nvPr/>
        </p:nvSpPr>
        <p:spPr>
          <a:xfrm flipH="1">
            <a:off x="6866351" y="4300606"/>
            <a:ext cx="2043829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The forest topology</a:t>
            </a:r>
            <a:endParaRPr lang="en-US" sz="1200" dirty="0"/>
          </a:p>
        </p:txBody>
      </p:sp>
      <p:sp>
        <p:nvSpPr>
          <p:cNvPr id="19" name="Pentagon 18"/>
          <p:cNvSpPr/>
          <p:nvPr/>
        </p:nvSpPr>
        <p:spPr>
          <a:xfrm flipH="1">
            <a:off x="6893490" y="4878891"/>
            <a:ext cx="2043829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Forest – Wide schema</a:t>
            </a:r>
            <a:endParaRPr lang="en-US" sz="1200" dirty="0"/>
          </a:p>
        </p:txBody>
      </p:sp>
      <p:sp>
        <p:nvSpPr>
          <p:cNvPr id="20" name="Pentagon 19"/>
          <p:cNvSpPr/>
          <p:nvPr/>
        </p:nvSpPr>
        <p:spPr>
          <a:xfrm flipH="1">
            <a:off x="6895578" y="5519806"/>
            <a:ext cx="2043829" cy="463463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Objects unrelated to security used by application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dirty="0" smtClean="0">
                <a:solidFill>
                  <a:srgbClr val="FF0000"/>
                </a:solidFill>
              </a:rPr>
              <a:t>Site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534" y="1617908"/>
            <a:ext cx="4383063" cy="425796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cs typeface="B Nazanin" pitchFamily="2" charset="-78"/>
              </a:rPr>
              <a:t>یک سایت اصطلاحا به مجموعه ای از کامپیوترها گفته میشود که با سرعت بالا و به صورت بدون قطع شدن با هم ارتباط هستند.بعد از ایجاد یک سایت ، </a:t>
            </a:r>
            <a:r>
              <a:rPr lang="en-US" b="1" dirty="0" smtClean="0">
                <a:cs typeface="B Nazanin" pitchFamily="2" charset="-78"/>
              </a:rPr>
              <a:t>Pc</a:t>
            </a:r>
            <a:r>
              <a:rPr lang="fa-IR" b="1" dirty="0" smtClean="0">
                <a:cs typeface="B Nazanin" pitchFamily="2" charset="-78"/>
              </a:rPr>
              <a:t> های درون آن به طور مرتب با هم در ارتباط خواهند بود و این عمل باعث خواهد شد که </a:t>
            </a:r>
            <a:r>
              <a:rPr lang="en-US" b="1" dirty="0" smtClean="0">
                <a:cs typeface="B Nazanin" pitchFamily="2" charset="-78"/>
              </a:rPr>
              <a:t>Latency </a:t>
            </a:r>
            <a:r>
              <a:rPr lang="fa-IR" b="1" dirty="0" smtClean="0">
                <a:cs typeface="B Nazanin" pitchFamily="2" charset="-78"/>
              </a:rPr>
              <a:t> به حداقل برسد.</a:t>
            </a:r>
            <a:endParaRPr lang="en-US" b="1" dirty="0" smtClean="0">
              <a:cs typeface="B Nazanin" pitchFamily="2" charset="-78"/>
            </a:endParaRPr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0286" y="663413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amjafari.ir/amjafari_content/media/image/2009/05/519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0286" y="1617908"/>
            <a:ext cx="4446740" cy="367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Active Directory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sz="2800" b="1" dirty="0">
                <a:cs typeface="B Nazanin" pitchFamily="2" charset="-78"/>
              </a:rPr>
              <a:t>یک دایرکتوری </a:t>
            </a:r>
            <a:r>
              <a:rPr lang="fa-IR" sz="2800" b="1" dirty="0" smtClean="0">
                <a:cs typeface="B Nazanin" pitchFamily="2" charset="-78"/>
              </a:rPr>
              <a:t>مجموعه های </a:t>
            </a:r>
            <a:r>
              <a:rPr lang="fa-IR" sz="2800" b="1" dirty="0">
                <a:cs typeface="B Nazanin" pitchFamily="2" charset="-78"/>
              </a:rPr>
              <a:t>ذخیره‌شده از اطلاعات درباره‌ی اشیایی است که به نوعی با یکدیگر مرتبطند. یک سرویس دایرکتوری تمامی‌اطلاعاتی را که برای استفاده و مدیریت این اشیا لازم است، در یک محل متمرکز ذخیره نموده و بدین ترتیب نحوه‌ی یافتن و مدیریت این منابع را تسهیل می‌بخشد</a:t>
            </a:r>
            <a:r>
              <a:rPr lang="fa-IR" b="1" dirty="0">
                <a:cs typeface="B Nazanin" pitchFamily="2" charset="-78"/>
              </a:rPr>
              <a:t>. 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9388" y="467300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1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en-US" b="1" dirty="0" smtClean="0">
                <a:solidFill>
                  <a:srgbClr val="FF0000"/>
                </a:solidFill>
              </a:rPr>
              <a:t>Domain , </a:t>
            </a:r>
            <a:r>
              <a:rPr lang="en-US" b="1" dirty="0" smtClean="0">
                <a:solidFill>
                  <a:srgbClr val="FF0000"/>
                </a:solidFill>
                <a:cs typeface="B Titr" pitchFamily="2" charset="-78"/>
              </a:rPr>
              <a:t>Workgroup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 تفاوت </a:t>
            </a:r>
            <a:endParaRPr lang="en-US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>
                <a:cs typeface="B Nazanin" pitchFamily="2" charset="-78"/>
              </a:rPr>
              <a:t>مراحل </a:t>
            </a:r>
            <a:r>
              <a:rPr lang="en-US" b="1" dirty="0">
                <a:cs typeface="B Nazanin" pitchFamily="2" charset="-78"/>
              </a:rPr>
              <a:t>Login </a:t>
            </a:r>
            <a:r>
              <a:rPr lang="fa-IR" b="1" dirty="0">
                <a:cs typeface="B Nazanin" pitchFamily="2" charset="-78"/>
              </a:rPr>
              <a:t> کردن به سیستم و تائید صحت پسورد و نام کاربری در </a:t>
            </a:r>
            <a:r>
              <a:rPr lang="en-US" b="1" dirty="0">
                <a:cs typeface="B Nazanin" pitchFamily="2" charset="-78"/>
              </a:rPr>
              <a:t>Domain</a:t>
            </a:r>
            <a:r>
              <a:rPr lang="fa-IR" b="1" dirty="0">
                <a:cs typeface="B Nazanin" pitchFamily="2" charset="-78"/>
              </a:rPr>
              <a:t> و </a:t>
            </a:r>
            <a:r>
              <a:rPr lang="en-US" sz="2000" b="1" dirty="0">
                <a:cs typeface="B Nazanin" pitchFamily="2" charset="-78"/>
              </a:rPr>
              <a:t>Workgroup</a:t>
            </a:r>
            <a:r>
              <a:rPr lang="fa-IR" b="1" dirty="0">
                <a:cs typeface="B Nazanin" pitchFamily="2" charset="-78"/>
              </a:rPr>
              <a:t> متفاوت است . یک کاربر در دو حالت میتواند به صورت </a:t>
            </a:r>
            <a:r>
              <a:rPr lang="en-US" b="1" dirty="0">
                <a:cs typeface="B Nazanin" pitchFamily="2" charset="-78"/>
              </a:rPr>
              <a:t>Local </a:t>
            </a:r>
            <a:r>
              <a:rPr lang="fa-IR" b="1" dirty="0">
                <a:cs typeface="B Nazanin" pitchFamily="2" charset="-78"/>
              </a:rPr>
              <a:t> به سیستم </a:t>
            </a:r>
            <a:r>
              <a:rPr lang="en-US" b="1" dirty="0">
                <a:cs typeface="B Nazanin" pitchFamily="2" charset="-78"/>
              </a:rPr>
              <a:t>Login</a:t>
            </a:r>
            <a:r>
              <a:rPr lang="fa-IR" b="1" dirty="0">
                <a:cs typeface="B Nazanin" pitchFamily="2" charset="-78"/>
              </a:rPr>
              <a:t> کند . حالت اول به کامپیوتری که عضو </a:t>
            </a:r>
            <a:r>
              <a:rPr lang="en-US" b="1" dirty="0" smtClean="0">
                <a:cs typeface="B Nazanin" pitchFamily="2" charset="-78"/>
              </a:rPr>
              <a:t> Workgroup  </a:t>
            </a:r>
            <a:r>
              <a:rPr lang="fa-IR" b="1" dirty="0">
                <a:cs typeface="B Nazanin" pitchFamily="2" charset="-78"/>
              </a:rPr>
              <a:t>باشد و حالت دوم به کامپیوتری که عضو </a:t>
            </a:r>
            <a:r>
              <a:rPr lang="en-US" b="1" dirty="0">
                <a:cs typeface="B Nazanin" pitchFamily="2" charset="-78"/>
              </a:rPr>
              <a:t>Domain</a:t>
            </a:r>
            <a:r>
              <a:rPr lang="fa-IR" b="1" dirty="0">
                <a:cs typeface="B Nazanin" pitchFamily="2" charset="-78"/>
              </a:rPr>
              <a:t> باشد</a:t>
            </a:r>
            <a:r>
              <a:rPr lang="fa-I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z="1200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00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en-US" b="1" dirty="0">
                <a:solidFill>
                  <a:srgbClr val="FF0000"/>
                </a:solidFill>
                <a:cs typeface="B Titr" pitchFamily="2" charset="-78"/>
              </a:rPr>
              <a:t>Active Directory </a:t>
            </a:r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ویژگی‌های </a:t>
            </a:r>
            <a:endParaRPr lang="en-US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ذخیره‌ی متمرکز داده</a:t>
            </a:r>
            <a:r>
              <a:rPr lang="en-US" dirty="0">
                <a:cs typeface="B Nazanin" pitchFamily="2" charset="-78"/>
              </a:rPr>
              <a:t> (Centralized data store)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مقیاس پذیری</a:t>
            </a:r>
            <a:r>
              <a:rPr lang="en-US" dirty="0">
                <a:cs typeface="B Nazanin" pitchFamily="2" charset="-78"/>
              </a:rPr>
              <a:t> (Scalability)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قابلیت توسعه</a:t>
            </a:r>
            <a:r>
              <a:rPr lang="en-US" dirty="0">
                <a:cs typeface="B Nazanin" pitchFamily="2" charset="-78"/>
              </a:rPr>
              <a:t> (Extensibility)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قابلیت مدیریت</a:t>
            </a:r>
            <a:r>
              <a:rPr lang="en-US" dirty="0">
                <a:cs typeface="B Nazanin" pitchFamily="2" charset="-78"/>
              </a:rPr>
              <a:t> (Manageability)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en-US" dirty="0">
                <a:cs typeface="B Nazanin" pitchFamily="2" charset="-78"/>
              </a:rPr>
              <a:t>ا</a:t>
            </a:r>
            <a:r>
              <a:rPr lang="fa-IR" dirty="0">
                <a:cs typeface="B Nazanin" pitchFamily="2" charset="-78"/>
              </a:rPr>
              <a:t>ستفاده و تمرکز بر سیستم نام‌گذاری دامنه</a:t>
            </a:r>
            <a:r>
              <a:rPr lang="en-US" dirty="0">
                <a:cs typeface="B Nazanin" pitchFamily="2" charset="-78"/>
              </a:rPr>
              <a:t> (Integration with Domain Name System)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مدیریت تنظیمات سرویس گیرنده</a:t>
            </a:r>
            <a:r>
              <a:rPr lang="en-US" dirty="0">
                <a:cs typeface="B Nazanin" pitchFamily="2" charset="-78"/>
              </a:rPr>
              <a:t>  (Client configuration management)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مدیریت بر مبنای سیاست </a:t>
            </a:r>
            <a:r>
              <a:rPr lang="en-US" dirty="0">
                <a:cs typeface="B Nazanin" pitchFamily="2" charset="-78"/>
              </a:rPr>
              <a:t>(Policy-based administration)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تکرار اطلاعات</a:t>
            </a:r>
            <a:r>
              <a:rPr lang="en-US" dirty="0">
                <a:cs typeface="B Nazanin" pitchFamily="2" charset="-78"/>
              </a:rPr>
              <a:t> (Replication of information)</a:t>
            </a:r>
          </a:p>
          <a:p>
            <a:pPr lvl="0"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شناسایی ایمن و انعطاف پذیر</a:t>
            </a:r>
            <a:r>
              <a:rPr lang="en-US" dirty="0">
                <a:cs typeface="B Nazanin" pitchFamily="2" charset="-78"/>
              </a:rPr>
              <a:t> (Flexible, secure authentication and authorization</a:t>
            </a:r>
            <a:r>
              <a:rPr lang="en-US" dirty="0" smtClean="0">
                <a:cs typeface="B Nazanin" pitchFamily="2" charset="-78"/>
              </a:rPr>
              <a:t>)</a:t>
            </a:r>
            <a:endParaRPr lang="fa-IR" dirty="0" smtClean="0">
              <a:cs typeface="B Nazanin" pitchFamily="2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r>
              <a:rPr lang="fa-IR" dirty="0">
                <a:cs typeface="B Nazanin" pitchFamily="2" charset="-78"/>
              </a:rPr>
              <a:t>برنامه‌ها و زیرساختارهای مبتنی بر </a:t>
            </a:r>
            <a:r>
              <a:rPr lang="fa-IR" dirty="0" smtClean="0">
                <a:cs typeface="B Nazanin" pitchFamily="2" charset="-78"/>
              </a:rPr>
              <a:t>دایرکتور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873" y="544573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34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4000" b="1" dirty="0" smtClean="0">
                <a:solidFill>
                  <a:srgbClr val="FF0000"/>
                </a:solidFill>
                <a:cs typeface="B Titr" pitchFamily="2" charset="-78"/>
              </a:rPr>
              <a:t>Active Directory </a:t>
            </a:r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 اشیای موجود در</a:t>
            </a:r>
            <a:endParaRPr lang="en-US" sz="4000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b="1" dirty="0">
                <a:cs typeface="B Nazanin" pitchFamily="2" charset="-78"/>
              </a:rPr>
              <a:t>هر داده‌ای که در</a:t>
            </a:r>
            <a:r>
              <a:rPr lang="en-US" sz="2400" b="1" dirty="0">
                <a:cs typeface="B Nazanin" pitchFamily="2" charset="-78"/>
              </a:rPr>
              <a:t> Active Directory </a:t>
            </a:r>
            <a:r>
              <a:rPr lang="fa-IR" sz="2400" b="1" dirty="0">
                <a:cs typeface="B Nazanin" pitchFamily="2" charset="-78"/>
              </a:rPr>
              <a:t>ذخیره می‌شود، به صورت اشیایی</a:t>
            </a:r>
            <a:r>
              <a:rPr lang="en-US" sz="2400" b="1" dirty="0">
                <a:cs typeface="B Nazanin" pitchFamily="2" charset="-78"/>
              </a:rPr>
              <a:t> (Objects) </a:t>
            </a:r>
            <a:r>
              <a:rPr lang="fa-IR" sz="2400" b="1" dirty="0">
                <a:cs typeface="B Nazanin" pitchFamily="2" charset="-78"/>
              </a:rPr>
              <a:t>متفاوت سازمان می‌یابد. یک شئ مجموعه مجزایی از صفات است که منابع شبکه را مشخص می‌کند. </a:t>
            </a:r>
            <a:r>
              <a:rPr lang="fa-IR" sz="2400" b="1" dirty="0" smtClean="0">
                <a:cs typeface="B Nazanin" pitchFamily="2" charset="-78"/>
              </a:rPr>
              <a:t>صفات، </a:t>
            </a:r>
            <a:r>
              <a:rPr lang="fa-IR" sz="2400" b="1" dirty="0">
                <a:cs typeface="B Nazanin" pitchFamily="2" charset="-78"/>
              </a:rPr>
              <a:t>خصوصیات اشیای موجود در یک دایرکتوری را شامل </a:t>
            </a:r>
            <a:r>
              <a:rPr lang="fa-IR" sz="2400" b="1" dirty="0" smtClean="0">
                <a:cs typeface="B Nazanin" pitchFamily="2" charset="-78"/>
              </a:rPr>
              <a:t>می‌شود.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7111" y="328563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amjafari.ir/amjafari_content/media/image/2009/05/514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9536" y="2897746"/>
            <a:ext cx="7333253" cy="339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196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4000" b="1" dirty="0" smtClean="0">
                <a:solidFill>
                  <a:srgbClr val="FF0000"/>
                </a:solidFill>
              </a:rPr>
              <a:t>Active Directory </a:t>
            </a:r>
            <a:r>
              <a:rPr lang="fa-IR" sz="4000" b="1" dirty="0" smtClean="0">
                <a:solidFill>
                  <a:srgbClr val="FF0000"/>
                </a:solidFill>
              </a:rPr>
              <a:t> اجزا در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b="1" dirty="0">
                <a:cs typeface="B Nazanin" pitchFamily="2" charset="-78"/>
              </a:rPr>
              <a:t>برای ایجاد یک ساختار دایرکتوری، اجزای زیادی مورد نیاز است. این اجزا به دو دسته‌ی منطقی و فیزیکی تقسیم </a:t>
            </a:r>
            <a:r>
              <a:rPr lang="fa-IR" b="1" dirty="0" smtClean="0">
                <a:cs typeface="B Nazanin" pitchFamily="2" charset="-78"/>
              </a:rPr>
              <a:t>می‌شوند</a:t>
            </a:r>
            <a:endParaRPr lang="fa-IR" b="1" dirty="0">
              <a:cs typeface="B Nazanin" pitchFamily="2" charset="-78"/>
            </a:endParaRPr>
          </a:p>
          <a:p>
            <a:pPr marL="0" indent="0" algn="r">
              <a:buNone/>
            </a:pPr>
            <a:endParaRPr lang="fa-IR" b="1" dirty="0" smtClean="0">
              <a:cs typeface="B Nazanin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114" y="195385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576165" y="3657601"/>
            <a:ext cx="4320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اجزای ساختار منطقی :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(Object)</a:t>
            </a:r>
            <a:r>
              <a:rPr lang="fa-IR" b="1" dirty="0" smtClean="0">
                <a:cs typeface="B Nazanin" pitchFamily="2" charset="-78"/>
              </a:rPr>
              <a:t>اشیاء</a:t>
            </a:r>
            <a:r>
              <a:rPr lang="en-US" b="1" dirty="0" smtClean="0">
                <a:cs typeface="B Nazanin" pitchFamily="2" charset="-78"/>
              </a:rPr>
              <a:t> </a:t>
            </a:r>
            <a:endParaRPr lang="fa-IR" b="1" dirty="0" smtClean="0">
              <a:cs typeface="B Nazanin" pitchFamily="2" charset="-78"/>
            </a:endParaRPr>
          </a:p>
          <a:p>
            <a:pPr algn="r"/>
            <a:r>
              <a:rPr lang="en-US" b="1" dirty="0" smtClean="0">
                <a:cs typeface="B Nazanin" pitchFamily="2" charset="-78"/>
              </a:rPr>
              <a:t>(Domains)</a:t>
            </a:r>
            <a:r>
              <a:rPr lang="fa-IR" b="1" dirty="0" smtClean="0">
                <a:cs typeface="B Nazanin" pitchFamily="2" charset="-78"/>
              </a:rPr>
              <a:t>دامنه ها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(Organizational Units)</a:t>
            </a:r>
            <a:r>
              <a:rPr lang="fa-IR" b="1" dirty="0" smtClean="0">
                <a:cs typeface="B Nazanin" pitchFamily="2" charset="-78"/>
              </a:rPr>
              <a:t>واحدهای سازمانی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(Trees)</a:t>
            </a:r>
            <a:r>
              <a:rPr lang="fa-IR" b="1" dirty="0" smtClean="0">
                <a:cs typeface="B Nazanin" pitchFamily="2" charset="-78"/>
              </a:rPr>
              <a:t>درخت ها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(Forests)</a:t>
            </a:r>
            <a:r>
              <a:rPr lang="fa-IR" b="1" dirty="0" smtClean="0">
                <a:cs typeface="B Nazanin" pitchFamily="2" charset="-78"/>
              </a:rPr>
              <a:t>جنگل ها</a:t>
            </a:r>
            <a:r>
              <a:rPr lang="en-US" b="1" dirty="0" smtClean="0">
                <a:cs typeface="B Nazanin" pitchFamily="2" charset="-78"/>
              </a:rPr>
              <a:t>   </a:t>
            </a:r>
            <a:endParaRPr lang="fa-IR" b="1" dirty="0" smtClean="0">
              <a:cs typeface="B Nazanin" pitchFamily="2" charset="-78"/>
            </a:endParaRPr>
          </a:p>
          <a:p>
            <a:pPr algn="r"/>
            <a:endParaRPr lang="fa-IR" b="1" dirty="0">
              <a:cs typeface="B Nazanin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71584" y="3704904"/>
            <a:ext cx="273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اجزای ساختار فیزیکی :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(DC)Domain Controller</a:t>
            </a:r>
          </a:p>
          <a:p>
            <a:pPr algn="r"/>
            <a:r>
              <a:rPr lang="en-US" b="1" dirty="0" smtClean="0">
                <a:cs typeface="B Nazanin" pitchFamily="2" charset="-78"/>
              </a:rPr>
              <a:t>(Physical)</a:t>
            </a:r>
            <a:r>
              <a:rPr lang="fa-IR" b="1" dirty="0" smtClean="0">
                <a:cs typeface="B Nazanin" pitchFamily="2" charset="-78"/>
              </a:rPr>
              <a:t>سایتها </a:t>
            </a:r>
          </a:p>
          <a:p>
            <a:pPr algn="r"/>
            <a:endParaRPr lang="fa-IR" dirty="0"/>
          </a:p>
          <a:p>
            <a:pPr algn="r"/>
            <a:endParaRPr lang="en-US" dirty="0"/>
          </a:p>
        </p:txBody>
      </p:sp>
      <p:pic>
        <p:nvPicPr>
          <p:cNvPr id="15" name="Picture 14" descr="http://www.amjafari.ir/amjafari_content/media/image/2009/05/515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3739" y="3056352"/>
            <a:ext cx="4071413" cy="306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26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4000" b="1" dirty="0" smtClean="0">
                <a:solidFill>
                  <a:srgbClr val="FF0000"/>
                </a:solidFill>
                <a:cs typeface="B Nazanin" pitchFamily="2" charset="-78"/>
              </a:rPr>
              <a:t>Object  </a:t>
            </a:r>
            <a:r>
              <a:rPr lang="fa-IR" sz="4000" b="1" dirty="0" smtClean="0">
                <a:solidFill>
                  <a:srgbClr val="FF0000"/>
                </a:solidFill>
                <a:cs typeface="B Nazanin" pitchFamily="2" charset="-78"/>
              </a:rPr>
              <a:t>اشیاء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fa-IR" sz="4000" b="1" dirty="0" smtClean="0">
                <a:solidFill>
                  <a:srgbClr val="FF0000"/>
                </a:solidFill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66682"/>
            <a:ext cx="10160000" cy="4134118"/>
          </a:xfrm>
        </p:spPr>
        <p:txBody>
          <a:bodyPr/>
          <a:lstStyle/>
          <a:p>
            <a:pPr marL="0" indent="0" algn="r" rtl="1">
              <a:buNone/>
            </a:pPr>
            <a:r>
              <a:rPr lang="en-US" dirty="0" smtClean="0"/>
              <a:t>Objec</a:t>
            </a:r>
            <a:r>
              <a:rPr lang="en-US" dirty="0" smtClean="0">
                <a:cs typeface="B Nazanin" pitchFamily="2" charset="-78"/>
              </a:rPr>
              <a:t>t</a:t>
            </a:r>
            <a:r>
              <a:rPr lang="fa-IR" dirty="0" smtClean="0">
                <a:cs typeface="B Nazanin" pitchFamily="2" charset="-78"/>
              </a:rPr>
              <a:t> اساسی ترین جزء ساختار منطقی اکتیو دایرکتوری می باشند و ارائه کننده ی </a:t>
            </a:r>
            <a:r>
              <a:rPr lang="en-US" dirty="0" smtClean="0">
                <a:cs typeface="B Nazanin" pitchFamily="2" charset="-78"/>
              </a:rPr>
              <a:t>User</a:t>
            </a:r>
            <a:r>
              <a:rPr lang="fa-IR" dirty="0" smtClean="0">
                <a:cs typeface="B Nazanin" pitchFamily="2" charset="-78"/>
              </a:rPr>
              <a:t>ها و منابع موجود در شبکه همچون کامپیوترها و پرینترها می باشد.به عبارتی دیگر هر منبع و یا کاربر یک </a:t>
            </a:r>
            <a:r>
              <a:rPr lang="en-US" dirty="0" smtClean="0">
                <a:cs typeface="B Nazanin" pitchFamily="2" charset="-78"/>
              </a:rPr>
              <a:t>Object</a:t>
            </a:r>
            <a:r>
              <a:rPr lang="fa-IR" dirty="0" smtClean="0">
                <a:cs typeface="B Nazanin" pitchFamily="2" charset="-78"/>
              </a:rPr>
              <a:t> محسوب می شود.</a:t>
            </a:r>
            <a:r>
              <a:rPr lang="en-US" dirty="0" smtClean="0">
                <a:cs typeface="B Nazanin" pitchFamily="2" charset="-78"/>
              </a:rPr>
              <a:t> </a:t>
            </a:r>
            <a:endParaRPr lang="fa-IR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8632" y="351390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4000" b="1" dirty="0" smtClean="0">
                <a:solidFill>
                  <a:srgbClr val="FF0000"/>
                </a:solidFill>
              </a:rPr>
              <a:t>Domain  </a:t>
            </a:r>
            <a:r>
              <a:rPr lang="fa-IR" sz="4000" b="1" dirty="0" smtClean="0">
                <a:solidFill>
                  <a:srgbClr val="FF0000"/>
                </a:solidFill>
              </a:rPr>
              <a:t>دامنه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fa-IR" sz="4000" b="1" dirty="0" smtClean="0">
                <a:solidFill>
                  <a:srgbClr val="FF0000"/>
                </a:solidFill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 dirty="0" smtClean="0"/>
              <a:t>Domai</a:t>
            </a:r>
            <a:r>
              <a:rPr lang="en-US" b="1" dirty="0" smtClean="0">
                <a:cs typeface="B Nazanin" pitchFamily="2" charset="-78"/>
              </a:rPr>
              <a:t>n</a:t>
            </a:r>
            <a:r>
              <a:rPr lang="fa-IR" b="1" dirty="0" smtClean="0">
                <a:cs typeface="B Nazanin" pitchFamily="2" charset="-78"/>
              </a:rPr>
              <a:t> هسته اصلی و مرکزی ساختار منطقی اکتیو دایرکتوری محسوب می شود. </a:t>
            </a:r>
          </a:p>
          <a:p>
            <a:pPr marL="0" indent="0">
              <a:buNone/>
            </a:pPr>
            <a:r>
              <a:rPr lang="en-US" b="1" dirty="0" smtClean="0">
                <a:cs typeface="B Nazanin" pitchFamily="2" charset="-78"/>
              </a:rPr>
              <a:t>Domain</a:t>
            </a:r>
            <a:r>
              <a:rPr lang="fa-IR" b="1" dirty="0" smtClean="0">
                <a:cs typeface="B Nazanin" pitchFamily="2" charset="-78"/>
              </a:rPr>
              <a:t> سه وظیفه اصلی را برعهده دارد : به عنوان یک محدوده جهت مدیریت منابع محسوب می شود ، مدیریت منابع و </a:t>
            </a:r>
            <a:r>
              <a:rPr lang="en-US" b="1" dirty="0" smtClean="0">
                <a:cs typeface="B Nazanin" pitchFamily="2" charset="-78"/>
              </a:rPr>
              <a:t>Security</a:t>
            </a:r>
            <a:r>
              <a:rPr lang="fa-IR" b="1" dirty="0" smtClean="0">
                <a:cs typeface="B Nazanin" pitchFamily="2" charset="-78"/>
              </a:rPr>
              <a:t>های </a:t>
            </a:r>
            <a:r>
              <a:rPr lang="fa-IR" b="1" dirty="0">
                <a:cs typeface="B Nazanin" pitchFamily="2" charset="-78"/>
              </a:rPr>
              <a:t>اعمال شده بر آنها کمک می کند و در نهایت به عنوان یک واحد جهت </a:t>
            </a:r>
            <a:r>
              <a:rPr lang="fa-IR" b="1" dirty="0" smtClean="0">
                <a:cs typeface="B Nazanin" pitchFamily="2" charset="-78"/>
              </a:rPr>
              <a:t>عملیات</a:t>
            </a:r>
            <a:r>
              <a:rPr lang="en-US" b="1" dirty="0" smtClean="0">
                <a:cs typeface="B Nazanin" pitchFamily="2" charset="-78"/>
              </a:rPr>
              <a:t>  Replication </a:t>
            </a:r>
            <a:r>
              <a:rPr lang="fa-IR" b="1" dirty="0" smtClean="0">
                <a:cs typeface="B Nazanin" pitchFamily="2" charset="-78"/>
              </a:rPr>
              <a:t> مورد استفاده قرار می گیرد.</a:t>
            </a:r>
            <a:endParaRPr lang="en" b="1" dirty="0">
              <a:cs typeface="B Nazanin" pitchFamily="2" charset="-78"/>
            </a:endParaRPr>
          </a:p>
          <a:p>
            <a:pPr marL="0" indent="0">
              <a:buNone/>
            </a:pPr>
            <a:endParaRPr lang="fa-IR" b="1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3934" y="224803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9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cs typeface="B Nazanin" pitchFamily="2" charset="-78"/>
              </a:rPr>
              <a:t>Organization Unit  </a:t>
            </a:r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واحدهای سازمانی</a:t>
            </a:r>
            <a:endParaRPr lang="en-US" sz="36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cs typeface="B Nazanin" pitchFamily="2" charset="-78"/>
              </a:rPr>
              <a:t>یکی دیگر از قسمت های </a:t>
            </a:r>
            <a:r>
              <a:rPr lang="en-US" b="1" dirty="0" smtClean="0">
                <a:cs typeface="B Nazanin" pitchFamily="2" charset="-78"/>
              </a:rPr>
              <a:t>Logical </a:t>
            </a:r>
            <a:r>
              <a:rPr lang="fa-IR" b="1" dirty="0" smtClean="0">
                <a:cs typeface="B Nazanin" pitchFamily="2" charset="-78"/>
              </a:rPr>
              <a:t> در اکتیو دایرکتوری ، بخش</a:t>
            </a:r>
            <a:r>
              <a:rPr lang="en-US" b="1" dirty="0" smtClean="0">
                <a:cs typeface="B Nazanin" pitchFamily="2" charset="-78"/>
              </a:rPr>
              <a:t> Organization Unit </a:t>
            </a:r>
            <a:r>
              <a:rPr lang="fa-IR" b="1" dirty="0" smtClean="0">
                <a:cs typeface="B Nazanin" pitchFamily="2" charset="-78"/>
              </a:rPr>
              <a:t> یا به اختصار </a:t>
            </a:r>
            <a:r>
              <a:rPr lang="en-US" b="1" dirty="0" smtClean="0">
                <a:cs typeface="B Nazanin" pitchFamily="2" charset="-78"/>
              </a:rPr>
              <a:t>OU</a:t>
            </a:r>
            <a:r>
              <a:rPr lang="fa-IR" b="1" dirty="0" smtClean="0">
                <a:cs typeface="B Nazanin" pitchFamily="2" charset="-78"/>
              </a:rPr>
              <a:t> می باشد . با استفاده از </a:t>
            </a:r>
            <a:r>
              <a:rPr lang="en-US" b="1" dirty="0" smtClean="0">
                <a:cs typeface="B Nazanin" pitchFamily="2" charset="-78"/>
              </a:rPr>
              <a:t>OU</a:t>
            </a:r>
            <a:r>
              <a:rPr lang="fa-IR" b="1" dirty="0" smtClean="0">
                <a:cs typeface="B Nazanin" pitchFamily="2" charset="-78"/>
              </a:rPr>
              <a:t> می توان </a:t>
            </a:r>
            <a:r>
              <a:rPr lang="en-US" b="1" dirty="0" smtClean="0">
                <a:cs typeface="B Nazanin" pitchFamily="2" charset="-78"/>
              </a:rPr>
              <a:t>Object</a:t>
            </a:r>
            <a:r>
              <a:rPr lang="fa-IR" b="1" dirty="0" smtClean="0">
                <a:cs typeface="B Nazanin" pitchFamily="2" charset="-78"/>
              </a:rPr>
              <a:t>ها را درون گروهی خاص تقسیم بندی نمود که این عمل مدیریت را آسان می کند </a:t>
            </a:r>
            <a:endParaRPr lang="en-US" b="1" dirty="0" smtClean="0">
              <a:cs typeface="B Nazanin" pitchFamily="2" charset="-78"/>
            </a:endParaRPr>
          </a:p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 descr="http://www.amjafari.ir/amjafari_content/media/image/2009/05/525_thum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295" y="195385"/>
            <a:ext cx="2484851" cy="9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amjafari.ir/amjafari_content/media/image/2009/05/516_or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5146" y="3361387"/>
            <a:ext cx="6104586" cy="271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26509" y="5561557"/>
            <a:ext cx="3695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1"/>
            <a:r>
              <a:rPr lang="fa-IR" sz="1400" b="1" dirty="0" smtClean="0"/>
              <a:t>شکل : استفاده از</a:t>
            </a:r>
            <a:r>
              <a:rPr lang="en-US" sz="1400" b="1" dirty="0" smtClean="0"/>
              <a:t> OU </a:t>
            </a:r>
            <a:r>
              <a:rPr lang="fa-IR" sz="1400" b="1" dirty="0" smtClean="0"/>
              <a:t>برای به عهده گرفتن وظایف مدیریتی</a:t>
            </a: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760</TotalTime>
  <Words>751</Words>
  <Application>Microsoft Office PowerPoint</Application>
  <PresentationFormat>Custom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PowerPoint Presentation</vt:lpstr>
      <vt:lpstr>Active Directory</vt:lpstr>
      <vt:lpstr>Domain , Workgroup تفاوت </vt:lpstr>
      <vt:lpstr>Active Directory ویژگی‌های </vt:lpstr>
      <vt:lpstr>Active Directory  اشیای موجود در</vt:lpstr>
      <vt:lpstr>Active Directory  اجزا در</vt:lpstr>
      <vt:lpstr>Object  اشیاء  </vt:lpstr>
      <vt:lpstr>Domain  دامنه  </vt:lpstr>
      <vt:lpstr>  Organization Unit  واحدهای سازمانی</vt:lpstr>
      <vt:lpstr>  Tree درخت</vt:lpstr>
      <vt:lpstr>  Forest جنگل </vt:lpstr>
      <vt:lpstr>ساختار فیزیکی در Active Directory</vt:lpstr>
      <vt:lpstr>Domain Controller</vt:lpstr>
      <vt:lpstr>Site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FireFighter</dc:creator>
  <cp:lastModifiedBy>sofiani</cp:lastModifiedBy>
  <cp:revision>48</cp:revision>
  <cp:lastPrinted>2016-05-07T11:21:59Z</cp:lastPrinted>
  <dcterms:created xsi:type="dcterms:W3CDTF">2013-12-12T18:16:05Z</dcterms:created>
  <dcterms:modified xsi:type="dcterms:W3CDTF">2016-05-09T09:20:57Z</dcterms:modified>
</cp:coreProperties>
</file>