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9" r:id="rId2"/>
    <p:sldId id="278" r:id="rId3"/>
    <p:sldId id="280" r:id="rId4"/>
    <p:sldId id="282" r:id="rId5"/>
    <p:sldId id="283" r:id="rId6"/>
    <p:sldId id="256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59" r:id="rId18"/>
    <p:sldId id="273" r:id="rId19"/>
    <p:sldId id="274" r:id="rId20"/>
    <p:sldId id="275" r:id="rId21"/>
    <p:sldId id="276" r:id="rId22"/>
    <p:sldId id="294" r:id="rId23"/>
    <p:sldId id="295" r:id="rId24"/>
    <p:sldId id="297" r:id="rId25"/>
    <p:sldId id="298" r:id="rId26"/>
    <p:sldId id="296" r:id="rId27"/>
    <p:sldId id="299" r:id="rId28"/>
    <p:sldId id="300" r:id="rId29"/>
    <p:sldId id="301" r:id="rId30"/>
    <p:sldId id="302" r:id="rId31"/>
    <p:sldId id="303" r:id="rId32"/>
    <p:sldId id="305" r:id="rId3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5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0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5C695-4DBC-43FB-8222-EE08EBC0AC8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A5364A3-24A8-41D3-8652-A21ACAF59C33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فیزیکی</a:t>
          </a:r>
        </a:p>
        <a:p>
          <a:pPr rtl="1"/>
          <a:r>
            <a:rPr lang="fa-IR" sz="3200" dirty="0" smtClean="0">
              <a:cs typeface="B Nazanin" pitchFamily="2" charset="-78"/>
            </a:rPr>
            <a:t>سرما و گرما</a:t>
          </a:r>
          <a:endParaRPr lang="fa-IR" sz="3200" dirty="0">
            <a:cs typeface="B Nazanin" pitchFamily="2" charset="-78"/>
          </a:endParaRPr>
        </a:p>
      </dgm:t>
    </dgm:pt>
    <dgm:pt modelId="{C16D0B81-F1AC-4B5D-91A3-5D40051769BD}" type="parTrans" cxnId="{1EC71C4E-7506-46D0-949B-8A49539F79A5}">
      <dgm:prSet/>
      <dgm:spPr/>
      <dgm:t>
        <a:bodyPr/>
        <a:lstStyle/>
        <a:p>
          <a:pPr rtl="1"/>
          <a:endParaRPr lang="fa-IR"/>
        </a:p>
      </dgm:t>
    </dgm:pt>
    <dgm:pt modelId="{C08BE774-CDEE-4EC7-8435-D24DC157A40A}" type="sibTrans" cxnId="{1EC71C4E-7506-46D0-949B-8A49539F79A5}">
      <dgm:prSet/>
      <dgm:spPr/>
      <dgm:t>
        <a:bodyPr/>
        <a:lstStyle/>
        <a:p>
          <a:pPr rtl="1"/>
          <a:endParaRPr lang="fa-IR"/>
        </a:p>
      </dgm:t>
    </dgm:pt>
    <dgm:pt modelId="{B233BC59-9BD1-4C0F-BF6D-BF335DD71808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فیزیولوژیک</a:t>
          </a:r>
        </a:p>
        <a:p>
          <a:pPr rtl="1"/>
          <a:r>
            <a:rPr lang="fa-IR" sz="2800" dirty="0" smtClean="0">
              <a:cs typeface="B Nazanin" pitchFamily="2" charset="-78"/>
            </a:rPr>
            <a:t>بی خوابی، خستگی</a:t>
          </a:r>
          <a:endParaRPr lang="fa-IR" sz="2800" dirty="0">
            <a:cs typeface="B Nazanin" pitchFamily="2" charset="-78"/>
          </a:endParaRPr>
        </a:p>
      </dgm:t>
    </dgm:pt>
    <dgm:pt modelId="{5A3A1E46-E9ED-411E-9EF6-F9F24C485A39}" type="parTrans" cxnId="{AF36CC56-E409-4180-A693-32C3EAD364C5}">
      <dgm:prSet/>
      <dgm:spPr/>
      <dgm:t>
        <a:bodyPr/>
        <a:lstStyle/>
        <a:p>
          <a:pPr rtl="1"/>
          <a:endParaRPr lang="fa-IR"/>
        </a:p>
      </dgm:t>
    </dgm:pt>
    <dgm:pt modelId="{6B71D48F-CF27-4BCF-B078-2D9D5AFACF63}" type="sibTrans" cxnId="{AF36CC56-E409-4180-A693-32C3EAD364C5}">
      <dgm:prSet/>
      <dgm:spPr/>
      <dgm:t>
        <a:bodyPr/>
        <a:lstStyle/>
        <a:p>
          <a:pPr rtl="1"/>
          <a:endParaRPr lang="fa-IR"/>
        </a:p>
      </dgm:t>
    </dgm:pt>
    <dgm:pt modelId="{69C74EC6-171C-4654-8B97-1494266D4FAB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پاتولوژیک</a:t>
          </a:r>
        </a:p>
        <a:p>
          <a:pPr rtl="1"/>
          <a:r>
            <a:rPr lang="fa-IR" sz="2800" dirty="0" smtClean="0">
              <a:cs typeface="B Nazanin" pitchFamily="2" charset="-78"/>
            </a:rPr>
            <a:t>اعمال جراحی، زایمان</a:t>
          </a:r>
          <a:endParaRPr lang="fa-IR" sz="2800" dirty="0">
            <a:cs typeface="B Nazanin" pitchFamily="2" charset="-78"/>
          </a:endParaRPr>
        </a:p>
      </dgm:t>
    </dgm:pt>
    <dgm:pt modelId="{49EDF54B-B847-425F-80CC-CABC0ECCA4EC}" type="parTrans" cxnId="{43888EA3-7DB0-4E55-858A-05566A01F540}">
      <dgm:prSet/>
      <dgm:spPr/>
      <dgm:t>
        <a:bodyPr/>
        <a:lstStyle/>
        <a:p>
          <a:pPr rtl="1"/>
          <a:endParaRPr lang="fa-IR"/>
        </a:p>
      </dgm:t>
    </dgm:pt>
    <dgm:pt modelId="{5A1E5218-DEAA-44D8-AF63-97B28C673C30}" type="sibTrans" cxnId="{43888EA3-7DB0-4E55-858A-05566A01F540}">
      <dgm:prSet/>
      <dgm:spPr/>
      <dgm:t>
        <a:bodyPr/>
        <a:lstStyle/>
        <a:p>
          <a:pPr rtl="1"/>
          <a:endParaRPr lang="fa-IR"/>
        </a:p>
      </dgm:t>
    </dgm:pt>
    <dgm:pt modelId="{AB862D70-0EF4-48E7-B62D-4A83F45E3B47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روانی- اجتماعی:گرفتاری های روزمره (جروبحث)، تغییرات مهم(مهاجرت)</a:t>
          </a:r>
          <a:endParaRPr lang="fa-IR" sz="2800" dirty="0">
            <a:cs typeface="B Nazanin" pitchFamily="2" charset="-78"/>
          </a:endParaRPr>
        </a:p>
      </dgm:t>
    </dgm:pt>
    <dgm:pt modelId="{061E0CF7-8430-45B9-8487-51FF07EFD48B}" type="parTrans" cxnId="{D0448611-1F95-407C-B292-7B5973722C1B}">
      <dgm:prSet/>
      <dgm:spPr/>
      <dgm:t>
        <a:bodyPr/>
        <a:lstStyle/>
        <a:p>
          <a:pPr rtl="1"/>
          <a:endParaRPr lang="fa-IR"/>
        </a:p>
      </dgm:t>
    </dgm:pt>
    <dgm:pt modelId="{71170E67-AAE4-4D7B-B882-7D61ECF706A7}" type="sibTrans" cxnId="{D0448611-1F95-407C-B292-7B5973722C1B}">
      <dgm:prSet/>
      <dgm:spPr/>
      <dgm:t>
        <a:bodyPr/>
        <a:lstStyle/>
        <a:p>
          <a:pPr rtl="1"/>
          <a:endParaRPr lang="fa-IR"/>
        </a:p>
      </dgm:t>
    </dgm:pt>
    <dgm:pt modelId="{515B0933-86BA-4FF2-A9C0-815661364A3D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مراحل مختلف زندگی</a:t>
          </a:r>
          <a:endParaRPr lang="fa-IR" sz="2800" dirty="0">
            <a:cs typeface="B Nazanin" pitchFamily="2" charset="-78"/>
          </a:endParaRPr>
        </a:p>
      </dgm:t>
    </dgm:pt>
    <dgm:pt modelId="{7F37D178-33C4-49C1-B7C7-D34F25F0796B}" type="parTrans" cxnId="{629CBFB6-C24C-4FD5-83C9-3E03574824D5}">
      <dgm:prSet/>
      <dgm:spPr/>
      <dgm:t>
        <a:bodyPr/>
        <a:lstStyle/>
        <a:p>
          <a:pPr rtl="1"/>
          <a:endParaRPr lang="fa-IR"/>
        </a:p>
      </dgm:t>
    </dgm:pt>
    <dgm:pt modelId="{BDA76DC0-200D-48E6-913E-8B21E5E72712}" type="sibTrans" cxnId="{629CBFB6-C24C-4FD5-83C9-3E03574824D5}">
      <dgm:prSet/>
      <dgm:spPr/>
      <dgm:t>
        <a:bodyPr/>
        <a:lstStyle/>
        <a:p>
          <a:pPr rtl="1"/>
          <a:endParaRPr lang="fa-IR"/>
        </a:p>
      </dgm:t>
    </dgm:pt>
    <dgm:pt modelId="{28BBE4B8-CA16-46DE-A85C-D65E26FC56E9}" type="pres">
      <dgm:prSet presAssocID="{7CA5C695-4DBC-43FB-8222-EE08EBC0AC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A4DDF90-4F5E-425E-A4CC-A4D779720A20}" type="pres">
      <dgm:prSet presAssocID="{FA5364A3-24A8-41D3-8652-A21ACAF59C33}" presName="node" presStyleLbl="node1" presStyleIdx="0" presStyleCnt="5" custScaleX="13495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345F114-A88F-4ED2-AA7C-0FF06C04EAEE}" type="pres">
      <dgm:prSet presAssocID="{FA5364A3-24A8-41D3-8652-A21ACAF59C33}" presName="spNode" presStyleCnt="0"/>
      <dgm:spPr/>
    </dgm:pt>
    <dgm:pt modelId="{24070D1B-4FA6-4A1A-8178-7F970A6E6F75}" type="pres">
      <dgm:prSet presAssocID="{C08BE774-CDEE-4EC7-8435-D24DC157A40A}" presName="sibTrans" presStyleLbl="sibTrans1D1" presStyleIdx="0" presStyleCnt="5"/>
      <dgm:spPr/>
      <dgm:t>
        <a:bodyPr/>
        <a:lstStyle/>
        <a:p>
          <a:pPr rtl="1"/>
          <a:endParaRPr lang="fa-IR"/>
        </a:p>
      </dgm:t>
    </dgm:pt>
    <dgm:pt modelId="{DC81A20E-1776-415D-989B-89F5F65099E3}" type="pres">
      <dgm:prSet presAssocID="{B233BC59-9BD1-4C0F-BF6D-BF335DD71808}" presName="node" presStyleLbl="node1" presStyleIdx="1" presStyleCnt="5" custScaleX="1425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00EC0CF-CEB7-4089-8EF4-F7AE0356D1F4}" type="pres">
      <dgm:prSet presAssocID="{B233BC59-9BD1-4C0F-BF6D-BF335DD71808}" presName="spNode" presStyleCnt="0"/>
      <dgm:spPr/>
    </dgm:pt>
    <dgm:pt modelId="{C081BDFB-374D-4AF1-AA04-C92491D4846A}" type="pres">
      <dgm:prSet presAssocID="{6B71D48F-CF27-4BCF-B078-2D9D5AFACF63}" presName="sibTrans" presStyleLbl="sibTrans1D1" presStyleIdx="1" presStyleCnt="5"/>
      <dgm:spPr/>
      <dgm:t>
        <a:bodyPr/>
        <a:lstStyle/>
        <a:p>
          <a:pPr rtl="1"/>
          <a:endParaRPr lang="fa-IR"/>
        </a:p>
      </dgm:t>
    </dgm:pt>
    <dgm:pt modelId="{5ACC046C-7A5F-42A4-BD76-F686F6A08BAD}" type="pres">
      <dgm:prSet presAssocID="{69C74EC6-171C-4654-8B97-1494266D4FAB}" presName="node" presStyleLbl="node1" presStyleIdx="2" presStyleCnt="5" custScaleX="166059" custScaleY="123728" custRadScaleRad="102160" custRadScaleInc="-7868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8F63F0-E5AD-4D1F-B9FA-0BFD95C75280}" type="pres">
      <dgm:prSet presAssocID="{69C74EC6-171C-4654-8B97-1494266D4FAB}" presName="spNode" presStyleCnt="0"/>
      <dgm:spPr/>
    </dgm:pt>
    <dgm:pt modelId="{B95B9BE9-2769-469F-8A95-BAB93768B8F3}" type="pres">
      <dgm:prSet presAssocID="{5A1E5218-DEAA-44D8-AF63-97B28C673C30}" presName="sibTrans" presStyleLbl="sibTrans1D1" presStyleIdx="2" presStyleCnt="5"/>
      <dgm:spPr/>
      <dgm:t>
        <a:bodyPr/>
        <a:lstStyle/>
        <a:p>
          <a:pPr rtl="1"/>
          <a:endParaRPr lang="fa-IR"/>
        </a:p>
      </dgm:t>
    </dgm:pt>
    <dgm:pt modelId="{1ABA8749-C661-4D6C-A279-C91190069C61}" type="pres">
      <dgm:prSet presAssocID="{AB862D70-0EF4-48E7-B62D-4A83F45E3B47}" presName="node" presStyleLbl="node1" presStyleIdx="3" presStyleCnt="5" custScaleX="169407" custScaleY="125423" custRadScaleRad="100706" custRadScaleInc="750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7F08984-A947-4CDF-A8E0-017FD8CED111}" type="pres">
      <dgm:prSet presAssocID="{AB862D70-0EF4-48E7-B62D-4A83F45E3B47}" presName="spNode" presStyleCnt="0"/>
      <dgm:spPr/>
    </dgm:pt>
    <dgm:pt modelId="{4ED33438-672B-4FFB-8B3B-76978272BD08}" type="pres">
      <dgm:prSet presAssocID="{71170E67-AAE4-4D7B-B882-7D61ECF706A7}" presName="sibTrans" presStyleLbl="sibTrans1D1" presStyleIdx="3" presStyleCnt="5"/>
      <dgm:spPr/>
      <dgm:t>
        <a:bodyPr/>
        <a:lstStyle/>
        <a:p>
          <a:pPr rtl="1"/>
          <a:endParaRPr lang="fa-IR"/>
        </a:p>
      </dgm:t>
    </dgm:pt>
    <dgm:pt modelId="{12D9CEB6-0234-4816-ACFA-39E3196657A3}" type="pres">
      <dgm:prSet presAssocID="{515B0933-86BA-4FF2-A9C0-815661364A3D}" presName="node" presStyleLbl="node1" presStyleIdx="4" presStyleCnt="5" custScaleX="12552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DC9E17-10D8-4ACC-A893-76A1AFD6F211}" type="pres">
      <dgm:prSet presAssocID="{515B0933-86BA-4FF2-A9C0-815661364A3D}" presName="spNode" presStyleCnt="0"/>
      <dgm:spPr/>
    </dgm:pt>
    <dgm:pt modelId="{4C87FC39-78F7-4D37-AA5A-B29E7A94ABC5}" type="pres">
      <dgm:prSet presAssocID="{BDA76DC0-200D-48E6-913E-8B21E5E72712}" presName="sibTrans" presStyleLbl="sibTrans1D1" presStyleIdx="4" presStyleCnt="5"/>
      <dgm:spPr/>
      <dgm:t>
        <a:bodyPr/>
        <a:lstStyle/>
        <a:p>
          <a:pPr rtl="1"/>
          <a:endParaRPr lang="fa-IR"/>
        </a:p>
      </dgm:t>
    </dgm:pt>
  </dgm:ptLst>
  <dgm:cxnLst>
    <dgm:cxn modelId="{E9C81FB8-6E47-4D07-9A75-DB3979F0F361}" type="presOf" srcId="{C08BE774-CDEE-4EC7-8435-D24DC157A40A}" destId="{24070D1B-4FA6-4A1A-8178-7F970A6E6F75}" srcOrd="0" destOrd="0" presId="urn:microsoft.com/office/officeart/2005/8/layout/cycle6"/>
    <dgm:cxn modelId="{9D78F80F-9863-46D4-A00C-F6C16D601830}" type="presOf" srcId="{B233BC59-9BD1-4C0F-BF6D-BF335DD71808}" destId="{DC81A20E-1776-415D-989B-89F5F65099E3}" srcOrd="0" destOrd="0" presId="urn:microsoft.com/office/officeart/2005/8/layout/cycle6"/>
    <dgm:cxn modelId="{1EC71C4E-7506-46D0-949B-8A49539F79A5}" srcId="{7CA5C695-4DBC-43FB-8222-EE08EBC0AC88}" destId="{FA5364A3-24A8-41D3-8652-A21ACAF59C33}" srcOrd="0" destOrd="0" parTransId="{C16D0B81-F1AC-4B5D-91A3-5D40051769BD}" sibTransId="{C08BE774-CDEE-4EC7-8435-D24DC157A40A}"/>
    <dgm:cxn modelId="{43888EA3-7DB0-4E55-858A-05566A01F540}" srcId="{7CA5C695-4DBC-43FB-8222-EE08EBC0AC88}" destId="{69C74EC6-171C-4654-8B97-1494266D4FAB}" srcOrd="2" destOrd="0" parTransId="{49EDF54B-B847-425F-80CC-CABC0ECCA4EC}" sibTransId="{5A1E5218-DEAA-44D8-AF63-97B28C673C30}"/>
    <dgm:cxn modelId="{E516EAE4-18C3-4DFD-9D40-D953BE51D8DB}" type="presOf" srcId="{7CA5C695-4DBC-43FB-8222-EE08EBC0AC88}" destId="{28BBE4B8-CA16-46DE-A85C-D65E26FC56E9}" srcOrd="0" destOrd="0" presId="urn:microsoft.com/office/officeart/2005/8/layout/cycle6"/>
    <dgm:cxn modelId="{AF36CC56-E409-4180-A693-32C3EAD364C5}" srcId="{7CA5C695-4DBC-43FB-8222-EE08EBC0AC88}" destId="{B233BC59-9BD1-4C0F-BF6D-BF335DD71808}" srcOrd="1" destOrd="0" parTransId="{5A3A1E46-E9ED-411E-9EF6-F9F24C485A39}" sibTransId="{6B71D48F-CF27-4BCF-B078-2D9D5AFACF63}"/>
    <dgm:cxn modelId="{629CBFB6-C24C-4FD5-83C9-3E03574824D5}" srcId="{7CA5C695-4DBC-43FB-8222-EE08EBC0AC88}" destId="{515B0933-86BA-4FF2-A9C0-815661364A3D}" srcOrd="4" destOrd="0" parTransId="{7F37D178-33C4-49C1-B7C7-D34F25F0796B}" sibTransId="{BDA76DC0-200D-48E6-913E-8B21E5E72712}"/>
    <dgm:cxn modelId="{4DE99FEF-B797-422E-9ECE-4AE376A69352}" type="presOf" srcId="{BDA76DC0-200D-48E6-913E-8B21E5E72712}" destId="{4C87FC39-78F7-4D37-AA5A-B29E7A94ABC5}" srcOrd="0" destOrd="0" presId="urn:microsoft.com/office/officeart/2005/8/layout/cycle6"/>
    <dgm:cxn modelId="{D0448611-1F95-407C-B292-7B5973722C1B}" srcId="{7CA5C695-4DBC-43FB-8222-EE08EBC0AC88}" destId="{AB862D70-0EF4-48E7-B62D-4A83F45E3B47}" srcOrd="3" destOrd="0" parTransId="{061E0CF7-8430-45B9-8487-51FF07EFD48B}" sibTransId="{71170E67-AAE4-4D7B-B882-7D61ECF706A7}"/>
    <dgm:cxn modelId="{5013E2AE-61A1-424D-99D8-562188B7C7AB}" type="presOf" srcId="{71170E67-AAE4-4D7B-B882-7D61ECF706A7}" destId="{4ED33438-672B-4FFB-8B3B-76978272BD08}" srcOrd="0" destOrd="0" presId="urn:microsoft.com/office/officeart/2005/8/layout/cycle6"/>
    <dgm:cxn modelId="{1C4D54B1-5345-4297-8510-10F74347E889}" type="presOf" srcId="{5A1E5218-DEAA-44D8-AF63-97B28C673C30}" destId="{B95B9BE9-2769-469F-8A95-BAB93768B8F3}" srcOrd="0" destOrd="0" presId="urn:microsoft.com/office/officeart/2005/8/layout/cycle6"/>
    <dgm:cxn modelId="{F23E23ED-B24C-46D3-9FDB-108A481BF3C2}" type="presOf" srcId="{FA5364A3-24A8-41D3-8652-A21ACAF59C33}" destId="{EA4DDF90-4F5E-425E-A4CC-A4D779720A20}" srcOrd="0" destOrd="0" presId="urn:microsoft.com/office/officeart/2005/8/layout/cycle6"/>
    <dgm:cxn modelId="{FB6C632F-6C62-4688-AE91-B70A9D1DCD59}" type="presOf" srcId="{69C74EC6-171C-4654-8B97-1494266D4FAB}" destId="{5ACC046C-7A5F-42A4-BD76-F686F6A08BAD}" srcOrd="0" destOrd="0" presId="urn:microsoft.com/office/officeart/2005/8/layout/cycle6"/>
    <dgm:cxn modelId="{735D4A34-1221-4E40-BD6B-56F1D7AC8553}" type="presOf" srcId="{AB862D70-0EF4-48E7-B62D-4A83F45E3B47}" destId="{1ABA8749-C661-4D6C-A279-C91190069C61}" srcOrd="0" destOrd="0" presId="urn:microsoft.com/office/officeart/2005/8/layout/cycle6"/>
    <dgm:cxn modelId="{CB5E057E-EE31-4C37-BB61-CCF9B873B321}" type="presOf" srcId="{6B71D48F-CF27-4BCF-B078-2D9D5AFACF63}" destId="{C081BDFB-374D-4AF1-AA04-C92491D4846A}" srcOrd="0" destOrd="0" presId="urn:microsoft.com/office/officeart/2005/8/layout/cycle6"/>
    <dgm:cxn modelId="{04AD2E4B-1664-4E58-B52B-77BAA76C1206}" type="presOf" srcId="{515B0933-86BA-4FF2-A9C0-815661364A3D}" destId="{12D9CEB6-0234-4816-ACFA-39E3196657A3}" srcOrd="0" destOrd="0" presId="urn:microsoft.com/office/officeart/2005/8/layout/cycle6"/>
    <dgm:cxn modelId="{F005B9C9-EDAD-47B0-8FB6-0F44BAE8E000}" type="presParOf" srcId="{28BBE4B8-CA16-46DE-A85C-D65E26FC56E9}" destId="{EA4DDF90-4F5E-425E-A4CC-A4D779720A20}" srcOrd="0" destOrd="0" presId="urn:microsoft.com/office/officeart/2005/8/layout/cycle6"/>
    <dgm:cxn modelId="{2BF7D8C2-E36F-4949-A2E2-1271EC2191F0}" type="presParOf" srcId="{28BBE4B8-CA16-46DE-A85C-D65E26FC56E9}" destId="{0345F114-A88F-4ED2-AA7C-0FF06C04EAEE}" srcOrd="1" destOrd="0" presId="urn:microsoft.com/office/officeart/2005/8/layout/cycle6"/>
    <dgm:cxn modelId="{5AF887E4-6454-4A8E-BA45-15FD53B06326}" type="presParOf" srcId="{28BBE4B8-CA16-46DE-A85C-D65E26FC56E9}" destId="{24070D1B-4FA6-4A1A-8178-7F970A6E6F75}" srcOrd="2" destOrd="0" presId="urn:microsoft.com/office/officeart/2005/8/layout/cycle6"/>
    <dgm:cxn modelId="{B7998E6D-6DF0-4784-9572-E625F94E3F78}" type="presParOf" srcId="{28BBE4B8-CA16-46DE-A85C-D65E26FC56E9}" destId="{DC81A20E-1776-415D-989B-89F5F65099E3}" srcOrd="3" destOrd="0" presId="urn:microsoft.com/office/officeart/2005/8/layout/cycle6"/>
    <dgm:cxn modelId="{128F8B9E-1A8E-406F-B357-B0F58958C9A7}" type="presParOf" srcId="{28BBE4B8-CA16-46DE-A85C-D65E26FC56E9}" destId="{900EC0CF-CEB7-4089-8EF4-F7AE0356D1F4}" srcOrd="4" destOrd="0" presId="urn:microsoft.com/office/officeart/2005/8/layout/cycle6"/>
    <dgm:cxn modelId="{D4EC48C7-64E7-43D0-B236-380E1DB7D979}" type="presParOf" srcId="{28BBE4B8-CA16-46DE-A85C-D65E26FC56E9}" destId="{C081BDFB-374D-4AF1-AA04-C92491D4846A}" srcOrd="5" destOrd="0" presId="urn:microsoft.com/office/officeart/2005/8/layout/cycle6"/>
    <dgm:cxn modelId="{E7028D79-8845-4CD9-9834-0E2FAF276DAD}" type="presParOf" srcId="{28BBE4B8-CA16-46DE-A85C-D65E26FC56E9}" destId="{5ACC046C-7A5F-42A4-BD76-F686F6A08BAD}" srcOrd="6" destOrd="0" presId="urn:microsoft.com/office/officeart/2005/8/layout/cycle6"/>
    <dgm:cxn modelId="{39C22D1F-C813-419E-9173-D40035D0F791}" type="presParOf" srcId="{28BBE4B8-CA16-46DE-A85C-D65E26FC56E9}" destId="{F48F63F0-E5AD-4D1F-B9FA-0BFD95C75280}" srcOrd="7" destOrd="0" presId="urn:microsoft.com/office/officeart/2005/8/layout/cycle6"/>
    <dgm:cxn modelId="{2876AA3C-695C-47F0-AA95-8ADB81CFD2CE}" type="presParOf" srcId="{28BBE4B8-CA16-46DE-A85C-D65E26FC56E9}" destId="{B95B9BE9-2769-469F-8A95-BAB93768B8F3}" srcOrd="8" destOrd="0" presId="urn:microsoft.com/office/officeart/2005/8/layout/cycle6"/>
    <dgm:cxn modelId="{91CB04B2-1A2E-4981-B665-025622808CF8}" type="presParOf" srcId="{28BBE4B8-CA16-46DE-A85C-D65E26FC56E9}" destId="{1ABA8749-C661-4D6C-A279-C91190069C61}" srcOrd="9" destOrd="0" presId="urn:microsoft.com/office/officeart/2005/8/layout/cycle6"/>
    <dgm:cxn modelId="{A4E00408-FA47-435B-9B0A-D8EA85F8726D}" type="presParOf" srcId="{28BBE4B8-CA16-46DE-A85C-D65E26FC56E9}" destId="{87F08984-A947-4CDF-A8E0-017FD8CED111}" srcOrd="10" destOrd="0" presId="urn:microsoft.com/office/officeart/2005/8/layout/cycle6"/>
    <dgm:cxn modelId="{211E5077-168D-42E5-895A-EE274957F21A}" type="presParOf" srcId="{28BBE4B8-CA16-46DE-A85C-D65E26FC56E9}" destId="{4ED33438-672B-4FFB-8B3B-76978272BD08}" srcOrd="11" destOrd="0" presId="urn:microsoft.com/office/officeart/2005/8/layout/cycle6"/>
    <dgm:cxn modelId="{7FC1BDE4-6525-4721-9EF6-567AC338AE3D}" type="presParOf" srcId="{28BBE4B8-CA16-46DE-A85C-D65E26FC56E9}" destId="{12D9CEB6-0234-4816-ACFA-39E3196657A3}" srcOrd="12" destOrd="0" presId="urn:microsoft.com/office/officeart/2005/8/layout/cycle6"/>
    <dgm:cxn modelId="{9A674990-740C-4D75-8E8E-9919FCE02B7C}" type="presParOf" srcId="{28BBE4B8-CA16-46DE-A85C-D65E26FC56E9}" destId="{0ADC9E17-10D8-4ACC-A893-76A1AFD6F211}" srcOrd="13" destOrd="0" presId="urn:microsoft.com/office/officeart/2005/8/layout/cycle6"/>
    <dgm:cxn modelId="{A3CC8080-9561-4285-BAFE-7FE4B632A68B}" type="presParOf" srcId="{28BBE4B8-CA16-46DE-A85C-D65E26FC56E9}" destId="{4C87FC39-78F7-4D37-AA5A-B29E7A94ABC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A7E93-6ED9-4948-B2A6-CFDEC12E646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2E54312-CAD1-488B-AD11-FE2FF40C8C3E}">
      <dgm:prSet phldrT="[Text]" custT="1"/>
      <dgm:spPr/>
      <dgm:t>
        <a:bodyPr/>
        <a:lstStyle/>
        <a:p>
          <a:pPr rtl="1"/>
          <a:r>
            <a:rPr lang="fa-IR" sz="4000" b="1" dirty="0" smtClean="0">
              <a:cs typeface="B Nazanin" pitchFamily="2" charset="-78"/>
            </a:rPr>
            <a:t>عوامل استرس زا</a:t>
          </a:r>
          <a:endParaRPr lang="fa-IR" sz="4000" b="1" dirty="0">
            <a:cs typeface="B Nazanin" pitchFamily="2" charset="-78"/>
          </a:endParaRPr>
        </a:p>
      </dgm:t>
    </dgm:pt>
    <dgm:pt modelId="{5E70BF9E-983F-4AFE-878E-3B9AD16FD027}" type="parTrans" cxnId="{AA8D2856-5763-4767-8289-CAAA279DFB9B}">
      <dgm:prSet/>
      <dgm:spPr/>
      <dgm:t>
        <a:bodyPr/>
        <a:lstStyle/>
        <a:p>
          <a:pPr rtl="1"/>
          <a:endParaRPr lang="fa-IR"/>
        </a:p>
      </dgm:t>
    </dgm:pt>
    <dgm:pt modelId="{8CCC73CE-6435-46D6-9C97-8D48FC07E972}" type="sibTrans" cxnId="{AA8D2856-5763-4767-8289-CAAA279DFB9B}">
      <dgm:prSet/>
      <dgm:spPr/>
      <dgm:t>
        <a:bodyPr/>
        <a:lstStyle/>
        <a:p>
          <a:pPr rtl="1"/>
          <a:endParaRPr lang="fa-IR"/>
        </a:p>
      </dgm:t>
    </dgm:pt>
    <dgm:pt modelId="{ADEE70E0-CC70-4BF5-90D1-EC20C7C85EC4}">
      <dgm:prSet phldrT="[Text]" custT="1"/>
      <dgm:spPr/>
      <dgm:t>
        <a:bodyPr/>
        <a:lstStyle/>
        <a:p>
          <a:pPr algn="r" rtl="1"/>
          <a:r>
            <a:rPr lang="fa-IR" sz="3200" b="1" dirty="0" smtClean="0">
              <a:cs typeface="B Nazanin" pitchFamily="2" charset="-78"/>
            </a:rPr>
            <a:t>درونی: بیماریها، یائسگی، حاملگی، سبک زندگی</a:t>
          </a:r>
          <a:endParaRPr lang="fa-IR" sz="3200" b="1" dirty="0">
            <a:cs typeface="B Nazanin" pitchFamily="2" charset="-78"/>
          </a:endParaRPr>
        </a:p>
      </dgm:t>
    </dgm:pt>
    <dgm:pt modelId="{046C31C9-70B6-4CF2-B8E1-5A462821EA28}" type="parTrans" cxnId="{A6C674BA-A6DA-41D1-A720-DA129444375B}">
      <dgm:prSet/>
      <dgm:spPr/>
      <dgm:t>
        <a:bodyPr/>
        <a:lstStyle/>
        <a:p>
          <a:pPr rtl="1"/>
          <a:endParaRPr lang="fa-IR"/>
        </a:p>
      </dgm:t>
    </dgm:pt>
    <dgm:pt modelId="{EEBAAFB5-F969-4D00-A576-2BAF974E71C3}" type="sibTrans" cxnId="{A6C674BA-A6DA-41D1-A720-DA129444375B}">
      <dgm:prSet/>
      <dgm:spPr/>
      <dgm:t>
        <a:bodyPr/>
        <a:lstStyle/>
        <a:p>
          <a:pPr rtl="1"/>
          <a:endParaRPr lang="fa-IR"/>
        </a:p>
      </dgm:t>
    </dgm:pt>
    <dgm:pt modelId="{721A755D-208E-475A-9B0E-D5B70F4A9612}">
      <dgm:prSet phldrT="[Text]" custT="1"/>
      <dgm:spPr/>
      <dgm:t>
        <a:bodyPr/>
        <a:lstStyle/>
        <a:p>
          <a:pPr algn="r" rtl="1"/>
          <a:r>
            <a:rPr lang="fa-IR" sz="3200" b="1" dirty="0" smtClean="0">
              <a:cs typeface="B Nazanin" pitchFamily="2" charset="-78"/>
            </a:rPr>
            <a:t>بیرونی: تغییرات محیطی، مشکلات و گرفتاری های خانوادگی و شغلی</a:t>
          </a:r>
          <a:endParaRPr lang="fa-IR" sz="3200" b="1" dirty="0">
            <a:cs typeface="B Nazanin" pitchFamily="2" charset="-78"/>
          </a:endParaRPr>
        </a:p>
      </dgm:t>
    </dgm:pt>
    <dgm:pt modelId="{FE8D3C7F-FBF6-4208-A5EC-CA29D8D24E70}" type="parTrans" cxnId="{D1419852-5C2D-41AF-89C9-7E3165942FED}">
      <dgm:prSet/>
      <dgm:spPr/>
      <dgm:t>
        <a:bodyPr/>
        <a:lstStyle/>
        <a:p>
          <a:pPr rtl="1"/>
          <a:endParaRPr lang="fa-IR"/>
        </a:p>
      </dgm:t>
    </dgm:pt>
    <dgm:pt modelId="{B9AC3D57-1080-4293-BF95-6B70E1631768}" type="sibTrans" cxnId="{D1419852-5C2D-41AF-89C9-7E3165942FED}">
      <dgm:prSet/>
      <dgm:spPr/>
      <dgm:t>
        <a:bodyPr/>
        <a:lstStyle/>
        <a:p>
          <a:pPr rtl="1"/>
          <a:endParaRPr lang="fa-IR"/>
        </a:p>
      </dgm:t>
    </dgm:pt>
    <dgm:pt modelId="{BAD32210-644A-49E6-A00F-C367B905F259}" type="pres">
      <dgm:prSet presAssocID="{9CFA7E93-6ED9-4948-B2A6-CFDEC12E646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77E0A1E-0064-4019-954A-D29089B287C3}" type="pres">
      <dgm:prSet presAssocID="{72E54312-CAD1-488B-AD11-FE2FF40C8C3E}" presName="root1" presStyleCnt="0"/>
      <dgm:spPr/>
    </dgm:pt>
    <dgm:pt modelId="{D44721DD-55D2-4943-A56F-C1ED0B616D68}" type="pres">
      <dgm:prSet presAssocID="{72E54312-CAD1-488B-AD11-FE2FF40C8C3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889BE8B-BC87-4403-A489-BA97F413BD9B}" type="pres">
      <dgm:prSet presAssocID="{72E54312-CAD1-488B-AD11-FE2FF40C8C3E}" presName="level2hierChild" presStyleCnt="0"/>
      <dgm:spPr/>
    </dgm:pt>
    <dgm:pt modelId="{A6E239C0-8F51-4516-AE45-D0BA3D0D7EA6}" type="pres">
      <dgm:prSet presAssocID="{046C31C9-70B6-4CF2-B8E1-5A462821EA2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99D114E-A4D7-4378-86B3-B82D8E130659}" type="pres">
      <dgm:prSet presAssocID="{046C31C9-70B6-4CF2-B8E1-5A462821EA2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5E91F96-116A-443C-A252-7725D9E8A8F7}" type="pres">
      <dgm:prSet presAssocID="{ADEE70E0-CC70-4BF5-90D1-EC20C7C85EC4}" presName="root2" presStyleCnt="0"/>
      <dgm:spPr/>
    </dgm:pt>
    <dgm:pt modelId="{24101B2F-9174-43B4-A5E7-D2E79830FE07}" type="pres">
      <dgm:prSet presAssocID="{ADEE70E0-CC70-4BF5-90D1-EC20C7C85EC4}" presName="LevelTwoTextNode" presStyleLbl="node2" presStyleIdx="0" presStyleCnt="2" custScaleX="222034" custScaleY="1746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8E7ED0-19E3-40EB-84B8-4A069E6AC625}" type="pres">
      <dgm:prSet presAssocID="{ADEE70E0-CC70-4BF5-90D1-EC20C7C85EC4}" presName="level3hierChild" presStyleCnt="0"/>
      <dgm:spPr/>
    </dgm:pt>
    <dgm:pt modelId="{CD2379DE-F8A3-4C18-AA7E-C0A634D2FB9A}" type="pres">
      <dgm:prSet presAssocID="{FE8D3C7F-FBF6-4208-A5EC-CA29D8D24E70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145C3F82-C418-419A-8314-0117D6F22995}" type="pres">
      <dgm:prSet presAssocID="{FE8D3C7F-FBF6-4208-A5EC-CA29D8D24E70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19CF2A2-8761-4454-89D1-320038A17B59}" type="pres">
      <dgm:prSet presAssocID="{721A755D-208E-475A-9B0E-D5B70F4A9612}" presName="root2" presStyleCnt="0"/>
      <dgm:spPr/>
    </dgm:pt>
    <dgm:pt modelId="{1B1F3D1A-3205-4409-918B-5907CD992C2A}" type="pres">
      <dgm:prSet presAssocID="{721A755D-208E-475A-9B0E-D5B70F4A9612}" presName="LevelTwoTextNode" presStyleLbl="node2" presStyleIdx="1" presStyleCnt="2" custScaleX="220542" custScaleY="1547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C0BE28-C498-4446-805E-0C0880128184}" type="pres">
      <dgm:prSet presAssocID="{721A755D-208E-475A-9B0E-D5B70F4A9612}" presName="level3hierChild" presStyleCnt="0"/>
      <dgm:spPr/>
    </dgm:pt>
  </dgm:ptLst>
  <dgm:cxnLst>
    <dgm:cxn modelId="{D1419852-5C2D-41AF-89C9-7E3165942FED}" srcId="{72E54312-CAD1-488B-AD11-FE2FF40C8C3E}" destId="{721A755D-208E-475A-9B0E-D5B70F4A9612}" srcOrd="1" destOrd="0" parTransId="{FE8D3C7F-FBF6-4208-A5EC-CA29D8D24E70}" sibTransId="{B9AC3D57-1080-4293-BF95-6B70E1631768}"/>
    <dgm:cxn modelId="{F6C72C3D-6B3F-4D32-A3F3-0E47005C50A7}" type="presOf" srcId="{721A755D-208E-475A-9B0E-D5B70F4A9612}" destId="{1B1F3D1A-3205-4409-918B-5907CD992C2A}" srcOrd="0" destOrd="0" presId="urn:microsoft.com/office/officeart/2008/layout/HorizontalMultiLevelHierarchy"/>
    <dgm:cxn modelId="{A33A6321-1197-4DA4-8F9A-6F3BDAD34889}" type="presOf" srcId="{72E54312-CAD1-488B-AD11-FE2FF40C8C3E}" destId="{D44721DD-55D2-4943-A56F-C1ED0B616D68}" srcOrd="0" destOrd="0" presId="urn:microsoft.com/office/officeart/2008/layout/HorizontalMultiLevelHierarchy"/>
    <dgm:cxn modelId="{A6C674BA-A6DA-41D1-A720-DA129444375B}" srcId="{72E54312-CAD1-488B-AD11-FE2FF40C8C3E}" destId="{ADEE70E0-CC70-4BF5-90D1-EC20C7C85EC4}" srcOrd="0" destOrd="0" parTransId="{046C31C9-70B6-4CF2-B8E1-5A462821EA28}" sibTransId="{EEBAAFB5-F969-4D00-A576-2BAF974E71C3}"/>
    <dgm:cxn modelId="{32AE4883-59B5-4C14-B7D0-C3C2842AA224}" type="presOf" srcId="{046C31C9-70B6-4CF2-B8E1-5A462821EA28}" destId="{E99D114E-A4D7-4378-86B3-B82D8E130659}" srcOrd="1" destOrd="0" presId="urn:microsoft.com/office/officeart/2008/layout/HorizontalMultiLevelHierarchy"/>
    <dgm:cxn modelId="{1A4E9530-717F-42A1-B4F1-563AC28EE95D}" type="presOf" srcId="{9CFA7E93-6ED9-4948-B2A6-CFDEC12E6462}" destId="{BAD32210-644A-49E6-A00F-C367B905F259}" srcOrd="0" destOrd="0" presId="urn:microsoft.com/office/officeart/2008/layout/HorizontalMultiLevelHierarchy"/>
    <dgm:cxn modelId="{AA8D2856-5763-4767-8289-CAAA279DFB9B}" srcId="{9CFA7E93-6ED9-4948-B2A6-CFDEC12E6462}" destId="{72E54312-CAD1-488B-AD11-FE2FF40C8C3E}" srcOrd="0" destOrd="0" parTransId="{5E70BF9E-983F-4AFE-878E-3B9AD16FD027}" sibTransId="{8CCC73CE-6435-46D6-9C97-8D48FC07E972}"/>
    <dgm:cxn modelId="{E0495BFD-753D-4D9D-AB32-5E121DA904E3}" type="presOf" srcId="{046C31C9-70B6-4CF2-B8E1-5A462821EA28}" destId="{A6E239C0-8F51-4516-AE45-D0BA3D0D7EA6}" srcOrd="0" destOrd="0" presId="urn:microsoft.com/office/officeart/2008/layout/HorizontalMultiLevelHierarchy"/>
    <dgm:cxn modelId="{60735450-BAEE-49F9-A3C7-E8D5F6635E53}" type="presOf" srcId="{ADEE70E0-CC70-4BF5-90D1-EC20C7C85EC4}" destId="{24101B2F-9174-43B4-A5E7-D2E79830FE07}" srcOrd="0" destOrd="0" presId="urn:microsoft.com/office/officeart/2008/layout/HorizontalMultiLevelHierarchy"/>
    <dgm:cxn modelId="{67042E21-340F-4265-8449-B4BA827C4FBE}" type="presOf" srcId="{FE8D3C7F-FBF6-4208-A5EC-CA29D8D24E70}" destId="{145C3F82-C418-419A-8314-0117D6F22995}" srcOrd="1" destOrd="0" presId="urn:microsoft.com/office/officeart/2008/layout/HorizontalMultiLevelHierarchy"/>
    <dgm:cxn modelId="{81A20F40-7BC3-48B2-9499-D8845797D0BE}" type="presOf" srcId="{FE8D3C7F-FBF6-4208-A5EC-CA29D8D24E70}" destId="{CD2379DE-F8A3-4C18-AA7E-C0A634D2FB9A}" srcOrd="0" destOrd="0" presId="urn:microsoft.com/office/officeart/2008/layout/HorizontalMultiLevelHierarchy"/>
    <dgm:cxn modelId="{D1F9F89C-1F6F-4160-9A7C-49BA22ECDA13}" type="presParOf" srcId="{BAD32210-644A-49E6-A00F-C367B905F259}" destId="{277E0A1E-0064-4019-954A-D29089B287C3}" srcOrd="0" destOrd="0" presId="urn:microsoft.com/office/officeart/2008/layout/HorizontalMultiLevelHierarchy"/>
    <dgm:cxn modelId="{C1BC286A-B3D6-4198-8FE2-24FBCEC1915B}" type="presParOf" srcId="{277E0A1E-0064-4019-954A-D29089B287C3}" destId="{D44721DD-55D2-4943-A56F-C1ED0B616D68}" srcOrd="0" destOrd="0" presId="urn:microsoft.com/office/officeart/2008/layout/HorizontalMultiLevelHierarchy"/>
    <dgm:cxn modelId="{751DC991-161D-49FA-B3A2-A88FB5FBD3B0}" type="presParOf" srcId="{277E0A1E-0064-4019-954A-D29089B287C3}" destId="{C889BE8B-BC87-4403-A489-BA97F413BD9B}" srcOrd="1" destOrd="0" presId="urn:microsoft.com/office/officeart/2008/layout/HorizontalMultiLevelHierarchy"/>
    <dgm:cxn modelId="{972799C7-D900-4CC8-88DA-9CD99148A716}" type="presParOf" srcId="{C889BE8B-BC87-4403-A489-BA97F413BD9B}" destId="{A6E239C0-8F51-4516-AE45-D0BA3D0D7EA6}" srcOrd="0" destOrd="0" presId="urn:microsoft.com/office/officeart/2008/layout/HorizontalMultiLevelHierarchy"/>
    <dgm:cxn modelId="{927C997F-CF09-404E-83C2-3F6FCD873A49}" type="presParOf" srcId="{A6E239C0-8F51-4516-AE45-D0BA3D0D7EA6}" destId="{E99D114E-A4D7-4378-86B3-B82D8E130659}" srcOrd="0" destOrd="0" presId="urn:microsoft.com/office/officeart/2008/layout/HorizontalMultiLevelHierarchy"/>
    <dgm:cxn modelId="{BB5EA1BC-682C-4F37-B777-09E4A764841D}" type="presParOf" srcId="{C889BE8B-BC87-4403-A489-BA97F413BD9B}" destId="{A5E91F96-116A-443C-A252-7725D9E8A8F7}" srcOrd="1" destOrd="0" presId="urn:microsoft.com/office/officeart/2008/layout/HorizontalMultiLevelHierarchy"/>
    <dgm:cxn modelId="{6E466B73-B9B2-434F-A1EB-470EB08A8337}" type="presParOf" srcId="{A5E91F96-116A-443C-A252-7725D9E8A8F7}" destId="{24101B2F-9174-43B4-A5E7-D2E79830FE07}" srcOrd="0" destOrd="0" presId="urn:microsoft.com/office/officeart/2008/layout/HorizontalMultiLevelHierarchy"/>
    <dgm:cxn modelId="{D6714C27-26B4-4933-B12E-9F04505778DA}" type="presParOf" srcId="{A5E91F96-116A-443C-A252-7725D9E8A8F7}" destId="{5E8E7ED0-19E3-40EB-84B8-4A069E6AC625}" srcOrd="1" destOrd="0" presId="urn:microsoft.com/office/officeart/2008/layout/HorizontalMultiLevelHierarchy"/>
    <dgm:cxn modelId="{27706DEE-5178-4D64-8EF9-920F8A4829F7}" type="presParOf" srcId="{C889BE8B-BC87-4403-A489-BA97F413BD9B}" destId="{CD2379DE-F8A3-4C18-AA7E-C0A634D2FB9A}" srcOrd="2" destOrd="0" presId="urn:microsoft.com/office/officeart/2008/layout/HorizontalMultiLevelHierarchy"/>
    <dgm:cxn modelId="{7918380A-0D74-40C5-BDB9-B57F7F9854B3}" type="presParOf" srcId="{CD2379DE-F8A3-4C18-AA7E-C0A634D2FB9A}" destId="{145C3F82-C418-419A-8314-0117D6F22995}" srcOrd="0" destOrd="0" presId="urn:microsoft.com/office/officeart/2008/layout/HorizontalMultiLevelHierarchy"/>
    <dgm:cxn modelId="{B5403618-555A-4DCA-93A8-E570B566F104}" type="presParOf" srcId="{C889BE8B-BC87-4403-A489-BA97F413BD9B}" destId="{319CF2A2-8761-4454-89D1-320038A17B59}" srcOrd="3" destOrd="0" presId="urn:microsoft.com/office/officeart/2008/layout/HorizontalMultiLevelHierarchy"/>
    <dgm:cxn modelId="{7D4A7A44-B2C0-4239-8F01-8A029ECA38C8}" type="presParOf" srcId="{319CF2A2-8761-4454-89D1-320038A17B59}" destId="{1B1F3D1A-3205-4409-918B-5907CD992C2A}" srcOrd="0" destOrd="0" presId="urn:microsoft.com/office/officeart/2008/layout/HorizontalMultiLevelHierarchy"/>
    <dgm:cxn modelId="{D58E9A14-1DE7-406B-824F-B61ECA8787E7}" type="presParOf" srcId="{319CF2A2-8761-4454-89D1-320038A17B59}" destId="{25C0BE28-C498-4446-805E-0C088012818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DDF90-4F5E-425E-A4CC-A4D779720A20}">
      <dsp:nvSpPr>
        <dsp:cNvPr id="0" name=""/>
        <dsp:cNvSpPr/>
      </dsp:nvSpPr>
      <dsp:spPr>
        <a:xfrm>
          <a:off x="2656966" y="-32608"/>
          <a:ext cx="2520274" cy="1213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فیزیکی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سرما و گرما</a:t>
          </a:r>
          <a:endParaRPr lang="fa-IR" sz="3200" kern="1200" dirty="0">
            <a:cs typeface="B Nazanin" pitchFamily="2" charset="-78"/>
          </a:endParaRPr>
        </a:p>
      </dsp:txBody>
      <dsp:txXfrm>
        <a:off x="2716222" y="26648"/>
        <a:ext cx="2401762" cy="1095349"/>
      </dsp:txXfrm>
    </dsp:sp>
    <dsp:sp modelId="{24070D1B-4FA6-4A1A-8178-7F970A6E6F75}">
      <dsp:nvSpPr>
        <dsp:cNvPr id="0" name=""/>
        <dsp:cNvSpPr/>
      </dsp:nvSpPr>
      <dsp:spPr>
        <a:xfrm>
          <a:off x="1492755" y="574322"/>
          <a:ext cx="4848697" cy="4848697"/>
        </a:xfrm>
        <a:custGeom>
          <a:avLst/>
          <a:gdLst/>
          <a:ahLst/>
          <a:cxnLst/>
          <a:rect l="0" t="0" r="0" b="0"/>
          <a:pathLst>
            <a:path>
              <a:moveTo>
                <a:pt x="3693323" y="358635"/>
              </a:moveTo>
              <a:arcTo wR="2424348" hR="2424348" stAng="18093754" swAng="14508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1A20E-1776-415D-989B-89F5F65099E3}">
      <dsp:nvSpPr>
        <dsp:cNvPr id="0" name=""/>
        <dsp:cNvSpPr/>
      </dsp:nvSpPr>
      <dsp:spPr>
        <a:xfrm>
          <a:off x="4892087" y="1642575"/>
          <a:ext cx="2661418" cy="1213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فیزیولوژیک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بی خوابی، خستگی</a:t>
          </a:r>
          <a:endParaRPr lang="fa-IR" sz="2800" kern="1200" dirty="0">
            <a:cs typeface="B Nazanin" pitchFamily="2" charset="-78"/>
          </a:endParaRPr>
        </a:p>
      </dsp:txBody>
      <dsp:txXfrm>
        <a:off x="4951343" y="1701831"/>
        <a:ext cx="2542906" cy="1095349"/>
      </dsp:txXfrm>
    </dsp:sp>
    <dsp:sp modelId="{C081BDFB-374D-4AF1-AA04-C92491D4846A}">
      <dsp:nvSpPr>
        <dsp:cNvPr id="0" name=""/>
        <dsp:cNvSpPr/>
      </dsp:nvSpPr>
      <dsp:spPr>
        <a:xfrm>
          <a:off x="1507232" y="732242"/>
          <a:ext cx="4848697" cy="4848697"/>
        </a:xfrm>
        <a:custGeom>
          <a:avLst/>
          <a:gdLst/>
          <a:ahLst/>
          <a:cxnLst/>
          <a:rect l="0" t="0" r="0" b="0"/>
          <a:pathLst>
            <a:path>
              <a:moveTo>
                <a:pt x="4831042" y="2132300"/>
              </a:moveTo>
              <a:arcTo wR="2424348" hR="2424348" stAng="21184865" swAng="11406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C046C-7A5F-42A4-BD76-F686F6A08BAD}">
      <dsp:nvSpPr>
        <dsp:cNvPr id="0" name=""/>
        <dsp:cNvSpPr/>
      </dsp:nvSpPr>
      <dsp:spPr>
        <a:xfrm>
          <a:off x="4392481" y="3672403"/>
          <a:ext cx="3101116" cy="15018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پاتولوژیک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اعمال جراحی، زایمان</a:t>
          </a:r>
          <a:endParaRPr lang="fa-IR" sz="2800" kern="1200" dirty="0">
            <a:cs typeface="B Nazanin" pitchFamily="2" charset="-78"/>
          </a:endParaRPr>
        </a:p>
      </dsp:txBody>
      <dsp:txXfrm>
        <a:off x="4465797" y="3745719"/>
        <a:ext cx="2954484" cy="1355254"/>
      </dsp:txXfrm>
    </dsp:sp>
    <dsp:sp modelId="{B95B9BE9-2769-469F-8A95-BAB93768B8F3}">
      <dsp:nvSpPr>
        <dsp:cNvPr id="0" name=""/>
        <dsp:cNvSpPr/>
      </dsp:nvSpPr>
      <dsp:spPr>
        <a:xfrm>
          <a:off x="1531632" y="612843"/>
          <a:ext cx="4848697" cy="4848697"/>
        </a:xfrm>
        <a:custGeom>
          <a:avLst/>
          <a:gdLst/>
          <a:ahLst/>
          <a:cxnLst/>
          <a:rect l="0" t="0" r="0" b="0"/>
          <a:pathLst>
            <a:path>
              <a:moveTo>
                <a:pt x="3549140" y="4571977"/>
              </a:moveTo>
              <a:arcTo wR="2424348" hR="2424348" stAng="3741439" swAng="32542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A8749-C661-4D6C-A279-C91190069C61}">
      <dsp:nvSpPr>
        <dsp:cNvPr id="0" name=""/>
        <dsp:cNvSpPr/>
      </dsp:nvSpPr>
      <dsp:spPr>
        <a:xfrm>
          <a:off x="360037" y="3672414"/>
          <a:ext cx="3163640" cy="1522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روانی- اجتماعی:گرفتاری های روزمره (جروبحث)، تغییرات مهم(مهاجرت)</a:t>
          </a:r>
          <a:endParaRPr lang="fa-IR" sz="2800" kern="1200" dirty="0">
            <a:cs typeface="B Nazanin" pitchFamily="2" charset="-78"/>
          </a:endParaRPr>
        </a:p>
      </dsp:txBody>
      <dsp:txXfrm>
        <a:off x="434357" y="3746734"/>
        <a:ext cx="3015000" cy="1373821"/>
      </dsp:txXfrm>
    </dsp:sp>
    <dsp:sp modelId="{4ED33438-672B-4FFB-8B3B-76978272BD08}">
      <dsp:nvSpPr>
        <dsp:cNvPr id="0" name=""/>
        <dsp:cNvSpPr/>
      </dsp:nvSpPr>
      <dsp:spPr>
        <a:xfrm>
          <a:off x="1489190" y="625675"/>
          <a:ext cx="4848697" cy="4848697"/>
        </a:xfrm>
        <a:custGeom>
          <a:avLst/>
          <a:gdLst/>
          <a:ahLst/>
          <a:cxnLst/>
          <a:rect l="0" t="0" r="0" b="0"/>
          <a:pathLst>
            <a:path>
              <a:moveTo>
                <a:pt x="79163" y="3038816"/>
              </a:moveTo>
              <a:arcTo wR="2424348" hR="2424348" stAng="9919070" swAng="11441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9CEB6-0234-4816-ACFA-39E3196657A3}">
      <dsp:nvSpPr>
        <dsp:cNvPr id="0" name=""/>
        <dsp:cNvSpPr/>
      </dsp:nvSpPr>
      <dsp:spPr>
        <a:xfrm>
          <a:off x="439381" y="1642575"/>
          <a:ext cx="2344059" cy="1213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مراحل مختلف زندگی</a:t>
          </a:r>
          <a:endParaRPr lang="fa-IR" sz="2800" kern="1200" dirty="0">
            <a:cs typeface="B Nazanin" pitchFamily="2" charset="-78"/>
          </a:endParaRPr>
        </a:p>
      </dsp:txBody>
      <dsp:txXfrm>
        <a:off x="498637" y="1701831"/>
        <a:ext cx="2225547" cy="1095349"/>
      </dsp:txXfrm>
    </dsp:sp>
    <dsp:sp modelId="{4C87FC39-78F7-4D37-AA5A-B29E7A94ABC5}">
      <dsp:nvSpPr>
        <dsp:cNvPr id="0" name=""/>
        <dsp:cNvSpPr/>
      </dsp:nvSpPr>
      <dsp:spPr>
        <a:xfrm>
          <a:off x="1492755" y="574322"/>
          <a:ext cx="4848697" cy="4848697"/>
        </a:xfrm>
        <a:custGeom>
          <a:avLst/>
          <a:gdLst/>
          <a:ahLst/>
          <a:cxnLst/>
          <a:rect l="0" t="0" r="0" b="0"/>
          <a:pathLst>
            <a:path>
              <a:moveTo>
                <a:pt x="420566" y="1059679"/>
              </a:moveTo>
              <a:arcTo wR="2424348" hR="2424348" stAng="12855402" swAng="14508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379DE-F8A3-4C18-AA7E-C0A634D2FB9A}">
      <dsp:nvSpPr>
        <dsp:cNvPr id="0" name=""/>
        <dsp:cNvSpPr/>
      </dsp:nvSpPr>
      <dsp:spPr>
        <a:xfrm>
          <a:off x="685343" y="2032000"/>
          <a:ext cx="446740" cy="679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370" y="0"/>
              </a:lnTo>
              <a:lnTo>
                <a:pt x="223370" y="679658"/>
              </a:lnTo>
              <a:lnTo>
                <a:pt x="446740" y="679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888380" y="2351495"/>
        <a:ext cx="40666" cy="40666"/>
      </dsp:txXfrm>
    </dsp:sp>
    <dsp:sp modelId="{A6E239C0-8F51-4516-AE45-D0BA3D0D7EA6}">
      <dsp:nvSpPr>
        <dsp:cNvPr id="0" name=""/>
        <dsp:cNvSpPr/>
      </dsp:nvSpPr>
      <dsp:spPr>
        <a:xfrm>
          <a:off x="685343" y="1419890"/>
          <a:ext cx="446740" cy="612109"/>
        </a:xfrm>
        <a:custGeom>
          <a:avLst/>
          <a:gdLst/>
          <a:ahLst/>
          <a:cxnLst/>
          <a:rect l="0" t="0" r="0" b="0"/>
          <a:pathLst>
            <a:path>
              <a:moveTo>
                <a:pt x="0" y="612109"/>
              </a:moveTo>
              <a:lnTo>
                <a:pt x="223370" y="612109"/>
              </a:lnTo>
              <a:lnTo>
                <a:pt x="223370" y="0"/>
              </a:lnTo>
              <a:lnTo>
                <a:pt x="4467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889769" y="1707000"/>
        <a:ext cx="37889" cy="37889"/>
      </dsp:txXfrm>
    </dsp:sp>
    <dsp:sp modelId="{D44721DD-55D2-4943-A56F-C1ED0B616D68}">
      <dsp:nvSpPr>
        <dsp:cNvPr id="0" name=""/>
        <dsp:cNvSpPr/>
      </dsp:nvSpPr>
      <dsp:spPr>
        <a:xfrm rot="16200000">
          <a:off x="-1447282" y="1691496"/>
          <a:ext cx="3584246" cy="6810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cs typeface="B Nazanin" pitchFamily="2" charset="-78"/>
            </a:rPr>
            <a:t>عوامل استرس زا</a:t>
          </a:r>
          <a:endParaRPr lang="fa-IR" sz="4000" b="1" kern="1200" dirty="0">
            <a:cs typeface="B Nazanin" pitchFamily="2" charset="-78"/>
          </a:endParaRPr>
        </a:p>
      </dsp:txBody>
      <dsp:txXfrm>
        <a:off x="-1447282" y="1691496"/>
        <a:ext cx="3584246" cy="681006"/>
      </dsp:txXfrm>
    </dsp:sp>
    <dsp:sp modelId="{24101B2F-9174-43B4-A5E7-D2E79830FE07}">
      <dsp:nvSpPr>
        <dsp:cNvPr id="0" name=""/>
        <dsp:cNvSpPr/>
      </dsp:nvSpPr>
      <dsp:spPr>
        <a:xfrm>
          <a:off x="1132084" y="825358"/>
          <a:ext cx="4959578" cy="11890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Nazanin" pitchFamily="2" charset="-78"/>
            </a:rPr>
            <a:t>درونی: بیماریها، یائسگی، حاملگی، سبک زندگی</a:t>
          </a:r>
          <a:endParaRPr lang="fa-IR" sz="3200" b="1" kern="1200" dirty="0">
            <a:cs typeface="B Nazanin" pitchFamily="2" charset="-78"/>
          </a:endParaRPr>
        </a:p>
      </dsp:txBody>
      <dsp:txXfrm>
        <a:off x="1132084" y="825358"/>
        <a:ext cx="4959578" cy="1189065"/>
      </dsp:txXfrm>
    </dsp:sp>
    <dsp:sp modelId="{1B1F3D1A-3205-4409-918B-5907CD992C2A}">
      <dsp:nvSpPr>
        <dsp:cNvPr id="0" name=""/>
        <dsp:cNvSpPr/>
      </dsp:nvSpPr>
      <dsp:spPr>
        <a:xfrm>
          <a:off x="1132084" y="2184674"/>
          <a:ext cx="4926251" cy="10539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Nazanin" pitchFamily="2" charset="-78"/>
            </a:rPr>
            <a:t>بیرونی: تغییرات محیطی، مشکلات و گرفتاری های خانوادگی و شغلی</a:t>
          </a:r>
          <a:endParaRPr lang="fa-IR" sz="3200" b="1" kern="1200" dirty="0">
            <a:cs typeface="B Nazanin" pitchFamily="2" charset="-78"/>
          </a:endParaRPr>
        </a:p>
      </dsp:txBody>
      <dsp:txXfrm>
        <a:off x="1132084" y="2184674"/>
        <a:ext cx="4926251" cy="1053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474D-C2AA-489B-9B19-2713C6D3164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21F9-530D-4DB1-9B7B-80A86C34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56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224848-0961-4F10-BB3C-FD6F6B506FF7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C34EC71-CE42-4730-BE5F-F12460466C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599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8D0BC2-0394-4343-96C9-D84F843258C3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4EC71-CE42-4730-BE5F-F12460466CED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4EC71-CE42-4730-BE5F-F12460466CED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A8339-ADF0-410C-872D-081ADB4C84D6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18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A8339-ADF0-410C-872D-081ADB4C84D6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19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A8339-ADF0-410C-872D-081ADB4C84D6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20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A8339-ADF0-410C-872D-081ADB4C84D6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21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B628-F560-44C5-9BEE-33AC3511408F}" type="datetimeFigureOut">
              <a:rPr lang="fa-IR" smtClean="0"/>
              <a:pPr/>
              <a:t>1439/08/05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F3AF-5195-418D-B9F2-91E5C7A77F7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524" y="0"/>
            <a:ext cx="9433048" cy="6858000"/>
          </a:xfrm>
          <a:prstGeom prst="rect">
            <a:avLst/>
          </a:prstGeom>
        </p:spPr>
      </p:pic>
      <p:pic>
        <p:nvPicPr>
          <p:cNvPr id="5" name="Picture 2" descr="http://www.daneshsabz.com/upfile/Files/image/allbums/besmalah/b/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43204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68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میانسالی: وظیفه پدری یا مادری، تصمیم گیری های خانوادگی و مسئولیت های سنگین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افراد مسن: تغییر ساخت خانواده، تغییرات فیزیکی ظاهر، تاثیرات اجتماعی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14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855225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1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ویژگی های عوامل استرس زا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کنترل پذیری: </a:t>
            </a:r>
            <a:r>
              <a:rPr lang="fa-IR" sz="2800" dirty="0" smtClean="0">
                <a:cs typeface="B Nazanin" pitchFamily="2" charset="-78"/>
              </a:rPr>
              <a:t>تصاویری از قتل های وحشیانه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پیش بینی پذیری: </a:t>
            </a:r>
            <a:r>
              <a:rPr lang="fa-IR" sz="2800" dirty="0" smtClean="0">
                <a:cs typeface="B Nazanin" pitchFamily="2" charset="-78"/>
              </a:rPr>
              <a:t>دانشجویان آشنا با قوانین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ضرورت برای سازگاری: </a:t>
            </a:r>
            <a:r>
              <a:rPr lang="fa-IR" sz="2800" dirty="0" smtClean="0">
                <a:cs typeface="B Nazanin" pitchFamily="2" charset="-78"/>
              </a:rPr>
              <a:t>فصل امتحانات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تجربه گذشته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ویژگی های شخصیتی: </a:t>
            </a:r>
            <a:r>
              <a:rPr lang="fa-IR" sz="2800" dirty="0" smtClean="0">
                <a:cs typeface="B Nazanin" pitchFamily="2" charset="-78"/>
              </a:rPr>
              <a:t>شخصیت های تیپ الف، وسواسی</a:t>
            </a: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53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56" y="13905"/>
            <a:ext cx="8229600" cy="11430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پاسخ های فیزیولوژیکی به استرس(سندرم سازگاری عمومی)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6852028" y="548680"/>
            <a:ext cx="2025961" cy="1872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cs typeface="B Nazanin" pitchFamily="2" charset="-78"/>
              </a:rPr>
              <a:t>مرحله هشدار</a:t>
            </a:r>
          </a:p>
          <a:p>
            <a:pPr marL="0" indent="0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800" dirty="0" smtClean="0">
                <a:cs typeface="B Nazanin" pitchFamily="2" charset="-78"/>
              </a:rPr>
              <a:t>1- تحریک هیپوتالاموس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83968" y="1628800"/>
            <a:ext cx="1800200" cy="6577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هیپوفیز خلفی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3968" y="2831480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هیپوفیز قدامی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41994" y="1619085"/>
            <a:ext cx="1368152" cy="667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ADH</a:t>
            </a:r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1994" y="290348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ACTH</a:t>
            </a:r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4880" y="1124744"/>
            <a:ext cx="230425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افزایش بازجذب آب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کاهش برون ده ادراری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91928" y="2852508"/>
            <a:ext cx="1440160" cy="627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قشر آدرنال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7465" y="3861296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آلدوسترون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29519" y="386104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کورتیزول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4880" y="4725144"/>
            <a:ext cx="218688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بازجذب سدیم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بازجذب آب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برون ده ادراری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دفع پتاسیم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32088" y="4725144"/>
            <a:ext cx="247196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گلیکوژنز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کاتابولیسم پروتئین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کاتابولیسم چربی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189567" y="2280799"/>
            <a:ext cx="684076" cy="280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0"/>
          </p:cNvCxnSpPr>
          <p:nvPr/>
        </p:nvCxnSpPr>
        <p:spPr>
          <a:xfrm flipH="1">
            <a:off x="5184068" y="2560977"/>
            <a:ext cx="689575" cy="270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1"/>
            <a:endCxn id="7" idx="3"/>
          </p:cNvCxnSpPr>
          <p:nvPr/>
        </p:nvCxnSpPr>
        <p:spPr>
          <a:xfrm flipH="1" flipV="1">
            <a:off x="4110146" y="1952836"/>
            <a:ext cx="173822" cy="4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510626" y="1993698"/>
            <a:ext cx="2128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1"/>
          </p:cNvCxnSpPr>
          <p:nvPr/>
        </p:nvCxnSpPr>
        <p:spPr>
          <a:xfrm flipH="1">
            <a:off x="4110146" y="3155516"/>
            <a:ext cx="1738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1"/>
          </p:cNvCxnSpPr>
          <p:nvPr/>
        </p:nvCxnSpPr>
        <p:spPr>
          <a:xfrm flipH="1">
            <a:off x="2411760" y="3191520"/>
            <a:ext cx="3302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2"/>
            <a:endCxn id="12" idx="0"/>
          </p:cNvCxnSpPr>
          <p:nvPr/>
        </p:nvCxnSpPr>
        <p:spPr>
          <a:xfrm>
            <a:off x="1812008" y="3479552"/>
            <a:ext cx="1637591" cy="381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11" idx="0"/>
          </p:cNvCxnSpPr>
          <p:nvPr/>
        </p:nvCxnSpPr>
        <p:spPr>
          <a:xfrm flipH="1">
            <a:off x="1183549" y="3479552"/>
            <a:ext cx="628459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</p:cNvCxnSpPr>
          <p:nvPr/>
        </p:nvCxnSpPr>
        <p:spPr>
          <a:xfrm>
            <a:off x="3449599" y="44371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2"/>
          </p:cNvCxnSpPr>
          <p:nvPr/>
        </p:nvCxnSpPr>
        <p:spPr>
          <a:xfrm>
            <a:off x="1183549" y="4437360"/>
            <a:ext cx="0" cy="287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4" y="1438126"/>
            <a:ext cx="28803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Nazanin" pitchFamily="2" charset="-78"/>
              </a:rPr>
              <a:t>2- تحریک سمپاتیک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52215" y="1330114"/>
            <a:ext cx="2736304" cy="739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بخش مرکزی آدرنال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6056" y="2465591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نور اپی نفرین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0085" y="2472600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اپی نفرین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83968" y="4257092"/>
            <a:ext cx="4464496" cy="126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افزایش جریان خون عضلانی- اسکلتی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افزایش فشار خون شریانی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6039" y="3717032"/>
            <a:ext cx="291632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افزایش ضربان قلب، برون ده قلبی، اکسیژن، تنفس، قندخون، هوشیاری، گشادی مردمک ها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508104" y="1699736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4120367" y="2069358"/>
            <a:ext cx="2071813" cy="39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 flipH="1">
            <a:off x="2374201" y="2069358"/>
            <a:ext cx="1746166" cy="403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>
            <a:off x="6192180" y="3113663"/>
            <a:ext cx="0" cy="1143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>
            <a:off x="2374201" y="3120672"/>
            <a:ext cx="0" cy="59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1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flipH="1">
            <a:off x="6444208" y="160524"/>
            <a:ext cx="1800200" cy="1828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واکنش جنگ یا گریز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6444208" y="1844824"/>
            <a:ext cx="2016224" cy="15121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مرحله مقاومت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120172" y="3375699"/>
            <a:ext cx="244827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4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تداوم عامل استرس زا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6120172" y="5056337"/>
            <a:ext cx="2340260" cy="15654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مرحله فرسودگی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296457" y="2434415"/>
            <a:ext cx="2133237" cy="16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13938" y="1988840"/>
            <a:ext cx="2430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رفع عامل استرس زا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3528" y="1074682"/>
            <a:ext cx="3972929" cy="2229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فعالیت پاراسمپاتیک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برگشت سطح هورمون ها به حالت طبیعی</a:t>
            </a: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سازگاری با موقعیت استرس زا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3528" y="4203791"/>
            <a:ext cx="3972929" cy="2418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افزایش پاسخ فیزیولوژیک/ کاهش سازگاری</a:t>
            </a:r>
          </a:p>
          <a:p>
            <a:pPr algn="ctr"/>
            <a:endParaRPr lang="fa-IR" sz="2400" b="1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کاهش سطح انرژی، توجه و تمرکز، تضعیف سیستم ایمنی، بیماری و مرگ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 flipV="1">
            <a:off x="4296457" y="5661248"/>
            <a:ext cx="1823715" cy="19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5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cs typeface="B Nazanin" pitchFamily="2" charset="-78"/>
              </a:rPr>
              <a:t>پاسخ های روانشناختی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پاسخ های هیجانی:</a:t>
            </a:r>
            <a:r>
              <a:rPr lang="fa-IR" sz="2800" b="1" dirty="0" smtClean="0">
                <a:cs typeface="B Nazanin" pitchFamily="2" charset="-78"/>
              </a:rPr>
              <a:t> اضطراب</a:t>
            </a:r>
            <a:r>
              <a:rPr lang="fa-IR" sz="2800" dirty="0" smtClean="0">
                <a:cs typeface="B Nazanin" pitchFamily="2" charset="-78"/>
              </a:rPr>
              <a:t>، بی احساسی، افسردگی، درماندگی، احساس ناامیدی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پاسخ های رفتاری:</a:t>
            </a:r>
            <a:r>
              <a:rPr lang="fa-IR" sz="2800" b="1" dirty="0" smtClean="0">
                <a:cs typeface="B Nazanin" pitchFamily="2" charset="-78"/>
              </a:rPr>
              <a:t>پرخاشگری(نوجوان)، </a:t>
            </a:r>
            <a:r>
              <a:rPr lang="fa-IR" sz="2800" dirty="0" smtClean="0">
                <a:cs typeface="B Nazanin" pitchFamily="2" charset="-78"/>
              </a:rPr>
              <a:t>خواب آشفته، سوءمصرف مواد، رژیم غذایی ناسالم، مشکلات کاری و تحصیلی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تخریب عملکردهای شناختی:اختلال تمرکز، توانایی تفکر منطقی، اختلال یادگیری، قضاوت ضعیف</a:t>
            </a: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76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12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428604"/>
            <a:ext cx="64294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مدیریت استرس 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9650"/>
            <a:ext cx="762158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Nazanin" pitchFamily="2" charset="-78"/>
              </a:rPr>
              <a:t>راهبرادهایی که برای از بین بردن یا به حداقل رساندن استرس است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6957" y="2071678"/>
            <a:ext cx="374095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راهبردهای مدارایی آگاهانه</a:t>
            </a:r>
            <a:endParaRPr lang="fa-IR" sz="2800" b="1" dirty="0">
              <a:cs typeface="B Nazanin" pitchFamily="2" charset="-78"/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241941" y="2643182"/>
            <a:ext cx="1544637" cy="1690687"/>
            <a:chOff x="555" y="2823"/>
            <a:chExt cx="973" cy="1065"/>
          </a:xfrm>
        </p:grpSpPr>
        <p:pic>
          <p:nvPicPr>
            <p:cNvPr id="9" name="Picture 34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10" name="Oval 5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FF990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pic>
          <p:nvPicPr>
            <p:cNvPr id="13" name="Picture 33" descr="Picture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5128380" y="3120094"/>
            <a:ext cx="160973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0000"/>
                </a:solidFill>
                <a:latin typeface="Verdana" pitchFamily="34" charset="0"/>
                <a:cs typeface="B Nazanin" pitchFamily="2" charset="-78"/>
              </a:rPr>
              <a:t>هیجان مدار</a:t>
            </a:r>
            <a:endParaRPr lang="en-US" sz="2800" b="1" dirty="0">
              <a:solidFill>
                <a:srgbClr val="000000"/>
              </a:solidFill>
              <a:latin typeface="Verdana" pitchFamily="34" charset="0"/>
              <a:cs typeface="B Nazanin" pitchFamily="2" charset="-78"/>
            </a:endParaRP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1643042" y="2643182"/>
            <a:ext cx="1544638" cy="1690687"/>
            <a:chOff x="555" y="2823"/>
            <a:chExt cx="973" cy="1065"/>
          </a:xfrm>
        </p:grpSpPr>
        <p:pic>
          <p:nvPicPr>
            <p:cNvPr id="16" name="Picture 45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</p:spPr>
        </p:pic>
        <p:sp>
          <p:nvSpPr>
            <p:cNvPr id="17" name="Oval 4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57255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8" name="Oval 4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30C230">
                    <a:gamma/>
                    <a:shade val="6352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9" name="Oval 4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30C23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pic>
          <p:nvPicPr>
            <p:cNvPr id="20" name="Picture 49" descr="Picture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14188" y="3071810"/>
            <a:ext cx="150554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0000"/>
                </a:solidFill>
                <a:latin typeface="Verdana" pitchFamily="34" charset="0"/>
                <a:cs typeface="B Nazanin" pitchFamily="2" charset="-78"/>
              </a:rPr>
              <a:t>مساله مدار</a:t>
            </a:r>
            <a:endParaRPr lang="en-US" sz="2800" b="1" dirty="0">
              <a:solidFill>
                <a:srgbClr val="000000"/>
              </a:solidFill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5143504" y="4214818"/>
            <a:ext cx="1928826" cy="64294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extBox 22"/>
          <p:cNvSpPr txBox="1"/>
          <p:nvPr/>
        </p:nvSpPr>
        <p:spPr>
          <a:xfrm>
            <a:off x="4429124" y="5072074"/>
            <a:ext cx="3357586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این نوع مقابله ها به انسان کمک می کند تا احساس و هیجانی را که در اثر مواجهه با استرس ایجاد شده است را بر طرف کند </a:t>
            </a:r>
            <a:endParaRPr lang="fa-IR" sz="2000" dirty="0">
              <a:cs typeface="B Nazanin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500166" y="4214818"/>
            <a:ext cx="1928826" cy="642942"/>
          </a:xfrm>
          <a:prstGeom prst="downArrow">
            <a:avLst/>
          </a:prstGeom>
          <a:solidFill>
            <a:srgbClr val="008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TextBox 24"/>
          <p:cNvSpPr txBox="1"/>
          <p:nvPr/>
        </p:nvSpPr>
        <p:spPr>
          <a:xfrm>
            <a:off x="785786" y="5056543"/>
            <a:ext cx="3286148" cy="1015663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cs typeface="B Nazanin" pitchFamily="2" charset="-78"/>
              </a:rPr>
              <a:t>به فرد کمک می کند تا برای مقابله راه حلی بیاندیشد تا استرس را از بین برد یا آن را کمتر کند </a:t>
            </a:r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775" y="1397000"/>
            <a:ext cx="53244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5" descr="p12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919231" y="410081"/>
            <a:ext cx="677379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fa-I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مهارت های </a:t>
            </a:r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مدارایی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pic>
        <p:nvPicPr>
          <p:cNvPr id="10245" name="Picture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62232">
            <a:off x="5016960" y="1417637"/>
            <a:ext cx="32734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0302031">
            <a:off x="5303778" y="2766393"/>
            <a:ext cx="2566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3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هیجان مدار سالم</a:t>
            </a: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21288687">
            <a:off x="1319157" y="2587352"/>
            <a:ext cx="38362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منحرف کردن ذهن از مشکل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ابراز احساسات(گریه، دعا، درددل)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فعالیت های بدنی(ورزش، تفریح، مسافرت، نقاشی)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نذرو نیاز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به طور موقت کنار کشیدن 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مشغول شدن به کار و فعالیت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پیاده روی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طلب حمایت عاطفی از دیگران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775" y="1397000"/>
            <a:ext cx="53244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5" descr="p12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923544" y="382137"/>
            <a:ext cx="677379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fa-IR" sz="3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مهارت های </a:t>
            </a:r>
            <a:r>
              <a:rPr lang="fa-IR" sz="3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مدارایی</a:t>
            </a: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pic>
        <p:nvPicPr>
          <p:cNvPr id="10245" name="Picture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62232">
            <a:off x="4984750" y="1417638"/>
            <a:ext cx="32734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0302031">
            <a:off x="5225622" y="2766393"/>
            <a:ext cx="27574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3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هیجان مدار </a:t>
            </a:r>
            <a:r>
              <a:rPr lang="fa-IR" sz="3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ناسالم</a:t>
            </a: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21160935">
            <a:off x="1220428" y="2704736"/>
            <a:ext cx="3869664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خودکشی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تخریب اموال دیگران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انزوا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مصرف داروهای روان گردان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پرخاشگری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فرار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مصرف مواد مخدر</a:t>
            </a:r>
            <a:endParaRPr lang="en-US" sz="2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7999"/>
          </a:xfrm>
        </p:grpSpPr>
        <p:pic>
          <p:nvPicPr>
            <p:cNvPr id="4101" name="Picture 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9144000" cy="685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5" descr="p12_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30637" y="805219"/>
              <a:ext cx="1045098" cy="92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2987824" y="2996952"/>
            <a:ext cx="396044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cs typeface="B Nazanin" pitchFamily="2" charset="-78"/>
              </a:rPr>
              <a:t>استرس و مدیریت </a:t>
            </a:r>
            <a:r>
              <a:rPr lang="fa-IR" sz="6000" dirty="0" smtClean="0">
                <a:cs typeface="B Nazanin" pitchFamily="2" charset="-78"/>
              </a:rPr>
              <a:t>استرس</a:t>
            </a:r>
            <a:endParaRPr lang="en-US" sz="6000" dirty="0" smtClean="0">
              <a:cs typeface="B Nazanin" pitchFamily="2" charset="-78"/>
            </a:endParaRPr>
          </a:p>
          <a:p>
            <a:pPr algn="ctr"/>
            <a:r>
              <a:rPr lang="en-US" sz="6000" dirty="0">
                <a:cs typeface="B Nazanin" pitchFamily="2" charset="-78"/>
              </a:rPr>
              <a:t>http://cm100.blog.ir/</a:t>
            </a:r>
            <a:endParaRPr lang="fa-IR" sz="6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376819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775" y="1397000"/>
            <a:ext cx="53244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5" descr="p12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923544" y="382137"/>
            <a:ext cx="677379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fa-I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مهارت های </a:t>
            </a:r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مدارایی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pic>
        <p:nvPicPr>
          <p:cNvPr id="10245" name="Picture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62232">
            <a:off x="4984750" y="1417638"/>
            <a:ext cx="32734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0302031">
            <a:off x="5413360" y="2766393"/>
            <a:ext cx="2449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3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مساله </a:t>
            </a:r>
            <a:r>
              <a:rPr lang="fa-IR" sz="3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مدار سالم</a:t>
            </a: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21160935">
            <a:off x="1282371" y="2567964"/>
            <a:ext cx="3869664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اولویت بندی کارها و برنامه ها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برنامه ریزی کردن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تغییر هدف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تغییر سبک زندگی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حل مساله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صبر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فکر کردن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تلاش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مشورت </a:t>
            </a:r>
            <a:endParaRPr lang="en-US" sz="2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3775" y="1397000"/>
            <a:ext cx="53244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5" descr="p12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923544" y="382137"/>
            <a:ext cx="677379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fa-I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مهارت های مقابله ای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pic>
        <p:nvPicPr>
          <p:cNvPr id="10245" name="Picture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62232">
            <a:off x="4984750" y="1417638"/>
            <a:ext cx="32734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0302031">
            <a:off x="5274319" y="2766393"/>
            <a:ext cx="2640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32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مساله مدار </a:t>
            </a:r>
            <a:r>
              <a:rPr lang="fa-IR" sz="32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ناسالم</a:t>
            </a: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21160935">
            <a:off x="1328022" y="2395834"/>
            <a:ext cx="3869664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چک بی محل کشیدن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فریب دیگران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دروغ گویی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قول و وعده های بی اساس دادن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استفاده از نزول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انجام کارهای شتاب زده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کلاه برداری و سرقت </a:t>
            </a:r>
          </a:p>
          <a:p>
            <a:pPr algn="r">
              <a:defRPr/>
            </a:pPr>
            <a:r>
              <a:rPr lang="fa-IR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استفاده از راه حل های سطحی و مقطعی </a:t>
            </a:r>
            <a:endParaRPr lang="en-US" sz="2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مکانیسم های دفاعی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زیگموند فروید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رفتارهای ناخودآگاه که سبب حمایت روانی شخص در یک حادثه استرس زا می شوند.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تغییر و تحریف واقعیت ها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7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سرکوبی(</a:t>
            </a:r>
            <a:r>
              <a:rPr lang="en-US" sz="2800" b="1" dirty="0" smtClean="0">
                <a:cs typeface="B Nazanin" pitchFamily="2" charset="-78"/>
              </a:rPr>
              <a:t>Repression</a:t>
            </a:r>
            <a:r>
              <a:rPr lang="fa-IR" sz="2800" b="1" dirty="0" smtClean="0">
                <a:cs typeface="B Nazanin" pitchFamily="2" charset="-78"/>
              </a:rPr>
              <a:t>) یا واپس زنی: </a:t>
            </a:r>
            <a:r>
              <a:rPr lang="fa-IR" sz="2800" dirty="0" smtClean="0">
                <a:cs typeface="B Nazanin" pitchFamily="2" charset="-78"/>
              </a:rPr>
              <a:t>رایج ترین، فرستادن احساسات و خاطرات ناراحت کننده و ترسناک به ناخودآگاه، عدم ورود تمایلات ناخودآگاه به خودآگاه، آتش زیر خاکستر، پیش نیاز، عصبانیت خود را به درون خود بریزیم.</a:t>
            </a:r>
          </a:p>
          <a:p>
            <a:pPr algn="just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جابجایی(</a:t>
            </a:r>
            <a:r>
              <a:rPr lang="en-US" sz="2800" b="1" dirty="0" smtClean="0">
                <a:cs typeface="B Nazanin" pitchFamily="2" charset="-78"/>
              </a:rPr>
              <a:t>Displacement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سوق دادن جهت یک احساس از موضوع خطرناک به موضوع امن، تنبیه پسر بزرگتر، محیط های اداری، شکستن ظرف ها</a:t>
            </a:r>
          </a:p>
          <a:p>
            <a:pPr algn="just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برون فکنی(</a:t>
            </a:r>
            <a:r>
              <a:rPr lang="en-US" sz="2800" b="1" dirty="0" smtClean="0">
                <a:cs typeface="B Nazanin" pitchFamily="2" charset="-78"/>
              </a:rPr>
              <a:t>Projection</a:t>
            </a:r>
            <a:r>
              <a:rPr lang="fa-IR" sz="2800" b="1" dirty="0" smtClean="0">
                <a:cs typeface="B Nazanin" pitchFamily="2" charset="-78"/>
              </a:rPr>
              <a:t>) یا فرافکنی: </a:t>
            </a:r>
            <a:r>
              <a:rPr lang="fa-IR" sz="2800" dirty="0" smtClean="0">
                <a:cs typeface="B Nazanin" pitchFamily="2" charset="-78"/>
              </a:rPr>
              <a:t>نسبت دادن خصوصیات نامقبول و ناپسند خود به دیگران، </a:t>
            </a:r>
            <a:r>
              <a:rPr lang="fa-IR" sz="2800" smtClean="0">
                <a:cs typeface="B Nazanin" pitchFamily="2" charset="-78"/>
              </a:rPr>
              <a:t>تمایلات پرخاشگرانه، پارانوئید</a:t>
            </a:r>
            <a:endParaRPr lang="fa-IR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73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fa-IR" sz="2800" b="1" dirty="0">
                <a:cs typeface="B Nazanin" pitchFamily="2" charset="-78"/>
              </a:rPr>
              <a:t>جبران(</a:t>
            </a:r>
            <a:r>
              <a:rPr lang="en-US" sz="2800" b="1" dirty="0">
                <a:cs typeface="B Nazanin" pitchFamily="2" charset="-78"/>
              </a:rPr>
              <a:t>Compensation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تلافی کردن یک نقص یا کمبود با رفتارهای افراطی به منظور تقلیل احساس حقارت، معلولیت جسمی</a:t>
            </a:r>
            <a:endParaRPr lang="fa-IR" sz="2800" dirty="0">
              <a:cs typeface="B Nazanin" pitchFamily="2" charset="-78"/>
            </a:endParaRP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Nazanin" pitchFamily="2" charset="-78"/>
              </a:rPr>
              <a:t>والایش(</a:t>
            </a:r>
            <a:r>
              <a:rPr lang="en-US" sz="2800" b="1" dirty="0">
                <a:cs typeface="B Nazanin" pitchFamily="2" charset="-78"/>
              </a:rPr>
              <a:t>Sublimation</a:t>
            </a:r>
            <a:r>
              <a:rPr lang="fa-IR" sz="2800" b="1" dirty="0" smtClean="0">
                <a:cs typeface="B Nazanin" pitchFamily="2" charset="-78"/>
              </a:rPr>
              <a:t>) یا تصعید:</a:t>
            </a:r>
            <a:r>
              <a:rPr lang="fa-IR" sz="2800" dirty="0" smtClean="0">
                <a:cs typeface="B Nazanin" pitchFamily="2" charset="-78"/>
              </a:rPr>
              <a:t>پخته ای، ارتقاء سالم و بی تعارض یک تکانه کودکانه به یک هدف اجتماعی پخته، میل به پرخاشگری، گرایش به خودنمایی</a:t>
            </a:r>
            <a:endParaRPr lang="fa-IR" sz="2800" dirty="0">
              <a:cs typeface="B Nazanin" pitchFamily="2" charset="-78"/>
            </a:endParaRPr>
          </a:p>
          <a:p>
            <a:pPr>
              <a:lnSpc>
                <a:spcPct val="160000"/>
              </a:lnSpc>
            </a:pPr>
            <a:r>
              <a:rPr lang="fa-IR" sz="2800" b="1" dirty="0" smtClean="0">
                <a:cs typeface="B Nazanin" pitchFamily="2" charset="-78"/>
              </a:rPr>
              <a:t>انکار(</a:t>
            </a:r>
            <a:r>
              <a:rPr lang="en-US" sz="2800" b="1" dirty="0">
                <a:cs typeface="B Nazanin" pitchFamily="2" charset="-78"/>
              </a:rPr>
              <a:t>Denial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نفی ناخودآگاه یک فکر یا واقعیت که برای خودآگاه نامقبول است. سرطان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Nazanin" pitchFamily="2" charset="-78"/>
              </a:rPr>
              <a:t>فرونشانی(</a:t>
            </a:r>
            <a:r>
              <a:rPr lang="en-US" sz="2800" b="1" dirty="0">
                <a:cs typeface="B Nazanin" pitchFamily="2" charset="-78"/>
              </a:rPr>
              <a:t>Suppression</a:t>
            </a:r>
            <a:r>
              <a:rPr lang="fa-IR" sz="2800" b="1" dirty="0">
                <a:cs typeface="B Nazanin" pitchFamily="2" charset="-78"/>
              </a:rPr>
              <a:t>): </a:t>
            </a:r>
            <a:r>
              <a:rPr lang="fa-IR" sz="2800" dirty="0">
                <a:cs typeface="B Nazanin" pitchFamily="2" charset="-78"/>
              </a:rPr>
              <a:t>عمل آگاهانه یا نیمه آگاهانه مهار کردن یک عقیده برای فراموش کردن چیزی، تفاوت با سرکوبی، نمی خواهم به آن موضوع فکر کنم.</a:t>
            </a:r>
          </a:p>
          <a:p>
            <a:pPr>
              <a:lnSpc>
                <a:spcPct val="150000"/>
              </a:lnSpc>
            </a:pPr>
            <a:endParaRPr lang="fa-IR" sz="28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1219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درون </a:t>
            </a:r>
            <a:r>
              <a:rPr lang="fa-IR" sz="2800" b="1" dirty="0">
                <a:cs typeface="B Nazanin" pitchFamily="2" charset="-78"/>
              </a:rPr>
              <a:t>فکنی(</a:t>
            </a:r>
            <a:r>
              <a:rPr lang="en-US" sz="2800" b="1" dirty="0">
                <a:cs typeface="B Nazanin" pitchFamily="2" charset="-78"/>
              </a:rPr>
              <a:t>Introjection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نسبت دادن احساسات، ارزش ها یا ویژگی های دیگران به خود، سخنرانی، مرگ همسر در اثر سکته قلبی، در مراحل رشد قابل اهمیت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همانندسازی(</a:t>
            </a:r>
            <a:r>
              <a:rPr lang="en-US" sz="2800" b="1" dirty="0">
                <a:cs typeface="B Nazanin" pitchFamily="2" charset="-78"/>
              </a:rPr>
              <a:t>Identification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فرد ناخودآگاه خود را جای کس دیگری قرار می دهد و مانند او رفتار می کند، لباس بازیکن مورد علاقه، کاهش درد جدایی یا فقدان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دلیل تراشی(</a:t>
            </a:r>
            <a:r>
              <a:rPr lang="en-US" sz="2800" b="1" dirty="0">
                <a:cs typeface="B Nazanin" pitchFamily="2" charset="-78"/>
              </a:rPr>
              <a:t>Rationalization</a:t>
            </a:r>
            <a:r>
              <a:rPr lang="fa-IR" sz="2800" b="1" dirty="0" smtClean="0">
                <a:cs typeface="B Nazanin" pitchFamily="2" charset="-78"/>
              </a:rPr>
              <a:t>):</a:t>
            </a:r>
            <a:r>
              <a:rPr lang="fa-IR" sz="2800" dirty="0" smtClean="0">
                <a:cs typeface="B Nazanin" pitchFamily="2" charset="-78"/>
              </a:rPr>
              <a:t> ارائه توضیحات نادرست اما ظاهرا قانع کننده برای توجیه رفتارهای نامقبول خود، اخراج از کار، حفظ حس احترام به خود و دوری از احساس گناه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4678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تبدیل(</a:t>
            </a:r>
            <a:r>
              <a:rPr lang="en-US" sz="2800" b="1" dirty="0" smtClean="0">
                <a:cs typeface="B Nazanin" pitchFamily="2" charset="-78"/>
              </a:rPr>
              <a:t>Conversion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تعارضات سرکوب شده ناخودآگاه به صورت شکایت های حسی- حرکتی، مشاجره زن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ابطال(</a:t>
            </a:r>
            <a:r>
              <a:rPr lang="en-US" sz="2800" b="1" dirty="0" smtClean="0">
                <a:cs typeface="B Nazanin" pitchFamily="2" charset="-78"/>
              </a:rPr>
              <a:t>Undoing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بعضی از رفتارهای نامقبول گذشته به صورت نمادی و به شکل معکوس در می آید. فعالیت های خیر خواهانه فرد رباخوار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شوخی(</a:t>
            </a:r>
            <a:r>
              <a:rPr lang="en-US" sz="2800" b="1" dirty="0" smtClean="0">
                <a:cs typeface="B Nazanin" pitchFamily="2" charset="-78"/>
              </a:rPr>
              <a:t>Humor</a:t>
            </a:r>
            <a:r>
              <a:rPr lang="fa-IR" sz="2800" b="1" dirty="0" smtClean="0">
                <a:cs typeface="B Nazanin" pitchFamily="2" charset="-78"/>
              </a:rPr>
              <a:t>):  </a:t>
            </a:r>
            <a:r>
              <a:rPr lang="fa-IR" sz="2800" dirty="0" smtClean="0">
                <a:cs typeface="B Nazanin" pitchFamily="2" charset="-78"/>
              </a:rPr>
              <a:t>ابراز آشکار احساسات بدون ناراحتی و تاثیر نامطلوب بر دیگران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جداسازی(</a:t>
            </a:r>
            <a:r>
              <a:rPr lang="en-US" sz="2800" b="1" dirty="0" smtClean="0">
                <a:cs typeface="B Nazanin" pitchFamily="2" charset="-78"/>
              </a:rPr>
              <a:t>Isolation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حذف هیجانات و احساسات یک فکر یا رویداد و سرکوب آن، یادآوری فکر بدون احساس همراه آن، واقعه دردناک</a:t>
            </a:r>
          </a:p>
          <a:p>
            <a:endParaRPr lang="fa-IR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6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واکنش سازی(</a:t>
            </a:r>
            <a:r>
              <a:rPr lang="en-US" sz="2800" b="1" dirty="0">
                <a:cs typeface="B Nazanin" pitchFamily="2" charset="-78"/>
              </a:rPr>
              <a:t>Reaction formation</a:t>
            </a:r>
            <a:r>
              <a:rPr lang="fa-IR" sz="2800" b="1" dirty="0" smtClean="0">
                <a:cs typeface="B Nazanin" pitchFamily="2" charset="-78"/>
              </a:rPr>
              <a:t>) یا معکوس نمایی: </a:t>
            </a:r>
            <a:r>
              <a:rPr lang="fa-IR" sz="2800" dirty="0" smtClean="0">
                <a:cs typeface="B Nazanin" pitchFamily="2" charset="-78"/>
              </a:rPr>
              <a:t>فرد میل یا آرزویی را که از ابراز آن می ترسد، سرکوب می کند و رفتاری در خلاف جهت آن انجام می دهد. احترام بیش از حد کارمند به رئیس، اختلال وسواسی- جبری 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تثبیت(</a:t>
            </a:r>
            <a:r>
              <a:rPr lang="en-US" sz="2800" b="1" dirty="0">
                <a:cs typeface="B Nazanin" pitchFamily="2" charset="-78"/>
              </a:rPr>
              <a:t>Fixation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باقی ماندن در یکی از مراحل رشد روانی- جنسی، وابستگی بیش از حد به والدین یا ادامه یافتن شب ادراری کودک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بازگشت(</a:t>
            </a:r>
            <a:r>
              <a:rPr lang="en-US" sz="2800" b="1" dirty="0">
                <a:cs typeface="B Nazanin" pitchFamily="2" charset="-78"/>
              </a:rPr>
              <a:t>Regression</a:t>
            </a:r>
            <a:r>
              <a:rPr lang="fa-IR" sz="2800" b="1" dirty="0" smtClean="0">
                <a:cs typeface="B Nazanin" pitchFamily="2" charset="-78"/>
              </a:rPr>
              <a:t>) یا پسرفت:</a:t>
            </a:r>
            <a:r>
              <a:rPr lang="fa-IR" sz="2800" dirty="0" smtClean="0">
                <a:cs typeface="B Nazanin" pitchFamily="2" charset="-78"/>
              </a:rPr>
              <a:t> بازگشت ناخودآگاه به مرحله روانی پایین تر یا رفتارهای کودکانه، گریه، قهر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 dirty="0">
                <a:cs typeface="B Nazanin" pitchFamily="2" charset="-78"/>
              </a:rPr>
              <a:t>خیال پردازی(</a:t>
            </a:r>
            <a:r>
              <a:rPr lang="en-US" sz="2800" b="1" dirty="0">
                <a:cs typeface="B Nazanin" pitchFamily="2" charset="-78"/>
              </a:rPr>
              <a:t>Fantasy</a:t>
            </a:r>
            <a:r>
              <a:rPr lang="fa-IR" sz="2800" b="1" dirty="0" smtClean="0">
                <a:cs typeface="B Nazanin" pitchFamily="2" charset="-78"/>
              </a:rPr>
              <a:t>): </a:t>
            </a:r>
            <a:r>
              <a:rPr lang="fa-IR" sz="2800" dirty="0" smtClean="0">
                <a:cs typeface="B Nazanin" pitchFamily="2" charset="-78"/>
              </a:rPr>
              <a:t>تصاویر ذهنی یا توالی رویدادهای ساختگی، شخصیت های اسکیزوئید</a:t>
            </a:r>
            <a:endParaRPr lang="fa-IR" sz="28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6020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a-IR" sz="3200" b="1" dirty="0" smtClean="0">
                <a:cs typeface="B Nazanin" pitchFamily="2" charset="-78"/>
              </a:rPr>
              <a:t>فرایند پرستاری در استرس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9015355" cy="59046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بررسی: </a:t>
            </a:r>
            <a:r>
              <a:rPr lang="fa-IR" sz="2800" dirty="0" smtClean="0">
                <a:cs typeface="B Nazanin" pitchFamily="2" charset="-78"/>
              </a:rPr>
              <a:t>بررسی علائم و نشانه ها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فیزیولوژیکی: افزایش علائم حیاتی، بی قراری، تکرر ادرار، احساس فوریت در دفع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روانشناختی: اضطراب، افسردگی، ترس، سوءمصرف مواد، افزایش تحریک پذیری، تغییر در خواب و اشتها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شناختی: کاهش توانایی در کسب معلومات و مهارت های جدید، کاهش توانایی حل مشکل، اختلال در تمرکز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اعتقادی و معنوی: عصبانی شدن فرد و خشم نسبت به خدا و عوامل ماوراءالطبیعه</a:t>
            </a:r>
          </a:p>
          <a:p>
            <a:pPr marL="0" indent="0">
              <a:lnSpc>
                <a:spcPct val="150000"/>
              </a:lnSpc>
              <a:buNone/>
            </a:pPr>
            <a:endParaRPr lang="fa-IR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7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تشخیص های پرستاری: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تغییر تغذیه به صورت کمتر از نیاز بدن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سازگاری فردی غیرموثر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خطر خودکشی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آشفتگی در الگوی خواب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اضطراب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تخریب تعاملات اجتماعی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ترس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خطر خشونت</a:t>
            </a:r>
          </a:p>
        </p:txBody>
      </p:sp>
    </p:spTree>
    <p:extLst>
      <p:ext uri="{BB962C8B-B14F-4D97-AF65-F5344CB8AC3E}">
        <p14:creationId xmlns:p14="http://schemas.microsoft.com/office/powerpoint/2010/main" val="150671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کار گروهی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دانشجویان عزیز لطفا به 6 گروه 8 نفره تقسیم شوید و در مورد یک شرایط استرس زا به سوالات پاسخ دهید.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درپایان پاسخ های جمع بندی شده شما توسط یکی از اعضای گروه برای سایر دانشجویان بیان می گردد.</a:t>
            </a:r>
          </a:p>
          <a:p>
            <a:pPr>
              <a:lnSpc>
                <a:spcPct val="150000"/>
              </a:lnSpc>
            </a:pP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90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برنامه ریزی: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طرح ریزی اهداف واقعی و قابل اجرا برای کمک به مواجهه با عوامل استرس زا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لزوم وجود یکی از اعضای خانواده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اطلاع از منابع سازگاری در محیط زندگی بیمار</a:t>
            </a:r>
          </a:p>
          <a:p>
            <a:pPr>
              <a:lnSpc>
                <a:spcPct val="200000"/>
              </a:lnSpc>
              <a:buFontTx/>
              <a:buChar char="-"/>
            </a:pPr>
            <a:endParaRPr lang="fa-IR" sz="28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023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>
                <a:cs typeface="B Nazanin" pitchFamily="2" charset="-78"/>
              </a:rPr>
              <a:t>اجرا و ارزشیابی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کاهش موقعیت های استرس زا: اجتناب از تغییر(زلزله)، مدیریت زمان، اصلاح محیط زندگی(تغییر مسیر رفت و آمد در ترافیک)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کاهش پاسخ های فیزیولوژیکی استرس: ورزش،آرام سازی، تصویرسازی ذهنی هدایت شده، تنفس عمیق، تغذیه مناسب، خواب و استراحت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a-IR" sz="2800" dirty="0" smtClean="0">
                <a:cs typeface="B Nazanin" pitchFamily="2" charset="-78"/>
              </a:rPr>
              <a:t>ارتقاء مهارتهای مدارایی: استفاده از حمایت های اجتماعی، منبع کنترل درونی، داشتن عقاید مثبت، استفاده از منابع معنوی</a:t>
            </a: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655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:\عکس های هشت بهشت\8beheshtgroup_gift_of_the_day_345e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5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چند نمونه از موقعیت های استرس زا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1- انجام عمل جراحی بزرگ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2- برنامه تحصیلی و امتحانات فشرده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3- جر و بحث با هم اتاقی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4- شنیدن خبر تومور مغزی یکی از دوستان صمیمی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5- ازدواج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6- مهاجرت به شهر دیگر</a:t>
            </a:r>
          </a:p>
          <a:p>
            <a:pPr marL="0" indent="0">
              <a:lnSpc>
                <a:spcPct val="150000"/>
              </a:lnSpc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1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سوالات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استرس چیست؟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پاسخ و علائم جسمی و روانی فرد در مواجهه با استرس مورد نظر را بیان کنید.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جهت مدیریت استرس چه راهکاری را به کار خواهید برد؟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آیا راهکار مورد نظر استرس را برطرف می کند؟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اگر راهکار مناسب نبود چه اقدامی را انجام می دهید؟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99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12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3025" y="395288"/>
            <a:ext cx="69215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45206" y="382137"/>
            <a:ext cx="255213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fa-I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ＭＳ Ｐゴシック" pitchFamily="-109" charset="-128"/>
                <a:cs typeface="B Nazanin" pitchFamily="2" charset="-78"/>
              </a:rPr>
              <a:t>استرس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gray">
          <a:xfrm>
            <a:off x="1055688" y="2468563"/>
            <a:ext cx="2019300" cy="962025"/>
          </a:xfrm>
          <a:custGeom>
            <a:avLst/>
            <a:gdLst>
              <a:gd name="T0" fmla="*/ 2147483647 w 2320"/>
              <a:gd name="T1" fmla="*/ 2147483647 h 792"/>
              <a:gd name="T2" fmla="*/ 2147483647 w 2320"/>
              <a:gd name="T3" fmla="*/ 0 h 792"/>
              <a:gd name="T4" fmla="*/ 0 w 2320"/>
              <a:gd name="T5" fmla="*/ 0 h 792"/>
              <a:gd name="T6" fmla="*/ 0 w 2320"/>
              <a:gd name="T7" fmla="*/ 2147483647 h 792"/>
              <a:gd name="T8" fmla="*/ 2147483647 w 2320"/>
              <a:gd name="T9" fmla="*/ 2147483647 h 792"/>
              <a:gd name="T10" fmla="*/ 2147483647 w 2320"/>
              <a:gd name="T11" fmla="*/ 2147483647 h 792"/>
              <a:gd name="T12" fmla="*/ 2147483647 w 2320"/>
              <a:gd name="T13" fmla="*/ 2147483647 h 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20"/>
              <a:gd name="T22" fmla="*/ 0 h 792"/>
              <a:gd name="T23" fmla="*/ 2320 w 2320"/>
              <a:gd name="T24" fmla="*/ 792 h 7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rgbClr val="66CCFF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 rot="10800000">
            <a:off x="6096000" y="1828800"/>
            <a:ext cx="1924050" cy="962025"/>
          </a:xfrm>
          <a:custGeom>
            <a:avLst/>
            <a:gdLst>
              <a:gd name="T0" fmla="*/ 2147483647 w 2320"/>
              <a:gd name="T1" fmla="*/ 2147483647 h 792"/>
              <a:gd name="T2" fmla="*/ 2147483647 w 2320"/>
              <a:gd name="T3" fmla="*/ 0 h 792"/>
              <a:gd name="T4" fmla="*/ 0 w 2320"/>
              <a:gd name="T5" fmla="*/ 0 h 792"/>
              <a:gd name="T6" fmla="*/ 0 w 2320"/>
              <a:gd name="T7" fmla="*/ 2147483647 h 792"/>
              <a:gd name="T8" fmla="*/ 2147483647 w 2320"/>
              <a:gd name="T9" fmla="*/ 2147483647 h 792"/>
              <a:gd name="T10" fmla="*/ 2147483647 w 2320"/>
              <a:gd name="T11" fmla="*/ 2147483647 h 792"/>
              <a:gd name="T12" fmla="*/ 2147483647 w 2320"/>
              <a:gd name="T13" fmla="*/ 2147483647 h 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20"/>
              <a:gd name="T22" fmla="*/ 0 h 792"/>
              <a:gd name="T23" fmla="*/ 2320 w 2320"/>
              <a:gd name="T24" fmla="*/ 792 h 7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rgbClr val="66CCFF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1208088" y="2017713"/>
            <a:ext cx="6629400" cy="1209675"/>
          </a:xfrm>
          <a:prstGeom prst="rect">
            <a:avLst/>
          </a:prstGeom>
          <a:solidFill>
            <a:srgbClr val="0066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rtl="1">
              <a:defRPr/>
            </a:pPr>
            <a:r>
              <a:rPr lang="fa-IR" sz="2400" b="1" dirty="0" smtClean="0">
                <a:solidFill>
                  <a:srgbClr val="FFF8AE"/>
                </a:solidFill>
                <a:latin typeface="Arial" charset="0"/>
                <a:ea typeface="ＭＳ Ｐゴシック" pitchFamily="-109" charset="-128"/>
                <a:cs typeface="B Nazanin" pitchFamily="2" charset="-78"/>
              </a:rPr>
              <a:t>هانس سلیه: پاسخ غیر اختصاصی بدن به تقاضاهایی که بر آن تحمیل می شود.(سخنرانی)</a:t>
            </a:r>
            <a:endParaRPr lang="en-US" sz="2400" b="1" dirty="0">
              <a:solidFill>
                <a:srgbClr val="FFF8AE"/>
              </a:solidFill>
              <a:latin typeface="Arial" charset="0"/>
              <a:ea typeface="ＭＳ Ｐゴシック" pitchFamily="-109" charset="-128"/>
              <a:cs typeface="B Nazanin" pitchFamily="2" charset="-78"/>
            </a:endParaRPr>
          </a:p>
        </p:txBody>
      </p:sp>
      <p:sp>
        <p:nvSpPr>
          <p:cNvPr id="9" name="Up Ribbon 8"/>
          <p:cNvSpPr/>
          <p:nvPr/>
        </p:nvSpPr>
        <p:spPr>
          <a:xfrm>
            <a:off x="4714875" y="4500570"/>
            <a:ext cx="3670299" cy="928694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Up Ribbon 9"/>
          <p:cNvSpPr/>
          <p:nvPr/>
        </p:nvSpPr>
        <p:spPr>
          <a:xfrm>
            <a:off x="928662" y="4500570"/>
            <a:ext cx="3143272" cy="857256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643570" y="4572008"/>
            <a:ext cx="18807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Nazanin" pitchFamily="2" charset="-78"/>
              </a:rPr>
              <a:t>یوسترس</a:t>
            </a:r>
            <a:endParaRPr lang="fa-IR" sz="36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4568619"/>
            <a:ext cx="17145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solidFill>
                  <a:schemeClr val="bg1"/>
                </a:solidFill>
                <a:cs typeface="B Nazanin" pitchFamily="2" charset="-78"/>
              </a:rPr>
              <a:t>دیسترس</a:t>
            </a:r>
            <a:endParaRPr lang="fa-IR" sz="36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457423"/>
              </p:ext>
            </p:extLst>
          </p:nvPr>
        </p:nvGraphicFramePr>
        <p:xfrm>
          <a:off x="611560" y="548680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3391662"/>
            <a:ext cx="2376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B Nazanin" pitchFamily="2" charset="-78"/>
              </a:rPr>
              <a:t>عوامل استرس زا</a:t>
            </a:r>
            <a:endParaRPr lang="fa-IR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18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عوامل استرس زای مراحل مختلف زندگی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نوزادی: عوامل استرس زای محیط خانواده، اعتماد(انتظار برآورده شدن نیازهای شخص)، کناره گیری از اجتماع و محدود شدن ارتباطات بین فردی</a:t>
            </a: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نوپایی: توانایی انجام کارها بوسیله خودش، احساس وابستگی شدید به دیگران</a:t>
            </a: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دوران قبل از مدرسه: توجه به کارهای مثبت کودک، احساس طرد شدگی</a:t>
            </a:r>
          </a:p>
        </p:txBody>
      </p:sp>
    </p:spTree>
    <p:extLst>
      <p:ext uri="{BB962C8B-B14F-4D97-AF65-F5344CB8AC3E}">
        <p14:creationId xmlns:p14="http://schemas.microsoft.com/office/powerpoint/2010/main" val="41335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340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2800" dirty="0">
                <a:cs typeface="B Nazanin" pitchFamily="2" charset="-78"/>
              </a:rPr>
              <a:t>دوران مدرسه: احساس کفایت و شایستگی، ترس طولانی مربوط به جدایی از خانواده و حمایت خانواده </a:t>
            </a: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بلوغ و نوجوانی: هویت، پذیرش توسط دوستان و خانواده، تعارضات، انتظارات نوجوان از اجتماع و خانواده و تغییرات سریع هورمونی، عدم تصمیم گیری، سردرگمی، طغیان،</a:t>
            </a:r>
            <a:r>
              <a:rPr lang="fa-IR" sz="2800" dirty="0">
                <a:cs typeface="B Nazanin" pitchFamily="2" charset="-78"/>
              </a:rPr>
              <a:t> افسردگی، اضطراب، </a:t>
            </a:r>
            <a:r>
              <a:rPr lang="fa-IR" sz="2800" dirty="0" smtClean="0">
                <a:cs typeface="B Nazanin" pitchFamily="2" charset="-78"/>
              </a:rPr>
              <a:t>بزهکاری</a:t>
            </a:r>
          </a:p>
          <a:p>
            <a:pPr algn="just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جوانی: ازدواج، انتخاب شغل و تصمیم گیری مستقل، تعارضات بین انتظارات اجتماع از فرد و خواسته های او، عدم تصمیم گیری، اضطراب، عدم تعهد</a:t>
            </a: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46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1523</Words>
  <Application>Microsoft Office PowerPoint</Application>
  <PresentationFormat>On-screen Show (4:3)</PresentationFormat>
  <Paragraphs>192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MS PGothic</vt:lpstr>
      <vt:lpstr>MS PGothic</vt:lpstr>
      <vt:lpstr>Arial</vt:lpstr>
      <vt:lpstr>B Nazanin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کار گروهی</vt:lpstr>
      <vt:lpstr>چند نمونه از موقعیت های استرس زا</vt:lpstr>
      <vt:lpstr>سوالات</vt:lpstr>
      <vt:lpstr>PowerPoint Presentation</vt:lpstr>
      <vt:lpstr>PowerPoint Presentation</vt:lpstr>
      <vt:lpstr>عوامل استرس زای مراحل مختلف زندگی</vt:lpstr>
      <vt:lpstr>PowerPoint Presentation</vt:lpstr>
      <vt:lpstr>PowerPoint Presentation</vt:lpstr>
      <vt:lpstr>PowerPoint Presentation</vt:lpstr>
      <vt:lpstr>ویژگی های عوامل استرس زا</vt:lpstr>
      <vt:lpstr>پاسخ های فیزیولوژیکی به استرس(سندرم سازگاری عمومی)</vt:lpstr>
      <vt:lpstr>PowerPoint Presentation</vt:lpstr>
      <vt:lpstr>PowerPoint Presentation</vt:lpstr>
      <vt:lpstr>پاسخ های روانشناختی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مکانیسم های دفاعی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فرایند پرستاری در استرس</vt:lpstr>
      <vt:lpstr>PowerPoint Presentation</vt:lpstr>
      <vt:lpstr>PowerPoint Presentation</vt:lpstr>
      <vt:lpstr>اجرا و ارزشیابی</vt:lpstr>
      <vt:lpstr>PowerPoint Presentation</vt:lpstr>
    </vt:vector>
  </TitlesOfParts>
  <Company>bita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fateme</dc:creator>
  <cp:lastModifiedBy>Sayed Ali</cp:lastModifiedBy>
  <cp:revision>73</cp:revision>
  <dcterms:created xsi:type="dcterms:W3CDTF">2011-09-23T18:02:26Z</dcterms:created>
  <dcterms:modified xsi:type="dcterms:W3CDTF">2018-04-20T18:46:52Z</dcterms:modified>
</cp:coreProperties>
</file>