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60" r:id="rId1"/>
  </p:sldMasterIdLst>
  <p:sldIdLst>
    <p:sldId id="270" r:id="rId2"/>
    <p:sldId id="256" r:id="rId3"/>
    <p:sldId id="269" r:id="rId4"/>
    <p:sldId id="258" r:id="rId5"/>
    <p:sldId id="257" r:id="rId6"/>
    <p:sldId id="259" r:id="rId7"/>
    <p:sldId id="260" r:id="rId8"/>
    <p:sldId id="261" r:id="rId9"/>
    <p:sldId id="262" r:id="rId10"/>
    <p:sldId id="263" r:id="rId11"/>
    <p:sldId id="265" r:id="rId12"/>
    <p:sldId id="266" r:id="rId13"/>
    <p:sldId id="271" r:id="rId14"/>
    <p:sldId id="267" r:id="rId15"/>
    <p:sldId id="268"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294" r:id="rId39"/>
    <p:sldId id="295" r:id="rId40"/>
    <p:sldId id="296" r:id="rId41"/>
    <p:sldId id="297" r:id="rId42"/>
    <p:sldId id="298" r:id="rId43"/>
    <p:sldId id="299" r:id="rId44"/>
    <p:sldId id="300" r:id="rId45"/>
    <p:sldId id="301" r:id="rId46"/>
    <p:sldId id="302" r:id="rId47"/>
    <p:sldId id="303" r:id="rId48"/>
    <p:sldId id="304" r:id="rId49"/>
    <p:sldId id="305" r:id="rId50"/>
    <p:sldId id="306" r:id="rId51"/>
    <p:sldId id="307" r:id="rId52"/>
  </p:sldIdLst>
  <p:sldSz cx="12192000" cy="6858000"/>
  <p:notesSz cx="6858000" cy="9144000"/>
  <p:defaultTextStyle>
    <a:defPPr>
      <a:defRPr lang="fa-IR"/>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85000" autoAdjust="0"/>
    <p:restoredTop sz="94660"/>
  </p:normalViewPr>
  <p:slideViewPr>
    <p:cSldViewPr snapToGrid="0">
      <p:cViewPr varScale="1">
        <p:scale>
          <a:sx n="74" d="100"/>
          <a:sy n="74" d="100"/>
        </p:scale>
        <p:origin x="576"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0EFB8E59-EC7D-44CF-8ED4-E8271D510A55}" type="datetimeFigureOut">
              <a:rPr lang="fa-IR" smtClean="0"/>
              <a:t>16/02/1436</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E7C76154-63C7-43DA-A5B8-46D68C1497B7}" type="slidenum">
              <a:rPr lang="fa-IR" smtClean="0"/>
              <a:t>‹#›</a:t>
            </a:fld>
            <a:endParaRPr lang="fa-IR"/>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747317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EFB8E59-EC7D-44CF-8ED4-E8271D510A55}" type="datetimeFigureOut">
              <a:rPr lang="fa-IR" smtClean="0"/>
              <a:t>16/02/1436</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E7C76154-63C7-43DA-A5B8-46D68C1497B7}" type="slidenum">
              <a:rPr lang="fa-IR" smtClean="0"/>
              <a:t>‹#›</a:t>
            </a:fld>
            <a:endParaRPr lang="fa-IR"/>
          </a:p>
        </p:txBody>
      </p:sp>
    </p:spTree>
    <p:extLst>
      <p:ext uri="{BB962C8B-B14F-4D97-AF65-F5344CB8AC3E}">
        <p14:creationId xmlns:p14="http://schemas.microsoft.com/office/powerpoint/2010/main" val="40084621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EFB8E59-EC7D-44CF-8ED4-E8271D510A55}" type="datetimeFigureOut">
              <a:rPr lang="fa-IR" smtClean="0"/>
              <a:t>16/02/1436</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E7C76154-63C7-43DA-A5B8-46D68C1497B7}" type="slidenum">
              <a:rPr lang="fa-IR" smtClean="0"/>
              <a:t>‹#›</a:t>
            </a:fld>
            <a:endParaRPr lang="fa-IR"/>
          </a:p>
        </p:txBody>
      </p:sp>
    </p:spTree>
    <p:extLst>
      <p:ext uri="{BB962C8B-B14F-4D97-AF65-F5344CB8AC3E}">
        <p14:creationId xmlns:p14="http://schemas.microsoft.com/office/powerpoint/2010/main" val="15861091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EFB8E59-EC7D-44CF-8ED4-E8271D510A55}" type="datetimeFigureOut">
              <a:rPr lang="fa-IR" smtClean="0"/>
              <a:t>16/02/1436</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E7C76154-63C7-43DA-A5B8-46D68C1497B7}" type="slidenum">
              <a:rPr lang="fa-IR" smtClean="0"/>
              <a:t>‹#›</a:t>
            </a:fld>
            <a:endParaRPr lang="fa-IR"/>
          </a:p>
        </p:txBody>
      </p:sp>
    </p:spTree>
    <p:extLst>
      <p:ext uri="{BB962C8B-B14F-4D97-AF65-F5344CB8AC3E}">
        <p14:creationId xmlns:p14="http://schemas.microsoft.com/office/powerpoint/2010/main" val="32854918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EFB8E59-EC7D-44CF-8ED4-E8271D510A55}" type="datetimeFigureOut">
              <a:rPr lang="fa-IR" smtClean="0"/>
              <a:t>16/02/1436</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E7C76154-63C7-43DA-A5B8-46D68C1497B7}" type="slidenum">
              <a:rPr lang="fa-IR" smtClean="0"/>
              <a:t>‹#›</a:t>
            </a:fld>
            <a:endParaRPr lang="fa-IR"/>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027747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0EFB8E59-EC7D-44CF-8ED4-E8271D510A55}" type="datetimeFigureOut">
              <a:rPr lang="fa-IR" smtClean="0"/>
              <a:t>16/02/1436</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E7C76154-63C7-43DA-A5B8-46D68C1497B7}" type="slidenum">
              <a:rPr lang="fa-IR" smtClean="0"/>
              <a:t>‹#›</a:t>
            </a:fld>
            <a:endParaRPr lang="fa-IR"/>
          </a:p>
        </p:txBody>
      </p:sp>
    </p:spTree>
    <p:extLst>
      <p:ext uri="{BB962C8B-B14F-4D97-AF65-F5344CB8AC3E}">
        <p14:creationId xmlns:p14="http://schemas.microsoft.com/office/powerpoint/2010/main" val="10412003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0EFB8E59-EC7D-44CF-8ED4-E8271D510A55}" type="datetimeFigureOut">
              <a:rPr lang="fa-IR" smtClean="0"/>
              <a:t>16/02/1436</a:t>
            </a:fld>
            <a:endParaRPr lang="fa-IR"/>
          </a:p>
        </p:txBody>
      </p:sp>
      <p:sp>
        <p:nvSpPr>
          <p:cNvPr id="8" name="Footer Placeholder 7"/>
          <p:cNvSpPr>
            <a:spLocks noGrp="1"/>
          </p:cNvSpPr>
          <p:nvPr>
            <p:ph type="ftr" sz="quarter" idx="11"/>
          </p:nvPr>
        </p:nvSpPr>
        <p:spPr/>
        <p:txBody>
          <a:bodyPr/>
          <a:lstStyle/>
          <a:p>
            <a:endParaRPr lang="fa-IR"/>
          </a:p>
        </p:txBody>
      </p:sp>
      <p:sp>
        <p:nvSpPr>
          <p:cNvPr id="9" name="Slide Number Placeholder 8"/>
          <p:cNvSpPr>
            <a:spLocks noGrp="1"/>
          </p:cNvSpPr>
          <p:nvPr>
            <p:ph type="sldNum" sz="quarter" idx="12"/>
          </p:nvPr>
        </p:nvSpPr>
        <p:spPr/>
        <p:txBody>
          <a:bodyPr/>
          <a:lstStyle/>
          <a:p>
            <a:fld id="{E7C76154-63C7-43DA-A5B8-46D68C1497B7}" type="slidenum">
              <a:rPr lang="fa-IR" smtClean="0"/>
              <a:t>‹#›</a:t>
            </a:fld>
            <a:endParaRPr lang="fa-IR"/>
          </a:p>
        </p:txBody>
      </p:sp>
    </p:spTree>
    <p:extLst>
      <p:ext uri="{BB962C8B-B14F-4D97-AF65-F5344CB8AC3E}">
        <p14:creationId xmlns:p14="http://schemas.microsoft.com/office/powerpoint/2010/main" val="22957966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0EFB8E59-EC7D-44CF-8ED4-E8271D510A55}" type="datetimeFigureOut">
              <a:rPr lang="fa-IR" smtClean="0"/>
              <a:t>16/02/1436</a:t>
            </a:fld>
            <a:endParaRPr lang="fa-IR"/>
          </a:p>
        </p:txBody>
      </p:sp>
      <p:sp>
        <p:nvSpPr>
          <p:cNvPr id="4" name="Footer Placeholder 3"/>
          <p:cNvSpPr>
            <a:spLocks noGrp="1"/>
          </p:cNvSpPr>
          <p:nvPr>
            <p:ph type="ftr" sz="quarter" idx="11"/>
          </p:nvPr>
        </p:nvSpPr>
        <p:spPr/>
        <p:txBody>
          <a:bodyPr/>
          <a:lstStyle/>
          <a:p>
            <a:endParaRPr lang="fa-IR"/>
          </a:p>
        </p:txBody>
      </p:sp>
      <p:sp>
        <p:nvSpPr>
          <p:cNvPr id="5" name="Slide Number Placeholder 4"/>
          <p:cNvSpPr>
            <a:spLocks noGrp="1"/>
          </p:cNvSpPr>
          <p:nvPr>
            <p:ph type="sldNum" sz="quarter" idx="12"/>
          </p:nvPr>
        </p:nvSpPr>
        <p:spPr/>
        <p:txBody>
          <a:bodyPr/>
          <a:lstStyle/>
          <a:p>
            <a:fld id="{E7C76154-63C7-43DA-A5B8-46D68C1497B7}" type="slidenum">
              <a:rPr lang="fa-IR" smtClean="0"/>
              <a:t>‹#›</a:t>
            </a:fld>
            <a:endParaRPr lang="fa-IR"/>
          </a:p>
        </p:txBody>
      </p:sp>
    </p:spTree>
    <p:extLst>
      <p:ext uri="{BB962C8B-B14F-4D97-AF65-F5344CB8AC3E}">
        <p14:creationId xmlns:p14="http://schemas.microsoft.com/office/powerpoint/2010/main" val="33986202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0EFB8E59-EC7D-44CF-8ED4-E8271D510A55}" type="datetimeFigureOut">
              <a:rPr lang="fa-IR" smtClean="0"/>
              <a:t>16/02/1436</a:t>
            </a:fld>
            <a:endParaRPr lang="fa-IR"/>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fa-IR"/>
          </a:p>
        </p:txBody>
      </p:sp>
      <p:sp>
        <p:nvSpPr>
          <p:cNvPr id="9" name="Slide Number Placeholder 8"/>
          <p:cNvSpPr>
            <a:spLocks noGrp="1"/>
          </p:cNvSpPr>
          <p:nvPr>
            <p:ph type="sldNum" sz="quarter" idx="12"/>
          </p:nvPr>
        </p:nvSpPr>
        <p:spPr/>
        <p:txBody>
          <a:bodyPr/>
          <a:lstStyle/>
          <a:p>
            <a:fld id="{E7C76154-63C7-43DA-A5B8-46D68C1497B7}" type="slidenum">
              <a:rPr lang="fa-IR" smtClean="0"/>
              <a:t>‹#›</a:t>
            </a:fld>
            <a:endParaRPr lang="fa-IR"/>
          </a:p>
        </p:txBody>
      </p:sp>
    </p:spTree>
    <p:extLst>
      <p:ext uri="{BB962C8B-B14F-4D97-AF65-F5344CB8AC3E}">
        <p14:creationId xmlns:p14="http://schemas.microsoft.com/office/powerpoint/2010/main" val="24706660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0EFB8E59-EC7D-44CF-8ED4-E8271D510A55}" type="datetimeFigureOut">
              <a:rPr lang="fa-IR" smtClean="0"/>
              <a:t>16/02/1436</a:t>
            </a:fld>
            <a:endParaRPr lang="fa-IR"/>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fa-IR"/>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E7C76154-63C7-43DA-A5B8-46D68C1497B7}" type="slidenum">
              <a:rPr lang="fa-IR" smtClean="0"/>
              <a:t>‹#›</a:t>
            </a:fld>
            <a:endParaRPr lang="fa-IR"/>
          </a:p>
        </p:txBody>
      </p:sp>
    </p:spTree>
    <p:extLst>
      <p:ext uri="{BB962C8B-B14F-4D97-AF65-F5344CB8AC3E}">
        <p14:creationId xmlns:p14="http://schemas.microsoft.com/office/powerpoint/2010/main" val="27974873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EFB8E59-EC7D-44CF-8ED4-E8271D510A55}" type="datetimeFigureOut">
              <a:rPr lang="fa-IR" smtClean="0"/>
              <a:t>16/02/1436</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E7C76154-63C7-43DA-A5B8-46D68C1497B7}" type="slidenum">
              <a:rPr lang="fa-IR" smtClean="0"/>
              <a:t>‹#›</a:t>
            </a:fld>
            <a:endParaRPr lang="fa-IR"/>
          </a:p>
        </p:txBody>
      </p:sp>
    </p:spTree>
    <p:extLst>
      <p:ext uri="{BB962C8B-B14F-4D97-AF65-F5344CB8AC3E}">
        <p14:creationId xmlns:p14="http://schemas.microsoft.com/office/powerpoint/2010/main" val="24645238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0EFB8E59-EC7D-44CF-8ED4-E8271D510A55}" type="datetimeFigureOut">
              <a:rPr lang="fa-IR" smtClean="0"/>
              <a:t>16/02/1436</a:t>
            </a:fld>
            <a:endParaRPr lang="fa-IR"/>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fa-IR"/>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E7C76154-63C7-43DA-A5B8-46D68C1497B7}" type="slidenum">
              <a:rPr lang="fa-IR" smtClean="0"/>
              <a:t>‹#›</a:t>
            </a:fld>
            <a:endParaRPr lang="fa-IR"/>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3532110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1"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r" defTabSz="914400" rtl="1"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r" defTabSz="914400" rtl="1"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r" defTabSz="914400" rtl="1"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r" defTabSz="914400" rtl="1"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r" defTabSz="914400" rtl="1"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r" defTabSz="914400" rtl="1"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r" defTabSz="914400" rtl="1"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r" defTabSz="914400" rtl="1"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r" defTabSz="914400" rtl="1"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g"/><Relationship Id="rId7" Type="http://schemas.openxmlformats.org/officeDocument/2006/relationships/image" Target="../media/image15.jpg"/><Relationship Id="rId2" Type="http://schemas.openxmlformats.org/officeDocument/2006/relationships/image" Target="../media/image10.JPG"/><Relationship Id="rId1" Type="http://schemas.openxmlformats.org/officeDocument/2006/relationships/slideLayout" Target="../slideLayouts/slideLayout2.xml"/><Relationship Id="rId6" Type="http://schemas.openxmlformats.org/officeDocument/2006/relationships/image" Target="../media/image14.jpg"/><Relationship Id="rId5" Type="http://schemas.openxmlformats.org/officeDocument/2006/relationships/image" Target="../media/image13.jpg"/><Relationship Id="rId4" Type="http://schemas.openxmlformats.org/officeDocument/2006/relationships/image" Target="../media/image12.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hyperlink" Target="http://en.wikipedia.org/wiki/Special:BookSources/0387309284" TargetMode="External"/><Relationship Id="rId7" Type="http://schemas.openxmlformats.org/officeDocument/2006/relationships/hyperlink" Target="http://www.wikipedia.com/" TargetMode="External"/><Relationship Id="rId2" Type="http://schemas.openxmlformats.org/officeDocument/2006/relationships/hyperlink" Target="http://www.momastore.org/" TargetMode="External"/><Relationship Id="rId1" Type="http://schemas.openxmlformats.org/officeDocument/2006/relationships/slideLayout" Target="../slideLayouts/slideLayout2.xml"/><Relationship Id="rId6" Type="http://schemas.openxmlformats.org/officeDocument/2006/relationships/hyperlink" Target="http://www.fmh.ir/" TargetMode="External"/><Relationship Id="rId5" Type="http://schemas.openxmlformats.org/officeDocument/2006/relationships/hyperlink" Target="http://www.ikea.com/" TargetMode="External"/><Relationship Id="rId4" Type="http://schemas.openxmlformats.org/officeDocument/2006/relationships/hyperlink" Target="http://www.memarima.ir/"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fa-IR" dirty="0"/>
          </a:p>
        </p:txBody>
      </p:sp>
      <p:sp>
        <p:nvSpPr>
          <p:cNvPr id="3" name="Subtitle 2"/>
          <p:cNvSpPr>
            <a:spLocks noGrp="1"/>
          </p:cNvSpPr>
          <p:nvPr>
            <p:ph type="subTitle" idx="1"/>
          </p:nvPr>
        </p:nvSpPr>
        <p:spPr/>
        <p:txBody>
          <a:bodyPr/>
          <a:lstStyle/>
          <a:p>
            <a:pPr algn="ctr"/>
            <a:r>
              <a:rPr lang="en-US" dirty="0" smtClean="0"/>
              <a:t>In the name of god</a:t>
            </a:r>
            <a:endParaRPr lang="fa-IR" dirty="0"/>
          </a:p>
        </p:txBody>
      </p:sp>
    </p:spTree>
    <p:extLst>
      <p:ext uri="{BB962C8B-B14F-4D97-AF65-F5344CB8AC3E}">
        <p14:creationId xmlns:p14="http://schemas.microsoft.com/office/powerpoint/2010/main" val="411488702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61985" y="1273722"/>
            <a:ext cx="7516111" cy="4689314"/>
          </a:xfrm>
          <a:prstGeom prst="rect">
            <a:avLst/>
          </a:prstGeom>
        </p:spPr>
      </p:pic>
      <p:sp>
        <p:nvSpPr>
          <p:cNvPr id="2" name="Title 1"/>
          <p:cNvSpPr>
            <a:spLocks noGrp="1"/>
          </p:cNvSpPr>
          <p:nvPr>
            <p:ph type="title"/>
          </p:nvPr>
        </p:nvSpPr>
        <p:spPr/>
        <p:txBody>
          <a:bodyPr>
            <a:normAutofit/>
          </a:bodyPr>
          <a:lstStyle/>
          <a:p>
            <a:r>
              <a:rPr lang="en-US" sz="8800" dirty="0" smtClean="0">
                <a:solidFill>
                  <a:srgbClr val="002060"/>
                </a:solidFill>
              </a:rPr>
              <a:t>Sofa </a:t>
            </a:r>
            <a:endParaRPr lang="fa-IR" sz="8800" dirty="0">
              <a:solidFill>
                <a:srgbClr val="002060"/>
              </a:solidFill>
            </a:endParaRPr>
          </a:p>
        </p:txBody>
      </p:sp>
      <p:sp>
        <p:nvSpPr>
          <p:cNvPr id="7" name="Title 1"/>
          <p:cNvSpPr txBox="1">
            <a:spLocks/>
          </p:cNvSpPr>
          <p:nvPr/>
        </p:nvSpPr>
        <p:spPr>
          <a:xfrm>
            <a:off x="1105437" y="439003"/>
            <a:ext cx="10058400" cy="1450757"/>
          </a:xfrm>
          <a:prstGeom prst="rect">
            <a:avLst/>
          </a:prstGeom>
        </p:spPr>
        <p:txBody>
          <a:bodyPr vert="horz" lIns="91440" tIns="45720" rIns="91440" bIns="45720" rtlCol="0" anchor="b">
            <a:normAutofit/>
          </a:bodyPr>
          <a:lstStyle>
            <a:lvl1pPr marL="0" algn="l" defTabSz="914400" rtl="1"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sz="2800" dirty="0" smtClean="0">
                <a:solidFill>
                  <a:srgbClr val="002060"/>
                </a:solidFill>
              </a:rPr>
              <a:t>Design + Construction</a:t>
            </a:r>
            <a:endParaRPr lang="fa-IR" sz="2800" dirty="0">
              <a:solidFill>
                <a:srgbClr val="002060"/>
              </a:solidFill>
            </a:endParaRPr>
          </a:p>
        </p:txBody>
      </p:sp>
    </p:spTree>
    <p:extLst>
      <p:ext uri="{BB962C8B-B14F-4D97-AF65-F5344CB8AC3E}">
        <p14:creationId xmlns:p14="http://schemas.microsoft.com/office/powerpoint/2010/main" val="2360157884"/>
      </p:ext>
    </p:extLst>
  </p:cSld>
  <p:clrMapOvr>
    <a:masterClrMapping/>
  </p:clrMapOvr>
  <p:transition spd="slow">
    <p:push dir="u"/>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Modular Sofa</a:t>
            </a:r>
            <a:endParaRPr lang="fa-IR"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50656" y="1899070"/>
            <a:ext cx="7551648" cy="3609665"/>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50656" y="1893857"/>
            <a:ext cx="7551648" cy="3609665"/>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50656" y="1904283"/>
            <a:ext cx="7551648" cy="3609665"/>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50656" y="1896463"/>
            <a:ext cx="7551648" cy="3609665"/>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50656" y="1909496"/>
            <a:ext cx="7551648" cy="3609665"/>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50656" y="1893857"/>
            <a:ext cx="7551648" cy="3609665"/>
          </a:xfrm>
          <a:prstGeom prst="rect">
            <a:avLst/>
          </a:prstGeom>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50656" y="1909496"/>
            <a:ext cx="7551648" cy="3609665"/>
          </a:xfrm>
          <a:prstGeom prst="rect">
            <a:avLst/>
          </a:prstGeom>
        </p:spPr>
      </p:pic>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50656" y="1893857"/>
            <a:ext cx="7551648" cy="3609665"/>
          </a:xfrm>
          <a:prstGeom prst="rect">
            <a:avLst/>
          </a:prstGeom>
        </p:spPr>
      </p:pic>
      <p:pic>
        <p:nvPicPr>
          <p:cNvPr id="13" name="Picture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50656" y="1909496"/>
            <a:ext cx="7551648" cy="3609665"/>
          </a:xfrm>
          <a:prstGeom prst="rect">
            <a:avLst/>
          </a:prstGeom>
        </p:spPr>
      </p:pic>
      <p:pic>
        <p:nvPicPr>
          <p:cNvPr id="14" name="Picture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50656" y="1909496"/>
            <a:ext cx="7551648" cy="3609665"/>
          </a:xfrm>
          <a:prstGeom prst="rect">
            <a:avLst/>
          </a:prstGeom>
        </p:spPr>
      </p:pic>
    </p:spTree>
    <p:extLst>
      <p:ext uri="{BB962C8B-B14F-4D97-AF65-F5344CB8AC3E}">
        <p14:creationId xmlns:p14="http://schemas.microsoft.com/office/powerpoint/2010/main" val="114104352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par>
                                <p:cTn id="18" presetID="10" presetClass="entr" presetSubtype="0" fill="hold"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par>
                                <p:cTn id="26" presetID="10" presetClass="entr" presetSubtype="0" fill="hold"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500"/>
                                        <p:tgtEl>
                                          <p:spTgt spid="12"/>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500"/>
                                        <p:tgtEl>
                                          <p:spTgt spid="13"/>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fade">
                                      <p:cBhvr>
                                        <p:cTn id="4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Sofa design </a:t>
            </a:r>
            <a:endParaRPr lang="fa-IR" dirty="0"/>
          </a:p>
        </p:txBody>
      </p:sp>
      <p:sp>
        <p:nvSpPr>
          <p:cNvPr id="3" name="Content Placeholder 2"/>
          <p:cNvSpPr>
            <a:spLocks noGrp="1"/>
          </p:cNvSpPr>
          <p:nvPr>
            <p:ph idx="1"/>
          </p:nvPr>
        </p:nvSpPr>
        <p:spPr/>
        <p:txBody>
          <a:bodyPr/>
          <a:lstStyle/>
          <a:p>
            <a:pPr marL="457200" indent="-457200" algn="l" rtl="0">
              <a:buFont typeface="+mj-lt"/>
              <a:buAutoNum type="arabicPeriod"/>
            </a:pPr>
            <a:r>
              <a:rPr lang="en-US" dirty="0" smtClean="0"/>
              <a:t>Structure</a:t>
            </a:r>
          </a:p>
          <a:p>
            <a:pPr marL="457200" indent="-457200" algn="l" rtl="0">
              <a:buFont typeface="+mj-lt"/>
              <a:buAutoNum type="arabicPeriod"/>
            </a:pPr>
            <a:r>
              <a:rPr lang="en-US" dirty="0" smtClean="0"/>
              <a:t>Sponge</a:t>
            </a:r>
          </a:p>
          <a:p>
            <a:pPr marL="457200" indent="-457200" algn="l" rtl="0">
              <a:buFont typeface="+mj-lt"/>
              <a:buAutoNum type="arabicPeriod"/>
            </a:pPr>
            <a:r>
              <a:rPr lang="en-US" dirty="0" smtClean="0"/>
              <a:t>Cloth</a:t>
            </a:r>
            <a:endParaRPr lang="fa-IR" dirty="0"/>
          </a:p>
        </p:txBody>
      </p:sp>
    </p:spTree>
    <p:extLst>
      <p:ext uri="{BB962C8B-B14F-4D97-AF65-F5344CB8AC3E}">
        <p14:creationId xmlns:p14="http://schemas.microsoft.com/office/powerpoint/2010/main" val="348613441"/>
      </p:ext>
    </p:extLst>
  </p:cSld>
  <p:clrMapOvr>
    <a:masterClrMapping/>
  </p:clrMapOvr>
  <p:transition spd="slow">
    <p:push/>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Structure</a:t>
            </a:r>
            <a:endParaRPr lang="fa-IR"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960053" y="2047741"/>
            <a:ext cx="5678573" cy="4048308"/>
          </a:xfr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0911" y="1970488"/>
            <a:ext cx="5599334" cy="4022510"/>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70059" y="1750239"/>
            <a:ext cx="6283304" cy="4358689"/>
          </a:xfrm>
          <a:prstGeom prst="rect">
            <a:avLst/>
          </a:prstGeom>
        </p:spPr>
      </p:pic>
      <p:sp>
        <p:nvSpPr>
          <p:cNvPr id="8" name="Content Placeholder 2"/>
          <p:cNvSpPr txBox="1">
            <a:spLocks/>
          </p:cNvSpPr>
          <p:nvPr/>
        </p:nvSpPr>
        <p:spPr>
          <a:xfrm>
            <a:off x="1097280" y="1845734"/>
            <a:ext cx="10058400" cy="4023360"/>
          </a:xfrm>
          <a:prstGeom prst="rect">
            <a:avLst/>
          </a:prstGeom>
        </p:spPr>
        <p:txBody>
          <a:bodyPr vert="horz" lIns="0" tIns="45720" rIns="0" bIns="45720" rtlCol="0">
            <a:normAutofit/>
          </a:bodyPr>
          <a:lstStyle>
            <a:lvl1pPr marL="91440" indent="-91440" algn="r" defTabSz="914400" rtl="1"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r" defTabSz="914400" rtl="1"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r" defTabSz="914400" rtl="1"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r" defTabSz="914400" rtl="1"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r" defTabSz="914400" rtl="1"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r" defTabSz="914400" rtl="1"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r" defTabSz="914400" rtl="1"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r" defTabSz="914400" rtl="1"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r" defTabSz="914400" rtl="1"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457200" indent="-457200" algn="l" rtl="0">
              <a:buFont typeface="+mj-lt"/>
              <a:buAutoNum type="arabicPeriod"/>
            </a:pPr>
            <a:r>
              <a:rPr lang="en-US" dirty="0" smtClean="0"/>
              <a:t>Pan</a:t>
            </a:r>
          </a:p>
          <a:p>
            <a:pPr marL="457200" indent="-457200" algn="l" rtl="0">
              <a:buFont typeface="+mj-lt"/>
              <a:buAutoNum type="arabicPeriod"/>
            </a:pPr>
            <a:r>
              <a:rPr lang="en-US" dirty="0" smtClean="0"/>
              <a:t>Handle </a:t>
            </a:r>
          </a:p>
          <a:p>
            <a:pPr marL="457200" indent="-457200" algn="l" rtl="0">
              <a:buFont typeface="+mj-lt"/>
              <a:buAutoNum type="arabicPeriod"/>
            </a:pPr>
            <a:r>
              <a:rPr lang="en-US" dirty="0" smtClean="0"/>
              <a:t>Leg </a:t>
            </a:r>
            <a:endParaRPr lang="fa-IR" dirty="0"/>
          </a:p>
        </p:txBody>
      </p:sp>
    </p:spTree>
    <p:extLst>
      <p:ext uri="{BB962C8B-B14F-4D97-AF65-F5344CB8AC3E}">
        <p14:creationId xmlns:p14="http://schemas.microsoft.com/office/powerpoint/2010/main" val="4246795232"/>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Modular design</a:t>
            </a:r>
            <a:endParaRPr lang="fa-IR" dirty="0"/>
          </a:p>
        </p:txBody>
      </p:sp>
      <p:sp>
        <p:nvSpPr>
          <p:cNvPr id="3" name="Content Placeholder 2"/>
          <p:cNvSpPr>
            <a:spLocks noGrp="1"/>
          </p:cNvSpPr>
          <p:nvPr>
            <p:ph idx="1"/>
          </p:nvPr>
        </p:nvSpPr>
        <p:spPr/>
        <p:txBody>
          <a:bodyPr/>
          <a:lstStyle/>
          <a:p>
            <a:pPr algn="ctr" rtl="0">
              <a:buFont typeface="Wingdings" panose="05000000000000000000" pitchFamily="2" charset="2"/>
              <a:buChar char="§"/>
            </a:pPr>
            <a:r>
              <a:rPr lang="en-US" dirty="0" smtClean="0"/>
              <a:t>In </a:t>
            </a:r>
            <a:r>
              <a:rPr lang="en-US" dirty="0"/>
              <a:t>materials</a:t>
            </a:r>
          </a:p>
          <a:p>
            <a:pPr algn="ctr" rtl="0">
              <a:buFont typeface="Wingdings" panose="05000000000000000000" pitchFamily="2" charset="2"/>
              <a:buChar char="§"/>
            </a:pPr>
            <a:r>
              <a:rPr lang="en-US" dirty="0" smtClean="0"/>
              <a:t>In structure</a:t>
            </a:r>
            <a:endParaRPr lang="fa-IR" dirty="0"/>
          </a:p>
          <a:p>
            <a:pPr algn="ctr" rtl="0">
              <a:buFont typeface="Wingdings" panose="05000000000000000000" pitchFamily="2" charset="2"/>
              <a:buChar char="§"/>
            </a:pPr>
            <a:r>
              <a:rPr lang="en-US" dirty="0" smtClean="0"/>
              <a:t>In sponges</a:t>
            </a:r>
          </a:p>
          <a:p>
            <a:pPr algn="ctr" rtl="0">
              <a:buFont typeface="Wingdings" panose="05000000000000000000" pitchFamily="2" charset="2"/>
              <a:buChar char="§"/>
            </a:pPr>
            <a:r>
              <a:rPr lang="en-US" dirty="0" smtClean="0"/>
              <a:t>In cloths</a:t>
            </a:r>
          </a:p>
          <a:p>
            <a:pPr algn="ctr" rtl="0">
              <a:buFont typeface="Wingdings" panose="05000000000000000000" pitchFamily="2" charset="2"/>
              <a:buChar char="§"/>
            </a:pPr>
            <a:r>
              <a:rPr lang="en-US" dirty="0" smtClean="0"/>
              <a:t>In connections</a:t>
            </a:r>
          </a:p>
          <a:p>
            <a:pPr algn="ctr" rtl="0">
              <a:buFont typeface="Wingdings" panose="05000000000000000000" pitchFamily="2" charset="2"/>
              <a:buChar char="§"/>
            </a:pPr>
            <a:endParaRPr lang="en-US" dirty="0" smtClean="0"/>
          </a:p>
        </p:txBody>
      </p:sp>
      <p:sp>
        <p:nvSpPr>
          <p:cNvPr id="4" name="Title 1"/>
          <p:cNvSpPr txBox="1">
            <a:spLocks/>
          </p:cNvSpPr>
          <p:nvPr/>
        </p:nvSpPr>
        <p:spPr>
          <a:xfrm>
            <a:off x="1097280" y="1845734"/>
            <a:ext cx="10058400" cy="1450757"/>
          </a:xfrm>
          <a:prstGeom prst="rect">
            <a:avLst/>
          </a:prstGeom>
        </p:spPr>
        <p:txBody>
          <a:bodyPr vert="horz" lIns="91440" tIns="45720" rIns="91440" bIns="45720" rtlCol="0" anchor="b">
            <a:normAutofit/>
          </a:bodyPr>
          <a:lstStyle>
            <a:lvl1pPr marL="0" algn="l" defTabSz="914400" rtl="1"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n-US" dirty="0" smtClean="0"/>
              <a:t>In details</a:t>
            </a:r>
            <a:endParaRPr lang="fa-IR" dirty="0"/>
          </a:p>
        </p:txBody>
      </p:sp>
    </p:spTree>
    <p:extLst>
      <p:ext uri="{BB962C8B-B14F-4D97-AF65-F5344CB8AC3E}">
        <p14:creationId xmlns:p14="http://schemas.microsoft.com/office/powerpoint/2010/main" val="2816275312"/>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57577" y="141668"/>
            <a:ext cx="11758412" cy="530609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826913" y="15543"/>
            <a:ext cx="6239814" cy="6239814"/>
          </a:xfrm>
        </p:spPr>
      </p:pic>
      <p:sp>
        <p:nvSpPr>
          <p:cNvPr id="2" name="Title 1"/>
          <p:cNvSpPr>
            <a:spLocks noGrp="1"/>
          </p:cNvSpPr>
          <p:nvPr>
            <p:ph type="title"/>
          </p:nvPr>
        </p:nvSpPr>
        <p:spPr>
          <a:xfrm>
            <a:off x="3013657" y="4275786"/>
            <a:ext cx="1506828" cy="539625"/>
          </a:xfrm>
        </p:spPr>
        <p:txBody>
          <a:bodyPr>
            <a:normAutofit fontScale="90000"/>
          </a:bodyPr>
          <a:lstStyle/>
          <a:p>
            <a:r>
              <a:rPr lang="en-US" sz="2200" dirty="0" smtClean="0"/>
              <a:t>Echo efficiency </a:t>
            </a:r>
            <a:endParaRPr lang="fa-IR" sz="2200" dirty="0"/>
          </a:p>
        </p:txBody>
      </p:sp>
      <p:sp>
        <p:nvSpPr>
          <p:cNvPr id="8" name="Title 1"/>
          <p:cNvSpPr txBox="1">
            <a:spLocks/>
          </p:cNvSpPr>
          <p:nvPr/>
        </p:nvSpPr>
        <p:spPr>
          <a:xfrm>
            <a:off x="8313313" y="3397876"/>
            <a:ext cx="1506828" cy="539625"/>
          </a:xfrm>
          <a:prstGeom prst="rect">
            <a:avLst/>
          </a:prstGeom>
        </p:spPr>
        <p:txBody>
          <a:bodyPr vert="horz" lIns="91440" tIns="45720" rIns="91440" bIns="45720" rtlCol="0" anchor="b">
            <a:normAutofit fontScale="97500"/>
          </a:bodyPr>
          <a:lstStyle>
            <a:lvl1pPr marL="0" algn="l" defTabSz="914400" rtl="1"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sz="2200" dirty="0" smtClean="0"/>
              <a:t>performance</a:t>
            </a:r>
            <a:endParaRPr lang="fa-IR" sz="2200" dirty="0"/>
          </a:p>
        </p:txBody>
      </p:sp>
      <p:sp>
        <p:nvSpPr>
          <p:cNvPr id="9" name="Title 1"/>
          <p:cNvSpPr txBox="1">
            <a:spLocks/>
          </p:cNvSpPr>
          <p:nvPr/>
        </p:nvSpPr>
        <p:spPr>
          <a:xfrm>
            <a:off x="3767071" y="860738"/>
            <a:ext cx="1506828" cy="539625"/>
          </a:xfrm>
          <a:prstGeom prst="rect">
            <a:avLst/>
          </a:prstGeom>
        </p:spPr>
        <p:txBody>
          <a:bodyPr vert="horz" lIns="91440" tIns="45720" rIns="91440" bIns="45720" rtlCol="0" anchor="b">
            <a:normAutofit fontScale="90000" lnSpcReduction="20000"/>
          </a:bodyPr>
          <a:lstStyle>
            <a:lvl1pPr marL="0" algn="l" defTabSz="914400" rtl="1"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sz="2200" dirty="0" smtClean="0"/>
              <a:t>Customer</a:t>
            </a:r>
          </a:p>
          <a:p>
            <a:r>
              <a:rPr lang="en-US" sz="2200" dirty="0" smtClean="0"/>
              <a:t>satisfaction</a:t>
            </a:r>
            <a:endParaRPr lang="fa-IR" sz="2200" dirty="0"/>
          </a:p>
        </p:txBody>
      </p:sp>
      <p:sp>
        <p:nvSpPr>
          <p:cNvPr id="10" name="Title 1"/>
          <p:cNvSpPr txBox="1">
            <a:spLocks/>
          </p:cNvSpPr>
          <p:nvPr/>
        </p:nvSpPr>
        <p:spPr>
          <a:xfrm>
            <a:off x="257577" y="163132"/>
            <a:ext cx="3296992" cy="1237231"/>
          </a:xfrm>
          <a:prstGeom prst="rect">
            <a:avLst/>
          </a:prstGeom>
        </p:spPr>
        <p:txBody>
          <a:bodyPr vert="horz" lIns="91440" tIns="45720" rIns="91440" bIns="45720" rtlCol="0" anchor="b">
            <a:normAutofit fontScale="97500"/>
          </a:bodyPr>
          <a:lstStyle>
            <a:lvl1pPr marL="0" algn="l" defTabSz="914400" rtl="1"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sz="3600" dirty="0" smtClean="0"/>
              <a:t>In design</a:t>
            </a:r>
          </a:p>
          <a:p>
            <a:r>
              <a:rPr lang="en-US" sz="3600" dirty="0" smtClean="0"/>
              <a:t>+construction</a:t>
            </a:r>
            <a:endParaRPr lang="fa-IR" sz="3600" dirty="0"/>
          </a:p>
        </p:txBody>
      </p:sp>
    </p:spTree>
    <p:extLst>
      <p:ext uri="{BB962C8B-B14F-4D97-AF65-F5344CB8AC3E}">
        <p14:creationId xmlns:p14="http://schemas.microsoft.com/office/powerpoint/2010/main" val="1656844112"/>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57577" y="141668"/>
            <a:ext cx="11758412" cy="530609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826912" y="92815"/>
            <a:ext cx="6136783" cy="6136783"/>
          </a:xfrm>
        </p:spPr>
      </p:pic>
      <p:sp>
        <p:nvSpPr>
          <p:cNvPr id="2" name="Title 1"/>
          <p:cNvSpPr>
            <a:spLocks noGrp="1"/>
          </p:cNvSpPr>
          <p:nvPr>
            <p:ph type="title"/>
          </p:nvPr>
        </p:nvSpPr>
        <p:spPr/>
        <p:txBody>
          <a:bodyPr/>
          <a:lstStyle/>
          <a:p>
            <a:r>
              <a:rPr lang="en-US" dirty="0" smtClean="0"/>
              <a:t>In process of</a:t>
            </a:r>
            <a:br>
              <a:rPr lang="en-US" dirty="0" smtClean="0"/>
            </a:br>
            <a:r>
              <a:rPr lang="en-US" dirty="0" smtClean="0"/>
              <a:t>production </a:t>
            </a:r>
            <a:endParaRPr lang="fa-IR" dirty="0"/>
          </a:p>
        </p:txBody>
      </p:sp>
    </p:spTree>
    <p:extLst>
      <p:ext uri="{BB962C8B-B14F-4D97-AF65-F5344CB8AC3E}">
        <p14:creationId xmlns:p14="http://schemas.microsoft.com/office/powerpoint/2010/main" val="3488016145"/>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Aim? </a:t>
            </a:r>
            <a:endParaRPr lang="fa-IR" dirty="0"/>
          </a:p>
        </p:txBody>
      </p:sp>
      <p:sp>
        <p:nvSpPr>
          <p:cNvPr id="3" name="Content Placeholder 2"/>
          <p:cNvSpPr>
            <a:spLocks noGrp="1"/>
          </p:cNvSpPr>
          <p:nvPr>
            <p:ph idx="1"/>
          </p:nvPr>
        </p:nvSpPr>
        <p:spPr/>
        <p:txBody>
          <a:bodyPr/>
          <a:lstStyle/>
          <a:p>
            <a:pPr algn="ctr" rtl="0"/>
            <a:r>
              <a:rPr lang="en-US" dirty="0" smtClean="0"/>
              <a:t>Customer satisfaction</a:t>
            </a:r>
          </a:p>
          <a:p>
            <a:pPr marL="0" indent="0" algn="ctr" rtl="0">
              <a:buNone/>
            </a:pPr>
            <a:endParaRPr lang="en-US" dirty="0" smtClean="0"/>
          </a:p>
          <a:p>
            <a:pPr marL="0" indent="0" algn="ctr" rtl="0">
              <a:buNone/>
            </a:pPr>
            <a:r>
              <a:rPr lang="en-US" dirty="0" smtClean="0"/>
              <a:t>What is customer satisfaction?</a:t>
            </a:r>
          </a:p>
          <a:p>
            <a:pPr marL="0" indent="0" algn="ctr" rtl="0">
              <a:buNone/>
            </a:pPr>
            <a:endParaRPr lang="en-US" dirty="0"/>
          </a:p>
          <a:p>
            <a:pPr marL="0" indent="0" algn="ctr" rtl="0">
              <a:buNone/>
            </a:pPr>
            <a:r>
              <a:rPr lang="en-US" dirty="0" smtClean="0"/>
              <a:t>Cost</a:t>
            </a:r>
          </a:p>
          <a:p>
            <a:pPr marL="0" indent="0" algn="ctr" rtl="0">
              <a:buNone/>
            </a:pPr>
            <a:r>
              <a:rPr lang="en-US" dirty="0" smtClean="0"/>
              <a:t>Efficiency</a:t>
            </a:r>
          </a:p>
          <a:p>
            <a:pPr marL="0" indent="0" algn="ctr" rtl="0">
              <a:buNone/>
            </a:pPr>
            <a:r>
              <a:rPr lang="en-US" dirty="0" smtClean="0"/>
              <a:t>Performance</a:t>
            </a:r>
          </a:p>
          <a:p>
            <a:pPr marL="0" indent="0" algn="ctr" rtl="0">
              <a:buNone/>
            </a:pPr>
            <a:r>
              <a:rPr lang="en-US" dirty="0" smtClean="0"/>
              <a:t>Durability</a:t>
            </a:r>
          </a:p>
          <a:p>
            <a:pPr marL="0" indent="0" algn="ctr" rtl="0">
              <a:buNone/>
            </a:pPr>
            <a:r>
              <a:rPr lang="en-US" dirty="0" smtClean="0"/>
              <a:t>…</a:t>
            </a:r>
          </a:p>
          <a:p>
            <a:pPr marL="0" indent="0" algn="ctr" rtl="0">
              <a:buNone/>
            </a:pPr>
            <a:endParaRPr lang="en-US" dirty="0" smtClean="0"/>
          </a:p>
          <a:p>
            <a:pPr marL="0" indent="0" algn="ctr" rtl="0">
              <a:buNone/>
            </a:pPr>
            <a:endParaRPr lang="fa-IR" dirty="0"/>
          </a:p>
        </p:txBody>
      </p:sp>
    </p:spTree>
    <p:extLst>
      <p:ext uri="{BB962C8B-B14F-4D97-AF65-F5344CB8AC3E}">
        <p14:creationId xmlns:p14="http://schemas.microsoft.com/office/powerpoint/2010/main" val="4290585134"/>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fade">
                                      <p:cBhvr>
                                        <p:cTn id="32" dur="500"/>
                                        <p:tgtEl>
                                          <p:spTgt spid="3">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Effect transition="in" filter="fade">
                                      <p:cBhvr>
                                        <p:cTn id="37" dur="500"/>
                                        <p:tgtEl>
                                          <p:spTgt spid="3">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8" end="8"/>
                                            </p:txEl>
                                          </p:spTgt>
                                        </p:tgtEl>
                                        <p:attrNameLst>
                                          <p:attrName>style.visibility</p:attrName>
                                        </p:attrNameLst>
                                      </p:cBhvr>
                                      <p:to>
                                        <p:strVal val="visible"/>
                                      </p:to>
                                    </p:set>
                                    <p:animEffect transition="in" filter="fade">
                                      <p:cBhvr>
                                        <p:cTn id="42"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Samples</a:t>
            </a:r>
            <a:endParaRPr lang="fa-IR"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08631" y="183572"/>
            <a:ext cx="8497486" cy="5982535"/>
          </a:xfrm>
          <a:prstGeom prst="rect">
            <a:avLst/>
          </a:prstGeom>
        </p:spPr>
      </p:pic>
    </p:spTree>
    <p:extLst>
      <p:ext uri="{BB962C8B-B14F-4D97-AF65-F5344CB8AC3E}">
        <p14:creationId xmlns:p14="http://schemas.microsoft.com/office/powerpoint/2010/main" val="1938484267"/>
      </p:ext>
    </p:extLst>
  </p:cSld>
  <p:clrMapOvr>
    <a:masterClrMapping/>
  </p:clrMapOvr>
  <p:transition spd="slow">
    <p:push/>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0480" y="0"/>
            <a:ext cx="12192000" cy="6427583"/>
          </a:xfrm>
        </p:spPr>
      </p:pic>
    </p:spTree>
    <p:extLst>
      <p:ext uri="{BB962C8B-B14F-4D97-AF65-F5344CB8AC3E}">
        <p14:creationId xmlns:p14="http://schemas.microsoft.com/office/powerpoint/2010/main" val="3561332823"/>
      </p:ext>
    </p:extLst>
  </p:cSld>
  <p:clrMapOvr>
    <a:masterClrMapping/>
  </p:clrMapOvr>
  <p:transition spd="slow">
    <p:push/>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furniture</a:t>
            </a:r>
            <a:endParaRPr lang="fa-IR" dirty="0"/>
          </a:p>
        </p:txBody>
      </p:sp>
      <p:sp>
        <p:nvSpPr>
          <p:cNvPr id="3" name="Subtitle 2"/>
          <p:cNvSpPr>
            <a:spLocks noGrp="1"/>
          </p:cNvSpPr>
          <p:nvPr>
            <p:ph type="subTitle" idx="1"/>
          </p:nvPr>
        </p:nvSpPr>
        <p:spPr/>
        <p:txBody>
          <a:bodyPr/>
          <a:lstStyle/>
          <a:p>
            <a:r>
              <a:rPr lang="en-US" dirty="0" err="1" smtClean="0"/>
              <a:t>Mohammadali</a:t>
            </a:r>
            <a:r>
              <a:rPr lang="en-US" dirty="0" smtClean="0"/>
              <a:t> Honardoost</a:t>
            </a:r>
          </a:p>
          <a:p>
            <a:r>
              <a:rPr lang="en-US" dirty="0" err="1" smtClean="0"/>
              <a:t>Mostafa</a:t>
            </a:r>
            <a:r>
              <a:rPr lang="en-US" dirty="0" smtClean="0"/>
              <a:t> </a:t>
            </a:r>
            <a:r>
              <a:rPr lang="en-US" dirty="0" err="1" smtClean="0"/>
              <a:t>khatib</a:t>
            </a:r>
            <a:endParaRPr lang="fa-IR"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68029" y="2043582"/>
            <a:ext cx="3352800" cy="2152650"/>
          </a:xfrm>
          <a:prstGeom prst="rect">
            <a:avLst/>
          </a:prstGeom>
        </p:spPr>
      </p:pic>
      <p:sp>
        <p:nvSpPr>
          <p:cNvPr id="5" name="Subtitle 2"/>
          <p:cNvSpPr txBox="1">
            <a:spLocks/>
          </p:cNvSpPr>
          <p:nvPr/>
        </p:nvSpPr>
        <p:spPr>
          <a:xfrm>
            <a:off x="1097280" y="2864004"/>
            <a:ext cx="10058400" cy="1143000"/>
          </a:xfrm>
          <a:prstGeom prst="rect">
            <a:avLst/>
          </a:prstGeom>
        </p:spPr>
        <p:txBody>
          <a:bodyPr vert="horz" lIns="91440" tIns="45720" rIns="91440" bIns="45720" rtlCol="0">
            <a:normAutofit/>
          </a:bodyPr>
          <a:lstStyle>
            <a:lvl1pPr marL="0" indent="0" algn="l" defTabSz="914400" rtl="1" eaLnBrk="1" latinLnBrk="0" hangingPunct="1">
              <a:lnSpc>
                <a:spcPct val="90000"/>
              </a:lnSpc>
              <a:spcBef>
                <a:spcPts val="1200"/>
              </a:spcBef>
              <a:spcAft>
                <a:spcPts val="200"/>
              </a:spcAft>
              <a:buClr>
                <a:schemeClr val="accent1"/>
              </a:buClr>
              <a:buSzPct val="100000"/>
              <a:buFont typeface="Calibri" panose="020F0502020204030204" pitchFamily="34" charset="0"/>
              <a:buNone/>
              <a:defRPr sz="2400" kern="1200" cap="all" spc="200" baseline="0">
                <a:solidFill>
                  <a:schemeClr val="tx2"/>
                </a:solidFill>
                <a:latin typeface="+mj-lt"/>
                <a:ea typeface="+mn-ea"/>
                <a:cs typeface="+mn-cs"/>
              </a:defRPr>
            </a:lvl1pPr>
            <a:lvl2pPr marL="457200" indent="0" algn="ctr" defTabSz="914400" rtl="1" eaLnBrk="1" latinLnBrk="0" hangingPunct="1">
              <a:lnSpc>
                <a:spcPct val="90000"/>
              </a:lnSpc>
              <a:spcBef>
                <a:spcPts val="200"/>
              </a:spcBef>
              <a:spcAft>
                <a:spcPts val="400"/>
              </a:spcAft>
              <a:buClr>
                <a:schemeClr val="accent1"/>
              </a:buClr>
              <a:buFont typeface="Calibri" pitchFamily="34" charset="0"/>
              <a:buNone/>
              <a:defRPr sz="2400" kern="1200">
                <a:solidFill>
                  <a:schemeClr val="tx1">
                    <a:lumMod val="75000"/>
                    <a:lumOff val="25000"/>
                  </a:schemeClr>
                </a:solidFill>
                <a:latin typeface="+mn-lt"/>
                <a:ea typeface="+mn-ea"/>
                <a:cs typeface="+mn-cs"/>
              </a:defRPr>
            </a:lvl2pPr>
            <a:lvl3pPr marL="914400" indent="0" algn="ctr" defTabSz="914400" rtl="1" eaLnBrk="1" latinLnBrk="0" hangingPunct="1">
              <a:lnSpc>
                <a:spcPct val="90000"/>
              </a:lnSpc>
              <a:spcBef>
                <a:spcPts val="200"/>
              </a:spcBef>
              <a:spcAft>
                <a:spcPts val="400"/>
              </a:spcAft>
              <a:buClr>
                <a:schemeClr val="accent1"/>
              </a:buClr>
              <a:buFont typeface="Calibri" pitchFamily="34" charset="0"/>
              <a:buNone/>
              <a:defRPr sz="2400" kern="1200">
                <a:solidFill>
                  <a:schemeClr val="tx1">
                    <a:lumMod val="75000"/>
                    <a:lumOff val="25000"/>
                  </a:schemeClr>
                </a:solidFill>
                <a:latin typeface="+mn-lt"/>
                <a:ea typeface="+mn-ea"/>
                <a:cs typeface="+mn-cs"/>
              </a:defRPr>
            </a:lvl3pPr>
            <a:lvl4pPr marL="1371600" indent="0" algn="ctr" defTabSz="914400" rtl="1"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4pPr>
            <a:lvl5pPr marL="1828800" indent="0" algn="ctr" defTabSz="914400" rtl="1"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5pPr>
            <a:lvl6pPr marL="2286000" indent="0" algn="ctr" defTabSz="914400" rtl="1"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6pPr>
            <a:lvl7pPr marL="2743200" indent="0" algn="ctr" defTabSz="914400" rtl="1"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7pPr>
            <a:lvl8pPr marL="3200400" indent="0" algn="ctr" defTabSz="914400" rtl="1"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8pPr>
            <a:lvl9pPr marL="3657600" indent="0" algn="ctr" defTabSz="914400" rtl="1"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9pPr>
          </a:lstStyle>
          <a:p>
            <a:r>
              <a:rPr lang="en-US" dirty="0" smtClean="0"/>
              <a:t>Design and construction of </a:t>
            </a:r>
            <a:endParaRPr lang="fa-IR" dirty="0"/>
          </a:p>
        </p:txBody>
      </p:sp>
    </p:spTree>
    <p:extLst>
      <p:ext uri="{BB962C8B-B14F-4D97-AF65-F5344CB8AC3E}">
        <p14:creationId xmlns:p14="http://schemas.microsoft.com/office/powerpoint/2010/main" val="14020868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81011"/>
            <a:ext cx="12192000" cy="6693647"/>
          </a:xfrm>
        </p:spPr>
      </p:pic>
    </p:spTree>
    <p:extLst>
      <p:ext uri="{BB962C8B-B14F-4D97-AF65-F5344CB8AC3E}">
        <p14:creationId xmlns:p14="http://schemas.microsoft.com/office/powerpoint/2010/main" val="3952030519"/>
      </p:ext>
    </p:extLst>
  </p:cSld>
  <p:clrMapOvr>
    <a:masterClrMapping/>
  </p:clrMapOvr>
  <p:transition spd="slow">
    <p:push/>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8491" y="0"/>
            <a:ext cx="12387264" cy="6559210"/>
          </a:xfrm>
        </p:spPr>
      </p:pic>
    </p:spTree>
    <p:extLst>
      <p:ext uri="{BB962C8B-B14F-4D97-AF65-F5344CB8AC3E}">
        <p14:creationId xmlns:p14="http://schemas.microsoft.com/office/powerpoint/2010/main" val="4294311960"/>
      </p:ext>
    </p:extLst>
  </p:cSld>
  <p:clrMapOvr>
    <a:masterClrMapping/>
  </p:clrMapOvr>
  <p:transition spd="slow">
    <p:push/>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0479" y="286603"/>
            <a:ext cx="12192001" cy="5530392"/>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79" y="286603"/>
            <a:ext cx="12192000" cy="5530392"/>
          </a:xfrm>
          <a:prstGeom prst="rect">
            <a:avLst/>
          </a:prstGeom>
        </p:spPr>
      </p:pic>
    </p:spTree>
    <p:extLst>
      <p:ext uri="{BB962C8B-B14F-4D97-AF65-F5344CB8AC3E}">
        <p14:creationId xmlns:p14="http://schemas.microsoft.com/office/powerpoint/2010/main" val="1248073992"/>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702684"/>
            <a:ext cx="12192000" cy="7112000"/>
          </a:xfrm>
        </p:spPr>
      </p:pic>
    </p:spTree>
    <p:extLst>
      <p:ext uri="{BB962C8B-B14F-4D97-AF65-F5344CB8AC3E}">
        <p14:creationId xmlns:p14="http://schemas.microsoft.com/office/powerpoint/2010/main" val="3065158981"/>
      </p:ext>
    </p:extLst>
  </p:cSld>
  <p:clrMapOvr>
    <a:masterClrMapping/>
  </p:clrMapOvr>
  <p:transition spd="slow">
    <p:push/>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14882"/>
            <a:ext cx="12192000" cy="7112000"/>
          </a:xfrm>
          <a:prstGeom prst="rect">
            <a:avLst/>
          </a:prstGeom>
        </p:spPr>
      </p:pic>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714881"/>
            <a:ext cx="12192000" cy="7112000"/>
          </a:xfrm>
        </p:spPr>
      </p:pic>
    </p:spTree>
    <p:extLst>
      <p:ext uri="{BB962C8B-B14F-4D97-AF65-F5344CB8AC3E}">
        <p14:creationId xmlns:p14="http://schemas.microsoft.com/office/powerpoint/2010/main" val="4190040925"/>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pic>
        <p:nvPicPr>
          <p:cNvPr id="8" name="Content Placeholder 7"/>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061661" y="70721"/>
            <a:ext cx="4617720" cy="5981342"/>
          </a:xfr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4722" y="0"/>
            <a:ext cx="5110896" cy="6122785"/>
          </a:xfrm>
          <a:prstGeom prst="rect">
            <a:avLst/>
          </a:prstGeom>
        </p:spPr>
      </p:pic>
    </p:spTree>
    <p:extLst>
      <p:ext uri="{BB962C8B-B14F-4D97-AF65-F5344CB8AC3E}">
        <p14:creationId xmlns:p14="http://schemas.microsoft.com/office/powerpoint/2010/main" val="1904949309"/>
      </p:ext>
    </p:extLst>
  </p:cSld>
  <p:clrMapOvr>
    <a:masterClrMapping/>
  </p:clrMapOvr>
  <p:transition spd="slow">
    <p:push/>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4853" y="144495"/>
            <a:ext cx="4408711" cy="5932312"/>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99937" y="618036"/>
            <a:ext cx="7492063" cy="5663492"/>
          </a:xfrm>
          <a:prstGeom prst="rect">
            <a:avLst/>
          </a:prstGeom>
        </p:spPr>
      </p:pic>
    </p:spTree>
    <p:extLst>
      <p:ext uri="{BB962C8B-B14F-4D97-AF65-F5344CB8AC3E}">
        <p14:creationId xmlns:p14="http://schemas.microsoft.com/office/powerpoint/2010/main" val="3367139412"/>
      </p:ext>
    </p:extLst>
  </p:cSld>
  <p:clrMapOvr>
    <a:masterClrMapping/>
  </p:clrMapOvr>
  <p:transition spd="slow">
    <p:push/>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72836" y="286603"/>
            <a:ext cx="3096491" cy="6004175"/>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86586" y="2094621"/>
            <a:ext cx="7492063" cy="2857143"/>
          </a:xfrm>
          <a:prstGeom prst="rect">
            <a:avLst/>
          </a:prstGeom>
        </p:spPr>
      </p:pic>
    </p:spTree>
    <p:extLst>
      <p:ext uri="{BB962C8B-B14F-4D97-AF65-F5344CB8AC3E}">
        <p14:creationId xmlns:p14="http://schemas.microsoft.com/office/powerpoint/2010/main" val="3096254566"/>
      </p:ext>
    </p:extLst>
  </p:cSld>
  <p:clrMapOvr>
    <a:masterClrMapping/>
  </p:clrMapOvr>
  <p:transition spd="slow">
    <p:push/>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476850" y="286603"/>
            <a:ext cx="4678830" cy="5828845"/>
          </a:xfr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2146" y="95482"/>
            <a:ext cx="5311454" cy="6006165"/>
          </a:xfrm>
          <a:prstGeom prst="rect">
            <a:avLst/>
          </a:prstGeom>
        </p:spPr>
      </p:pic>
    </p:spTree>
    <p:extLst>
      <p:ext uri="{BB962C8B-B14F-4D97-AF65-F5344CB8AC3E}">
        <p14:creationId xmlns:p14="http://schemas.microsoft.com/office/powerpoint/2010/main" val="2338714022"/>
      </p:ext>
    </p:extLst>
  </p:cSld>
  <p:clrMapOvr>
    <a:masterClrMapping/>
  </p:clrMapOvr>
  <p:transition spd="slow">
    <p:push/>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604548" y="286603"/>
            <a:ext cx="7043863" cy="5840389"/>
          </a:xfrm>
        </p:spPr>
      </p:pic>
    </p:spTree>
    <p:extLst>
      <p:ext uri="{BB962C8B-B14F-4D97-AF65-F5344CB8AC3E}">
        <p14:creationId xmlns:p14="http://schemas.microsoft.com/office/powerpoint/2010/main" val="2143944378"/>
      </p:ext>
    </p:extLst>
  </p:cSld>
  <p:clrMapOvr>
    <a:masterClrMapping/>
  </p:clrMapOvr>
  <p:transition spd="slow">
    <p:push/>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1270001"/>
            <a:ext cx="12192000" cy="8128001"/>
          </a:xfrm>
        </p:spPr>
      </p:pic>
      <p:sp>
        <p:nvSpPr>
          <p:cNvPr id="5" name="TextBox 4"/>
          <p:cNvSpPr txBox="1"/>
          <p:nvPr/>
        </p:nvSpPr>
        <p:spPr>
          <a:xfrm>
            <a:off x="6040192" y="167425"/>
            <a:ext cx="5834129" cy="1754326"/>
          </a:xfrm>
          <a:prstGeom prst="rect">
            <a:avLst/>
          </a:prstGeom>
          <a:noFill/>
        </p:spPr>
        <p:txBody>
          <a:bodyPr wrap="square" rtlCol="1">
            <a:spAutoFit/>
          </a:bodyPr>
          <a:lstStyle/>
          <a:p>
            <a:pPr algn="l"/>
            <a:r>
              <a:rPr lang="en-US" dirty="0" smtClean="0">
                <a:solidFill>
                  <a:schemeClr val="bg1"/>
                </a:solidFill>
              </a:rPr>
              <a:t>Design for Manufacturing</a:t>
            </a:r>
          </a:p>
          <a:p>
            <a:pPr algn="l"/>
            <a:r>
              <a:rPr lang="en-US" dirty="0" smtClean="0">
                <a:solidFill>
                  <a:schemeClr val="bg1"/>
                </a:solidFill>
              </a:rPr>
              <a:t>Modular Design</a:t>
            </a:r>
          </a:p>
          <a:p>
            <a:pPr algn="l"/>
            <a:r>
              <a:rPr lang="en-US" dirty="0" smtClean="0">
                <a:solidFill>
                  <a:schemeClr val="bg1"/>
                </a:solidFill>
              </a:rPr>
              <a:t>Sustainable Design</a:t>
            </a:r>
          </a:p>
          <a:p>
            <a:pPr algn="l"/>
            <a:r>
              <a:rPr lang="en-US" dirty="0" smtClean="0">
                <a:solidFill>
                  <a:schemeClr val="bg1"/>
                </a:solidFill>
              </a:rPr>
              <a:t>Diagrams Of WLC</a:t>
            </a:r>
          </a:p>
          <a:p>
            <a:pPr algn="l"/>
            <a:r>
              <a:rPr lang="en-US" dirty="0" smtClean="0">
                <a:solidFill>
                  <a:schemeClr val="bg1"/>
                </a:solidFill>
              </a:rPr>
              <a:t>Customer Satisfaction</a:t>
            </a:r>
          </a:p>
          <a:p>
            <a:pPr algn="l"/>
            <a:endParaRPr lang="fa-IR" dirty="0">
              <a:solidFill>
                <a:schemeClr val="bg1"/>
              </a:solidFill>
            </a:endParaRPr>
          </a:p>
        </p:txBody>
      </p:sp>
      <p:sp>
        <p:nvSpPr>
          <p:cNvPr id="6" name="TextBox 5"/>
          <p:cNvSpPr txBox="1"/>
          <p:nvPr/>
        </p:nvSpPr>
        <p:spPr>
          <a:xfrm>
            <a:off x="8691094" y="167425"/>
            <a:ext cx="5834129" cy="1477328"/>
          </a:xfrm>
          <a:prstGeom prst="rect">
            <a:avLst/>
          </a:prstGeom>
          <a:noFill/>
        </p:spPr>
        <p:txBody>
          <a:bodyPr wrap="square" rtlCol="1">
            <a:spAutoFit/>
          </a:bodyPr>
          <a:lstStyle/>
          <a:p>
            <a:pPr algn="l"/>
            <a:r>
              <a:rPr lang="en-US" dirty="0" smtClean="0">
                <a:solidFill>
                  <a:schemeClr val="bg1"/>
                </a:solidFill>
              </a:rPr>
              <a:t>Furniture Design</a:t>
            </a:r>
          </a:p>
          <a:p>
            <a:pPr algn="l"/>
            <a:r>
              <a:rPr lang="en-US" dirty="0" smtClean="0">
                <a:solidFill>
                  <a:schemeClr val="bg1"/>
                </a:solidFill>
              </a:rPr>
              <a:t>Sofa Contents</a:t>
            </a:r>
          </a:p>
          <a:p>
            <a:pPr algn="l"/>
            <a:r>
              <a:rPr lang="en-US" dirty="0" smtClean="0">
                <a:solidFill>
                  <a:schemeClr val="bg1"/>
                </a:solidFill>
              </a:rPr>
              <a:t>Ways to be better</a:t>
            </a:r>
          </a:p>
          <a:p>
            <a:pPr algn="l"/>
            <a:r>
              <a:rPr lang="en-US" dirty="0" smtClean="0">
                <a:solidFill>
                  <a:schemeClr val="bg1"/>
                </a:solidFill>
              </a:rPr>
              <a:t>Finish</a:t>
            </a:r>
          </a:p>
          <a:p>
            <a:pPr algn="l"/>
            <a:endParaRPr lang="fa-IR" dirty="0">
              <a:solidFill>
                <a:schemeClr val="bg1"/>
              </a:solidFill>
            </a:endParaRPr>
          </a:p>
        </p:txBody>
      </p:sp>
    </p:spTree>
    <p:extLst>
      <p:ext uri="{BB962C8B-B14F-4D97-AF65-F5344CB8AC3E}">
        <p14:creationId xmlns:p14="http://schemas.microsoft.com/office/powerpoint/2010/main" val="2183125180"/>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fade">
                                      <p:cBhvr>
                                        <p:cTn id="27" dur="5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6">
                                            <p:txEl>
                                              <p:pRg st="0" end="0"/>
                                            </p:txEl>
                                          </p:spTgt>
                                        </p:tgtEl>
                                        <p:attrNameLst>
                                          <p:attrName>style.visibility</p:attrName>
                                        </p:attrNameLst>
                                      </p:cBhvr>
                                      <p:to>
                                        <p:strVal val="visible"/>
                                      </p:to>
                                    </p:set>
                                    <p:animEffect transition="in" filter="fade">
                                      <p:cBhvr>
                                        <p:cTn id="32" dur="500"/>
                                        <p:tgtEl>
                                          <p:spTgt spid="6">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6">
                                            <p:txEl>
                                              <p:pRg st="1" end="1"/>
                                            </p:txEl>
                                          </p:spTgt>
                                        </p:tgtEl>
                                        <p:attrNameLst>
                                          <p:attrName>style.visibility</p:attrName>
                                        </p:attrNameLst>
                                      </p:cBhvr>
                                      <p:to>
                                        <p:strVal val="visible"/>
                                      </p:to>
                                    </p:set>
                                    <p:animEffect transition="in" filter="fade">
                                      <p:cBhvr>
                                        <p:cTn id="37" dur="500"/>
                                        <p:tgtEl>
                                          <p:spTgt spid="6">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6">
                                            <p:txEl>
                                              <p:pRg st="2" end="2"/>
                                            </p:txEl>
                                          </p:spTgt>
                                        </p:tgtEl>
                                        <p:attrNameLst>
                                          <p:attrName>style.visibility</p:attrName>
                                        </p:attrNameLst>
                                      </p:cBhvr>
                                      <p:to>
                                        <p:strVal val="visible"/>
                                      </p:to>
                                    </p:set>
                                    <p:animEffect transition="in" filter="fade">
                                      <p:cBhvr>
                                        <p:cTn id="42" dur="500"/>
                                        <p:tgtEl>
                                          <p:spTgt spid="6">
                                            <p:txEl>
                                              <p:pRg st="2" end="2"/>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6">
                                            <p:txEl>
                                              <p:pRg st="3" end="3"/>
                                            </p:txEl>
                                          </p:spTgt>
                                        </p:tgtEl>
                                        <p:attrNameLst>
                                          <p:attrName>style.visibility</p:attrName>
                                        </p:attrNameLst>
                                      </p:cBhvr>
                                      <p:to>
                                        <p:strVal val="visible"/>
                                      </p:to>
                                    </p:set>
                                    <p:animEffect transition="in" filter="fade">
                                      <p:cBhvr>
                                        <p:cTn id="47"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335982" y="120899"/>
            <a:ext cx="4464618" cy="5997471"/>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2360" y="115875"/>
            <a:ext cx="5013258" cy="6002496"/>
          </a:xfrm>
          <a:prstGeom prst="rect">
            <a:avLst/>
          </a:prstGeom>
        </p:spPr>
      </p:pic>
    </p:spTree>
    <p:extLst>
      <p:ext uri="{BB962C8B-B14F-4D97-AF65-F5344CB8AC3E}">
        <p14:creationId xmlns:p14="http://schemas.microsoft.com/office/powerpoint/2010/main" val="1524912886"/>
      </p:ext>
    </p:extLst>
  </p:cSld>
  <p:clrMapOvr>
    <a:masterClrMapping/>
  </p:clrMapOvr>
  <p:transition spd="slow">
    <p:push/>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89986" y="-1123685"/>
            <a:ext cx="10436105" cy="7429092"/>
          </a:xfrm>
        </p:spPr>
      </p:pic>
    </p:spTree>
    <p:extLst>
      <p:ext uri="{BB962C8B-B14F-4D97-AF65-F5344CB8AC3E}">
        <p14:creationId xmlns:p14="http://schemas.microsoft.com/office/powerpoint/2010/main" val="3386175628"/>
      </p:ext>
    </p:extLst>
  </p:cSld>
  <p:clrMapOvr>
    <a:masterClrMapping/>
  </p:clrMapOvr>
  <p:transition spd="slow">
    <p:push/>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880765" y="286603"/>
            <a:ext cx="6824344" cy="5888565"/>
          </a:xfrm>
        </p:spPr>
      </p:pic>
    </p:spTree>
    <p:extLst>
      <p:ext uri="{BB962C8B-B14F-4D97-AF65-F5344CB8AC3E}">
        <p14:creationId xmlns:p14="http://schemas.microsoft.com/office/powerpoint/2010/main" val="3865377938"/>
      </p:ext>
    </p:extLst>
  </p:cSld>
  <p:clrMapOvr>
    <a:masterClrMapping/>
  </p:clrMapOvr>
  <p:transition spd="slow">
    <p:push/>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767122" y="286603"/>
            <a:ext cx="4718715" cy="6021524"/>
          </a:xfrm>
        </p:spPr>
      </p:pic>
    </p:spTree>
    <p:extLst>
      <p:ext uri="{BB962C8B-B14F-4D97-AF65-F5344CB8AC3E}">
        <p14:creationId xmlns:p14="http://schemas.microsoft.com/office/powerpoint/2010/main" val="942806743"/>
      </p:ext>
    </p:extLst>
  </p:cSld>
  <p:clrMapOvr>
    <a:masterClrMapping/>
  </p:clrMapOvr>
  <p:transition spd="slow">
    <p:push/>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244200" y="286603"/>
            <a:ext cx="5764560" cy="5801435"/>
          </a:xfrm>
        </p:spPr>
      </p:pic>
    </p:spTree>
    <p:extLst>
      <p:ext uri="{BB962C8B-B14F-4D97-AF65-F5344CB8AC3E}">
        <p14:creationId xmlns:p14="http://schemas.microsoft.com/office/powerpoint/2010/main" val="330697167"/>
      </p:ext>
    </p:extLst>
  </p:cSld>
  <p:clrMapOvr>
    <a:masterClrMapping/>
  </p:clrMapOvr>
  <p:transition spd="slow">
    <p:push/>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040289" y="215945"/>
            <a:ext cx="6172381" cy="6046880"/>
          </a:xfrm>
        </p:spPr>
      </p:pic>
    </p:spTree>
    <p:extLst>
      <p:ext uri="{BB962C8B-B14F-4D97-AF65-F5344CB8AC3E}">
        <p14:creationId xmlns:p14="http://schemas.microsoft.com/office/powerpoint/2010/main" val="494415612"/>
      </p:ext>
    </p:extLst>
  </p:cSld>
  <p:clrMapOvr>
    <a:masterClrMapping/>
  </p:clrMapOvr>
  <p:transition spd="slow">
    <p:push/>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570763" y="286603"/>
            <a:ext cx="5111434" cy="5907551"/>
          </a:xfrm>
        </p:spPr>
      </p:pic>
    </p:spTree>
    <p:extLst>
      <p:ext uri="{BB962C8B-B14F-4D97-AF65-F5344CB8AC3E}">
        <p14:creationId xmlns:p14="http://schemas.microsoft.com/office/powerpoint/2010/main" val="4171217587"/>
      </p:ext>
    </p:extLst>
  </p:cSld>
  <p:clrMapOvr>
    <a:masterClrMapping/>
  </p:clrMapOvr>
  <p:transition spd="slow">
    <p:push/>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323743" y="286603"/>
            <a:ext cx="7605473" cy="5938520"/>
          </a:xfrm>
        </p:spPr>
      </p:pic>
    </p:spTree>
    <p:extLst>
      <p:ext uri="{BB962C8B-B14F-4D97-AF65-F5344CB8AC3E}">
        <p14:creationId xmlns:p14="http://schemas.microsoft.com/office/powerpoint/2010/main" val="2159149940"/>
      </p:ext>
    </p:extLst>
  </p:cSld>
  <p:clrMapOvr>
    <a:masterClrMapping/>
  </p:clrMapOvr>
  <p:transition spd="slow">
    <p:push/>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92475" y="191891"/>
            <a:ext cx="4240634" cy="6049973"/>
          </a:xfr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13964" y="191891"/>
            <a:ext cx="3977974" cy="5980309"/>
          </a:xfrm>
          <a:prstGeom prst="rect">
            <a:avLst/>
          </a:prstGeom>
        </p:spPr>
      </p:pic>
    </p:spTree>
    <p:extLst>
      <p:ext uri="{BB962C8B-B14F-4D97-AF65-F5344CB8AC3E}">
        <p14:creationId xmlns:p14="http://schemas.microsoft.com/office/powerpoint/2010/main" val="3857784506"/>
      </p:ext>
    </p:extLst>
  </p:cSld>
  <p:clrMapOvr>
    <a:masterClrMapping/>
  </p:clrMapOvr>
  <p:transition spd="slow">
    <p:push/>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37986" y="116571"/>
            <a:ext cx="3194923" cy="6001800"/>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04887" y="1011981"/>
            <a:ext cx="6450793" cy="3834920"/>
          </a:xfrm>
          <a:prstGeom prst="rect">
            <a:avLst/>
          </a:prstGeom>
        </p:spPr>
      </p:pic>
    </p:spTree>
    <p:extLst>
      <p:ext uri="{BB962C8B-B14F-4D97-AF65-F5344CB8AC3E}">
        <p14:creationId xmlns:p14="http://schemas.microsoft.com/office/powerpoint/2010/main" val="321081253"/>
      </p:ext>
    </p:extLst>
  </p:cSld>
  <p:clrMapOvr>
    <a:masterClrMapping/>
  </p:clrMapOvr>
  <p:transition spd="slow">
    <p:push/>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36255" y="286603"/>
            <a:ext cx="3019425" cy="1885950"/>
          </a:xfrm>
          <a:prstGeom prst="rect">
            <a:avLst/>
          </a:prstGeom>
        </p:spPr>
      </p:pic>
      <p:sp>
        <p:nvSpPr>
          <p:cNvPr id="2" name="Title 1"/>
          <p:cNvSpPr>
            <a:spLocks noGrp="1"/>
          </p:cNvSpPr>
          <p:nvPr>
            <p:ph type="title"/>
          </p:nvPr>
        </p:nvSpPr>
        <p:spPr/>
        <p:txBody>
          <a:bodyPr/>
          <a:lstStyle/>
          <a:p>
            <a:r>
              <a:rPr lang="en-US" dirty="0"/>
              <a:t>Design for manufacturability</a:t>
            </a:r>
            <a:endParaRPr lang="fa-IR" dirty="0"/>
          </a:p>
        </p:txBody>
      </p:sp>
      <p:sp>
        <p:nvSpPr>
          <p:cNvPr id="3" name="Content Placeholder 2"/>
          <p:cNvSpPr>
            <a:spLocks noGrp="1"/>
          </p:cNvSpPr>
          <p:nvPr>
            <p:ph idx="1"/>
          </p:nvPr>
        </p:nvSpPr>
        <p:spPr/>
        <p:txBody>
          <a:bodyPr/>
          <a:lstStyle/>
          <a:p>
            <a:pPr algn="l"/>
            <a:r>
              <a:rPr lang="en-US" dirty="0"/>
              <a:t>Design for manufacturability (also sometimes known as design for manufacturing or DFM) is the general engineering art of designing products in such a way that they are easy to manufacture. The basic idea exists in almost all engineering disciplines, but of course the details differ widely depending on the manufacturing technology. This design practice not only focuses on the design aspect of a part but also on the </a:t>
            </a:r>
            <a:r>
              <a:rPr lang="en-US" dirty="0" err="1"/>
              <a:t>producibility</a:t>
            </a:r>
            <a:r>
              <a:rPr lang="en-US" dirty="0"/>
              <a:t>. In simple language it means relative ease to manufacture a product, part or assembly. DFM describes the process of designing or engineering a product in order to facilitate the manufacturing process in order to reduce its manufacturing costs. DFM will allow potential problems to be fixed in the design phase which is the least expensive place to address them. The design of the component can have an enormous effect on the cost of manufacturing. Other factors may affect the manufacturability such as the type of raw material, the form of the raw material, dimensional tolerances, and secondary processing such as finishing.</a:t>
            </a:r>
            <a:endParaRPr lang="fa-IR" dirty="0"/>
          </a:p>
        </p:txBody>
      </p:sp>
    </p:spTree>
    <p:extLst>
      <p:ext uri="{BB962C8B-B14F-4D97-AF65-F5344CB8AC3E}">
        <p14:creationId xmlns:p14="http://schemas.microsoft.com/office/powerpoint/2010/main" val="4007882567"/>
      </p:ext>
    </p:extLst>
  </p:cSld>
  <p:clrMapOvr>
    <a:masterClrMapping/>
  </p:clrMapOvr>
  <p:transition spd="slow">
    <p:push/>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119173" y="0"/>
            <a:ext cx="6014614" cy="5988801"/>
          </a:xfrm>
        </p:spPr>
      </p:pic>
    </p:spTree>
    <p:extLst>
      <p:ext uri="{BB962C8B-B14F-4D97-AF65-F5344CB8AC3E}">
        <p14:creationId xmlns:p14="http://schemas.microsoft.com/office/powerpoint/2010/main" val="1852970564"/>
      </p:ext>
    </p:extLst>
  </p:cSld>
  <p:clrMapOvr>
    <a:masterClrMapping/>
  </p:clrMapOvr>
  <p:transition spd="slow">
    <p:push/>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41155" y="286603"/>
            <a:ext cx="7170649" cy="5559676"/>
          </a:xfrm>
        </p:spPr>
      </p:pic>
    </p:spTree>
    <p:extLst>
      <p:ext uri="{BB962C8B-B14F-4D97-AF65-F5344CB8AC3E}">
        <p14:creationId xmlns:p14="http://schemas.microsoft.com/office/powerpoint/2010/main" val="3268674799"/>
      </p:ext>
    </p:extLst>
  </p:cSld>
  <p:clrMapOvr>
    <a:masterClrMapping/>
  </p:clrMapOvr>
  <p:transition spd="slow">
    <p:push/>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382268" y="286603"/>
            <a:ext cx="5488423" cy="5719030"/>
          </a:xfrm>
        </p:spPr>
      </p:pic>
    </p:spTree>
    <p:extLst>
      <p:ext uri="{BB962C8B-B14F-4D97-AF65-F5344CB8AC3E}">
        <p14:creationId xmlns:p14="http://schemas.microsoft.com/office/powerpoint/2010/main" val="2167938852"/>
      </p:ext>
    </p:extLst>
  </p:cSld>
  <p:clrMapOvr>
    <a:masterClrMapping/>
  </p:clrMapOvr>
  <p:transition spd="slow">
    <p:push/>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50478" y="0"/>
            <a:ext cx="11152004" cy="5917200"/>
          </a:xfrm>
        </p:spPr>
      </p:pic>
    </p:spTree>
    <p:extLst>
      <p:ext uri="{BB962C8B-B14F-4D97-AF65-F5344CB8AC3E}">
        <p14:creationId xmlns:p14="http://schemas.microsoft.com/office/powerpoint/2010/main" val="4213652743"/>
      </p:ext>
    </p:extLst>
  </p:cSld>
  <p:clrMapOvr>
    <a:masterClrMapping/>
  </p:clrMapOvr>
  <p:transition spd="slow">
    <p:push/>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5386" y="252166"/>
            <a:ext cx="5344141" cy="5949331"/>
          </a:xfr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28481" y="187932"/>
            <a:ext cx="5696745" cy="3038899"/>
          </a:xfrm>
          <a:prstGeom prst="rect">
            <a:avLst/>
          </a:prstGeom>
        </p:spPr>
      </p:pic>
    </p:spTree>
    <p:extLst>
      <p:ext uri="{BB962C8B-B14F-4D97-AF65-F5344CB8AC3E}">
        <p14:creationId xmlns:p14="http://schemas.microsoft.com/office/powerpoint/2010/main" val="3770391504"/>
      </p:ext>
    </p:extLst>
  </p:cSld>
  <p:clrMapOvr>
    <a:masterClrMapping/>
  </p:clrMapOvr>
  <p:transition spd="slow">
    <p:push/>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212362"/>
            <a:ext cx="12192000" cy="6496987"/>
          </a:xfrm>
        </p:spPr>
      </p:pic>
    </p:spTree>
    <p:extLst>
      <p:ext uri="{BB962C8B-B14F-4D97-AF65-F5344CB8AC3E}">
        <p14:creationId xmlns:p14="http://schemas.microsoft.com/office/powerpoint/2010/main" val="1266236709"/>
      </p:ext>
    </p:extLst>
  </p:cSld>
  <p:clrMapOvr>
    <a:masterClrMapping/>
  </p:clrMapOvr>
  <p:transition spd="slow">
    <p:push/>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85456" y="0"/>
            <a:ext cx="8882047" cy="6151418"/>
          </a:xfrm>
        </p:spPr>
      </p:pic>
    </p:spTree>
    <p:extLst>
      <p:ext uri="{BB962C8B-B14F-4D97-AF65-F5344CB8AC3E}">
        <p14:creationId xmlns:p14="http://schemas.microsoft.com/office/powerpoint/2010/main" val="171649274"/>
      </p:ext>
    </p:extLst>
  </p:cSld>
  <p:clrMapOvr>
    <a:masterClrMapping/>
  </p:clrMapOvr>
  <p:transition spd="slow">
    <p:push/>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78254" y="286603"/>
            <a:ext cx="8696451" cy="5958859"/>
          </a:xfrm>
        </p:spPr>
      </p:pic>
    </p:spTree>
    <p:extLst>
      <p:ext uri="{BB962C8B-B14F-4D97-AF65-F5344CB8AC3E}">
        <p14:creationId xmlns:p14="http://schemas.microsoft.com/office/powerpoint/2010/main" val="2541222735"/>
      </p:ext>
    </p:extLst>
  </p:cSld>
  <p:clrMapOvr>
    <a:masterClrMapping/>
  </p:clrMapOvr>
  <p:transition spd="slow">
    <p:push/>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5183" y="57780"/>
            <a:ext cx="11745143" cy="6247627"/>
          </a:xfrm>
        </p:spPr>
      </p:pic>
    </p:spTree>
    <p:extLst>
      <p:ext uri="{BB962C8B-B14F-4D97-AF65-F5344CB8AC3E}">
        <p14:creationId xmlns:p14="http://schemas.microsoft.com/office/powerpoint/2010/main" val="3932785754"/>
      </p:ext>
    </p:extLst>
  </p:cSld>
  <p:clrMapOvr>
    <a:masterClrMapping/>
  </p:clrMapOvr>
  <p:transition spd="slow">
    <p:push/>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98763" y="286603"/>
            <a:ext cx="11471564" cy="5995190"/>
          </a:xfrm>
        </p:spPr>
      </p:pic>
    </p:spTree>
    <p:extLst>
      <p:ext uri="{BB962C8B-B14F-4D97-AF65-F5344CB8AC3E}">
        <p14:creationId xmlns:p14="http://schemas.microsoft.com/office/powerpoint/2010/main" val="2799249216"/>
      </p:ext>
    </p:extLst>
  </p:cSld>
  <p:clrMapOvr>
    <a:masterClrMapping/>
  </p:clrMapOvr>
  <p:transition spd="slow">
    <p:push/>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Modular design</a:t>
            </a:r>
            <a:endParaRPr lang="fa-IR" dirty="0"/>
          </a:p>
        </p:txBody>
      </p:sp>
      <p:sp>
        <p:nvSpPr>
          <p:cNvPr id="3" name="Content Placeholder 2"/>
          <p:cNvSpPr>
            <a:spLocks noGrp="1"/>
          </p:cNvSpPr>
          <p:nvPr>
            <p:ph idx="1"/>
          </p:nvPr>
        </p:nvSpPr>
        <p:spPr/>
        <p:txBody>
          <a:bodyPr/>
          <a:lstStyle/>
          <a:p>
            <a:pPr algn="l"/>
            <a:r>
              <a:rPr lang="en-US" dirty="0"/>
              <a:t>Modular design, or "modularity in design", is a design approach that subdivides a system into smaller parts called modules or skids, that can be independently created and then used in different systems. A modular system can be characterized by functional partitioning into discrete scalable, reusable modules, rigorous use of well-defined modular interfaces and making use of industry standards for interfaces.</a:t>
            </a:r>
            <a:endParaRPr lang="fa-IR"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88085" y="3478319"/>
            <a:ext cx="5572125" cy="2390775"/>
          </a:xfrm>
          <a:prstGeom prst="rect">
            <a:avLst/>
          </a:prstGeom>
        </p:spPr>
      </p:pic>
    </p:spTree>
    <p:extLst>
      <p:ext uri="{BB962C8B-B14F-4D97-AF65-F5344CB8AC3E}">
        <p14:creationId xmlns:p14="http://schemas.microsoft.com/office/powerpoint/2010/main" val="2454289390"/>
      </p:ext>
    </p:extLst>
  </p:cSld>
  <p:clrMapOvr>
    <a:masterClrMapping/>
  </p:clrMapOvr>
  <p:transition spd="slow">
    <p:push/>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8354" y="-96541"/>
            <a:ext cx="11983645" cy="6381165"/>
          </a:xfrm>
        </p:spPr>
      </p:pic>
    </p:spTree>
    <p:extLst>
      <p:ext uri="{BB962C8B-B14F-4D97-AF65-F5344CB8AC3E}">
        <p14:creationId xmlns:p14="http://schemas.microsoft.com/office/powerpoint/2010/main" val="3278642796"/>
      </p:ext>
    </p:extLst>
  </p:cSld>
  <p:clrMapOvr>
    <a:masterClrMapping/>
  </p:clrMapOvr>
  <p:transition spd="slow">
    <p:push/>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5766" y="286603"/>
            <a:ext cx="10058400" cy="1450757"/>
          </a:xfrm>
        </p:spPr>
        <p:txBody>
          <a:bodyPr>
            <a:normAutofit/>
          </a:bodyPr>
          <a:lstStyle/>
          <a:p>
            <a:r>
              <a:rPr lang="en-US" sz="2400" dirty="0" smtClean="0"/>
              <a:t>sources</a:t>
            </a:r>
            <a:endParaRPr lang="fa-IR" sz="2400" dirty="0"/>
          </a:p>
        </p:txBody>
      </p:sp>
      <p:sp>
        <p:nvSpPr>
          <p:cNvPr id="3" name="Content Placeholder 2"/>
          <p:cNvSpPr>
            <a:spLocks noGrp="1"/>
          </p:cNvSpPr>
          <p:nvPr>
            <p:ph idx="1"/>
          </p:nvPr>
        </p:nvSpPr>
        <p:spPr>
          <a:xfrm>
            <a:off x="1097280" y="1737360"/>
            <a:ext cx="10058400" cy="4023360"/>
          </a:xfrm>
        </p:spPr>
        <p:txBody>
          <a:bodyPr/>
          <a:lstStyle/>
          <a:p>
            <a:pPr algn="l"/>
            <a:r>
              <a:rPr lang="fa-IR" dirty="0"/>
              <a:t> </a:t>
            </a:r>
            <a:endParaRPr lang="en-US" dirty="0"/>
          </a:p>
          <a:p>
            <a:pPr algn="l"/>
            <a:r>
              <a:rPr lang="en-US" u="sng" dirty="0">
                <a:hlinkClick r:id="rId2"/>
              </a:rPr>
              <a:t>http://www.momastore.org</a:t>
            </a:r>
            <a:endParaRPr lang="en-US" dirty="0"/>
          </a:p>
          <a:p>
            <a:pPr algn="l"/>
            <a:r>
              <a:rPr lang="en-US" dirty="0"/>
              <a:t>·  </a:t>
            </a:r>
            <a:r>
              <a:rPr lang="en-US" i="1" dirty="0"/>
              <a:t>Design for Manufacturability And Statistical Design: A Constructive Approach</a:t>
            </a:r>
            <a:r>
              <a:rPr lang="en-US" dirty="0"/>
              <a:t>, by Michael </a:t>
            </a:r>
            <a:r>
              <a:rPr lang="en-US" dirty="0" err="1"/>
              <a:t>Orshansky</a:t>
            </a:r>
            <a:r>
              <a:rPr lang="en-US" dirty="0"/>
              <a:t>, </a:t>
            </a:r>
            <a:r>
              <a:rPr lang="en-US" dirty="0" err="1"/>
              <a:t>Sani</a:t>
            </a:r>
            <a:r>
              <a:rPr lang="en-US" dirty="0"/>
              <a:t> </a:t>
            </a:r>
            <a:r>
              <a:rPr lang="en-US" dirty="0" err="1"/>
              <a:t>Nassif</a:t>
            </a:r>
            <a:r>
              <a:rPr lang="en-US" dirty="0"/>
              <a:t>, Duane Boning </a:t>
            </a:r>
            <a:r>
              <a:rPr lang="en-US" u="sng" dirty="0">
                <a:hlinkClick r:id="rId3"/>
              </a:rPr>
              <a:t>ISBN </a:t>
            </a:r>
            <a:r>
              <a:rPr lang="en-US" u="sng" dirty="0" smtClean="0">
                <a:hlinkClick r:id="rId3"/>
              </a:rPr>
              <a:t>0-387-30928-4</a:t>
            </a:r>
            <a:endParaRPr lang="fa-IR" dirty="0" smtClean="0"/>
          </a:p>
          <a:p>
            <a:pPr marL="0" indent="-108000" algn="l">
              <a:lnSpc>
                <a:spcPct val="100000"/>
              </a:lnSpc>
              <a:spcBef>
                <a:spcPts val="0"/>
              </a:spcBef>
              <a:spcAft>
                <a:spcPts val="0"/>
              </a:spcAft>
            </a:pPr>
            <a:r>
              <a:rPr lang="en-US" dirty="0" smtClean="0">
                <a:hlinkClick r:id="rId4"/>
              </a:rPr>
              <a:t>www.memarima.ir</a:t>
            </a:r>
            <a:endParaRPr lang="en-US" dirty="0" smtClean="0"/>
          </a:p>
          <a:p>
            <a:pPr marL="0" indent="-108000" algn="l">
              <a:lnSpc>
                <a:spcPct val="100000"/>
              </a:lnSpc>
              <a:spcBef>
                <a:spcPts val="0"/>
              </a:spcBef>
              <a:spcAft>
                <a:spcPts val="0"/>
              </a:spcAft>
            </a:pPr>
            <a:r>
              <a:rPr lang="en-US" dirty="0" smtClean="0">
                <a:hlinkClick r:id="rId5"/>
              </a:rPr>
              <a:t>www.ikea.com</a:t>
            </a:r>
            <a:endParaRPr lang="en-US" dirty="0" smtClean="0"/>
          </a:p>
          <a:p>
            <a:pPr marL="0" indent="-108000" algn="l">
              <a:lnSpc>
                <a:spcPct val="100000"/>
              </a:lnSpc>
              <a:spcBef>
                <a:spcPts val="0"/>
              </a:spcBef>
              <a:spcAft>
                <a:spcPts val="0"/>
              </a:spcAft>
            </a:pPr>
            <a:r>
              <a:rPr lang="en-US" dirty="0" smtClean="0">
                <a:hlinkClick r:id="rId6"/>
              </a:rPr>
              <a:t>www.fmh.ir</a:t>
            </a:r>
            <a:endParaRPr lang="en-US" dirty="0" smtClean="0"/>
          </a:p>
          <a:p>
            <a:pPr marL="0" indent="-108000" algn="l">
              <a:lnSpc>
                <a:spcPct val="100000"/>
              </a:lnSpc>
              <a:spcBef>
                <a:spcPts val="0"/>
              </a:spcBef>
              <a:spcAft>
                <a:spcPts val="0"/>
              </a:spcAft>
            </a:pPr>
            <a:r>
              <a:rPr lang="en-US" dirty="0" smtClean="0">
                <a:hlinkClick r:id="rId7"/>
              </a:rPr>
              <a:t>www.Wikipedia.com</a:t>
            </a:r>
            <a:endParaRPr lang="en-US" dirty="0" smtClean="0"/>
          </a:p>
          <a:p>
            <a:pPr marL="0" indent="-108000" algn="l">
              <a:lnSpc>
                <a:spcPct val="100000"/>
              </a:lnSpc>
              <a:spcBef>
                <a:spcPts val="0"/>
              </a:spcBef>
              <a:spcAft>
                <a:spcPts val="0"/>
              </a:spcAft>
            </a:pPr>
            <a:endParaRPr lang="en-US" dirty="0" smtClean="0"/>
          </a:p>
        </p:txBody>
      </p:sp>
    </p:spTree>
    <p:extLst>
      <p:ext uri="{BB962C8B-B14F-4D97-AF65-F5344CB8AC3E}">
        <p14:creationId xmlns:p14="http://schemas.microsoft.com/office/powerpoint/2010/main" val="3406709645"/>
      </p:ext>
    </p:extLst>
  </p:cSld>
  <p:clrMapOvr>
    <a:masterClrMapping/>
  </p:clrMapOvr>
  <p:transition spd="slow">
    <p:push/>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86688" y="312361"/>
            <a:ext cx="10058400" cy="1450757"/>
          </a:xfrm>
        </p:spPr>
        <p:txBody>
          <a:bodyPr/>
          <a:lstStyle/>
          <a:p>
            <a:r>
              <a:rPr lang="en-US" dirty="0"/>
              <a:t>Modular </a:t>
            </a:r>
            <a:r>
              <a:rPr lang="en-US" dirty="0" smtClean="0"/>
              <a:t>construction</a:t>
            </a:r>
            <a:endParaRPr lang="fa-IR" dirty="0"/>
          </a:p>
        </p:txBody>
      </p:sp>
    </p:spTree>
    <p:extLst>
      <p:ext uri="{BB962C8B-B14F-4D97-AF65-F5344CB8AC3E}">
        <p14:creationId xmlns:p14="http://schemas.microsoft.com/office/powerpoint/2010/main" val="18821532"/>
      </p:ext>
    </p:extLst>
  </p:cSld>
  <p:clrMapOvr>
    <a:masterClrMapping/>
  </p:clrMapOvr>
  <p:transition spd="slow">
    <p:push/>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sp>
        <p:nvSpPr>
          <p:cNvPr id="3" name="Content Placeholder 2"/>
          <p:cNvSpPr>
            <a:spLocks noGrp="1"/>
          </p:cNvSpPr>
          <p:nvPr>
            <p:ph idx="1"/>
          </p:nvPr>
        </p:nvSpPr>
        <p:spPr/>
        <p:txBody>
          <a:bodyPr/>
          <a:lstStyle/>
          <a:p>
            <a:pPr algn="l"/>
            <a:endParaRPr lang="en-US" dirty="0"/>
          </a:p>
          <a:p>
            <a:pPr algn="l"/>
            <a:r>
              <a:rPr lang="en-US" dirty="0"/>
              <a:t>Besides reduction in cost (due to lesser customization, and less learning time), and flexibility in design, modularity offers other benefits such as augmentation (adding new solution by merely plugging in a new module), and exclusion. Modular design is an attempt to combine the advantages of standardization (high volume normally equals low manufacturing costs) with those of customization.</a:t>
            </a:r>
            <a:endParaRPr lang="fa-IR"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2999" y="3857414"/>
            <a:ext cx="3057525" cy="2209800"/>
          </a:xfrm>
          <a:prstGeom prst="rect">
            <a:avLst/>
          </a:prstGeom>
        </p:spPr>
      </p:pic>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45570" y="3857414"/>
            <a:ext cx="3057525" cy="2209800"/>
          </a:xfrm>
          <a:prstGeom prst="rect">
            <a:avLst/>
          </a:prstGeom>
        </p:spPr>
      </p:pic>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98155" y="3857414"/>
            <a:ext cx="3057525" cy="2209800"/>
          </a:xfrm>
          <a:prstGeom prst="rect">
            <a:avLst/>
          </a:prstGeom>
        </p:spPr>
      </p:pic>
    </p:spTree>
    <p:extLst>
      <p:ext uri="{BB962C8B-B14F-4D97-AF65-F5344CB8AC3E}">
        <p14:creationId xmlns:p14="http://schemas.microsoft.com/office/powerpoint/2010/main" val="2357237765"/>
      </p:ext>
    </p:extLst>
  </p:cSld>
  <p:clrMapOvr>
    <a:masterClrMapping/>
  </p:clrMapOvr>
  <p:transition spd="slow">
    <p:push/>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286603"/>
            <a:ext cx="5908827" cy="1450757"/>
          </a:xfrm>
        </p:spPr>
        <p:txBody>
          <a:bodyPr/>
          <a:lstStyle/>
          <a:p>
            <a:r>
              <a:rPr lang="en-US" dirty="0"/>
              <a:t>Sustainable </a:t>
            </a:r>
            <a:r>
              <a:rPr lang="en-US" dirty="0" smtClean="0"/>
              <a:t>design</a:t>
            </a:r>
            <a:endParaRPr lang="fa-IR" dirty="0"/>
          </a:p>
        </p:txBody>
      </p:sp>
      <p:sp>
        <p:nvSpPr>
          <p:cNvPr id="3" name="Content Placeholder 2"/>
          <p:cNvSpPr>
            <a:spLocks noGrp="1"/>
          </p:cNvSpPr>
          <p:nvPr>
            <p:ph idx="1"/>
          </p:nvPr>
        </p:nvSpPr>
        <p:spPr>
          <a:xfrm>
            <a:off x="1097280" y="1845734"/>
            <a:ext cx="6050495" cy="4023360"/>
          </a:xfrm>
        </p:spPr>
        <p:txBody>
          <a:bodyPr/>
          <a:lstStyle/>
          <a:p>
            <a:pPr algn="l"/>
            <a:r>
              <a:rPr lang="en-US" dirty="0"/>
              <a:t>Sustainable design (also called environmental design, environmentally sustainable design, environmentally conscious design, etc.) is the philosophy of designing physical objects, the built environment, and services to comply with the principles of social, economic, and ecological sustainability</a:t>
            </a:r>
            <a:endParaRPr lang="fa-IR" dirty="0"/>
          </a:p>
        </p:txBody>
      </p:sp>
      <p:pic>
        <p:nvPicPr>
          <p:cNvPr id="4" name="Content Placeholder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49729" y="0"/>
            <a:ext cx="4942272" cy="6332627"/>
          </a:xfrm>
          <a:prstGeom prst="rect">
            <a:avLst/>
          </a:prstGeom>
        </p:spPr>
      </p:pic>
    </p:spTree>
    <p:extLst>
      <p:ext uri="{BB962C8B-B14F-4D97-AF65-F5344CB8AC3E}">
        <p14:creationId xmlns:p14="http://schemas.microsoft.com/office/powerpoint/2010/main" val="2208244088"/>
      </p:ext>
    </p:extLst>
  </p:cSld>
  <p:clrMapOvr>
    <a:masterClrMapping/>
  </p:clrMapOvr>
  <p:transition spd="slow">
    <p:push/>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Mass Production</a:t>
            </a:r>
            <a:endParaRPr lang="fa-IR" dirty="0"/>
          </a:p>
        </p:txBody>
      </p:sp>
      <p:sp>
        <p:nvSpPr>
          <p:cNvPr id="14" name="Content Placeholder 13"/>
          <p:cNvSpPr>
            <a:spLocks noGrp="1"/>
          </p:cNvSpPr>
          <p:nvPr>
            <p:ph idx="1"/>
          </p:nvPr>
        </p:nvSpPr>
        <p:spPr/>
        <p:txBody>
          <a:bodyPr/>
          <a:lstStyle/>
          <a:p>
            <a:pPr algn="l"/>
            <a:r>
              <a:rPr lang="en-US" dirty="0"/>
              <a:t>Mass production is the production of large amounts of standardized products, including and especially on assembly lines. With job production and batch production it is one of the three main production </a:t>
            </a:r>
            <a:r>
              <a:rPr lang="en-US" dirty="0" smtClean="0"/>
              <a:t>methods Mass </a:t>
            </a:r>
            <a:r>
              <a:rPr lang="en-US" dirty="0"/>
              <a:t>production is a diverse field, but it can generally be contrasted with craft production or distributed manufacturing. It has occurred for centuries; there are examples of production methods that can best be defined as mass production that predate the Industrial Revolution. However, it has been widespread in human experience, and central to economics, only since the late 19th century.</a:t>
            </a:r>
            <a:endParaRPr lang="fa-IR"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9790" y="3857414"/>
            <a:ext cx="1730532" cy="1202208"/>
          </a:xfrm>
          <a:prstGeom prst="rect">
            <a:avLst/>
          </a:prstGeom>
        </p:spPr>
      </p:pic>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30322" y="3857414"/>
            <a:ext cx="1730532" cy="1202208"/>
          </a:xfrm>
          <a:prstGeom prst="rect">
            <a:avLst/>
          </a:prstGeom>
        </p:spPr>
      </p:pic>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60854" y="3857414"/>
            <a:ext cx="1730532" cy="1202208"/>
          </a:xfrm>
          <a:prstGeom prst="rect">
            <a:avLst/>
          </a:prstGeom>
        </p:spPr>
      </p:pic>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91386" y="3857414"/>
            <a:ext cx="1730532" cy="1202208"/>
          </a:xfrm>
          <a:prstGeom prst="rect">
            <a:avLst/>
          </a:prstGeom>
        </p:spPr>
      </p:pic>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21918" y="3857414"/>
            <a:ext cx="1730532" cy="1202208"/>
          </a:xfrm>
          <a:prstGeom prst="rect">
            <a:avLst/>
          </a:prstGeom>
        </p:spPr>
      </p:pic>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52450" y="3857414"/>
            <a:ext cx="1730532" cy="1202208"/>
          </a:xfrm>
          <a:prstGeom prst="rect">
            <a:avLst/>
          </a:prstGeom>
        </p:spPr>
      </p:pic>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9790" y="4863254"/>
            <a:ext cx="1730532" cy="1202208"/>
          </a:xfrm>
          <a:prstGeom prst="rect">
            <a:avLst/>
          </a:prstGeom>
        </p:spPr>
      </p:pic>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30322" y="4863254"/>
            <a:ext cx="1730532" cy="1202208"/>
          </a:xfrm>
          <a:prstGeom prst="rect">
            <a:avLst/>
          </a:prstGeom>
        </p:spPr>
      </p:pic>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60854" y="4863254"/>
            <a:ext cx="1730532" cy="1202208"/>
          </a:xfrm>
          <a:prstGeom prst="rect">
            <a:avLst/>
          </a:prstGeom>
        </p:spPr>
      </p:pic>
      <p:pic>
        <p:nvPicPr>
          <p:cNvPr id="17" name="Picture 1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91386" y="4863254"/>
            <a:ext cx="1730532" cy="1202208"/>
          </a:xfrm>
          <a:prstGeom prst="rect">
            <a:avLst/>
          </a:prstGeom>
        </p:spPr>
      </p:pic>
      <p:pic>
        <p:nvPicPr>
          <p:cNvPr id="18" name="Picture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21918" y="4863254"/>
            <a:ext cx="1730532" cy="1202208"/>
          </a:xfrm>
          <a:prstGeom prst="rect">
            <a:avLst/>
          </a:prstGeom>
        </p:spPr>
      </p:pic>
      <p:pic>
        <p:nvPicPr>
          <p:cNvPr id="19" name="Picture 1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52450" y="4863254"/>
            <a:ext cx="1730532" cy="1202208"/>
          </a:xfrm>
          <a:prstGeom prst="rect">
            <a:avLst/>
          </a:prstGeom>
        </p:spPr>
      </p:pic>
    </p:spTree>
    <p:extLst>
      <p:ext uri="{BB962C8B-B14F-4D97-AF65-F5344CB8AC3E}">
        <p14:creationId xmlns:p14="http://schemas.microsoft.com/office/powerpoint/2010/main" val="3996520153"/>
      </p:ext>
    </p:extLst>
  </p:cSld>
  <p:clrMapOvr>
    <a:masterClrMapping/>
  </p:clrMapOvr>
  <p:transition spd="slow">
    <p:push/>
  </p:transition>
  <p:timing>
    <p:tnLst>
      <p:par>
        <p:cTn id="1" dur="indefinite" restart="never" nodeType="tmRoot"/>
      </p:par>
    </p:tnLst>
  </p:timing>
</p:sld>
</file>

<file path=ppt/theme/theme1.xml><?xml version="1.0" encoding="utf-8"?>
<a:theme xmlns:a="http://schemas.openxmlformats.org/drawingml/2006/main" name="Retrospect">
  <a:themeElements>
    <a:clrScheme name="Custom 2">
      <a:dk1>
        <a:srgbClr val="000000"/>
      </a:dk1>
      <a:lt1>
        <a:srgbClr val="FFFFFF"/>
      </a:lt1>
      <a:dk2>
        <a:srgbClr val="545454"/>
      </a:dk2>
      <a:lt2>
        <a:srgbClr val="BFBFBF"/>
      </a:lt2>
      <a:accent1>
        <a:srgbClr val="11AF89"/>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docProps/app.xml><?xml version="1.0" encoding="utf-8"?>
<Properties xmlns="http://schemas.openxmlformats.org/officeDocument/2006/extended-properties" xmlns:vt="http://schemas.openxmlformats.org/officeDocument/2006/docPropsVTypes">
  <Template>Retrospect</Template>
  <TotalTime>420</TotalTime>
  <Words>570</Words>
  <Application>Microsoft Office PowerPoint</Application>
  <PresentationFormat>Widescreen</PresentationFormat>
  <Paragraphs>69</Paragraphs>
  <Slides>51</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51</vt:i4>
      </vt:variant>
    </vt:vector>
  </HeadingPairs>
  <TitlesOfParts>
    <vt:vector size="57" baseType="lpstr">
      <vt:lpstr>Arial</vt:lpstr>
      <vt:lpstr>Calibri</vt:lpstr>
      <vt:lpstr>Calibri Light</vt:lpstr>
      <vt:lpstr>Times New Roman</vt:lpstr>
      <vt:lpstr>Wingdings</vt:lpstr>
      <vt:lpstr>Retrospect</vt:lpstr>
      <vt:lpstr>PowerPoint Presentation</vt:lpstr>
      <vt:lpstr>furniture</vt:lpstr>
      <vt:lpstr>PowerPoint Presentation</vt:lpstr>
      <vt:lpstr>Design for manufacturability</vt:lpstr>
      <vt:lpstr>Modular design</vt:lpstr>
      <vt:lpstr>Modular construction</vt:lpstr>
      <vt:lpstr>PowerPoint Presentation</vt:lpstr>
      <vt:lpstr>Sustainable design</vt:lpstr>
      <vt:lpstr>Mass Production</vt:lpstr>
      <vt:lpstr>Sofa </vt:lpstr>
      <vt:lpstr>Modular Sofa</vt:lpstr>
      <vt:lpstr>Sofa design </vt:lpstr>
      <vt:lpstr>Structure</vt:lpstr>
      <vt:lpstr>Modular design</vt:lpstr>
      <vt:lpstr>Echo efficiency </vt:lpstr>
      <vt:lpstr>In process of production </vt:lpstr>
      <vt:lpstr>Aim? </vt:lpstr>
      <vt:lpstr>Samples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sources</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Light furniture</dc:title>
  <dc:creator>MohammadAli Honardoost</dc:creator>
  <cp:lastModifiedBy>MohammadAli Honardoost</cp:lastModifiedBy>
  <cp:revision>24</cp:revision>
  <dcterms:created xsi:type="dcterms:W3CDTF">2014-12-05T06:38:07Z</dcterms:created>
  <dcterms:modified xsi:type="dcterms:W3CDTF">2014-12-08T04:44:18Z</dcterms:modified>
</cp:coreProperties>
</file>