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6"/>
  </p:notesMasterIdLst>
  <p:sldIdLst>
    <p:sldId id="256" r:id="rId2"/>
    <p:sldId id="257" r:id="rId3"/>
    <p:sldId id="258" r:id="rId4"/>
    <p:sldId id="269" r:id="rId5"/>
    <p:sldId id="259" r:id="rId6"/>
    <p:sldId id="260" r:id="rId7"/>
    <p:sldId id="261" r:id="rId8"/>
    <p:sldId id="262" r:id="rId9"/>
    <p:sldId id="263" r:id="rId10"/>
    <p:sldId id="270" r:id="rId11"/>
    <p:sldId id="264" r:id="rId12"/>
    <p:sldId id="265" r:id="rId13"/>
    <p:sldId id="266" r:id="rId14"/>
    <p:sldId id="267" r:id="rId15"/>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3" autoAdjust="0"/>
    <p:restoredTop sz="94671" autoAdjust="0"/>
  </p:normalViewPr>
  <p:slideViewPr>
    <p:cSldViewPr>
      <p:cViewPr varScale="1">
        <p:scale>
          <a:sx n="70" d="100"/>
          <a:sy n="70" d="100"/>
        </p:scale>
        <p:origin x="-1368" y="-90"/>
      </p:cViewPr>
      <p:guideLst>
        <p:guide orient="horz" pos="2160"/>
        <p:guide pos="2880"/>
      </p:guideLst>
    </p:cSldViewPr>
  </p:slideViewPr>
  <p:outlineViewPr>
    <p:cViewPr>
      <p:scale>
        <a:sx n="33" d="100"/>
        <a:sy n="33" d="100"/>
      </p:scale>
      <p:origin x="0" y="11376"/>
    </p:cViewPr>
  </p:outlineViewPr>
  <p:notesTextViewPr>
    <p:cViewPr>
      <p:scale>
        <a:sx n="100" d="100"/>
        <a:sy n="100" d="100"/>
      </p:scale>
      <p:origin x="0" y="0"/>
    </p:cViewPr>
  </p:notesTextViewPr>
  <p:sorterViewPr>
    <p:cViewPr>
      <p:scale>
        <a:sx n="100" d="100"/>
        <a:sy n="100" d="100"/>
      </p:scale>
      <p:origin x="0" y="53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2000D4C0-7B64-4C49-B773-110EAA64D8C5}" type="datetimeFigureOut">
              <a:rPr lang="en-US" smtClean="0"/>
              <a:pPr/>
              <a:t>12/13/2015</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62C8657D-A815-452E-BB83-5AF55A7BDBE7}" type="slidenum">
              <a:rPr lang="en-US" smtClean="0"/>
              <a:pPr/>
              <a:t>‹#›</a:t>
            </a:fld>
            <a:endParaRPr lang="en-US"/>
          </a:p>
        </p:txBody>
      </p:sp>
    </p:spTree>
    <p:extLst>
      <p:ext uri="{BB962C8B-B14F-4D97-AF65-F5344CB8AC3E}">
        <p14:creationId xmlns:p14="http://schemas.microsoft.com/office/powerpoint/2010/main" val="13106838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C8657D-A815-452E-BB83-5AF55A7BDBE7}" type="slidenum">
              <a:rPr lang="en-US" smtClean="0"/>
              <a:pPr/>
              <a:t>1</a:t>
            </a:fld>
            <a:endParaRPr lang="en-US"/>
          </a:p>
        </p:txBody>
      </p:sp>
    </p:spTree>
    <p:extLst>
      <p:ext uri="{BB962C8B-B14F-4D97-AF65-F5344CB8AC3E}">
        <p14:creationId xmlns:p14="http://schemas.microsoft.com/office/powerpoint/2010/main" val="2537282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1D8BD707-D9CF-40AE-B4C6-C98DA3205C09}" type="datetimeFigureOut">
              <a:rPr lang="en-US" smtClean="0"/>
              <a:pPr/>
              <a:t>12/13/2015</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B6F15528-21DE-4FAA-801E-634DDDAF4B2B}"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12/13/2015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12/13/2015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12/13/2015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12/13/2015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12/13/2015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1D8BD707-D9CF-40AE-B4C6-C98DA3205C09}" type="datetimeFigureOut">
              <a:rPr lang="en-US" smtClean="0"/>
              <a:pPr/>
              <a:t>12/13/2015</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6F15528-21DE-4FAA-801E-634DDDAF4B2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2438400"/>
            <a:ext cx="8229600" cy="1828800"/>
          </a:xfrm>
        </p:spPr>
        <p:txBody>
          <a:bodyPr>
            <a:normAutofit fontScale="90000"/>
          </a:bodyPr>
          <a:lstStyle/>
          <a:p>
            <a:r>
              <a:rPr lang="fa-IR" sz="6000" dirty="0" smtClean="0"/>
              <a:t>به نام خدا</a:t>
            </a:r>
            <a:br>
              <a:rPr lang="fa-IR" sz="6000" dirty="0" smtClean="0"/>
            </a:br>
            <a:r>
              <a:rPr lang="fa-IR" sz="6000" dirty="0"/>
              <a:t> </a:t>
            </a:r>
            <a:r>
              <a:rPr lang="fa-IR" sz="6000" dirty="0" smtClean="0"/>
              <a:t>  </a:t>
            </a:r>
            <a:r>
              <a:rPr lang="fa-IR" sz="3200" dirty="0" smtClean="0"/>
              <a:t>موضوع:تاثیر فناوری اطلاعات در اقتصاد</a:t>
            </a:r>
            <a:br>
              <a:rPr lang="fa-IR" sz="3200" dirty="0" smtClean="0"/>
            </a:br>
            <a:r>
              <a:rPr lang="fa-IR" sz="3200" dirty="0" smtClean="0"/>
              <a:t>گردآوری: زهرا سعادتی  -  سمیه سهیلی</a:t>
            </a:r>
            <a:endParaRPr lang="en-US" sz="3200"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38291795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685800"/>
            <a:ext cx="8229600" cy="1219200"/>
          </a:xfrm>
        </p:spPr>
        <p:txBody>
          <a:bodyPr>
            <a:normAutofit/>
          </a:bodyPr>
          <a:lstStyle/>
          <a:p>
            <a:r>
              <a:rPr lang="fa-IR" sz="3600" dirty="0" smtClean="0"/>
              <a:t>تاثیر فناوری اطلاعات بر اقتصاد</a:t>
            </a:r>
            <a:endParaRPr lang="en-US" sz="3600" dirty="0"/>
          </a:p>
        </p:txBody>
      </p:sp>
      <p:sp>
        <p:nvSpPr>
          <p:cNvPr id="3" name="Subtitle 2"/>
          <p:cNvSpPr>
            <a:spLocks noGrp="1"/>
          </p:cNvSpPr>
          <p:nvPr>
            <p:ph type="subTitle" idx="1"/>
          </p:nvPr>
        </p:nvSpPr>
        <p:spPr/>
        <p:txBody>
          <a:bodyPr/>
          <a:lstStyle/>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1984" y="2819400"/>
            <a:ext cx="5254625" cy="2974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701166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928360"/>
          </a:xfrm>
        </p:spPr>
        <p:txBody>
          <a:bodyPr>
            <a:normAutofit fontScale="92500" lnSpcReduction="10000"/>
          </a:bodyPr>
          <a:lstStyle/>
          <a:p>
            <a:r>
              <a:rPr lang="ar-SA" dirty="0" smtClean="0"/>
              <a:t>امروزه </a:t>
            </a:r>
            <a:r>
              <a:rPr lang="ar-SA" dirty="0"/>
              <a:t>فناوري اطلاعات و ارتباطات به عنوان يکي از بسترهاي نوين به سرعت در حال تاثير گذاري بر زندگي بشر است. اين تاثير در کليه وجوه اجتماعي ديده مي شود. از آن جمله تاثير شديد فناوري اطلاعات بر اقتصاد است. در اقتصاد جديد که مبتني بر شبکه هاي کامپيوتري است محيط کسب و کار در حال تبديل به محيطي ديجيتالي (رقمي) است. چنين اقتصادي را با عناويني هم چون اقتصاد شبکه اي يا اقتصاد ديجيتال نيز ناميده اند. اقتصاد ديجيتال که تحت عنوان اقتصاد اينترنتي، اقتصاد نوين يا اقتصاد مبتني بر شبکه نيز ناميده مي شود به اقتصادي اطلاق مي گردد که قسمت اعظم آن بر پايه فناوري هاي ديجيتال شامل شبکه هاي ارتباطي، رايانه ها، نرم افزارها و ساير فناوري هاي اطلاعاتي است. واژه اقتصاد ديجيتال گوياي يک تحول اقتصادي است؛ تحولي که در کليه مولفه هاي اقتصاد هم چون محصولات، مصرف کنندگان، فروشندگان، واسطه ها، خدمات پشتيباني، بازار و فرآيندهاي آن موثر خواهد بود. بسياري از محصولات و خدمات به صورت ديجيتالي عرضه خواهد شد، به عنوان مثال مي توان به محصولات ذيل اشاره کرد:</a:t>
            </a:r>
            <a:endParaRPr lang="en-US" dirty="0"/>
          </a:p>
          <a:p>
            <a:pPr algn="r"/>
            <a:endParaRPr lang="en-US" dirty="0"/>
          </a:p>
        </p:txBody>
      </p:sp>
    </p:spTree>
    <p:extLst>
      <p:ext uri="{BB962C8B-B14F-4D97-AF65-F5344CB8AC3E}">
        <p14:creationId xmlns:p14="http://schemas.microsoft.com/office/powerpoint/2010/main" val="28279167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457200"/>
            <a:ext cx="8229600" cy="5852160"/>
          </a:xfrm>
        </p:spPr>
        <p:txBody>
          <a:bodyPr>
            <a:normAutofit fontScale="70000" lnSpcReduction="20000"/>
          </a:bodyPr>
          <a:lstStyle/>
          <a:p>
            <a:r>
              <a:rPr lang="en-US" dirty="0">
                <a:latin typeface="Calibri"/>
                <a:ea typeface="Calibri"/>
                <a:cs typeface="Arial"/>
              </a:rPr>
              <a:t> </a:t>
            </a:r>
            <a:br>
              <a:rPr lang="en-US" dirty="0">
                <a:latin typeface="Calibri"/>
                <a:ea typeface="Calibri"/>
                <a:cs typeface="Arial"/>
              </a:rPr>
            </a:br>
            <a:r>
              <a:rPr lang="ar-SA" dirty="0">
                <a:latin typeface="Calibri"/>
                <a:ea typeface="Calibri"/>
                <a:cs typeface="Arial"/>
              </a:rPr>
              <a:t>الف) محصولات اطلاعاتی و سرگرمی ها همچون: مستندات كاغذی، كتابها، روزنامه ها، مجلات، كوپن ها، مقالات تحقیقاتی، مواد آموزشی، اطلاعات مربوط به محصولات شبیه مشخصات محصول، كاتالوگها و منوالها، اطلاعات تصویری همچون عكس ها، كارت پستالها، نقشه ها و تقویم ها، اطلاعات صوتی همچون نوارهای موسیقی و سخنرانی ها، فیلم ها و برنامه های تلویزیونی همچنین بازی ها و نرم افزارهای سرگرمی</a:t>
            </a:r>
            <a:r>
              <a:rPr lang="en-US" dirty="0">
                <a:latin typeface="Calibri"/>
                <a:ea typeface="Calibri"/>
                <a:cs typeface="Arial"/>
              </a:rPr>
              <a:t>. </a:t>
            </a:r>
            <a:br>
              <a:rPr lang="en-US" dirty="0">
                <a:latin typeface="Calibri"/>
                <a:ea typeface="Calibri"/>
                <a:cs typeface="Arial"/>
              </a:rPr>
            </a:br>
            <a:r>
              <a:rPr lang="ar-SA" dirty="0">
                <a:latin typeface="Calibri"/>
                <a:ea typeface="Calibri"/>
                <a:cs typeface="Arial"/>
              </a:rPr>
              <a:t>ب) سمبلها، بلیت ها و رزروها در خصوص هتل ها، كنسرت ها، وقایع ورزشی، خطوط هوایی و حمل و نقل، دستورات مالی مثل چكها، كارتها و اسناد اعتباری </a:t>
            </a:r>
            <a:r>
              <a:rPr lang="en-US" dirty="0">
                <a:latin typeface="Calibri"/>
                <a:ea typeface="Calibri"/>
                <a:cs typeface="Arial"/>
              </a:rPr>
              <a:t/>
            </a:r>
            <a:br>
              <a:rPr lang="en-US" dirty="0">
                <a:latin typeface="Calibri"/>
                <a:ea typeface="Calibri"/>
                <a:cs typeface="Arial"/>
              </a:rPr>
            </a:br>
            <a:r>
              <a:rPr lang="ar-SA" dirty="0">
                <a:latin typeface="Calibri"/>
                <a:ea typeface="Calibri"/>
                <a:cs typeface="Arial"/>
              </a:rPr>
              <a:t>ج) خدمات و فرآیندها شبیه خدمات دولتی، پیغامهای الكترونیكی مثل نامه ها، تماسهای تلفنی و دورنگار، فرآیندهای تولید ارزش تجاری شبیه سفارش، انعقاد قرارداد، حراجها، آموزش از راه دور و پزشكی از راه دور</a:t>
            </a:r>
            <a:r>
              <a:rPr lang="en-US" dirty="0">
                <a:latin typeface="Calibri"/>
                <a:ea typeface="Calibri"/>
                <a:cs typeface="Arial"/>
              </a:rPr>
              <a:t>.</a:t>
            </a:r>
            <a:br>
              <a:rPr lang="en-US" dirty="0">
                <a:latin typeface="Calibri"/>
                <a:ea typeface="Calibri"/>
                <a:cs typeface="Arial"/>
              </a:rPr>
            </a:br>
            <a:r>
              <a:rPr lang="ar-SA" dirty="0">
                <a:latin typeface="Calibri"/>
                <a:ea typeface="Calibri"/>
                <a:cs typeface="Arial"/>
              </a:rPr>
              <a:t>مصرف كنندگان شامل دهها میلیون مردم سراسر دنیا هستند كه در شبكه وب جست وجو می كنند. آنان خریداران بالقوه كالاها و خدمات ارایه شده و یا تبلیغ شده در اینترنت هستند. مصرف كنندگان به دنبال اطلاعات دقیق تر مقایسه كالاها و خدمات اعلام مناقصه و انجام مذاكرات هستند</a:t>
            </a:r>
            <a:r>
              <a:rPr lang="en-US" dirty="0">
                <a:latin typeface="Calibri"/>
                <a:ea typeface="Calibri"/>
                <a:cs typeface="Arial"/>
              </a:rPr>
              <a:t>. </a:t>
            </a:r>
            <a:br>
              <a:rPr lang="en-US" dirty="0">
                <a:latin typeface="Calibri"/>
                <a:ea typeface="Calibri"/>
                <a:cs typeface="Arial"/>
              </a:rPr>
            </a:br>
            <a:r>
              <a:rPr lang="ar-SA" dirty="0">
                <a:latin typeface="Calibri"/>
                <a:ea typeface="Calibri"/>
                <a:cs typeface="Arial"/>
              </a:rPr>
              <a:t>فروشندگان شامل صدها هزار فروشگاههای اینترنتی هستند كه میلیونها محصول و خدمات را تبلیغ و ارایه می كنند. همچنین واسطه ها كه ارایه كننده خدمات اینترنتی هستند دارای نقش متفاوتی نسبت به گذشته هستند. آنها بازارهای الكترونیكی را فراهم و مدیریت می نمایند، به عبارت بهتر زیر ساختهای خدماتی را برای فروشندگان و خریداران مهیا می سازند. اكثر واسطه ها سیستم های كامپیوتری هستند كه از آنها تحت عنوان واسطه های الكترونیكی یا اطلاعاتی یاد می شود</a:t>
            </a:r>
            <a:r>
              <a:rPr lang="en-US" dirty="0">
                <a:latin typeface="Calibri"/>
                <a:ea typeface="Calibri"/>
                <a:cs typeface="Arial"/>
              </a:rPr>
              <a:t>. </a:t>
            </a:r>
            <a:br>
              <a:rPr lang="en-US" dirty="0">
                <a:latin typeface="Calibri"/>
                <a:ea typeface="Calibri"/>
                <a:cs typeface="Arial"/>
              </a:rPr>
            </a:br>
            <a:r>
              <a:rPr lang="ar-SA" dirty="0">
                <a:latin typeface="Calibri"/>
                <a:ea typeface="Calibri"/>
                <a:cs typeface="Arial"/>
              </a:rPr>
              <a:t>خدمات پشتیبانی نیز به تدارك فضای دیجیتالی همچون صدور گواهینامه، ایجاد سخت افزارها و نرم افزارهای مورد نیاز، ایجاد محتوا و غیره باز می گردد</a:t>
            </a:r>
            <a:endParaRPr lang="en-US" dirty="0"/>
          </a:p>
        </p:txBody>
      </p:sp>
    </p:spTree>
    <p:extLst>
      <p:ext uri="{BB962C8B-B14F-4D97-AF65-F5344CB8AC3E}">
        <p14:creationId xmlns:p14="http://schemas.microsoft.com/office/powerpoint/2010/main" val="42026588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r>
              <a:rPr lang="ar-SA" dirty="0">
                <a:latin typeface="Calibri"/>
                <a:ea typeface="Calibri"/>
                <a:cs typeface="Arial"/>
              </a:rPr>
              <a:t>در اقتصاد شبكه ای كه مبتنی بر كاربردهای فناوری اطلاعات و ارتباطات می باشد ارتباط بین تولیدكنندگان و مصرف كنندگان بیشتر و فاصله آنها از بین می رود. مفاهیمی چون كسب و كار الكترونیكی، تجارت الكترونیكی، حراج و بازاریابی الكترونیكی تعریف می شود. مشتری گرایی بیشتر و محصولات و خدمات كاملا سفارشی و مبتنی بر سلایق هر یك از مشتریان ارائه می گردد</a:t>
            </a:r>
            <a:r>
              <a:rPr lang="en-US" dirty="0">
                <a:latin typeface="Calibri"/>
                <a:ea typeface="Calibri"/>
                <a:cs typeface="Arial"/>
              </a:rPr>
              <a:t>.</a:t>
            </a:r>
            <a:br>
              <a:rPr lang="en-US" dirty="0">
                <a:latin typeface="Calibri"/>
                <a:ea typeface="Calibri"/>
                <a:cs typeface="Arial"/>
              </a:rPr>
            </a:br>
            <a:r>
              <a:rPr lang="ar-SA" dirty="0">
                <a:latin typeface="Calibri"/>
                <a:ea typeface="Calibri"/>
                <a:cs typeface="Arial"/>
              </a:rPr>
              <a:t>استفاده از فناوری اطلاعات در تجارت (تجارت الكترونیكی ) همچون سایر كاربردهای فناوری اطلاعات موجب كاهش هزینه و افزایش كارایی خواهد شد. فروشندگان با هزینه های كمتر و سود بیشتر مواجه شده و مصرف كنندگان نیز با برخورداری از اطلاعات بیشتر امكان انتخاب بهتر و خرید ارزان تر را تجربه می كنند</a:t>
            </a:r>
            <a:r>
              <a:rPr lang="en-US" dirty="0">
                <a:latin typeface="Calibri"/>
                <a:ea typeface="Calibri"/>
                <a:cs typeface="Arial"/>
              </a:rPr>
              <a:t>. </a:t>
            </a:r>
            <a:br>
              <a:rPr lang="en-US" dirty="0">
                <a:latin typeface="Calibri"/>
                <a:ea typeface="Calibri"/>
                <a:cs typeface="Arial"/>
              </a:rPr>
            </a:br>
            <a:r>
              <a:rPr lang="ar-SA" dirty="0">
                <a:latin typeface="Calibri"/>
                <a:ea typeface="Calibri"/>
                <a:cs typeface="Arial"/>
              </a:rPr>
              <a:t>دگرگونی های اخیر بازارهای كسب و كار و توسعه فرآیندهای رقابتی كه حاصل شكسته شدن انحصارگرایی است باعث شده تا سازمان ها با دقت و وسواس بیشتری به محیط های كسب و كار نگاه كنند و درصدد برآیند تا شناخت بهتر و بیشتری به ظرفیت ها و نیازهای جدید آن پیدا كنند. مهمترین عنصر مشترك در بیان كسب و كارهای مختلف كه به برنامه ریزی ها و استراتژی های آنها جهت می دهد اطلاعات است</a:t>
            </a:r>
            <a:endParaRPr lang="en-US" dirty="0"/>
          </a:p>
        </p:txBody>
      </p:sp>
    </p:spTree>
    <p:extLst>
      <p:ext uri="{BB962C8B-B14F-4D97-AF65-F5344CB8AC3E}">
        <p14:creationId xmlns:p14="http://schemas.microsoft.com/office/powerpoint/2010/main" val="32853634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منابع</a:t>
            </a:r>
            <a:endParaRPr lang="en-US" dirty="0"/>
          </a:p>
        </p:txBody>
      </p:sp>
      <p:sp>
        <p:nvSpPr>
          <p:cNvPr id="3" name="Content Placeholder 2"/>
          <p:cNvSpPr>
            <a:spLocks noGrp="1"/>
          </p:cNvSpPr>
          <p:nvPr>
            <p:ph idx="1"/>
          </p:nvPr>
        </p:nvSpPr>
        <p:spPr/>
        <p:txBody>
          <a:bodyPr>
            <a:normAutofit/>
          </a:bodyPr>
          <a:lstStyle/>
          <a:p>
            <a:pPr marL="585216" lvl="1" indent="0">
              <a:buNone/>
            </a:pPr>
            <a:r>
              <a:rPr lang="fa-IR" sz="4400" dirty="0" smtClean="0"/>
              <a:t>اقتصاد خرد تالیف استاد عزیز نبوی</a:t>
            </a:r>
            <a:r>
              <a:rPr lang="en-US" sz="3600" dirty="0"/>
              <a:t> </a:t>
            </a:r>
            <a:r>
              <a:rPr lang="en-US" sz="3600" dirty="0" smtClean="0"/>
              <a:t>   </a:t>
            </a:r>
          </a:p>
          <a:p>
            <a:pPr marL="585216" lvl="1" indent="0">
              <a:buNone/>
            </a:pPr>
            <a:r>
              <a:rPr lang="en-US" sz="3600" dirty="0" smtClean="0"/>
              <a:t>            </a:t>
            </a:r>
            <a:r>
              <a:rPr lang="fa-IR" sz="3600" dirty="0" smtClean="0"/>
              <a:t>سایت سازمان حسابرسی و اقتصاد</a:t>
            </a:r>
            <a:r>
              <a:rPr lang="en-US" sz="3600" dirty="0" smtClean="0"/>
              <a:t> </a:t>
            </a:r>
            <a:r>
              <a:rPr lang="fa-IR" sz="3600" dirty="0" smtClean="0"/>
              <a:t>         </a:t>
            </a:r>
            <a:endParaRPr lang="en-US" sz="3600" dirty="0" smtClean="0"/>
          </a:p>
          <a:p>
            <a:pPr marL="585216" lvl="1" indent="0">
              <a:buNone/>
            </a:pPr>
            <a:r>
              <a:rPr lang="fa-IR" sz="3600" dirty="0" smtClean="0"/>
              <a:t> </a:t>
            </a:r>
            <a:r>
              <a:rPr lang="en-US" sz="3600" dirty="0" smtClean="0"/>
              <a:t>Lacpa.com</a:t>
            </a:r>
          </a:p>
          <a:p>
            <a:pPr marL="585216" lvl="1" indent="0">
              <a:buNone/>
            </a:pPr>
            <a:r>
              <a:rPr lang="fa-IR" sz="3600" dirty="0" smtClean="0"/>
              <a:t> </a:t>
            </a:r>
            <a:r>
              <a:rPr lang="fa-IR" sz="3600" dirty="0" smtClean="0"/>
              <a:t>منبع ویکی پدیا                                     </a:t>
            </a:r>
            <a:endParaRPr lang="en-US" sz="3600" dirty="0"/>
          </a:p>
        </p:txBody>
      </p:sp>
    </p:spTree>
    <p:extLst>
      <p:ext uri="{BB962C8B-B14F-4D97-AF65-F5344CB8AC3E}">
        <p14:creationId xmlns:p14="http://schemas.microsoft.com/office/powerpoint/2010/main" val="9246136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normAutofit/>
          </a:bodyPr>
          <a:lstStyle/>
          <a:p>
            <a:r>
              <a:rPr lang="ar-SA" dirty="0">
                <a:latin typeface="Calibri"/>
                <a:ea typeface="Calibri"/>
                <a:cs typeface="Arial"/>
              </a:rPr>
              <a:t>با ظهور وگسترش فناوری اطلاعات و ارتباطات در سطح جامعه، متغیرهای خرد وکلان اقتصادی دستخوش تغییر قرار می‌گیرند. یکی از متغیرهای کلان اقتصادی اشتغال است. فناروی اطلاعات و ارتباطات، به دلیل ویژگی های منحصر به فرد خود، می تواند نظام وچارچوب شغلی یک جامعه را دگرگون کند. این مسئله در مورد کشور ایران نیز صادق است. از آنجایی که مسئله اشتغال در کشور موضوعی مهم به شمار می رود، بررسی تاثیر فناوری اطلاعات و ارتباطات براین متغیر اهمیت به سزایی دارد. </a:t>
            </a:r>
            <a:br>
              <a:rPr lang="ar-SA" dirty="0">
                <a:latin typeface="Calibri"/>
                <a:ea typeface="Calibri"/>
                <a:cs typeface="Arial"/>
              </a:rPr>
            </a:br>
            <a:r>
              <a:rPr lang="ar-SA" dirty="0" smtClean="0">
                <a:latin typeface="Calibri"/>
                <a:ea typeface="Calibri"/>
                <a:cs typeface="Arial"/>
              </a:rPr>
              <a:t>.</a:t>
            </a:r>
            <a:endParaRPr lang="en-US" dirty="0"/>
          </a:p>
        </p:txBody>
      </p:sp>
    </p:spTree>
    <p:extLst>
      <p:ext uri="{BB962C8B-B14F-4D97-AF65-F5344CB8AC3E}">
        <p14:creationId xmlns:p14="http://schemas.microsoft.com/office/powerpoint/2010/main" val="15846658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775960"/>
          </a:xfrm>
        </p:spPr>
        <p:txBody>
          <a:bodyPr/>
          <a:lstStyle/>
          <a:p>
            <a:pPr algn="r"/>
            <a:r>
              <a:rPr lang="ar-SA" dirty="0">
                <a:latin typeface="Calibri"/>
                <a:ea typeface="Calibri"/>
                <a:cs typeface="Arial"/>
              </a:rPr>
              <a:t>این مقاله، بااستفاده از یک الگوی اقتصاد خرد، به دنبال بررسی اثر فناوری اطلاعات و ارتباطات براشتغال کشور ایران است. ازاین رو، مدل مورد بررسی با رهیافت تصحیح خطای برداری </a:t>
            </a:r>
            <a:r>
              <a:rPr lang="en-US" dirty="0">
                <a:latin typeface="Calibri"/>
                <a:ea typeface="Calibri"/>
                <a:cs typeface="Arial"/>
              </a:rPr>
              <a:t>VECM</a:t>
            </a:r>
            <a:r>
              <a:rPr lang="ar-SA" dirty="0">
                <a:latin typeface="Calibri"/>
                <a:ea typeface="Calibri"/>
                <a:cs typeface="Arial"/>
              </a:rPr>
              <a:t> برای کشور ایران، طی سال های 1385- 1338، برآورد شده است. نتایج این مقاله نشان می دهد که فناوری اطلاعات و ارتباطات درکوتاه‌مدت، اثر منفی بر اشتغال دارد اما در بلندمدت این اثر مثبت خواهد بود. هم‎چنین تأثیر فناوری اطلاعات و ارتباطات بر نیروی کار ماهر درایران در بلندمدت، مثبت و بر نیروی کار غیرماهر منفی است</a:t>
            </a:r>
            <a:endParaRPr lang="en-US" dirty="0"/>
          </a:p>
        </p:txBody>
      </p:sp>
    </p:spTree>
    <p:extLst>
      <p:ext uri="{BB962C8B-B14F-4D97-AF65-F5344CB8AC3E}">
        <p14:creationId xmlns:p14="http://schemas.microsoft.com/office/powerpoint/2010/main" val="10514286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3200" dirty="0" smtClean="0"/>
              <a:t>اهمیت و نقش فناری اطلاعات</a:t>
            </a:r>
            <a:endParaRPr lang="en-US" sz="3200"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81200" y="2209800"/>
            <a:ext cx="5410200" cy="312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14783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228600"/>
            <a:ext cx="9067800" cy="6080760"/>
          </a:xfrm>
        </p:spPr>
        <p:txBody>
          <a:bodyPr/>
          <a:lstStyle/>
          <a:p>
            <a:pPr marL="137160" indent="0" algn="r">
              <a:buNone/>
            </a:pPr>
            <a:endParaRPr lang="en-US" dirty="0"/>
          </a:p>
          <a:p>
            <a:pPr algn="r"/>
            <a:endParaRPr lang="en-US" dirty="0"/>
          </a:p>
        </p:txBody>
      </p:sp>
      <p:sp>
        <p:nvSpPr>
          <p:cNvPr id="4" name="Rectangle 3"/>
          <p:cNvSpPr/>
          <p:nvPr/>
        </p:nvSpPr>
        <p:spPr>
          <a:xfrm>
            <a:off x="0" y="2362200"/>
            <a:ext cx="8991600" cy="1200329"/>
          </a:xfrm>
          <a:prstGeom prst="rect">
            <a:avLst/>
          </a:prstGeom>
        </p:spPr>
        <p:txBody>
          <a:bodyPr wrap="square">
            <a:spAutoFit/>
          </a:bodyPr>
          <a:lstStyle/>
          <a:p>
            <a:pPr algn="r"/>
            <a:r>
              <a:rPr lang="fa-IR" dirty="0" smtClean="0">
                <a:latin typeface="Calibri"/>
                <a:ea typeface="Calibri"/>
                <a:cs typeface="Arial"/>
              </a:rPr>
              <a:t>ب</a:t>
            </a:r>
            <a:r>
              <a:rPr lang="ar-SA" dirty="0" smtClean="0">
                <a:latin typeface="Calibri"/>
                <a:ea typeface="Calibri"/>
                <a:cs typeface="Arial"/>
              </a:rPr>
              <a:t>ی‌شک </a:t>
            </a:r>
            <a:r>
              <a:rPr lang="ar-SA" dirty="0">
                <a:latin typeface="Calibri"/>
                <a:ea typeface="Calibri"/>
                <a:cs typeface="Arial"/>
              </a:rPr>
              <a:t>همه کشورها به اهمیت اشاعه فناوری اطلاعات و ارتباطات در تمام حوزه‌ها پی برده‌اند و در برخی موارد آن را به عنوان ابزار توسعه و راه میانبر کشورهای در حال توسعه مطرح می‌کنند. سوال مهمی که در این میان مطرح می‌شود این است چگونه می توان فناوری اطلاعات و ارتباطات را در کشور با توجه به ساختار و ویژگیهای اقتصادی، اجتماعی، فرهنگی و فنی گسترش داد تا منافع آن را حداکثر و مضرات احتمالی آن را در حداقل نگه داشت</a:t>
            </a:r>
            <a:endParaRPr lang="en-US" sz="3200" dirty="0"/>
          </a:p>
        </p:txBody>
      </p:sp>
    </p:spTree>
    <p:extLst>
      <p:ext uri="{BB962C8B-B14F-4D97-AF65-F5344CB8AC3E}">
        <p14:creationId xmlns:p14="http://schemas.microsoft.com/office/powerpoint/2010/main" val="10194974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019800"/>
          </a:xfrm>
        </p:spPr>
        <p:txBody>
          <a:bodyPr>
            <a:normAutofit fontScale="92500"/>
          </a:bodyPr>
          <a:lstStyle/>
          <a:p>
            <a:pPr marL="0" marR="0" algn="r">
              <a:lnSpc>
                <a:spcPct val="107000"/>
              </a:lnSpc>
              <a:spcBef>
                <a:spcPts val="0"/>
              </a:spcBef>
              <a:spcAft>
                <a:spcPts val="800"/>
              </a:spcAft>
            </a:pPr>
            <a:r>
              <a:rPr lang="ar-SA" dirty="0">
                <a:latin typeface="Calibri"/>
                <a:ea typeface="Calibri"/>
                <a:cs typeface="Arial"/>
              </a:rPr>
              <a:t>وقوع انقلاب اطلاعات و ارتباطات در دهه‌های اخیر باعث شده است که عصر حاضر نیز به نام عصر اطلاعات و ارتباطات نامیده شود</a:t>
            </a:r>
            <a:r>
              <a:rPr lang="en-US" dirty="0">
                <a:latin typeface="Calibri"/>
                <a:ea typeface="Calibri"/>
                <a:cs typeface="Arial"/>
              </a:rPr>
              <a:t>.</a:t>
            </a:r>
          </a:p>
          <a:p>
            <a:pPr marL="0" marR="0" algn="r">
              <a:lnSpc>
                <a:spcPct val="107000"/>
              </a:lnSpc>
              <a:spcBef>
                <a:spcPts val="0"/>
              </a:spcBef>
              <a:spcAft>
                <a:spcPts val="800"/>
              </a:spcAft>
            </a:pPr>
            <a:r>
              <a:rPr lang="ar-SA" dirty="0">
                <a:latin typeface="Calibri"/>
                <a:ea typeface="Calibri"/>
                <a:cs typeface="Arial"/>
              </a:rPr>
              <a:t>این فناوری با فناوریهای عصر انقلاب صنعتی تفاوت اساسی دارد؛ بررسی ها نشان می‌دهد که در سال 1965 فناوری اطلاعات و ارتباطات حدود پنج‌درصد از هزینه‌های سرمایه‌گذاری شرکتها را به خود اختصاص داده است، این رقم در دهه 1980 به 15 درصد افزایش یافت و در ابتدای دهه 1990 هزینه‌های سرمایه‌گذاری فناوری اطلاعات شرکتها به 20 درصد و در انتهای دهه 1990 به 50 درصد کل هزینه‌های سرمایه گذاری شرکتها افزایش خواهد یافت</a:t>
            </a:r>
            <a:r>
              <a:rPr lang="en-US" dirty="0">
                <a:latin typeface="Calibri"/>
                <a:ea typeface="Calibri"/>
                <a:cs typeface="Arial"/>
              </a:rPr>
              <a:t>.</a:t>
            </a:r>
          </a:p>
          <a:p>
            <a:r>
              <a:rPr lang="ar-SA" dirty="0">
                <a:latin typeface="Calibri"/>
                <a:ea typeface="Calibri"/>
                <a:cs typeface="Arial"/>
              </a:rPr>
              <a:t>این روند حاکی از اهمیت فناوری اطلاعات و ارتباطات در کسب و کار شرکتهاست، به طوری که این فناوری بنیان کسب و کار را تغییر داده است و می تواند به مزیتهای استراتژیک برای شرکتها تبدیل شود</a:t>
            </a:r>
            <a:endParaRPr lang="en-US" dirty="0"/>
          </a:p>
        </p:txBody>
      </p:sp>
    </p:spTree>
    <p:extLst>
      <p:ext uri="{BB962C8B-B14F-4D97-AF65-F5344CB8AC3E}">
        <p14:creationId xmlns:p14="http://schemas.microsoft.com/office/powerpoint/2010/main" val="33353283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928360"/>
          </a:xfrm>
        </p:spPr>
        <p:txBody>
          <a:bodyPr>
            <a:normAutofit lnSpcReduction="10000"/>
          </a:bodyPr>
          <a:lstStyle/>
          <a:p>
            <a:pPr algn="r"/>
            <a:r>
              <a:rPr lang="ar-SA" dirty="0"/>
              <a:t>نقش این فناوری در رشد و توسعه اقتصادی همه کشورهای درحال توسعه بر کسی پوشیده نیست، ولی آنچه که کشور‌ها را از همدیگر متمایز می سازد‌، نوع استراتژی است که درباره فناوری اطلاعات و ارتباطات اتخاذ می‌کنند. به طوری که سیاست متفاوت کشورها برای استفاده از فناوری اطلاعات و ارتباطات می‌تواند رشد و توسعه اقتصادی آنها را متفاوت سازند. برخی از کشورهای درحال توسعه به نقش این فناوری در گسترش صادرات تمرکز دارند. گرچه این سیاست می تواند ارزآوری این کشورها را افزایش دهد، ولی بسیاری از محققان اعتقاد دارند که نقش صادرات‌گرایی فناوری اطلاعات و ارتباطات برای کشورهای درحال توسعه زیاد مطلوب نیست و نمی تواند برای این کشورها عاملی باشد که باعث انتقال اقتصاد آنها از مرحله معیشتی به تجاری باشد. زیرا در این سیاست پایه فعالیتهای اقتصادی کشور گسترش پیدا نمی کند و تنها باعث گسترش یک بخش خاص (بخش خارجی) می‌شود و نمی‌تواند امکان توسعه همه جانبه اقتصاد کشور را فراهم سازد</a:t>
            </a:r>
            <a:endParaRPr lang="en-US" dirty="0"/>
          </a:p>
        </p:txBody>
      </p:sp>
    </p:spTree>
    <p:extLst>
      <p:ext uri="{BB962C8B-B14F-4D97-AF65-F5344CB8AC3E}">
        <p14:creationId xmlns:p14="http://schemas.microsoft.com/office/powerpoint/2010/main" val="32010142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ar-SA" dirty="0">
                <a:latin typeface="Calibri"/>
                <a:ea typeface="Calibri"/>
                <a:cs typeface="Arial"/>
              </a:rPr>
              <a:t>با در نظر گرفتن مسائل مذکور، اتخاذ یک استراتژی در رابطه با فناوری اطلاعات و ارتباطات برای کشورهای بزرگ متفاوت از کشورهای کوچک است. برای کشورهای بزرگ که در آن نقل و انتقالات بر رشد اقتصادی اهمیت زیادی دارد، اتخاذ استراتژی استفاده داخلی از این فناوری می تواند اثر بیشتری بر رشد وتوسعه اقتصادی نسبت به استراتژی گسترش صادرات کالاها و خدمات فناوری اطلاعات و ارتباطات داشته باشد</a:t>
            </a:r>
            <a:endParaRPr lang="en-US" dirty="0"/>
          </a:p>
        </p:txBody>
      </p:sp>
    </p:spTree>
    <p:extLst>
      <p:ext uri="{BB962C8B-B14F-4D97-AF65-F5344CB8AC3E}">
        <p14:creationId xmlns:p14="http://schemas.microsoft.com/office/powerpoint/2010/main" val="14296749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ar-SA" dirty="0">
                <a:latin typeface="Calibri"/>
                <a:ea typeface="Calibri"/>
                <a:cs typeface="Arial"/>
              </a:rPr>
              <a:t>با اتخاذ چنین استراتژی، موجب پایداری این صنعت در جامعه شده و اقتصاد در مقابل شوکهای خارجی محافظت می شود. در حالی که کشورهای کوچک که گستردگی فعالیتهای اقتصادی اهمیت زیادی ندارد، می توانند با اتخاذ سیاستهای گسترش صادرات تولیدات و خدمات فناوری اطلاعات و ارتباطات بهره بیشتری ببرند. بنابراین، دولتهای کشورهای درحال توسعه باید یک استراتژی ملی برای گسترش فناوری اطلاعات و ارتباطات در کشور خود اتخاذ کنند که در بین این استراتژی‌ها‌، استراتژی استفاده داخلی از فناوری اطلاعات و ارتباطات برای کشورهای بزرگ و به خصوص کشورمان بهترین و موثرترین استراتژی خواهد بود</a:t>
            </a:r>
            <a:endParaRPr lang="en-US" dirty="0"/>
          </a:p>
        </p:txBody>
      </p:sp>
    </p:spTree>
    <p:extLst>
      <p:ext uri="{BB962C8B-B14F-4D97-AF65-F5344CB8AC3E}">
        <p14:creationId xmlns:p14="http://schemas.microsoft.com/office/powerpoint/2010/main" val="34444029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92</TotalTime>
  <Words>1048</Words>
  <Application>Microsoft Office PowerPoint</Application>
  <PresentationFormat>On-screen Show (4:3)</PresentationFormat>
  <Paragraphs>21</Paragraphs>
  <Slides>14</Slides>
  <Notes>1</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Apex</vt:lpstr>
      <vt:lpstr>به نام خدا    موضوع:تاثیر فناوری اطلاعات در اقتصاد گردآوری: زهرا سعادتی  -  سمیه سهیلی</vt:lpstr>
      <vt:lpstr>PowerPoint Presentation</vt:lpstr>
      <vt:lpstr>PowerPoint Presentation</vt:lpstr>
      <vt:lpstr>اهمیت و نقش فناری اطلاعات</vt:lpstr>
      <vt:lpstr>PowerPoint Presentation</vt:lpstr>
      <vt:lpstr>PowerPoint Presentation</vt:lpstr>
      <vt:lpstr>PowerPoint Presentation</vt:lpstr>
      <vt:lpstr>PowerPoint Presentation</vt:lpstr>
      <vt:lpstr>PowerPoint Presentation</vt:lpstr>
      <vt:lpstr>تاثیر فناوری اطلاعات بر اقتصاد</vt:lpstr>
      <vt:lpstr>PowerPoint Presentation</vt:lpstr>
      <vt:lpstr>PowerPoint Presentation</vt:lpstr>
      <vt:lpstr>PowerPoint Presentation</vt:lpstr>
      <vt:lpstr>منابع</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navid</dc:creator>
  <cp:lastModifiedBy>WIN7 AE</cp:lastModifiedBy>
  <cp:revision>11</cp:revision>
  <dcterms:created xsi:type="dcterms:W3CDTF">2006-08-16T00:00:00Z</dcterms:created>
  <dcterms:modified xsi:type="dcterms:W3CDTF">2015-12-13T13:01:19Z</dcterms:modified>
</cp:coreProperties>
</file>