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24454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242106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D60652-6171-4D3C-B693-7D4C2D64494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292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3529872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D60652-6171-4D3C-B693-7D4C2D64494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9751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1913716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4068743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88953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325742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90A784-A570-448E-82E9-E7CA9064796D}" type="datetimeFigureOut">
              <a:rPr lang="en-US" smtClean="0"/>
              <a:t>6/17/2019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140925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709098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90A784-A570-448E-82E9-E7CA9064796D}" type="datetimeFigureOut">
              <a:rPr lang="en-US" smtClean="0"/>
              <a:t>6/17/2019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321706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90A784-A570-448E-82E9-E7CA9064796D}" type="datetimeFigureOut">
              <a:rPr lang="en-US" smtClean="0"/>
              <a:t>6/17/2019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147133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90A784-A570-448E-82E9-E7CA9064796D}" type="datetimeFigureOut">
              <a:rPr lang="en-US" smtClean="0"/>
              <a:t>6/17/2019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9858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72757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90A784-A570-448E-82E9-E7CA9064796D}" type="datetimeFigureOut">
              <a:rPr lang="en-US" smtClean="0"/>
              <a:t>6/17/2019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D60652-6171-4D3C-B693-7D4C2D644940}" type="slidenum">
              <a:rPr lang="en-US" smtClean="0"/>
              <a:t>‹#›</a:t>
            </a:fld>
            <a:endParaRPr lang="en-US"/>
          </a:p>
        </p:txBody>
      </p:sp>
    </p:spTree>
    <p:extLst>
      <p:ext uri="{BB962C8B-B14F-4D97-AF65-F5344CB8AC3E}">
        <p14:creationId xmlns:p14="http://schemas.microsoft.com/office/powerpoint/2010/main" val="245458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90A784-A570-448E-82E9-E7CA9064796D}" type="datetimeFigureOut">
              <a:rPr lang="en-US" smtClean="0"/>
              <a:t>6/17/2019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2D60652-6171-4D3C-B693-7D4C2D644940}" type="slidenum">
              <a:rPr lang="en-US" smtClean="0"/>
              <a:t>‹#›</a:t>
            </a:fld>
            <a:endParaRPr lang="en-US"/>
          </a:p>
        </p:txBody>
      </p:sp>
    </p:spTree>
    <p:extLst>
      <p:ext uri="{BB962C8B-B14F-4D97-AF65-F5344CB8AC3E}">
        <p14:creationId xmlns:p14="http://schemas.microsoft.com/office/powerpoint/2010/main" val="38946605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sipo.i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3412" y="2251364"/>
            <a:ext cx="8001000" cy="2971801"/>
          </a:xfrm>
        </p:spPr>
        <p:txBody>
          <a:bodyPr>
            <a:normAutofit fontScale="90000"/>
          </a:bodyPr>
          <a:lstStyle/>
          <a:p>
            <a:pPr algn="ctr" rtl="1"/>
            <a:r>
              <a:rPr lang="fa-IR" dirty="0" smtClean="0">
                <a:cs typeface="B Lotus" panose="00000400000000000000" pitchFamily="2" charset="-78"/>
              </a:rPr>
              <a:t>موانع و راهکارهای تأمین مالی بنگاه های کوچک و متوسط از طریق بازار سرمایه</a:t>
            </a:r>
            <a:br>
              <a:rPr lang="fa-IR" dirty="0" smtClean="0">
                <a:cs typeface="B Lotus" panose="00000400000000000000" pitchFamily="2" charset="-78"/>
              </a:rPr>
            </a:br>
            <a:r>
              <a:rPr lang="fa-IR" dirty="0">
                <a:cs typeface="B Lotus" panose="00000400000000000000" pitchFamily="2" charset="-78"/>
              </a:rPr>
              <a:t/>
            </a:r>
            <a:br>
              <a:rPr lang="fa-IR" dirty="0">
                <a:cs typeface="B Lotus" panose="00000400000000000000" pitchFamily="2" charset="-78"/>
              </a:rPr>
            </a:br>
            <a:r>
              <a:rPr lang="fa-IR" dirty="0" smtClean="0">
                <a:cs typeface="B Lotus" panose="00000400000000000000" pitchFamily="2" charset="-78"/>
              </a:rPr>
              <a:t/>
            </a:r>
            <a:br>
              <a:rPr lang="fa-IR" dirty="0" smtClean="0">
                <a:cs typeface="B Lotus" panose="00000400000000000000" pitchFamily="2" charset="-78"/>
              </a:rPr>
            </a:br>
            <a:r>
              <a:rPr lang="fa-IR" sz="2700" dirty="0" smtClean="0">
                <a:cs typeface="B Lotus" panose="00000400000000000000" pitchFamily="2" charset="-78"/>
              </a:rPr>
              <a:t>گروه مطالعات کسب و کار دفتر اقتصادی</a:t>
            </a:r>
            <a:endParaRPr lang="en-US" sz="2700" dirty="0">
              <a:cs typeface="B Lotus" panose="00000400000000000000" pitchFamily="2" charset="-78"/>
            </a:endParaRPr>
          </a:p>
        </p:txBody>
      </p:sp>
      <p:sp>
        <p:nvSpPr>
          <p:cNvPr id="3" name="Subtitle 2"/>
          <p:cNvSpPr>
            <a:spLocks noGrp="1"/>
          </p:cNvSpPr>
          <p:nvPr>
            <p:ph type="subTitle" idx="1"/>
          </p:nvPr>
        </p:nvSpPr>
        <p:spPr>
          <a:xfrm>
            <a:off x="2703512" y="671945"/>
            <a:ext cx="6400800" cy="1947333"/>
          </a:xfrm>
        </p:spPr>
        <p:txBody>
          <a:bodyPr>
            <a:normAutofit/>
          </a:bodyPr>
          <a:lstStyle/>
          <a:p>
            <a:pPr algn="ctr"/>
            <a:r>
              <a:rPr lang="fa-IR" sz="3200" dirty="0" smtClean="0">
                <a:cs typeface="B Lotus" panose="00000400000000000000" pitchFamily="2" charset="-78"/>
              </a:rPr>
              <a:t>بسم الله الرحمن الرحیم</a:t>
            </a:r>
            <a:endParaRPr lang="en-US" sz="3200" dirty="0">
              <a:cs typeface="B Lotus" panose="00000400000000000000" pitchFamily="2" charset="-78"/>
            </a:endParaRPr>
          </a:p>
        </p:txBody>
      </p:sp>
    </p:spTree>
    <p:extLst>
      <p:ext uri="{BB962C8B-B14F-4D97-AF65-F5344CB8AC3E}">
        <p14:creationId xmlns:p14="http://schemas.microsoft.com/office/powerpoint/2010/main" val="3297696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20132"/>
            <a:ext cx="8534400" cy="1507067"/>
          </a:xfrm>
        </p:spPr>
        <p:txBody>
          <a:bodyPr>
            <a:normAutofit/>
          </a:bodyPr>
          <a:lstStyle/>
          <a:p>
            <a:pPr algn="ctr" rtl="1"/>
            <a:r>
              <a:rPr lang="fa-IR" sz="3200" dirty="0" smtClean="0">
                <a:cs typeface="B Lotus" panose="00000400000000000000" pitchFamily="2" charset="-78"/>
              </a:rPr>
              <a:t>مشکلات بازار شرکتهای کوچک و متوسط در فرابورس</a:t>
            </a:r>
            <a:endParaRPr lang="en-US" sz="3200" dirty="0">
              <a:cs typeface="B Lotus" panose="00000400000000000000" pitchFamily="2" charset="-78"/>
            </a:endParaRPr>
          </a:p>
        </p:txBody>
      </p:sp>
      <p:sp>
        <p:nvSpPr>
          <p:cNvPr id="3" name="Content Placeholder 2"/>
          <p:cNvSpPr>
            <a:spLocks noGrp="1"/>
          </p:cNvSpPr>
          <p:nvPr>
            <p:ph idx="1"/>
          </p:nvPr>
        </p:nvSpPr>
        <p:spPr>
          <a:xfrm>
            <a:off x="900545" y="1727199"/>
            <a:ext cx="8936182" cy="4354946"/>
          </a:xfrm>
        </p:spPr>
        <p:txBody>
          <a:bodyPr>
            <a:normAutofit lnSpcReduction="10000"/>
          </a:bodyPr>
          <a:lstStyle/>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عدم تمایل شرکت‌ها به </a:t>
            </a:r>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شفافیت اطلاعات</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امکان ناپذیربودن تهیه صورت‌های مالی بر اساس </a:t>
            </a:r>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استانداردهای حسابداری</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هزینه بالای این نوع تأمین</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مالی</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محدودیت‌های فرابورس در مورد خریداران سهام این شرکت‌ها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الزام به رعایت </a:t>
            </a:r>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قواعد حاکمیت شرکتی</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اطلاعات ضعیف و آشنایی نداشتن صاحبان شرکت از مفاهیم و روش‌های تأمین مالی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مشکلات پیش‌روی تبدیل </a:t>
            </a:r>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شرکت‌های مسئولیت محدود و سهامی خاص به سهامی عام</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هزینه‌های بالای پذیرش و </a:t>
            </a:r>
            <a:r>
              <a:rPr lang="ar-SA"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مشاوره</a:t>
            </a:r>
            <a:endParaRPr lang="fa-IR"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عدم وجود مشوق‌ در </a:t>
            </a:r>
            <a:r>
              <a:rPr lang="ar-SA"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بازار</a:t>
            </a:r>
            <a:endParaRPr lang="fa-IR"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هزینه‌های مبادلاتی</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مانند طولانی بودن فرآیند پذیرش تا عرضه شرکت‌ها </a:t>
            </a:r>
            <a:endParaRPr lang="fa-IR"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ممنوعیت ورود سرمایه‌گذاران حقیقی</a:t>
            </a:r>
            <a:r>
              <a:rPr lang="ar-SA" dirty="0">
                <a:solidFill>
                  <a:schemeClr val="tx1"/>
                </a:solidFill>
                <a:latin typeface="Times New Roman" panose="02020603050405020304" pitchFamily="18" charset="0"/>
                <a:ea typeface="Calibri" panose="020F0502020204030204" pitchFamily="34" charset="0"/>
                <a:cs typeface="B Lotus" panose="00000400000000000000" pitchFamily="2" charset="-78"/>
              </a:rPr>
              <a:t> و محدود شدن خرید سهام به سرمایه‌گذاران نهادی </a:t>
            </a:r>
            <a:endParaRPr lang="en-US" dirty="0">
              <a:solidFill>
                <a:schemeClr val="tx1"/>
              </a:solidFill>
            </a:endParaRPr>
          </a:p>
        </p:txBody>
      </p:sp>
    </p:spTree>
    <p:extLst>
      <p:ext uri="{BB962C8B-B14F-4D97-AF65-F5344CB8AC3E}">
        <p14:creationId xmlns:p14="http://schemas.microsoft.com/office/powerpoint/2010/main" val="267218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030" y="871296"/>
            <a:ext cx="8534400" cy="1507067"/>
          </a:xfrm>
        </p:spPr>
        <p:txBody>
          <a:bodyPr>
            <a:normAutofit/>
          </a:bodyPr>
          <a:lstStyle/>
          <a:p>
            <a:pPr marL="742950" lvl="1" indent="-285750" rtl="1">
              <a:lnSpc>
                <a:spcPct val="107000"/>
              </a:lnSpc>
              <a:spcBef>
                <a:spcPts val="200"/>
              </a:spcBef>
              <a:spcAft>
                <a:spcPts val="0"/>
              </a:spcAft>
            </a:pPr>
            <a:r>
              <a:rPr lang="fa-IR"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t/>
            </a:r>
            <a:br>
              <a:rPr lang="fa-IR"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br>
            <a:r>
              <a:rPr lang="fa-IR"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t>تأمین مالی بنگاه‌های</a:t>
            </a:r>
            <a:r>
              <a:rPr lang="ar-SA"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t> کوچک و متوسط از طریق انتشار اوراق بدهی</a:t>
            </a:r>
            <a:r>
              <a:rPr lang="en-US"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t/>
            </a:r>
            <a:br>
              <a:rPr lang="en-US" sz="2000" b="1" dirty="0">
                <a:solidFill>
                  <a:schemeClr val="tx1"/>
                </a:solidFill>
                <a:latin typeface="Calibri Light" panose="020F0302020204030204" pitchFamily="34" charset="0"/>
                <a:ea typeface="Times New Roman" panose="02020603050405020304" pitchFamily="18" charset="0"/>
                <a:cs typeface="B Lotus" panose="00000400000000000000" pitchFamily="2" charset="-78"/>
              </a:rPr>
            </a:br>
            <a:endParaRPr lang="en-US" sz="2000" dirty="0">
              <a:solidFill>
                <a:schemeClr val="tx1"/>
              </a:solidFill>
            </a:endParaRPr>
          </a:p>
        </p:txBody>
      </p:sp>
      <p:sp>
        <p:nvSpPr>
          <p:cNvPr id="3" name="Content Placeholder 2"/>
          <p:cNvSpPr>
            <a:spLocks noGrp="1"/>
          </p:cNvSpPr>
          <p:nvPr>
            <p:ph idx="1"/>
          </p:nvPr>
        </p:nvSpPr>
        <p:spPr>
          <a:xfrm>
            <a:off x="711921" y="2265218"/>
            <a:ext cx="8534400" cy="3615267"/>
          </a:xfrm>
        </p:spPr>
        <p:txBody>
          <a:bodyPr>
            <a:normAutofit/>
          </a:bodyPr>
          <a:lstStyle/>
          <a:p>
            <a:pPr algn="just" rtl="1"/>
            <a:r>
              <a:rPr lang="fa-IR"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تعداد پلتفرم‌هایی که در سطح جهان در مورد استفاده از اوارق بدهی برای تأمین مالی شرکت‌های کوچک و متوسط طراحی شده، در مقایسه با اوراق دارایی محدودتر است. در این خصوص،  اسپانیا بازاری را به نام </a:t>
            </a:r>
            <a:r>
              <a:rPr lang="en-US"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MARF</a:t>
            </a:r>
            <a:r>
              <a:rPr lang="fa-IR"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 ایجاد کرده است تا زمینه‌ای را برای اوراق با درآمد ثابت ایجاد کرده و دسترسی به این اوراق را برای ناشران و سرمایه‌گذاران تسهیل کند. در اروپا نیز، بنگاه‌ها می‌توانند از پلتفرم </a:t>
            </a:r>
            <a:r>
              <a:rPr lang="en-US" sz="2400" dirty="0" err="1">
                <a:solidFill>
                  <a:schemeClr val="tx1"/>
                </a:solidFill>
                <a:latin typeface="Times New Roman" panose="02020603050405020304" pitchFamily="18" charset="0"/>
                <a:ea typeface="Calibri" panose="020F0502020204030204" pitchFamily="34" charset="0"/>
                <a:cs typeface="B Lotus" panose="00000400000000000000" pitchFamily="2" charset="-78"/>
              </a:rPr>
              <a:t>Alternext</a:t>
            </a:r>
            <a:r>
              <a:rPr lang="fa-IR"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 برای انتشار اوراق قرضه استفاده کنند. در کشور آلمان، بورس‌های منطقه‌ای پلتفرم‌های اوراق بدهی را برای بنگاه‌های کوچک و متوسط راه‌اندازی کرده‌اند. بر اساس آمار ارائه شده، تا سال 2014، 50 بنگاه کوچک و متوسط توانسته‌اند نزدیک 2.7 میلیارد یورو از طریق عرضه اوراق بدهی در بورس‌های مختلف آلمان کسب منابع کنند</a:t>
            </a:r>
            <a:endParaRPr lang="en-US" sz="2400" dirty="0">
              <a:solidFill>
                <a:schemeClr val="tx1"/>
              </a:solidFill>
            </a:endParaRPr>
          </a:p>
        </p:txBody>
      </p:sp>
    </p:spTree>
    <p:extLst>
      <p:ext uri="{BB962C8B-B14F-4D97-AF65-F5344CB8AC3E}">
        <p14:creationId xmlns:p14="http://schemas.microsoft.com/office/powerpoint/2010/main" val="667576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4539" y="164713"/>
            <a:ext cx="8534400" cy="1507067"/>
          </a:xfrm>
        </p:spPr>
        <p:txBody>
          <a:bodyPr/>
          <a:lstStyle/>
          <a:p>
            <a:pPr algn="r" rtl="1"/>
            <a:r>
              <a:rPr lang="fa-IR" dirty="0" smtClean="0">
                <a:cs typeface="B Lotus" panose="00000400000000000000" pitchFamily="2" charset="-78"/>
              </a:rPr>
              <a:t>موانع انتشار اوراق بدهی</a:t>
            </a:r>
            <a:endParaRPr lang="en-US" dirty="0">
              <a:cs typeface="B Lotus" panose="00000400000000000000" pitchFamily="2" charset="-78"/>
            </a:endParaRPr>
          </a:p>
        </p:txBody>
      </p:sp>
      <p:sp>
        <p:nvSpPr>
          <p:cNvPr id="3" name="Content Placeholder 2"/>
          <p:cNvSpPr>
            <a:spLocks noGrp="1"/>
          </p:cNvSpPr>
          <p:nvPr>
            <p:ph idx="1"/>
          </p:nvPr>
        </p:nvSpPr>
        <p:spPr>
          <a:xfrm>
            <a:off x="484909" y="1371600"/>
            <a:ext cx="9545782" cy="5098473"/>
          </a:xfrm>
        </p:spPr>
        <p:txBody>
          <a:bodyPr>
            <a:normAutofit fontScale="55000" lnSpcReduction="20000"/>
          </a:bodyPr>
          <a:lstStyle/>
          <a:p>
            <a:pPr algn="r" rtl="1"/>
            <a:r>
              <a:rPr lang="ar-SA" sz="2900"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sz="3800" dirty="0">
                <a:solidFill>
                  <a:schemeClr val="tx1"/>
                </a:solidFill>
                <a:latin typeface="Times New Roman" panose="02020603050405020304" pitchFamily="18" charset="0"/>
                <a:ea typeface="Calibri" panose="020F0502020204030204" pitchFamily="34" charset="0"/>
                <a:cs typeface="B Lotus" panose="00000400000000000000" pitchFamily="2" charset="-78"/>
              </a:rPr>
              <a:t>هزینه­های تأمین </a:t>
            </a:r>
            <a:r>
              <a:rPr lang="ar-SA" sz="38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مالی</a:t>
            </a:r>
            <a:endParaRPr lang="fa-IR" sz="38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marL="800100" lvl="1" indent="-342900" algn="just" rtl="1">
              <a:spcAft>
                <a:spcPts val="1000"/>
              </a:spcAft>
              <a:buFont typeface="Symbol" panose="05050102010706020507" pitchFamily="18" charset="2"/>
              <a:buChar char=""/>
            </a:pPr>
            <a:r>
              <a:rPr lang="fa-IR" sz="3400" dirty="0">
                <a:solidFill>
                  <a:schemeClr val="tx1"/>
                </a:solidFill>
                <a:latin typeface="Calibri" panose="020F0502020204030204" pitchFamily="34" charset="0"/>
                <a:ea typeface="Calibri" panose="020F0502020204030204" pitchFamily="34" charset="0"/>
                <a:cs typeface="B Lotus" panose="00000400000000000000" pitchFamily="2" charset="-78"/>
              </a:rPr>
              <a:t>شرایط سختگیرانه و نرخ­های بالای بانک­ها برای ضمانت اوراق؛ </a:t>
            </a:r>
            <a:endParaRPr lang="en-US" sz="3400" dirty="0">
              <a:solidFill>
                <a:schemeClr val="tx1"/>
              </a:solidFill>
            </a:endParaRPr>
          </a:p>
          <a:p>
            <a:pPr marL="800100" lvl="1" indent="-342900" algn="just" rtl="1">
              <a:spcAft>
                <a:spcPts val="1000"/>
              </a:spcAft>
              <a:buFont typeface="Symbol" panose="05050102010706020507" pitchFamily="18" charset="2"/>
              <a:buChar char=""/>
            </a:pPr>
            <a:r>
              <a:rPr lang="fa-IR" sz="3400" dirty="0">
                <a:solidFill>
                  <a:schemeClr val="tx1"/>
                </a:solidFill>
                <a:latin typeface="Calibri" panose="020F0502020204030204" pitchFamily="34" charset="0"/>
                <a:ea typeface="Calibri" panose="020F0502020204030204" pitchFamily="34" charset="0"/>
                <a:cs typeface="B Lotus" panose="00000400000000000000" pitchFamily="2" charset="-78"/>
              </a:rPr>
              <a:t>نرخ بالای بازارگردانی اوراق که منجر به افزایش نرخ موثر هزینه مالی می‌شود؛</a:t>
            </a:r>
            <a:endParaRPr lang="en-US" sz="3400" dirty="0">
              <a:solidFill>
                <a:schemeClr val="tx1"/>
              </a:solidFill>
            </a:endParaRPr>
          </a:p>
          <a:p>
            <a:pPr marL="800100" lvl="1" indent="-342900" algn="just" rtl="1">
              <a:spcAft>
                <a:spcPts val="1000"/>
              </a:spcAft>
              <a:buFont typeface="Symbol" panose="05050102010706020507" pitchFamily="18" charset="2"/>
              <a:buChar char=""/>
            </a:pPr>
            <a:r>
              <a:rPr lang="fa-IR" sz="3400" dirty="0">
                <a:solidFill>
                  <a:schemeClr val="tx1"/>
                </a:solidFill>
                <a:latin typeface="Calibri" panose="020F0502020204030204" pitchFamily="34" charset="0"/>
                <a:ea typeface="Calibri" panose="020F0502020204030204" pitchFamily="34" charset="0"/>
                <a:cs typeface="B Lotus" panose="00000400000000000000" pitchFamily="2" charset="-78"/>
              </a:rPr>
              <a:t>هزینه بالای کارشناس رسمی دادگستری برای ارزیابی دارایی پایه اوراق؛</a:t>
            </a:r>
            <a:endParaRPr lang="en-US" sz="3400" dirty="0">
              <a:solidFill>
                <a:schemeClr val="tx1"/>
              </a:solidFill>
            </a:endParaRPr>
          </a:p>
          <a:p>
            <a:pPr marL="800100" lvl="1" indent="-342900" algn="just" rtl="1">
              <a:spcAft>
                <a:spcPts val="1000"/>
              </a:spcAft>
              <a:buFont typeface="Symbol" panose="05050102010706020507" pitchFamily="18" charset="2"/>
              <a:buChar char=""/>
            </a:pPr>
            <a:r>
              <a:rPr lang="fa-IR" sz="3400" dirty="0">
                <a:solidFill>
                  <a:schemeClr val="tx1"/>
                </a:solidFill>
                <a:latin typeface="Calibri" panose="020F0502020204030204" pitchFamily="34" charset="0"/>
                <a:ea typeface="Calibri" panose="020F0502020204030204" pitchFamily="34" charset="0"/>
                <a:cs typeface="B Lotus" panose="00000400000000000000" pitchFamily="2" charset="-78"/>
              </a:rPr>
              <a:t>نرخ بالای کارمزد </a:t>
            </a:r>
            <a:r>
              <a:rPr lang="fa-IR" sz="3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ارکان.</a:t>
            </a:r>
          </a:p>
          <a:p>
            <a:pPr marL="342900" indent="-342900" algn="just" rtl="1">
              <a:spcAft>
                <a:spcPts val="1000"/>
              </a:spcAft>
              <a:buFont typeface="Symbol" panose="05050102010706020507" pitchFamily="18" charset="2"/>
              <a:buChar char=""/>
            </a:pPr>
            <a:r>
              <a:rPr lang="ar-SA" sz="3800" dirty="0">
                <a:solidFill>
                  <a:schemeClr val="tx1"/>
                </a:solidFill>
                <a:latin typeface="Times New Roman" panose="02020603050405020304" pitchFamily="18" charset="0"/>
                <a:ea typeface="Calibri" panose="020F0502020204030204" pitchFamily="34" charset="0"/>
                <a:cs typeface="B Lotus" panose="00000400000000000000" pitchFamily="2" charset="-78"/>
              </a:rPr>
              <a:t>محدودیت در تعیین نرخ اسمی سود اوراق </a:t>
            </a:r>
            <a:endParaRPr lang="fa-IR" sz="38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marL="800100" lvl="1" indent="-342900" algn="just" rtl="1">
              <a:spcAft>
                <a:spcPts val="1000"/>
              </a:spcAft>
              <a:buFont typeface="Symbol" panose="05050102010706020507" pitchFamily="18" charset="2"/>
              <a:buChar char=""/>
            </a:pPr>
            <a:r>
              <a:rPr lang="fa-IR" sz="34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محدودیت بانک مرکزی بر اشخاص تحت نظارت در تضمین اوراق (تا 18%)</a:t>
            </a:r>
          </a:p>
          <a:p>
            <a:pPr marL="800100" lvl="1" indent="-342900" algn="just" rtl="1">
              <a:spcAft>
                <a:spcPts val="1000"/>
              </a:spcAft>
              <a:buFont typeface="Symbol" panose="05050102010706020507" pitchFamily="18" charset="2"/>
              <a:buChar char=""/>
            </a:pPr>
            <a:r>
              <a:rPr lang="fa-IR" sz="34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محدودیت شورای عالی بورس بر نرخ اوراق (تا 21%)</a:t>
            </a:r>
          </a:p>
          <a:p>
            <a:pPr marL="457200" indent="-342900" algn="r" rtl="1">
              <a:lnSpc>
                <a:spcPct val="107000"/>
              </a:lnSpc>
              <a:spcBef>
                <a:spcPts val="200"/>
              </a:spcBef>
              <a:spcAft>
                <a:spcPts val="0"/>
              </a:spcAft>
              <a:buFont typeface="Wingdings" panose="05000000000000000000" pitchFamily="2" charset="2"/>
              <a:buChar char="Ø"/>
            </a:pPr>
            <a:r>
              <a:rPr lang="ar-SA" sz="3800" dirty="0">
                <a:solidFill>
                  <a:schemeClr val="tx1"/>
                </a:solidFill>
                <a:latin typeface="Times New Roman" panose="02020603050405020304" pitchFamily="18" charset="0"/>
                <a:ea typeface="Calibri" panose="020F0502020204030204" pitchFamily="34" charset="0"/>
                <a:cs typeface="B Lotus" panose="00000400000000000000" pitchFamily="2" charset="-78"/>
              </a:rPr>
              <a:t>تعدد ارکان انتشار اوراق و نقش موسسات رتبه‌بندی اعتبار: </a:t>
            </a:r>
            <a:endParaRPr lang="fa-IR" sz="3800" dirty="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marL="457200" indent="-342900" algn="r" rtl="1">
              <a:lnSpc>
                <a:spcPct val="107000"/>
              </a:lnSpc>
              <a:spcBef>
                <a:spcPts val="200"/>
              </a:spcBef>
              <a:spcAft>
                <a:spcPts val="0"/>
              </a:spcAft>
              <a:buFont typeface="Wingdings" panose="05000000000000000000" pitchFamily="2" charset="2"/>
              <a:buChar char="Ø"/>
            </a:pPr>
            <a:r>
              <a:rPr lang="ar-SA" sz="3800" b="1" i="1" dirty="0" smtClean="0">
                <a:solidFill>
                  <a:schemeClr val="tx1"/>
                </a:solidFill>
                <a:latin typeface="Calibri Light" panose="020F0302020204030204" pitchFamily="34" charset="0"/>
                <a:ea typeface="Times New Roman" panose="02020603050405020304" pitchFamily="18" charset="0"/>
                <a:cs typeface="B Lotus" panose="00000400000000000000" pitchFamily="2" charset="-78"/>
                <a:hlinkClick r:id="rId2"/>
              </a:rPr>
              <a:t> </a:t>
            </a:r>
            <a:r>
              <a:rPr lang="ar-SA" sz="3800" dirty="0">
                <a:solidFill>
                  <a:schemeClr val="tx1"/>
                </a:solidFill>
                <a:latin typeface="Times New Roman" panose="02020603050405020304" pitchFamily="18" charset="0"/>
                <a:ea typeface="Calibri" panose="020F0502020204030204" pitchFamily="34" charset="0"/>
                <a:cs typeface="B Lotus" panose="00000400000000000000" pitchFamily="2" charset="-78"/>
                <a:hlinkClick r:id="rId2"/>
              </a:rPr>
              <a:t>عوامل سیستماتیک اثرگذار بر تأمین مالی از طریق بازار </a:t>
            </a:r>
            <a:r>
              <a:rPr lang="ar-SA" sz="38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hlinkClick r:id="rId2"/>
              </a:rPr>
              <a:t>سرمایه</a:t>
            </a:r>
            <a:endParaRPr lang="fa-IR" sz="38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marL="571500" indent="-457200" algn="r" rtl="1">
              <a:lnSpc>
                <a:spcPct val="107000"/>
              </a:lnSpc>
              <a:spcBef>
                <a:spcPts val="200"/>
              </a:spcBef>
              <a:spcAft>
                <a:spcPts val="0"/>
              </a:spcAft>
              <a:buFont typeface="Wingdings" panose="05000000000000000000" pitchFamily="2" charset="2"/>
              <a:buChar char="Ø"/>
            </a:pPr>
            <a:r>
              <a:rPr lang="ar-SA" sz="5100" dirty="0">
                <a:solidFill>
                  <a:schemeClr val="tx1"/>
                </a:solidFill>
                <a:latin typeface="Times New Roman" panose="02020603050405020304" pitchFamily="18" charset="0"/>
                <a:ea typeface="Calibri" panose="020F0502020204030204" pitchFamily="34" charset="0"/>
                <a:cs typeface="B Lotus" panose="00000400000000000000" pitchFamily="2" charset="-78"/>
              </a:rPr>
              <a:t>نقل و انتقال دارایی پایۀ انتشار </a:t>
            </a:r>
            <a:r>
              <a:rPr lang="ar-SA" sz="51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اوراق</a:t>
            </a:r>
            <a:endParaRPr lang="en-US" sz="3800" b="1" i="1" dirty="0">
              <a:solidFill>
                <a:schemeClr val="tx1"/>
              </a:solidFill>
              <a:latin typeface="Calibri Light" panose="020F0302020204030204" pitchFamily="34" charset="0"/>
              <a:ea typeface="Times New Roman" panose="02020603050405020304" pitchFamily="18" charset="0"/>
              <a:cs typeface="B Lotus" panose="00000400000000000000" pitchFamily="2" charset="-78"/>
            </a:endParaRPr>
          </a:p>
          <a:p>
            <a:pPr marL="457200" indent="-342900" algn="r" rtl="1">
              <a:lnSpc>
                <a:spcPct val="107000"/>
              </a:lnSpc>
              <a:spcBef>
                <a:spcPts val="200"/>
              </a:spcBef>
              <a:spcAft>
                <a:spcPts val="0"/>
              </a:spcAft>
              <a:buFont typeface="Wingdings" panose="05000000000000000000" pitchFamily="2" charset="2"/>
              <a:buChar char="Ø"/>
            </a:pPr>
            <a:endParaRPr lang="en-US" sz="2100" dirty="0">
              <a:latin typeface="Times New Roman" panose="02020603050405020304" pitchFamily="18" charset="0"/>
              <a:ea typeface="Calibri" panose="020F0502020204030204" pitchFamily="34" charset="0"/>
              <a:cs typeface="B Lotus" panose="00000400000000000000" pitchFamily="2" charset="-78"/>
            </a:endParaRPr>
          </a:p>
          <a:p>
            <a:pPr marL="457200" indent="-342900" algn="r" rtl="1">
              <a:lnSpc>
                <a:spcPct val="107000"/>
              </a:lnSpc>
              <a:spcBef>
                <a:spcPts val="200"/>
              </a:spcBef>
              <a:spcAft>
                <a:spcPts val="0"/>
              </a:spcAft>
              <a:buFont typeface="Wingdings" panose="05000000000000000000" pitchFamily="2" charset="2"/>
              <a:buChar char="Ø"/>
            </a:pPr>
            <a:endParaRPr lang="en-US" sz="2100" dirty="0">
              <a:latin typeface="Times New Roman" panose="02020603050405020304" pitchFamily="18" charset="0"/>
              <a:ea typeface="Calibri" panose="020F0502020204030204" pitchFamily="34" charset="0"/>
              <a:cs typeface="B Lotus" panose="00000400000000000000" pitchFamily="2" charset="-78"/>
            </a:endParaRPr>
          </a:p>
          <a:p>
            <a:pPr marL="800100" lvl="1" indent="-342900" algn="just" rtl="1">
              <a:spcAft>
                <a:spcPts val="1000"/>
              </a:spcAft>
              <a:buFont typeface="Symbol" panose="05050102010706020507" pitchFamily="18" charset="2"/>
              <a:buChar char=""/>
            </a:pPr>
            <a:endParaRPr lang="en-US" dirty="0">
              <a:latin typeface="Times New Roman" panose="02020603050405020304" pitchFamily="18" charset="0"/>
              <a:ea typeface="Calibri" panose="020F0502020204030204" pitchFamily="34" charset="0"/>
              <a:cs typeface="B Lotus" panose="00000400000000000000" pitchFamily="2" charset="-78"/>
            </a:endParaRPr>
          </a:p>
          <a:p>
            <a:pPr marL="800100" lvl="1" indent="-342900" algn="just" rtl="1">
              <a:spcAft>
                <a:spcPts val="1000"/>
              </a:spcAft>
              <a:buFont typeface="Symbol" panose="05050102010706020507" pitchFamily="18" charset="2"/>
              <a:buChar char=""/>
            </a:pPr>
            <a:endParaRPr lang="en-US" dirty="0"/>
          </a:p>
          <a:p>
            <a:pPr algn="r" rtl="1"/>
            <a:endParaRPr lang="en-US" dirty="0"/>
          </a:p>
        </p:txBody>
      </p:sp>
    </p:spTree>
    <p:extLst>
      <p:ext uri="{BB962C8B-B14F-4D97-AF65-F5344CB8AC3E}">
        <p14:creationId xmlns:p14="http://schemas.microsoft.com/office/powerpoint/2010/main" val="2124030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049" y="524932"/>
            <a:ext cx="8534400" cy="1507067"/>
          </a:xfrm>
        </p:spPr>
        <p:txBody>
          <a:bodyPr/>
          <a:lstStyle/>
          <a:p>
            <a:pPr algn="r" rtl="1"/>
            <a:r>
              <a:rPr lang="fa-IR" dirty="0" smtClean="0">
                <a:cs typeface="B Lotus" panose="00000400000000000000" pitchFamily="2" charset="-78"/>
              </a:rPr>
              <a:t>پیشنهادات</a:t>
            </a:r>
            <a:r>
              <a:rPr lang="fa-IR" dirty="0" smtClean="0"/>
              <a:t> </a:t>
            </a:r>
            <a:endParaRPr lang="en-US" dirty="0"/>
          </a:p>
        </p:txBody>
      </p:sp>
      <p:sp>
        <p:nvSpPr>
          <p:cNvPr id="3" name="Content Placeholder 2"/>
          <p:cNvSpPr>
            <a:spLocks noGrp="1"/>
          </p:cNvSpPr>
          <p:nvPr>
            <p:ph idx="1"/>
          </p:nvPr>
        </p:nvSpPr>
        <p:spPr>
          <a:xfrm>
            <a:off x="498764" y="1932709"/>
            <a:ext cx="8830685" cy="4551218"/>
          </a:xfrm>
        </p:spPr>
        <p:txBody>
          <a:bodyPr>
            <a:normAutofit/>
          </a:bodyPr>
          <a:lstStyle/>
          <a:p>
            <a:pPr algn="r" rtl="1"/>
            <a:r>
              <a:rPr lang="fa-IR" sz="2400" dirty="0" smtClean="0">
                <a:solidFill>
                  <a:schemeClr val="tx1"/>
                </a:solidFill>
                <a:cs typeface="B Lotus" panose="00000400000000000000" pitchFamily="2" charset="-78"/>
              </a:rPr>
              <a:t>خارج از صلاحیت ارکان بازار سرمایه</a:t>
            </a:r>
          </a:p>
          <a:p>
            <a:pPr lvl="1" algn="r" rtl="1"/>
            <a:r>
              <a:rPr lang="fa-IR" sz="2200" dirty="0">
                <a:solidFill>
                  <a:schemeClr val="tx1"/>
                </a:solidFill>
                <a:cs typeface="B Lotus" panose="00000400000000000000" pitchFamily="2" charset="-78"/>
              </a:rPr>
              <a:t>	عدم تعیین محدودیت در تعیین نرخ اسمی سود </a:t>
            </a:r>
            <a:r>
              <a:rPr lang="fa-IR" sz="2200" dirty="0" smtClean="0">
                <a:solidFill>
                  <a:schemeClr val="tx1"/>
                </a:solidFill>
                <a:cs typeface="B Lotus" panose="00000400000000000000" pitchFamily="2" charset="-78"/>
              </a:rPr>
              <a:t>اوراق</a:t>
            </a:r>
          </a:p>
          <a:p>
            <a:pPr lvl="1" algn="r" rtl="1"/>
            <a:r>
              <a:rPr lang="fa-IR" sz="2200" dirty="0">
                <a:solidFill>
                  <a:schemeClr val="tx1"/>
                </a:solidFill>
                <a:cs typeface="B Lotus" panose="00000400000000000000" pitchFamily="2" charset="-78"/>
              </a:rPr>
              <a:t>	ایجاد کارگروه در شناسایی موانع و پیشنهاد رفع </a:t>
            </a:r>
            <a:r>
              <a:rPr lang="fa-IR" sz="2200" dirty="0" smtClean="0">
                <a:solidFill>
                  <a:schemeClr val="tx1"/>
                </a:solidFill>
                <a:cs typeface="B Lotus" panose="00000400000000000000" pitchFamily="2" charset="-78"/>
              </a:rPr>
              <a:t>مشکلات</a:t>
            </a:r>
          </a:p>
          <a:p>
            <a:pPr lvl="1" algn="r" rtl="1"/>
            <a:r>
              <a:rPr lang="fa-IR" sz="2200" dirty="0" smtClean="0">
                <a:solidFill>
                  <a:schemeClr val="tx1"/>
                </a:solidFill>
                <a:cs typeface="B Lotus" panose="00000400000000000000" pitchFamily="2" charset="-78"/>
              </a:rPr>
              <a:t>	ابزارهای </a:t>
            </a:r>
            <a:r>
              <a:rPr lang="fa-IR" sz="2200" dirty="0">
                <a:solidFill>
                  <a:schemeClr val="tx1"/>
                </a:solidFill>
                <a:cs typeface="B Lotus" panose="00000400000000000000" pitchFamily="2" charset="-78"/>
              </a:rPr>
              <a:t>مالی و مشوق‌های </a:t>
            </a:r>
            <a:r>
              <a:rPr lang="fa-IR" sz="2200" dirty="0" smtClean="0">
                <a:solidFill>
                  <a:schemeClr val="tx1"/>
                </a:solidFill>
                <a:cs typeface="B Lotus" panose="00000400000000000000" pitchFamily="2" charset="-78"/>
              </a:rPr>
              <a:t>مالیاتی</a:t>
            </a:r>
          </a:p>
          <a:p>
            <a:pPr lvl="1" algn="r" rtl="1"/>
            <a:r>
              <a:rPr lang="fa-IR" sz="2200" dirty="0" smtClean="0">
                <a:solidFill>
                  <a:schemeClr val="tx1"/>
                </a:solidFill>
                <a:cs typeface="B Lotus" panose="00000400000000000000" pitchFamily="2" charset="-78"/>
              </a:rPr>
              <a:t>پایگاه </a:t>
            </a:r>
            <a:r>
              <a:rPr lang="fa-IR" sz="2200" dirty="0">
                <a:solidFill>
                  <a:schemeClr val="tx1"/>
                </a:solidFill>
                <a:cs typeface="B Lotus" panose="00000400000000000000" pitchFamily="2" charset="-78"/>
              </a:rPr>
              <a:t>داده متمرکز برای بنگاه‌های کوچک و </a:t>
            </a:r>
            <a:r>
              <a:rPr lang="fa-IR" sz="2200" dirty="0" smtClean="0">
                <a:solidFill>
                  <a:schemeClr val="tx1"/>
                </a:solidFill>
                <a:cs typeface="B Lotus" panose="00000400000000000000" pitchFamily="2" charset="-78"/>
              </a:rPr>
              <a:t>متوسط</a:t>
            </a:r>
          </a:p>
          <a:p>
            <a:pPr lvl="1" algn="r" rtl="1"/>
            <a:r>
              <a:rPr lang="fa-IR" sz="2200" dirty="0" smtClean="0">
                <a:solidFill>
                  <a:schemeClr val="tx1"/>
                </a:solidFill>
                <a:cs typeface="B Lotus" panose="00000400000000000000" pitchFamily="2" charset="-78"/>
              </a:rPr>
              <a:t>عوامل </a:t>
            </a:r>
            <a:r>
              <a:rPr lang="fa-IR" sz="2200" dirty="0">
                <a:solidFill>
                  <a:schemeClr val="tx1"/>
                </a:solidFill>
                <a:cs typeface="B Lotus" panose="00000400000000000000" pitchFamily="2" charset="-78"/>
              </a:rPr>
              <a:t>سیستماتیک اثرگذار بر تأمین مالی از طریق بازار </a:t>
            </a:r>
            <a:r>
              <a:rPr lang="fa-IR" sz="2200" dirty="0" smtClean="0">
                <a:solidFill>
                  <a:schemeClr val="tx1"/>
                </a:solidFill>
                <a:cs typeface="B Lotus" panose="00000400000000000000" pitchFamily="2" charset="-78"/>
              </a:rPr>
              <a:t>سرمایه</a:t>
            </a:r>
          </a:p>
          <a:p>
            <a:pPr lvl="1" algn="r" rtl="1"/>
            <a:r>
              <a:rPr lang="fa-IR" sz="2200" dirty="0">
                <a:solidFill>
                  <a:schemeClr val="tx1"/>
                </a:solidFill>
                <a:cs typeface="B Lotus" panose="00000400000000000000" pitchFamily="2" charset="-78"/>
              </a:rPr>
              <a:t>	ارتقای سطح سواد </a:t>
            </a:r>
            <a:r>
              <a:rPr lang="fa-IR" sz="2200" dirty="0" smtClean="0">
                <a:solidFill>
                  <a:schemeClr val="tx1"/>
                </a:solidFill>
                <a:cs typeface="B Lotus" panose="00000400000000000000" pitchFamily="2" charset="-78"/>
              </a:rPr>
              <a:t>مالی</a:t>
            </a:r>
          </a:p>
          <a:p>
            <a:pPr lvl="1" algn="r" rtl="1"/>
            <a:r>
              <a:rPr lang="fa-IR" sz="2200" dirty="0" smtClean="0">
                <a:solidFill>
                  <a:schemeClr val="tx1"/>
                </a:solidFill>
                <a:cs typeface="B Lotus" panose="00000400000000000000" pitchFamily="2" charset="-78"/>
              </a:rPr>
              <a:t>ایجاد </a:t>
            </a:r>
            <a:r>
              <a:rPr lang="fa-IR" sz="2200" dirty="0">
                <a:solidFill>
                  <a:schemeClr val="tx1"/>
                </a:solidFill>
                <a:cs typeface="B Lotus" panose="00000400000000000000" pitchFamily="2" charset="-78"/>
              </a:rPr>
              <a:t>پنجره واحد سازمان بورس و اوراق بهادار و اداره ثبت </a:t>
            </a:r>
            <a:r>
              <a:rPr lang="fa-IR" sz="2200" dirty="0" smtClean="0">
                <a:solidFill>
                  <a:schemeClr val="tx1"/>
                </a:solidFill>
                <a:cs typeface="B Lotus" panose="00000400000000000000" pitchFamily="2" charset="-78"/>
              </a:rPr>
              <a:t>شرکتها</a:t>
            </a:r>
          </a:p>
          <a:p>
            <a:pPr lvl="1" algn="r" rtl="1"/>
            <a:r>
              <a:rPr lang="fa-IR" sz="2200" dirty="0" smtClean="0">
                <a:solidFill>
                  <a:schemeClr val="tx1"/>
                </a:solidFill>
                <a:cs typeface="B Lotus" panose="00000400000000000000" pitchFamily="2" charset="-78"/>
              </a:rPr>
              <a:t>اصلاح </a:t>
            </a:r>
            <a:r>
              <a:rPr lang="fa-IR" sz="2200" dirty="0">
                <a:solidFill>
                  <a:schemeClr val="tx1"/>
                </a:solidFill>
                <a:cs typeface="B Lotus" panose="00000400000000000000" pitchFamily="2" charset="-78"/>
              </a:rPr>
              <a:t>قانون تجارت جهت کاهش و یا تسهیل فرآیندهای ثبت و تبدیل شرکت‌ها</a:t>
            </a:r>
            <a:endParaRPr lang="en-US" sz="2200" dirty="0">
              <a:solidFill>
                <a:schemeClr val="tx1"/>
              </a:solidFill>
              <a:cs typeface="B Lotus" panose="00000400000000000000" pitchFamily="2" charset="-78"/>
            </a:endParaRPr>
          </a:p>
        </p:txBody>
      </p:sp>
    </p:spTree>
    <p:extLst>
      <p:ext uri="{BB962C8B-B14F-4D97-AF65-F5344CB8AC3E}">
        <p14:creationId xmlns:p14="http://schemas.microsoft.com/office/powerpoint/2010/main" val="1181688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048" y="358677"/>
            <a:ext cx="8534400" cy="1507067"/>
          </a:xfrm>
        </p:spPr>
        <p:txBody>
          <a:bodyPr/>
          <a:lstStyle/>
          <a:p>
            <a:pPr algn="r" rtl="1"/>
            <a:r>
              <a:rPr lang="fa-IR" dirty="0" smtClean="0">
                <a:cs typeface="B Lotus" panose="00000400000000000000" pitchFamily="2" charset="-78"/>
              </a:rPr>
              <a:t>پیشنهادات</a:t>
            </a:r>
            <a:r>
              <a:rPr lang="fa-IR" dirty="0" smtClean="0"/>
              <a:t> </a:t>
            </a:r>
            <a:endParaRPr lang="en-US" dirty="0"/>
          </a:p>
        </p:txBody>
      </p:sp>
      <p:sp>
        <p:nvSpPr>
          <p:cNvPr id="3" name="Content Placeholder 2"/>
          <p:cNvSpPr>
            <a:spLocks noGrp="1"/>
          </p:cNvSpPr>
          <p:nvPr>
            <p:ph idx="1"/>
          </p:nvPr>
        </p:nvSpPr>
        <p:spPr>
          <a:xfrm>
            <a:off x="674614" y="1316182"/>
            <a:ext cx="9910259" cy="5541817"/>
          </a:xfrm>
        </p:spPr>
        <p:txBody>
          <a:bodyPr>
            <a:normAutofit fontScale="92500" lnSpcReduction="10000"/>
          </a:bodyPr>
          <a:lstStyle/>
          <a:p>
            <a:pPr algn="r" rtl="1"/>
            <a:r>
              <a:rPr lang="fa-IR" sz="2400" dirty="0" smtClean="0">
                <a:solidFill>
                  <a:schemeClr val="tx1"/>
                </a:solidFill>
                <a:cs typeface="B Lotus" panose="00000400000000000000" pitchFamily="2" charset="-78"/>
              </a:rPr>
              <a:t>در صلاحیت ارکان بازار سرمایه</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بازار شرکت‌های کوچک و متوسط فرابورس ایران توسعه یافته و محدودیت‌های مربوط به نقل و انتقال سهام این شرکت‌ها برداشته شود،</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بازار خاص معامله اوراق بهادار بدهی (صکوک) شرکت‌های کوچک و متوسط ایجاد شود،</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قوانین و مقررات ویژه‌ای برای انتشار اوراق بهادار توسط شرکت‌های کوچک و متوسط توسط سازمان بورس با درنظرگرفتن ویژگی‌های این بنگاه‌ها و سهولت تأمین مالی این بنگاه‌ها وضع شود،</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با استفاده از موسسات رتبه‌بندی اعتبار، تضمین اوراق منتشره توسط شرکت‌های کوچک و متوسط اختیاری بوده و انتشار اوراق این شرکت‌ها بر مبنای رتبه اعتباری انجام شده و ریسک ناشی از سرمایه‌گذاری به سرمایه‌گذاران منتقل شود،</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نرخ اوراق منتشر توسط این بنگاه‌ها توسط بازار تعیین شود و هرگونه دخالت در نرخ‌گذاری این اوراق از سوی نهادهای ناظر ممنوع اعلام شود،</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در انتشار اوراق بدهی در مورد این شرکت‌ها تأکید بر انتشار اوراق به پشتوانه دارایی‌ها و با استفاده از فرآیند تبدیل به اوراق بهادار کردن دارایی‌ها باشد، تا تضمین مناسب با تعهدات ناشران کوچک و متوسط در مقابل سرمایه‌گذاران وجود داشته باشد، </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 </a:t>
            </a:r>
            <a:r>
              <a:rPr lang="fa-IR" sz="2200" dirty="0">
                <a:solidFill>
                  <a:schemeClr val="tx1"/>
                </a:solidFill>
                <a:cs typeface="B Lotus" panose="00000400000000000000" pitchFamily="2" charset="-78"/>
              </a:rPr>
              <a:t>بورس‌ها سامانه‌های ارتباط مستقیم بین سرمایه‌گذاران و سرمایه‌پذیران از جمله تأمین مالی جمعی، مدل بازاری و مدل حراج را طراحی و پلتفرم‌های لازم را تهیه کنند.</a:t>
            </a:r>
          </a:p>
          <a:p>
            <a:pPr lvl="1" algn="r" rtl="1"/>
            <a:endParaRPr lang="en-US" sz="2200" dirty="0">
              <a:solidFill>
                <a:schemeClr val="tx1"/>
              </a:solidFill>
              <a:cs typeface="B Lotus" panose="00000400000000000000" pitchFamily="2" charset="-78"/>
            </a:endParaRPr>
          </a:p>
        </p:txBody>
      </p:sp>
    </p:spTree>
    <p:extLst>
      <p:ext uri="{BB962C8B-B14F-4D97-AF65-F5344CB8AC3E}">
        <p14:creationId xmlns:p14="http://schemas.microsoft.com/office/powerpoint/2010/main" val="4293885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322" y="685800"/>
            <a:ext cx="8534400" cy="1507067"/>
          </a:xfrm>
        </p:spPr>
        <p:txBody>
          <a:bodyPr/>
          <a:lstStyle/>
          <a:p>
            <a:pPr algn="r" rtl="1"/>
            <a:r>
              <a:rPr lang="fa-IR" dirty="0" smtClean="0">
                <a:cs typeface="B Lotus" panose="00000400000000000000" pitchFamily="2" charset="-78"/>
              </a:rPr>
              <a:t>پیشنهادات</a:t>
            </a:r>
            <a:r>
              <a:rPr lang="fa-IR" dirty="0" smtClean="0"/>
              <a:t> </a:t>
            </a:r>
            <a:endParaRPr lang="en-US" dirty="0"/>
          </a:p>
        </p:txBody>
      </p:sp>
      <p:sp>
        <p:nvSpPr>
          <p:cNvPr id="3" name="Content Placeholder 2"/>
          <p:cNvSpPr>
            <a:spLocks noGrp="1"/>
          </p:cNvSpPr>
          <p:nvPr>
            <p:ph idx="1"/>
          </p:nvPr>
        </p:nvSpPr>
        <p:spPr>
          <a:xfrm>
            <a:off x="623455" y="1905000"/>
            <a:ext cx="8775267" cy="4357255"/>
          </a:xfrm>
        </p:spPr>
        <p:txBody>
          <a:bodyPr>
            <a:normAutofit/>
          </a:bodyPr>
          <a:lstStyle/>
          <a:p>
            <a:pPr algn="r" rtl="1"/>
            <a:r>
              <a:rPr lang="fa-IR" sz="2400" dirty="0" smtClean="0">
                <a:solidFill>
                  <a:schemeClr val="tx1"/>
                </a:solidFill>
                <a:cs typeface="B Lotus" panose="00000400000000000000" pitchFamily="2" charset="-78"/>
              </a:rPr>
              <a:t>در صلاحیت ارکان بازار سرمایه</a:t>
            </a:r>
          </a:p>
          <a:p>
            <a:pPr lvl="1" algn="r" rtl="1"/>
            <a:r>
              <a:rPr lang="fa-IR" sz="2200" dirty="0">
                <a:solidFill>
                  <a:schemeClr val="tx1"/>
                </a:solidFill>
                <a:cs typeface="B Lotus" panose="00000400000000000000" pitchFamily="2" charset="-78"/>
              </a:rPr>
              <a:t>	 </a:t>
            </a:r>
            <a:r>
              <a:rPr lang="fa-IR" sz="2200" dirty="0" smtClean="0">
                <a:solidFill>
                  <a:schemeClr val="tx1"/>
                </a:solidFill>
                <a:cs typeface="B Lotus" panose="00000400000000000000" pitchFamily="2" charset="-78"/>
              </a:rPr>
              <a:t>اقدامات </a:t>
            </a:r>
            <a:r>
              <a:rPr lang="fa-IR" sz="2200" dirty="0">
                <a:solidFill>
                  <a:schemeClr val="tx1"/>
                </a:solidFill>
                <a:cs typeface="B Lotus" panose="00000400000000000000" pitchFamily="2" charset="-78"/>
              </a:rPr>
              <a:t>لازم برای کاهش هزینه </a:t>
            </a:r>
            <a:r>
              <a:rPr lang="fa-IR" sz="2200" dirty="0" smtClean="0">
                <a:solidFill>
                  <a:schemeClr val="tx1"/>
                </a:solidFill>
                <a:cs typeface="B Lotus" panose="00000400000000000000" pitchFamily="2" charset="-78"/>
              </a:rPr>
              <a:t>مبادله</a:t>
            </a:r>
          </a:p>
          <a:p>
            <a:pPr lvl="2" algn="r" rtl="1"/>
            <a:r>
              <a:rPr lang="fa-IR" sz="2000" dirty="0">
                <a:solidFill>
                  <a:schemeClr val="tx1"/>
                </a:solidFill>
                <a:cs typeface="B Lotus" panose="00000400000000000000" pitchFamily="2" charset="-78"/>
              </a:rPr>
              <a:t>خدمات حرفه‌ای فرعی </a:t>
            </a:r>
            <a:endParaRPr lang="fa-IR" sz="2000" dirty="0" smtClean="0">
              <a:solidFill>
                <a:schemeClr val="tx1"/>
              </a:solidFill>
              <a:cs typeface="B Lotus" panose="00000400000000000000" pitchFamily="2" charset="-78"/>
            </a:endParaRPr>
          </a:p>
          <a:p>
            <a:pPr lvl="2" algn="r" rtl="1"/>
            <a:r>
              <a:rPr lang="fa-IR" sz="2000" dirty="0">
                <a:solidFill>
                  <a:schemeClr val="tx1"/>
                </a:solidFill>
                <a:cs typeface="B Lotus" panose="00000400000000000000" pitchFamily="2" charset="-78"/>
              </a:rPr>
              <a:t>حسابرسان و مشاوران حقوقی </a:t>
            </a:r>
            <a:endParaRPr lang="fa-IR" sz="2000" dirty="0" smtClean="0">
              <a:solidFill>
                <a:schemeClr val="tx1"/>
              </a:solidFill>
              <a:cs typeface="B Lotus" panose="00000400000000000000" pitchFamily="2" charset="-78"/>
            </a:endParaRPr>
          </a:p>
          <a:p>
            <a:pPr lvl="2" algn="r" rtl="1"/>
            <a:r>
              <a:rPr lang="fa-IR" sz="2000" dirty="0" smtClean="0">
                <a:solidFill>
                  <a:schemeClr val="tx1"/>
                </a:solidFill>
                <a:cs typeface="B Lotus" panose="00000400000000000000" pitchFamily="2" charset="-78"/>
              </a:rPr>
              <a:t>گسترش داوری</a:t>
            </a:r>
          </a:p>
          <a:p>
            <a:pPr lvl="1" algn="r" rtl="1"/>
            <a:r>
              <a:rPr lang="fa-IR" sz="2200" dirty="0">
                <a:solidFill>
                  <a:schemeClr val="tx1"/>
                </a:solidFill>
                <a:cs typeface="B Lotus" panose="00000400000000000000" pitchFamily="2" charset="-78"/>
              </a:rPr>
              <a:t>	ایجاد صندوق ضمانت صکوک: </a:t>
            </a:r>
            <a:endParaRPr lang="fa-IR" sz="2200" dirty="0" smtClean="0">
              <a:solidFill>
                <a:schemeClr val="tx1"/>
              </a:solidFill>
              <a:cs typeface="B Lotus" panose="00000400000000000000" pitchFamily="2" charset="-78"/>
            </a:endParaRPr>
          </a:p>
          <a:p>
            <a:pPr lvl="1" algn="r" rtl="1"/>
            <a:r>
              <a:rPr lang="fa-IR" sz="2200" dirty="0">
                <a:solidFill>
                  <a:schemeClr val="tx1"/>
                </a:solidFill>
                <a:cs typeface="B Lotus" panose="00000400000000000000" pitchFamily="2" charset="-78"/>
              </a:rPr>
              <a:t>	ابزارسازی و </a:t>
            </a:r>
            <a:r>
              <a:rPr lang="fa-IR" sz="2200" dirty="0" smtClean="0">
                <a:solidFill>
                  <a:schemeClr val="tx1"/>
                </a:solidFill>
                <a:cs typeface="B Lotus" panose="00000400000000000000" pitchFamily="2" charset="-78"/>
              </a:rPr>
              <a:t>نهادسازی</a:t>
            </a:r>
            <a:endParaRPr lang="fa-IR" sz="2200" dirty="0">
              <a:solidFill>
                <a:schemeClr val="tx1"/>
              </a:solidFill>
              <a:cs typeface="B Lotus" panose="00000400000000000000" pitchFamily="2" charset="-78"/>
            </a:endParaRPr>
          </a:p>
          <a:p>
            <a:pPr lvl="2" algn="r" rtl="1"/>
            <a:r>
              <a:rPr lang="fa-IR" sz="2000" dirty="0">
                <a:solidFill>
                  <a:schemeClr val="tx1"/>
                </a:solidFill>
                <a:cs typeface="B Lotus" panose="00000400000000000000" pitchFamily="2" charset="-78"/>
              </a:rPr>
              <a:t>تأمین سرمایه با موضوع اصلی تأمین مالی شرکت های کوچک و متوسط </a:t>
            </a:r>
            <a:endParaRPr lang="en-US" sz="2000" dirty="0">
              <a:solidFill>
                <a:schemeClr val="tx1"/>
              </a:solidFill>
              <a:cs typeface="B Lotus" panose="00000400000000000000" pitchFamily="2" charset="-78"/>
            </a:endParaRPr>
          </a:p>
        </p:txBody>
      </p:sp>
    </p:spTree>
    <p:extLst>
      <p:ext uri="{BB962C8B-B14F-4D97-AF65-F5344CB8AC3E}">
        <p14:creationId xmlns:p14="http://schemas.microsoft.com/office/powerpoint/2010/main" val="579168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1339" y="2658532"/>
            <a:ext cx="8534400" cy="1507067"/>
          </a:xfrm>
        </p:spPr>
        <p:txBody>
          <a:bodyPr/>
          <a:lstStyle/>
          <a:p>
            <a:pPr algn="ctr"/>
            <a:r>
              <a:rPr lang="fa-IR" dirty="0" smtClean="0">
                <a:cs typeface="B Lotus" panose="00000400000000000000" pitchFamily="2" charset="-78"/>
              </a:rPr>
              <a:t>تشکر از حوصله شما</a:t>
            </a:r>
            <a:endParaRPr lang="en-US" dirty="0">
              <a:cs typeface="B Lotus" panose="00000400000000000000" pitchFamily="2" charset="-78"/>
            </a:endParaRPr>
          </a:p>
        </p:txBody>
      </p:sp>
    </p:spTree>
    <p:extLst>
      <p:ext uri="{BB962C8B-B14F-4D97-AF65-F5344CB8AC3E}">
        <p14:creationId xmlns:p14="http://schemas.microsoft.com/office/powerpoint/2010/main" val="84699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pPr algn="r" rtl="1"/>
            <a:r>
              <a:rPr lang="fa-IR" dirty="0" smtClean="0">
                <a:cs typeface="B Lotus" panose="00000400000000000000" pitchFamily="2" charset="-78"/>
              </a:rPr>
              <a:t>سوالات تحقیق</a:t>
            </a:r>
            <a:endParaRPr lang="en-US" dirty="0">
              <a:cs typeface="B Lotus" panose="00000400000000000000" pitchFamily="2" charset="-78"/>
            </a:endParaRPr>
          </a:p>
        </p:txBody>
      </p:sp>
      <p:sp>
        <p:nvSpPr>
          <p:cNvPr id="3" name="Content Placeholder 2"/>
          <p:cNvSpPr>
            <a:spLocks noGrp="1"/>
          </p:cNvSpPr>
          <p:nvPr>
            <p:ph idx="1"/>
          </p:nvPr>
        </p:nvSpPr>
        <p:spPr>
          <a:xfrm>
            <a:off x="808903" y="2192867"/>
            <a:ext cx="8534400" cy="3615267"/>
          </a:xfrm>
        </p:spPr>
        <p:txBody>
          <a:bodyPr/>
          <a:lstStyle/>
          <a:p>
            <a:pPr algn="just" rtl="1"/>
            <a:r>
              <a:rPr lang="fa-IR" sz="2400" dirty="0">
                <a:solidFill>
                  <a:schemeClr val="tx1"/>
                </a:solidFill>
                <a:latin typeface="Times New Roman" panose="02020603050405020304" pitchFamily="18" charset="0"/>
                <a:ea typeface="Times New Roman" panose="02020603050405020304" pitchFamily="18" charset="0"/>
                <a:cs typeface="B Mitra" panose="00000400000000000000" pitchFamily="2" charset="-78"/>
              </a:rPr>
              <a:t>تجربیات جهانی تأمین مالی بنگاه های کوچک و متوسط در بازار سرمایه چیست</a:t>
            </a:r>
            <a:r>
              <a:rPr lang="fa-IR" sz="2400" dirty="0" smtClean="0">
                <a:solidFill>
                  <a:schemeClr val="tx1"/>
                </a:solidFill>
                <a:latin typeface="Times New Roman" panose="02020603050405020304" pitchFamily="18" charset="0"/>
                <a:ea typeface="Times New Roman" panose="02020603050405020304" pitchFamily="18" charset="0"/>
                <a:cs typeface="B Mitra" panose="00000400000000000000" pitchFamily="2" charset="-78"/>
              </a:rPr>
              <a:t>؟</a:t>
            </a:r>
          </a:p>
          <a:p>
            <a:pPr algn="just" rtl="1"/>
            <a:r>
              <a:rPr lang="fa-IR" sz="2400" dirty="0">
                <a:solidFill>
                  <a:schemeClr val="tx1"/>
                </a:solidFill>
                <a:latin typeface="Times New Roman" panose="02020603050405020304" pitchFamily="18" charset="0"/>
                <a:ea typeface="Times New Roman" panose="02020603050405020304" pitchFamily="18" charset="0"/>
                <a:cs typeface="B Mitra" panose="00000400000000000000" pitchFamily="2" charset="-78"/>
              </a:rPr>
              <a:t>چه ابزارهایی در بازار سرمایه ایران برای تأمین مالی بنگاه های کوچک و متوسط پیش بینی شده است</a:t>
            </a:r>
            <a:r>
              <a:rPr lang="fa-IR" sz="2400" dirty="0" smtClean="0">
                <a:solidFill>
                  <a:schemeClr val="tx1"/>
                </a:solidFill>
                <a:latin typeface="Times New Roman" panose="02020603050405020304" pitchFamily="18" charset="0"/>
                <a:ea typeface="Times New Roman" panose="02020603050405020304" pitchFamily="18" charset="0"/>
                <a:cs typeface="B Mitra" panose="00000400000000000000" pitchFamily="2" charset="-78"/>
              </a:rPr>
              <a:t>؟</a:t>
            </a:r>
          </a:p>
          <a:p>
            <a:pPr algn="just" rtl="1">
              <a:spcAft>
                <a:spcPts val="0"/>
              </a:spcAft>
            </a:pPr>
            <a:r>
              <a:rPr lang="fa-IR" sz="2400" dirty="0">
                <a:solidFill>
                  <a:schemeClr val="tx1"/>
                </a:solidFill>
                <a:latin typeface="Times New Roman" panose="02020603050405020304" pitchFamily="18" charset="0"/>
                <a:ea typeface="Times New Roman" panose="02020603050405020304" pitchFamily="18" charset="0"/>
                <a:cs typeface="B Mitra" panose="00000400000000000000" pitchFamily="2" charset="-78"/>
              </a:rPr>
              <a:t>موانع پیش روی تأمین مالی بنگاه های کوچک و متوسط از طریق بازار سرمایه کدام است؟</a:t>
            </a:r>
            <a:endParaRPr lang="en-US" sz="2400" dirty="0">
              <a:solidFill>
                <a:schemeClr val="tx1"/>
              </a:solidFill>
              <a:latin typeface="Times New Roman" panose="02020603050405020304" pitchFamily="18" charset="0"/>
              <a:ea typeface="Times New Roman" panose="02020603050405020304" pitchFamily="18" charset="0"/>
            </a:endParaRPr>
          </a:p>
          <a:p>
            <a:pPr algn="just" rtl="1">
              <a:spcAft>
                <a:spcPts val="0"/>
              </a:spcAft>
            </a:pPr>
            <a:r>
              <a:rPr lang="fa-IR" sz="2400" dirty="0" smtClean="0">
                <a:solidFill>
                  <a:schemeClr val="tx1"/>
                </a:solidFill>
                <a:latin typeface="Times New Roman" panose="02020603050405020304" pitchFamily="18" charset="0"/>
                <a:ea typeface="Times New Roman" panose="02020603050405020304" pitchFamily="18" charset="0"/>
                <a:cs typeface="B Mitra" panose="00000400000000000000" pitchFamily="2" charset="-78"/>
              </a:rPr>
              <a:t>راهکارهای </a:t>
            </a:r>
            <a:r>
              <a:rPr lang="fa-IR" sz="2400" dirty="0">
                <a:solidFill>
                  <a:schemeClr val="tx1"/>
                </a:solidFill>
                <a:latin typeface="Times New Roman" panose="02020603050405020304" pitchFamily="18" charset="0"/>
                <a:ea typeface="Times New Roman" panose="02020603050405020304" pitchFamily="18" charset="0"/>
                <a:cs typeface="B Mitra" panose="00000400000000000000" pitchFamily="2" charset="-78"/>
              </a:rPr>
              <a:t>پیشنهادی، الزامات و شرایط لازم برای اجازه به بنگاه های کوچک و متوسط برای تأمین مالی از طریق بازار سرمایه کدام است؟</a:t>
            </a:r>
            <a:endParaRPr lang="en-US" sz="2400" dirty="0">
              <a:solidFill>
                <a:schemeClr val="tx1"/>
              </a:solidFill>
              <a:latin typeface="Times New Roman" panose="02020603050405020304" pitchFamily="18" charset="0"/>
              <a:ea typeface="Times New Roman" panose="02020603050405020304" pitchFamily="18" charset="0"/>
            </a:endParaRPr>
          </a:p>
          <a:p>
            <a:pPr algn="r" rtl="1"/>
            <a:endParaRPr lang="en-US" dirty="0">
              <a:solidFill>
                <a:schemeClr val="tx1"/>
              </a:solidFill>
            </a:endParaRPr>
          </a:p>
        </p:txBody>
      </p:sp>
    </p:spTree>
    <p:extLst>
      <p:ext uri="{BB962C8B-B14F-4D97-AF65-F5344CB8AC3E}">
        <p14:creationId xmlns:p14="http://schemas.microsoft.com/office/powerpoint/2010/main" val="1580056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spcAft>
                <a:spcPts val="0"/>
              </a:spcAft>
            </a:pP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در گزارش رقابت پذیری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جهانی (2018) </a:t>
            </a: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رتبه ایران در مؤلفه­ی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تأمین مالی بنگاههای کوچک و متوسط در بین 140 کشور، 127ام بوده است.</a:t>
            </a:r>
          </a:p>
          <a:p>
            <a:pPr algn="just" rtl="1">
              <a:spcAft>
                <a:spcPts val="0"/>
              </a:spcAft>
            </a:pP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در گزارشهای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پایش محیط کسب و کار مرکز پژوهشهای مجلس، تا زمستان 95، ضعف بازار سرمایه در تأمین مالی تولید، همواره جزو 2 مولفه نامساعد بالای جدول بوده است.</a:t>
            </a:r>
          </a:p>
          <a:p>
            <a:pPr algn="just" rtl="1">
              <a:spcAft>
                <a:spcPts val="0"/>
              </a:spcAft>
            </a:pPr>
            <a:r>
              <a:rPr lang="fa-IR"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در پیمایش محیط کسب و کار اتاق بازرگانی، با آنکه ضعف بازار سرمایه در تأمین مالی تولید از مولفه‌های شاخص نیست، اما ضعف تأمین مالی از نظام بانکی همچنان در میان سه اولویت گزارش‌شده صاحبان کسب و کار به شمار می‌رود که گویای مشکل تأمین مالی برای این بنگاه‌ها </a:t>
            </a:r>
            <a:r>
              <a:rPr lang="fa-IR" sz="24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است.</a:t>
            </a:r>
            <a:endParaRPr lang="en-US" sz="24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endParaRPr lang="en-US" dirty="0"/>
          </a:p>
        </p:txBody>
      </p:sp>
    </p:spTree>
    <p:extLst>
      <p:ext uri="{BB962C8B-B14F-4D97-AF65-F5344CB8AC3E}">
        <p14:creationId xmlns:p14="http://schemas.microsoft.com/office/powerpoint/2010/main" val="2353362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012" y="386386"/>
            <a:ext cx="8534400" cy="1507067"/>
          </a:xfrm>
        </p:spPr>
        <p:txBody>
          <a:bodyPr/>
          <a:lstStyle/>
          <a:p>
            <a:pPr algn="r" rtl="1"/>
            <a:r>
              <a:rPr lang="fa-IR" dirty="0" smtClean="0">
                <a:cs typeface="B Lotus" panose="00000400000000000000" pitchFamily="2" charset="-78"/>
              </a:rPr>
              <a:t>ساماندهی گزارش</a:t>
            </a:r>
            <a:endParaRPr lang="en-US" dirty="0">
              <a:cs typeface="B Lotus" panose="00000400000000000000" pitchFamily="2" charset="-78"/>
            </a:endParaRPr>
          </a:p>
        </p:txBody>
      </p:sp>
      <p:sp>
        <p:nvSpPr>
          <p:cNvPr id="3" name="Content Placeholder 2"/>
          <p:cNvSpPr>
            <a:spLocks noGrp="1"/>
          </p:cNvSpPr>
          <p:nvPr>
            <p:ph idx="1"/>
          </p:nvPr>
        </p:nvSpPr>
        <p:spPr>
          <a:xfrm>
            <a:off x="822757" y="2235198"/>
            <a:ext cx="8534400" cy="3615267"/>
          </a:xfrm>
        </p:spPr>
        <p:txBody>
          <a:bodyPr>
            <a:noAutofit/>
          </a:bodyPr>
          <a:lstStyle/>
          <a:p>
            <a:pPr algn="r" rtl="1"/>
            <a:r>
              <a:rPr lang="fa-IR" sz="2800" dirty="0" smtClean="0">
                <a:solidFill>
                  <a:schemeClr val="tx1"/>
                </a:solidFill>
                <a:cs typeface="B Lotus" panose="00000400000000000000" pitchFamily="2" charset="-78"/>
              </a:rPr>
              <a:t>مروری بر انواع روشهای تأمین مالی تولید در بازار سرمایه</a:t>
            </a:r>
          </a:p>
          <a:p>
            <a:pPr algn="r" rtl="1"/>
            <a:r>
              <a:rPr lang="fa-IR" sz="2800" dirty="0" smtClean="0">
                <a:solidFill>
                  <a:schemeClr val="tx1"/>
                </a:solidFill>
                <a:cs typeface="B Lotus" panose="00000400000000000000" pitchFamily="2" charset="-78"/>
              </a:rPr>
              <a:t>تأمین مالی بنگاه ها از طریق انتشار اوراق سرمایه ای</a:t>
            </a:r>
          </a:p>
          <a:p>
            <a:pPr algn="r" rtl="1"/>
            <a:r>
              <a:rPr lang="fa-IR" sz="2800" dirty="0" smtClean="0">
                <a:solidFill>
                  <a:schemeClr val="tx1"/>
                </a:solidFill>
                <a:cs typeface="B Lotus" panose="00000400000000000000" pitchFamily="2" charset="-78"/>
              </a:rPr>
              <a:t>تأمین مالی بنگاه ها از طریق انتشار اوراق بدهی</a:t>
            </a:r>
          </a:p>
          <a:p>
            <a:pPr algn="r" rtl="1"/>
            <a:r>
              <a:rPr lang="fa-IR" sz="2800" dirty="0" smtClean="0">
                <a:solidFill>
                  <a:schemeClr val="tx1"/>
                </a:solidFill>
                <a:cs typeface="B Lotus" panose="00000400000000000000" pitchFamily="2" charset="-78"/>
              </a:rPr>
              <a:t>تأمین مالی از سایر روش ها</a:t>
            </a:r>
          </a:p>
          <a:p>
            <a:pPr algn="r" rtl="1"/>
            <a:r>
              <a:rPr lang="fa-IR" sz="2800" dirty="0" smtClean="0">
                <a:solidFill>
                  <a:schemeClr val="tx1"/>
                </a:solidFill>
                <a:cs typeface="B Lotus" panose="00000400000000000000" pitchFamily="2" charset="-78"/>
              </a:rPr>
              <a:t>پیشنهادات اصلاحی</a:t>
            </a:r>
          </a:p>
          <a:p>
            <a:pPr lvl="1" algn="r" rtl="1"/>
            <a:r>
              <a:rPr lang="fa-IR" sz="2400" dirty="0" smtClean="0">
                <a:solidFill>
                  <a:schemeClr val="tx1"/>
                </a:solidFill>
                <a:cs typeface="B Lotus" panose="00000400000000000000" pitchFamily="2" charset="-78"/>
              </a:rPr>
              <a:t>اصلاحات خارج از اختیارات ارکان بازار سرمایه</a:t>
            </a:r>
          </a:p>
          <a:p>
            <a:pPr lvl="1" algn="r" rtl="1"/>
            <a:r>
              <a:rPr lang="fa-IR" sz="2400" dirty="0" smtClean="0">
                <a:solidFill>
                  <a:schemeClr val="tx1"/>
                </a:solidFill>
                <a:cs typeface="B Lotus" panose="00000400000000000000" pitchFamily="2" charset="-78"/>
              </a:rPr>
              <a:t>اصلاحات تحت صلاحیت ارکان بازار سرمایه</a:t>
            </a:r>
            <a:endParaRPr lang="en-US" sz="2400" dirty="0">
              <a:solidFill>
                <a:schemeClr val="tx1"/>
              </a:solidFill>
              <a:cs typeface="B Lotus" panose="00000400000000000000" pitchFamily="2" charset="-78"/>
            </a:endParaRPr>
          </a:p>
        </p:txBody>
      </p:sp>
    </p:spTree>
    <p:extLst>
      <p:ext uri="{BB962C8B-B14F-4D97-AF65-F5344CB8AC3E}">
        <p14:creationId xmlns:p14="http://schemas.microsoft.com/office/powerpoint/2010/main" val="1819227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903" y="497223"/>
            <a:ext cx="8534400" cy="1507067"/>
          </a:xfrm>
        </p:spPr>
        <p:txBody>
          <a:bodyPr/>
          <a:lstStyle/>
          <a:p>
            <a:pPr algn="r" rtl="1"/>
            <a:r>
              <a:rPr lang="fa-IR" dirty="0" smtClean="0">
                <a:cs typeface="B Lotus" panose="00000400000000000000" pitchFamily="2" charset="-78"/>
              </a:rPr>
              <a:t>روش های تأمین مالی بازار سرمایه</a:t>
            </a:r>
            <a:endParaRPr lang="en-US" dirty="0">
              <a:cs typeface="B Lotus" panose="00000400000000000000" pitchFamily="2" charset="-78"/>
            </a:endParaRPr>
          </a:p>
        </p:txBody>
      </p:sp>
      <p:sp>
        <p:nvSpPr>
          <p:cNvPr id="3" name="Content Placeholder 2"/>
          <p:cNvSpPr>
            <a:spLocks noGrp="1"/>
          </p:cNvSpPr>
          <p:nvPr>
            <p:ph idx="1"/>
          </p:nvPr>
        </p:nvSpPr>
        <p:spPr>
          <a:xfrm>
            <a:off x="1058285" y="1392382"/>
            <a:ext cx="8534400" cy="3615267"/>
          </a:xfrm>
        </p:spPr>
        <p:txBody>
          <a:bodyPr>
            <a:noAutofit/>
          </a:bodyPr>
          <a:lstStyle/>
          <a:p>
            <a:pPr algn="r" rtl="1"/>
            <a:r>
              <a:rPr lang="fa-IR" sz="2400" dirty="0" smtClean="0">
                <a:solidFill>
                  <a:schemeClr val="tx1"/>
                </a:solidFill>
                <a:cs typeface="B Lotus" panose="00000400000000000000" pitchFamily="2" charset="-78"/>
              </a:rPr>
              <a:t>تأمین مالی از طریق انتشار اوراق سرمایه ای</a:t>
            </a:r>
          </a:p>
          <a:p>
            <a:pPr lvl="1" algn="r" rtl="1"/>
            <a:r>
              <a:rPr lang="fa-IR" sz="2400" dirty="0" smtClean="0">
                <a:solidFill>
                  <a:schemeClr val="tx1"/>
                </a:solidFill>
                <a:cs typeface="B Lotus" panose="00000400000000000000" pitchFamily="2" charset="-78"/>
              </a:rPr>
              <a:t>سهام، اوراق مشارکت</a:t>
            </a:r>
          </a:p>
          <a:p>
            <a:pPr algn="r" rtl="1"/>
            <a:r>
              <a:rPr lang="fa-IR" sz="2400" dirty="0" smtClean="0">
                <a:solidFill>
                  <a:schemeClr val="tx1"/>
                </a:solidFill>
                <a:cs typeface="B Lotus" panose="00000400000000000000" pitchFamily="2" charset="-78"/>
              </a:rPr>
              <a:t>تأمین مالی از طریق انتشار اوراق بدهی</a:t>
            </a:r>
          </a:p>
          <a:p>
            <a:pPr lvl="1" algn="r" rtl="1"/>
            <a:r>
              <a:rPr lang="fa-IR" sz="2400" dirty="0" smtClean="0">
                <a:solidFill>
                  <a:schemeClr val="tx1"/>
                </a:solidFill>
                <a:cs typeface="B Lotus" panose="00000400000000000000" pitchFamily="2" charset="-78"/>
              </a:rPr>
              <a:t>انواع صکوک</a:t>
            </a:r>
          </a:p>
          <a:p>
            <a:pPr lvl="1" algn="r" rtl="1"/>
            <a:r>
              <a:rPr lang="fa-IR" sz="2400" dirty="0" smtClean="0">
                <a:solidFill>
                  <a:schemeClr val="tx1"/>
                </a:solidFill>
                <a:cs typeface="B Lotus" panose="00000400000000000000" pitchFamily="2" charset="-78"/>
              </a:rPr>
              <a:t>اوراق قرضه</a:t>
            </a:r>
          </a:p>
          <a:p>
            <a:pPr algn="r" rtl="1"/>
            <a:r>
              <a:rPr lang="fa-IR" sz="2400" dirty="0" smtClean="0">
                <a:solidFill>
                  <a:schemeClr val="tx1"/>
                </a:solidFill>
                <a:cs typeface="B Lotus" panose="00000400000000000000" pitchFamily="2" charset="-78"/>
              </a:rPr>
              <a:t>سایر روش ها</a:t>
            </a:r>
          </a:p>
          <a:p>
            <a:pPr lvl="1" algn="r" rtl="1"/>
            <a:r>
              <a:rPr lang="fa-IR" sz="2400" dirty="0" smtClean="0">
                <a:solidFill>
                  <a:schemeClr val="tx1"/>
                </a:solidFill>
                <a:cs typeface="B Lotus" panose="00000400000000000000" pitchFamily="2" charset="-78"/>
              </a:rPr>
              <a:t>منابع خصوصی</a:t>
            </a:r>
          </a:p>
          <a:p>
            <a:pPr lvl="1" algn="r" rtl="1"/>
            <a:r>
              <a:rPr lang="fa-IR" sz="2400" dirty="0" smtClean="0">
                <a:solidFill>
                  <a:schemeClr val="tx1"/>
                </a:solidFill>
                <a:cs typeface="B Lotus" panose="00000400000000000000" pitchFamily="2" charset="-78"/>
              </a:rPr>
              <a:t>منابع داخلی</a:t>
            </a:r>
          </a:p>
          <a:p>
            <a:pPr lvl="1" algn="r" rtl="1"/>
            <a:r>
              <a:rPr lang="fa-IR" sz="2400" dirty="0" smtClean="0">
                <a:solidFill>
                  <a:schemeClr val="tx1"/>
                </a:solidFill>
                <a:cs typeface="B Lotus" panose="00000400000000000000" pitchFamily="2" charset="-78"/>
              </a:rPr>
              <a:t>مشارکت مدنی</a:t>
            </a:r>
          </a:p>
          <a:p>
            <a:pPr lvl="1" algn="r" rtl="1"/>
            <a:r>
              <a:rPr lang="fa-IR" sz="2400" dirty="0" smtClean="0">
                <a:solidFill>
                  <a:schemeClr val="tx1"/>
                </a:solidFill>
                <a:cs typeface="B Lotus" panose="00000400000000000000" pitchFamily="2" charset="-78"/>
              </a:rPr>
              <a:t>فاکتورینگ و ...</a:t>
            </a:r>
            <a:endParaRPr lang="en-US" sz="2400" dirty="0">
              <a:solidFill>
                <a:schemeClr val="tx1"/>
              </a:solidFill>
              <a:cs typeface="B Lotus" panose="00000400000000000000" pitchFamily="2" charset="-78"/>
            </a:endParaRPr>
          </a:p>
        </p:txBody>
      </p:sp>
    </p:spTree>
    <p:extLst>
      <p:ext uri="{BB962C8B-B14F-4D97-AF65-F5344CB8AC3E}">
        <p14:creationId xmlns:p14="http://schemas.microsoft.com/office/powerpoint/2010/main" val="295833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rtl="1"/>
            <a:r>
              <a:rPr lang="fa-IR" sz="2800" dirty="0">
                <a:solidFill>
                  <a:schemeClr val="tx1"/>
                </a:solidFill>
                <a:latin typeface="Times New Roman" panose="02020603050405020304" pitchFamily="18" charset="0"/>
                <a:ea typeface="Calibri" panose="020F0502020204030204" pitchFamily="34" charset="0"/>
                <a:cs typeface="B Lotus" panose="00000400000000000000" pitchFamily="2" charset="-78"/>
              </a:rPr>
              <a:t>در گزارشی، </a:t>
            </a:r>
            <a:r>
              <a:rPr lang="ar-SA" sz="2800" dirty="0">
                <a:solidFill>
                  <a:schemeClr val="tx1"/>
                </a:solidFill>
                <a:latin typeface="Times New Roman" panose="02020603050405020304" pitchFamily="18" charset="0"/>
                <a:ea typeface="Calibri" panose="020F0502020204030204" pitchFamily="34" charset="0"/>
                <a:cs typeface="B Lotus" panose="00000400000000000000" pitchFamily="2" charset="-78"/>
              </a:rPr>
              <a:t>توسعه‌نیافتگی تأمین مالی از طریق انتشار اوراق دارایی یا بدهی، به هزینه­های معاملاتی بالا از جمله الزامات دشوار پذیرش و چارچوب‌های پیچیده تنظیمی و قانونی نسبت داده شده است که بر این اساس تأمین مالی از طریق بازار سرمایه، عمدتا توسط شرکت‌های بزرگ صورت می‌پذیرد. برای مثال در مورد کشورهای اروپایی، در سال 2013، تنها 5% از شرکت‌های کوچک و متوسط اروپایی از طریق انتشار سهام و تنها 2% آن‌ها از طریق انتشار اوراق بدهی تأمین مالی کرده‌اند. با این اوصاف، برآورد شده تا سقف 20% تأمین منابع بنگاه‌های کوچک و متوسط از طریق بازار سرمایه قابل تحقق است. </a:t>
            </a:r>
            <a:r>
              <a:rPr lang="en-US" sz="2800" dirty="0">
                <a:solidFill>
                  <a:schemeClr val="tx1"/>
                </a:solidFill>
                <a:latin typeface="Times New Roman" panose="02020603050405020304" pitchFamily="18" charset="0"/>
                <a:ea typeface="Calibri" panose="020F0502020204030204" pitchFamily="34" charset="0"/>
                <a:cs typeface="B Lotus" panose="00000400000000000000" pitchFamily="2" charset="-78"/>
              </a:rPr>
              <a:t>(Daniela </a:t>
            </a:r>
            <a:r>
              <a:rPr lang="en-US" sz="2800" dirty="0" err="1">
                <a:solidFill>
                  <a:schemeClr val="tx1"/>
                </a:solidFill>
                <a:latin typeface="Times New Roman" panose="02020603050405020304" pitchFamily="18" charset="0"/>
                <a:ea typeface="Calibri" panose="020F0502020204030204" pitchFamily="34" charset="0"/>
                <a:cs typeface="B Lotus" panose="00000400000000000000" pitchFamily="2" charset="-78"/>
              </a:rPr>
              <a:t>Peterhoff</a:t>
            </a:r>
            <a:r>
              <a:rPr lang="en-US" sz="2800"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en-US" sz="2800" dirty="0">
                <a:latin typeface="Times New Roman" panose="02020603050405020304" pitchFamily="18" charset="0"/>
                <a:ea typeface="Calibri" panose="020F0502020204030204" pitchFamily="34" charset="0"/>
                <a:cs typeface="B Lotus" panose="00000400000000000000" pitchFamily="2" charset="-78"/>
              </a:rPr>
              <a:t>John Romeo, &amp; Paul </a:t>
            </a:r>
            <a:r>
              <a:rPr lang="en-US" sz="2800" dirty="0" err="1">
                <a:latin typeface="Times New Roman" panose="02020603050405020304" pitchFamily="18" charset="0"/>
                <a:ea typeface="Calibri" panose="020F0502020204030204" pitchFamily="34" charset="0"/>
                <a:cs typeface="B Lotus" panose="00000400000000000000" pitchFamily="2" charset="-78"/>
              </a:rPr>
              <a:t>Calvey</a:t>
            </a:r>
            <a:r>
              <a:rPr lang="en-US" sz="2800" dirty="0">
                <a:latin typeface="Times New Roman" panose="02020603050405020304" pitchFamily="18" charset="0"/>
                <a:ea typeface="Calibri" panose="020F0502020204030204" pitchFamily="34" charset="0"/>
                <a:cs typeface="B Lotus" panose="00000400000000000000" pitchFamily="2" charset="-78"/>
              </a:rPr>
              <a:t>, 2014, p. 3)</a:t>
            </a:r>
            <a:endParaRPr lang="en-US" sz="2800" dirty="0"/>
          </a:p>
        </p:txBody>
      </p:sp>
    </p:spTree>
    <p:extLst>
      <p:ext uri="{BB962C8B-B14F-4D97-AF65-F5344CB8AC3E}">
        <p14:creationId xmlns:p14="http://schemas.microsoft.com/office/powerpoint/2010/main" val="88458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41805"/>
            <a:ext cx="8534400" cy="1507067"/>
          </a:xfrm>
        </p:spPr>
        <p:txBody>
          <a:bodyPr>
            <a:normAutofit fontScale="90000"/>
          </a:bodyPr>
          <a:lstStyle/>
          <a:p>
            <a:pPr marL="342900" lvl="0" indent="-342900" algn="ctr" rtl="1">
              <a:lnSpc>
                <a:spcPct val="107000"/>
              </a:lnSpc>
              <a:spcBef>
                <a:spcPts val="1200"/>
              </a:spcBef>
              <a:spcAft>
                <a:spcPts val="0"/>
              </a:spcAft>
            </a:pPr>
            <a:r>
              <a:rPr lang="fa-IR" b="1" kern="0" dirty="0">
                <a:latin typeface="Calibri Light" panose="020F0302020204030204" pitchFamily="34" charset="0"/>
                <a:ea typeface="Times New Roman" panose="02020603050405020304" pitchFamily="18" charset="0"/>
                <a:cs typeface="B Lotus" panose="00000400000000000000" pitchFamily="2" charset="-78"/>
              </a:rPr>
              <a:t>تأمین مالی بنگاه‌های کوچک و متوسط از طریق انتشار سهام</a:t>
            </a:r>
            <a:r>
              <a:rPr lang="en-US" sz="4000" b="1" kern="0" dirty="0">
                <a:latin typeface="Calibri Light" panose="020F0302020204030204" pitchFamily="34" charset="0"/>
                <a:ea typeface="Times New Roman" panose="02020603050405020304" pitchFamily="18" charset="0"/>
                <a:cs typeface="B Lotus" panose="00000400000000000000" pitchFamily="2" charset="-78"/>
              </a:rPr>
              <a:t/>
            </a:r>
            <a:br>
              <a:rPr lang="en-US" sz="4000" b="1" kern="0" dirty="0">
                <a:latin typeface="Calibri Light" panose="020F0302020204030204" pitchFamily="34" charset="0"/>
                <a:ea typeface="Times New Roman" panose="02020603050405020304" pitchFamily="18" charset="0"/>
                <a:cs typeface="B Lotus" panose="00000400000000000000" pitchFamily="2" charset="-78"/>
              </a:rPr>
            </a:br>
            <a:endParaRPr lang="en-US" dirty="0">
              <a:cs typeface="B Lotus" panose="00000400000000000000" pitchFamily="2" charset="-78"/>
            </a:endParaRPr>
          </a:p>
        </p:txBody>
      </p:sp>
      <p:sp>
        <p:nvSpPr>
          <p:cNvPr id="3" name="Content Placeholder 2"/>
          <p:cNvSpPr>
            <a:spLocks noGrp="1"/>
          </p:cNvSpPr>
          <p:nvPr>
            <p:ph idx="1"/>
          </p:nvPr>
        </p:nvSpPr>
        <p:spPr>
          <a:xfrm>
            <a:off x="836612" y="1794164"/>
            <a:ext cx="8534400" cy="3615267"/>
          </a:xfrm>
        </p:spPr>
        <p:txBody>
          <a:bodyPr>
            <a:normAutofit/>
          </a:bodyPr>
          <a:lstStyle/>
          <a:p>
            <a:pPr algn="just" rtl="1"/>
            <a:r>
              <a:rPr lang="fa-IR" sz="2400" dirty="0">
                <a:solidFill>
                  <a:schemeClr val="tx1"/>
                </a:solidFill>
                <a:cs typeface="B Lotus" panose="00000400000000000000" pitchFamily="2" charset="-78"/>
              </a:rPr>
              <a:t>پلتفورم‌های مختلفی در سطح جهان برای تأمین مالی بنگاه‌های کوچک و متوسط از طریق انتشار سهام ایجاد شده است. از جمله‌ آن‌ها می‌توان به موارد زیر اشاره کرد: بازار سرمایه‌گذاری جایگزین  در لندن، بازار خطر پذیر  </a:t>
            </a:r>
            <a:r>
              <a:rPr lang="en-US" sz="2400" dirty="0">
                <a:solidFill>
                  <a:schemeClr val="tx1"/>
                </a:solidFill>
                <a:cs typeface="B Lotus" panose="00000400000000000000" pitchFamily="2" charset="-78"/>
              </a:rPr>
              <a:t>TSX </a:t>
            </a:r>
            <a:r>
              <a:rPr lang="fa-IR" sz="2400" dirty="0">
                <a:solidFill>
                  <a:schemeClr val="tx1"/>
                </a:solidFill>
                <a:cs typeface="B Lotus" panose="00000400000000000000" pitchFamily="2" charset="-78"/>
              </a:rPr>
              <a:t>در کانادا، بازار </a:t>
            </a:r>
            <a:r>
              <a:rPr lang="en-US" sz="2400" dirty="0">
                <a:solidFill>
                  <a:schemeClr val="tx1"/>
                </a:solidFill>
                <a:cs typeface="B Lotus" panose="00000400000000000000" pitchFamily="2" charset="-78"/>
              </a:rPr>
              <a:t>HK GEM </a:t>
            </a:r>
            <a:r>
              <a:rPr lang="fa-IR" sz="2400" dirty="0">
                <a:solidFill>
                  <a:schemeClr val="tx1"/>
                </a:solidFill>
                <a:cs typeface="B Lotus" panose="00000400000000000000" pitchFamily="2" charset="-78"/>
              </a:rPr>
              <a:t>در هنگ کنگ، بازار </a:t>
            </a:r>
            <a:r>
              <a:rPr lang="en-US" sz="2400" dirty="0">
                <a:solidFill>
                  <a:schemeClr val="tx1"/>
                </a:solidFill>
                <a:cs typeface="B Lotus" panose="00000400000000000000" pitchFamily="2" charset="-78"/>
              </a:rPr>
              <a:t>Mothers </a:t>
            </a:r>
            <a:r>
              <a:rPr lang="fa-IR" sz="2400" dirty="0">
                <a:solidFill>
                  <a:schemeClr val="tx1"/>
                </a:solidFill>
                <a:cs typeface="B Lotus" panose="00000400000000000000" pitchFamily="2" charset="-78"/>
              </a:rPr>
              <a:t>در ژاپن، بازار  </a:t>
            </a:r>
            <a:r>
              <a:rPr lang="en-US" sz="2400" dirty="0">
                <a:solidFill>
                  <a:schemeClr val="tx1"/>
                </a:solidFill>
                <a:cs typeface="B Lotus" panose="00000400000000000000" pitchFamily="2" charset="-78"/>
              </a:rPr>
              <a:t>AlterNet </a:t>
            </a:r>
            <a:r>
              <a:rPr lang="fa-IR" sz="2400" dirty="0">
                <a:solidFill>
                  <a:schemeClr val="tx1"/>
                </a:solidFill>
                <a:cs typeface="B Lotus" panose="00000400000000000000" pitchFamily="2" charset="-78"/>
              </a:rPr>
              <a:t>در اروپا و بازار </a:t>
            </a:r>
            <a:r>
              <a:rPr lang="en-US" sz="2400" dirty="0" err="1">
                <a:solidFill>
                  <a:schemeClr val="tx1"/>
                </a:solidFill>
                <a:cs typeface="B Lotus" panose="00000400000000000000" pitchFamily="2" charset="-78"/>
              </a:rPr>
              <a:t>AltX</a:t>
            </a:r>
            <a:r>
              <a:rPr lang="en-US" sz="2400" dirty="0">
                <a:solidFill>
                  <a:schemeClr val="tx1"/>
                </a:solidFill>
                <a:cs typeface="B Lotus" panose="00000400000000000000" pitchFamily="2" charset="-78"/>
              </a:rPr>
              <a:t> </a:t>
            </a:r>
            <a:r>
              <a:rPr lang="fa-IR" sz="2400" dirty="0">
                <a:solidFill>
                  <a:schemeClr val="tx1"/>
                </a:solidFill>
                <a:cs typeface="B Lotus" panose="00000400000000000000" pitchFamily="2" charset="-78"/>
              </a:rPr>
              <a:t>در آفریقای جنوبی. </a:t>
            </a:r>
            <a:endParaRPr lang="fa-IR" sz="2400" dirty="0" smtClean="0">
              <a:solidFill>
                <a:schemeClr val="tx1"/>
              </a:solidFill>
              <a:cs typeface="B Lotus" panose="00000400000000000000" pitchFamily="2" charset="-78"/>
            </a:endParaRPr>
          </a:p>
          <a:p>
            <a:pPr algn="just" rtl="1"/>
            <a:r>
              <a:rPr lang="fa-IR" sz="2400" dirty="0" smtClean="0">
                <a:solidFill>
                  <a:schemeClr val="tx1"/>
                </a:solidFill>
                <a:cs typeface="B Lotus" panose="00000400000000000000" pitchFamily="2" charset="-78"/>
              </a:rPr>
              <a:t>ویژگیها: پذیرش ساده تر، الزمات افشای کمتر</a:t>
            </a:r>
            <a:endParaRPr lang="en-US" sz="2400" dirty="0">
              <a:solidFill>
                <a:schemeClr val="tx1"/>
              </a:solidFill>
              <a:cs typeface="B Lotus" panose="00000400000000000000" pitchFamily="2" charset="-78"/>
            </a:endParaRPr>
          </a:p>
        </p:txBody>
      </p:sp>
    </p:spTree>
    <p:extLst>
      <p:ext uri="{BB962C8B-B14F-4D97-AF65-F5344CB8AC3E}">
        <p14:creationId xmlns:p14="http://schemas.microsoft.com/office/powerpoint/2010/main" val="3783442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903" y="137004"/>
            <a:ext cx="8534400" cy="1507067"/>
          </a:xfrm>
        </p:spPr>
        <p:txBody>
          <a:bodyPr>
            <a:normAutofit/>
          </a:bodyPr>
          <a:lstStyle/>
          <a:p>
            <a:pPr algn="ctr"/>
            <a:r>
              <a:rPr lang="fa-IR" sz="2800" dirty="0" smtClean="0">
                <a:cs typeface="B Lotus" panose="00000400000000000000" pitchFamily="2" charset="-78"/>
              </a:rPr>
              <a:t>رئوس مطالب تأمین مالی از طریق انتشار سهام در سطح جهان</a:t>
            </a:r>
            <a:endParaRPr lang="en-US" sz="2800" dirty="0">
              <a:cs typeface="B Lotus" panose="00000400000000000000" pitchFamily="2" charset="-78"/>
            </a:endParaRPr>
          </a:p>
        </p:txBody>
      </p:sp>
      <p:sp>
        <p:nvSpPr>
          <p:cNvPr id="3" name="Content Placeholder 2"/>
          <p:cNvSpPr>
            <a:spLocks noGrp="1"/>
          </p:cNvSpPr>
          <p:nvPr>
            <p:ph idx="1"/>
          </p:nvPr>
        </p:nvSpPr>
        <p:spPr>
          <a:xfrm>
            <a:off x="933594" y="1273847"/>
            <a:ext cx="8659091" cy="4337244"/>
          </a:xfrm>
        </p:spPr>
        <p:txBody>
          <a:bodyPr>
            <a:noAutofit/>
          </a:bodyPr>
          <a:lstStyle/>
          <a:p>
            <a:pPr algn="r" rtl="1"/>
            <a:r>
              <a:rPr lang="fa-IR" sz="20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بر اساس گزارش </a:t>
            </a:r>
            <a:r>
              <a:rPr lang="fa-IR" sz="2000" dirty="0">
                <a:solidFill>
                  <a:schemeClr val="tx1"/>
                </a:solidFill>
                <a:latin typeface="Calibri" panose="020F0502020204030204" pitchFamily="34" charset="0"/>
                <a:ea typeface="Calibri" panose="020F0502020204030204" pitchFamily="34" charset="0"/>
                <a:cs typeface="B Lotus" panose="00000400000000000000" pitchFamily="2" charset="-78"/>
              </a:rPr>
              <a:t>«فرصت‌ها و محدودیت‌های بازار سهام برای شرکت‌های کوچک و متوسط» </a:t>
            </a:r>
            <a:r>
              <a:rPr lang="fa-IR" sz="20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سازمان همکاری های اقتصادی و توسعه (بروزرسانی 2016) واقعیات تأمین مالی بنگاه های کوچک و متوسط از طریق انتشار سهام، موارد زیر است:</a:t>
            </a:r>
          </a:p>
          <a:p>
            <a:pPr algn="r" rtl="1"/>
            <a:r>
              <a:rPr lang="ar-SA" sz="2000"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سهم </a:t>
            </a:r>
            <a:r>
              <a:rPr lang="fa-IR"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کم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تأمین </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مالی بنگاه‌های کوچک و متوسط از طریق انتشار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سهام</a:t>
            </a:r>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به نسبت سایر بنگاه ها، </a:t>
            </a:r>
          </a:p>
          <a:p>
            <a:pPr algn="r" rtl="1"/>
            <a:r>
              <a:rPr lang="ar-SA"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هزینه‌های</a:t>
            </a:r>
            <a:r>
              <a:rPr lang="fa-IR"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سنگین</a:t>
            </a:r>
            <a:r>
              <a:rPr lang="ar-SA"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پذیرش و الزامات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بازارها</a:t>
            </a:r>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a:t>
            </a:r>
          </a:p>
          <a:p>
            <a:pPr algn="r" rtl="1"/>
            <a:r>
              <a:rPr lang="ar-SA" sz="2000"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اطلاعات و آموزش پایین</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 و آگاهی محدود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بنگاه‌ها</a:t>
            </a:r>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a:t>
            </a:r>
          </a:p>
          <a:p>
            <a:pPr algn="r" rtl="1"/>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محدودیت‌ها نظام تأمین مالی از طریق بازار سرمایه برای بنگاه‌های کوچک و متوسط مانند نبودن </a:t>
            </a:r>
            <a:r>
              <a:rPr lang="ar-SA" sz="2000"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بازارهای خاص</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 برای این بنگاه‌ها، </a:t>
            </a:r>
            <a:r>
              <a:rPr lang="ar-SA" sz="2000"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عدم طراحی پلتفرم‌های خاص</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 کارگزاران آموزش دیده، بازارگردانان متناسب، مشاوران عرضه و تحقیقات مطلوب</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a:t>
            </a:r>
            <a:endPar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ar-SA"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نقدشوندگی</a:t>
            </a:r>
            <a:r>
              <a:rPr lang="fa-IR"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پایین</a:t>
            </a:r>
            <a:r>
              <a:rPr lang="ar-SA"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سهام</a:t>
            </a:r>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این بنگاه ها</a:t>
            </a:r>
          </a:p>
          <a:p>
            <a:pPr algn="r" rtl="1"/>
            <a:r>
              <a:rPr lang="fa-IR"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توجه به تفاوت </a:t>
            </a:r>
            <a:r>
              <a:rPr lang="ar-SA"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مقررات</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ناظر بر تأمین مالی این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بنگاه‌ها</a:t>
            </a:r>
            <a:endPar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r>
              <a:rPr lang="fa-IR" sz="2000" dirty="0" smtClean="0">
                <a:solidFill>
                  <a:schemeClr val="tx1"/>
                </a:solidFill>
                <a:latin typeface="Times New Roman" panose="02020603050405020304" pitchFamily="18" charset="0"/>
                <a:cs typeface="B Lotus" panose="00000400000000000000" pitchFamily="2" charset="-78"/>
              </a:rPr>
              <a:t>ناشناخته بودن تأمین مالی نزد عموم</a:t>
            </a:r>
          </a:p>
          <a:p>
            <a:pPr algn="r" rtl="1"/>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بازار سرمایه</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جایگزین تأمین مالی </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بانکی</a:t>
            </a:r>
            <a:r>
              <a:rPr lang="fa-IR"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fa-IR"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نیست</a:t>
            </a:r>
            <a:r>
              <a:rPr lang="ar-SA" sz="20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 </a:t>
            </a:r>
            <a:r>
              <a:rPr lang="ar-SA" sz="2000" dirty="0">
                <a:solidFill>
                  <a:schemeClr val="tx1"/>
                </a:solidFill>
                <a:latin typeface="Times New Roman" panose="02020603050405020304" pitchFamily="18" charset="0"/>
                <a:ea typeface="Calibri" panose="020F0502020204030204" pitchFamily="34" charset="0"/>
                <a:cs typeface="B Lotus" panose="00000400000000000000" pitchFamily="2" charset="-78"/>
              </a:rPr>
              <a:t>بلکه </a:t>
            </a:r>
            <a:r>
              <a:rPr lang="ar-SA" sz="2000" u="sng" dirty="0">
                <a:solidFill>
                  <a:schemeClr val="tx1"/>
                </a:solidFill>
                <a:latin typeface="Times New Roman" panose="02020603050405020304" pitchFamily="18" charset="0"/>
                <a:ea typeface="Calibri" panose="020F0502020204030204" pitchFamily="34" charset="0"/>
                <a:cs typeface="B Lotus" panose="00000400000000000000" pitchFamily="2" charset="-78"/>
              </a:rPr>
              <a:t>مکمل </a:t>
            </a:r>
            <a:r>
              <a:rPr lang="fa-IR" sz="2000" u="sng"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آن است.</a:t>
            </a:r>
            <a:endParaRPr lang="en-US" sz="2000" dirty="0">
              <a:solidFill>
                <a:schemeClr val="tx1"/>
              </a:solidFill>
            </a:endParaRPr>
          </a:p>
        </p:txBody>
      </p:sp>
    </p:spTree>
    <p:extLst>
      <p:ext uri="{BB962C8B-B14F-4D97-AF65-F5344CB8AC3E}">
        <p14:creationId xmlns:p14="http://schemas.microsoft.com/office/powerpoint/2010/main" val="128083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774314"/>
            <a:ext cx="8534400" cy="1507067"/>
          </a:xfrm>
        </p:spPr>
        <p:txBody>
          <a:bodyPr/>
          <a:lstStyle/>
          <a:p>
            <a:pPr marL="742950" lvl="1" indent="-285750" rtl="1">
              <a:lnSpc>
                <a:spcPct val="107000"/>
              </a:lnSpc>
              <a:spcBef>
                <a:spcPts val="200"/>
              </a:spcBef>
              <a:spcAft>
                <a:spcPts val="0"/>
              </a:spcAft>
            </a:pPr>
            <a:r>
              <a:rPr lang="ar-SA" b="1" dirty="0">
                <a:solidFill>
                  <a:srgbClr val="000000"/>
                </a:solidFill>
                <a:latin typeface="Calibri Light" panose="020F0302020204030204" pitchFamily="34" charset="0"/>
                <a:ea typeface="Calibri" panose="020F0502020204030204" pitchFamily="34" charset="0"/>
                <a:cs typeface="B Lotus" panose="00000400000000000000" pitchFamily="2" charset="-78"/>
              </a:rPr>
              <a:t>تأمین مالی بنگاه‌های کوچک و متوسط از طریق انتشار سهام در ایران</a:t>
            </a:r>
            <a:r>
              <a:rPr lang="en-US" b="1" dirty="0">
                <a:solidFill>
                  <a:srgbClr val="000000"/>
                </a:solidFill>
                <a:latin typeface="Calibri Light" panose="020F0302020204030204" pitchFamily="34" charset="0"/>
                <a:ea typeface="Times New Roman" panose="02020603050405020304" pitchFamily="18" charset="0"/>
                <a:cs typeface="B Lotus" panose="00000400000000000000" pitchFamily="2" charset="-78"/>
              </a:rPr>
              <a:t/>
            </a:r>
            <a:br>
              <a:rPr lang="en-US" b="1" dirty="0">
                <a:solidFill>
                  <a:srgbClr val="000000"/>
                </a:solidFill>
                <a:latin typeface="Calibri Light" panose="020F0302020204030204" pitchFamily="34" charset="0"/>
                <a:ea typeface="Times New Roman" panose="02020603050405020304" pitchFamily="18" charset="0"/>
                <a:cs typeface="B Lotus" panose="00000400000000000000" pitchFamily="2" charset="-78"/>
              </a:rPr>
            </a:br>
            <a:endParaRPr lang="en-US" dirty="0"/>
          </a:p>
        </p:txBody>
      </p:sp>
      <p:sp>
        <p:nvSpPr>
          <p:cNvPr id="3" name="Content Placeholder 2"/>
          <p:cNvSpPr>
            <a:spLocks noGrp="1"/>
          </p:cNvSpPr>
          <p:nvPr>
            <p:ph idx="1"/>
          </p:nvPr>
        </p:nvSpPr>
        <p:spPr>
          <a:xfrm>
            <a:off x="684212" y="1974273"/>
            <a:ext cx="8534400" cy="3615267"/>
          </a:xfrm>
        </p:spPr>
        <p:txBody>
          <a:bodyPr/>
          <a:lstStyle/>
          <a:p>
            <a:pPr algn="just" rtl="1">
              <a:lnSpc>
                <a:spcPct val="107000"/>
              </a:lnSpc>
              <a:spcAft>
                <a:spcPts val="800"/>
              </a:spcAft>
            </a:pP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با تصویب و ابلاغ دستورالعمل پذیرش شرکت‌های کوچک و متوسط در فرابورس ایران در تاریخ 11/12/1394 و تعیین اعضای هیئت پذیرش این بازار، از ابتدای شهریور ماه سال 1395 فرآیند پذیرش در این بازار رسما آغاز شد و تا این تاریخ شانزده جلسه هیئت پذیرش برگزار شده است. این هیئت پس از بررسی موضوع سی و یک شرکت طی این شانزده جلسه با پذیرش هجده شرکت پانزده شرکت در بازار رشد و سه شرکت در بازار دانش‌بنیان موافقت نمود. از میان هجده شرکت پذیرفته شده، نه شرکت درج و سه شرکت نیز موفق به عرضه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گردیده‌اند</a:t>
            </a:r>
            <a:r>
              <a:rPr lang="fa-IR" sz="2400" dirty="0" smtClean="0">
                <a:solidFill>
                  <a:schemeClr val="tx1"/>
                </a:solidFill>
              </a:rPr>
              <a:t>.</a:t>
            </a:r>
            <a:endParaRPr lang="en-US" sz="2400" dirty="0">
              <a:solidFill>
                <a:schemeClr val="tx1"/>
              </a:solidFill>
              <a:latin typeface="Times New Roman" panose="02020603050405020304" pitchFamily="18" charset="0"/>
              <a:ea typeface="Calibri" panose="020F0502020204030204" pitchFamily="34" charset="0"/>
              <a:cs typeface="B Lotus" panose="00000400000000000000" pitchFamily="2" charset="-78"/>
            </a:endParaRPr>
          </a:p>
          <a:p>
            <a:pPr algn="r" rtl="1">
              <a:spcAft>
                <a:spcPts val="0"/>
              </a:spcAft>
            </a:pPr>
            <a:r>
              <a:rPr lang="fa-IR" sz="1200" dirty="0">
                <a:latin typeface="Times New Roman" panose="02020603050405020304" pitchFamily="18" charset="0"/>
                <a:ea typeface="Calibri" panose="020F0502020204030204" pitchFamily="34" charset="0"/>
                <a:cs typeface="B Lotus" panose="00000400000000000000" pitchFamily="2" charset="-78"/>
              </a:rPr>
              <a:t> </a:t>
            </a:r>
            <a:endParaRPr lang="en-US" sz="1200" dirty="0">
              <a:latin typeface="Times New Roman" panose="02020603050405020304" pitchFamily="18" charset="0"/>
              <a:ea typeface="Calibri" panose="020F0502020204030204" pitchFamily="34" charset="0"/>
              <a:cs typeface="B Lotus" panose="00000400000000000000" pitchFamily="2" charset="-78"/>
            </a:endParaRPr>
          </a:p>
          <a:p>
            <a:endParaRPr lang="en-US" dirty="0"/>
          </a:p>
        </p:txBody>
      </p:sp>
    </p:spTree>
    <p:extLst>
      <p:ext uri="{BB962C8B-B14F-4D97-AF65-F5344CB8AC3E}">
        <p14:creationId xmlns:p14="http://schemas.microsoft.com/office/powerpoint/2010/main" val="226503219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381</TotalTime>
  <Words>1153</Words>
  <Application>Microsoft Office PowerPoint</Application>
  <PresentationFormat>Widescreen</PresentationFormat>
  <Paragraphs>104</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Arial</vt:lpstr>
      <vt:lpstr>B Lotus</vt:lpstr>
      <vt:lpstr>B Mitra</vt:lpstr>
      <vt:lpstr>Calibri</vt:lpstr>
      <vt:lpstr>Calibri Light</vt:lpstr>
      <vt:lpstr>Century Gothic</vt:lpstr>
      <vt:lpstr>Symbol</vt:lpstr>
      <vt:lpstr>Tahoma</vt:lpstr>
      <vt:lpstr>Times New Roman</vt:lpstr>
      <vt:lpstr>Wingdings</vt:lpstr>
      <vt:lpstr>Wingdings 3</vt:lpstr>
      <vt:lpstr>Wisp</vt:lpstr>
      <vt:lpstr>موانع و راهکارهای تأمین مالی بنگاه های کوچک و متوسط از طریق بازار سرمایه   گروه مطالعات کسب و کار دفتر اقتصادی</vt:lpstr>
      <vt:lpstr>سوالات تحقیق</vt:lpstr>
      <vt:lpstr>PowerPoint Presentation</vt:lpstr>
      <vt:lpstr>ساماندهی گزارش</vt:lpstr>
      <vt:lpstr>روش های تأمین مالی بازار سرمایه</vt:lpstr>
      <vt:lpstr>PowerPoint Presentation</vt:lpstr>
      <vt:lpstr>تأمین مالی بنگاه‌های کوچک و متوسط از طریق انتشار سهام </vt:lpstr>
      <vt:lpstr>رئوس مطالب تأمین مالی از طریق انتشار سهام در سطح جهان</vt:lpstr>
      <vt:lpstr>تأمین مالی بنگاه‌های کوچک و متوسط از طریق انتشار سهام در ایران </vt:lpstr>
      <vt:lpstr>مشکلات بازار شرکتهای کوچک و متوسط در فرابورس</vt:lpstr>
      <vt:lpstr> تأمین مالی بنگاه‌های کوچک و متوسط از طریق انتشار اوراق بدهی </vt:lpstr>
      <vt:lpstr>موانع انتشار اوراق بدهی</vt:lpstr>
      <vt:lpstr>پیشنهادات </vt:lpstr>
      <vt:lpstr>پیشنهادات </vt:lpstr>
      <vt:lpstr>پیشنهادات </vt:lpstr>
      <vt:lpstr>تشکر از حوصله شما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موانع و راهکارهای تأمین مالی بنگاه های کوچک و متوسط از طریق بازار سرمایه   گروه مطالعات کسب و کار دفتر اقتصادی</dc:title>
  <dc:creator>mohammadi</dc:creator>
  <cp:lastModifiedBy>mohammadi</cp:lastModifiedBy>
  <cp:revision>21</cp:revision>
  <dcterms:created xsi:type="dcterms:W3CDTF">2019-06-16T06:07:16Z</dcterms:created>
  <dcterms:modified xsi:type="dcterms:W3CDTF">2019-06-17T11:34:28Z</dcterms:modified>
</cp:coreProperties>
</file>