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0"/>
  </p:notesMasterIdLst>
  <p:sldIdLst>
    <p:sldId id="256" r:id="rId2"/>
    <p:sldId id="257" r:id="rId3"/>
    <p:sldId id="259" r:id="rId4"/>
    <p:sldId id="268" r:id="rId5"/>
    <p:sldId id="269" r:id="rId6"/>
    <p:sldId id="267" r:id="rId7"/>
    <p:sldId id="270"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49" d="100"/>
          <a:sy n="49" d="100"/>
        </p:scale>
        <p:origin x="354" y="48"/>
      </p:cViewPr>
      <p:guideLst/>
    </p:cSldViewPr>
  </p:slideViewPr>
  <p:notesTextViewPr>
    <p:cViewPr>
      <p:scale>
        <a:sx n="1" d="1"/>
        <a:sy n="1" d="1"/>
      </p:scale>
      <p:origin x="0" y="0"/>
    </p:cViewPr>
  </p:notesTextViewPr>
  <p:notesViewPr>
    <p:cSldViewPr snapToGrid="0">
      <p:cViewPr varScale="1">
        <p:scale>
          <a:sx n="59" d="100"/>
          <a:sy n="59" d="100"/>
        </p:scale>
        <p:origin x="25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4AF9589-B00B-47B5-AD49-00BD35CC827C}" type="datetimeFigureOut">
              <a:rPr lang="fa-IR" smtClean="0"/>
              <a:t>02/23/1442</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5015630-C8EB-44BA-BC4B-ED1EAA9330EF}" type="slidenum">
              <a:rPr lang="fa-IR" smtClean="0"/>
              <a:t>‹#›</a:t>
            </a:fld>
            <a:endParaRPr lang="fa-IR"/>
          </a:p>
        </p:txBody>
      </p:sp>
    </p:spTree>
    <p:extLst>
      <p:ext uri="{BB962C8B-B14F-4D97-AF65-F5344CB8AC3E}">
        <p14:creationId xmlns:p14="http://schemas.microsoft.com/office/powerpoint/2010/main" val="390500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5015630-C8EB-44BA-BC4B-ED1EAA9330EF}" type="slidenum">
              <a:rPr lang="fa-IR" smtClean="0"/>
              <a:t>3</a:t>
            </a:fld>
            <a:endParaRPr lang="fa-IR"/>
          </a:p>
        </p:txBody>
      </p:sp>
    </p:spTree>
    <p:extLst>
      <p:ext uri="{BB962C8B-B14F-4D97-AF65-F5344CB8AC3E}">
        <p14:creationId xmlns:p14="http://schemas.microsoft.com/office/powerpoint/2010/main" val="243894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96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42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57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4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105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85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23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07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10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24579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44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84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46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08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8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7088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6" y="2174788"/>
            <a:ext cx="6815669" cy="790834"/>
          </a:xfrm>
        </p:spPr>
        <p:txBody>
          <a:bodyPr/>
          <a:lstStyle/>
          <a:p>
            <a:r>
              <a:rPr lang="fa-IR" sz="3600" dirty="0">
                <a:cs typeface="B Titr" panose="00000700000000000000" pitchFamily="2" charset="-78"/>
              </a:rPr>
              <a:t>گروه چهار (مبحث الکتریسیته ساکن)</a:t>
            </a:r>
            <a:endParaRPr lang="en-US" sz="3600" dirty="0">
              <a:cs typeface="B Titr" panose="00000700000000000000" pitchFamily="2" charset="-78"/>
            </a:endParaRPr>
          </a:p>
        </p:txBody>
      </p:sp>
      <p:sp>
        <p:nvSpPr>
          <p:cNvPr id="3" name="Subtitle 2"/>
          <p:cNvSpPr>
            <a:spLocks noGrp="1"/>
          </p:cNvSpPr>
          <p:nvPr>
            <p:ph type="subTitle" idx="1"/>
          </p:nvPr>
        </p:nvSpPr>
        <p:spPr>
          <a:xfrm>
            <a:off x="2692396" y="3719385"/>
            <a:ext cx="6815669" cy="1432010"/>
          </a:xfrm>
        </p:spPr>
        <p:txBody>
          <a:bodyPr>
            <a:normAutofit fontScale="92500" lnSpcReduction="10000"/>
          </a:bodyPr>
          <a:lstStyle/>
          <a:p>
            <a:pPr algn="r"/>
            <a:r>
              <a:rPr lang="fa-IR" sz="2400" dirty="0" smtClean="0">
                <a:solidFill>
                  <a:srgbClr val="FF0000"/>
                </a:solidFill>
                <a:cs typeface="B Titr" panose="00000700000000000000" pitchFamily="2" charset="-78"/>
              </a:rPr>
              <a:t>پژوهشگران </a:t>
            </a:r>
            <a:r>
              <a:rPr lang="fa-IR" sz="2400" dirty="0">
                <a:solidFill>
                  <a:srgbClr val="FF0000"/>
                </a:solidFill>
                <a:cs typeface="B Titr" panose="00000700000000000000" pitchFamily="2" charset="-78"/>
              </a:rPr>
              <a:t>:</a:t>
            </a:r>
            <a:r>
              <a:rPr lang="fa-IR" sz="2400" dirty="0">
                <a:cs typeface="B Titr" panose="00000700000000000000" pitchFamily="2" charset="-78"/>
              </a:rPr>
              <a:t> ارشیا </a:t>
            </a:r>
            <a:r>
              <a:rPr lang="fa-IR" sz="2400" dirty="0" smtClean="0">
                <a:cs typeface="B Titr" panose="00000700000000000000" pitchFamily="2" charset="-78"/>
              </a:rPr>
              <a:t>راسفجانی</a:t>
            </a:r>
            <a:r>
              <a:rPr lang="fa-IR" sz="2400" dirty="0">
                <a:cs typeface="B Titr" panose="00000700000000000000" pitchFamily="2" charset="-78"/>
              </a:rPr>
              <a:t> و امیرحسام سلیمان </a:t>
            </a:r>
            <a:r>
              <a:rPr lang="fa-IR" sz="2400" dirty="0" smtClean="0">
                <a:cs typeface="B Titr" panose="00000700000000000000" pitchFamily="2" charset="-78"/>
              </a:rPr>
              <a:t>پور</a:t>
            </a:r>
            <a:endParaRPr lang="fa-IR" sz="2400" dirty="0">
              <a:cs typeface="B Titr" panose="00000700000000000000" pitchFamily="2" charset="-78"/>
            </a:endParaRPr>
          </a:p>
          <a:p>
            <a:pPr algn="r"/>
            <a:r>
              <a:rPr lang="fa-IR" sz="2400" dirty="0">
                <a:solidFill>
                  <a:srgbClr val="FF0000"/>
                </a:solidFill>
                <a:cs typeface="B Titr" panose="00000700000000000000" pitchFamily="2" charset="-78"/>
              </a:rPr>
              <a:t>تهیه کننده : </a:t>
            </a:r>
            <a:r>
              <a:rPr lang="fa-IR" sz="2400" dirty="0">
                <a:cs typeface="B Titr" panose="00000700000000000000" pitchFamily="2" charset="-78"/>
              </a:rPr>
              <a:t>امیرحسین یوسفی </a:t>
            </a:r>
          </a:p>
          <a:p>
            <a:pPr algn="r"/>
            <a:r>
              <a:rPr lang="fa-IR" sz="2400" dirty="0">
                <a:solidFill>
                  <a:srgbClr val="FF0000"/>
                </a:solidFill>
                <a:cs typeface="B Titr" panose="00000700000000000000" pitchFamily="2" charset="-78"/>
              </a:rPr>
              <a:t>ارائه دهندگان :</a:t>
            </a:r>
            <a:r>
              <a:rPr lang="fa-IR" sz="2400" dirty="0">
                <a:cs typeface="B Titr" panose="00000700000000000000" pitchFamily="2" charset="-78"/>
              </a:rPr>
              <a:t> امیرحسین یوسفی و امیرحسام سلیمان پور</a:t>
            </a:r>
          </a:p>
          <a:p>
            <a:endParaRPr lang="en-US" dirty="0"/>
          </a:p>
        </p:txBody>
      </p:sp>
    </p:spTree>
    <p:extLst>
      <p:ext uri="{BB962C8B-B14F-4D97-AF65-F5344CB8AC3E}">
        <p14:creationId xmlns:p14="http://schemas.microsoft.com/office/powerpoint/2010/main" val="342938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مباحث درس</a:t>
            </a:r>
            <a:endParaRPr lang="fa-IR" dirty="0">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pPr marL="457200" lvl="1" indent="0" algn="r" rtl="1">
              <a:buNone/>
            </a:pPr>
            <a:endParaRPr lang="fa-IR" sz="2800" dirty="0">
              <a:solidFill>
                <a:srgbClr val="FF0000"/>
              </a:solidFill>
              <a:cs typeface="B Titr" panose="00000700000000000000" pitchFamily="2" charset="-78"/>
            </a:endParaRPr>
          </a:p>
          <a:p>
            <a:pPr marL="457200" lvl="1" indent="0" algn="r" rtl="1">
              <a:buNone/>
            </a:pPr>
            <a:r>
              <a:rPr lang="fa-IR" sz="2800" dirty="0" smtClean="0">
                <a:solidFill>
                  <a:srgbClr val="FF0000"/>
                </a:solidFill>
                <a:cs typeface="B Titr" panose="00000700000000000000" pitchFamily="2" charset="-78"/>
              </a:rPr>
              <a:t>1. </a:t>
            </a:r>
            <a:r>
              <a:rPr lang="fa-IR" sz="2800" dirty="0" smtClean="0">
                <a:solidFill>
                  <a:schemeClr val="tx1"/>
                </a:solidFill>
                <a:cs typeface="B Titr" panose="00000700000000000000" pitchFamily="2" charset="-78"/>
              </a:rPr>
              <a:t>القا</a:t>
            </a:r>
          </a:p>
          <a:p>
            <a:pPr marL="457200" lvl="1" indent="0" algn="r" rtl="1">
              <a:buNone/>
            </a:pPr>
            <a:endParaRPr lang="fa-IR" sz="2800" dirty="0" smtClean="0">
              <a:solidFill>
                <a:srgbClr val="FF0000"/>
              </a:solidFill>
              <a:cs typeface="B Titr" panose="00000700000000000000" pitchFamily="2" charset="-78"/>
            </a:endParaRPr>
          </a:p>
          <a:p>
            <a:pPr marL="457200" lvl="1" indent="0" algn="r" rtl="1">
              <a:buNone/>
            </a:pPr>
            <a:r>
              <a:rPr lang="fa-IR" sz="2800" dirty="0" smtClean="0">
                <a:solidFill>
                  <a:srgbClr val="FF0000"/>
                </a:solidFill>
                <a:cs typeface="B Titr" panose="00000700000000000000" pitchFamily="2" charset="-78"/>
              </a:rPr>
              <a:t>2. </a:t>
            </a:r>
            <a:r>
              <a:rPr lang="fa-IR" sz="2800" dirty="0" smtClean="0">
                <a:cs typeface="B Titr" panose="00000700000000000000" pitchFamily="2" charset="-78"/>
              </a:rPr>
              <a:t>القا از طریق دو جسم</a:t>
            </a:r>
          </a:p>
          <a:p>
            <a:pPr marL="457200" lvl="1" indent="0" algn="r" rtl="1">
              <a:buNone/>
            </a:pPr>
            <a:endParaRPr lang="fa-IR" sz="2800" dirty="0" smtClean="0">
              <a:cs typeface="B Titr" panose="00000700000000000000" pitchFamily="2" charset="-78"/>
            </a:endParaRPr>
          </a:p>
          <a:p>
            <a:pPr marL="457200" lvl="1" indent="0" algn="r" rtl="1">
              <a:buNone/>
            </a:pPr>
            <a:r>
              <a:rPr lang="fa-IR" sz="2800" dirty="0">
                <a:solidFill>
                  <a:srgbClr val="FF0000"/>
                </a:solidFill>
                <a:cs typeface="B Titr" panose="00000700000000000000" pitchFamily="2" charset="-78"/>
              </a:rPr>
              <a:t>3</a:t>
            </a:r>
            <a:r>
              <a:rPr lang="fa-IR" sz="2800" dirty="0" smtClean="0">
                <a:solidFill>
                  <a:srgbClr val="FF0000"/>
                </a:solidFill>
                <a:cs typeface="B Titr" panose="00000700000000000000" pitchFamily="2" charset="-78"/>
              </a:rPr>
              <a:t>. </a:t>
            </a:r>
            <a:r>
              <a:rPr lang="fa-IR" sz="2800" dirty="0" smtClean="0">
                <a:cs typeface="B Titr" panose="00000700000000000000" pitchFamily="2" charset="-78"/>
              </a:rPr>
              <a:t>القا از طریق زمین</a:t>
            </a:r>
          </a:p>
          <a:p>
            <a:pPr marL="457200" lvl="1" indent="0" algn="r" rtl="1">
              <a:buNone/>
            </a:pPr>
            <a:endParaRPr lang="fa-IR" sz="2800" dirty="0" smtClean="0">
              <a:cs typeface="B Titr" panose="00000700000000000000" pitchFamily="2" charset="-78"/>
            </a:endParaRPr>
          </a:p>
          <a:p>
            <a:pPr marL="457200" lvl="1" indent="0" algn="r" rtl="1">
              <a:buNone/>
            </a:pPr>
            <a:r>
              <a:rPr lang="fa-IR" sz="2800" dirty="0" smtClean="0">
                <a:solidFill>
                  <a:srgbClr val="FF0000"/>
                </a:solidFill>
                <a:cs typeface="B Titr" panose="00000700000000000000" pitchFamily="2" charset="-78"/>
              </a:rPr>
              <a:t>4. </a:t>
            </a:r>
            <a:r>
              <a:rPr lang="fa-IR" sz="2800" dirty="0" smtClean="0">
                <a:cs typeface="B Titr" panose="00000700000000000000" pitchFamily="2" charset="-78"/>
              </a:rPr>
              <a:t>قطبش</a:t>
            </a:r>
            <a:endParaRPr lang="fa-IR" sz="2800" dirty="0">
              <a:cs typeface="B Titr" panose="00000700000000000000" pitchFamily="2" charset="-78"/>
            </a:endParaRPr>
          </a:p>
        </p:txBody>
      </p:sp>
    </p:spTree>
    <p:extLst>
      <p:ext uri="{BB962C8B-B14F-4D97-AF65-F5344CB8AC3E}">
        <p14:creationId xmlns:p14="http://schemas.microsoft.com/office/powerpoint/2010/main" val="1326319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Titr" panose="00000700000000000000" pitchFamily="2" charset="-78"/>
              </a:rPr>
              <a:t>القای الکترواستاتیکی</a:t>
            </a:r>
            <a:endParaRPr lang="fa-IR" dirty="0">
              <a:cs typeface="B Titr" panose="00000700000000000000" pitchFamily="2" charset="-78"/>
            </a:endParaRPr>
          </a:p>
        </p:txBody>
      </p:sp>
      <p:sp>
        <p:nvSpPr>
          <p:cNvPr id="14" name="Content Placeholder 13"/>
          <p:cNvSpPr>
            <a:spLocks noGrp="1"/>
          </p:cNvSpPr>
          <p:nvPr>
            <p:ph idx="1"/>
          </p:nvPr>
        </p:nvSpPr>
        <p:spPr/>
        <p:txBody>
          <a:bodyPr>
            <a:normAutofit fontScale="92500" lnSpcReduction="10000"/>
          </a:bodyPr>
          <a:lstStyle/>
          <a:p>
            <a:pPr marL="0" indent="0" algn="r">
              <a:buNone/>
            </a:pPr>
            <a:r>
              <a:rPr lang="fa-IR" dirty="0" smtClean="0">
                <a:cs typeface="B Titr" panose="00000700000000000000" pitchFamily="2" charset="-78"/>
              </a:rPr>
              <a:t>تغییر توزیع بارهای الکتریکی به وسیله‌ی اجسام باردار نزدیک به آن.</a:t>
            </a:r>
            <a:r>
              <a:rPr lang="fa-IR" dirty="0">
                <a:cs typeface="B Titr" panose="00000700000000000000" pitchFamily="2" charset="-78"/>
              </a:rPr>
              <a:t> </a:t>
            </a:r>
            <a:endParaRPr lang="fa-IR" dirty="0" smtClean="0">
              <a:cs typeface="B Titr" panose="00000700000000000000" pitchFamily="2" charset="-78"/>
            </a:endParaRPr>
          </a:p>
          <a:p>
            <a:pPr marL="0" indent="0" algn="r">
              <a:buNone/>
            </a:pPr>
            <a:r>
              <a:rPr lang="fa-IR" dirty="0" smtClean="0">
                <a:cs typeface="B Titr" panose="00000700000000000000" pitchFamily="2" charset="-78"/>
              </a:rPr>
              <a:t>هنگامی که مواد را در میدان الکتریکی قرار می‌دهیم این واقعه رخ میدهد.</a:t>
            </a:r>
          </a:p>
          <a:p>
            <a:pPr marL="0" indent="0" algn="r">
              <a:buNone/>
            </a:pPr>
            <a:r>
              <a:rPr lang="fa-IR" dirty="0" smtClean="0">
                <a:cs typeface="B Titr" panose="00000700000000000000" pitchFamily="2" charset="-78"/>
              </a:rPr>
              <a:t>یکی از اجسام دارای بار منفی، و دیگری دارای بار خنثی است که باعث می‌شود جسم خنثی نزدیک تر به جسم دارای بار منفی، بار مثبت گرفته و جسم دور تر از</a:t>
            </a:r>
            <a:br>
              <a:rPr lang="fa-IR" dirty="0" smtClean="0">
                <a:cs typeface="B Titr" panose="00000700000000000000" pitchFamily="2" charset="-78"/>
              </a:rPr>
            </a:br>
            <a:r>
              <a:rPr lang="fa-IR" dirty="0" smtClean="0">
                <a:cs typeface="B Titr" panose="00000700000000000000" pitchFamily="2" charset="-78"/>
              </a:rPr>
              <a:t>آن بار منفی بگیرد.</a:t>
            </a:r>
          </a:p>
          <a:p>
            <a:pPr marL="0" indent="0" algn="r">
              <a:buNone/>
            </a:pPr>
            <a:r>
              <a:rPr lang="fa-IR" dirty="0" smtClean="0">
                <a:cs typeface="B Titr" panose="00000700000000000000" pitchFamily="2" charset="-78"/>
              </a:rPr>
              <a:t>ممکن است در این روند  اگرجسم دارای بار منفی زمین باشد و بتواند آن را به </a:t>
            </a:r>
            <a:br>
              <a:rPr lang="fa-IR" dirty="0" smtClean="0">
                <a:cs typeface="B Titr" panose="00000700000000000000" pitchFamily="2" charset="-78"/>
              </a:rPr>
            </a:br>
            <a:r>
              <a:rPr lang="fa-IR" dirty="0" smtClean="0">
                <a:cs typeface="B Titr" panose="00000700000000000000" pitchFamily="2" charset="-78"/>
              </a:rPr>
              <a:t>زمین منتقل کند بر اثر القا دارای بار مثبت شود بار منفی آن جسم به دلیل دافعه </a:t>
            </a:r>
            <a:br>
              <a:rPr lang="fa-IR" dirty="0" smtClean="0">
                <a:cs typeface="B Titr" panose="00000700000000000000" pitchFamily="2" charset="-78"/>
              </a:rPr>
            </a:br>
            <a:r>
              <a:rPr lang="fa-IR" dirty="0" smtClean="0">
                <a:cs typeface="B Titr" panose="00000700000000000000" pitchFamily="2" charset="-78"/>
              </a:rPr>
              <a:t>حاصل به زمین انتقال داده می‌شود.</a:t>
            </a:r>
            <a:r>
              <a:rPr lang="en-US" dirty="0">
                <a:cs typeface="B Titr" panose="00000700000000000000" pitchFamily="2" charset="-78"/>
              </a:rPr>
              <a:t/>
            </a:r>
            <a:br>
              <a:rPr lang="en-US" dirty="0">
                <a:cs typeface="B Titr" panose="00000700000000000000" pitchFamily="2" charset="-78"/>
              </a:rPr>
            </a:br>
            <a:r>
              <a:rPr lang="en-US" dirty="0" smtClean="0">
                <a:cs typeface="B Titr" panose="00000700000000000000" pitchFamily="2" charset="-78"/>
              </a:rPr>
              <a:t>  </a:t>
            </a:r>
            <a:endParaRPr lang="fa-IR" dirty="0" smtClean="0">
              <a:cs typeface="B Titr" panose="00000700000000000000" pitchFamily="2" charset="-78"/>
            </a:endParaRPr>
          </a:p>
          <a:p>
            <a:pPr marL="0" indent="0" algn="r">
              <a:buNone/>
            </a:pPr>
            <a:endParaRPr lang="fa-IR" sz="2800" dirty="0" smtClean="0">
              <a:cs typeface="B Titr" panose="00000700000000000000" pitchFamily="2" charset="-78"/>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36" y="4052102"/>
            <a:ext cx="2445175" cy="2094699"/>
          </a:xfrm>
          <a:prstGeom prst="rect">
            <a:avLst/>
          </a:prstGeom>
        </p:spPr>
      </p:pic>
    </p:spTree>
    <p:extLst>
      <p:ext uri="{BB962C8B-B14F-4D97-AF65-F5344CB8AC3E}">
        <p14:creationId xmlns:p14="http://schemas.microsoft.com/office/powerpoint/2010/main" val="1444176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66" y="777882"/>
            <a:ext cx="3895471" cy="5407596"/>
          </a:xfrm>
          <a:prstGeom prst="rect">
            <a:avLst/>
          </a:prstGeom>
        </p:spPr>
      </p:pic>
      <p:sp>
        <p:nvSpPr>
          <p:cNvPr id="5" name="TextBox 4"/>
          <p:cNvSpPr txBox="1"/>
          <p:nvPr/>
        </p:nvSpPr>
        <p:spPr>
          <a:xfrm>
            <a:off x="5033662" y="2215160"/>
            <a:ext cx="6536725" cy="3970318"/>
          </a:xfrm>
          <a:prstGeom prst="rect">
            <a:avLst/>
          </a:prstGeom>
          <a:noFill/>
        </p:spPr>
        <p:txBody>
          <a:bodyPr wrap="square" rtlCol="1">
            <a:spAutoFit/>
          </a:bodyPr>
          <a:lstStyle/>
          <a:p>
            <a:pPr algn="r"/>
            <a:r>
              <a:rPr lang="fa-IR" sz="2800" dirty="0" smtClean="0">
                <a:cs typeface="B Titr" panose="00000700000000000000" pitchFamily="2" charset="-78"/>
              </a:rPr>
              <a:t>زمانی که جسم باردار رو به کره نزدیک می‌‌‌‌‌‌کنیم به دلیل دافعه بار منفی از آن دور می‌شود ولی بار مثبت به آن می‌چسبد. در شکل سوم بار منفی را به زمین منتقل می‌کنیم و در قسمت آخر زمانی که جسم باردار را از کره دور می‌کنیم مشاهده خواهیم کرد که بارهای مثبت در سطح کره پراکنده می‌شود.</a:t>
            </a:r>
          </a:p>
          <a:p>
            <a:pPr algn="r" rtl="1"/>
            <a:endParaRPr lang="fa-IR" sz="2800" dirty="0">
              <a:cs typeface="B Titr" panose="00000700000000000000" pitchFamily="2" charset="-78"/>
            </a:endParaRPr>
          </a:p>
          <a:p>
            <a:pPr algn="r" rtl="1"/>
            <a:endParaRPr lang="fa-IR" sz="2800" dirty="0" smtClean="0">
              <a:cs typeface="B Titr" panose="00000700000000000000" pitchFamily="2" charset="-78"/>
            </a:endParaRPr>
          </a:p>
          <a:p>
            <a:pPr algn="r" rtl="1"/>
            <a:endParaRPr lang="fa-IR" sz="2800" dirty="0">
              <a:cs typeface="B Titr" panose="00000700000000000000" pitchFamily="2" charset="-78"/>
            </a:endParaRPr>
          </a:p>
        </p:txBody>
      </p:sp>
      <p:sp>
        <p:nvSpPr>
          <p:cNvPr id="3" name="TextBox 2"/>
          <p:cNvSpPr txBox="1"/>
          <p:nvPr/>
        </p:nvSpPr>
        <p:spPr>
          <a:xfrm>
            <a:off x="5880100" y="1117600"/>
            <a:ext cx="5524500" cy="769441"/>
          </a:xfrm>
          <a:prstGeom prst="rect">
            <a:avLst/>
          </a:prstGeom>
          <a:noFill/>
        </p:spPr>
        <p:txBody>
          <a:bodyPr wrap="square" rtlCol="1">
            <a:spAutoFit/>
          </a:bodyPr>
          <a:lstStyle/>
          <a:p>
            <a:pPr algn="r"/>
            <a:r>
              <a:rPr lang="fa-IR" sz="4400" dirty="0" smtClean="0">
                <a:cs typeface="B Titr" panose="00000700000000000000" pitchFamily="2" charset="-78"/>
              </a:rPr>
              <a:t>القا از طریق زمین</a:t>
            </a:r>
            <a:endParaRPr lang="fa-IR" sz="4400" dirty="0">
              <a:cs typeface="B Titr" panose="00000700000000000000" pitchFamily="2" charset="-78"/>
            </a:endParaRPr>
          </a:p>
        </p:txBody>
      </p:sp>
    </p:spTree>
    <p:extLst>
      <p:ext uri="{BB962C8B-B14F-4D97-AF65-F5344CB8AC3E}">
        <p14:creationId xmlns:p14="http://schemas.microsoft.com/office/powerpoint/2010/main" val="134794072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452039"/>
            <a:ext cx="10287000" cy="2524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822193"/>
            <a:ext cx="10287000" cy="2428875"/>
          </a:xfrm>
          <a:prstGeom prst="rect">
            <a:avLst/>
          </a:prstGeom>
        </p:spPr>
      </p:pic>
    </p:spTree>
    <p:extLst>
      <p:ext uri="{BB962C8B-B14F-4D97-AF65-F5344CB8AC3E}">
        <p14:creationId xmlns:p14="http://schemas.microsoft.com/office/powerpoint/2010/main" val="196775520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lstStyle/>
          <a:p>
            <a:r>
              <a:rPr lang="fa-IR" dirty="0" smtClean="0">
                <a:cs typeface="B Titr" panose="00000700000000000000" pitchFamily="2" charset="-78"/>
              </a:rPr>
              <a:t>قطبش</a:t>
            </a:r>
            <a:endParaRPr lang="fa-IR" dirty="0">
              <a:cs typeface="B Titr" panose="00000700000000000000" pitchFamily="2" charset="-78"/>
            </a:endParaRPr>
          </a:p>
        </p:txBody>
      </p:sp>
      <p:sp>
        <p:nvSpPr>
          <p:cNvPr id="3" name="Content Placeholder 2"/>
          <p:cNvSpPr>
            <a:spLocks noGrp="1"/>
          </p:cNvSpPr>
          <p:nvPr>
            <p:ph idx="1"/>
          </p:nvPr>
        </p:nvSpPr>
        <p:spPr>
          <a:xfrm>
            <a:off x="976184" y="2705214"/>
            <a:ext cx="10317374" cy="3318936"/>
          </a:xfrm>
        </p:spPr>
        <p:txBody>
          <a:bodyPr>
            <a:normAutofit/>
          </a:bodyPr>
          <a:lstStyle/>
          <a:p>
            <a:pPr marL="0" indent="0" algn="r">
              <a:buNone/>
            </a:pPr>
            <a:r>
              <a:rPr lang="en-US" sz="3200" dirty="0" smtClean="0">
                <a:cs typeface="B Titr" panose="00000700000000000000" pitchFamily="2" charset="-78"/>
              </a:rPr>
              <a:t>      </a:t>
            </a:r>
            <a:r>
              <a:rPr lang="fa-IR" sz="2800" dirty="0" smtClean="0">
                <a:cs typeface="B Titr" panose="00000700000000000000" pitchFamily="2" charset="-78"/>
              </a:rPr>
              <a:t>زمانی که جسمی را با پارچه ای پشمی مالش می‌دهیم بار های منفی و مثبت جابه‌جا شده و پارچه بار های منفی خود را به جسم انتقال می‌دهد که باعث باردار شدن آن جسم می‌شود.</a:t>
            </a:r>
          </a:p>
          <a:p>
            <a:pPr marL="0" indent="0" algn="r">
              <a:buNone/>
            </a:pPr>
            <a:r>
              <a:rPr lang="fa-IR" sz="2800" dirty="0" smtClean="0">
                <a:cs typeface="B Titr" panose="00000700000000000000" pitchFamily="2" charset="-78"/>
              </a:rPr>
              <a:t>در این پدیده قطبش صورت گرفته و اگر آن جسم را به دیوار نزدیک کنیم با اینکه دیوار خنثی است اما بار های دیوار کمی جابه‌جا می‌شود و بار منفی دیوار از جسم دور شده و بار مثبت دیوار به آن نزدیک می‌شود.</a:t>
            </a:r>
            <a:endParaRPr lang="fa-IR" sz="2800" dirty="0">
              <a:cs typeface="B Titr" panose="00000700000000000000" pitchFamily="2" charset="-78"/>
            </a:endParaRPr>
          </a:p>
        </p:txBody>
      </p:sp>
    </p:spTree>
    <p:extLst>
      <p:ext uri="{BB962C8B-B14F-4D97-AF65-F5344CB8AC3E}">
        <p14:creationId xmlns:p14="http://schemas.microsoft.com/office/powerpoint/2010/main" val="4018225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آن جسم در زمان مالش دادن</a:t>
            </a:r>
            <a:endParaRPr lang="fa-IR"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3916" y="2788219"/>
            <a:ext cx="3292682" cy="2578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2" y="2788219"/>
            <a:ext cx="3292682" cy="2533081"/>
          </a:xfrm>
          <a:prstGeom prst="rect">
            <a:avLst/>
          </a:prstGeom>
        </p:spPr>
      </p:pic>
      <p:sp>
        <p:nvSpPr>
          <p:cNvPr id="6" name="Right Arrow 5"/>
          <p:cNvSpPr/>
          <p:nvPr/>
        </p:nvSpPr>
        <p:spPr>
          <a:xfrm>
            <a:off x="5302250" y="3835969"/>
            <a:ext cx="1587500" cy="482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0222206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5934" y="2594919"/>
            <a:ext cx="7760043" cy="1446550"/>
          </a:xfrm>
          <a:prstGeom prst="rect">
            <a:avLst/>
          </a:prstGeom>
          <a:noFill/>
        </p:spPr>
        <p:txBody>
          <a:bodyPr wrap="square" rtlCol="1">
            <a:spAutoFit/>
          </a:bodyPr>
          <a:lstStyle/>
          <a:p>
            <a:pPr algn="r"/>
            <a:r>
              <a:rPr lang="fa-IR" sz="8800" dirty="0" smtClean="0">
                <a:cs typeface="B Titr" panose="00000700000000000000" pitchFamily="2" charset="-78"/>
              </a:rPr>
              <a:t>ممنون از توجه شما</a:t>
            </a:r>
            <a:endParaRPr lang="fa-IR" sz="8800" dirty="0">
              <a:cs typeface="B Titr" panose="00000700000000000000" pitchFamily="2" charset="-78"/>
            </a:endParaRPr>
          </a:p>
        </p:txBody>
      </p:sp>
    </p:spTree>
    <p:extLst>
      <p:ext uri="{BB962C8B-B14F-4D97-AF65-F5344CB8AC3E}">
        <p14:creationId xmlns:p14="http://schemas.microsoft.com/office/powerpoint/2010/main" val="350515468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356</TotalTime>
  <Words>269</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 Titr</vt:lpstr>
      <vt:lpstr>Calibri</vt:lpstr>
      <vt:lpstr>Garamond</vt:lpstr>
      <vt:lpstr>Times New Roman</vt:lpstr>
      <vt:lpstr>Organic</vt:lpstr>
      <vt:lpstr>گروه چهار (مبحث الکتریسیته ساکن)</vt:lpstr>
      <vt:lpstr>مباحث درس</vt:lpstr>
      <vt:lpstr>القای الکترواستاتیکی</vt:lpstr>
      <vt:lpstr>PowerPoint Presentation</vt:lpstr>
      <vt:lpstr>PowerPoint Presentation</vt:lpstr>
      <vt:lpstr>قطبش</vt:lpstr>
      <vt:lpstr>آن جسم در زمان مالش دادن</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69</cp:revision>
  <dcterms:created xsi:type="dcterms:W3CDTF">2020-10-02T15:56:46Z</dcterms:created>
  <dcterms:modified xsi:type="dcterms:W3CDTF">2020-10-10T16:55:48Z</dcterms:modified>
</cp:coreProperties>
</file>